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95" r:id="rId3"/>
    <p:sldId id="313" r:id="rId4"/>
    <p:sldId id="315" r:id="rId5"/>
    <p:sldId id="296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30" r:id="rId19"/>
    <p:sldId id="299" r:id="rId20"/>
    <p:sldId id="300" r:id="rId21"/>
    <p:sldId id="301" r:id="rId2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0" autoAdjust="0"/>
    <p:restoredTop sz="86329" autoAdjust="0"/>
  </p:normalViewPr>
  <p:slideViewPr>
    <p:cSldViewPr>
      <p:cViewPr varScale="1">
        <p:scale>
          <a:sx n="75" d="100"/>
          <a:sy n="75" d="100"/>
        </p:scale>
        <p:origin x="1699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30D3D3-2149-4EA3-8475-DF1315693329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B962D9-A7C8-4B7D-947F-B1BCFB2E2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36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A07F92-4076-4DA6-BAA3-B5AC1CF22A91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6F1C6-55F6-4325-9BD3-735114BD7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504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26F1C6-55F6-4325-9BD3-735114BD789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312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zakon.rada.gov.ua/laws/show/1618-15#Text" TargetMode="External"/><Relationship Id="rId3" Type="http://schemas.openxmlformats.org/officeDocument/2006/relationships/hyperlink" Target="https://zakon.rada.gov.ua/laws/show/995_015#Text" TargetMode="External"/><Relationship Id="rId7" Type="http://schemas.openxmlformats.org/officeDocument/2006/relationships/hyperlink" Target="https://zakon.rada.gov.ua/laws/show/435-15#Text" TargetMode="External"/><Relationship Id="rId2" Type="http://schemas.openxmlformats.org/officeDocument/2006/relationships/hyperlink" Target="https://zakon.rada.gov.ua/laws/main/254%D0%BA/96-%D0%B2%D1%80#Tex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akon.rada.gov.ua/laws/show/2947-14#Text" TargetMode="External"/><Relationship Id="rId5" Type="http://schemas.openxmlformats.org/officeDocument/2006/relationships/hyperlink" Target="https://zakon.rada.gov.ua/laws/show/995_043#Text" TargetMode="External"/><Relationship Id="rId4" Type="http://schemas.openxmlformats.org/officeDocument/2006/relationships/hyperlink" Target="https://zakon.rada.gov.ua/laws/show/995_021#Text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zakon.rada.gov.ua/laws/show/z0055-11#Text" TargetMode="External"/><Relationship Id="rId3" Type="http://schemas.openxmlformats.org/officeDocument/2006/relationships/hyperlink" Target="https://zakon.rada.gov.ua/laws/show/2229-19#Text" TargetMode="External"/><Relationship Id="rId7" Type="http://schemas.openxmlformats.org/officeDocument/2006/relationships/hyperlink" Target="https://zakon.rada.gov.ua/laws/show/915-2007-%D0%BF#Text" TargetMode="External"/><Relationship Id="rId2" Type="http://schemas.openxmlformats.org/officeDocument/2006/relationships/hyperlink" Target="https://zakon.rada.gov.ua/laws/main/2398-17#Tex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akon.rada.gov.ua/laws/show/1740-2002-%D0%BF#Text" TargetMode="External"/><Relationship Id="rId5" Type="http://schemas.openxmlformats.org/officeDocument/2006/relationships/hyperlink" Target="https://zakon.rada.gov.ua/laws/show/1064-2007-%D0%BF#Text" TargetMode="External"/><Relationship Id="rId4" Type="http://schemas.openxmlformats.org/officeDocument/2006/relationships/hyperlink" Target="https://zakon.rada.gov.ua/laws/show/1382-15#Text" TargetMode="External"/><Relationship Id="rId9" Type="http://schemas.openxmlformats.org/officeDocument/2006/relationships/hyperlink" Target="https://zakon.rada.gov.ua/laws/show/z0719-00#Text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v005p710-99#Tex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2924944"/>
            <a:ext cx="7846640" cy="2104257"/>
          </a:xfrm>
        </p:spPr>
        <p:txBody>
          <a:bodyPr>
            <a:normAutofit/>
          </a:bodyPr>
          <a:lstStyle/>
          <a:p>
            <a:r>
              <a:rPr lang="uk-UA" sz="4800" b="1" dirty="0" smtClean="0">
                <a:solidFill>
                  <a:srgbClr val="FF0000"/>
                </a:solidFill>
              </a:rPr>
              <a:t>Шлюб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660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844824"/>
            <a:ext cx="7732381" cy="468052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dirty="0" smtClean="0"/>
              <a:t>Відшкодування витрат</a:t>
            </a:r>
            <a:r>
              <a:rPr lang="uk-UA" dirty="0"/>
              <a:t>, що були понесені стороною у зв'язку з відмовою однієї із сторін від шлюбу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 smtClean="0"/>
              <a:t> Це ви</a:t>
            </a:r>
            <a:r>
              <a:rPr lang="uk-UA" i="1" dirty="0" smtClean="0"/>
              <a:t>трати </a:t>
            </a:r>
            <a:r>
              <a:rPr lang="uk-UA" i="1" dirty="0"/>
              <a:t>у зв'язку з приготуванням до реєстрації шлюбу та весілля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b="1" dirty="0" smtClean="0"/>
              <a:t>НЕ</a:t>
            </a:r>
            <a:r>
              <a:rPr lang="uk-UA" b="1" i="1" dirty="0" smtClean="0"/>
              <a:t> </a:t>
            </a:r>
            <a:r>
              <a:rPr lang="uk-UA" b="1" i="1" dirty="0"/>
              <a:t>підлягають відшкодуванню</a:t>
            </a:r>
            <a:r>
              <a:rPr lang="uk-UA" i="1" dirty="0"/>
              <a:t>, якщо</a:t>
            </a:r>
            <a:r>
              <a:rPr lang="uk-UA" dirty="0"/>
              <a:t> відмова від шлюбу була </a:t>
            </a:r>
            <a:r>
              <a:rPr lang="uk-UA" dirty="0" smtClean="0"/>
              <a:t>викликана </a:t>
            </a:r>
            <a:r>
              <a:rPr lang="uk-UA" dirty="0"/>
              <a:t>протиправною, аморальною поведінкою нареченої, нареченого, прихованням нею, ним обставин, що мають для того, хто відмовився від шлюбу, істотне значення (тяжка хвороба, наявність дитини, судимість тощо).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зобов'язання наречених у разі відмови від шлюбу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522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Загальне правило: </a:t>
            </a:r>
            <a:r>
              <a:rPr lang="uk-UA" b="1" dirty="0"/>
              <a:t>реєстрація відбувається </a:t>
            </a:r>
            <a:r>
              <a:rPr lang="uk-UA" b="1" dirty="0" smtClean="0"/>
              <a:t>ЧЕРЕЗ МІСЯЦЬ</a:t>
            </a:r>
            <a:r>
              <a:rPr lang="uk-UA" dirty="0" smtClean="0"/>
              <a:t> </a:t>
            </a:r>
            <a:r>
              <a:rPr lang="uk-UA" dirty="0"/>
              <a:t>після подання заяви у приміщенні органу державної реєстрації актів цивільного стану лише </a:t>
            </a:r>
            <a:r>
              <a:rPr lang="uk-UA" b="1" dirty="0" smtClean="0"/>
              <a:t>ЗА ОСОБИСТОЇ ПРИСУТНОСТІ осіб</a:t>
            </a:r>
            <a:r>
              <a:rPr lang="uk-UA" b="1" dirty="0"/>
              <a:t>, що одружуються.</a:t>
            </a:r>
            <a:r>
              <a:rPr lang="uk-UA" dirty="0"/>
              <a:t> Представництво </a:t>
            </a:r>
            <a:r>
              <a:rPr lang="uk-UA" b="1" dirty="0" smtClean="0"/>
              <a:t>НЕ ДОПУСКАЄТЬСЯ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 smtClean="0"/>
              <a:t>Державна </a:t>
            </a:r>
            <a:r>
              <a:rPr lang="uk-UA" dirty="0"/>
              <a:t>реєстрація шлюбу засвідчується </a:t>
            </a:r>
            <a:r>
              <a:rPr lang="uk-UA" b="1" dirty="0" smtClean="0"/>
              <a:t>СВІДОЦТВОМ ПРО ШЛЮБ</a:t>
            </a:r>
            <a:r>
              <a:rPr lang="uk-UA" dirty="0" smtClean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FF0000"/>
                </a:solidFill>
              </a:rPr>
              <a:t>реєстрація шлюбу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875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16832"/>
            <a:ext cx="7732381" cy="4464496"/>
          </a:xfrm>
        </p:spPr>
        <p:txBody>
          <a:bodyPr/>
          <a:lstStyle/>
          <a:p>
            <a:pPr marL="0" indent="0">
              <a:buNone/>
            </a:pPr>
            <a:r>
              <a:rPr lang="uk-UA" b="1" dirty="0" smtClean="0"/>
              <a:t>ТРИ ГРУПИ ПІДСТАВ ВИЗНАННЯ ШЛЮБУ НЕДІЙСНИМ: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І) підстави, за наявності яких шлюб є недійсним;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ІІ</a:t>
            </a:r>
            <a:r>
              <a:rPr lang="uk-UA" dirty="0"/>
              <a:t>) підстави, за наявності яких шлюб визнається недійсним в судовому </a:t>
            </a:r>
            <a:r>
              <a:rPr lang="uk-UA" dirty="0" smtClean="0"/>
              <a:t>порядку;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ІІІ</a:t>
            </a:r>
            <a:r>
              <a:rPr lang="uk-UA" dirty="0"/>
              <a:t>) підстави, за наявності яких шлюб </a:t>
            </a:r>
            <a:r>
              <a:rPr lang="uk-UA" i="1" dirty="0">
                <a:solidFill>
                  <a:srgbClr val="FF0000"/>
                </a:solidFill>
              </a:rPr>
              <a:t>може бути</a:t>
            </a:r>
            <a:r>
              <a:rPr lang="uk-UA" dirty="0">
                <a:solidFill>
                  <a:srgbClr val="FF0000"/>
                </a:solidFill>
              </a:rPr>
              <a:t> </a:t>
            </a:r>
            <a:r>
              <a:rPr lang="uk-UA" dirty="0"/>
              <a:t>визнаний недійсним у судовому </a:t>
            </a:r>
            <a:r>
              <a:rPr lang="uk-UA" dirty="0" smtClean="0"/>
              <a:t>порядку.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Недійсність </a:t>
            </a:r>
            <a:r>
              <a:rPr lang="uk-UA" b="1" dirty="0">
                <a:solidFill>
                  <a:srgbClr val="FF0000"/>
                </a:solidFill>
              </a:rPr>
              <a:t>шлюбу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769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19" y="1916832"/>
            <a:ext cx="8640961" cy="4464496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Це такі </a:t>
            </a:r>
            <a:r>
              <a:rPr lang="uk-UA" b="1" dirty="0"/>
              <a:t>порушення, коли шлюб: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1) зареєстрований з недієздатною особою;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зареєстрований з особою, що вже перебуває в іншому зареєстрованому шлюбі;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зареєстрований між родичами прямої лінії споріднення, рідними братом та сестрою.</a:t>
            </a:r>
            <a:endParaRPr lang="ru-RU" dirty="0"/>
          </a:p>
          <a:p>
            <a:pPr marL="0" indent="0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За заявою особи орган державної реєстрації </a:t>
            </a:r>
            <a:r>
              <a:rPr lang="uk-UA" b="1" dirty="0" smtClean="0"/>
              <a:t>припиняє (визнає недійсною) дію актового запису про шлюб</a:t>
            </a:r>
            <a:r>
              <a:rPr lang="uk-UA" dirty="0" smtClean="0"/>
              <a:t>, зареєстрований з такими особами.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І. Підстави</a:t>
            </a:r>
            <a:r>
              <a:rPr lang="uk-UA" dirty="0">
                <a:solidFill>
                  <a:srgbClr val="FF0000"/>
                </a:solidFill>
              </a:rPr>
              <a:t>, за наявності яких шлюб є недійсним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9893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844824"/>
            <a:ext cx="7732381" cy="42813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Рішення суду повинно ґрунтуватись на доведених в судовому засіданні обставинах, що свідчать про порушення умов укладання шлюбу. </a:t>
            </a:r>
            <a:r>
              <a:rPr lang="uk-UA" b="1" dirty="0"/>
              <a:t>Такими порушеннями є: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1) відсутність вільної згоди;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фіктивність шлюбу (укладення шлюбу без наміру створити сім'ю, тобто лише реєстрація шлюбу з метою досягнення якихось пільг та привілеїв, що випливають з його реєстрації (право на житло другого з подружжя, прав на майно другого з подружжя у випадку його смерті тощо)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dirty="0" smtClean="0">
                <a:solidFill>
                  <a:srgbClr val="FF0000"/>
                </a:solidFill>
              </a:rPr>
              <a:t>ІІ. Підстави</a:t>
            </a:r>
            <a:r>
              <a:rPr lang="uk-UA" sz="3600" dirty="0">
                <a:solidFill>
                  <a:srgbClr val="FF0000"/>
                </a:solidFill>
              </a:rPr>
              <a:t>, за наявності яких шлюб визнається недійсним в судовому </a:t>
            </a:r>
            <a:r>
              <a:rPr lang="uk-UA" sz="3600" dirty="0" smtClean="0">
                <a:solidFill>
                  <a:srgbClr val="FF0000"/>
                </a:solidFill>
              </a:rPr>
              <a:t>порядку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481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132856"/>
            <a:ext cx="8712967" cy="417646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dirty="0"/>
              <a:t>Правові наслідки, які можуть настати в зв'язку з порушенням умов укладення шлюбу, цілком залежать від суддівського розсуду: суд може або визнати шлюб дійсним, незважаючи на порушення, або, зважаючи на них, визнати шлюб недійсним. </a:t>
            </a:r>
            <a:r>
              <a:rPr lang="uk-UA" b="1" dirty="0"/>
              <a:t>Такими підставами є: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1) недосягнення шлюбного віку;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2) приховання тяжкої або небезпечної для членів сім'ї хвороби одним із подружжя;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3) укладення шлюбу між усиновлювачем та усиновленою ним дитиною, двоюрідними братом та сестрою, тіткою, дядьком та племінником, племінницею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 smtClean="0">
                <a:solidFill>
                  <a:srgbClr val="FF0000"/>
                </a:solidFill>
              </a:rPr>
              <a:t>ІІІ. П</a:t>
            </a:r>
            <a:r>
              <a:rPr lang="uk-UA" sz="3100" dirty="0" smtClean="0">
                <a:solidFill>
                  <a:srgbClr val="FF0000"/>
                </a:solidFill>
              </a:rPr>
              <a:t>ідстави</a:t>
            </a:r>
            <a:r>
              <a:rPr lang="uk-UA" sz="3100" dirty="0">
                <a:solidFill>
                  <a:srgbClr val="FF0000"/>
                </a:solidFill>
              </a:rPr>
              <a:t>, за наявності яких шлюб </a:t>
            </a:r>
            <a:r>
              <a:rPr lang="uk-UA" sz="3100" b="1" i="1" dirty="0" smtClean="0">
                <a:solidFill>
                  <a:srgbClr val="FF0000"/>
                </a:solidFill>
              </a:rPr>
              <a:t>МОЖЕ БУТИ</a:t>
            </a:r>
            <a:r>
              <a:rPr lang="uk-UA" sz="3100" dirty="0" smtClean="0">
                <a:solidFill>
                  <a:srgbClr val="FF0000"/>
                </a:solidFill>
              </a:rPr>
              <a:t> </a:t>
            </a:r>
            <a:r>
              <a:rPr lang="uk-UA" sz="3100" dirty="0">
                <a:solidFill>
                  <a:srgbClr val="FF0000"/>
                </a:solidFill>
              </a:rPr>
              <a:t>визнаний недійсним у судовому </a:t>
            </a:r>
            <a:r>
              <a:rPr lang="uk-UA" sz="3100" dirty="0" smtClean="0">
                <a:solidFill>
                  <a:srgbClr val="FF0000"/>
                </a:solidFill>
              </a:rPr>
              <a:t>порядку</a:t>
            </a:r>
            <a:endParaRPr lang="ru-RU" sz="3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202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204864"/>
            <a:ext cx="8640959" cy="4248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можуть бути як особистого так і майнового характеру</a:t>
            </a:r>
            <a:r>
              <a:rPr lang="uk-UA" dirty="0"/>
              <a:t>: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1) анулюються усі подружні права та обов'язки;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2) майно, набуте за цей період, вважається таким, що належить квазіподружжю на праві спільної часткової власності;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3) одержані одним із квазіподружжя аліменти підлягають поверненню, але не більше ніж за три роки;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4) набуте у зв'язку із реєстрацією шлюбу прізвище підлягає зміні на дошлюбне;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5) особа може бути виселена із житлового приміщення другої сторони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Правові наслідки недійсності шлюбу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3652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420888"/>
            <a:ext cx="8712967" cy="410445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dirty="0" smtClean="0"/>
              <a:t>Є аналогічними наслідкам </a:t>
            </a:r>
            <a:r>
              <a:rPr lang="uk-UA" b="1" dirty="0"/>
              <a:t>розірвання </a:t>
            </a:r>
            <a:r>
              <a:rPr lang="uk-UA" b="1" dirty="0" smtClean="0"/>
              <a:t>шлюбу: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just">
              <a:buNone/>
            </a:pPr>
            <a:r>
              <a:rPr lang="uk-UA" dirty="0" smtClean="0"/>
              <a:t>1) поділ </a:t>
            </a:r>
            <a:r>
              <a:rPr lang="uk-UA" dirty="0"/>
              <a:t>майна за правилами про поділ спільної сумісної власності подружжя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uk-UA" dirty="0"/>
              <a:t>2) залишається право на вибір прізвища (набутого в шлюбі чи дошлюбного</a:t>
            </a:r>
            <a:r>
              <a:rPr lang="uk-UA" dirty="0" smtClean="0"/>
              <a:t>);</a:t>
            </a:r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uk-UA" dirty="0"/>
              <a:t>3) залишається право на аліменти та на житлове приміщення, в які ця особа вселилися у зв'язку із вступом у шлюб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>
                <a:solidFill>
                  <a:srgbClr val="FF0000"/>
                </a:solidFill>
              </a:rPr>
              <a:t>Правові наслідки недійсності шлюбу </a:t>
            </a:r>
            <a:r>
              <a:rPr lang="uk-UA" sz="2400" b="1" dirty="0" smtClean="0">
                <a:solidFill>
                  <a:srgbClr val="FF0000"/>
                </a:solidFill>
              </a:rPr>
              <a:t>для особи,</a:t>
            </a:r>
            <a:r>
              <a:rPr lang="uk-UA" sz="2400" b="1" dirty="0">
                <a:solidFill>
                  <a:srgbClr val="FF0000"/>
                </a:solidFill>
              </a:rPr>
              <a:t> яка, вступаючи у шлюбні відносини, не знала і не повинна була знати про наявні перешкоди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0039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16832"/>
            <a:ext cx="7804389" cy="4464496"/>
          </a:xfrm>
        </p:spPr>
        <p:txBody>
          <a:bodyPr/>
          <a:lstStyle/>
          <a:p>
            <a:pPr marL="0" indent="0">
              <a:buNone/>
            </a:pPr>
            <a:endParaRPr lang="uk-UA" b="1" dirty="0" smtClean="0"/>
          </a:p>
          <a:p>
            <a:pPr marL="0" indent="0">
              <a:buNone/>
            </a:pPr>
            <a:r>
              <a:rPr lang="uk-UA" b="1" dirty="0" smtClean="0"/>
              <a:t>Припинення шлюбу </a:t>
            </a:r>
            <a:r>
              <a:rPr lang="uk-UA" dirty="0" smtClean="0"/>
              <a:t>–</a:t>
            </a:r>
            <a:r>
              <a:rPr lang="uk-UA" b="1" dirty="0" smtClean="0"/>
              <a:t> </a:t>
            </a:r>
            <a:r>
              <a:rPr lang="uk-UA" dirty="0" smtClean="0"/>
              <a:t>припинення правовідносин між подружжям, зумовлене настанням певних юридичних фактів (підстав).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b="1" dirty="0" smtClean="0"/>
              <a:t>Підстави припинення шлюбу: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1) смерть одного з подружжя;</a:t>
            </a:r>
          </a:p>
          <a:p>
            <a:pPr marL="0" indent="0">
              <a:buNone/>
            </a:pPr>
            <a:r>
              <a:rPr lang="uk-UA" dirty="0" smtClean="0"/>
              <a:t>2) оголошення одного з подружжя померлим;</a:t>
            </a:r>
          </a:p>
          <a:p>
            <a:pPr marL="0" indent="0">
              <a:buNone/>
            </a:pPr>
            <a:r>
              <a:rPr lang="uk-UA" dirty="0" smtClean="0"/>
              <a:t>3) розірвання шлюбу.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Припинення </a:t>
            </a:r>
            <a:r>
              <a:rPr lang="uk-UA" b="1" dirty="0">
                <a:solidFill>
                  <a:srgbClr val="FF0000"/>
                </a:solidFill>
              </a:rPr>
              <a:t>шлюбу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27143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порядки розірвання шлюбу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b="1" dirty="0" smtClean="0"/>
              <a:t>Спрощений</a:t>
            </a:r>
          </a:p>
          <a:p>
            <a:pPr marL="0" indent="0">
              <a:buNone/>
            </a:pPr>
            <a:r>
              <a:rPr lang="uk-UA" dirty="0"/>
              <a:t>здійснюється органами державної реєстрації актів цивільного стану: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1) за </a:t>
            </a:r>
            <a:r>
              <a:rPr lang="uk-UA" dirty="0"/>
              <a:t>заявою подружжя, за умови відсутності у них </a:t>
            </a:r>
            <a:r>
              <a:rPr lang="uk-UA" dirty="0" smtClean="0"/>
              <a:t>дітей;</a:t>
            </a:r>
          </a:p>
          <a:p>
            <a:pPr marL="0" indent="0">
              <a:buNone/>
            </a:pPr>
            <a:r>
              <a:rPr lang="uk-UA" dirty="0"/>
              <a:t>2) за заявою одного з подружжя, якщо другий визнаний судом безвісно відсутнім або визнаний недієздатним</a:t>
            </a: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b="1" dirty="0" smtClean="0"/>
              <a:t>Судовий</a:t>
            </a:r>
          </a:p>
          <a:p>
            <a:pPr marL="0" indent="0" algn="ctr">
              <a:buNone/>
            </a:pPr>
            <a:r>
              <a:rPr lang="uk-UA" dirty="0"/>
              <a:t>Якщо є взаємна згода осіб на припинення подружніх відносин між ними, але вони мають спільних дітей, то відповідну заяву вони можуть подати лише до </a:t>
            </a:r>
            <a:r>
              <a:rPr lang="uk-UA" dirty="0" smtClean="0"/>
              <a:t>суду (окреме провадження). Якщо спір </a:t>
            </a:r>
            <a:r>
              <a:rPr lang="uk-UA" dirty="0" smtClean="0">
                <a:latin typeface="Calibri"/>
                <a:cs typeface="Calibri"/>
              </a:rPr>
              <a:t>‒ позовне провадження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997327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3" y="1916832"/>
            <a:ext cx="8208912" cy="4608512"/>
          </a:xfrm>
        </p:spPr>
        <p:txBody>
          <a:bodyPr>
            <a:normAutofit fontScale="77500" lnSpcReduction="20000"/>
          </a:bodyPr>
          <a:lstStyle/>
          <a:p>
            <a:pPr marL="0" indent="457200">
              <a:buNone/>
            </a:pPr>
            <a:r>
              <a:rPr lang="uk-UA" dirty="0"/>
              <a:t>Конституція України від 28.06.1996 р. (із змінами). </a:t>
            </a:r>
            <a:r>
              <a:rPr lang="en-US" dirty="0"/>
              <a:t>URL</a:t>
            </a:r>
            <a:r>
              <a:rPr lang="uk-UA" dirty="0"/>
              <a:t>: </a:t>
            </a:r>
            <a:r>
              <a:rPr lang="uk-UA" u="sng" dirty="0">
                <a:hlinkClick r:id="rId2"/>
              </a:rPr>
              <a:t>https://zakon.rada.gov.ua/laws/main/254%D0%BA/96-%D0%B2%D1%80#Text</a:t>
            </a:r>
            <a:r>
              <a:rPr lang="uk-UA" dirty="0"/>
              <a:t>.</a:t>
            </a:r>
            <a:endParaRPr lang="en-US" dirty="0"/>
          </a:p>
          <a:p>
            <a:pPr marL="0" indent="457200">
              <a:buNone/>
            </a:pPr>
            <a:r>
              <a:rPr lang="uk-UA" dirty="0"/>
              <a:t>Загальна декларація прав людини : Декларація, Міжнародний документ від 10.12.1948 р. </a:t>
            </a:r>
            <a:r>
              <a:rPr lang="en-US" dirty="0"/>
              <a:t>URL</a:t>
            </a:r>
            <a:r>
              <a:rPr lang="uk-UA" dirty="0"/>
              <a:t>: </a:t>
            </a:r>
            <a:r>
              <a:rPr lang="uk-UA" u="sng" dirty="0">
                <a:hlinkClick r:id="rId3"/>
              </a:rPr>
              <a:t>https://zakon.rada.gov.ua/laws/show/995_015#Text</a:t>
            </a:r>
            <a:r>
              <a:rPr lang="uk-UA" dirty="0"/>
              <a:t>.</a:t>
            </a:r>
            <a:endParaRPr lang="en-US" dirty="0"/>
          </a:p>
          <a:p>
            <a:pPr marL="0" indent="457200">
              <a:buNone/>
            </a:pPr>
            <a:r>
              <a:rPr lang="uk-UA" dirty="0"/>
              <a:t>Конвенція про права дитини : Конвенція від 20.11.1989 р. (дата набуття чинності для України 27.09.1991 р.). </a:t>
            </a:r>
            <a:r>
              <a:rPr lang="en-US" dirty="0"/>
              <a:t>URL</a:t>
            </a:r>
            <a:r>
              <a:rPr lang="uk-UA" dirty="0"/>
              <a:t>: </a:t>
            </a:r>
            <a:r>
              <a:rPr lang="uk-UA" u="sng" dirty="0">
                <a:hlinkClick r:id="rId4"/>
              </a:rPr>
              <a:t>https://zakon.rada.gov.ua/laws/show/995_021#Text</a:t>
            </a:r>
            <a:r>
              <a:rPr lang="uk-UA" dirty="0"/>
              <a:t>.</a:t>
            </a:r>
            <a:endParaRPr lang="en-US" dirty="0"/>
          </a:p>
          <a:p>
            <a:pPr marL="0" indent="457200">
              <a:buNone/>
            </a:pPr>
            <a:r>
              <a:rPr lang="uk-UA" dirty="0"/>
              <a:t>Міжнародний пакт про громадянські і політичні права : Міжнародний документ від 16.12.1966 р. (дата набуття чинності для України 23.03.1976 р.). </a:t>
            </a:r>
            <a:r>
              <a:rPr lang="en-US" dirty="0"/>
              <a:t>URL</a:t>
            </a:r>
            <a:r>
              <a:rPr lang="uk-UA" dirty="0"/>
              <a:t>: </a:t>
            </a:r>
            <a:r>
              <a:rPr lang="uk-UA" u="sng" dirty="0">
                <a:hlinkClick r:id="rId5"/>
              </a:rPr>
              <a:t>https://zakon.rada.gov.ua/laws/show/995_043#Text</a:t>
            </a:r>
            <a:r>
              <a:rPr lang="uk-UA" dirty="0"/>
              <a:t>.</a:t>
            </a:r>
            <a:endParaRPr lang="en-US" dirty="0"/>
          </a:p>
          <a:p>
            <a:pPr marL="0" indent="457200">
              <a:buNone/>
            </a:pPr>
            <a:r>
              <a:rPr lang="uk-UA" dirty="0"/>
              <a:t>Сімейний кодекс України від 10.01.2002 р. (із змінами). № 2947-ІІІ. </a:t>
            </a:r>
            <a:r>
              <a:rPr lang="en-US" dirty="0"/>
              <a:t>URL</a:t>
            </a:r>
            <a:r>
              <a:rPr lang="uk-UA" dirty="0"/>
              <a:t>: </a:t>
            </a:r>
            <a:r>
              <a:rPr lang="uk-UA" u="sng" dirty="0">
                <a:hlinkClick r:id="rId6"/>
              </a:rPr>
              <a:t>https://zakon.rada.gov.ua/laws/show/2947-14#Text</a:t>
            </a:r>
            <a:r>
              <a:rPr lang="uk-UA" dirty="0"/>
              <a:t>.</a:t>
            </a:r>
            <a:endParaRPr lang="en-US" dirty="0"/>
          </a:p>
          <a:p>
            <a:pPr marL="0" indent="457200">
              <a:buNone/>
            </a:pPr>
            <a:r>
              <a:rPr lang="uk-UA" dirty="0"/>
              <a:t>Цивільний кодекс України від 16.01.2003 р. (із змінами). № 435-ІV. </a:t>
            </a:r>
            <a:r>
              <a:rPr lang="en-US" dirty="0"/>
              <a:t>URL</a:t>
            </a:r>
            <a:r>
              <a:rPr lang="uk-UA" dirty="0"/>
              <a:t>: </a:t>
            </a:r>
            <a:r>
              <a:rPr lang="uk-UA" u="sng" dirty="0">
                <a:hlinkClick r:id="rId7"/>
              </a:rPr>
              <a:t>https://zakon.rada.gov.ua/laws/show/435-15#Text</a:t>
            </a:r>
            <a:r>
              <a:rPr lang="uk-UA" dirty="0"/>
              <a:t>.</a:t>
            </a:r>
            <a:endParaRPr lang="en-US" dirty="0"/>
          </a:p>
          <a:p>
            <a:pPr marL="0" indent="457200">
              <a:buNone/>
            </a:pPr>
            <a:r>
              <a:rPr lang="uk-UA" dirty="0"/>
              <a:t>Цивільний процесуальний кодекс України від 18.03.2004 р. (із змінами) № 1618-ІV. </a:t>
            </a:r>
            <a:r>
              <a:rPr lang="en-US" dirty="0"/>
              <a:t>URL</a:t>
            </a:r>
            <a:r>
              <a:rPr lang="uk-UA" dirty="0"/>
              <a:t>: </a:t>
            </a:r>
            <a:r>
              <a:rPr lang="uk-UA" u="sng" dirty="0">
                <a:hlinkClick r:id="rId8"/>
              </a:rPr>
              <a:t>https://zakon.rada.gov.ua/laws/show/1618-15#Text</a:t>
            </a:r>
            <a:r>
              <a:rPr lang="uk-UA" dirty="0"/>
              <a:t>.</a:t>
            </a:r>
            <a:endParaRPr lang="en-US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Рекомендовані нормативно-правові акти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4426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Правові наслідки припинення шлюбу: </a:t>
            </a:r>
            <a:r>
              <a:rPr lang="uk-UA" sz="2800" dirty="0">
                <a:solidFill>
                  <a:srgbClr val="FF0000"/>
                </a:solidFill>
              </a:rPr>
              <a:t>припинення прав та обов'язків подружжя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Основним наслідком особистого </a:t>
            </a:r>
            <a:r>
              <a:rPr lang="uk-UA" b="1" dirty="0"/>
              <a:t>немайнового характеру</a:t>
            </a:r>
            <a:r>
              <a:rPr lang="uk-UA" dirty="0"/>
              <a:t> є право на залишення прізвища, набутого в шлюбі, або повернення дошлюбного прізвища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Основним наслідком </a:t>
            </a:r>
            <a:r>
              <a:rPr lang="uk-UA" b="1" dirty="0"/>
              <a:t>майнового характеру</a:t>
            </a:r>
            <a:r>
              <a:rPr lang="uk-UA" dirty="0"/>
              <a:t> </a:t>
            </a:r>
            <a:r>
              <a:rPr lang="uk-UA" dirty="0" smtClean="0"/>
              <a:t>є припинення </a:t>
            </a:r>
            <a:r>
              <a:rPr lang="uk-UA" dirty="0"/>
              <a:t>дії принципу спільності щодо майна, яке колишнє подружжя набуватимуть у майбутньому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94748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сепарація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>
                <a:solidFill>
                  <a:srgbClr val="FF0000"/>
                </a:solidFill>
              </a:rPr>
              <a:t>– </a:t>
            </a:r>
            <a:r>
              <a:rPr lang="uk-UA" dirty="0" smtClean="0">
                <a:solidFill>
                  <a:srgbClr val="FF0000"/>
                </a:solidFill>
              </a:rPr>
              <a:t>режим </a:t>
            </a:r>
            <a:r>
              <a:rPr lang="uk-UA" dirty="0">
                <a:solidFill>
                  <a:srgbClr val="FF0000"/>
                </a:solidFill>
              </a:rPr>
              <a:t>окремого проживання подружжя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майно, набуте в цей період, </a:t>
            </a:r>
            <a:r>
              <a:rPr lang="uk-UA" b="1" dirty="0" smtClean="0"/>
              <a:t>НЕ ВВАЖАЄТЬСЯ </a:t>
            </a:r>
            <a:r>
              <a:rPr lang="uk-UA" dirty="0" smtClean="0"/>
              <a:t>спільним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після спливу десяти місяців з дня встановлення сепарації </a:t>
            </a:r>
            <a:r>
              <a:rPr lang="uk-UA" b="1" dirty="0" smtClean="0"/>
              <a:t>ПЕРЕСТАЄ ДІЯТИ ПРЕЗУМПЦІЯ БАТЬКІВСТВА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35206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3" y="1916832"/>
            <a:ext cx="8208912" cy="4608512"/>
          </a:xfrm>
        </p:spPr>
        <p:txBody>
          <a:bodyPr>
            <a:normAutofit fontScale="62500" lnSpcReduction="20000"/>
          </a:bodyPr>
          <a:lstStyle/>
          <a:p>
            <a:r>
              <a:rPr lang="uk-UA" dirty="0"/>
              <a:t>Про державну реєстрацію актів цивільного стану : Закон України від 01.07.2010 р. (із змінами) № 2398-VI. </a:t>
            </a:r>
            <a:r>
              <a:rPr lang="en-US" dirty="0"/>
              <a:t>URL</a:t>
            </a:r>
            <a:r>
              <a:rPr lang="uk-UA" dirty="0"/>
              <a:t>: </a:t>
            </a:r>
            <a:r>
              <a:rPr lang="uk-UA" u="sng" dirty="0">
                <a:hlinkClick r:id="rId2"/>
              </a:rPr>
              <a:t>https://zakon.rada.gov.ua/laws/main/2398-17#Text</a:t>
            </a:r>
            <a:r>
              <a:rPr lang="uk-UA" dirty="0"/>
              <a:t>.</a:t>
            </a:r>
            <a:endParaRPr lang="en-US" dirty="0"/>
          </a:p>
          <a:p>
            <a:r>
              <a:rPr lang="uk-UA" dirty="0"/>
              <a:t>Про запобігання та протидію домашньому насильству : Закон від 07.12.2017 р. № 2229-VIII. </a:t>
            </a:r>
            <a:r>
              <a:rPr lang="en-US" dirty="0"/>
              <a:t>URL</a:t>
            </a:r>
            <a:r>
              <a:rPr lang="uk-UA" dirty="0"/>
              <a:t>: </a:t>
            </a:r>
            <a:r>
              <a:rPr lang="uk-UA" u="sng" dirty="0">
                <a:hlinkClick r:id="rId3"/>
              </a:rPr>
              <a:t>https://zakon.rada.gov.ua/laws/show/2229-19#Text</a:t>
            </a:r>
            <a:r>
              <a:rPr lang="uk-UA" dirty="0"/>
              <a:t>.</a:t>
            </a:r>
            <a:endParaRPr lang="en-US" dirty="0"/>
          </a:p>
          <a:p>
            <a:r>
              <a:rPr lang="uk-UA" dirty="0"/>
              <a:t>Про свободу пересування та вільний вибір місця проживання в Україні : Закон України від 11.12.2003 р. (із змінами) № 1382. </a:t>
            </a:r>
            <a:r>
              <a:rPr lang="en-US" dirty="0"/>
              <a:t>URL</a:t>
            </a:r>
            <a:r>
              <a:rPr lang="uk-UA" dirty="0"/>
              <a:t>: </a:t>
            </a:r>
            <a:r>
              <a:rPr lang="uk-UA" u="sng" dirty="0">
                <a:hlinkClick r:id="rId4"/>
              </a:rPr>
              <a:t>https://zakon.rada.gov.ua/laws/show/1382-15#Text</a:t>
            </a:r>
            <a:r>
              <a:rPr lang="uk-UA" dirty="0"/>
              <a:t>.</a:t>
            </a:r>
            <a:endParaRPr lang="en-US" dirty="0"/>
          </a:p>
          <a:p>
            <a:r>
              <a:rPr lang="uk-UA" dirty="0"/>
              <a:t>Про затвердження Порядку ведення Державного реєстру актів цивільного стану громадян : Постанова КМУ від 22.08.2007 р. (із змінами) № 1064. </a:t>
            </a:r>
            <a:r>
              <a:rPr lang="en-US" dirty="0"/>
              <a:t>URL</a:t>
            </a:r>
            <a:r>
              <a:rPr lang="uk-UA" dirty="0"/>
              <a:t>: </a:t>
            </a:r>
            <a:r>
              <a:rPr lang="uk-UA" u="sng" dirty="0">
                <a:hlinkClick r:id="rId5"/>
              </a:rPr>
              <a:t>https://zakon.rada.gov.ua/laws/show/1064-2007-%D0%BF#Text</a:t>
            </a:r>
            <a:r>
              <a:rPr lang="uk-UA" dirty="0"/>
              <a:t>.</a:t>
            </a:r>
            <a:endParaRPr lang="en-US" dirty="0"/>
          </a:p>
          <a:p>
            <a:r>
              <a:rPr lang="uk-UA" dirty="0"/>
              <a:t>Про затвердження Порядку здійснення добровільного медичного обстеження наречених : Постанова КМУ від 16.11.2002 р. (із змінами) № 1740. </a:t>
            </a:r>
            <a:r>
              <a:rPr lang="en-US" dirty="0"/>
              <a:t>URL</a:t>
            </a:r>
            <a:r>
              <a:rPr lang="uk-UA" dirty="0"/>
              <a:t>: </a:t>
            </a:r>
            <a:r>
              <a:rPr lang="uk-UA" u="sng" dirty="0">
                <a:hlinkClick r:id="rId6"/>
              </a:rPr>
              <a:t>https://zakon.rada.gov.ua/laws/show/1740-2002-%D0%BF#Text</a:t>
            </a:r>
            <a:r>
              <a:rPr lang="uk-UA" dirty="0"/>
              <a:t>.</a:t>
            </a:r>
            <a:endParaRPr lang="en-US" dirty="0"/>
          </a:p>
          <a:p>
            <a:r>
              <a:rPr lang="uk-UA" dirty="0"/>
              <a:t>Про затвердження Порядку розгляду заяв про зміну імені (прізвища, власне імені, по батькові) фізичної особи : Постанова КМУ від 11.07.2007 р. (із змінами) № 915.</a:t>
            </a:r>
            <a:r>
              <a:rPr lang="en-US" dirty="0"/>
              <a:t> URL</a:t>
            </a:r>
            <a:r>
              <a:rPr lang="uk-UA" dirty="0"/>
              <a:t>: </a:t>
            </a:r>
            <a:r>
              <a:rPr lang="uk-UA" u="sng" dirty="0">
                <a:hlinkClick r:id="rId7"/>
              </a:rPr>
              <a:t>https://zakon.rada.gov.ua/laws/show/915-2007-%D0%BF#Text</a:t>
            </a:r>
            <a:r>
              <a:rPr lang="uk-UA" dirty="0"/>
              <a:t>.</a:t>
            </a:r>
            <a:endParaRPr lang="en-US" dirty="0"/>
          </a:p>
          <a:p>
            <a:r>
              <a:rPr lang="uk-UA" dirty="0"/>
              <a:t>Про затвердження Правил внесення змін до актових записів цивільного стану, їх поновлення та анулювання : Наказ Мінюсту України від 12.01.2011 р. (із змінами) № 96/5. </a:t>
            </a:r>
            <a:r>
              <a:rPr lang="en-US" dirty="0"/>
              <a:t>URL</a:t>
            </a:r>
            <a:r>
              <a:rPr lang="uk-UA" dirty="0"/>
              <a:t>: </a:t>
            </a:r>
            <a:r>
              <a:rPr lang="uk-UA" u="sng" dirty="0">
                <a:hlinkClick r:id="rId8"/>
              </a:rPr>
              <a:t>https://zakon.rada.gov.ua/laws/show/z0055-11#Text</a:t>
            </a:r>
            <a:r>
              <a:rPr lang="uk-UA" dirty="0"/>
              <a:t>.</a:t>
            </a:r>
            <a:endParaRPr lang="en-US" dirty="0"/>
          </a:p>
          <a:p>
            <a:r>
              <a:rPr lang="uk-UA" dirty="0"/>
              <a:t>Про затвердження Правил реєстрації актів цивільного стану в Україні : Наказ Мінюсту України від 18.10.2000 р. (із змінами) № 52/5. </a:t>
            </a:r>
            <a:r>
              <a:rPr lang="en-US" dirty="0"/>
              <a:t>URL</a:t>
            </a:r>
            <a:r>
              <a:rPr lang="uk-UA" dirty="0"/>
              <a:t>: </a:t>
            </a:r>
            <a:r>
              <a:rPr lang="uk-UA" u="sng" dirty="0">
                <a:hlinkClick r:id="rId9"/>
              </a:rPr>
              <a:t>https://zakon.rada.gov.ua/laws/show/z0719-00#Text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Рекомендовані нормативно-правові акти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450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3" y="1916832"/>
            <a:ext cx="8208912" cy="4608512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uk-UA" dirty="0"/>
              <a:t>Рішення Конституційного Суду України у справі за конституційними поданнями Служби безпеки України, Державного комітету нафтової, газової та нафтопереробної промисловості України, Міністерства фінансів України щодо офіційного тлумачення положень пункту 6 статті 12 Закону України «Про соціальний і правовий захист військовослужбовців та членів їх сімей», частин четвертої і п’ятої статті 22 Закону України «Про міліцію» та частини шостої статті 22 Закону України «Про пожежну безпеку» (справа про офіційне тлумачення </a:t>
            </a:r>
            <a:r>
              <a:rPr lang="uk-UA" dirty="0" err="1"/>
              <a:t>терміна</a:t>
            </a:r>
            <a:r>
              <a:rPr lang="uk-UA" dirty="0"/>
              <a:t> «член сім’ї») № 5-рп/99 від 03.06.1999 року. </a:t>
            </a:r>
            <a:r>
              <a:rPr lang="en-US" dirty="0"/>
              <a:t>URL</a:t>
            </a:r>
            <a:r>
              <a:rPr lang="uk-UA" dirty="0"/>
              <a:t>: </a:t>
            </a:r>
            <a:r>
              <a:rPr lang="uk-UA" u="sng" dirty="0">
                <a:hlinkClick r:id="rId2"/>
              </a:rPr>
              <a:t>https://zakon.rada.gov.ua/laws/show/v005p710-99#Text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uk-UA" dirty="0"/>
              <a:t>Про практику застосування судами законодавства при розгляді справ про право на шлюб, розірвання шлюбу, визнання його недійсним та поділ спільного майна подружжя : Постанова Верховного Суду України від 21.12.2007 р. № 11. </a:t>
            </a:r>
            <a:r>
              <a:rPr lang="uk-UA" i="1" dirty="0"/>
              <a:t>Адвокат</a:t>
            </a:r>
            <a:r>
              <a:rPr lang="uk-UA" dirty="0"/>
              <a:t>. 2007. № 11. </a:t>
            </a:r>
            <a:r>
              <a:rPr lang="uk-UA" smtClean="0"/>
              <a:t>С.</a:t>
            </a:r>
            <a:r>
              <a:rPr lang="uk-UA" dirty="0"/>
              <a:t> 119.</a:t>
            </a:r>
            <a:endParaRPr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інше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222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3924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b="1" dirty="0"/>
              <a:t>Шлюб </a:t>
            </a:r>
            <a:r>
              <a:rPr lang="uk-UA" dirty="0"/>
              <a:t>–</a:t>
            </a:r>
            <a:r>
              <a:rPr lang="uk-UA" b="1" dirty="0"/>
              <a:t> </a:t>
            </a:r>
            <a:r>
              <a:rPr lang="uk-UA" dirty="0"/>
              <a:t>сімейний союз жінки та чоловіка, зареєстрований у органі державної реєстрації актів </a:t>
            </a:r>
            <a:r>
              <a:rPr lang="uk-UA" dirty="0" smtClean="0"/>
              <a:t>цивільного </a:t>
            </a:r>
            <a:r>
              <a:rPr lang="uk-UA" dirty="0"/>
              <a:t>стану (ст. 21 СК України</a:t>
            </a:r>
            <a:r>
              <a:rPr lang="uk-UA" dirty="0" smtClean="0"/>
              <a:t>).</a:t>
            </a:r>
          </a:p>
          <a:p>
            <a:pPr marL="0" indent="0">
              <a:buNone/>
            </a:pPr>
            <a:r>
              <a:rPr lang="uk-UA" b="1" dirty="0"/>
              <a:t>Ознаки шлюбу: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1) добровільність (наявність добровільної згоди обох з подружжя (ст. 24 СК України);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досягненням шлюбного віку чоловіком та жінкою, що вступають в шлюб (ст. 22 СК України);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реєстрація шлюбу у встановленому законом порядку органом, визначеним СК України;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4) спрямованість на утворення особистого сімейного союзу чоловіка і жінки.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cap="all" dirty="0" smtClean="0">
                <a:solidFill>
                  <a:srgbClr val="FF0000"/>
                </a:solidFill>
              </a:rPr>
              <a:t>Поняття </a:t>
            </a:r>
            <a:r>
              <a:rPr lang="uk-UA" b="1" cap="all" dirty="0">
                <a:solidFill>
                  <a:srgbClr val="FF0000"/>
                </a:solidFill>
              </a:rPr>
              <a:t>шлюбу</a:t>
            </a:r>
            <a:endParaRPr lang="ru-RU" b="1" cap="al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36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72816"/>
            <a:ext cx="7732381" cy="4752528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1) </a:t>
            </a:r>
            <a:r>
              <a:rPr lang="uk-UA" b="1" dirty="0" smtClean="0"/>
              <a:t>взаємна </a:t>
            </a:r>
            <a:r>
              <a:rPr lang="uk-UA" b="1" dirty="0"/>
              <a:t>вільна згода жінки та чоловіка на укладення шлюбу</a:t>
            </a:r>
            <a:r>
              <a:rPr lang="uk-UA" dirty="0"/>
              <a:t> (добровільність</a:t>
            </a:r>
            <a:r>
              <a:rPr lang="uk-UA" dirty="0" smtClean="0"/>
              <a:t>).</a:t>
            </a:r>
          </a:p>
          <a:p>
            <a:pPr marL="0" indent="0">
              <a:buNone/>
            </a:pPr>
            <a:r>
              <a:rPr lang="uk-UA" dirty="0"/>
              <a:t>Ця вимога закону </a:t>
            </a:r>
            <a:r>
              <a:rPr lang="uk-UA" b="1" dirty="0"/>
              <a:t>означає</a:t>
            </a:r>
            <a:r>
              <a:rPr lang="uk-UA" i="1" dirty="0"/>
              <a:t> </a:t>
            </a:r>
            <a:r>
              <a:rPr lang="uk-UA" dirty="0"/>
              <a:t>відсутність щодо них фізичного насильства та психологічного тиску з приводу укладення шлюбу, а також усвідомлення цими особами значення своїх дій та спроможність керувати ними на момент вчинення ними волевиявлення щодо одруження</a:t>
            </a:r>
            <a:r>
              <a:rPr lang="uk-UA" dirty="0" smtClean="0"/>
              <a:t>;</a:t>
            </a:r>
          </a:p>
          <a:p>
            <a:pPr marL="0" indent="0" algn="just">
              <a:buNone/>
            </a:pPr>
            <a:r>
              <a:rPr lang="uk-UA" dirty="0"/>
              <a:t>2) </a:t>
            </a:r>
            <a:r>
              <a:rPr lang="uk-UA" b="1" dirty="0"/>
              <a:t>досягнення шлюбного віку</a:t>
            </a:r>
            <a:r>
              <a:rPr lang="uk-UA" dirty="0"/>
              <a:t> </a:t>
            </a:r>
            <a:r>
              <a:rPr lang="uk-UA" b="1" dirty="0"/>
              <a:t>на день реєстрації </a:t>
            </a:r>
            <a:r>
              <a:rPr lang="uk-UA" b="1" dirty="0" smtClean="0"/>
              <a:t>шлюбу. </a:t>
            </a:r>
            <a:r>
              <a:rPr lang="uk-UA" dirty="0"/>
              <a:t>Ш</a:t>
            </a:r>
            <a:r>
              <a:rPr lang="uk-UA" dirty="0" smtClean="0"/>
              <a:t>любний </a:t>
            </a:r>
            <a:r>
              <a:rPr lang="uk-UA" dirty="0"/>
              <a:t>вік для чоловіків та жінок встановлено у 18 </a:t>
            </a:r>
            <a:r>
              <a:rPr lang="uk-UA" dirty="0" smtClean="0"/>
              <a:t>років</a:t>
            </a:r>
            <a:r>
              <a:rPr lang="uk-UA" dirty="0"/>
              <a:t>.</a:t>
            </a:r>
            <a:endParaRPr lang="uk-UA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>
                <a:solidFill>
                  <a:srgbClr val="FF0000"/>
                </a:solidFill>
              </a:rPr>
              <a:t>Умови вступу в шлюб</a:t>
            </a:r>
            <a:r>
              <a:rPr lang="uk-UA" sz="2400" dirty="0">
                <a:solidFill>
                  <a:srgbClr val="FF0000"/>
                </a:solidFill>
              </a:rPr>
              <a:t> </a:t>
            </a:r>
            <a:r>
              <a:rPr lang="uk-UA" sz="2400" dirty="0">
                <a:solidFill>
                  <a:schemeClr val="tx2"/>
                </a:solidFill>
              </a:rPr>
              <a:t>– ті умови, дотримання яких необхідне для правозгідності шлюбу</a:t>
            </a:r>
            <a:endParaRPr lang="ru-RU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824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1) перебування </a:t>
            </a:r>
            <a:r>
              <a:rPr lang="uk-UA" dirty="0"/>
              <a:t>в іншому шлюбі. Вітчизняне сімейне законодавство не допускає багатошлюбності, тобто для укладення шлюбу необхідно або припинити шлюб, або не перебувати у шлюбі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r>
              <a:rPr lang="uk-UA" dirty="0" smtClean="0"/>
              <a:t>2</a:t>
            </a:r>
            <a:r>
              <a:rPr lang="uk-UA" dirty="0"/>
              <a:t>) наявність між особами, що бажають одружитися, родинних зв'язків прямої лінії </a:t>
            </a:r>
            <a:r>
              <a:rPr lang="uk-UA" dirty="0" smtClean="0"/>
              <a:t>споріднення;</a:t>
            </a:r>
          </a:p>
          <a:p>
            <a:pPr marL="0" indent="0">
              <a:buNone/>
            </a:pPr>
            <a:r>
              <a:rPr lang="uk-UA" dirty="0"/>
              <a:t>3) наявність між особами, що бажають укласти шлюб, відносин </a:t>
            </a:r>
            <a:r>
              <a:rPr lang="uk-UA" dirty="0" smtClean="0"/>
              <a:t>усиновлення;</a:t>
            </a:r>
          </a:p>
          <a:p>
            <a:pPr marL="0" indent="0">
              <a:buNone/>
            </a:pPr>
            <a:r>
              <a:rPr lang="uk-UA" dirty="0"/>
              <a:t>4) недієздатність особи (осіб), які бажають укласти </a:t>
            </a:r>
            <a:r>
              <a:rPr lang="uk-UA" dirty="0" smtClean="0"/>
              <a:t>шлюб.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Перешкоди для укладення шлюбу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232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b="1" dirty="0"/>
              <a:t>включає</a:t>
            </a:r>
            <a:r>
              <a:rPr lang="uk-UA" b="1" dirty="0" smtClean="0"/>
              <a:t>:</a:t>
            </a:r>
          </a:p>
          <a:p>
            <a:pPr marL="0" indent="0" algn="ctr">
              <a:buNone/>
            </a:pPr>
            <a:endParaRPr lang="ru-RU" dirty="0"/>
          </a:p>
          <a:p>
            <a:pPr marL="0" indent="0">
              <a:buNone/>
            </a:pPr>
            <a:r>
              <a:rPr lang="uk-UA" dirty="0"/>
              <a:t>1) право вступу в шлюб;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вибір другого з подружжя;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свободу розлучення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FF0000"/>
                </a:solidFill>
              </a:rPr>
              <a:t>Свобода шлюбу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400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392488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 smtClean="0"/>
              <a:t>Етапи:</a:t>
            </a:r>
            <a:endParaRPr lang="ru-RU" b="1" dirty="0"/>
          </a:p>
          <a:p>
            <a:pPr marL="0" indent="0">
              <a:buNone/>
            </a:pPr>
            <a:r>
              <a:rPr lang="uk-UA" dirty="0" smtClean="0"/>
              <a:t>1) звернення до органу державної реєстрації актів цивільного стану жінки та чоловіка, які бажають укласти шлюб;</a:t>
            </a:r>
          </a:p>
          <a:p>
            <a:pPr marL="0" indent="0">
              <a:buNone/>
            </a:pPr>
            <a:r>
              <a:rPr lang="uk-UA" dirty="0" smtClean="0"/>
              <a:t>2) ознайомлення наречених з їхніми правами та обов'язками;</a:t>
            </a:r>
          </a:p>
          <a:p>
            <a:pPr marL="0" indent="0">
              <a:buNone/>
            </a:pPr>
            <a:r>
              <a:rPr lang="uk-UA" dirty="0"/>
              <a:t>3) прийняття органами державної реєстрації актів цивільного стану заяви за наявності всіх необхідних документів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r>
              <a:rPr lang="uk-UA" dirty="0"/>
              <a:t>4</a:t>
            </a:r>
            <a:r>
              <a:rPr lang="uk-UA" dirty="0" smtClean="0"/>
              <a:t>) </a:t>
            </a:r>
            <a:r>
              <a:rPr lang="uk-UA" dirty="0"/>
              <a:t>реєстрація шлюбу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Порядок </a:t>
            </a:r>
            <a:r>
              <a:rPr lang="uk-UA" b="1" dirty="0">
                <a:solidFill>
                  <a:srgbClr val="FF0000"/>
                </a:solidFill>
              </a:rPr>
              <a:t>укладення шлюбу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15277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402</TotalTime>
  <Words>1235</Words>
  <Application>Microsoft Office PowerPoint</Application>
  <PresentationFormat>Экран (4:3)</PresentationFormat>
  <Paragraphs>121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Calibri</vt:lpstr>
      <vt:lpstr>Candara</vt:lpstr>
      <vt:lpstr>Symbol</vt:lpstr>
      <vt:lpstr>Волна</vt:lpstr>
      <vt:lpstr>Презентация PowerPoint</vt:lpstr>
      <vt:lpstr>Рекомендовані нормативно-правові акти</vt:lpstr>
      <vt:lpstr>Рекомендовані нормативно-правові акти</vt:lpstr>
      <vt:lpstr>інше</vt:lpstr>
      <vt:lpstr>Поняття шлюбу</vt:lpstr>
      <vt:lpstr>Умови вступу в шлюб – ті умови, дотримання яких необхідне для правозгідності шлюбу</vt:lpstr>
      <vt:lpstr>Перешкоди для укладення шлюбу</vt:lpstr>
      <vt:lpstr>Свобода шлюбу </vt:lpstr>
      <vt:lpstr>Порядок укладення шлюбу </vt:lpstr>
      <vt:lpstr>зобов'язання наречених у разі відмови від шлюбу</vt:lpstr>
      <vt:lpstr>реєстрація шлюбу </vt:lpstr>
      <vt:lpstr>Недійсність шлюбу</vt:lpstr>
      <vt:lpstr>І. Підстави, за наявності яких шлюб є недійсним</vt:lpstr>
      <vt:lpstr>ІІ. Підстави, за наявності яких шлюб визнається недійсним в судовому порядку</vt:lpstr>
      <vt:lpstr>ІІІ. Підстави, за наявності яких шлюб МОЖЕ БУТИ визнаний недійсним у судовому порядку</vt:lpstr>
      <vt:lpstr>Правові наслідки недійсності шлюбу </vt:lpstr>
      <vt:lpstr>Правові наслідки недійсності шлюбу для особи, яка, вступаючи у шлюбні відносини, не знала і не повинна була знати про наявні перешкоди</vt:lpstr>
      <vt:lpstr>Припинення шлюбу </vt:lpstr>
      <vt:lpstr>порядки розірвання шлюбу</vt:lpstr>
      <vt:lpstr>Правові наслідки припинення шлюбу: припинення прав та обов'язків подружжя</vt:lpstr>
      <vt:lpstr>сепарація – режим окремого проживання подружжя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Инна</dc:creator>
  <cp:lastModifiedBy>Инна</cp:lastModifiedBy>
  <cp:revision>34</cp:revision>
  <cp:lastPrinted>2025-04-15T17:23:37Z</cp:lastPrinted>
  <dcterms:created xsi:type="dcterms:W3CDTF">2019-03-06T08:46:50Z</dcterms:created>
  <dcterms:modified xsi:type="dcterms:W3CDTF">2026-03-01T18:11:53Z</dcterms:modified>
</cp:coreProperties>
</file>