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64" r:id="rId8"/>
    <p:sldId id="265" r:id="rId9"/>
    <p:sldId id="267" r:id="rId10"/>
    <p:sldId id="268" r:id="rId11"/>
    <p:sldId id="266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352928" cy="459389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smtClean="0"/>
              <a:t>План:</a:t>
            </a:r>
          </a:p>
          <a:p>
            <a:r>
              <a:rPr lang="uk-UA" sz="2800" dirty="0" smtClean="0"/>
              <a:t>1.Потреби туристів в історичній інформації. </a:t>
            </a:r>
          </a:p>
          <a:p>
            <a:r>
              <a:rPr lang="uk-UA" sz="2800" dirty="0" smtClean="0"/>
              <a:t>2.Методи туристичного аналізу історії країни.</a:t>
            </a:r>
          </a:p>
          <a:p>
            <a:r>
              <a:rPr lang="uk-UA" sz="2800" dirty="0" smtClean="0"/>
              <a:t>3.План характеристики історичного розділу.</a:t>
            </a:r>
          </a:p>
          <a:p>
            <a:r>
              <a:rPr lang="uk-UA" sz="2800" dirty="0" smtClean="0"/>
              <a:t>4.Історична характеристика країни.</a:t>
            </a:r>
          </a:p>
          <a:p>
            <a:r>
              <a:rPr lang="uk-UA" sz="2800" dirty="0" smtClean="0"/>
              <a:t>5.Виклад окремих тем країнознавчої характеристики.</a:t>
            </a:r>
          </a:p>
          <a:p>
            <a:r>
              <a:rPr lang="uk-UA" sz="2800" dirty="0" smtClean="0"/>
              <a:t> 6.Історичне оповідання в туристичному країнознавстві.</a:t>
            </a:r>
            <a:endParaRPr lang="uk-UA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/>
              <a:t>ІСТОРІЯ КРАЇНИ ЯК ТУРИСТИЧНИЙ РЕСУРС</a:t>
            </a:r>
          </a:p>
        </p:txBody>
      </p:sp>
    </p:spTree>
    <p:extLst>
      <p:ext uri="{BB962C8B-B14F-4D97-AF65-F5344CB8AC3E}">
        <p14:creationId xmlns:p14="http://schemas.microsoft.com/office/powerpoint/2010/main" val="228866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2" y="-993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000" dirty="0" smtClean="0"/>
              <a:t>Рівні історичного тексту</a:t>
            </a:r>
            <a:endParaRPr lang="ru-RU" sz="4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784976" cy="563496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І рівень </a:t>
            </a:r>
            <a:r>
              <a:rPr lang="uk-UA" sz="2000" dirty="0" smtClean="0"/>
              <a:t>- суцільний текст, структурований подіями і явищами в хронологічному порядку, включаючи пояснення фактів, посилання, за допомогою яких можна доповнити «невисловлене».</a:t>
            </a:r>
          </a:p>
          <a:p>
            <a:pPr marL="45720" indent="0" algn="just">
              <a:buNone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ІІ рівень </a:t>
            </a:r>
            <a:r>
              <a:rPr lang="uk-UA" sz="2000" dirty="0" smtClean="0"/>
              <a:t>- це текст, в якому при складанні історичної характеристики враховується, що історичний час різний у різних народів, країн. Кожна країна має свою нульову точку відліку (народження країни), свій ритм розвитку і тому час розквіту, припустимо, стилю бароко в різних країнах не </a:t>
            </a:r>
            <a:r>
              <a:rPr lang="uk-UA" sz="2000" dirty="0" err="1" smtClean="0"/>
              <a:t>збігатиметься</a:t>
            </a:r>
            <a:r>
              <a:rPr lang="uk-UA" sz="2000" dirty="0" smtClean="0"/>
              <a:t>. </a:t>
            </a:r>
          </a:p>
          <a:p>
            <a:pPr marL="45720" indent="0" algn="just">
              <a:buNone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ІІІ рівень </a:t>
            </a:r>
            <a:r>
              <a:rPr lang="uk-UA" sz="2000" dirty="0" smtClean="0"/>
              <a:t>- це текст, в якому для створення історичного «образу країни» образ часу має бути доповнений образом простору, в якому живуть і діють історичні персонажі, відбуваються певні події; при цьому враховується той факт, що усередині країни, в різних її частинах історичний час може не збігатися, що обумовлює їх культурну, економічну і політичну своєрідність в теперішній час.</a:t>
            </a:r>
          </a:p>
          <a:p>
            <a:pPr marL="45720" indent="0" algn="just">
              <a:buNone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ІV рівень </a:t>
            </a:r>
            <a:r>
              <a:rPr lang="uk-UA" sz="2000" dirty="0" smtClean="0"/>
              <a:t>- «прив'язка» подій, що відбуваються, відбувалися, до певного місця об'єкту територіально і візуально, в режимі «стрибка в часі», але з минулого в сьогодення. Це означає, що будь-який персонаж, будь-яка подія обов'язково вимагає «прив'язки» до певної «точки» земної поверхні.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7595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Написання історичного розділу в туристській характеристиці - написати декорації історичних сцен, пояснити прив'язку історичних подій і персонажів до певних історичних об'єктів - «декорацій», які збереглися до наших днів.</a:t>
            </a:r>
          </a:p>
          <a:p>
            <a:pPr algn="just"/>
            <a:r>
              <a:rPr lang="uk-UA" dirty="0" smtClean="0"/>
              <a:t>Ці історичні об'єкти є пам'ятниками історико-культурної спадщини - небагато безцінних </a:t>
            </a:r>
            <a:r>
              <a:rPr lang="uk-UA" dirty="0" err="1" smtClean="0"/>
              <a:t>свідоцтв</a:t>
            </a:r>
            <a:r>
              <a:rPr lang="uk-UA" dirty="0" smtClean="0"/>
              <a:t> реальності подій, що відбувалися, і сцен минулого.</a:t>
            </a:r>
          </a:p>
          <a:p>
            <a:pPr algn="just"/>
            <a:r>
              <a:rPr lang="uk-UA" dirty="0" smtClean="0"/>
              <a:t> З їх допомогою відтворюється «образ» певної епохи, часу, події. Крім того, вони часто є справжніми «героями» подій, що відбувалися, оскільки саме в їх створення вкладені зусилля багатьох осіб (геніальних людей).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2484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5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0" dirty="0" smtClean="0"/>
              <a:t>3.План характеристики історичного розділу</a:t>
            </a:r>
            <a:endParaRPr lang="uk-UA" sz="3200" b="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3144" y="1052736"/>
            <a:ext cx="8784976" cy="568863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1600" dirty="0"/>
              <a:t>1</a:t>
            </a:r>
            <a:r>
              <a:rPr lang="uk-UA" sz="1600" dirty="0" smtClean="0"/>
              <a:t>. </a:t>
            </a:r>
            <a:r>
              <a:rPr lang="uk-UA" sz="1600" dirty="0" smtClean="0"/>
              <a:t>Від племені до держави.</a:t>
            </a:r>
          </a:p>
          <a:p>
            <a:pPr marL="45720" indent="0" algn="just">
              <a:buNone/>
            </a:pPr>
            <a:r>
              <a:rPr lang="uk-UA" sz="1600" dirty="0"/>
              <a:t>2</a:t>
            </a:r>
            <a:r>
              <a:rPr lang="uk-UA" sz="1600" dirty="0" smtClean="0"/>
              <a:t>. </a:t>
            </a:r>
            <a:r>
              <a:rPr lang="uk-UA" sz="1600" dirty="0" smtClean="0"/>
              <a:t>Феодальна держава: внутрішньополітичний розвиток </a:t>
            </a:r>
            <a:r>
              <a:rPr lang="uk-UA" sz="1600" dirty="0" smtClean="0"/>
              <a:t>економіки </a:t>
            </a:r>
            <a:r>
              <a:rPr lang="uk-UA" sz="1600" dirty="0" smtClean="0"/>
              <a:t>і соціальних стосунків, особливості етнічної культури.</a:t>
            </a:r>
          </a:p>
          <a:p>
            <a:pPr marL="45720" indent="0" algn="just">
              <a:buNone/>
            </a:pPr>
            <a:r>
              <a:rPr lang="uk-UA" sz="1600" dirty="0"/>
              <a:t>3</a:t>
            </a:r>
            <a:r>
              <a:rPr lang="uk-UA" sz="1600" dirty="0" smtClean="0"/>
              <a:t>. </a:t>
            </a:r>
            <a:r>
              <a:rPr lang="uk-UA" sz="1600" dirty="0" smtClean="0"/>
              <a:t>Криза феодальної держави: особливості державного устрою, внутрішні політичні і соціальні проблеми; своєрідність реформації, - культура країни.</a:t>
            </a:r>
          </a:p>
          <a:p>
            <a:pPr marL="45720" indent="0" algn="just">
              <a:buNone/>
            </a:pPr>
            <a:r>
              <a:rPr lang="uk-UA" sz="1600" dirty="0"/>
              <a:t>4</a:t>
            </a:r>
            <a:r>
              <a:rPr lang="uk-UA" sz="1600" dirty="0" smtClean="0"/>
              <a:t>. </a:t>
            </a:r>
            <a:r>
              <a:rPr lang="uk-UA" sz="1600" dirty="0" smtClean="0"/>
              <a:t>Країна на порозі епохи капіталізму. Основні напрями змін: зміни в зовнішній і внутрішній політиці, - економічні і соціальні реформи; у витоків сучасної культури (культура епохи Освіти).</a:t>
            </a:r>
          </a:p>
          <a:p>
            <a:pPr marL="45720" indent="0" algn="just">
              <a:buNone/>
            </a:pPr>
            <a:r>
              <a:rPr lang="uk-UA" sz="1600" dirty="0"/>
              <a:t>5</a:t>
            </a:r>
            <a:r>
              <a:rPr lang="uk-UA" sz="1600" dirty="0" smtClean="0"/>
              <a:t>. </a:t>
            </a:r>
            <a:r>
              <a:rPr lang="uk-UA" sz="1600" dirty="0" smtClean="0"/>
              <a:t>Епоха реформ. XIX </a:t>
            </a:r>
            <a:r>
              <a:rPr lang="uk-UA" sz="1600" dirty="0" smtClean="0"/>
              <a:t>ст.:</a:t>
            </a:r>
          </a:p>
          <a:p>
            <a:pPr algn="just"/>
            <a:r>
              <a:rPr lang="uk-UA" sz="1600" dirty="0" smtClean="0"/>
              <a:t> </a:t>
            </a:r>
            <a:r>
              <a:rPr lang="uk-UA" sz="1600" dirty="0" smtClean="0"/>
              <a:t>політичні і соціальні умови в країні</a:t>
            </a:r>
            <a:r>
              <a:rPr lang="uk-UA" sz="1600" dirty="0" smtClean="0"/>
              <a:t>,</a:t>
            </a:r>
          </a:p>
          <a:p>
            <a:pPr algn="just"/>
            <a:r>
              <a:rPr lang="uk-UA" sz="1600" dirty="0" smtClean="0"/>
              <a:t> </a:t>
            </a:r>
            <a:r>
              <a:rPr lang="uk-UA" sz="1600" dirty="0" smtClean="0"/>
              <a:t>промисловість і сільське господарство</a:t>
            </a:r>
            <a:r>
              <a:rPr lang="uk-UA" sz="1600" dirty="0" smtClean="0"/>
              <a:t>,</a:t>
            </a:r>
          </a:p>
          <a:p>
            <a:pPr algn="just"/>
            <a:r>
              <a:rPr lang="uk-UA" sz="1600" dirty="0" smtClean="0"/>
              <a:t>національне</a:t>
            </a:r>
            <a:r>
              <a:rPr lang="uk-UA" sz="1600" dirty="0" smtClean="0"/>
              <a:t>, культурне життя.</a:t>
            </a:r>
          </a:p>
          <a:p>
            <a:pPr marL="45720" indent="0" algn="just">
              <a:buNone/>
            </a:pPr>
            <a:r>
              <a:rPr lang="uk-UA" sz="1600" dirty="0"/>
              <a:t>6</a:t>
            </a:r>
            <a:r>
              <a:rPr lang="uk-UA" sz="1600" dirty="0" smtClean="0"/>
              <a:t>. </a:t>
            </a:r>
            <a:r>
              <a:rPr lang="uk-UA" sz="1600" dirty="0" smtClean="0"/>
              <a:t>Кризи на </a:t>
            </a:r>
            <a:r>
              <a:rPr lang="uk-UA" sz="1600" dirty="0" smtClean="0"/>
              <a:t>межі </a:t>
            </a:r>
            <a:r>
              <a:rPr lang="uk-UA" sz="1600" dirty="0" smtClean="0"/>
              <a:t>століть XIX-XX </a:t>
            </a:r>
            <a:r>
              <a:rPr lang="uk-UA" sz="1600" dirty="0" smtClean="0"/>
              <a:t>ст.: </a:t>
            </a:r>
            <a:r>
              <a:rPr lang="uk-UA" sz="1600" dirty="0" smtClean="0"/>
              <a:t>суспільно-політична ситуація; економічний розвиток культура, наука, освіта.</a:t>
            </a:r>
          </a:p>
          <a:p>
            <a:pPr marL="45720" indent="0" algn="just">
              <a:buNone/>
            </a:pPr>
            <a:r>
              <a:rPr lang="uk-UA" sz="1600" dirty="0"/>
              <a:t>7</a:t>
            </a:r>
            <a:r>
              <a:rPr lang="uk-UA" sz="1600" dirty="0" smtClean="0"/>
              <a:t>. </a:t>
            </a:r>
            <a:r>
              <a:rPr lang="uk-UA" sz="1600" dirty="0" smtClean="0"/>
              <a:t>XX ст</a:t>
            </a:r>
            <a:r>
              <a:rPr lang="uk-UA" sz="1600" dirty="0" smtClean="0"/>
              <a:t>. - період </a:t>
            </a:r>
            <a:r>
              <a:rPr lang="uk-UA" sz="1600" dirty="0" smtClean="0"/>
              <a:t>потрясінь і трансформації</a:t>
            </a:r>
            <a:r>
              <a:rPr lang="uk-UA" sz="1600" dirty="0" smtClean="0"/>
              <a:t>:</a:t>
            </a:r>
          </a:p>
          <a:p>
            <a:pPr algn="just"/>
            <a:r>
              <a:rPr lang="uk-UA" sz="1600" dirty="0" smtClean="0"/>
              <a:t>основні </a:t>
            </a:r>
            <a:r>
              <a:rPr lang="uk-UA" sz="1600" dirty="0" smtClean="0"/>
              <a:t>зміни в соціально-політичному житті країни</a:t>
            </a:r>
            <a:r>
              <a:rPr lang="uk-UA" sz="1600" dirty="0" smtClean="0"/>
              <a:t>;</a:t>
            </a:r>
          </a:p>
          <a:p>
            <a:pPr algn="just"/>
            <a:r>
              <a:rPr lang="uk-UA" sz="1600" dirty="0" smtClean="0"/>
              <a:t>особливості </a:t>
            </a:r>
            <a:r>
              <a:rPr lang="uk-UA" sz="1600" dirty="0" smtClean="0"/>
              <a:t>економічного розвитку</a:t>
            </a:r>
            <a:r>
              <a:rPr lang="uk-UA" sz="1600" dirty="0" smtClean="0"/>
              <a:t>;</a:t>
            </a:r>
          </a:p>
          <a:p>
            <a:pPr algn="just"/>
            <a:r>
              <a:rPr lang="uk-UA" sz="1600" dirty="0" smtClean="0"/>
              <a:t> </a:t>
            </a:r>
            <a:r>
              <a:rPr lang="uk-UA" sz="1600" dirty="0" smtClean="0"/>
              <a:t>культурні процеси (зокрема художня культура).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12809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0" dirty="0"/>
              <a:t>4.Історична характеристика </a:t>
            </a:r>
            <a:r>
              <a:rPr lang="uk-UA" sz="4000" b="0" dirty="0" smtClean="0"/>
              <a:t>країни</a:t>
            </a:r>
            <a:endParaRPr lang="uk-UA" sz="4000" b="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784976" cy="55446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Вимоги</a:t>
            </a:r>
          </a:p>
          <a:p>
            <a:pPr marL="4572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1. Дана характеристика є частиною загальної характеристики, частиною «образу» країни, при цьому історична характеристика повинна включати відомості, які дають уявлення про особливості країни, уникати загальних місць і повтору (перерахування загальних історичних закономірностей);</a:t>
            </a:r>
          </a:p>
          <a:p>
            <a:pPr marL="4572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2. Історична характеристика повинна включати достатню кількість відомостей для попередньої загальної оцінки можливостей і перспектив розвитку туризму, хоч би на рівні напрямів, але історична характеристика має бути не набором фактів, а логічно структурованою розповіддю;</a:t>
            </a:r>
          </a:p>
          <a:p>
            <a:pPr marL="4572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3.Факти, що визначають зміст даної характеристики, мають бути ретельно відібрані відповідно до головного завдання (дати туристську характеристику) і мати точний топологічний зв’язок з конкретним об'єктом на даній території;</a:t>
            </a:r>
          </a:p>
          <a:p>
            <a:pPr marL="4572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4. Відмова від цитування першоджерел, зокрема від численних посилань на історичні літературні джерела, оскільки навіть збіглий їх розгляд перетворює цей невеликий за задумом розділ туристської характеристики країни в окрему книгу.</a:t>
            </a:r>
            <a:endParaRPr lang="uk-U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1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5.Виклад окремих тем країнознавчої характеристики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608512" cy="50405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Історія країни або держави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</a:rPr>
              <a:t>час (дата) утворення держави;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</a:rPr>
              <a:t>особливості території і форма правління в даний момент часу;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</a:rPr>
              <a:t>основні зміни політичного статусу, складу території і форм правління за історичний відрізок часу, що вивчається;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</a:rPr>
              <a:t>необхідні відомості наводяться в хронологічному порядку;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</a:rPr>
              <a:t>факти мають довідковий характер і не вимагають додаткових пояснень, тобто немає необхідності називати причини або давати характеристику змін, що відбувалися;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</a:rPr>
              <a:t>факти, які отримали віддзеркалення в художній культурі країни (історичних пам'ятниках) або послужили поштовхом для розвитку подій і явищ світового рівня вимагають пояснень.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3123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7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/>
              <a:t>Історія народів: питання </a:t>
            </a:r>
            <a:r>
              <a:rPr lang="uk-UA" sz="2400" dirty="0"/>
              <a:t>формування і зміни населення країни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712968" cy="49148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етнічний склад;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етапи формування етносів;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час і особливості розвитку мови (усної і письмової);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у тих випадках, коли на території збереглися численні цікаві (для туризму) археологічні пам'ятники, можливий короткий опис процесу заселення, освоєння території;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історія формування етнічної культури народів;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форми вірувань, особливості культів і релігій, характерних для всіх основних періодів розвитку країни і народів, що її населяють;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характеристика зниклих етнічних культур на території країни - традиції і народна творчість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475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Історія знаменних подій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4680520" cy="498688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хронологічна послідовність знаменних подій, зв'язаних між собою єдністю часу, місця дії і дійових осіб, що відображає процес, потік розвитку і зміни взаємозв'язаних станів минулого в житті країни;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включення подій в країнознавчу характеристику визначається постановкою мети і проблеми дослідження;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/>
              <a:t>п</a:t>
            </a:r>
            <a:r>
              <a:rPr lang="uk-UA" dirty="0" smtClean="0"/>
              <a:t>итання або проблема повинні задовольняти всім вимогам професії, тобто це має бути історичний розділ країнознавчої характеристики, що відповідає запитам і потребам практики </a:t>
            </a:r>
            <a:r>
              <a:rPr lang="uk-UA" dirty="0" err="1" smtClean="0"/>
              <a:t>турбізнесу</a:t>
            </a:r>
            <a:r>
              <a:rPr lang="uk-UA" dirty="0" smtClean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присутня оцінка події, що відбулася, факту.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6724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8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Історія в особах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4824536" cy="504056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повернення і збереження в пам'яті людей імен не тільки видатних діячів в різних областях людської діяльності, але і рядових членів суспільства, чиї імена зберегла історія завдяки випадку;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в «меморіальній історії» вони діють не як живі люди, а як соціальні типажі, наприклад, «феодал», «селянин», «мандруючий чернець»;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задоволення потреби в образах - символах певного часу, епохи. Ці образи є носіями певної ідеї, дії, відчуття, поняття;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/>
              <a:t>використання імен людей, які зуміли зрозуміти і відобразити головні ідеї, характерні риси певної епохи, що дозволяє реконструювати (частково) цей простір, додати картинам минулого  життєвої достовірності.  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2403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8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33" y="188640"/>
            <a:ext cx="88569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6. Історичне оповідання в туристичному країнознавстві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320480" cy="51125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Розповідь</a:t>
            </a:r>
          </a:p>
          <a:p>
            <a:pPr marL="45720" indent="0" algn="just">
              <a:buNone/>
            </a:pPr>
            <a:r>
              <a:rPr lang="uk-UA" sz="1800" dirty="0" smtClean="0"/>
              <a:t> припускає хронологічне вимірювання, огляд в часі, коли дві події або дві ситуації впорядковано в часі.</a:t>
            </a:r>
          </a:p>
          <a:p>
            <a:pPr marL="45720" indent="0" algn="just">
              <a:buNone/>
            </a:pPr>
            <a:r>
              <a:rPr lang="uk-UA" sz="1800" dirty="0" smtClean="0"/>
              <a:t> Подія включається в розповідь як відповідь на питання: «Що відбулося?», далі в розповіді слідують відповіді на передбачувані питання: «Чому це відбулося?» і «До чого це привело?.</a:t>
            </a:r>
          </a:p>
          <a:p>
            <a:pPr marL="45720" indent="0" algn="just">
              <a:buNone/>
            </a:pPr>
            <a:r>
              <a:rPr lang="uk-UA" sz="1800" dirty="0" smtClean="0"/>
              <a:t> Розповідь починається з першого елементу (події, факту) і доходить до другого, пізнішого в часі, тобто є описом життя, процесу, ситуації, сюжету</a:t>
            </a: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84784"/>
            <a:ext cx="42484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Картина</a:t>
            </a:r>
          </a:p>
          <a:p>
            <a:pPr algn="just"/>
            <a:r>
              <a:rPr lang="ru-RU" dirty="0" smtClean="0"/>
              <a:t>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припускає в центрі уваги не зміну, а опис певної сцени за участю героїв, їх ролі, оточення, одягу, взаємин і взаємозв'язків в даний момент часу (однорідний історичний відрізок). Картина показує структури, суспільства, держави, описує конкретний художній стиль, конкретне поселення, монастир і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т.д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картині зв'язана воєдино безліч фактів, що відносяться до одного часу. </a:t>
            </a:r>
          </a:p>
          <a:p>
            <a:pPr algn="just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конструюється картиною у відповідь на питання: «Як був стан справ?».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2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70C0"/>
                </a:solidFill>
              </a:rPr>
              <a:t>Історична характеристика </a:t>
            </a:r>
            <a:r>
              <a:rPr lang="uk-UA" sz="2400" dirty="0" smtClean="0"/>
              <a:t>- це сукупність розповідей і картин, зв'язаних один з одним. З їх допомогою конструюється історичний об'єкт або історія об'єкту.</a:t>
            </a:r>
          </a:p>
          <a:p>
            <a:pPr algn="just"/>
            <a:r>
              <a:rPr lang="uk-UA" sz="2400" dirty="0" smtClean="0"/>
              <a:t>При характеристиці такого об'єкту, як країна або народ, елементами вивчення і опису можуть бути: </a:t>
            </a:r>
            <a:r>
              <a:rPr lang="uk-UA" sz="2400" dirty="0" smtClean="0">
                <a:solidFill>
                  <a:srgbClr val="0070C0"/>
                </a:solidFill>
              </a:rPr>
              <a:t>територія, будь-які матеріальні об'єкти, суспільні (соціальні) групи, символи і явища, форми обміну, види мистецтва, культурні (соціальні) практики та інше.</a:t>
            </a:r>
          </a:p>
          <a:p>
            <a:pPr algn="just"/>
            <a:r>
              <a:rPr lang="uk-UA" sz="2400" dirty="0" smtClean="0"/>
              <a:t>Найбільш доцільним інструментом відбору і конструювання фактів є </a:t>
            </a:r>
            <a:r>
              <a:rPr lang="uk-UA" sz="2400" dirty="0" smtClean="0">
                <a:solidFill>
                  <a:srgbClr val="0070C0"/>
                </a:solidFill>
              </a:rPr>
              <a:t>інтрига.</a:t>
            </a:r>
          </a:p>
          <a:p>
            <a:pPr algn="just"/>
            <a:r>
              <a:rPr lang="uk-UA" sz="2400" dirty="0" smtClean="0"/>
              <a:t>Чотири способи побудови інтриги: романтичний, сатиричний, комічний і трагічний.</a:t>
            </a:r>
          </a:p>
          <a:p>
            <a:pPr algn="just"/>
            <a:r>
              <a:rPr lang="uk-UA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7811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64488" cy="43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15719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Фактори привабливості рекреаційно-туристичних ресурсів, </a:t>
            </a:r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41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1.Потреби туристів в історичній інформації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320480" cy="5184576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uk-UA" dirty="0" smtClean="0"/>
              <a:t>Термін «історія» означає послідовну зміну станів будь-якого об'єкту, здатного розвиватися в часі. </a:t>
            </a:r>
          </a:p>
          <a:p>
            <a:pPr marL="45720" indent="0" algn="just">
              <a:buNone/>
            </a:pPr>
            <a:r>
              <a:rPr lang="uk-UA" dirty="0" smtClean="0"/>
              <a:t>Історична характеристика в туристському країнознавстві істотно відрізняється від традиційної історії, основна мета якої - виявлення закономірностей і особливостей минулого людства, для того, щоб зрозуміти його сьогодення і, можливо, передбачати майбутнє.</a:t>
            </a:r>
          </a:p>
          <a:p>
            <a:pPr marL="45720" indent="0" algn="just">
              <a:buNone/>
            </a:pPr>
            <a:r>
              <a:rPr lang="uk-UA" dirty="0" smtClean="0"/>
              <a:t>Завдання історичного дослідження в туристському країнознавстві якнайповніше відповідають «меморіальній» історії.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5365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4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496944" cy="25202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b="1" dirty="0" smtClean="0"/>
              <a:t>Цілі і завдання «меморіальної» історії:</a:t>
            </a:r>
          </a:p>
          <a:p>
            <a:pPr marL="45720" indent="0">
              <a:buNone/>
            </a:pPr>
            <a:r>
              <a:rPr lang="uk-UA" dirty="0" smtClean="0"/>
              <a:t>зберігати в пам'яті людей зниклі образи, втрачені об'єкти, забуті факти;</a:t>
            </a:r>
          </a:p>
          <a:p>
            <a:pPr marL="45720" indent="0">
              <a:buNone/>
            </a:pPr>
            <a:r>
              <a:rPr lang="uk-UA" dirty="0" smtClean="0"/>
              <a:t>повертати їх в життєвій достовірності; </a:t>
            </a:r>
          </a:p>
          <a:p>
            <a:pPr marL="45720" indent="0">
              <a:buNone/>
            </a:pPr>
            <a:r>
              <a:rPr lang="uk-UA" dirty="0" smtClean="0"/>
              <a:t>змушувати знов зазвучати голоси діючих осіб,</a:t>
            </a:r>
          </a:p>
          <a:p>
            <a:pPr marL="45720" indent="0">
              <a:buNone/>
            </a:pPr>
            <a:r>
              <a:rPr lang="uk-UA" dirty="0" smtClean="0"/>
              <a:t>пожвавити минулий пейзаж з його фарбами і екзотикою.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1287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7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731520"/>
            <a:ext cx="8496944" cy="586583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uk-UA" sz="3000" dirty="0" smtClean="0">
                <a:solidFill>
                  <a:schemeClr val="bg2">
                    <a:lumMod val="50000"/>
                  </a:schemeClr>
                </a:solidFill>
              </a:rPr>
              <a:t>Потреби туристів в історичній інформації:</a:t>
            </a:r>
          </a:p>
          <a:p>
            <a:pPr algn="just"/>
            <a:r>
              <a:rPr lang="uk-UA" dirty="0" smtClean="0"/>
              <a:t>історична інформація повинна задовольняти потреби людини: доводити, що ми належимо до якоїсь стійкої історичної спільності, зв'язки якої з іншими історично значущі;</a:t>
            </a:r>
          </a:p>
          <a:p>
            <a:pPr algn="just"/>
            <a:r>
              <a:rPr lang="uk-UA" dirty="0" smtClean="0"/>
              <a:t>пошук «благородного походження»: знання історичних ролі, місця, образу тієї соціальної групи, класу, нації, релігійної конфесії, до якої належить людина;</a:t>
            </a:r>
          </a:p>
          <a:p>
            <a:pPr algn="just"/>
            <a:r>
              <a:rPr lang="uk-UA" dirty="0" smtClean="0"/>
              <a:t>пошук спільної мови: кожна соціальна група має свої особливості культури, символи, типи мислення, поведінки, питання в тому, наскільки це відповідає національним і світовим стандартам культури;</a:t>
            </a:r>
          </a:p>
          <a:p>
            <a:pPr algn="just"/>
            <a:r>
              <a:rPr lang="uk-UA" dirty="0" smtClean="0"/>
              <a:t>загальній культурно-історична експертиза: можливе повніше знання про суспільну спадщину, насамперед у сфері художньої творчості;</a:t>
            </a:r>
          </a:p>
          <a:p>
            <a:pPr algn="just"/>
            <a:r>
              <a:rPr lang="uk-UA" dirty="0" smtClean="0"/>
              <a:t>реконструкція загального історичного фону, образу минулої реальності для порівняння з сьогоденням;</a:t>
            </a:r>
          </a:p>
          <a:p>
            <a:pPr algn="just"/>
            <a:r>
              <a:rPr lang="uk-UA" dirty="0" smtClean="0"/>
              <a:t>створення іншої реальності: пошук пригоди, іноді втеча від сьогодення в світ, що ідеалізується;</a:t>
            </a:r>
          </a:p>
          <a:p>
            <a:pPr algn="just"/>
            <a:r>
              <a:rPr lang="uk-UA" dirty="0" smtClean="0"/>
              <a:t>«бабусина скриня»: минуле, як величезна скриня, в якій завжди можна виявити що-небудь дуже цікаве і корисне.</a:t>
            </a: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57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8136904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+mj-lt"/>
              </a:rPr>
              <a:t>2.Методи туристичного аналізу історії країни</a:t>
            </a:r>
            <a:endParaRPr lang="uk-UA" sz="2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45725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 туризмі під </a:t>
            </a:r>
            <a:r>
              <a:rPr lang="uk-UA" sz="2800" i="1" dirty="0" smtClean="0"/>
              <a:t>історією </a:t>
            </a:r>
            <a:r>
              <a:rPr lang="uk-UA" sz="2800" dirty="0" smtClean="0"/>
              <a:t>розуміють знання про минулу соціальну дійсність, тобто відомості про події і звершення минулого суспільного життя народів, країн видатних осіб.</a:t>
            </a:r>
            <a:endParaRPr lang="uk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1642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5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Туристська характеристика</a:t>
            </a:r>
            <a:endParaRPr lang="uk-UA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692696"/>
            <a:ext cx="4248472" cy="4104455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/>
              <a:t>Відомості про періоди становлення, розвитку і про зміну стійких безособових структур культурної, економічної і політичної діяльності, наприклад, зміна форм правління і політичного устрою держав, етапи економічного розвитку держав, пануючий спосіб виробництва і тип власності, основний тип поселень та ін.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88024" y="692696"/>
            <a:ext cx="4032448" cy="33843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dirty="0" smtClean="0"/>
              <a:t>Історія художньої культури, точніше, характеристиці художніх стилів, а не хронології конкретних найбільших творінь або видатних особистостей. Характеристика розмитого в часі процесу становлення і розвитку художнього стилю (бароко, готика або класицизм) надає повніше уявлення про минуле, реальніше за життя країни в безлічі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4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3129528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Історичний розділ туристської характеристики </a:t>
            </a:r>
            <a:r>
              <a:rPr lang="uk-UA" sz="2400" dirty="0" smtClean="0"/>
              <a:t>- це віддзеркалення процесу культурного і етнічного розвитку і елементів державного будівництва країни.</a:t>
            </a:r>
          </a:p>
          <a:p>
            <a:pPr marL="45720" indent="0" algn="just">
              <a:buNone/>
            </a:pPr>
            <a:r>
              <a:rPr lang="uk-UA" sz="2600" b="1" dirty="0" smtClean="0">
                <a:solidFill>
                  <a:schemeClr val="bg2">
                    <a:lumMod val="50000"/>
                  </a:schemeClr>
                </a:solidFill>
              </a:rPr>
              <a:t>Історична характеристика </a:t>
            </a:r>
            <a:r>
              <a:rPr lang="uk-UA" sz="2400" dirty="0" smtClean="0"/>
              <a:t>складається за допомогою хронології. Історичні дати – це своєрідна історична періодизація всього даного часу. Між датами, переважає однорідність явища. Переривчастість створюється саме за допомогою дат, при цьому обов'язкова вказівка на те, що саме змінюється.</a:t>
            </a:r>
          </a:p>
          <a:p>
            <a:pPr marL="45720" indent="0" algn="just">
              <a:buNone/>
            </a:pP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6759"/>
            <a:ext cx="3312368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6760"/>
            <a:ext cx="302895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7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226543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Історичний розділ туристської характеристики</a:t>
            </a:r>
          </a:p>
          <a:p>
            <a:pPr marL="45720" indent="0" algn="just">
              <a:buNone/>
            </a:pPr>
            <a:endParaRPr lang="uk-UA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uk-UA" sz="2400" dirty="0" smtClean="0"/>
              <a:t>Поява етносу або створення першої держави в історичному минулому на даній території</a:t>
            </a:r>
            <a:endParaRPr lang="uk-UA" sz="24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401695" y="1268760"/>
            <a:ext cx="40575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67000"/>
            <a:ext cx="7560839" cy="29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503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854</TotalTime>
  <Words>1804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ІСТОРІЯ КРАЇНИ ЯК ТУРИСТИЧНИЙ РЕСУРС</vt:lpstr>
      <vt:lpstr>Презентация PowerPoint</vt:lpstr>
      <vt:lpstr>1.Потреби туристів в історичній інформації </vt:lpstr>
      <vt:lpstr>Презентация PowerPoint</vt:lpstr>
      <vt:lpstr>Презентация PowerPoint</vt:lpstr>
      <vt:lpstr>Презентация PowerPoint</vt:lpstr>
      <vt:lpstr>Туристська характеристика</vt:lpstr>
      <vt:lpstr>Презентация PowerPoint</vt:lpstr>
      <vt:lpstr>Презентация PowerPoint</vt:lpstr>
      <vt:lpstr>Рівні історичного тексту</vt:lpstr>
      <vt:lpstr>Презентация PowerPoint</vt:lpstr>
      <vt:lpstr>3.План характеристики історичного розділу</vt:lpstr>
      <vt:lpstr>4.Історична характеристика країни</vt:lpstr>
      <vt:lpstr>5.Виклад окремих тем країнознавчої характеристики</vt:lpstr>
      <vt:lpstr>Історія народів: питання формування і зміни населення країни </vt:lpstr>
      <vt:lpstr>Історія знаменних подій</vt:lpstr>
      <vt:lpstr>Історія в особах</vt:lpstr>
      <vt:lpstr>6. Історичне оповідання в туристичному країнознавстві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КРАЇНИ ЯК ТУРИСТИЧНИЙ РЕСУРС</dc:title>
  <dc:creator>Dell</dc:creator>
  <cp:lastModifiedBy>Пользователь Windows</cp:lastModifiedBy>
  <cp:revision>20</cp:revision>
  <dcterms:created xsi:type="dcterms:W3CDTF">2021-03-18T09:21:52Z</dcterms:created>
  <dcterms:modified xsi:type="dcterms:W3CDTF">2021-03-25T09:23:42Z</dcterms:modified>
</cp:coreProperties>
</file>