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57" r:id="rId3"/>
    <p:sldId id="262" r:id="rId4"/>
    <p:sldId id="263" r:id="rId5"/>
    <p:sldId id="264" r:id="rId6"/>
    <p:sldId id="265" r:id="rId7"/>
    <p:sldId id="258" r:id="rId8"/>
    <p:sldId id="266" r:id="rId9"/>
    <p:sldId id="267" r:id="rId10"/>
    <p:sldId id="268" r:id="rId11"/>
    <p:sldId id="269" r:id="rId12"/>
    <p:sldId id="259" r:id="rId13"/>
    <p:sldId id="270" r:id="rId14"/>
    <p:sldId id="271" r:id="rId15"/>
    <p:sldId id="26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61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4680" autoAdjust="0"/>
  </p:normalViewPr>
  <p:slideViewPr>
    <p:cSldViewPr>
      <p:cViewPr varScale="1">
        <p:scale>
          <a:sx n="83" d="100"/>
          <a:sy n="83" d="100"/>
        </p:scale>
        <p:origin x="-139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2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DC916-B8A3-4AEE-BBC9-55183FCEEF45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E3BC2-DF43-431A-B54C-207FEBC6A4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8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піднятий</a:t>
            </a:r>
            <a:r>
              <a:rPr lang="ru-RU" dirty="0" smtClean="0"/>
              <a:t> </a:t>
            </a:r>
            <a:r>
              <a:rPr lang="ru-RU" dirty="0" err="1" smtClean="0"/>
              <a:t>угору</a:t>
            </a:r>
            <a:r>
              <a:rPr lang="ru-RU" dirty="0" smtClean="0"/>
              <a:t> великий </a:t>
            </a:r>
            <a:r>
              <a:rPr lang="ru-RU" dirty="0" err="1" smtClean="0"/>
              <a:t>палець</a:t>
            </a:r>
            <a:r>
              <a:rPr lang="ru-RU" dirty="0" smtClean="0"/>
              <a:t> у </a:t>
            </a:r>
            <a:r>
              <a:rPr lang="ru-RU" dirty="0" err="1" smtClean="0"/>
              <a:t>Німеччині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одиницю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, як і в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, "усе </a:t>
            </a:r>
            <a:r>
              <a:rPr lang="ru-RU" dirty="0" err="1" smtClean="0"/>
              <a:t>гаразд</a:t>
            </a:r>
            <a:r>
              <a:rPr lang="ru-RU" dirty="0" smtClean="0"/>
              <a:t>". У </a:t>
            </a:r>
            <a:r>
              <a:rPr lang="ru-RU" dirty="0" err="1" smtClean="0"/>
              <a:t>Мексиці</a:t>
            </a:r>
            <a:r>
              <a:rPr lang="ru-RU" dirty="0" smtClean="0"/>
              <a:t> </a:t>
            </a:r>
            <a:r>
              <a:rPr lang="ru-RU" dirty="0" err="1" smtClean="0"/>
              <a:t>виставлений</a:t>
            </a:r>
            <a:r>
              <a:rPr lang="ru-RU" dirty="0" smtClean="0"/>
              <a:t> вверх </a:t>
            </a:r>
            <a:r>
              <a:rPr lang="ru-RU" dirty="0" err="1" smtClean="0"/>
              <a:t>палець</a:t>
            </a:r>
            <a:r>
              <a:rPr lang="ru-RU" dirty="0" smtClean="0"/>
              <a:t> на </a:t>
            </a:r>
            <a:r>
              <a:rPr lang="ru-RU" dirty="0" err="1" smtClean="0"/>
              <a:t>вулиці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прохання</a:t>
            </a:r>
            <a:r>
              <a:rPr lang="ru-RU" dirty="0" smtClean="0"/>
              <a:t> </a:t>
            </a:r>
            <a:r>
              <a:rPr lang="ru-RU" dirty="0" err="1" smtClean="0"/>
              <a:t>підвезти</a:t>
            </a:r>
            <a:r>
              <a:rPr lang="ru-RU" dirty="0" smtClean="0"/>
              <a:t>. А ось в </a:t>
            </a:r>
            <a:r>
              <a:rPr lang="ru-RU" dirty="0" err="1" smtClean="0"/>
              <a:t>Ірані</a:t>
            </a:r>
            <a:r>
              <a:rPr lang="ru-RU" dirty="0" smtClean="0"/>
              <a:t>, </a:t>
            </a:r>
            <a:r>
              <a:rPr lang="ru-RU" dirty="0" err="1" smtClean="0"/>
              <a:t>Іраку</a:t>
            </a:r>
            <a:r>
              <a:rPr lang="ru-RU" dirty="0" smtClean="0"/>
              <a:t> та </a:t>
            </a:r>
            <a:r>
              <a:rPr lang="ru-RU" dirty="0" err="1" smtClean="0"/>
              <a:t>Афганістані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вульгарна образа </a:t>
            </a:r>
            <a:r>
              <a:rPr lang="ru-RU" dirty="0" err="1" smtClean="0"/>
              <a:t>найгіршого</a:t>
            </a:r>
            <a:r>
              <a:rPr lang="ru-RU" dirty="0" smtClean="0"/>
              <a:t> </a:t>
            </a:r>
            <a:r>
              <a:rPr lang="ru-RU" dirty="0" err="1" smtClean="0"/>
              <a:t>ґатунку</a:t>
            </a:r>
            <a:endParaRPr lang="ru-RU" dirty="0" smtClean="0"/>
          </a:p>
          <a:p>
            <a:r>
              <a:rPr lang="ru-RU" dirty="0" err="1" smtClean="0"/>
              <a:t>Приміром</a:t>
            </a:r>
            <a:r>
              <a:rPr lang="ru-RU" dirty="0" smtClean="0"/>
              <a:t>, </a:t>
            </a:r>
            <a:r>
              <a:rPr lang="ru-RU" dirty="0" err="1" smtClean="0"/>
              <a:t>якось</a:t>
            </a:r>
            <a:r>
              <a:rPr lang="ru-RU" dirty="0" smtClean="0"/>
              <a:t> </a:t>
            </a:r>
            <a:r>
              <a:rPr lang="ru-RU" dirty="0" err="1" smtClean="0"/>
              <a:t>Джулія</a:t>
            </a:r>
            <a:r>
              <a:rPr lang="ru-RU" dirty="0" smtClean="0"/>
              <a:t> </a:t>
            </a:r>
            <a:r>
              <a:rPr lang="ru-RU" dirty="0" err="1" smtClean="0"/>
              <a:t>Ґроссе</a:t>
            </a:r>
            <a:r>
              <a:rPr lang="ru-RU" dirty="0" smtClean="0"/>
              <a:t> </a:t>
            </a:r>
            <a:r>
              <a:rPr lang="ru-RU" dirty="0" err="1" smtClean="0"/>
              <a:t>хотіла</a:t>
            </a:r>
            <a:r>
              <a:rPr lang="ru-RU" dirty="0" smtClean="0"/>
              <a:t> </a:t>
            </a:r>
            <a:r>
              <a:rPr lang="ru-RU" dirty="0" err="1" smtClean="0"/>
              <a:t>ближче</a:t>
            </a:r>
            <a:r>
              <a:rPr lang="ru-RU" dirty="0" smtClean="0"/>
              <a:t> </a:t>
            </a:r>
            <a:r>
              <a:rPr lang="ru-RU" dirty="0" err="1" smtClean="0"/>
              <a:t>роздивитися</a:t>
            </a:r>
            <a:r>
              <a:rPr lang="ru-RU" dirty="0" smtClean="0"/>
              <a:t> </a:t>
            </a:r>
            <a:r>
              <a:rPr lang="ru-RU" dirty="0" err="1" smtClean="0"/>
              <a:t>товари</a:t>
            </a:r>
            <a:r>
              <a:rPr lang="ru-RU" dirty="0" smtClean="0"/>
              <a:t> на </a:t>
            </a:r>
            <a:r>
              <a:rPr lang="ru-RU" dirty="0" err="1" smtClean="0"/>
              <a:t>ринковому</a:t>
            </a:r>
            <a:r>
              <a:rPr lang="ru-RU" dirty="0" smtClean="0"/>
              <a:t> прилавку в </a:t>
            </a:r>
            <a:r>
              <a:rPr lang="ru-RU" dirty="0" err="1" smtClean="0"/>
              <a:t>столиці</a:t>
            </a:r>
            <a:r>
              <a:rPr lang="ru-RU" dirty="0" smtClean="0"/>
              <a:t> Судану </a:t>
            </a:r>
            <a:r>
              <a:rPr lang="ru-RU" dirty="0" err="1" smtClean="0"/>
              <a:t>Хартумі</a:t>
            </a:r>
            <a:r>
              <a:rPr lang="ru-RU" dirty="0" smtClean="0"/>
              <a:t>, як </a:t>
            </a:r>
            <a:r>
              <a:rPr lang="ru-RU" dirty="0" err="1" smtClean="0"/>
              <a:t>раптом</a:t>
            </a:r>
            <a:r>
              <a:rPr lang="ru-RU" dirty="0" smtClean="0"/>
              <a:t> одна </a:t>
            </a:r>
            <a:r>
              <a:rPr lang="ru-RU" dirty="0" err="1" smtClean="0"/>
              <a:t>жінка</a:t>
            </a:r>
            <a:r>
              <a:rPr lang="ru-RU" dirty="0" smtClean="0"/>
              <a:t> жестами </a:t>
            </a:r>
            <a:r>
              <a:rPr lang="ru-RU" dirty="0" err="1" smtClean="0"/>
              <a:t>ніби</a:t>
            </a:r>
            <a:r>
              <a:rPr lang="ru-RU" dirty="0" smtClean="0"/>
              <a:t> почала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відганяти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Лише </a:t>
            </a:r>
            <a:r>
              <a:rPr lang="ru-RU" dirty="0" err="1" smtClean="0"/>
              <a:t>пізніше</a:t>
            </a:r>
            <a:r>
              <a:rPr lang="ru-RU" dirty="0" smtClean="0"/>
              <a:t> </a:t>
            </a:r>
            <a:r>
              <a:rPr lang="ru-RU" dirty="0" err="1" smtClean="0"/>
              <a:t>Джулія</a:t>
            </a:r>
            <a:r>
              <a:rPr lang="ru-RU" dirty="0" smtClean="0"/>
              <a:t> </a:t>
            </a:r>
            <a:r>
              <a:rPr lang="ru-RU" dirty="0" err="1" smtClean="0"/>
              <a:t>довідалася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помах</a:t>
            </a:r>
            <a:r>
              <a:rPr lang="ru-RU" dirty="0" smtClean="0"/>
              <a:t> руки </a:t>
            </a:r>
            <a:r>
              <a:rPr lang="ru-RU" dirty="0" err="1" smtClean="0"/>
              <a:t>від</a:t>
            </a:r>
            <a:r>
              <a:rPr lang="ru-RU" dirty="0" smtClean="0"/>
              <a:t> себе в </a:t>
            </a:r>
            <a:r>
              <a:rPr lang="ru-RU" dirty="0" err="1" smtClean="0"/>
              <a:t>деяких</a:t>
            </a:r>
            <a:r>
              <a:rPr lang="ru-RU" dirty="0" smtClean="0"/>
              <a:t>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протилежне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продавщиця</a:t>
            </a:r>
            <a:r>
              <a:rPr lang="ru-RU" dirty="0" smtClean="0"/>
              <a:t> </a:t>
            </a:r>
            <a:r>
              <a:rPr lang="ru-RU" dirty="0" err="1" smtClean="0"/>
              <a:t>навпаки</a:t>
            </a:r>
            <a:r>
              <a:rPr lang="ru-RU" dirty="0" smtClean="0"/>
              <a:t> закликала </a:t>
            </a:r>
            <a:r>
              <a:rPr lang="ru-RU" dirty="0" err="1" smtClean="0"/>
              <a:t>її</a:t>
            </a:r>
            <a:r>
              <a:rPr lang="ru-RU" dirty="0" smtClean="0"/>
              <a:t>, </a:t>
            </a:r>
            <a:r>
              <a:rPr lang="ru-RU" dirty="0" err="1" smtClean="0"/>
              <a:t>аби</a:t>
            </a:r>
            <a:r>
              <a:rPr lang="ru-RU" dirty="0" smtClean="0"/>
              <a:t> вона </a:t>
            </a:r>
            <a:r>
              <a:rPr lang="ru-RU" dirty="0" err="1" smtClean="0"/>
              <a:t>підходила</a:t>
            </a:r>
            <a:r>
              <a:rPr lang="ru-RU" dirty="0" smtClean="0"/>
              <a:t> </a:t>
            </a:r>
            <a:r>
              <a:rPr lang="ru-RU" dirty="0" err="1" smtClean="0"/>
              <a:t>ближче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А у </a:t>
            </a:r>
            <a:r>
              <a:rPr lang="ru-RU" dirty="0" err="1" smtClean="0"/>
              <a:t>співавторки</a:t>
            </a:r>
            <a:r>
              <a:rPr lang="ru-RU" dirty="0" smtClean="0"/>
              <a:t> </a:t>
            </a:r>
            <a:r>
              <a:rPr lang="ru-RU" dirty="0" err="1" smtClean="0"/>
              <a:t>Джудит</a:t>
            </a:r>
            <a:r>
              <a:rPr lang="ru-RU" dirty="0" smtClean="0"/>
              <a:t> </a:t>
            </a:r>
            <a:r>
              <a:rPr lang="ru-RU" dirty="0" err="1" smtClean="0"/>
              <a:t>Рекер</a:t>
            </a:r>
            <a:r>
              <a:rPr lang="ru-RU" dirty="0" smtClean="0"/>
              <a:t> </a:t>
            </a:r>
            <a:r>
              <a:rPr lang="ru-RU" dirty="0" err="1" smtClean="0"/>
              <a:t>трапився</a:t>
            </a:r>
            <a:r>
              <a:rPr lang="ru-RU" dirty="0" smtClean="0"/>
              <a:t> </a:t>
            </a:r>
            <a:r>
              <a:rPr lang="ru-RU" dirty="0" err="1" smtClean="0"/>
              <a:t>такий</a:t>
            </a:r>
            <a:r>
              <a:rPr lang="ru-RU" dirty="0" smtClean="0"/>
              <a:t> </a:t>
            </a:r>
            <a:r>
              <a:rPr lang="ru-RU" dirty="0" err="1" smtClean="0"/>
              <a:t>випадок</a:t>
            </a:r>
            <a:r>
              <a:rPr lang="ru-RU" dirty="0" smtClean="0"/>
              <a:t>. Вона запитала в </a:t>
            </a:r>
            <a:r>
              <a:rPr lang="ru-RU" dirty="0" err="1" smtClean="0"/>
              <a:t>продавця</a:t>
            </a:r>
            <a:r>
              <a:rPr lang="ru-RU" dirty="0" smtClean="0"/>
              <a:t> в </a:t>
            </a:r>
            <a:r>
              <a:rPr lang="ru-RU" dirty="0" err="1" smtClean="0"/>
              <a:t>єгипетській</a:t>
            </a:r>
            <a:r>
              <a:rPr lang="ru-RU" dirty="0" smtClean="0"/>
              <a:t> </a:t>
            </a:r>
            <a:r>
              <a:rPr lang="ru-RU" dirty="0" err="1" smtClean="0"/>
              <a:t>книгарні</a:t>
            </a:r>
            <a:r>
              <a:rPr lang="ru-RU" dirty="0" smtClean="0"/>
              <a:t>, </a:t>
            </a:r>
            <a:r>
              <a:rPr lang="ru-RU" dirty="0" err="1" smtClean="0"/>
              <a:t>чи</a:t>
            </a:r>
            <a:r>
              <a:rPr lang="ru-RU" dirty="0" smtClean="0"/>
              <a:t> є в </a:t>
            </a:r>
            <a:r>
              <a:rPr lang="ru-RU" dirty="0" err="1" smtClean="0"/>
              <a:t>нього</a:t>
            </a:r>
            <a:r>
              <a:rPr lang="ru-RU" dirty="0" smtClean="0"/>
              <a:t> </a:t>
            </a:r>
            <a:r>
              <a:rPr lang="ru-RU" dirty="0" err="1" smtClean="0"/>
              <a:t>певний</a:t>
            </a:r>
            <a:r>
              <a:rPr lang="ru-RU" dirty="0" smtClean="0"/>
              <a:t> роман.</a:t>
            </a:r>
          </a:p>
          <a:p>
            <a:r>
              <a:rPr lang="ru-RU" dirty="0" err="1" smtClean="0"/>
              <a:t>Продавець</a:t>
            </a:r>
            <a:r>
              <a:rPr lang="ru-RU" dirty="0" smtClean="0"/>
              <a:t> </a:t>
            </a:r>
            <a:r>
              <a:rPr lang="ru-RU" dirty="0" err="1" smtClean="0"/>
              <a:t>склав</a:t>
            </a:r>
            <a:r>
              <a:rPr lang="ru-RU" dirty="0" smtClean="0"/>
              <a:t> </a:t>
            </a:r>
            <a:r>
              <a:rPr lang="ru-RU" dirty="0" err="1" smtClean="0"/>
              <a:t>кінці</a:t>
            </a:r>
            <a:r>
              <a:rPr lang="ru-RU" dirty="0" smtClean="0"/>
              <a:t> </a:t>
            </a:r>
            <a:r>
              <a:rPr lang="ru-RU" dirty="0" err="1" smtClean="0"/>
              <a:t>пальців</a:t>
            </a:r>
            <a:r>
              <a:rPr lang="ru-RU" dirty="0" smtClean="0"/>
              <a:t> у пучку й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 smtClean="0"/>
              <a:t>вийшов</a:t>
            </a:r>
            <a:r>
              <a:rPr lang="ru-RU" dirty="0" smtClean="0"/>
              <a:t> до </a:t>
            </a:r>
            <a:r>
              <a:rPr lang="ru-RU" dirty="0" err="1" smtClean="0"/>
              <a:t>іншої</a:t>
            </a:r>
            <a:r>
              <a:rPr lang="ru-RU" dirty="0" smtClean="0"/>
              <a:t> </a:t>
            </a:r>
            <a:r>
              <a:rPr lang="ru-RU" dirty="0" err="1" smtClean="0"/>
              <a:t>кімнати</a:t>
            </a:r>
            <a:r>
              <a:rPr lang="ru-RU" dirty="0" smtClean="0"/>
              <a:t>. В </a:t>
            </a:r>
            <a:r>
              <a:rPr lang="ru-RU" dirty="0" err="1" smtClean="0"/>
              <a:t>Італії</a:t>
            </a:r>
            <a:r>
              <a:rPr lang="ru-RU" dirty="0" smtClean="0"/>
              <a:t>, де </a:t>
            </a:r>
            <a:r>
              <a:rPr lang="ru-RU" dirty="0" err="1" smtClean="0"/>
              <a:t>Рекер</a:t>
            </a:r>
            <a:r>
              <a:rPr lang="ru-RU" dirty="0" smtClean="0"/>
              <a:t> </a:t>
            </a:r>
            <a:r>
              <a:rPr lang="ru-RU" dirty="0" err="1" smtClean="0"/>
              <a:t>уперше</a:t>
            </a:r>
            <a:r>
              <a:rPr lang="ru-RU" dirty="0" smtClean="0"/>
              <a:t> </a:t>
            </a:r>
            <a:r>
              <a:rPr lang="ru-RU" dirty="0" err="1" smtClean="0"/>
              <a:t>зіткнулася</a:t>
            </a:r>
            <a:r>
              <a:rPr lang="ru-RU" dirty="0" smtClean="0"/>
              <a:t> з </a:t>
            </a:r>
            <a:r>
              <a:rPr lang="ru-RU" dirty="0" err="1" smtClean="0"/>
              <a:t>цим</a:t>
            </a:r>
            <a:r>
              <a:rPr lang="ru-RU" dirty="0" smtClean="0"/>
              <a:t> жестом,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невдоволення</a:t>
            </a:r>
            <a:r>
              <a:rPr lang="ru-RU" dirty="0" smtClean="0"/>
              <a:t>: "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тобі</a:t>
            </a:r>
            <a:r>
              <a:rPr lang="ru-RU" dirty="0" smtClean="0"/>
              <a:t> тут </a:t>
            </a:r>
            <a:r>
              <a:rPr lang="ru-RU" dirty="0" err="1" smtClean="0"/>
              <a:t>ще</a:t>
            </a:r>
            <a:r>
              <a:rPr lang="ru-RU" dirty="0" smtClean="0"/>
              <a:t> треба?!"</a:t>
            </a:r>
          </a:p>
          <a:p>
            <a:endParaRPr lang="ru-RU" dirty="0" smtClean="0"/>
          </a:p>
          <a:p>
            <a:r>
              <a:rPr lang="ru-RU" dirty="0" err="1" smtClean="0"/>
              <a:t>Джудит</a:t>
            </a:r>
            <a:r>
              <a:rPr lang="ru-RU" dirty="0" smtClean="0"/>
              <a:t> </a:t>
            </a:r>
            <a:r>
              <a:rPr lang="ru-RU" dirty="0" err="1" smtClean="0"/>
              <a:t>присоромлено</a:t>
            </a:r>
            <a:r>
              <a:rPr lang="ru-RU" dirty="0" smtClean="0"/>
              <a:t> </a:t>
            </a:r>
            <a:r>
              <a:rPr lang="ru-RU" dirty="0" err="1" smtClean="0"/>
              <a:t>вийшла</a:t>
            </a:r>
            <a:r>
              <a:rPr lang="ru-RU" dirty="0" smtClean="0"/>
              <a:t> з </a:t>
            </a:r>
            <a:r>
              <a:rPr lang="ru-RU" dirty="0" err="1" smtClean="0"/>
              <a:t>крамниці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насправді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жест у </a:t>
            </a:r>
            <a:r>
              <a:rPr lang="ru-RU" dirty="0" err="1" smtClean="0"/>
              <a:t>Єгипті</a:t>
            </a:r>
            <a:r>
              <a:rPr lang="ru-RU" dirty="0" smtClean="0"/>
              <a:t> означав,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продавець</a:t>
            </a:r>
            <a:r>
              <a:rPr lang="ru-RU" dirty="0" smtClean="0"/>
              <a:t> </a:t>
            </a:r>
            <a:r>
              <a:rPr lang="ru-RU" dirty="0" err="1" smtClean="0"/>
              <a:t>ввічливо</a:t>
            </a:r>
            <a:r>
              <a:rPr lang="ru-RU" dirty="0" smtClean="0"/>
              <a:t> попросив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зачекати</a:t>
            </a:r>
            <a:r>
              <a:rPr lang="ru-RU" dirty="0" smtClean="0"/>
              <a:t> </a:t>
            </a:r>
            <a:r>
              <a:rPr lang="ru-RU" dirty="0" err="1" smtClean="0"/>
              <a:t>хвилинку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2008 року </a:t>
            </a:r>
            <a:r>
              <a:rPr lang="ru-RU" dirty="0" err="1" smtClean="0"/>
              <a:t>Ґроссе</a:t>
            </a:r>
            <a:r>
              <a:rPr lang="ru-RU" dirty="0" smtClean="0"/>
              <a:t> та </a:t>
            </a:r>
            <a:r>
              <a:rPr lang="ru-RU" dirty="0" err="1" smtClean="0"/>
              <a:t>Рекер</a:t>
            </a:r>
            <a:r>
              <a:rPr lang="ru-RU" dirty="0" smtClean="0"/>
              <a:t> в одному </a:t>
            </a:r>
            <a:r>
              <a:rPr lang="ru-RU" dirty="0" err="1" smtClean="0"/>
              <a:t>мюнхенському</a:t>
            </a:r>
            <a:r>
              <a:rPr lang="ru-RU" dirty="0" smtClean="0"/>
              <a:t> кафе </a:t>
            </a:r>
            <a:r>
              <a:rPr lang="ru-RU" dirty="0" err="1" smtClean="0"/>
              <a:t>розговорилися</a:t>
            </a:r>
            <a:r>
              <a:rPr lang="ru-RU" dirty="0" smtClean="0"/>
              <a:t> про </a:t>
            </a:r>
            <a:r>
              <a:rPr lang="ru-RU" dirty="0" err="1" smtClean="0"/>
              <a:t>різні</a:t>
            </a:r>
            <a:r>
              <a:rPr lang="ru-RU" dirty="0" smtClean="0"/>
              <a:t> жести та </a:t>
            </a:r>
            <a:r>
              <a:rPr lang="ru-RU" dirty="0" err="1" smtClean="0"/>
              <a:t>пригоди</a:t>
            </a:r>
            <a:r>
              <a:rPr lang="ru-RU" dirty="0" smtClean="0"/>
              <a:t>, в </a:t>
            </a:r>
            <a:r>
              <a:rPr lang="ru-RU" dirty="0" err="1" smtClean="0"/>
              <a:t>які</a:t>
            </a:r>
            <a:r>
              <a:rPr lang="ru-RU" dirty="0" smtClean="0"/>
              <a:t> вони </a:t>
            </a:r>
            <a:r>
              <a:rPr lang="ru-RU" dirty="0" err="1" smtClean="0"/>
              <a:t>потрапляли</a:t>
            </a:r>
            <a:r>
              <a:rPr lang="ru-RU" dirty="0" smtClean="0"/>
              <a:t> через них. </a:t>
            </a:r>
            <a:r>
              <a:rPr lang="ru-RU" dirty="0" err="1" smtClean="0"/>
              <a:t>Журналістки</a:t>
            </a:r>
            <a:r>
              <a:rPr lang="ru-RU" dirty="0" smtClean="0"/>
              <a:t> </a:t>
            </a:r>
            <a:r>
              <a:rPr lang="ru-RU" dirty="0" err="1" smtClean="0"/>
              <a:t>вирішили</a:t>
            </a:r>
            <a:r>
              <a:rPr lang="ru-RU" dirty="0" smtClean="0"/>
              <a:t> </a:t>
            </a:r>
            <a:r>
              <a:rPr lang="ru-RU" dirty="0" err="1" smtClean="0"/>
              <a:t>дослідити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жестів</a:t>
            </a:r>
            <a:r>
              <a:rPr lang="ru-RU" dirty="0" smtClean="0"/>
              <a:t>. І </a:t>
            </a:r>
            <a:r>
              <a:rPr lang="ru-RU" dirty="0" err="1" smtClean="0"/>
              <a:t>з'ясували</a:t>
            </a:r>
            <a:r>
              <a:rPr lang="ru-RU" dirty="0" smtClean="0"/>
              <a:t> низку </a:t>
            </a:r>
            <a:r>
              <a:rPr lang="ru-RU" dirty="0" err="1" smtClean="0"/>
              <a:t>цікавих</a:t>
            </a:r>
            <a:r>
              <a:rPr lang="ru-RU" dirty="0" smtClean="0"/>
              <a:t> </a:t>
            </a:r>
            <a:r>
              <a:rPr lang="ru-RU" dirty="0" err="1" smtClean="0"/>
              <a:t>особливостей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Приміром</a:t>
            </a:r>
            <a:r>
              <a:rPr lang="ru-RU" dirty="0" smtClean="0"/>
              <a:t>, </a:t>
            </a:r>
            <a:r>
              <a:rPr lang="ru-RU" dirty="0" err="1" smtClean="0"/>
              <a:t>колишній</a:t>
            </a:r>
            <a:r>
              <a:rPr lang="ru-RU" dirty="0" smtClean="0"/>
              <a:t> президент США Джордж Буш-</a:t>
            </a:r>
            <a:r>
              <a:rPr lang="ru-RU" dirty="0" err="1" smtClean="0"/>
              <a:t>молодший</a:t>
            </a:r>
            <a:r>
              <a:rPr lang="ru-RU" dirty="0" smtClean="0"/>
              <a:t> </a:t>
            </a:r>
            <a:r>
              <a:rPr lang="ru-RU" dirty="0" err="1" smtClean="0"/>
              <a:t>полюбляє</a:t>
            </a:r>
            <a:r>
              <a:rPr lang="ru-RU" dirty="0" smtClean="0"/>
              <a:t> </a:t>
            </a:r>
            <a:r>
              <a:rPr lang="ru-RU" dirty="0" err="1" smtClean="0"/>
              <a:t>вітатися</a:t>
            </a:r>
            <a:r>
              <a:rPr lang="ru-RU" dirty="0" smtClean="0"/>
              <a:t>, </a:t>
            </a:r>
            <a:r>
              <a:rPr lang="ru-RU" dirty="0" err="1" smtClean="0"/>
              <a:t>відставляючи</a:t>
            </a:r>
            <a:r>
              <a:rPr lang="ru-RU" dirty="0" smtClean="0"/>
              <a:t> </a:t>
            </a:r>
            <a:r>
              <a:rPr lang="ru-RU" dirty="0" err="1" smtClean="0"/>
              <a:t>вказівний</a:t>
            </a:r>
            <a:r>
              <a:rPr lang="ru-RU" dirty="0" smtClean="0"/>
              <a:t> та </a:t>
            </a:r>
            <a:r>
              <a:rPr lang="ru-RU" dirty="0" err="1" smtClean="0"/>
              <a:t>малий</a:t>
            </a:r>
            <a:r>
              <a:rPr lang="ru-RU" dirty="0" smtClean="0"/>
              <a:t> </a:t>
            </a:r>
            <a:r>
              <a:rPr lang="ru-RU" dirty="0" err="1" smtClean="0"/>
              <a:t>палець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стиснутого кулака.</a:t>
            </a:r>
          </a:p>
          <a:p>
            <a:endParaRPr lang="ru-RU" dirty="0" smtClean="0"/>
          </a:p>
          <a:p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жест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зустріти</a:t>
            </a:r>
            <a:r>
              <a:rPr lang="ru-RU" dirty="0" smtClean="0"/>
              <a:t> на концертах "</a:t>
            </a:r>
            <a:r>
              <a:rPr lang="ru-RU" dirty="0" err="1" smtClean="0"/>
              <a:t>важких</a:t>
            </a:r>
            <a:r>
              <a:rPr lang="ru-RU" dirty="0" smtClean="0"/>
              <a:t> </a:t>
            </a:r>
            <a:r>
              <a:rPr lang="ru-RU" dirty="0" err="1" smtClean="0"/>
              <a:t>металістів</a:t>
            </a:r>
            <a:r>
              <a:rPr lang="ru-RU" dirty="0" smtClean="0"/>
              <a:t>" як </a:t>
            </a:r>
            <a:r>
              <a:rPr lang="ru-RU" dirty="0" err="1" smtClean="0"/>
              <a:t>нагадування</a:t>
            </a:r>
            <a:r>
              <a:rPr lang="ru-RU" dirty="0" smtClean="0"/>
              <a:t> про </a:t>
            </a:r>
            <a:r>
              <a:rPr lang="ru-RU" dirty="0" err="1" smtClean="0"/>
              <a:t>роги</a:t>
            </a:r>
            <a:r>
              <a:rPr lang="ru-RU" dirty="0" smtClean="0"/>
              <a:t> </a:t>
            </a:r>
            <a:r>
              <a:rPr lang="ru-RU" dirty="0" err="1" smtClean="0"/>
              <a:t>чорта</a:t>
            </a:r>
            <a:r>
              <a:rPr lang="ru-RU" dirty="0" smtClean="0"/>
              <a:t>. </a:t>
            </a:r>
            <a:r>
              <a:rPr lang="ru-RU" dirty="0" err="1" smtClean="0"/>
              <a:t>Однак</a:t>
            </a:r>
            <a:r>
              <a:rPr lang="ru-RU" dirty="0" smtClean="0"/>
              <a:t> у </a:t>
            </a:r>
            <a:r>
              <a:rPr lang="ru-RU" dirty="0" err="1" smtClean="0"/>
              <a:t>виконанні</a:t>
            </a:r>
            <a:r>
              <a:rPr lang="ru-RU" dirty="0" smtClean="0"/>
              <a:t> Буша </a:t>
            </a:r>
            <a:r>
              <a:rPr lang="ru-RU" dirty="0" err="1" smtClean="0"/>
              <a:t>цей</a:t>
            </a:r>
            <a:r>
              <a:rPr lang="ru-RU" dirty="0" smtClean="0"/>
              <a:t> жест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ввічливе</a:t>
            </a:r>
            <a:r>
              <a:rPr lang="ru-RU" dirty="0" smtClean="0"/>
              <a:t> </a:t>
            </a:r>
            <a:r>
              <a:rPr lang="ru-RU" dirty="0" err="1" smtClean="0"/>
              <a:t>звернення</a:t>
            </a:r>
            <a:r>
              <a:rPr lang="ru-RU" dirty="0" smtClean="0"/>
              <a:t> до </a:t>
            </a:r>
            <a:r>
              <a:rPr lang="ru-RU" dirty="0" err="1" smtClean="0"/>
              <a:t>виборців</a:t>
            </a:r>
            <a:r>
              <a:rPr lang="ru-RU" dirty="0" smtClean="0"/>
              <a:t> з Техасу,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розводять</a:t>
            </a:r>
            <a:r>
              <a:rPr lang="ru-RU" dirty="0" smtClean="0"/>
              <a:t> </a:t>
            </a:r>
            <a:r>
              <a:rPr lang="ru-RU" dirty="0" err="1" smtClean="0"/>
              <a:t>рогату</a:t>
            </a:r>
            <a:r>
              <a:rPr lang="ru-RU" dirty="0" smtClean="0"/>
              <a:t> худобу.</a:t>
            </a:r>
          </a:p>
          <a:p>
            <a:r>
              <a:rPr lang="ru-RU" dirty="0" smtClean="0"/>
              <a:t>А ось коли </a:t>
            </a:r>
            <a:r>
              <a:rPr lang="ru-RU" dirty="0" err="1" smtClean="0"/>
              <a:t>італійський</a:t>
            </a:r>
            <a:r>
              <a:rPr lang="ru-RU" dirty="0" smtClean="0"/>
              <a:t> </a:t>
            </a:r>
            <a:r>
              <a:rPr lang="ru-RU" dirty="0" err="1" smtClean="0"/>
              <a:t>прем'єр</a:t>
            </a:r>
            <a:r>
              <a:rPr lang="ru-RU" dirty="0" smtClean="0"/>
              <a:t> </a:t>
            </a:r>
            <a:r>
              <a:rPr lang="ru-RU" dirty="0" err="1" smtClean="0"/>
              <a:t>Сильвіо</a:t>
            </a:r>
            <a:r>
              <a:rPr lang="ru-RU" dirty="0" smtClean="0"/>
              <a:t> </a:t>
            </a:r>
            <a:r>
              <a:rPr lang="ru-RU" dirty="0" err="1" smtClean="0"/>
              <a:t>Берлусконі</a:t>
            </a:r>
            <a:r>
              <a:rPr lang="ru-RU" dirty="0" smtClean="0"/>
              <a:t> </a:t>
            </a:r>
            <a:r>
              <a:rPr lang="ru-RU" dirty="0" err="1" smtClean="0"/>
              <a:t>склав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самий</a:t>
            </a:r>
            <a:r>
              <a:rPr lang="ru-RU" dirty="0" smtClean="0"/>
              <a:t> жест за спиною </a:t>
            </a:r>
            <a:r>
              <a:rPr lang="ru-RU" dirty="0" err="1" smtClean="0"/>
              <a:t>іспанського</a:t>
            </a:r>
            <a:r>
              <a:rPr lang="ru-RU" dirty="0" smtClean="0"/>
              <a:t> </a:t>
            </a:r>
            <a:r>
              <a:rPr lang="ru-RU" dirty="0" err="1" smtClean="0"/>
              <a:t>міністра</a:t>
            </a:r>
            <a:r>
              <a:rPr lang="ru-RU" dirty="0" smtClean="0"/>
              <a:t> </a:t>
            </a:r>
            <a:r>
              <a:rPr lang="ru-RU" dirty="0" err="1" smtClean="0"/>
              <a:t>закордонних</a:t>
            </a:r>
            <a:r>
              <a:rPr lang="ru-RU" dirty="0" smtClean="0"/>
              <a:t> справ,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справжнім</a:t>
            </a:r>
            <a:r>
              <a:rPr lang="ru-RU" dirty="0" smtClean="0"/>
              <a:t> </a:t>
            </a:r>
            <a:r>
              <a:rPr lang="ru-RU" dirty="0" err="1" smtClean="0"/>
              <a:t>політичним</a:t>
            </a:r>
            <a:r>
              <a:rPr lang="ru-RU" dirty="0" smtClean="0"/>
              <a:t> скандалом. </a:t>
            </a:r>
            <a:r>
              <a:rPr lang="ru-RU" dirty="0" err="1" smtClean="0"/>
              <a:t>Адже</a:t>
            </a:r>
            <a:r>
              <a:rPr lang="ru-RU" dirty="0" smtClean="0"/>
              <a:t> в </a:t>
            </a:r>
            <a:r>
              <a:rPr lang="ru-RU" dirty="0" err="1" smtClean="0"/>
              <a:t>Італії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 </a:t>
            </a:r>
            <a:r>
              <a:rPr lang="ru-RU" dirty="0" err="1" smtClean="0"/>
              <a:t>образливе</a:t>
            </a:r>
            <a:r>
              <a:rPr lang="ru-RU" dirty="0" smtClean="0"/>
              <a:t> "твоя </a:t>
            </a:r>
            <a:r>
              <a:rPr lang="ru-RU" dirty="0" err="1" smtClean="0"/>
              <a:t>жінка</a:t>
            </a:r>
            <a:r>
              <a:rPr lang="ru-RU" dirty="0" smtClean="0"/>
              <a:t> </a:t>
            </a:r>
            <a:r>
              <a:rPr lang="ru-RU" dirty="0" err="1" smtClean="0"/>
              <a:t>наставляє</a:t>
            </a:r>
            <a:r>
              <a:rPr lang="ru-RU" dirty="0" smtClean="0"/>
              <a:t> </a:t>
            </a:r>
            <a:r>
              <a:rPr lang="ru-RU" dirty="0" err="1" smtClean="0"/>
              <a:t>тобі</a:t>
            </a:r>
            <a:r>
              <a:rPr lang="ru-RU" dirty="0" smtClean="0"/>
              <a:t> </a:t>
            </a:r>
            <a:r>
              <a:rPr lang="ru-RU" dirty="0" err="1" smtClean="0"/>
              <a:t>роги</a:t>
            </a:r>
            <a:r>
              <a:rPr lang="ru-RU" dirty="0" smtClean="0"/>
              <a:t>".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3BC2-DF43-431A-B54C-207FEBC6A4A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78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Синий цвет также символизирует таинственный мир и всевозможную мистику. В театре кабуки синий грим применяется для отрицательных персонажей.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3BC2-DF43-431A-B54C-207FEBC6A4A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12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Switzerland, Montreux, Rue du Théâtre, 9 (Casino Barrière de Montreux).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E3BC2-DF43-431A-B54C-207FEBC6A4A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32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988841"/>
            <a:ext cx="8496944" cy="3945824"/>
          </a:xfrm>
        </p:spPr>
        <p:txBody>
          <a:bodyPr>
            <a:normAutofit/>
          </a:bodyPr>
          <a:lstStyle/>
          <a:p>
            <a:pPr algn="ctr"/>
            <a:r>
              <a:rPr lang="uk-UA" sz="2400" dirty="0" smtClean="0"/>
              <a:t>План.</a:t>
            </a:r>
          </a:p>
          <a:p>
            <a:r>
              <a:rPr lang="uk-UA" sz="2400" dirty="0" smtClean="0"/>
              <a:t> 1.Країнознавчий підхід до вивчення ролі культури у туризмі.</a:t>
            </a:r>
          </a:p>
          <a:p>
            <a:r>
              <a:rPr lang="uk-UA" sz="2400" dirty="0" smtClean="0"/>
              <a:t> 2.Мова як компонент культури.</a:t>
            </a:r>
          </a:p>
          <a:p>
            <a:r>
              <a:rPr lang="uk-UA" sz="2400" dirty="0" smtClean="0"/>
              <a:t> 3.Релігія у галузі туризму.</a:t>
            </a:r>
          </a:p>
          <a:p>
            <a:r>
              <a:rPr lang="uk-UA" sz="2400" dirty="0" smtClean="0"/>
              <a:t> 4.Мистецтво як компонент культури.</a:t>
            </a:r>
          </a:p>
          <a:p>
            <a:r>
              <a:rPr lang="uk-UA" sz="2400" dirty="0" smtClean="0"/>
              <a:t> 5.Дослідження традицій у туристичному країнознавстві.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640960" cy="1793167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3600" dirty="0" smtClean="0"/>
              <a:t>КУЛЬТУРА </a:t>
            </a:r>
            <a:r>
              <a:rPr lang="ru-RU" sz="3600" dirty="0"/>
              <a:t>ТА МИСТЕЦТВО КРАЇНИ ЯК ТУРИСТИЧНИЙ РЕСУРС</a:t>
            </a:r>
            <a:br>
              <a:rPr lang="ru-RU" sz="3600" dirty="0"/>
            </a:b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2013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4752528" cy="39604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b="1" dirty="0" smtClean="0"/>
              <a:t>Мова кольору </a:t>
            </a:r>
            <a:r>
              <a:rPr lang="uk-UA" dirty="0" smtClean="0"/>
              <a:t>- колірна символіка, прийнята в даній країні. </a:t>
            </a:r>
          </a:p>
          <a:p>
            <a:pPr marL="45720" indent="0">
              <a:buNone/>
            </a:pPr>
            <a:r>
              <a:rPr lang="uk-UA" dirty="0" smtClean="0"/>
              <a:t>Кольори і навіть їх відтінки в різних країнах, у різних народів мають різне смислове значення</a:t>
            </a:r>
          </a:p>
          <a:p>
            <a:pPr marL="45720" indent="0">
              <a:buNone/>
            </a:pPr>
            <a:r>
              <a:rPr lang="uk-UA" dirty="0" smtClean="0"/>
              <a:t>Коротке порівняння смислового значення колірної гамми в країнах, що вивчаються - важлива частина характеристики мови.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67240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44644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6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6632"/>
            <a:ext cx="3600400" cy="640871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uk-UA" dirty="0" smtClean="0"/>
              <a:t>Символіка кольору широко використовується в різних видах мистецтва, оскільки є художнім засобом образної системи мови мистецтва.</a:t>
            </a:r>
          </a:p>
          <a:p>
            <a:pPr marL="45720" indent="0">
              <a:buNone/>
            </a:pPr>
            <a:r>
              <a:rPr lang="uk-UA" dirty="0" smtClean="0"/>
              <a:t> Символіка кольору широко використовується в класичному балеті, де кожна пристрасть має свій колір: насолода - біле, ніжність - рожевий, героїзм – червоний.</a:t>
            </a:r>
          </a:p>
          <a:p>
            <a:pPr marL="45720" indent="0">
              <a:buNone/>
            </a:pPr>
            <a:r>
              <a:rPr lang="uk-UA" dirty="0" smtClean="0"/>
              <a:t>Ще важливіший колір в традиційному національному театрі Східної і Південно-східної Азії.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085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60851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580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3. Релігія у галузі туризму.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707904" y="1196752"/>
            <a:ext cx="5256584" cy="54006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 err="1" smtClean="0"/>
              <a:t>Поняття</a:t>
            </a:r>
            <a:r>
              <a:rPr lang="ru-RU" dirty="0" smtClean="0"/>
              <a:t> </a:t>
            </a:r>
            <a:r>
              <a:rPr lang="ru-RU" dirty="0" err="1"/>
              <a:t>релігія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аспектів</a:t>
            </a:r>
            <a:r>
              <a:rPr lang="ru-RU" dirty="0" smtClean="0"/>
              <a:t>.</a:t>
            </a:r>
          </a:p>
          <a:p>
            <a:pPr marL="502920" indent="-457200">
              <a:buAutoNum type="arabicPeriod"/>
            </a:pPr>
            <a:r>
              <a:rPr lang="ru-RU" dirty="0" err="1" smtClean="0"/>
              <a:t>Певний</a:t>
            </a:r>
            <a:r>
              <a:rPr lang="ru-RU" dirty="0" smtClean="0"/>
              <a:t> </a:t>
            </a:r>
            <a:r>
              <a:rPr lang="ru-RU" dirty="0" err="1"/>
              <a:t>світогляд</a:t>
            </a:r>
            <a:r>
              <a:rPr lang="ru-RU" dirty="0"/>
              <a:t> і </a:t>
            </a:r>
            <a:r>
              <a:rPr lang="ru-RU" dirty="0" err="1"/>
              <a:t>світовідчуття</a:t>
            </a:r>
            <a:r>
              <a:rPr lang="ru-RU" dirty="0"/>
              <a:t> - </a:t>
            </a:r>
            <a:r>
              <a:rPr lang="ru-RU" dirty="0" err="1"/>
              <a:t>віровчення</a:t>
            </a:r>
            <a:r>
              <a:rPr lang="ru-RU" dirty="0" smtClean="0"/>
              <a:t>.</a:t>
            </a:r>
          </a:p>
          <a:p>
            <a:pPr marL="502920" indent="-457200">
              <a:buAutoNum type="arabicPeriod"/>
            </a:pPr>
            <a:r>
              <a:rPr lang="ru-RU" dirty="0" err="1" smtClean="0"/>
              <a:t>Особлива</a:t>
            </a:r>
            <a:r>
              <a:rPr lang="ru-RU" dirty="0" smtClean="0"/>
              <a:t> </a:t>
            </a:r>
            <a:r>
              <a:rPr lang="ru-RU" dirty="0"/>
              <a:t>сфера духовного </a:t>
            </a:r>
            <a:r>
              <a:rPr lang="ru-RU" dirty="0" err="1"/>
              <a:t>життя</a:t>
            </a:r>
            <a:r>
              <a:rPr lang="ru-RU" dirty="0"/>
              <a:t> людей - </a:t>
            </a:r>
            <a:r>
              <a:rPr lang="ru-RU" dirty="0" err="1"/>
              <a:t>віра</a:t>
            </a:r>
            <a:r>
              <a:rPr lang="ru-RU" dirty="0"/>
              <a:t> в Бога (</a:t>
            </a:r>
            <a:r>
              <a:rPr lang="ru-RU" dirty="0" err="1"/>
              <a:t>богів</a:t>
            </a:r>
            <a:r>
              <a:rPr lang="ru-RU" dirty="0" smtClean="0"/>
              <a:t>).</a:t>
            </a:r>
          </a:p>
          <a:p>
            <a:pPr marL="502920" indent="-457200">
              <a:buAutoNum type="arabicPeriod"/>
            </a:pPr>
            <a:r>
              <a:rPr lang="ru-RU" dirty="0" smtClean="0"/>
              <a:t>Комплекс </a:t>
            </a:r>
            <a:r>
              <a:rPr lang="ru-RU" dirty="0" err="1"/>
              <a:t>ритуалів</a:t>
            </a:r>
            <a:r>
              <a:rPr lang="ru-RU" dirty="0"/>
              <a:t>, </a:t>
            </a:r>
            <a:r>
              <a:rPr lang="ru-RU" dirty="0" err="1"/>
              <a:t>обрядів</a:t>
            </a:r>
            <a:r>
              <a:rPr lang="ru-RU" dirty="0"/>
              <a:t>, </a:t>
            </a:r>
            <a:r>
              <a:rPr lang="ru-RU" dirty="0" err="1"/>
              <a:t>традицій</a:t>
            </a:r>
            <a:r>
              <a:rPr lang="ru-RU" dirty="0"/>
              <a:t> - культур</a:t>
            </a:r>
            <a:r>
              <a:rPr lang="ru-RU" dirty="0" smtClean="0"/>
              <a:t>.</a:t>
            </a:r>
          </a:p>
          <a:p>
            <a:pPr marL="502920" indent="-457200">
              <a:buAutoNum type="arabicPeriod"/>
            </a:pP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співтовариства</a:t>
            </a:r>
            <a:r>
              <a:rPr lang="ru-RU" dirty="0"/>
              <a:t> людей,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дотримуються</a:t>
            </a:r>
            <a:r>
              <a:rPr lang="ru-RU" dirty="0"/>
              <a:t>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релігійної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- </a:t>
            </a:r>
            <a:r>
              <a:rPr lang="ru-RU" dirty="0" err="1"/>
              <a:t>конфесії</a:t>
            </a:r>
            <a:r>
              <a:rPr lang="ru-RU" dirty="0"/>
              <a:t>, </a:t>
            </a:r>
            <a:r>
              <a:rPr lang="ru-RU" dirty="0" err="1"/>
              <a:t>деномінації</a:t>
            </a:r>
            <a:r>
              <a:rPr lang="ru-RU" dirty="0" smtClean="0"/>
              <a:t>.</a:t>
            </a:r>
          </a:p>
          <a:p>
            <a:pPr marL="502920" indent="-457200">
              <a:buAutoNum type="arabicPeriod"/>
            </a:pPr>
            <a:r>
              <a:rPr lang="ru-RU" dirty="0" err="1" smtClean="0"/>
              <a:t>Церква</a:t>
            </a:r>
            <a:r>
              <a:rPr lang="ru-RU" dirty="0"/>
              <a:t>;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будівлі</a:t>
            </a:r>
            <a:r>
              <a:rPr lang="ru-RU" dirty="0"/>
              <a:t>, </a:t>
            </a:r>
            <a:r>
              <a:rPr lang="ru-RU" dirty="0" err="1"/>
              <a:t>споруди</a:t>
            </a:r>
            <a:r>
              <a:rPr lang="ru-RU" dirty="0"/>
              <a:t>, </a:t>
            </a:r>
            <a:r>
              <a:rPr lang="ru-RU" dirty="0" err="1"/>
              <a:t>твору</a:t>
            </a:r>
            <a:r>
              <a:rPr lang="ru-RU" dirty="0"/>
              <a:t> </a:t>
            </a:r>
            <a:r>
              <a:rPr lang="ru-RU" dirty="0" err="1"/>
              <a:t>живопису</a:t>
            </a:r>
            <a:r>
              <a:rPr lang="ru-RU" dirty="0"/>
              <a:t> і </a:t>
            </a:r>
            <a:r>
              <a:rPr lang="ru-RU" dirty="0" err="1"/>
              <a:t>скульптури</a:t>
            </a:r>
            <a:r>
              <a:rPr lang="ru-RU" dirty="0"/>
              <a:t> культового </a:t>
            </a:r>
            <a:r>
              <a:rPr lang="ru-RU" dirty="0" err="1"/>
              <a:t>призначення</a:t>
            </a:r>
            <a:r>
              <a:rPr lang="ru-RU" dirty="0"/>
              <a:t>, </a:t>
            </a:r>
            <a:r>
              <a:rPr lang="ru-RU" dirty="0" err="1"/>
              <a:t>церковний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 і </a:t>
            </a:r>
            <a:r>
              <a:rPr lang="ru-RU" dirty="0" err="1"/>
              <a:t>начиння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в </a:t>
            </a:r>
            <a:r>
              <a:rPr lang="ru-RU" dirty="0" err="1"/>
              <a:t>масі</a:t>
            </a:r>
            <a:r>
              <a:rPr lang="ru-RU" dirty="0"/>
              <a:t>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художню</a:t>
            </a:r>
            <a:r>
              <a:rPr lang="ru-RU" dirty="0"/>
              <a:t> </a:t>
            </a:r>
            <a:r>
              <a:rPr lang="ru-RU" dirty="0" err="1"/>
              <a:t>цінність</a:t>
            </a:r>
            <a:r>
              <a:rPr lang="ru-RU" dirty="0" smtClean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" y="1268760"/>
            <a:ext cx="352839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04" y="3933056"/>
            <a:ext cx="352839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0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664639" cy="1080120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 smtClean="0"/>
              <a:t>Характеристика релігій 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4320480" cy="5544616"/>
          </a:xfrm>
        </p:spPr>
        <p:txBody>
          <a:bodyPr>
            <a:normAutofit fontScale="92500" lnSpcReduction="20000"/>
          </a:bodyPr>
          <a:lstStyle/>
          <a:p>
            <a:pPr marL="502920" indent="-457200" algn="just">
              <a:buAutoNum type="arabicPeriod"/>
            </a:pPr>
            <a:r>
              <a:rPr lang="uk-UA" dirty="0" smtClean="0"/>
              <a:t>Всі релігії і вірування, що зустрічаються на території даної країни в порядку, відповідному кількості людей, що належать до даної конфесії. 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Які релігії в даній країні мають статус державних.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Особливості розміщення релігій по території країни.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Вплив віри на інші компоненти і явища художньої культури. Віддзеркалення релігійних переконань найяскравіше виявляється в мові, мистецтві, народній творчості, традиціях і масовій культурі.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396044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032448" cy="252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3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033" y="116632"/>
            <a:ext cx="871296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Характеристика особливостей релігійного культу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68760"/>
            <a:ext cx="4392488" cy="4986888"/>
          </a:xfrm>
        </p:spPr>
        <p:txBody>
          <a:bodyPr>
            <a:normAutofit fontScale="92500" lnSpcReduction="10000"/>
          </a:bodyPr>
          <a:lstStyle/>
          <a:p>
            <a:pPr marL="502920" indent="-457200" algn="just">
              <a:buAutoNum type="arabicPeriod"/>
            </a:pPr>
            <a:r>
              <a:rPr lang="uk-UA" dirty="0" smtClean="0"/>
              <a:t>Церковні ритуали (таїнства).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Масові релігійні ритуали і свята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Наявність релігійних (містичних) практик.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Барвистість зовнішньої атрибутики релігійного культу, видовище культових ритуалів і церемоній.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Опис найцікавішого </a:t>
            </a:r>
            <a:r>
              <a:rPr lang="uk-UA" dirty="0" err="1" smtClean="0"/>
              <a:t>ритуала</a:t>
            </a:r>
            <a:r>
              <a:rPr lang="uk-UA" dirty="0" smtClean="0"/>
              <a:t> або свята (один або декілька).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Поняття «церква», яке в даному випадку розглядається як збори віруючих, як храм, як наочний, образний вираз віровчення</a:t>
            </a:r>
            <a:endParaRPr lang="uk-UA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0768"/>
            <a:ext cx="41044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4176464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24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96"/>
            <a:ext cx="8568952" cy="677800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/>
              <a:t>4.Мистецтво як компонент культури</a:t>
            </a:r>
            <a:r>
              <a:rPr lang="ru-RU" sz="3200" dirty="0" smtClean="0"/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620688"/>
            <a:ext cx="8784976" cy="309634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/>
              <a:t>Мистецтво </a:t>
            </a:r>
            <a:r>
              <a:rPr lang="uk-UA" dirty="0" smtClean="0"/>
              <a:t> є однією з найголовніших умов розвитку туризму. Туристська характеристика мистецтва в будь-якій країні може бути виражена кількістю історичних художніх епох, стилів, напрямів, жанрів, видів мистецтва, що отримали розвиток на даній території.</a:t>
            </a:r>
          </a:p>
          <a:p>
            <a:pPr marL="45720" indent="0" algn="just">
              <a:buNone/>
            </a:pPr>
            <a:r>
              <a:rPr lang="uk-UA" dirty="0" smtClean="0"/>
              <a:t> Доцільно вказати, які саме види (області) сучасного мистецтва найцікавіші для туризму, і послідовно дати характеристику цих видів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9000"/>
            <a:ext cx="80648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73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А</a:t>
            </a:r>
            <a:r>
              <a:rPr lang="uk-UA" dirty="0" smtClean="0"/>
              <a:t>рхітектура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764704"/>
            <a:ext cx="4752528" cy="5688632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1800" dirty="0" smtClean="0"/>
              <a:t>1.Яка група пам'ятників і сучасних споруд, яка переважає в країні, - культового або світського призначення. </a:t>
            </a:r>
          </a:p>
          <a:p>
            <a:pPr marL="45720" indent="0" algn="just">
              <a:buNone/>
            </a:pPr>
            <a:r>
              <a:rPr lang="uk-UA" sz="1800" dirty="0" smtClean="0"/>
              <a:t>2.Коротка характеристика кожної групи, оскільки практично немає країни, де була б представлена тільки одна з груп.</a:t>
            </a:r>
          </a:p>
          <a:p>
            <a:pPr marL="45720" indent="0" algn="just">
              <a:buNone/>
            </a:pPr>
            <a:r>
              <a:rPr lang="uk-UA" sz="1800" dirty="0" smtClean="0"/>
              <a:t>3.Коротка характеристика конкретних видів споруд, їх значення в культурі і історії країни, бажано вказати їх ранг в світовій культурі (світове, національне або місцеве значення). </a:t>
            </a:r>
          </a:p>
          <a:p>
            <a:pPr marL="45720" indent="0" algn="just">
              <a:buNone/>
            </a:pPr>
            <a:r>
              <a:rPr lang="uk-UA" sz="1800" dirty="0" smtClean="0"/>
              <a:t>4.Стиль або епоха споруди чи пам’ятника: як приклад дати короткий опис окремих архітектурних об'єктів.</a:t>
            </a:r>
          </a:p>
          <a:p>
            <a:pPr marL="45720" indent="0" algn="just">
              <a:buNone/>
            </a:pPr>
            <a:r>
              <a:rPr lang="uk-UA" sz="1800" dirty="0" smtClean="0"/>
              <a:t>При характеристиці власне архітектурних споруд доцільно вибирати «авторські роботи», що дозволить дати уявлення про творчість знаменитих архітекторів і архітекторів країни.</a:t>
            </a:r>
            <a:endParaRPr lang="uk-UA" sz="1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96044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4293096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err="1" smtClean="0"/>
              <a:t>Католікон</a:t>
            </a:r>
            <a:r>
              <a:rPr lang="uk-UA" dirty="0" smtClean="0"/>
              <a:t>, Велика лавра, Афон — яскравий приклад </a:t>
            </a:r>
            <a:r>
              <a:rPr lang="uk-UA" dirty="0" err="1" smtClean="0"/>
              <a:t>хрестово</a:t>
            </a:r>
            <a:r>
              <a:rPr lang="uk-UA" dirty="0" smtClean="0"/>
              <a:t>-купольного храму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70766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9" y="4372168"/>
            <a:ext cx="7622232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000" dirty="0" err="1" smtClean="0"/>
              <a:t>Брунеллескі</a:t>
            </a:r>
            <a:r>
              <a:rPr lang="uk-UA" sz="2000" dirty="0" smtClean="0"/>
              <a:t>, своїм Флорентійським собором на початку 15-го століття не тільки перетворив будівництво та місто, але й роль та статус архітектора.</a:t>
            </a:r>
            <a:endParaRPr lang="uk-UA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848872" cy="409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03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50876"/>
            <a:ext cx="4325160" cy="5034308"/>
          </a:xfrm>
        </p:spPr>
        <p:txBody>
          <a:bodyPr/>
          <a:lstStyle/>
          <a:p>
            <a:pPr marL="0" indent="0" algn="just">
              <a:buNone/>
            </a:pPr>
            <a:r>
              <a:rPr lang="vi-VN" sz="1800" dirty="0"/>
              <a:t>Та́дж Маха́л </a:t>
            </a:r>
            <a:r>
              <a:rPr lang="vi-VN" sz="2000" b="0" dirty="0"/>
              <a:t>— монумент, розташований за два кілометри від міста Аґра (Індія), на березі річки Джамна. Збудований імператором Шах Джахан Мугалом як мавзолей для своєї перської дружини Мумтаз-Махал (в дівоцтві Арумад Бану Бегум), також відомої як Мутмаз-Ул-Замані, племінниці впливового царедворця при дворі індійського правителя. Будівництво зайняло 22 роки (з 1630 по 1652 рік).</a:t>
            </a:r>
            <a:endParaRPr lang="ru-RU" sz="2000" b="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" y="50876"/>
            <a:ext cx="460851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00" y="4437112"/>
            <a:ext cx="9168000" cy="244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547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Образотворче мистецтво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836712"/>
            <a:ext cx="9252520" cy="1440160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uk-UA" dirty="0" smtClean="0"/>
              <a:t>Терміном </a:t>
            </a:r>
            <a:r>
              <a:rPr lang="uk-UA" b="1" dirty="0" smtClean="0"/>
              <a:t>«образотворче мистецтво»</a:t>
            </a:r>
            <a:r>
              <a:rPr lang="uk-UA" dirty="0" smtClean="0"/>
              <a:t> позначається декілька самостійних видів мистецтва, тому слід вказати, які саме види образотворчого мистецтва цікаві для туризму в країні: живопис, скульптура, графіка і ін.</a:t>
            </a:r>
          </a:p>
          <a:p>
            <a:pPr marL="45720" indent="0" algn="just">
              <a:buNone/>
            </a:pP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546893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68144" y="2132856"/>
            <a:ext cx="30243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Хмарна брама (</a:t>
            </a:r>
            <a:r>
              <a:rPr lang="uk-UA" dirty="0" err="1" smtClean="0"/>
              <a:t>англ</a:t>
            </a:r>
            <a:r>
              <a:rPr lang="uk-UA" dirty="0" smtClean="0"/>
              <a:t>. </a:t>
            </a:r>
            <a:r>
              <a:rPr lang="uk-UA" dirty="0" err="1" smtClean="0"/>
              <a:t>Cloud</a:t>
            </a:r>
            <a:r>
              <a:rPr lang="uk-UA" dirty="0" smtClean="0"/>
              <a:t> </a:t>
            </a:r>
            <a:r>
              <a:rPr lang="uk-UA" dirty="0" err="1" smtClean="0"/>
              <a:t>Gate</a:t>
            </a:r>
            <a:r>
              <a:rPr lang="uk-UA" dirty="0" smtClean="0"/>
              <a:t>) — американська скульптура британського художника і скульптора </a:t>
            </a:r>
            <a:r>
              <a:rPr lang="uk-UA" dirty="0" err="1" smtClean="0"/>
              <a:t>Аніша</a:t>
            </a:r>
            <a:r>
              <a:rPr lang="uk-UA" dirty="0" smtClean="0"/>
              <a:t> </a:t>
            </a:r>
            <a:r>
              <a:rPr lang="uk-UA" dirty="0" err="1" smtClean="0"/>
              <a:t>Капура</a:t>
            </a:r>
            <a:r>
              <a:rPr lang="uk-UA" dirty="0" smtClean="0"/>
              <a:t> розташована в Міленіум-парку в </a:t>
            </a:r>
            <a:r>
              <a:rPr lang="uk-UA" dirty="0" err="1" smtClean="0"/>
              <a:t>м.Чикаго</a:t>
            </a:r>
            <a:r>
              <a:rPr lang="uk-UA" dirty="0" smtClean="0"/>
              <a:t>.</a:t>
            </a:r>
          </a:p>
          <a:p>
            <a:endParaRPr lang="uk-UA" dirty="0" smtClean="0"/>
          </a:p>
          <a:p>
            <a:r>
              <a:rPr lang="uk-UA" dirty="0" smtClean="0"/>
              <a:t>За задумом творця, ця скульптура повинна нагадувати падаючу краплю ртуті, час зупинився, і блискучий рідкий метал </a:t>
            </a:r>
            <a:r>
              <a:rPr lang="uk-UA" dirty="0" err="1" smtClean="0"/>
              <a:t>завис</a:t>
            </a:r>
            <a:r>
              <a:rPr lang="uk-UA" dirty="0" smtClean="0"/>
              <a:t> за секунду до падіння на землю.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283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788066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1.Країнознавчий підхід до вивчення ролі культури у туризмі.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00808"/>
            <a:ext cx="4392488" cy="4770864"/>
          </a:xfrm>
        </p:spPr>
        <p:txBody>
          <a:bodyPr/>
          <a:lstStyle/>
          <a:p>
            <a:pPr marL="45720" indent="0" algn="just">
              <a:buNone/>
            </a:pPr>
            <a:r>
              <a:rPr lang="uk-UA" sz="2400" b="1" i="1" dirty="0" smtClean="0"/>
              <a:t>Культура </a:t>
            </a:r>
            <a:r>
              <a:rPr lang="uk-UA" sz="2400" dirty="0" smtClean="0"/>
              <a:t>- історично певний рівень розвитку суспільства, творчих сил і здібностей людини, виражений в типах і формах організації життя і діяльності людей, в їх взаєминах, а також в створених ними матеріальних і духовних цінностях.</a:t>
            </a:r>
          </a:p>
          <a:p>
            <a:pPr marL="45720" indent="0" algn="just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410445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3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416"/>
            <a:ext cx="88569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/>
              <a:t>Характеристика </a:t>
            </a:r>
            <a:r>
              <a:rPr lang="uk-UA" sz="2400" dirty="0"/>
              <a:t>образотворчого </a:t>
            </a:r>
            <a:r>
              <a:rPr lang="uk-UA" sz="2400" dirty="0" smtClean="0"/>
              <a:t>мистецтва на </a:t>
            </a:r>
            <a:r>
              <a:rPr lang="uk-UA" sz="2400" dirty="0"/>
              <a:t>прикладі живопису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4320480" cy="5544616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uk-UA" sz="2300" dirty="0" smtClean="0"/>
              <a:t>Напрями і жанри, які якнайповніше і яскраво представлені в творах сучасних художників.</a:t>
            </a:r>
          </a:p>
          <a:p>
            <a:pPr marL="45720" indent="0" algn="just">
              <a:buNone/>
            </a:pPr>
            <a:r>
              <a:rPr lang="uk-UA" sz="2300" dirty="0" smtClean="0"/>
              <a:t>Подальшу характеристику доцільніше будувати по творчості кожного з тих художників, які живуть і працюють в даній країні.</a:t>
            </a:r>
          </a:p>
          <a:p>
            <a:pPr marL="45720" indent="0" algn="just">
              <a:buNone/>
            </a:pPr>
            <a:r>
              <a:rPr lang="uk-UA" sz="2300" dirty="0" smtClean="0"/>
              <a:t> Характеристика творчого портрета (але не опис життя) будь-якого художника обов'язково має бути пов'язана з конкретним об'єктом (або об'єктами) на території, з поселеннями, де вони живуть або жили, музеями, присвяченими їх життю і творчості, з музеями, де зосереджені їх твори, або з пам'ятними місцями, відбитими в їх творах.</a:t>
            </a:r>
          </a:p>
          <a:p>
            <a:pPr marL="45720" indent="0" algn="just">
              <a:buNone/>
            </a:pPr>
            <a:r>
              <a:rPr lang="uk-UA" sz="2300" dirty="0" smtClean="0"/>
              <a:t> Розповідь про творчість ілюструється прикладами, назвами чудових творів живопис, який був створений і зберігаються (у чому турист може наочно переконатися) в даній країні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8"/>
            <a:ext cx="439248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70" y="3780976"/>
            <a:ext cx="209321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69" y="3761575"/>
            <a:ext cx="2200275" cy="29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3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dirty="0" smtClean="0"/>
              <a:t>Музика як вид мистецтва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48680"/>
            <a:ext cx="5040560" cy="5976664"/>
          </a:xfrm>
        </p:spPr>
        <p:txBody>
          <a:bodyPr>
            <a:normAutofit fontScale="77500" lnSpcReduction="20000"/>
          </a:bodyPr>
          <a:lstStyle/>
          <a:p>
            <a:pPr marL="45720" indent="0" algn="just">
              <a:buNone/>
            </a:pPr>
            <a:r>
              <a:rPr lang="uk-UA" dirty="0" smtClean="0"/>
              <a:t>Особливість полягає в тому, що велика частина туристів слабо знається на художніх стилях, напрямах і течіях в музичній культурі.</a:t>
            </a:r>
          </a:p>
          <a:p>
            <a:pPr marL="45720" indent="0" algn="just">
              <a:buNone/>
            </a:pPr>
            <a:r>
              <a:rPr lang="uk-UA" dirty="0" smtClean="0"/>
              <a:t>В характеристиці музики досить звернути увагу на те, яка музика - вокальна або інструментальна - найбільш популярна в країні.</a:t>
            </a:r>
          </a:p>
          <a:p>
            <a:pPr marL="45720" indent="0" algn="just">
              <a:buNone/>
            </a:pPr>
            <a:r>
              <a:rPr lang="uk-UA" dirty="0" smtClean="0"/>
              <a:t>Характеристика будується по конкретних іменах, тобто по творах тих композиторів, які живуть і працюють в даній країні.</a:t>
            </a:r>
          </a:p>
          <a:p>
            <a:pPr marL="45720" indent="0" algn="just">
              <a:buNone/>
            </a:pPr>
            <a:r>
              <a:rPr lang="uk-UA" dirty="0" smtClean="0"/>
              <a:t>Характеристика творчого портрета (але не опис його життя) будь-якого композитора або видатного музиканта-виконавця обов'язково має бути прив'язана до конкретного об'єкту (або об'єктам) на території, поселенням, де вони живуть або жили, музеям, присвяченим їх життю і творчості, концертним залам, де виконуються їх твори.</a:t>
            </a:r>
          </a:p>
          <a:p>
            <a:pPr marL="45720" indent="0" algn="just">
              <a:buNone/>
            </a:pPr>
            <a:r>
              <a:rPr lang="uk-UA" dirty="0" smtClean="0"/>
              <a:t> Розповідь про творчість ілюструється прикладами, назвами тих видатних творів музики, які були створені і виконуються (у чому турист може особисто переконатися) в даній країні.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95591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249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1704"/>
            <a:ext cx="856895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Театр в туристському країнознавстві 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39952" y="764704"/>
            <a:ext cx="4896544" cy="5832648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uk-UA" dirty="0" smtClean="0"/>
              <a:t>Поняття </a:t>
            </a:r>
            <a:r>
              <a:rPr lang="uk-UA" b="1" dirty="0" smtClean="0"/>
              <a:t>«театр» </a:t>
            </a:r>
            <a:r>
              <a:rPr lang="uk-UA" dirty="0" smtClean="0"/>
              <a:t>означає саме сучасне театральне мистецтво.</a:t>
            </a:r>
          </a:p>
          <a:p>
            <a:pPr marL="45720" indent="0" algn="just">
              <a:buNone/>
            </a:pPr>
            <a:r>
              <a:rPr lang="uk-UA" dirty="0" smtClean="0"/>
              <a:t>Слід перерахувати основні види театрів і дати уявлення про повсякденну театральну діяльність в країні і характеристику окремих видів театрального мистецтва, найбільш важливих з погляду туризму.</a:t>
            </a:r>
          </a:p>
          <a:p>
            <a:pPr marL="45720" indent="0" algn="just">
              <a:buNone/>
            </a:pPr>
            <a:r>
              <a:rPr lang="uk-UA" dirty="0" smtClean="0"/>
              <a:t> Універсальними з погляду туризму є театри опери і балету.</a:t>
            </a:r>
          </a:p>
          <a:p>
            <a:pPr marL="45720" indent="0" algn="just">
              <a:buNone/>
            </a:pPr>
            <a:r>
              <a:rPr lang="uk-UA" dirty="0" smtClean="0"/>
              <a:t>Великий інтерес представляють також </a:t>
            </a:r>
            <a:r>
              <a:rPr lang="uk-UA" b="1" dirty="0" smtClean="0"/>
              <a:t>театри пантоміми, ляльок і традиційні національні театри,</a:t>
            </a:r>
            <a:r>
              <a:rPr lang="uk-UA" dirty="0" smtClean="0"/>
              <a:t> спектаклі в яких розвиваються суто за певним шаблоном (каноном) і сприймаються глядачами саме як святковий ритуал, барвисте видовище.</a:t>
            </a:r>
            <a:endParaRPr lang="uk-UA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0" y="620688"/>
            <a:ext cx="39044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530120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Національний центр виконавських мистецтв в Пекіні, Китай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84001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2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6068764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Сіднейський оперний театр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4100210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452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2800" dirty="0" smtClean="0"/>
              <a:t>Оперний театр в Гуанчжоу, Китай</a:t>
            </a:r>
            <a:endParaRPr lang="uk-UA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00" y="1"/>
            <a:ext cx="4608512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4377704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489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712968" cy="2376264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400" b="1" dirty="0" smtClean="0"/>
              <a:t>Декоративно-прикладне мистецтво </a:t>
            </a:r>
            <a:r>
              <a:rPr lang="uk-UA" sz="2400" dirty="0" smtClean="0"/>
              <a:t>включає різні види діяльності від живопису і скульптури до меблевого, ливарного, керамічного, шпалерного і інших виробництв, прикрашені вулиці, приміщення, одяг.</a:t>
            </a:r>
            <a:endParaRPr lang="uk-UA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1784"/>
            <a:ext cx="3960440" cy="288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71784"/>
            <a:ext cx="4536504" cy="288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097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56084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 smtClean="0"/>
              <a:t>Музейна справа 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4536504" cy="5274920"/>
          </a:xfrm>
        </p:spPr>
        <p:txBody>
          <a:bodyPr>
            <a:normAutofit fontScale="92500"/>
          </a:bodyPr>
          <a:lstStyle/>
          <a:p>
            <a:pPr marL="45720" indent="0" algn="just">
              <a:buNone/>
            </a:pPr>
            <a:r>
              <a:rPr lang="uk-UA" dirty="0" smtClean="0"/>
              <a:t>Це мережа установ (музеї, картинні галереї, виставкові зали і ін.), що спеціалізуються на зберіганні, демонстрації і пропаганді творів мистецтва, науки, техніки.</a:t>
            </a:r>
          </a:p>
          <a:p>
            <a:pPr marL="45720" indent="0" algn="just">
              <a:buNone/>
            </a:pPr>
            <a:r>
              <a:rPr lang="uk-UA" dirty="0" smtClean="0"/>
              <a:t>Найбільший інтерес представляють колекції художніх музеїв</a:t>
            </a:r>
          </a:p>
          <a:p>
            <a:pPr marL="45720" indent="0" algn="just">
              <a:buNone/>
            </a:pPr>
            <a:r>
              <a:rPr lang="uk-UA" dirty="0" smtClean="0"/>
              <a:t> Особливе місце в мережі музейних установі займають меморіальні музеї. Вони присвячені життю і творчості видатних людей в різних областях діяльності, а тому представляють безперечний інтерес для туристів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4248472" cy="500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81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/>
              <a:t>Явища і події в світі мистецтва</a:t>
            </a: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7984" y="836712"/>
            <a:ext cx="4536504" cy="568863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/>
              <a:t>Подієві календарі </a:t>
            </a:r>
            <a:r>
              <a:rPr lang="uk-UA" dirty="0" smtClean="0"/>
              <a:t>- видаються крупними рекламними і туристськими агентствами в столицях і найбільших центрах культури і туризму в багатьох країнах світу, іноді такі подієві календарі приводяться в путівниках. </a:t>
            </a:r>
          </a:p>
          <a:p>
            <a:pPr marL="45720" indent="0" algn="just">
              <a:buNone/>
            </a:pPr>
            <a:r>
              <a:rPr lang="uk-UA" dirty="0" smtClean="0"/>
              <a:t>Інформацію, що приводиться в таких джерелах, необхідно систематизувати, пов'язати з наявними даними і вписати в загальну художньо-інформаційну тканину туристського образу країни.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" y="836712"/>
            <a:ext cx="4337656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765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441" y="4869160"/>
            <a:ext cx="8856983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2000" b="0" dirty="0" smtClean="0"/>
              <a:t>Ця туристична принада прихована в австрійській провінції </a:t>
            </a:r>
            <a:r>
              <a:rPr lang="uk-UA" sz="2000" b="0" dirty="0" err="1" smtClean="0"/>
              <a:t>Брегенц</a:t>
            </a:r>
            <a:r>
              <a:rPr lang="uk-UA" sz="2000" b="0" dirty="0" smtClean="0"/>
              <a:t>. Щороку містечко з населенням у неповні 30 тисяч осіб оживає і перетворюється на феєричний майданчик мистецтв. Родзинкою фестивалю є, звісно, плавуча сцена, розташована на мальовничому березі Боденського озера.</a:t>
            </a:r>
            <a:endParaRPr lang="uk-UA" sz="2000" b="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2493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93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71296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dirty="0" smtClean="0"/>
              <a:t>5.Дослідження традицій у туристичному країнознавстві</a:t>
            </a:r>
            <a:r>
              <a:rPr lang="ru-RU" sz="3200" dirty="0" smtClean="0"/>
              <a:t>.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700808"/>
            <a:ext cx="8856984" cy="433881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800" b="1" dirty="0" smtClean="0"/>
              <a:t>Традиції -</a:t>
            </a:r>
            <a:r>
              <a:rPr lang="uk-UA" sz="2800" dirty="0" smtClean="0"/>
              <a:t> це система позицій, цінностей, норм поведінки і принципи стосунків між людьми в країні, ритм і пульс її життя.</a:t>
            </a:r>
          </a:p>
          <a:p>
            <a:pPr marL="45720" indent="0" algn="just">
              <a:buNone/>
            </a:pPr>
            <a:r>
              <a:rPr lang="uk-UA" sz="2800" b="1" dirty="0" smtClean="0"/>
              <a:t>Традиція</a:t>
            </a:r>
            <a:r>
              <a:rPr lang="uk-UA" sz="2800" dirty="0" smtClean="0"/>
              <a:t> (будь-який тип) - це досвід, який накопичується у вигляді системи стереотипів і виявляється, реалізується в наступних формах: звичаї, ритуали, обряди, церемонії, спектаклі і свята.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5540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188640"/>
            <a:ext cx="4165848" cy="561662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4104456" cy="6336704"/>
          </a:xfrm>
        </p:spPr>
        <p:txBody>
          <a:bodyPr>
            <a:normAutofit fontScale="85000" lnSpcReduction="20000"/>
          </a:bodyPr>
          <a:lstStyle/>
          <a:p>
            <a:pPr marL="45720" indent="0" algn="just">
              <a:buNone/>
            </a:pPr>
            <a:r>
              <a:rPr lang="uk-UA" b="1" dirty="0" smtClean="0"/>
              <a:t>Культура</a:t>
            </a:r>
            <a:r>
              <a:rPr lang="uk-UA" dirty="0" smtClean="0"/>
              <a:t> розрізняється по складових частинах, видах, напрямах, формах прояву, носіях.</a:t>
            </a:r>
          </a:p>
          <a:p>
            <a:pPr marL="45720" indent="0" algn="just">
              <a:buNone/>
            </a:pPr>
            <a:r>
              <a:rPr lang="uk-UA" dirty="0" smtClean="0"/>
              <a:t>Термін </a:t>
            </a:r>
            <a:r>
              <a:rPr lang="uk-UA" b="1" dirty="0" smtClean="0"/>
              <a:t>«культура» </a:t>
            </a:r>
            <a:r>
              <a:rPr lang="uk-UA" dirty="0" smtClean="0"/>
              <a:t>уживається для характеристики як певних історичних епох (антична культура) конкретних країн, держав, суспільств, племен, так і народів (культура індійців майя), народностей і націй, а також специфічних сфер діяльності людини або її життя.</a:t>
            </a:r>
          </a:p>
          <a:p>
            <a:pPr marL="45720" indent="0">
              <a:buNone/>
            </a:pPr>
            <a:r>
              <a:rPr lang="uk-UA" dirty="0" smtClean="0"/>
              <a:t>Може бути виділена культура</a:t>
            </a:r>
          </a:p>
          <a:p>
            <a:r>
              <a:rPr lang="uk-UA" dirty="0" smtClean="0"/>
              <a:t>художня;</a:t>
            </a:r>
          </a:p>
          <a:p>
            <a:r>
              <a:rPr lang="uk-UA" dirty="0" smtClean="0"/>
              <a:t>відпочинку;</a:t>
            </a:r>
          </a:p>
          <a:p>
            <a:r>
              <a:rPr lang="uk-UA" dirty="0" smtClean="0"/>
              <a:t>лікування;</a:t>
            </a:r>
          </a:p>
          <a:p>
            <a:r>
              <a:rPr lang="uk-UA" dirty="0" smtClean="0"/>
              <a:t>освіти;</a:t>
            </a:r>
          </a:p>
          <a:p>
            <a:r>
              <a:rPr lang="uk-UA" dirty="0" smtClean="0"/>
              <a:t>розваги;</a:t>
            </a:r>
          </a:p>
          <a:p>
            <a:r>
              <a:rPr lang="uk-UA" dirty="0" smtClean="0"/>
              <a:t>поведінки (спілкування);</a:t>
            </a:r>
          </a:p>
          <a:p>
            <a:r>
              <a:rPr lang="uk-UA" dirty="0" smtClean="0"/>
              <a:t> професійна;</a:t>
            </a:r>
          </a:p>
          <a:p>
            <a:r>
              <a:rPr lang="uk-UA" dirty="0" smtClean="0"/>
              <a:t> релігійна.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1044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17646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03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16632"/>
            <a:ext cx="4104456" cy="6120680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uk-UA" b="1" dirty="0" smtClean="0"/>
              <a:t>Звичай </a:t>
            </a:r>
            <a:r>
              <a:rPr lang="uk-UA" dirty="0" smtClean="0"/>
              <a:t>- стереотипні форми етнічної або художньої культури, пов'язані з діяльністю, що має тільки практичне значення. Це виражено перш за все в декоративно-прикладній творчості.</a:t>
            </a:r>
          </a:p>
          <a:p>
            <a:pPr marL="45720" indent="0" algn="just">
              <a:buNone/>
            </a:pPr>
            <a:r>
              <a:rPr lang="uk-UA" b="1" dirty="0" smtClean="0"/>
              <a:t>Обряд</a:t>
            </a:r>
            <a:r>
              <a:rPr lang="uk-UA" dirty="0" smtClean="0"/>
              <a:t> - введений законом або звичаєм порядок в чому-небудь, - зовнішнє оформлення будь-якої дії умовними обов'язковими діями, що здійснюються в різних випадках життя, які освячені тільки звичаєм, тобто не є таїнствами.</a:t>
            </a:r>
          </a:p>
          <a:p>
            <a:pPr marL="45720" indent="0" algn="just">
              <a:buNone/>
            </a:pPr>
            <a:r>
              <a:rPr lang="uk-UA" b="1" dirty="0" smtClean="0"/>
              <a:t>Традиційна кухня </a:t>
            </a:r>
            <a:r>
              <a:rPr lang="uk-UA" dirty="0" smtClean="0"/>
              <a:t>має яскраво виражений обрядовий характер, тобто вона тісно пов'язана з певними днями, знаменними подіями, приурочена до них.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39248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39248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60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731520"/>
            <a:ext cx="3888432" cy="5721816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uk-UA" b="1" dirty="0" smtClean="0"/>
              <a:t>Ритуал </a:t>
            </a:r>
            <a:r>
              <a:rPr lang="uk-UA" dirty="0" smtClean="0"/>
              <a:t>- тільки знакові форми етнічної або художньої культури, що не мають практичного значення. Наприклад, шапочки і мантії у суддів або студентів. </a:t>
            </a:r>
          </a:p>
          <a:p>
            <a:pPr marL="45720" indent="0" algn="just">
              <a:buNone/>
            </a:pPr>
            <a:r>
              <a:rPr lang="uk-UA" dirty="0" smtClean="0"/>
              <a:t>Церемонія (церемоніал) – </a:t>
            </a:r>
          </a:p>
          <a:p>
            <a:pPr marL="45720" indent="0" algn="just">
              <a:buNone/>
            </a:pPr>
            <a:r>
              <a:rPr lang="uk-UA" dirty="0" smtClean="0"/>
              <a:t>а) встановлений порядок урочистої справи;</a:t>
            </a:r>
          </a:p>
          <a:p>
            <a:pPr marL="45720" indent="0" algn="just">
              <a:buNone/>
            </a:pPr>
            <a:r>
              <a:rPr lang="uk-UA" dirty="0" smtClean="0"/>
              <a:t> б) ряд дій (ритуалів, обрядів) і мов символічного характеру, традиційно обов'язкових в тих або інших випадках суспільного і релігійного життя,</a:t>
            </a:r>
          </a:p>
          <a:p>
            <a:pPr marL="45720" indent="0" algn="just">
              <a:buNone/>
            </a:pPr>
            <a:r>
              <a:rPr lang="uk-UA" dirty="0" smtClean="0"/>
              <a:t> в) зовнішні форми, символічні дії, дотримувані в різних випадках суспільного життя, певний зовнішній порядок дій, що мають символічне значення.</a:t>
            </a:r>
            <a:endParaRPr lang="uk-UA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46449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53650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162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6632"/>
            <a:ext cx="4680520" cy="579382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1800" dirty="0" smtClean="0"/>
              <a:t>Розрізняють три основні підходи до проблеми традиції і відповідно чотири типи традицій: </a:t>
            </a:r>
            <a:r>
              <a:rPr lang="uk-UA" sz="1800" b="1" dirty="0" smtClean="0"/>
              <a:t>етнічні (народні), національні і соціальні традиції</a:t>
            </a:r>
            <a:r>
              <a:rPr lang="uk-UA" sz="1800" dirty="0" smtClean="0"/>
              <a:t>.</a:t>
            </a:r>
          </a:p>
          <a:p>
            <a:pPr marL="45720" indent="0" algn="just">
              <a:buNone/>
            </a:pPr>
            <a:r>
              <a:rPr lang="uk-UA" sz="1800" b="1" dirty="0" smtClean="0"/>
              <a:t>Етнічні традиції </a:t>
            </a:r>
            <a:r>
              <a:rPr lang="uk-UA" sz="1800" dirty="0" smtClean="0"/>
              <a:t>типові для стадії народності. Вони тісно пов'язані з різними видами народної творчості (фольклору), насамперед - з ремеслами.</a:t>
            </a:r>
          </a:p>
          <a:p>
            <a:pPr marL="45720" indent="0" algn="just">
              <a:buNone/>
            </a:pPr>
            <a:r>
              <a:rPr lang="uk-UA" sz="1800" b="1" dirty="0" err="1" smtClean="0"/>
              <a:t>Фольклоризм</a:t>
            </a:r>
            <a:r>
              <a:rPr lang="uk-UA" sz="1800" dirty="0" smtClean="0"/>
              <a:t> - це наука про традицію і її закони у цивілізованих націй; наука про все, що передається </a:t>
            </a:r>
            <a:r>
              <a:rPr lang="uk-UA" sz="1800" dirty="0" err="1" smtClean="0"/>
              <a:t>ізустно</a:t>
            </a:r>
            <a:r>
              <a:rPr lang="uk-UA" sz="1800" dirty="0" smtClean="0"/>
              <a:t>, - знаннях, прийомах, рецептах, правилах і звичаях, словесних виразах, казках, легендах і так далі.</a:t>
            </a:r>
          </a:p>
          <a:p>
            <a:pPr marL="45720" indent="0" algn="just">
              <a:buNone/>
            </a:pPr>
            <a:r>
              <a:rPr lang="uk-UA" sz="1800" dirty="0" smtClean="0"/>
              <a:t>В рамках даної тематики розглядається переважно один аспект традиції - традиції в художній культурі, роль традицій в народній творчості. </a:t>
            </a:r>
          </a:p>
          <a:p>
            <a:pPr marL="45720" indent="0" algn="just">
              <a:buNone/>
            </a:pPr>
            <a:r>
              <a:rPr lang="uk-UA" sz="1800" dirty="0" smtClean="0"/>
              <a:t>Фольклор або етнічні традиції можуть бути </a:t>
            </a:r>
            <a:r>
              <a:rPr lang="uk-UA" sz="1800" b="1" dirty="0" smtClean="0"/>
              <a:t>сільськими, міськими, буржуазними, аристократичними</a:t>
            </a:r>
            <a:endParaRPr lang="uk-UA" sz="18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10445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9604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44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11960" y="404664"/>
            <a:ext cx="4816624" cy="6264696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uk-UA" b="1" dirty="0" smtClean="0"/>
              <a:t>Етнографічні традиції </a:t>
            </a:r>
            <a:r>
              <a:rPr lang="uk-UA" dirty="0" smtClean="0"/>
              <a:t>- це та частина художньої культури, яка невіддільна від очного носія - людини. Збереження і передача накопиченого досвіду здійснюється безпосередньо передачею (від старшого до молодшого) сталих форм поведінки, навиків, понять. Наприклад, традиційні, народні (етнографічні) свята: господарсько-календарні, релігійні, сімейно-особисті. Ступінь значущості кожної групи визначається впливом традиції, що лежить в їх основі, в культурному житті етносу.</a:t>
            </a:r>
          </a:p>
          <a:p>
            <a:pPr marL="45720" indent="0" algn="just">
              <a:buNone/>
            </a:pPr>
            <a:r>
              <a:rPr lang="uk-UA" b="1" dirty="0" smtClean="0"/>
              <a:t>Національні традиції </a:t>
            </a:r>
            <a:r>
              <a:rPr lang="uk-UA" dirty="0" smtClean="0"/>
              <a:t>- це система національних стандартів, що закріплюють в свідомості людини ідеї гідності, величі її нації, героїчної і славної національної історії, благородства її народу у всіх минулих і сучасних діяннях, його видатних (по світовій значущості) літературі, мистецтві, науці і ін.</a:t>
            </a:r>
            <a:endParaRPr lang="uk-U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4563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345638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38437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6364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932040" y="144016"/>
            <a:ext cx="4032448" cy="6525344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uk-UA" b="1" dirty="0" smtClean="0"/>
              <a:t>Соціальна традиція </a:t>
            </a:r>
            <a:r>
              <a:rPr lang="uk-UA" dirty="0" smtClean="0"/>
              <a:t>- це мультикультурність, не обмежена ніякими видимими рамками національних традицій і обмежень.</a:t>
            </a:r>
          </a:p>
          <a:p>
            <a:pPr marL="45720" indent="0">
              <a:buNone/>
            </a:pPr>
            <a:r>
              <a:rPr lang="uk-UA" dirty="0" smtClean="0"/>
              <a:t>Вона припускає в художньому творчому процесі використання різних форм, мов, стилів, створення транснаціональних </a:t>
            </a:r>
            <a:r>
              <a:rPr lang="uk-UA" dirty="0" err="1" smtClean="0"/>
              <a:t>мультитрадиційних</a:t>
            </a:r>
            <a:r>
              <a:rPr lang="uk-UA" dirty="0" smtClean="0"/>
              <a:t>, мультимедійних систем і всесвітній </a:t>
            </a:r>
            <a:r>
              <a:rPr lang="uk-UA" dirty="0" err="1" smtClean="0"/>
              <a:t>взаємообмін</a:t>
            </a:r>
            <a:r>
              <a:rPr lang="uk-UA" dirty="0" smtClean="0"/>
              <a:t> культурними формами, новою інформацією, досвідом.</a:t>
            </a:r>
          </a:p>
          <a:p>
            <a:pPr marL="45720" indent="0">
              <a:buNone/>
            </a:pPr>
            <a:r>
              <a:rPr lang="uk-UA" dirty="0" smtClean="0"/>
              <a:t>Найяскравішою, найскладнішою і характернішою формою традиції є </a:t>
            </a:r>
            <a:r>
              <a:rPr lang="uk-UA" b="1" dirty="0" smtClean="0"/>
              <a:t>масове свято </a:t>
            </a:r>
            <a:r>
              <a:rPr lang="uk-UA" dirty="0" smtClean="0"/>
              <a:t>- це ритм життя, його сенс не в розважальній і відпочинку, а в задоволенні потреби людей в реалізації колективної пам'яті, в участі в співтворчості.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4680520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" y="144016"/>
            <a:ext cx="4680520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97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8280920" cy="5937840"/>
          </a:xfrm>
        </p:spPr>
        <p:txBody>
          <a:bodyPr>
            <a:normAutofit fontScale="85000" lnSpcReduction="20000"/>
          </a:bodyPr>
          <a:lstStyle/>
          <a:p>
            <a:pPr marL="45720" indent="0" algn="just">
              <a:buNone/>
            </a:pPr>
            <a:r>
              <a:rPr lang="uk-UA" dirty="0" smtClean="0"/>
              <a:t>Важливу складову частину традиційною, або народної, художньої культури </a:t>
            </a:r>
            <a:r>
              <a:rPr lang="uk-UA" b="1" dirty="0" smtClean="0"/>
              <a:t>складає етнографічна, культурна спадщина.</a:t>
            </a:r>
          </a:p>
          <a:p>
            <a:pPr marL="45720" indent="0" algn="just">
              <a:buNone/>
            </a:pPr>
            <a:r>
              <a:rPr lang="uk-UA" dirty="0" smtClean="0"/>
              <a:t> Основними елементами етнографічної спадщини, є: </a:t>
            </a:r>
            <a:r>
              <a:rPr lang="uk-UA" b="1" dirty="0" smtClean="0"/>
              <a:t>житло, храми, одяг, реманент, народні музичні інструменти, говори і діалекти, традиційні устрої і типи господарювання, обряди і свята і ін.</a:t>
            </a:r>
          </a:p>
          <a:p>
            <a:pPr marL="45720" indent="0" algn="just">
              <a:buNone/>
            </a:pPr>
            <a:r>
              <a:rPr lang="uk-UA" dirty="0" smtClean="0"/>
              <a:t>Національні традиції багато в чому формує народна творчість, яка характеризується за наступним планом: назва виду, специфіка структури, особливості прояву, відтворення творчого процесу.</a:t>
            </a:r>
          </a:p>
          <a:p>
            <a:pPr marL="45720" indent="0" algn="just">
              <a:buNone/>
            </a:pPr>
            <a:r>
              <a:rPr lang="uk-UA" dirty="0" smtClean="0"/>
              <a:t>Найбільший інтерес в народній творчості представляє безпосередньо творчий процес створення або відтворення досвіду. Тому така важлива для туризму можливість зустрічей, безпосереднього контакту з </a:t>
            </a:r>
            <a:r>
              <a:rPr lang="uk-UA" b="1" dirty="0" smtClean="0"/>
              <a:t>народними майстрами. </a:t>
            </a:r>
            <a:r>
              <a:rPr lang="uk-UA" dirty="0" smtClean="0"/>
              <a:t>Але навіть якщо мова йде про спеціально підготовлене етнографічне шоу, все одно це приносить величезне задоволення туристам.</a:t>
            </a:r>
          </a:p>
          <a:p>
            <a:pPr marL="45720" indent="0" algn="just">
              <a:buNone/>
            </a:pPr>
            <a:r>
              <a:rPr lang="uk-UA" dirty="0" smtClean="0"/>
              <a:t>Народна творчість жива регіональними, місцевими традиціями, що зберігаються очним чином в сільській місцевості. У деяких джерелах інформації приводяться назви </a:t>
            </a:r>
            <a:r>
              <a:rPr lang="uk-UA" b="1" dirty="0" smtClean="0"/>
              <a:t>етнографічних поселень, що зберегли традиційний устрій життя.</a:t>
            </a:r>
            <a:r>
              <a:rPr lang="uk-UA" dirty="0" smtClean="0"/>
              <a:t> Наявність таких поселень - сприятлива передумова розвитку туризму.</a:t>
            </a:r>
          </a:p>
          <a:p>
            <a:pPr marL="45720" indent="0" algn="just">
              <a:buNone/>
            </a:pPr>
            <a:r>
              <a:rPr lang="uk-UA" dirty="0" smtClean="0"/>
              <a:t> У крупних туристських районах створені </a:t>
            </a:r>
            <a:r>
              <a:rPr lang="uk-UA" b="1" dirty="0" smtClean="0"/>
              <a:t>центри народної творчості</a:t>
            </a:r>
            <a:r>
              <a:rPr lang="uk-UA" dirty="0" smtClean="0"/>
              <a:t>. Наявність (назва і місцеположення) і, по можливості, склад видів народної творчості в таких центрах необхідно вказати в характеристиці.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6814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96044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7032"/>
            <a:ext cx="45365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9604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0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08012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400" dirty="0" smtClean="0"/>
              <a:t>Художня культура </a:t>
            </a:r>
            <a:r>
              <a:rPr lang="uk-UA" sz="2400" b="0" dirty="0" smtClean="0"/>
              <a:t>країн на відміну від інших напрямів представляє головний інтерес для туризму. </a:t>
            </a:r>
            <a:endParaRPr lang="uk-UA" sz="2400" b="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268760"/>
            <a:ext cx="4248472" cy="5040560"/>
          </a:xfrm>
        </p:spPr>
        <p:txBody>
          <a:bodyPr>
            <a:normAutofit fontScale="92500"/>
          </a:bodyPr>
          <a:lstStyle/>
          <a:p>
            <a:pPr marL="502920" indent="-457200" algn="just">
              <a:buAutoNum type="arabicPeriod"/>
            </a:pPr>
            <a:r>
              <a:rPr lang="uk-UA" dirty="0" smtClean="0"/>
              <a:t>Цей аспект культури цікавий для більшості людей.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Художня культура дає уявлення про особливості країни на рівні конкретних об'єктів туристського показу: пам'ятники архітектури, спектаклі, видовища і свята, обряди і ритуали, храми, музеї, центри ремесел та ін.</a:t>
            </a:r>
          </a:p>
          <a:p>
            <a:pPr marL="502920" indent="-457200" algn="just">
              <a:buAutoNum type="arabicPeriod"/>
            </a:pPr>
            <a:r>
              <a:rPr lang="uk-UA" dirty="0" smtClean="0"/>
              <a:t>Професіонали турбізнесу володіють необхідним базовим набором знань про культуру.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4784"/>
            <a:ext cx="428844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8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280" y="9144"/>
            <a:ext cx="4689736" cy="648072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400" dirty="0" smtClean="0"/>
              <a:t>Характеристика художньої культури країни має бути доповнена елементами етнографічної культури, і елементами релігійної культури.</a:t>
            </a:r>
          </a:p>
          <a:p>
            <a:pPr marL="45720" indent="0" algn="just">
              <a:buNone/>
            </a:pPr>
            <a:endParaRPr lang="uk-UA" sz="2400" dirty="0" smtClean="0"/>
          </a:p>
          <a:p>
            <a:pPr marL="45720" indent="0" algn="just">
              <a:buNone/>
            </a:pPr>
            <a:r>
              <a:rPr lang="uk-UA" sz="2400" dirty="0" smtClean="0"/>
              <a:t>Під </a:t>
            </a:r>
            <a:r>
              <a:rPr lang="uk-UA" sz="2400" b="1" i="1" dirty="0" smtClean="0"/>
              <a:t>етнографічною культурою</a:t>
            </a:r>
            <a:r>
              <a:rPr lang="uk-UA" sz="2400" dirty="0" smtClean="0"/>
              <a:t> розуміється сукупність традиційних форм господарювання, устоїв, звичаїв, традицій, мови, кухні, поселень, народної творчості і інших елементів традиційної культури.</a:t>
            </a:r>
            <a:endParaRPr lang="uk-UA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0"/>
            <a:ext cx="388843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96952"/>
            <a:ext cx="39604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5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3968" y="476672"/>
            <a:ext cx="4830328" cy="604867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b="1" dirty="0" smtClean="0"/>
              <a:t>Релігія</a:t>
            </a:r>
            <a:r>
              <a:rPr lang="uk-UA" dirty="0" smtClean="0"/>
              <a:t> є важливим самостійним компонентом культури будь-якого народу в будь-якій країні.</a:t>
            </a:r>
          </a:p>
          <a:p>
            <a:pPr marL="45720" indent="0" algn="just">
              <a:buNone/>
            </a:pPr>
            <a:r>
              <a:rPr lang="uk-UA" dirty="0" smtClean="0"/>
              <a:t>Релігійні переконання чинять істотний вплив на решту всіх аспектів художньої культури, перш за все на мистецтво.</a:t>
            </a:r>
          </a:p>
          <a:p>
            <a:pPr marL="45720" indent="0" algn="just">
              <a:buNone/>
            </a:pPr>
            <a:r>
              <a:rPr lang="uk-UA" dirty="0" smtClean="0"/>
              <a:t>У історичному минулому цей вплив був значнішим, про що свідчать численні твори народної творчості і мистецтва.</a:t>
            </a:r>
          </a:p>
          <a:p>
            <a:pPr marL="45720" indent="0" algn="just">
              <a:buNone/>
            </a:pPr>
            <a:r>
              <a:rPr lang="uk-UA" dirty="0" smtClean="0"/>
              <a:t>При характеристиці художньої культури країн слід приділяти увагу впливу релігійних мотивів на розвиток різних видів мистецтва.</a:t>
            </a: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10445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03244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4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/>
              <a:t>2.Мова як компонент культури.</a:t>
            </a:r>
            <a:br>
              <a:rPr lang="uk-UA" sz="3200" dirty="0" smtClean="0"/>
            </a:br>
            <a:endParaRPr lang="uk-UA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124744"/>
            <a:ext cx="8784976" cy="2520280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uk-UA" sz="2400" b="1" dirty="0" smtClean="0"/>
              <a:t>Мова людини </a:t>
            </a:r>
            <a:r>
              <a:rPr lang="uk-UA" sz="2400" dirty="0" smtClean="0"/>
              <a:t>- найбільш точний показник її розумового розвитку, моральної зовнішності, характеру і культури.</a:t>
            </a:r>
          </a:p>
          <a:p>
            <a:pPr marL="45720" indent="0" algn="just">
              <a:buNone/>
            </a:pPr>
            <a:r>
              <a:rPr lang="uk-UA" sz="2400" dirty="0" smtClean="0"/>
              <a:t>Мова здатна впливати на емоції, минаючи розум. </a:t>
            </a:r>
          </a:p>
          <a:p>
            <a:pPr marL="45720" indent="0" algn="just">
              <a:buNone/>
            </a:pPr>
            <a:r>
              <a:rPr lang="uk-UA" sz="2400" dirty="0" smtClean="0"/>
              <a:t>У характеристиці мови як умови розвитку туризму необхідно звернути увагу на наступні загальні питання: скільки мов в країні? Які це мови, який їх статус?</a:t>
            </a:r>
            <a:endParaRPr lang="uk-UA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604867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0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4392488" cy="41044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Основою літературної мови можуть бути фольклор (епос), релігійні, художні або літературні твори (літописи).</a:t>
            </a:r>
          </a:p>
          <a:p>
            <a:pPr marL="45720" indent="0">
              <a:buNone/>
            </a:pPr>
            <a:r>
              <a:rPr lang="uk-UA" dirty="0" smtClean="0"/>
              <a:t>Вербальна (словесна) система мови включає етнічну картину (образ) світу, яка складається із специфічних національних (етнічних) образів. Наприклад, «образи» свят, що мають інтернаціональне значення.</a:t>
            </a:r>
          </a:p>
          <a:p>
            <a:pPr marL="45720" indent="0">
              <a:buNone/>
            </a:pP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24847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56" y="3487316"/>
            <a:ext cx="41764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176464" cy="20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4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4624"/>
            <a:ext cx="4464496" cy="347472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3600" dirty="0" smtClean="0"/>
              <a:t>Невербальні форми спілкування:</a:t>
            </a:r>
          </a:p>
          <a:p>
            <a:pPr marL="45720" indent="0">
              <a:buNone/>
            </a:pPr>
            <a:r>
              <a:rPr lang="uk-UA" dirty="0" smtClean="0"/>
              <a:t>жести, міміка, пози. </a:t>
            </a:r>
          </a:p>
          <a:p>
            <a:pPr marL="45720" indent="0">
              <a:buNone/>
            </a:pPr>
            <a:r>
              <a:rPr lang="uk-UA" dirty="0" smtClean="0"/>
              <a:t>У різних країнах їх значення в мовній системі різне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61148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4320480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960"/>
            <a:ext cx="3816424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0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1418</TotalTime>
  <Words>2875</Words>
  <Application>Microsoft Office PowerPoint</Application>
  <PresentationFormat>Экран (4:3)</PresentationFormat>
  <Paragraphs>158</Paragraphs>
  <Slides>36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КУЛЬТУРА ТА МИСТЕЦТВО КРАЇНИ ЯК ТУРИСТИЧНИЙ РЕСУРС </vt:lpstr>
      <vt:lpstr>1.Країнознавчий підхід до вивчення ролі культури у туризмі.</vt:lpstr>
      <vt:lpstr>Презентация PowerPoint</vt:lpstr>
      <vt:lpstr>Художня культура країн на відміну від інших напрямів представляє головний інтерес для туризму. </vt:lpstr>
      <vt:lpstr>Презентация PowerPoint</vt:lpstr>
      <vt:lpstr>Презентация PowerPoint</vt:lpstr>
      <vt:lpstr>2.Мова як компонент культури. </vt:lpstr>
      <vt:lpstr>Презентация PowerPoint</vt:lpstr>
      <vt:lpstr>Презентация PowerPoint</vt:lpstr>
      <vt:lpstr>Презентация PowerPoint</vt:lpstr>
      <vt:lpstr>Презентация PowerPoint</vt:lpstr>
      <vt:lpstr>3. Релігія у галузі туризму. </vt:lpstr>
      <vt:lpstr>Характеристика релігій </vt:lpstr>
      <vt:lpstr>Характеристика особливостей релігійного культу</vt:lpstr>
      <vt:lpstr>4.Мистецтво як компонент культури. </vt:lpstr>
      <vt:lpstr>Архітектура </vt:lpstr>
      <vt:lpstr>Брунеллескі, своїм Флорентійським собором на початку 15-го століття не тільки перетворив будівництво та місто, але й роль та статус архітектора.</vt:lpstr>
      <vt:lpstr>Та́дж Маха́л — монумент, розташований за два кілометри від міста Аґра (Індія), на березі річки Джамна. Збудований імператором Шах Джахан Мугалом як мавзолей для своєї перської дружини Мумтаз-Махал (в дівоцтві Арумад Бану Бегум), також відомої як Мутмаз-Ул-Замані, племінниці впливового царедворця при дворі індійського правителя. Будівництво зайняло 22 роки (з 1630 по 1652 рік).</vt:lpstr>
      <vt:lpstr>Образотворче мистецтво</vt:lpstr>
      <vt:lpstr>Характеристика образотворчого мистецтва на прикладі живопису </vt:lpstr>
      <vt:lpstr>Музика як вид мистецтва</vt:lpstr>
      <vt:lpstr>Театр в туристському країнознавстві </vt:lpstr>
      <vt:lpstr>Презентация PowerPoint</vt:lpstr>
      <vt:lpstr>Оперний театр в Гуанчжоу, Китай</vt:lpstr>
      <vt:lpstr>Презентация PowerPoint</vt:lpstr>
      <vt:lpstr>Музейна справа </vt:lpstr>
      <vt:lpstr>Явища і події в світі мистецтва</vt:lpstr>
      <vt:lpstr>Ця туристична принада прихована в австрійській провінції Брегенц. Щороку містечко з населенням у неповні 30 тисяч осіб оживає і перетворюється на феєричний майданчик мистецтв. Родзинкою фестивалю є, звісно, плавуча сцена, розташована на мальовничому березі Боденського озера.</vt:lpstr>
      <vt:lpstr>5.Дослідження традицій у туристичному країнознавстві.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КУЛЬТУРА ТА МИСТЕЦТВО КРАЇНИ ЯК ТУРИСТИЧНИЙ РЕСУРС </dc:title>
  <dc:creator>Dell</dc:creator>
  <cp:lastModifiedBy>Пользователь Windows</cp:lastModifiedBy>
  <cp:revision>29</cp:revision>
  <dcterms:created xsi:type="dcterms:W3CDTF">2021-03-25T08:07:58Z</dcterms:created>
  <dcterms:modified xsi:type="dcterms:W3CDTF">2021-03-26T08:03:44Z</dcterms:modified>
</cp:coreProperties>
</file>