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1E9FC-8914-44CA-976B-3EE04BD0BA51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181D12-F114-4477-BDDC-EBBB255E840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1080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3EC0E-40FD-4D42-8193-C68B19CC6F62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8B0A4-7652-4BEF-9D33-E335CFA431E1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99922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34836-CD91-482B-9C5D-20E93FBE300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C63B27-2B76-43DD-A0D4-871D91A44DE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679386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і 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1CF93-921D-40CB-9F94-9AE3E0550476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D61CE-590C-47BA-95E7-137B46ABF4BD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70112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F6983-8F9B-4D60-85AA-74BE70B442F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5BEA20-7460-4163-B5DE-D772DF5BFF4C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147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1E9D7-A174-4B1A-9169-C3382842DF79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5F9339-8B43-4DFB-8F89-8BCCBA2A26FA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1701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FB997-1266-46E4-A6CF-0CA0693EBB54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AA8349-F389-48FA-B71D-1F1FA990F92A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50263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9B63-58D3-4938-83F7-E2E874153E28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546916-7CC2-42D9-B5CD-7367EE5F9305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69275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1DE1F-0426-410D-8B1A-6BFFE85CCC60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3141E-907A-4A22-BC44-8D5C2816050F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03936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975C4-513E-47C4-9E9F-6EEAE328685A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BC9CDA-85BD-4ED3-A45B-EA79CC842A73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17434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A45E6-EF67-491F-8753-C27D4034C898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FCDDA4-B56D-4E57-A506-CB562D533A16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46258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CEE1D-8DC8-4A5F-B66E-C44DF85ED0CF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0D2348-99EB-422C-9006-E612EB6F2392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16151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uk-UA" alt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uk-UA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i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CB051B-7C2D-4B5A-B310-9360D4CA5644}" type="datetime1">
              <a:rPr lang="uk-U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12.10.2025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i="0" baseline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i="0" baseline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4C2B78-C4BD-4B59-AAA0-D163550B7447}" type="slidenum">
              <a:rPr lang="uk-UA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220487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1ACAC1C-95BE-498E-8B0A-A57E0641CBEC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28675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en-US" altLang="en-US" sz="2800" dirty="0"/>
              <a:t>AES </a:t>
            </a:r>
            <a:r>
              <a:rPr lang="uk-UA" altLang="en-US" sz="2800" dirty="0"/>
              <a:t>(</a:t>
            </a:r>
            <a:r>
              <a:rPr lang="en-US" altLang="en-US" sz="2800" dirty="0"/>
              <a:t>Advanced Encryption Standard</a:t>
            </a:r>
            <a:r>
              <a:rPr lang="uk-UA" altLang="en-US" sz="2800" dirty="0"/>
              <a:t>)</a:t>
            </a:r>
            <a:endParaRPr lang="ru-RU" altLang="ru-RU" sz="2800" b="1" dirty="0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523875"/>
            <a:ext cx="8928100" cy="6197600"/>
          </a:xfrm>
        </p:spPr>
        <p:txBody>
          <a:bodyPr/>
          <a:lstStyle/>
          <a:p>
            <a:pPr marL="0" indent="0" fontAlgn="ctr">
              <a:spcBef>
                <a:spcPts val="0"/>
              </a:spcBef>
              <a:buNone/>
              <a:defRPr/>
            </a:pPr>
            <a:r>
              <a:rPr lang="ru-RU" sz="2400" dirty="0"/>
              <a:t>   </a:t>
            </a:r>
            <a:r>
              <a:rPr lang="en-US" sz="2400" dirty="0"/>
              <a:t> </a:t>
            </a:r>
            <a:r>
              <a:rPr lang="ru-RU" sz="2400" dirty="0" err="1"/>
              <a:t>Вимоги</a:t>
            </a:r>
            <a:r>
              <a:rPr lang="ru-RU" sz="2400" dirty="0"/>
              <a:t> до </a:t>
            </a:r>
            <a:r>
              <a:rPr lang="en-US" sz="2400" dirty="0"/>
              <a:t>AES:</a:t>
            </a:r>
            <a:endParaRPr lang="ru-RU" sz="2400" dirty="0"/>
          </a:p>
          <a:p>
            <a:pPr fontAlgn="ctr">
              <a:spcBef>
                <a:spcPts val="0"/>
              </a:spcBef>
              <a:defRPr/>
            </a:pPr>
            <a:r>
              <a:rPr lang="ru-RU" sz="2400" dirty="0" err="1"/>
              <a:t>стійкість</a:t>
            </a:r>
            <a:r>
              <a:rPr lang="ru-RU" sz="2400" dirty="0"/>
              <a:t> не </a:t>
            </a:r>
            <a:r>
              <a:rPr lang="ru-RU" sz="2400" dirty="0" err="1"/>
              <a:t>менше</a:t>
            </a:r>
            <a:r>
              <a:rPr lang="ru-RU" sz="2400" dirty="0"/>
              <a:t>, </a:t>
            </a:r>
            <a:r>
              <a:rPr lang="ru-RU" sz="2400" dirty="0" err="1"/>
              <a:t>ніж</a:t>
            </a:r>
            <a:r>
              <a:rPr lang="ru-RU" sz="2400" dirty="0"/>
              <a:t> у 3</a:t>
            </a:r>
            <a:r>
              <a:rPr lang="en-US" sz="2400" dirty="0"/>
              <a:t>DES</a:t>
            </a:r>
            <a:r>
              <a:rPr lang="ru-RU" sz="2400" dirty="0"/>
              <a:t>;</a:t>
            </a:r>
            <a:endParaRPr lang="en-US" sz="2400" dirty="0"/>
          </a:p>
          <a:p>
            <a:pPr fontAlgn="ctr">
              <a:spcBef>
                <a:spcPts val="0"/>
              </a:spcBef>
              <a:defRPr/>
            </a:pPr>
            <a:r>
              <a:rPr lang="ru-RU" sz="2400" dirty="0" err="1"/>
              <a:t>швидкість</a:t>
            </a:r>
            <a:r>
              <a:rPr lang="ru-RU" sz="2400" dirty="0"/>
              <a:t> </a:t>
            </a:r>
            <a:r>
              <a:rPr lang="ru-RU" sz="2400" dirty="0" err="1"/>
              <a:t>шифрування</a:t>
            </a:r>
            <a:r>
              <a:rPr lang="ru-RU" sz="2400" dirty="0"/>
              <a:t> </a:t>
            </a:r>
            <a:r>
              <a:rPr lang="en-US" sz="2400" dirty="0"/>
              <a:t>&gt;</a:t>
            </a:r>
            <a:r>
              <a:rPr lang="ru-RU" sz="2400" dirty="0"/>
              <a:t> </a:t>
            </a:r>
            <a:r>
              <a:rPr lang="ru-RU" sz="2400" dirty="0" err="1"/>
              <a:t>швидк</a:t>
            </a:r>
            <a:r>
              <a:rPr lang="uk-UA" sz="2400" dirty="0"/>
              <a:t>о</a:t>
            </a:r>
            <a:r>
              <a:rPr lang="ru-RU" sz="2400" dirty="0" err="1"/>
              <a:t>сті</a:t>
            </a:r>
            <a:r>
              <a:rPr lang="ru-RU" sz="2400" dirty="0"/>
              <a:t> 3</a:t>
            </a:r>
            <a:r>
              <a:rPr lang="en-US" sz="2400" dirty="0"/>
              <a:t>DES</a:t>
            </a:r>
            <a:r>
              <a:rPr lang="ru-RU" sz="2400" dirty="0"/>
              <a:t>; </a:t>
            </a:r>
            <a:br>
              <a:rPr lang="ru-RU" sz="2400" dirty="0"/>
            </a:br>
            <a:r>
              <a:rPr lang="ru-RU" sz="2400" dirty="0" err="1"/>
              <a:t>прозору</a:t>
            </a:r>
            <a:r>
              <a:rPr lang="ru-RU" sz="2400" dirty="0"/>
              <a:t> структуру;</a:t>
            </a:r>
            <a:endParaRPr lang="en-US" sz="2400" dirty="0"/>
          </a:p>
          <a:p>
            <a:pPr>
              <a:spcBef>
                <a:spcPts val="0"/>
              </a:spcBef>
              <a:defRPr/>
            </a:pPr>
            <a:r>
              <a:rPr lang="ru-RU" sz="2400" dirty="0" err="1"/>
              <a:t>ефективна</a:t>
            </a:r>
            <a:r>
              <a:rPr lang="ru-RU" sz="2400" dirty="0"/>
              <a:t> </a:t>
            </a:r>
            <a:r>
              <a:rPr lang="ru-RU" sz="2400" dirty="0" err="1"/>
              <a:t>реалізація</a:t>
            </a:r>
            <a:r>
              <a:rPr lang="ru-RU" sz="2400" dirty="0"/>
              <a:t> на </a:t>
            </a:r>
            <a:r>
              <a:rPr lang="ru-RU" sz="2400" dirty="0" err="1"/>
              <a:t>платформі</a:t>
            </a:r>
            <a:r>
              <a:rPr lang="ru-RU" sz="2400" dirty="0"/>
              <a:t> </a:t>
            </a:r>
            <a:r>
              <a:rPr lang="en-US" sz="2400" dirty="0"/>
              <a:t>Pentium Pro</a:t>
            </a:r>
            <a:r>
              <a:rPr lang="ru-RU" sz="2400" dirty="0"/>
              <a:t>; </a:t>
            </a:r>
          </a:p>
          <a:p>
            <a:pPr>
              <a:spcBef>
                <a:spcPts val="0"/>
              </a:spcBef>
              <a:defRPr/>
            </a:pPr>
            <a:r>
              <a:rPr lang="ru-RU" sz="2400" dirty="0" err="1"/>
              <a:t>ефективна</a:t>
            </a:r>
            <a:r>
              <a:rPr lang="ru-RU" sz="2400" dirty="0"/>
              <a:t> </a:t>
            </a:r>
            <a:r>
              <a:rPr lang="ru-RU" sz="2400" dirty="0" err="1"/>
              <a:t>апаратна</a:t>
            </a:r>
            <a:r>
              <a:rPr lang="ru-RU" sz="2400" dirty="0"/>
              <a:t> </a:t>
            </a:r>
            <a:r>
              <a:rPr lang="ru-RU" sz="2400" dirty="0" err="1"/>
              <a:t>реалізація</a:t>
            </a:r>
            <a:r>
              <a:rPr lang="ru-RU" sz="2400" dirty="0"/>
              <a:t>.</a:t>
            </a:r>
            <a:endParaRPr lang="uk-UA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400" dirty="0"/>
              <a:t> </a:t>
            </a:r>
            <a:r>
              <a:rPr lang="uk-UA" sz="2400" dirty="0"/>
              <a:t>Автори - бельгійські </a:t>
            </a:r>
            <a:r>
              <a:rPr lang="uk-UA" sz="2400" dirty="0" err="1"/>
              <a:t>криптографи</a:t>
            </a:r>
            <a:r>
              <a:rPr lang="uk-UA" sz="2400" dirty="0"/>
              <a:t> 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uk-UA" sz="2400" dirty="0"/>
              <a:t>		</a:t>
            </a:r>
            <a:r>
              <a:rPr lang="en-US" sz="2400" dirty="0"/>
              <a:t>Joan </a:t>
            </a:r>
            <a:r>
              <a:rPr lang="en-US" sz="2400" dirty="0" err="1"/>
              <a:t>Daemen</a:t>
            </a:r>
            <a:r>
              <a:rPr lang="en-US" sz="2400" dirty="0"/>
              <a:t>, </a:t>
            </a:r>
            <a:r>
              <a:rPr lang="uk-UA" sz="2400" dirty="0"/>
              <a:t>			</a:t>
            </a:r>
            <a:r>
              <a:rPr lang="en-US" sz="2400" dirty="0"/>
              <a:t>Vincent </a:t>
            </a:r>
            <a:r>
              <a:rPr lang="en-US" sz="2400" dirty="0" err="1"/>
              <a:t>Rijmen</a:t>
            </a:r>
            <a:endParaRPr lang="uk-UA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  <p:pic>
        <p:nvPicPr>
          <p:cNvPr id="2867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3671889"/>
            <a:ext cx="2216150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3671889"/>
            <a:ext cx="2220913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326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2CFB8A0-EFF1-44AA-A483-95524DE1DD92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10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7891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uk-UA" altLang="en-US" sz="2800" b="1"/>
              <a:t>4 різних перетворення одного раунда</a:t>
            </a:r>
            <a:r>
              <a:rPr lang="ru-RU" altLang="en-US" smtClean="0"/>
              <a:t> 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			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		     Раунд </a:t>
            </a:r>
            <a:r>
              <a:rPr lang="ru-RU" sz="2400" dirty="0" err="1"/>
              <a:t>шифрування</a:t>
            </a:r>
            <a:r>
              <a:rPr lang="ru-RU" sz="2400" dirty="0"/>
              <a:t> 	Раунд </a:t>
            </a:r>
            <a:r>
              <a:rPr lang="ru-RU" sz="2400" dirty="0" err="1"/>
              <a:t>дешифрування</a:t>
            </a:r>
            <a:r>
              <a:rPr lang="ru-RU" sz="2400" dirty="0"/>
              <a:t> </a:t>
            </a:r>
          </a:p>
          <a:p>
            <a:pPr marL="0" indent="0">
              <a:buNone/>
              <a:defRPr/>
            </a:pPr>
            <a:r>
              <a:rPr lang="uk-UA" sz="2400" dirty="0"/>
              <a:t>    Під час </a:t>
            </a:r>
            <a:r>
              <a:rPr lang="ru-RU" sz="2400" dirty="0" err="1"/>
              <a:t>дешифрування</a:t>
            </a:r>
            <a:r>
              <a:rPr lang="ru-RU" sz="2400" dirty="0"/>
              <a:t> в </a:t>
            </a:r>
            <a:r>
              <a:rPr lang="uk-UA" sz="2400" dirty="0"/>
              <a:t>кожному раунді виконуються обернені операції </a:t>
            </a:r>
            <a:r>
              <a:rPr lang="en-US" sz="2400" b="1" dirty="0" err="1"/>
              <a:t>InvShiftRows</a:t>
            </a:r>
            <a:r>
              <a:rPr lang="en-US" sz="2400" dirty="0"/>
              <a:t>, </a:t>
            </a:r>
            <a:r>
              <a:rPr lang="en-US" sz="2400" b="1" dirty="0" err="1"/>
              <a:t>InvSubBytes</a:t>
            </a:r>
            <a:r>
              <a:rPr lang="en-US" sz="2400" dirty="0"/>
              <a:t>, </a:t>
            </a:r>
            <a:r>
              <a:rPr lang="en-US" sz="2400" b="1" dirty="0" err="1"/>
              <a:t>AddRoundKey</a:t>
            </a:r>
            <a:r>
              <a:rPr lang="en-US" sz="2400" dirty="0"/>
              <a:t> </a:t>
            </a:r>
            <a:r>
              <a:rPr lang="uk-UA" sz="2400" dirty="0"/>
              <a:t>та </a:t>
            </a:r>
            <a:r>
              <a:rPr lang="en-US" sz="2400" b="1" dirty="0" err="1"/>
              <a:t>InvMixColumns</a:t>
            </a:r>
            <a:r>
              <a:rPr lang="en-US" sz="2400" dirty="0"/>
              <a:t> (</a:t>
            </a:r>
            <a:r>
              <a:rPr lang="uk-UA" sz="2400" dirty="0"/>
              <a:t>префікс </a:t>
            </a:r>
            <a:r>
              <a:rPr lang="en-US" sz="2400" b="1" dirty="0" err="1"/>
              <a:t>Inv</a:t>
            </a:r>
            <a:r>
              <a:rPr lang="en-US" sz="2400" dirty="0"/>
              <a:t>).</a:t>
            </a:r>
            <a:endParaRPr lang="uk-UA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</p:txBody>
      </p:sp>
      <p:pic>
        <p:nvPicPr>
          <p:cNvPr id="37893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3937000"/>
            <a:ext cx="16954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836614"/>
            <a:ext cx="5716588" cy="397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47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E8584666-847A-4874-B59F-C15A28CB2218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11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8915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2800" b="1"/>
              <a:t>МАТЕМАТИЧ</a:t>
            </a:r>
            <a:r>
              <a:rPr lang="uk-UA" altLang="en-US" sz="2800" b="1"/>
              <a:t>НІ</a:t>
            </a:r>
            <a:r>
              <a:rPr lang="ru-RU" altLang="en-US" sz="2800" b="1"/>
              <a:t> ОСНОВИ ШИФРУ </a:t>
            </a:r>
            <a:r>
              <a:rPr lang="en-US" altLang="en-US" sz="2800" b="1"/>
              <a:t>AES</a:t>
            </a:r>
            <a:r>
              <a:rPr lang="ru-RU" altLang="en-US" sz="2800"/>
              <a:t> </a:t>
            </a:r>
            <a:endParaRPr lang="ru-RU" altLang="ru-RU" sz="2800" b="1"/>
          </a:p>
        </p:txBody>
      </p:sp>
      <p:sp>
        <p:nvSpPr>
          <p:cNvPr id="3891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    </a:t>
            </a:r>
            <a:r>
              <a:rPr lang="ru-RU" altLang="en-US" sz="2400" b="1"/>
              <a:t>Операції в полі </a:t>
            </a:r>
            <a:r>
              <a:rPr lang="en-US" altLang="en-US" sz="2400" i="1"/>
              <a:t>GF</a:t>
            </a:r>
            <a:r>
              <a:rPr lang="ru-RU" altLang="en-US" sz="2400"/>
              <a:t>(2</a:t>
            </a:r>
            <a:r>
              <a:rPr lang="ru-RU" altLang="en-US" sz="2400" baseline="30000"/>
              <a:t>8</a:t>
            </a:r>
            <a:r>
              <a:rPr lang="ru-RU" altLang="en-US" sz="2400"/>
              <a:t> ).</a:t>
            </a:r>
          </a:p>
          <a:p>
            <a:pPr marL="0" indent="0">
              <a:buNone/>
            </a:pPr>
            <a:r>
              <a:rPr lang="ru-RU" altLang="en-US" sz="2400"/>
              <a:t>    Для опису алгоритму використовується скінченне поле Галуа </a:t>
            </a:r>
            <a:r>
              <a:rPr lang="ru-RU" altLang="en-US" sz="2400" b="1"/>
              <a:t>GF(2⁸)</a:t>
            </a:r>
            <a:r>
              <a:rPr lang="ru-RU" altLang="en-US" sz="2400"/>
              <a:t>, побудоване як розширення поля </a:t>
            </a:r>
            <a:r>
              <a:rPr lang="ru-RU" altLang="en-US" sz="2400" b="1"/>
              <a:t>GF (2) = {0,1}</a:t>
            </a:r>
            <a:r>
              <a:rPr lang="ru-RU" altLang="en-US" sz="2400"/>
              <a:t> за модулем непривідного многочлена.</a:t>
            </a:r>
            <a:r>
              <a:rPr lang="uk-UA" altLang="en-US" sz="2400"/>
              <a:t>  </a:t>
            </a:r>
          </a:p>
          <a:p>
            <a:pPr marL="0" indent="0">
              <a:buNone/>
            </a:pPr>
            <a:r>
              <a:rPr lang="ru-RU" altLang="en-US" sz="2400"/>
              <a:t>    Елементами поля GF(2⁸) є многочлени виду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 i="1"/>
              <a:t>	b</a:t>
            </a:r>
            <a:r>
              <a:rPr lang="en-US" altLang="en-US" sz="2400" baseline="-25000"/>
              <a:t>7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 baseline="-25000"/>
              <a:t>6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6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5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5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4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4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3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3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2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0</a:t>
            </a:r>
            <a:r>
              <a:rPr lang="en-US" altLang="en-US" sz="2400" i="1"/>
              <a:t> ,</a:t>
            </a:r>
            <a:endParaRPr lang="uk-UA" altLang="en-US" sz="2400"/>
          </a:p>
          <a:p>
            <a:pPr marL="0" indent="0">
              <a:buNone/>
            </a:pPr>
            <a:r>
              <a:rPr lang="ru-RU" altLang="en-US" sz="2400"/>
              <a:t>степінь яких </a:t>
            </a:r>
            <a:r>
              <a:rPr lang="en-US" altLang="en-US" sz="2400"/>
              <a:t>&lt;</a:t>
            </a:r>
            <a:r>
              <a:rPr lang="ru-RU" altLang="en-US" sz="2400"/>
              <a:t> 8, а коефіцієнти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0</a:t>
            </a:r>
            <a:r>
              <a:rPr lang="en-US" altLang="en-US" sz="2400" i="1"/>
              <a:t> ,</a:t>
            </a:r>
            <a:r>
              <a:rPr lang="uk-UA" altLang="en-US" sz="2400" i="1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1</a:t>
            </a:r>
            <a:r>
              <a:rPr lang="en-US" altLang="en-US" sz="2400" i="1"/>
              <a:t> ,</a:t>
            </a:r>
            <a:r>
              <a:rPr lang="uk-UA" altLang="en-US" sz="2400" i="1"/>
              <a:t> …,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7</a:t>
            </a:r>
            <a:r>
              <a:rPr lang="en-US" altLang="en-US" sz="2400" i="1"/>
              <a:t> </a:t>
            </a:r>
            <a:r>
              <a:rPr lang="en-US" altLang="en-US" sz="2400">
                <a:sym typeface="Symbol" panose="05050102010706020507" pitchFamily="18" charset="2"/>
              </a:rPr>
              <a:t> </a:t>
            </a:r>
            <a:r>
              <a:rPr lang="ru-RU" altLang="en-US" sz="2400"/>
              <a:t>{0,1}. </a:t>
            </a:r>
          </a:p>
          <a:p>
            <a:pPr marL="0" indent="0">
              <a:buNone/>
            </a:pPr>
            <a:r>
              <a:rPr lang="ru-RU" altLang="en-US" sz="2400"/>
              <a:t>Операції в полі виконуються по модулю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</a:t>
            </a:r>
            <a:r>
              <a:rPr lang="en-US" altLang="en-US" sz="2400"/>
              <a:t> (mod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</a:t>
            </a:r>
            <a:r>
              <a:rPr lang="en-US" altLang="en-US" sz="2400"/>
              <a:t>)</a:t>
            </a:r>
            <a:r>
              <a:rPr lang="ru-RU" altLang="en-US" sz="2400"/>
              <a:t>. </a:t>
            </a:r>
          </a:p>
          <a:p>
            <a:pPr marL="0" indent="0">
              <a:buNone/>
            </a:pPr>
            <a:r>
              <a:rPr lang="ru-RU" altLang="en-US" sz="2400"/>
              <a:t>Всього в полі </a:t>
            </a:r>
            <a:r>
              <a:rPr lang="en-US" altLang="en-US" sz="2400" i="1"/>
              <a:t>GF</a:t>
            </a:r>
            <a:r>
              <a:rPr lang="ru-RU" altLang="en-US" sz="2400"/>
              <a:t>(2</a:t>
            </a:r>
            <a:r>
              <a:rPr lang="ru-RU" altLang="en-US" sz="2400" baseline="30000"/>
              <a:t>8</a:t>
            </a:r>
            <a:r>
              <a:rPr lang="ru-RU" altLang="en-US" sz="2400"/>
              <a:t> ) є 2</a:t>
            </a:r>
            <a:r>
              <a:rPr lang="ru-RU" altLang="en-US" sz="2400" baseline="30000"/>
              <a:t>8</a:t>
            </a:r>
            <a:r>
              <a:rPr lang="ru-RU" altLang="en-US" sz="2400"/>
              <a:t> </a:t>
            </a:r>
            <a:r>
              <a:rPr lang="en-US" altLang="en-US" sz="2400"/>
              <a:t>= </a:t>
            </a:r>
            <a:r>
              <a:rPr lang="ru-RU" altLang="en-US" sz="2400"/>
              <a:t>256 многочленів.</a:t>
            </a:r>
          </a:p>
          <a:p>
            <a:pPr marL="0" indent="0">
              <a:buNone/>
            </a:pPr>
            <a:r>
              <a:rPr lang="ru-RU" altLang="en-US" sz="2400"/>
              <a:t>    Представлення двійкового числа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7</a:t>
            </a:r>
            <a:r>
              <a:rPr lang="uk-UA" altLang="en-US" sz="2400" i="1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6</a:t>
            </a:r>
            <a:r>
              <a:rPr lang="uk-UA" altLang="en-US" sz="2400" i="1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5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4</a:t>
            </a:r>
            <a:r>
              <a:rPr lang="en-US" altLang="en-US" sz="2400" i="1"/>
              <a:t> b</a:t>
            </a:r>
            <a:r>
              <a:rPr lang="uk-UA" altLang="en-US" sz="2400" i="1" baseline="-25000"/>
              <a:t>3</a:t>
            </a:r>
            <a:r>
              <a:rPr lang="uk-UA" altLang="en-US" sz="2400" i="1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2</a:t>
            </a:r>
            <a:r>
              <a:rPr lang="uk-UA" altLang="en-US" sz="2400" i="1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1</a:t>
            </a:r>
            <a:r>
              <a:rPr lang="ru-RU" altLang="en-US" sz="2400"/>
              <a:t>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0</a:t>
            </a:r>
            <a:r>
              <a:rPr lang="ru-RU" altLang="en-US" sz="2400"/>
              <a:t> у вигляді многочлена з коефіцієнтами 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7</a:t>
            </a:r>
            <a:r>
              <a:rPr lang="uk-UA" altLang="en-US" sz="2400" i="1"/>
              <a:t> 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6</a:t>
            </a:r>
            <a:r>
              <a:rPr lang="uk-UA" altLang="en-US" sz="2400" i="1"/>
              <a:t> 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5 </a:t>
            </a:r>
            <a:r>
              <a:rPr lang="uk-UA" altLang="en-US" sz="2400" i="1"/>
              <a:t>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4</a:t>
            </a:r>
            <a:r>
              <a:rPr lang="en-US" altLang="en-US" sz="2400" i="1"/>
              <a:t> </a:t>
            </a:r>
            <a:r>
              <a:rPr lang="uk-UA" altLang="en-US" sz="2400" i="1"/>
              <a:t>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3</a:t>
            </a:r>
            <a:r>
              <a:rPr lang="uk-UA" altLang="en-US" sz="2400" i="1"/>
              <a:t> 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2</a:t>
            </a:r>
            <a:r>
              <a:rPr lang="uk-UA" altLang="en-US" sz="2400" i="1"/>
              <a:t> 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1</a:t>
            </a:r>
            <a:r>
              <a:rPr lang="ru-RU" altLang="en-US" sz="2400"/>
              <a:t> </a:t>
            </a:r>
            <a:r>
              <a:rPr lang="uk-UA" altLang="en-US" sz="2400" i="1"/>
              <a:t>,</a:t>
            </a:r>
            <a:r>
              <a:rPr lang="en-US" altLang="en-US" sz="2400" i="1"/>
              <a:t>b</a:t>
            </a:r>
            <a:r>
              <a:rPr lang="uk-UA" altLang="en-US" sz="2400" i="1" baseline="-25000"/>
              <a:t>0</a:t>
            </a:r>
            <a:r>
              <a:rPr lang="ru-RU" altLang="en-US" sz="2400"/>
              <a:t> дозволяє інтерпретувати байт як бітовий многочлен в скінченному полі </a:t>
            </a:r>
            <a:r>
              <a:rPr lang="en-US" altLang="en-US" sz="2400" i="1"/>
              <a:t>GF</a:t>
            </a:r>
            <a:r>
              <a:rPr lang="ru-RU" altLang="en-US" sz="2400"/>
              <a:t>(2</a:t>
            </a:r>
            <a:r>
              <a:rPr lang="ru-RU" altLang="en-US" sz="2400" baseline="30000"/>
              <a:t>8</a:t>
            </a:r>
            <a:r>
              <a:rPr lang="ru-RU" altLang="en-US" sz="2400"/>
              <a:t> ):</a:t>
            </a:r>
          </a:p>
          <a:p>
            <a:pPr marL="0" indent="0">
              <a:buNone/>
            </a:pPr>
            <a:r>
              <a:rPr lang="uk-UA" altLang="en-US" sz="2400" i="1"/>
              <a:t>	</a:t>
            </a:r>
            <a:r>
              <a:rPr lang="en-US" altLang="en-US" sz="2400" i="1"/>
              <a:t>b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/>
              <a:t>= </a:t>
            </a:r>
            <a:r>
              <a:rPr lang="en-US" altLang="en-US" sz="2400" i="1"/>
              <a:t>b</a:t>
            </a:r>
            <a:r>
              <a:rPr lang="en-US" altLang="en-US" sz="2400" baseline="-25000"/>
              <a:t>7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 baseline="-25000"/>
              <a:t>6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6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5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5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4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4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3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3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2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0</a:t>
            </a:r>
            <a:r>
              <a:rPr lang="en-US" altLang="en-US" sz="2400" i="1"/>
              <a:t> </a:t>
            </a:r>
            <a:r>
              <a:rPr lang="uk-UA" altLang="en-US" sz="2400" i="1"/>
              <a:t>	 </a:t>
            </a:r>
            <a:r>
              <a:rPr lang="uk-UA" altLang="en-US" sz="2400"/>
              <a:t>(1)</a:t>
            </a:r>
            <a:endParaRPr lang="ru-RU" altLang="en-US" sz="2400"/>
          </a:p>
          <a:p>
            <a:pPr marL="0" indent="0">
              <a:buNone/>
            </a:pPr>
            <a:r>
              <a:rPr lang="ru-RU" altLang="en-US" sz="240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6853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4094D04-2CAB-4DE4-A0AC-6CD25FDB5E7B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12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9939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3000" b="1"/>
              <a:t>Основні математичні операції в полі </a:t>
            </a:r>
            <a:r>
              <a:rPr lang="en-US" altLang="en-US" sz="3000" b="1" i="1"/>
              <a:t>GF</a:t>
            </a:r>
            <a:r>
              <a:rPr lang="ru-RU" altLang="en-US" sz="3000" b="1"/>
              <a:t>(2</a:t>
            </a:r>
            <a:r>
              <a:rPr lang="ru-RU" altLang="en-US" sz="3000" b="1" baseline="30000"/>
              <a:t>8</a:t>
            </a:r>
            <a:r>
              <a:rPr lang="ru-RU" altLang="en-US" sz="3000" b="1"/>
              <a:t> )</a:t>
            </a:r>
            <a:endParaRPr lang="ru-RU" altLang="ru-RU" sz="3000" b="1"/>
          </a:p>
        </p:txBody>
      </p:sp>
      <p:sp>
        <p:nvSpPr>
          <p:cNvPr id="39940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    Так, байт 63 задає послідовність бітів 01100011 і визначає елемент поля:     01100011 </a:t>
            </a:r>
            <a:r>
              <a:rPr lang="en-US" altLang="en-US" sz="2400">
                <a:sym typeface="Symbol" panose="05050102010706020507" pitchFamily="18" charset="2"/>
              </a:rPr>
              <a:t>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6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5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ru-RU" altLang="en-US" sz="2400"/>
              <a:t>1.</a:t>
            </a:r>
            <a:r>
              <a:rPr lang="ru-RU" altLang="en-US" smtClean="0"/>
              <a:t> </a:t>
            </a:r>
          </a:p>
          <a:p>
            <a:pPr marL="0" indent="0">
              <a:buNone/>
            </a:pPr>
            <a:r>
              <a:rPr lang="uk-UA" altLang="en-US" sz="2400"/>
              <a:t>    </a:t>
            </a:r>
            <a:r>
              <a:rPr lang="uk-UA" altLang="en-US" sz="2400" b="1"/>
              <a:t>Додавання</a:t>
            </a:r>
            <a:r>
              <a:rPr lang="uk-UA" altLang="en-US" sz="2400"/>
              <a:t> байтів можна виконати одним із трьох способів:</a:t>
            </a:r>
          </a:p>
          <a:p>
            <a:pPr marL="0" indent="0">
              <a:buNone/>
            </a:pPr>
            <a:r>
              <a:rPr lang="uk-UA" altLang="en-US" sz="2400"/>
              <a:t>1) подати байти як бітові многочлени та додати їх за правилом підсумовування многочленів та зведенням коефіцієнтів суми за модулем 2 (</a:t>
            </a:r>
            <a:r>
              <a:rPr lang="en-US" altLang="en-US" sz="2400"/>
              <a:t>XOR </a:t>
            </a:r>
            <a:r>
              <a:rPr lang="uk-UA" altLang="en-US" sz="2400"/>
              <a:t>над коефіцієнтами);</a:t>
            </a:r>
          </a:p>
          <a:p>
            <a:pPr marL="0" indent="0">
              <a:buNone/>
            </a:pPr>
            <a:r>
              <a:rPr lang="uk-UA" altLang="en-US" sz="2400"/>
              <a:t>2) підсумувати за модулем 2 відповідні біти в байтах;</a:t>
            </a:r>
          </a:p>
          <a:p>
            <a:pPr marL="0" indent="0">
              <a:buNone/>
            </a:pPr>
            <a:r>
              <a:rPr lang="uk-UA" altLang="en-US" sz="2400"/>
              <a:t>3) додати байти у шістнадцятковій системі числення.</a:t>
            </a:r>
          </a:p>
          <a:p>
            <a:pPr marL="0" indent="0">
              <a:buNone/>
            </a:pPr>
            <a:r>
              <a:rPr lang="uk-UA" altLang="en-US" sz="2400"/>
              <a:t>    Наприклад, такі три записи є еквівалентними:</a:t>
            </a:r>
          </a:p>
          <a:p>
            <a:pPr marL="0" indent="0">
              <a:buNone/>
            </a:pPr>
            <a:r>
              <a:rPr lang="ru-RU" altLang="en-US" sz="2400"/>
              <a:t>1) представлення у виді многочленів</a:t>
            </a:r>
            <a:endParaRPr lang="en-US" altLang="en-US" sz="2400"/>
          </a:p>
          <a:p>
            <a:pPr marL="0" indent="0">
              <a:buNone/>
            </a:pPr>
            <a:r>
              <a:rPr lang="ru-RU" altLang="en-US" sz="2400"/>
              <a:t>    (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6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4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2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ru-RU" altLang="en-US" sz="2400"/>
              <a:t>1)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 </a:t>
            </a:r>
            <a:r>
              <a:rPr lang="en-US" altLang="en-US" sz="2400"/>
              <a:t>+</a:t>
            </a:r>
            <a:r>
              <a:rPr lang="ru-RU" altLang="en-US" sz="2400"/>
              <a:t>1) </a:t>
            </a:r>
            <a:r>
              <a:rPr lang="en-US" altLang="en-US" sz="2400"/>
              <a:t>=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6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4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2</a:t>
            </a:r>
            <a:r>
              <a:rPr lang="uk-UA" altLang="en-US" sz="2400" i="1"/>
              <a:t> </a:t>
            </a:r>
            <a:r>
              <a:rPr lang="ru-RU" altLang="en-US" sz="2400"/>
              <a:t>;</a:t>
            </a:r>
            <a:endParaRPr lang="en-US" altLang="en-US" sz="2400"/>
          </a:p>
          <a:p>
            <a:pPr marL="0" indent="0">
              <a:buNone/>
            </a:pPr>
            <a:r>
              <a:rPr lang="ru-RU" altLang="en-US" sz="2400"/>
              <a:t>2) бітове представлення </a:t>
            </a:r>
          </a:p>
          <a:p>
            <a:pPr marL="0" indent="0">
              <a:buNone/>
            </a:pPr>
            <a:r>
              <a:rPr lang="ru-RU" altLang="en-US" sz="2400"/>
              <a:t>    { 01010111 } </a:t>
            </a:r>
            <a:r>
              <a:rPr lang="ru-RU" altLang="en-US" sz="2400">
                <a:sym typeface="Symbol" panose="05050102010706020507" pitchFamily="18" charset="2"/>
              </a:rPr>
              <a:t></a:t>
            </a:r>
            <a:r>
              <a:rPr lang="ru-RU" altLang="en-US" sz="2400"/>
              <a:t> { 10000011 } </a:t>
            </a:r>
            <a:r>
              <a:rPr lang="en-US" altLang="en-US" sz="2400"/>
              <a:t>=</a:t>
            </a:r>
            <a:r>
              <a:rPr lang="uk-UA" altLang="en-US" sz="2400"/>
              <a:t> </a:t>
            </a:r>
            <a:r>
              <a:rPr lang="ru-RU" altLang="en-US" sz="2400"/>
              <a:t>{ 11010100 };</a:t>
            </a:r>
            <a:endParaRPr lang="en-US" altLang="en-US" sz="2400"/>
          </a:p>
          <a:p>
            <a:pPr marL="0" indent="0">
              <a:buNone/>
            </a:pPr>
            <a:r>
              <a:rPr lang="ru-RU" altLang="en-US" sz="2400"/>
              <a:t>3) шістнадцяткове представлення {57} </a:t>
            </a:r>
            <a:r>
              <a:rPr lang="ru-RU" altLang="en-US" sz="2400">
                <a:sym typeface="Symbol" panose="05050102010706020507" pitchFamily="18" charset="2"/>
              </a:rPr>
              <a:t> </a:t>
            </a:r>
            <a:r>
              <a:rPr lang="ru-RU" altLang="en-US" sz="2400"/>
              <a:t>{83} </a:t>
            </a:r>
            <a:r>
              <a:rPr lang="en-US" altLang="en-US" sz="2400"/>
              <a:t>=</a:t>
            </a:r>
            <a:r>
              <a:rPr lang="uk-UA" altLang="en-US" sz="2400"/>
              <a:t> </a:t>
            </a:r>
            <a:r>
              <a:rPr lang="ru-RU" altLang="en-US" sz="2400"/>
              <a:t>{</a:t>
            </a:r>
            <a:r>
              <a:rPr lang="en-US" altLang="en-US" sz="2400" i="1"/>
              <a:t>D</a:t>
            </a:r>
            <a:r>
              <a:rPr lang="ru-RU" altLang="en-US" sz="2400"/>
              <a:t>4}.</a:t>
            </a:r>
            <a:endParaRPr lang="en-US" altLang="en-US" sz="2400"/>
          </a:p>
          <a:p>
            <a:pPr marL="0" indent="0">
              <a:buNone/>
            </a:pPr>
            <a:endParaRPr lang="ru-RU" altLang="en-US" sz="2400"/>
          </a:p>
          <a:p>
            <a:pPr marL="0" indent="0">
              <a:buNone/>
            </a:pPr>
            <a:endParaRPr lang="ru-RU" altLang="en-US" sz="2400"/>
          </a:p>
          <a:p>
            <a:pPr marL="0" indent="0">
              <a:buNone/>
            </a:pPr>
            <a:endParaRPr lang="ru-RU" altLang="en-US" sz="2400"/>
          </a:p>
          <a:p>
            <a:pPr marL="0" indent="0">
              <a:buNone/>
            </a:pPr>
            <a:r>
              <a:rPr lang="ru-RU" altLang="en-US" sz="240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0005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97C08BBC-E1C7-4DA4-995B-8A818916D63C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13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0963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3000" b="1"/>
              <a:t>Основні математичні операції в полі </a:t>
            </a:r>
            <a:r>
              <a:rPr lang="en-US" altLang="en-US" sz="3000" b="1" i="1"/>
              <a:t>GF</a:t>
            </a:r>
            <a:r>
              <a:rPr lang="ru-RU" altLang="en-US" sz="3000" b="1"/>
              <a:t>(2</a:t>
            </a:r>
            <a:r>
              <a:rPr lang="ru-RU" altLang="en-US" sz="3000" b="1" baseline="30000"/>
              <a:t>8</a:t>
            </a:r>
            <a:r>
              <a:rPr lang="ru-RU" altLang="en-US" sz="3000" b="1"/>
              <a:t> )</a:t>
            </a:r>
            <a:endParaRPr lang="ru-RU" altLang="ru-RU" sz="3000" b="1"/>
          </a:p>
        </p:txBody>
      </p:sp>
      <p:sp>
        <p:nvSpPr>
          <p:cNvPr id="40964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    </a:t>
            </a:r>
            <a:r>
              <a:rPr lang="ru-RU" altLang="en-US" sz="2400" b="1"/>
              <a:t>Множення</a:t>
            </a:r>
            <a:r>
              <a:rPr lang="ru-RU" altLang="en-US" sz="2400"/>
              <a:t> байтів виконується за допомогою подання їх у вигляді многочленів і перемноження за звичайними алгебраїчними правилами. </a:t>
            </a:r>
          </a:p>
          <a:p>
            <a:pPr marL="0" indent="0">
              <a:buNone/>
            </a:pPr>
            <a:r>
              <a:rPr lang="ru-RU" altLang="en-US" sz="2400"/>
              <a:t>    Отриманий добуток необхідно звести за модулем многочлена </a:t>
            </a:r>
          </a:p>
          <a:p>
            <a:pPr marL="0" indent="0">
              <a:buNone/>
            </a:pPr>
            <a:r>
              <a:rPr lang="en-US" altLang="en-US" sz="2400" i="1"/>
              <a:t>m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/>
              <a:t>=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8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4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3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x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ru-RU" altLang="en-US" sz="2400"/>
              <a:t>1 (результат зведення = залишку від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)).</a:t>
            </a:r>
            <a:endParaRPr lang="uk-UA" altLang="en-US" sz="2400"/>
          </a:p>
          <a:p>
            <a:pPr marL="0" indent="0">
              <a:buNone/>
            </a:pPr>
            <a:r>
              <a:rPr lang="ru-RU" altLang="en-US" sz="2400" b="1"/>
              <a:t>    Множення</a:t>
            </a:r>
            <a:r>
              <a:rPr lang="ru-RU" altLang="en-US" sz="2400"/>
              <a:t> многочленів в полі можно спростити, ввівши операцію </a:t>
            </a:r>
            <a:r>
              <a:rPr lang="ru-RU" altLang="en-US" sz="2400" b="1"/>
              <a:t>множення</a:t>
            </a:r>
            <a:r>
              <a:rPr lang="ru-RU" altLang="en-US" sz="2400"/>
              <a:t> бітового многочлена (1) на </a:t>
            </a:r>
            <a:r>
              <a:rPr lang="en-US" altLang="en-US" sz="2400" i="1"/>
              <a:t>x</a:t>
            </a:r>
            <a:r>
              <a:rPr lang="ru-RU" altLang="en-US" sz="2400"/>
              <a:t>:</a:t>
            </a:r>
          </a:p>
          <a:p>
            <a:pPr marL="0" indent="0">
              <a:buNone/>
            </a:pPr>
            <a:r>
              <a:rPr lang="uk-UA" altLang="en-US" sz="2400" i="1"/>
              <a:t>    </a:t>
            </a:r>
            <a:r>
              <a:rPr lang="en-US" altLang="en-US" sz="2400" i="1"/>
              <a:t>x</a:t>
            </a:r>
            <a:r>
              <a:rPr lang="ru-RU" altLang="en-US" sz="2400"/>
              <a:t> (</a:t>
            </a:r>
            <a:r>
              <a:rPr lang="en-US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 baseline="-25000"/>
              <a:t>7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 baseline="-25000"/>
              <a:t>6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6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5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5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4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4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3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3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en-US" altLang="en-US" sz="2400" i="1" baseline="30000"/>
              <a:t>2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0</a:t>
            </a:r>
            <a:r>
              <a:rPr lang="en-US" altLang="en-US" sz="2400" i="1"/>
              <a:t> </a:t>
            </a:r>
            <a:r>
              <a:rPr lang="uk-UA" altLang="en-US" sz="2400"/>
              <a:t>) =</a:t>
            </a:r>
          </a:p>
          <a:p>
            <a:pPr marL="0" indent="0">
              <a:buNone/>
            </a:pPr>
            <a:r>
              <a:rPr lang="uk-UA" altLang="en-US" sz="2400" i="1"/>
              <a:t>    </a:t>
            </a:r>
            <a:r>
              <a:rPr lang="uk-UA" altLang="en-US" sz="2400"/>
              <a:t>= </a:t>
            </a:r>
            <a:r>
              <a:rPr lang="en-US" altLang="en-US" sz="2400" i="1"/>
              <a:t>b</a:t>
            </a:r>
            <a:r>
              <a:rPr lang="en-US" altLang="en-US" sz="2400" baseline="-25000"/>
              <a:t>7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8</a:t>
            </a:r>
            <a:r>
              <a:rPr lang="uk-UA" altLang="en-US" sz="2400" i="1"/>
              <a:t>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b</a:t>
            </a:r>
            <a:r>
              <a:rPr lang="en-US" altLang="en-US" sz="2400" baseline="-25000"/>
              <a:t>6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7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5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6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4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5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3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4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3</a:t>
            </a:r>
            <a:r>
              <a:rPr lang="ru-RU" altLang="en-US" sz="2400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 i="1"/>
              <a:t>x</a:t>
            </a:r>
            <a:r>
              <a:rPr lang="uk-UA" altLang="en-US" sz="2400" i="1" baseline="30000"/>
              <a:t>2</a:t>
            </a:r>
            <a:r>
              <a:rPr lang="uk-UA" altLang="en-US" sz="2400" i="1"/>
              <a:t> </a:t>
            </a:r>
            <a:r>
              <a:rPr lang="en-US" altLang="en-US" sz="2400"/>
              <a:t>+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0</a:t>
            </a:r>
            <a:r>
              <a:rPr lang="en-US" altLang="en-US" sz="2400" i="1"/>
              <a:t> x .</a:t>
            </a:r>
            <a:endParaRPr lang="ru-RU" altLang="en-US" sz="2400"/>
          </a:p>
          <a:p>
            <a:pPr marL="0" indent="0">
              <a:buNone/>
            </a:pPr>
            <a:r>
              <a:rPr lang="ru-RU" altLang="en-US" sz="2400"/>
              <a:t> </a:t>
            </a:r>
            <a:r>
              <a:rPr lang="en-US" altLang="en-US" sz="2400"/>
              <a:t>   </a:t>
            </a:r>
            <a:r>
              <a:rPr lang="ru-RU" altLang="en-US" sz="2400"/>
              <a:t>Для б</a:t>
            </a:r>
            <a:r>
              <a:rPr lang="uk-UA" altLang="en-US" sz="2400"/>
              <a:t>удь-якого</a:t>
            </a:r>
            <a:r>
              <a:rPr lang="ru-RU" altLang="en-US" sz="2400">
                <a:sym typeface="Symbol" panose="05050102010706020507" pitchFamily="18" charset="2"/>
              </a:rPr>
              <a:t></a:t>
            </a:r>
            <a:r>
              <a:rPr lang="en-US" altLang="en-US" sz="2400">
                <a:sym typeface="Symbol" panose="05050102010706020507" pitchFamily="18" charset="2"/>
              </a:rPr>
              <a:t> 0</a:t>
            </a:r>
            <a:r>
              <a:rPr lang="ru-RU" altLang="en-US" sz="2400"/>
              <a:t> б</a:t>
            </a:r>
            <a:r>
              <a:rPr lang="uk-UA" altLang="en-US" sz="2400"/>
              <a:t>і</a:t>
            </a:r>
            <a:r>
              <a:rPr lang="ru-RU" altLang="en-US" sz="2400"/>
              <a:t>тового многочлена </a:t>
            </a:r>
            <a:r>
              <a:rPr lang="en-US" altLang="en-US" sz="2400" i="1"/>
              <a:t>b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в полі </a:t>
            </a:r>
            <a:r>
              <a:rPr lang="en-US" altLang="en-US" sz="2400" i="1"/>
              <a:t>GF</a:t>
            </a:r>
            <a:r>
              <a:rPr lang="ru-RU" altLang="en-US" sz="2400"/>
              <a:t>(2</a:t>
            </a:r>
            <a:r>
              <a:rPr lang="ru-RU" altLang="en-US" sz="2400" baseline="30000"/>
              <a:t>8</a:t>
            </a:r>
            <a:r>
              <a:rPr lang="ru-RU" altLang="en-US" sz="2400"/>
              <a:t> ) існує многочлен </a:t>
            </a:r>
            <a:r>
              <a:rPr lang="en-US" altLang="en-US" sz="2400" i="1"/>
              <a:t>b</a:t>
            </a:r>
            <a:r>
              <a:rPr lang="uk-UA" altLang="en-US" sz="2400" i="1" baseline="30000"/>
              <a:t>-1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), </a:t>
            </a:r>
            <a:r>
              <a:rPr lang="ru-RU" altLang="en-US" sz="2400" b="1" i="1"/>
              <a:t>обернений </a:t>
            </a:r>
            <a:r>
              <a:rPr lang="ru-RU" altLang="en-US" sz="2400" i="1"/>
              <a:t>до</a:t>
            </a:r>
            <a:r>
              <a:rPr lang="ru-RU" altLang="en-US" sz="2400"/>
              <a:t> нього за множенням, </a:t>
            </a:r>
          </a:p>
          <a:p>
            <a:pPr marL="0" indent="0">
              <a:buNone/>
            </a:pPr>
            <a:r>
              <a:rPr lang="ru-RU" altLang="en-US" sz="2400"/>
              <a:t> </a:t>
            </a:r>
            <a:r>
              <a:rPr lang="en-US" altLang="en-US" sz="2400" i="1"/>
              <a:t>b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 i="1"/>
              <a:t>b</a:t>
            </a:r>
            <a:r>
              <a:rPr lang="uk-UA" altLang="en-US" sz="2400" i="1" baseline="30000"/>
              <a:t>-1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ru-RU" altLang="en-US" sz="2400">
                <a:sym typeface="Symbol" panose="05050102010706020507" pitchFamily="18" charset="2"/>
              </a:rPr>
              <a:t></a:t>
            </a:r>
            <a:r>
              <a:rPr lang="uk-UA" altLang="en-US" sz="2400"/>
              <a:t> </a:t>
            </a:r>
            <a:r>
              <a:rPr lang="ru-RU" altLang="en-US" sz="2400"/>
              <a:t>1 (</a:t>
            </a:r>
            <a:r>
              <a:rPr lang="en-US" altLang="en-US" sz="2400"/>
              <a:t>mod</a:t>
            </a:r>
            <a:r>
              <a:rPr lang="uk-UA" altLang="en-US" sz="2400"/>
              <a:t>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)). </a:t>
            </a:r>
          </a:p>
        </p:txBody>
      </p:sp>
    </p:spTree>
    <p:extLst>
      <p:ext uri="{BB962C8B-B14F-4D97-AF65-F5344CB8AC3E}">
        <p14:creationId xmlns:p14="http://schemas.microsoft.com/office/powerpoint/2010/main" val="314032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766F26D6-DD64-4E73-A62E-BDE008E475AA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14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1987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3000" b="1"/>
              <a:t>Основні математичні операції в полі </a:t>
            </a:r>
            <a:r>
              <a:rPr lang="en-US" altLang="en-US" sz="3000" b="1" i="1"/>
              <a:t>GF</a:t>
            </a:r>
            <a:r>
              <a:rPr lang="ru-RU" altLang="en-US" sz="3000" b="1"/>
              <a:t>(2</a:t>
            </a:r>
            <a:r>
              <a:rPr lang="ru-RU" altLang="en-US" sz="3000" b="1" baseline="30000"/>
              <a:t>8</a:t>
            </a:r>
            <a:r>
              <a:rPr lang="ru-RU" altLang="en-US" sz="3000" b="1"/>
              <a:t> )</a:t>
            </a:r>
            <a:endParaRPr lang="ru-RU" altLang="ru-RU" sz="3000" b="1"/>
          </a:p>
        </p:txBody>
      </p:sp>
      <p:sp>
        <p:nvSpPr>
          <p:cNvPr id="41988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Для б</a:t>
            </a:r>
            <a:r>
              <a:rPr lang="uk-UA" altLang="en-US" sz="2400"/>
              <a:t>удь-якого</a:t>
            </a:r>
            <a:r>
              <a:rPr lang="ru-RU" altLang="en-US" sz="2400">
                <a:sym typeface="Symbol" panose="05050102010706020507" pitchFamily="18" charset="2"/>
              </a:rPr>
              <a:t></a:t>
            </a:r>
            <a:r>
              <a:rPr lang="en-US" altLang="en-US" sz="2400">
                <a:sym typeface="Symbol" panose="05050102010706020507" pitchFamily="18" charset="2"/>
              </a:rPr>
              <a:t> 0</a:t>
            </a:r>
            <a:r>
              <a:rPr lang="ru-RU" altLang="en-US" sz="2400"/>
              <a:t> б</a:t>
            </a:r>
            <a:r>
              <a:rPr lang="uk-UA" altLang="en-US" sz="2400"/>
              <a:t>і</a:t>
            </a:r>
            <a:r>
              <a:rPr lang="ru-RU" altLang="en-US" sz="2400"/>
              <a:t>тового многочлена </a:t>
            </a:r>
            <a:r>
              <a:rPr lang="en-US" altLang="en-US" sz="2400" i="1"/>
              <a:t>b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в полі </a:t>
            </a:r>
            <a:r>
              <a:rPr lang="en-US" altLang="en-US" sz="2400" i="1"/>
              <a:t>GF</a:t>
            </a:r>
            <a:r>
              <a:rPr lang="ru-RU" altLang="en-US" sz="2400"/>
              <a:t>(2</a:t>
            </a:r>
            <a:r>
              <a:rPr lang="ru-RU" altLang="en-US" sz="2400" baseline="30000"/>
              <a:t>8</a:t>
            </a:r>
            <a:r>
              <a:rPr lang="ru-RU" altLang="en-US" sz="2400"/>
              <a:t> ) існує многочлен </a:t>
            </a:r>
            <a:r>
              <a:rPr lang="en-US" altLang="en-US" sz="2400" i="1"/>
              <a:t>b</a:t>
            </a:r>
            <a:r>
              <a:rPr lang="uk-UA" altLang="en-US" sz="2400" i="1" baseline="30000"/>
              <a:t>-1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), </a:t>
            </a:r>
            <a:r>
              <a:rPr lang="ru-RU" altLang="en-US" sz="2400" b="1" i="1"/>
              <a:t>обернений </a:t>
            </a:r>
            <a:r>
              <a:rPr lang="ru-RU" altLang="en-US" sz="2400" i="1"/>
              <a:t>до</a:t>
            </a:r>
            <a:r>
              <a:rPr lang="ru-RU" altLang="en-US" sz="2400"/>
              <a:t> нього за множенням, </a:t>
            </a:r>
          </a:p>
          <a:p>
            <a:pPr marL="0" indent="0">
              <a:buNone/>
            </a:pPr>
            <a:r>
              <a:rPr lang="ru-RU" altLang="en-US" sz="2400"/>
              <a:t> </a:t>
            </a:r>
            <a:r>
              <a:rPr lang="en-US" altLang="en-US" sz="2400" i="1"/>
              <a:t>b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 i="1"/>
              <a:t>b</a:t>
            </a:r>
            <a:r>
              <a:rPr lang="uk-UA" altLang="en-US" sz="2400" i="1" baseline="30000"/>
              <a:t>-1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ru-RU" altLang="en-US" sz="2400">
                <a:sym typeface="Symbol" panose="05050102010706020507" pitchFamily="18" charset="2"/>
              </a:rPr>
              <a:t></a:t>
            </a:r>
            <a:r>
              <a:rPr lang="uk-UA" altLang="en-US" sz="2400"/>
              <a:t> </a:t>
            </a:r>
            <a:r>
              <a:rPr lang="ru-RU" altLang="en-US" sz="2400"/>
              <a:t>1 (</a:t>
            </a:r>
            <a:r>
              <a:rPr lang="en-US" altLang="en-US" sz="2400"/>
              <a:t>mod</a:t>
            </a:r>
            <a:r>
              <a:rPr lang="uk-UA" altLang="en-US" sz="2400"/>
              <a:t>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)). </a:t>
            </a:r>
          </a:p>
          <a:p>
            <a:pPr marL="0" indent="0">
              <a:buNone/>
            </a:pPr>
            <a:r>
              <a:rPr lang="ru-RU" altLang="en-US" sz="2400"/>
              <a:t>Для знаходження оберненого елемента використовують</a:t>
            </a:r>
            <a:r>
              <a:rPr lang="en-US" altLang="en-US" sz="2400"/>
              <a:t> </a:t>
            </a:r>
            <a:r>
              <a:rPr lang="ru-RU" altLang="en-US" sz="2400"/>
              <a:t>р</a:t>
            </a:r>
            <a:r>
              <a:rPr lang="uk-UA" altLang="en-US" sz="2400"/>
              <a:t>оз</a:t>
            </a:r>
            <a:r>
              <a:rPr lang="ru-RU" altLang="en-US" sz="2400"/>
              <a:t>ширений алгоритм Евкліда: знаходять 	такі многочлени </a:t>
            </a:r>
            <a:r>
              <a:rPr lang="en-US" altLang="en-US" sz="2400" i="1"/>
              <a:t>a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),</a:t>
            </a:r>
            <a:r>
              <a:rPr lang="en-US" altLang="en-US" sz="2400" i="1"/>
              <a:t>c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):</a:t>
            </a:r>
          </a:p>
          <a:p>
            <a:pPr marL="0" indent="0">
              <a:buNone/>
            </a:pPr>
            <a:r>
              <a:rPr lang="ru-RU" altLang="en-US" sz="2400"/>
              <a:t>     </a:t>
            </a:r>
            <a:r>
              <a:rPr lang="en-US" altLang="en-US" sz="2400" i="1"/>
              <a:t>a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 i="1"/>
              <a:t>b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/>
              <a:t>+</a:t>
            </a:r>
            <a:r>
              <a:rPr lang="uk-UA" altLang="en-US" sz="2400"/>
              <a:t> </a:t>
            </a:r>
            <a:r>
              <a:rPr lang="en-US" altLang="en-US" sz="2400" i="1"/>
              <a:t>c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en-US" altLang="en-US" sz="2400"/>
              <a:t>=</a:t>
            </a:r>
            <a:r>
              <a:rPr lang="uk-UA" altLang="en-US" sz="2400"/>
              <a:t> </a:t>
            </a:r>
            <a:r>
              <a:rPr lang="ru-RU" altLang="en-US" sz="2400"/>
              <a:t>1. </a:t>
            </a:r>
          </a:p>
          <a:p>
            <a:pPr marL="0" indent="0">
              <a:buNone/>
            </a:pPr>
            <a:r>
              <a:rPr lang="uk-UA" altLang="en-US" sz="2400" i="1"/>
              <a:t>     </a:t>
            </a:r>
            <a:r>
              <a:rPr lang="en-US" altLang="en-US" sz="2400" i="1"/>
              <a:t>b</a:t>
            </a:r>
            <a:r>
              <a:rPr lang="uk-UA" altLang="en-US" sz="2400" i="1" baseline="30000"/>
              <a:t>-1</a:t>
            </a:r>
            <a:r>
              <a:rPr lang="uk-UA" altLang="en-US" sz="2400" i="1"/>
              <a:t> 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</a:t>
            </a:r>
            <a:r>
              <a:rPr lang="ru-RU" altLang="en-US" sz="2400">
                <a:sym typeface="Symbol" panose="05050102010706020507" pitchFamily="18" charset="2"/>
              </a:rPr>
              <a:t></a:t>
            </a:r>
            <a:r>
              <a:rPr lang="en-US" altLang="en-US" sz="2400"/>
              <a:t> </a:t>
            </a:r>
            <a:r>
              <a:rPr lang="en-US" altLang="en-US" sz="2400" i="1"/>
              <a:t>a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 (</a:t>
            </a:r>
            <a:r>
              <a:rPr lang="en-US" altLang="en-US" sz="2400"/>
              <a:t>mod</a:t>
            </a:r>
            <a:r>
              <a:rPr lang="uk-UA" altLang="en-US" sz="2400"/>
              <a:t> </a:t>
            </a:r>
            <a:r>
              <a:rPr lang="en-US" altLang="en-US" sz="2400" i="1"/>
              <a:t>m</a:t>
            </a:r>
            <a:r>
              <a:rPr lang="ru-RU" altLang="en-US" sz="2400"/>
              <a:t>(</a:t>
            </a:r>
            <a:r>
              <a:rPr lang="en-US" altLang="en-US" sz="2400" i="1"/>
              <a:t>x</a:t>
            </a:r>
            <a:r>
              <a:rPr lang="ru-RU" altLang="en-US" sz="2400"/>
              <a:t>)). </a:t>
            </a:r>
          </a:p>
        </p:txBody>
      </p:sp>
    </p:spTree>
    <p:extLst>
      <p:ext uri="{BB962C8B-B14F-4D97-AF65-F5344CB8AC3E}">
        <p14:creationId xmlns:p14="http://schemas.microsoft.com/office/powerpoint/2010/main" val="23540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8648507C-9C38-4627-B87F-4897CE519C4C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15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3011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3000" b="1"/>
              <a:t>Основні математичні операції в полі </a:t>
            </a:r>
            <a:r>
              <a:rPr lang="en-US" altLang="en-US" sz="3000" b="1" i="1"/>
              <a:t>GF</a:t>
            </a:r>
            <a:r>
              <a:rPr lang="ru-RU" altLang="en-US" sz="3000" b="1"/>
              <a:t>(2</a:t>
            </a:r>
            <a:r>
              <a:rPr lang="ru-RU" altLang="en-US" sz="3000" b="1" baseline="30000"/>
              <a:t>8</a:t>
            </a:r>
            <a:r>
              <a:rPr lang="ru-RU" altLang="en-US" sz="3000" b="1"/>
              <a:t> )</a:t>
            </a:r>
            <a:endParaRPr lang="ru-RU" altLang="ru-RU" sz="3000" b="1"/>
          </a:p>
        </p:txBody>
      </p:sp>
      <p:sp>
        <p:nvSpPr>
          <p:cNvPr id="43012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	</a:t>
            </a:r>
            <a:r>
              <a:rPr lang="en-US" altLang="en-US" sz="2400"/>
              <a:t>SubBites:</a:t>
            </a:r>
            <a:endParaRPr lang="ru-RU" altLang="en-US" sz="2400"/>
          </a:p>
          <a:p>
            <a:pPr marL="0" indent="0">
              <a:buNone/>
            </a:pPr>
            <a:endParaRPr lang="ru-RU" altLang="en-US" sz="2400"/>
          </a:p>
        </p:txBody>
      </p:sp>
      <p:pic>
        <p:nvPicPr>
          <p:cNvPr id="4301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557338"/>
            <a:ext cx="49911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71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DA8D977-4CCC-427B-837E-C98C9F21CF60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16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44035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3000" b="1"/>
              <a:t>Основні математичні операції в полі </a:t>
            </a:r>
            <a:r>
              <a:rPr lang="en-US" altLang="en-US" sz="3000" b="1" i="1"/>
              <a:t>GF</a:t>
            </a:r>
            <a:r>
              <a:rPr lang="ru-RU" altLang="en-US" sz="3000" b="1"/>
              <a:t>(2</a:t>
            </a:r>
            <a:r>
              <a:rPr lang="ru-RU" altLang="en-US" sz="3000" b="1" baseline="30000"/>
              <a:t>8</a:t>
            </a:r>
            <a:r>
              <a:rPr lang="ru-RU" altLang="en-US" sz="3000" b="1"/>
              <a:t> )</a:t>
            </a:r>
            <a:endParaRPr lang="ru-RU" altLang="ru-RU" sz="3000" b="1"/>
          </a:p>
        </p:txBody>
      </p:sp>
      <p:sp>
        <p:nvSpPr>
          <p:cNvPr id="4403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/>
              <a:t>s</a:t>
            </a:r>
            <a:r>
              <a:rPr lang="en-US" altLang="en-US" sz="2400" baseline="-25000"/>
              <a:t>1,1</a:t>
            </a:r>
            <a:r>
              <a:rPr lang="en-US" altLang="en-US" sz="2400"/>
              <a:t> = {8A}.  </a:t>
            </a:r>
            <a:endParaRPr lang="ru-RU" altLang="en-US" sz="2400"/>
          </a:p>
        </p:txBody>
      </p:sp>
      <p:pic>
        <p:nvPicPr>
          <p:cNvPr id="4403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4" y="1268413"/>
            <a:ext cx="7011987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4" y="3006726"/>
            <a:ext cx="7011987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00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9A941AFC-E141-4598-AC9F-B852CEC99E2D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29699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en-US" altLang="en-US" sz="2800" b="1"/>
              <a:t>AES </a:t>
            </a:r>
            <a:r>
              <a:rPr lang="uk-UA" altLang="en-US" sz="2800" b="1"/>
              <a:t>(</a:t>
            </a:r>
            <a:r>
              <a:rPr lang="en-US" altLang="en-US" sz="2800" b="1"/>
              <a:t>Advanced Encryption Standard</a:t>
            </a:r>
            <a:r>
              <a:rPr lang="uk-UA" altLang="en-US" sz="2800" b="1"/>
              <a:t>)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523875"/>
            <a:ext cx="8928100" cy="6197600"/>
          </a:xfrm>
        </p:spPr>
        <p:txBody>
          <a:bodyPr/>
          <a:lstStyle/>
          <a:p>
            <a:pPr marL="0" indent="0" fontAlgn="ctr">
              <a:spcBef>
                <a:spcPts val="0"/>
              </a:spcBef>
              <a:buNone/>
              <a:defRPr/>
            </a:pPr>
            <a:r>
              <a:rPr lang="ru-RU" sz="2400" dirty="0"/>
              <a:t>   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en-US" sz="2400" dirty="0"/>
              <a:t>AES</a:t>
            </a:r>
            <a:r>
              <a:rPr lang="uk-UA" sz="2400" dirty="0"/>
              <a:t> - </a:t>
            </a:r>
            <a:r>
              <a:rPr lang="ru-RU" sz="2400" dirty="0"/>
              <a:t>алгоритм </a:t>
            </a:r>
            <a:r>
              <a:rPr lang="en-US" sz="2400" dirty="0"/>
              <a:t>RIJNDAEL</a:t>
            </a:r>
            <a:r>
              <a:rPr lang="uk-UA" sz="2400" dirty="0"/>
              <a:t>. </a:t>
            </a:r>
            <a:endParaRPr lang="ru-RU" sz="2400" dirty="0"/>
          </a:p>
          <a:p>
            <a:pPr marL="0" indent="0" fontAlgn="ctr">
              <a:spcBef>
                <a:spcPts val="0"/>
              </a:spcBef>
              <a:buNone/>
              <a:defRPr/>
            </a:pPr>
            <a:r>
              <a:rPr lang="ru-RU" dirty="0" smtClean="0"/>
              <a:t>   </a:t>
            </a:r>
            <a:r>
              <a:rPr lang="ru-RU" sz="2400" dirty="0"/>
              <a:t>Стандарт почав </a:t>
            </a:r>
            <a:r>
              <a:rPr lang="ru-RU" sz="2400" dirty="0" err="1"/>
              <a:t>діяти</a:t>
            </a:r>
            <a:r>
              <a:rPr lang="ru-RU" sz="2400" dirty="0"/>
              <a:t> з 2002 р.</a:t>
            </a:r>
          </a:p>
          <a:p>
            <a:pPr marL="0" indent="0">
              <a:buNone/>
              <a:defRPr/>
            </a:pPr>
            <a:r>
              <a:rPr lang="uk-UA" sz="2400" b="1" dirty="0"/>
              <a:t>    </a:t>
            </a:r>
            <a:r>
              <a:rPr lang="en-US" sz="2400" dirty="0"/>
              <a:t>AES –</a:t>
            </a:r>
            <a:r>
              <a:rPr lang="en-US" sz="2400" b="1" dirty="0"/>
              <a:t> </a:t>
            </a:r>
            <a:r>
              <a:rPr lang="uk-UA" sz="2400" b="1" dirty="0"/>
              <a:t>симетричний ітеративний блоковий </a:t>
            </a:r>
            <a:r>
              <a:rPr lang="uk-UA" sz="2400" dirty="0"/>
              <a:t>алгоритм.</a:t>
            </a:r>
            <a:br>
              <a:rPr lang="uk-UA" sz="2400" dirty="0"/>
            </a:br>
            <a:r>
              <a:rPr lang="uk-UA" sz="2400" dirty="0"/>
              <a:t>    </a:t>
            </a:r>
            <a:r>
              <a:rPr lang="en-US" sz="2400" dirty="0"/>
              <a:t>AES –</a:t>
            </a:r>
            <a:r>
              <a:rPr lang="en-US" sz="2400" b="1" dirty="0"/>
              <a:t> </a:t>
            </a:r>
            <a:r>
              <a:rPr lang="uk-UA" sz="2400" b="1" dirty="0"/>
              <a:t>не є шифром </a:t>
            </a:r>
            <a:r>
              <a:rPr lang="uk-UA" sz="2400" b="1" dirty="0" err="1"/>
              <a:t>Фейстеля</a:t>
            </a:r>
            <a:r>
              <a:rPr lang="uk-UA" sz="2400" dirty="0"/>
              <a:t>, базується на принципах нової мережі підстановок-перестановок. </a:t>
            </a:r>
          </a:p>
          <a:p>
            <a:pPr marL="0" indent="0">
              <a:buNone/>
              <a:defRPr/>
            </a:pPr>
            <a:r>
              <a:rPr lang="uk-UA" sz="2400" dirty="0"/>
              <a:t>    Має нову архітектуру </a:t>
            </a:r>
            <a:r>
              <a:rPr lang="en-US" sz="2400" dirty="0"/>
              <a:t>SQUARE (</a:t>
            </a:r>
            <a:r>
              <a:rPr lang="uk-UA" sz="2400" dirty="0"/>
              <a:t>КВАДРАТ), для якої характерно:</a:t>
            </a:r>
          </a:p>
          <a:p>
            <a:pPr>
              <a:defRPr/>
            </a:pPr>
            <a:r>
              <a:rPr lang="uk-UA" sz="2400" dirty="0"/>
              <a:t>подання блока, що шифрується, у вигляді двовимірного </a:t>
            </a:r>
            <a:r>
              <a:rPr lang="uk-UA" sz="2400" dirty="0" err="1"/>
              <a:t>байтового</a:t>
            </a:r>
            <a:r>
              <a:rPr lang="uk-UA" sz="2400" dirty="0"/>
              <a:t> масиву;</a:t>
            </a:r>
          </a:p>
          <a:p>
            <a:pPr>
              <a:defRPr/>
            </a:pPr>
            <a:r>
              <a:rPr lang="uk-UA" sz="2400" dirty="0"/>
              <a:t>шифрування за один раунд усього блока даних (байт-орієнтована структура);</a:t>
            </a:r>
          </a:p>
          <a:p>
            <a:pPr>
              <a:defRPr/>
            </a:pPr>
            <a:r>
              <a:rPr lang="uk-UA" sz="2400" dirty="0"/>
              <a:t>виконання криптографічних перетворень як над окремими байтами масиву, так і над його рядками та стовпцями.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uk-UA" sz="2400" dirty="0"/>
              <a:t>		</a:t>
            </a:r>
            <a:endParaRPr lang="en-US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411280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4F11632B-0B5F-4F19-811C-E92198583246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0723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uk-UA" altLang="en-US" sz="2800" b="1"/>
              <a:t>Загальні характеристики </a:t>
            </a:r>
            <a:r>
              <a:rPr lang="en-US" altLang="en-US" sz="2800" b="1"/>
              <a:t>AES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765175"/>
            <a:ext cx="8928100" cy="59563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AES </a:t>
            </a:r>
            <a:r>
              <a:rPr lang="uk-UA" sz="2400" dirty="0"/>
              <a:t>шифрує та розшифровує 128-бітові блоки даних.</a:t>
            </a:r>
          </a:p>
          <a:p>
            <a:pPr>
              <a:defRPr/>
            </a:pPr>
            <a:r>
              <a:rPr lang="en-US" sz="2400" dirty="0"/>
              <a:t>AES </a:t>
            </a:r>
            <a:r>
              <a:rPr lang="uk-UA" sz="2400" dirty="0"/>
              <a:t>дозволяє використовувати три різні ключі довжиною 128, 192 або 256 біт (залежно від довжини ключа версії шифру позначають як </a:t>
            </a:r>
            <a:r>
              <a:rPr lang="en-US" sz="2400" dirty="0"/>
              <a:t>AES-128, AES-192 </a:t>
            </a:r>
            <a:r>
              <a:rPr lang="uk-UA" sz="2400" dirty="0"/>
              <a:t>або </a:t>
            </a:r>
            <a:r>
              <a:rPr lang="en-US" sz="2400" dirty="0"/>
              <a:t>AES-256).</a:t>
            </a:r>
          </a:p>
          <a:p>
            <a:pPr>
              <a:defRPr/>
            </a:pPr>
            <a:r>
              <a:rPr lang="uk-UA" sz="2400" dirty="0"/>
              <a:t>Від розміру ключа залежить кількість раундів шифрування: довжина 128 біт – 10 раундів; </a:t>
            </a:r>
          </a:p>
          <a:p>
            <a:pPr marL="0" indent="0">
              <a:buNone/>
              <a:defRPr/>
            </a:pPr>
            <a:r>
              <a:rPr lang="uk-UA" sz="2400" dirty="0"/>
              <a:t>     довжина 192 біти – 12 раундів; </a:t>
            </a:r>
          </a:p>
          <a:p>
            <a:pPr marL="0" indent="0">
              <a:buNone/>
              <a:defRPr/>
            </a:pPr>
            <a:r>
              <a:rPr lang="uk-UA" sz="2400" dirty="0"/>
              <a:t>     довжина 256 біт – 14 раундів.</a:t>
            </a:r>
          </a:p>
          <a:p>
            <a:pPr>
              <a:defRPr/>
            </a:pPr>
            <a:r>
              <a:rPr lang="uk-UA" sz="2400" dirty="0"/>
              <a:t>Усі раунди, окрім останнього, ідентичні.</a:t>
            </a:r>
          </a:p>
          <a:p>
            <a:pPr marL="0" indent="0">
              <a:buNone/>
              <a:defRPr/>
            </a:pPr>
            <a:r>
              <a:rPr lang="ru-RU" sz="2400" dirty="0"/>
              <a:t>    1 блок = 128 </a:t>
            </a:r>
            <a:r>
              <a:rPr lang="ru-RU" sz="2400" dirty="0" err="1"/>
              <a:t>бітів</a:t>
            </a:r>
            <a:r>
              <a:rPr lang="ru-RU" sz="2400" dirty="0"/>
              <a:t> = 16</a:t>
            </a:r>
            <a:r>
              <a:rPr lang="en-US" sz="2400" dirty="0"/>
              <a:t>x</a:t>
            </a:r>
            <a:r>
              <a:rPr lang="ru-RU" sz="2400" dirty="0"/>
              <a:t>8 </a:t>
            </a:r>
            <a:r>
              <a:rPr lang="ru-RU" sz="2400" dirty="0" err="1"/>
              <a:t>бітів</a:t>
            </a:r>
            <a:r>
              <a:rPr lang="ru-RU" sz="2400" dirty="0"/>
              <a:t> = 16 байт. </a:t>
            </a:r>
            <a:endParaRPr lang="uk-UA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uk-UA" sz="2400" dirty="0"/>
              <a:t>		</a:t>
            </a:r>
            <a:endParaRPr lang="en-US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33927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F2D12000-84EF-4752-99AF-2BD9BB145F0B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1747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2800" b="1"/>
              <a:t>ПРЕДСТАВЛЕННЯ ДАНИХ В </a:t>
            </a:r>
            <a:r>
              <a:rPr lang="en-US" altLang="en-US" sz="2800" b="1"/>
              <a:t>AES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765175"/>
            <a:ext cx="8928100" cy="59563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   1 блок = 128 </a:t>
            </a:r>
            <a:r>
              <a:rPr lang="ru-RU" sz="2400" dirty="0" err="1"/>
              <a:t>бітів</a:t>
            </a:r>
            <a:r>
              <a:rPr lang="ru-RU" sz="2400" dirty="0"/>
              <a:t> = 16</a:t>
            </a:r>
            <a:r>
              <a:rPr lang="en-US" sz="2400" dirty="0"/>
              <a:t>x</a:t>
            </a:r>
            <a:r>
              <a:rPr lang="ru-RU" sz="2400" dirty="0"/>
              <a:t>8 </a:t>
            </a:r>
            <a:r>
              <a:rPr lang="ru-RU" sz="2400" dirty="0" err="1"/>
              <a:t>бітів</a:t>
            </a:r>
            <a:r>
              <a:rPr lang="ru-RU" sz="2400" dirty="0"/>
              <a:t> = 16 байт. </a:t>
            </a:r>
            <a:endParaRPr lang="uk-UA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uk-UA" sz="2400" dirty="0"/>
              <a:t>	</a:t>
            </a:r>
            <a:r>
              <a:rPr lang="ru-RU" sz="2400" dirty="0" err="1"/>
              <a:t>Основний</a:t>
            </a:r>
            <a:r>
              <a:rPr lang="ru-RU" sz="2400" dirty="0"/>
              <a:t> </a:t>
            </a:r>
            <a:r>
              <a:rPr lang="ru-RU" sz="2400" dirty="0" err="1"/>
              <a:t>елемент</a:t>
            </a:r>
            <a:r>
              <a:rPr lang="ru-RU" sz="2400" dirty="0"/>
              <a:t>, </a:t>
            </a:r>
            <a:r>
              <a:rPr lang="ru-RU" sz="2400" dirty="0" err="1"/>
              <a:t>яким</a:t>
            </a:r>
            <a:r>
              <a:rPr lang="ru-RU" sz="2400" dirty="0"/>
              <a:t> </a:t>
            </a:r>
            <a:r>
              <a:rPr lang="ru-RU" sz="2400" dirty="0" err="1"/>
              <a:t>оперує</a:t>
            </a:r>
            <a:r>
              <a:rPr lang="ru-RU" sz="2400" dirty="0"/>
              <a:t> </a:t>
            </a:r>
            <a:r>
              <a:rPr lang="en-US" sz="2400" dirty="0"/>
              <a:t>AES</a:t>
            </a:r>
            <a:r>
              <a:rPr lang="ru-RU" sz="2400" dirty="0"/>
              <a:t>, є байт – </a:t>
            </a:r>
            <a:r>
              <a:rPr lang="ru-RU" sz="2400" dirty="0" err="1"/>
              <a:t>обробляється</a:t>
            </a:r>
            <a:r>
              <a:rPr lang="ru-RU" sz="2400" dirty="0"/>
              <a:t> як </a:t>
            </a:r>
            <a:r>
              <a:rPr lang="ru-RU" sz="2400" dirty="0" err="1"/>
              <a:t>одне</a:t>
            </a:r>
            <a:r>
              <a:rPr lang="ru-RU" sz="2400" dirty="0"/>
              <a:t> </a:t>
            </a:r>
            <a:r>
              <a:rPr lang="ru-RU" sz="2400" dirty="0" err="1"/>
              <a:t>ціле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    </a:t>
            </a:r>
            <a:r>
              <a:rPr lang="ru-RU" sz="2400" dirty="0" err="1"/>
              <a:t>Значення</a:t>
            </a:r>
            <a:r>
              <a:rPr lang="ru-RU" sz="2400" dirty="0"/>
              <a:t> байта: 10101100 = 1010 1100 = </a:t>
            </a:r>
            <a:r>
              <a:rPr lang="ru-RU" sz="2400" i="1" dirty="0"/>
              <a:t>АС</a:t>
            </a:r>
            <a:r>
              <a:rPr lang="ru-RU" sz="2400" dirty="0"/>
              <a:t>.</a:t>
            </a:r>
          </a:p>
          <a:p>
            <a:pPr marL="0" indent="0">
              <a:buNone/>
              <a:defRPr/>
            </a:pPr>
            <a:r>
              <a:rPr lang="ru-RU" sz="2400" dirty="0"/>
              <a:t>    </a:t>
            </a:r>
            <a:r>
              <a:rPr lang="ru-RU" sz="2400" dirty="0" err="1"/>
              <a:t>Позначення</a:t>
            </a:r>
            <a:r>
              <a:rPr lang="ru-RU" sz="2400" dirty="0"/>
              <a:t>:</a:t>
            </a:r>
            <a:endParaRPr lang="en-US" sz="2400" dirty="0"/>
          </a:p>
          <a:p>
            <a:pPr>
              <a:defRPr/>
            </a:pPr>
            <a:r>
              <a:rPr lang="en-US" sz="2400" i="1" dirty="0"/>
              <a:t>in</a:t>
            </a:r>
            <a:r>
              <a:rPr lang="ru-RU" sz="2400" dirty="0"/>
              <a:t>0, </a:t>
            </a:r>
            <a:r>
              <a:rPr lang="en-US" sz="2400" i="1" dirty="0"/>
              <a:t>in</a:t>
            </a:r>
            <a:r>
              <a:rPr lang="ru-RU" sz="2400" dirty="0"/>
              <a:t>1,…, </a:t>
            </a:r>
            <a:r>
              <a:rPr lang="en-US" sz="2400" i="1" dirty="0"/>
              <a:t>in</a:t>
            </a:r>
            <a:r>
              <a:rPr lang="ru-RU" sz="2400" dirty="0"/>
              <a:t>15 – 16 байт блока </a:t>
            </a:r>
            <a:r>
              <a:rPr lang="ru-RU" sz="2400" dirty="0" err="1"/>
              <a:t>відкритого</a:t>
            </a:r>
            <a:r>
              <a:rPr lang="ru-RU" sz="2400" dirty="0"/>
              <a:t> тексту; </a:t>
            </a:r>
          </a:p>
          <a:p>
            <a:pPr>
              <a:defRPr/>
            </a:pPr>
            <a:r>
              <a:rPr lang="en-US" sz="2400" i="1" dirty="0"/>
              <a:t>k</a:t>
            </a:r>
            <a:r>
              <a:rPr lang="ru-RU" sz="2400" dirty="0"/>
              <a:t>0, </a:t>
            </a:r>
            <a:r>
              <a:rPr lang="en-US" sz="2400" i="1" dirty="0"/>
              <a:t>k</a:t>
            </a:r>
            <a:r>
              <a:rPr lang="ru-RU" sz="2400" dirty="0"/>
              <a:t>1,…, </a:t>
            </a:r>
            <a:r>
              <a:rPr lang="en-US" sz="2400" i="1" dirty="0"/>
              <a:t>k</a:t>
            </a:r>
            <a:r>
              <a:rPr lang="ru-RU" sz="2400" dirty="0"/>
              <a:t>15 – 16 байт ключа шифру;</a:t>
            </a:r>
            <a:endParaRPr lang="en-US" sz="2400" dirty="0"/>
          </a:p>
          <a:p>
            <a:pPr>
              <a:defRPr/>
            </a:pPr>
            <a:r>
              <a:rPr lang="ru-RU" sz="2400" i="1" dirty="0"/>
              <a:t>о</a:t>
            </a:r>
            <a:r>
              <a:rPr lang="en-US" sz="2400" i="1" dirty="0" err="1"/>
              <a:t>ut</a:t>
            </a:r>
            <a:r>
              <a:rPr lang="ru-RU" sz="2400" dirty="0"/>
              <a:t>0, </a:t>
            </a:r>
            <a:r>
              <a:rPr lang="en-US" sz="2400" i="1" dirty="0"/>
              <a:t>out</a:t>
            </a:r>
            <a:r>
              <a:rPr lang="ru-RU" sz="2400" dirty="0"/>
              <a:t>1,…, </a:t>
            </a:r>
            <a:r>
              <a:rPr lang="en-US" sz="2400" i="1" dirty="0"/>
              <a:t>out</a:t>
            </a:r>
            <a:r>
              <a:rPr lang="ru-RU" sz="2400" dirty="0"/>
              <a:t>15 – 16 байт блоку </a:t>
            </a:r>
            <a:r>
              <a:rPr lang="ru-RU" sz="2400" dirty="0" err="1"/>
              <a:t>шифротексту</a:t>
            </a:r>
            <a:r>
              <a:rPr lang="ru-RU" sz="2400" dirty="0"/>
              <a:t>.</a:t>
            </a:r>
            <a:endParaRPr lang="en-US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135561" y="2132856"/>
          <a:ext cx="7776863" cy="2016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1194">
                  <a:extLst>
                    <a:ext uri="{9D8B030D-6E8A-4147-A177-3AD203B41FA5}">
                      <a16:colId xmlns:a16="http://schemas.microsoft.com/office/drawing/2014/main" val="3494910012"/>
                    </a:ext>
                  </a:extLst>
                </a:gridCol>
                <a:gridCol w="278566">
                  <a:extLst>
                    <a:ext uri="{9D8B030D-6E8A-4147-A177-3AD203B41FA5}">
                      <a16:colId xmlns:a16="http://schemas.microsoft.com/office/drawing/2014/main" val="451530621"/>
                    </a:ext>
                  </a:extLst>
                </a:gridCol>
                <a:gridCol w="276265">
                  <a:extLst>
                    <a:ext uri="{9D8B030D-6E8A-4147-A177-3AD203B41FA5}">
                      <a16:colId xmlns:a16="http://schemas.microsoft.com/office/drawing/2014/main" val="2373040510"/>
                    </a:ext>
                  </a:extLst>
                </a:gridCol>
                <a:gridCol w="218710">
                  <a:extLst>
                    <a:ext uri="{9D8B030D-6E8A-4147-A177-3AD203B41FA5}">
                      <a16:colId xmlns:a16="http://schemas.microsoft.com/office/drawing/2014/main" val="933293308"/>
                    </a:ext>
                  </a:extLst>
                </a:gridCol>
                <a:gridCol w="241731">
                  <a:extLst>
                    <a:ext uri="{9D8B030D-6E8A-4147-A177-3AD203B41FA5}">
                      <a16:colId xmlns:a16="http://schemas.microsoft.com/office/drawing/2014/main" val="1313804285"/>
                    </a:ext>
                  </a:extLst>
                </a:gridCol>
                <a:gridCol w="264755">
                  <a:extLst>
                    <a:ext uri="{9D8B030D-6E8A-4147-A177-3AD203B41FA5}">
                      <a16:colId xmlns:a16="http://schemas.microsoft.com/office/drawing/2014/main" val="2588476087"/>
                    </a:ext>
                  </a:extLst>
                </a:gridCol>
                <a:gridCol w="276265">
                  <a:extLst>
                    <a:ext uri="{9D8B030D-6E8A-4147-A177-3AD203B41FA5}">
                      <a16:colId xmlns:a16="http://schemas.microsoft.com/office/drawing/2014/main" val="3471624988"/>
                    </a:ext>
                  </a:extLst>
                </a:gridCol>
                <a:gridCol w="253243">
                  <a:extLst>
                    <a:ext uri="{9D8B030D-6E8A-4147-A177-3AD203B41FA5}">
                      <a16:colId xmlns:a16="http://schemas.microsoft.com/office/drawing/2014/main" val="3426277142"/>
                    </a:ext>
                  </a:extLst>
                </a:gridCol>
                <a:gridCol w="276265">
                  <a:extLst>
                    <a:ext uri="{9D8B030D-6E8A-4147-A177-3AD203B41FA5}">
                      <a16:colId xmlns:a16="http://schemas.microsoft.com/office/drawing/2014/main" val="581361091"/>
                    </a:ext>
                  </a:extLst>
                </a:gridCol>
                <a:gridCol w="241731">
                  <a:extLst>
                    <a:ext uri="{9D8B030D-6E8A-4147-A177-3AD203B41FA5}">
                      <a16:colId xmlns:a16="http://schemas.microsoft.com/office/drawing/2014/main" val="3430052624"/>
                    </a:ext>
                  </a:extLst>
                </a:gridCol>
                <a:gridCol w="287776">
                  <a:extLst>
                    <a:ext uri="{9D8B030D-6E8A-4147-A177-3AD203B41FA5}">
                      <a16:colId xmlns:a16="http://schemas.microsoft.com/office/drawing/2014/main" val="4255432539"/>
                    </a:ext>
                  </a:extLst>
                </a:gridCol>
                <a:gridCol w="287776">
                  <a:extLst>
                    <a:ext uri="{9D8B030D-6E8A-4147-A177-3AD203B41FA5}">
                      <a16:colId xmlns:a16="http://schemas.microsoft.com/office/drawing/2014/main" val="2814543307"/>
                    </a:ext>
                  </a:extLst>
                </a:gridCol>
                <a:gridCol w="299287">
                  <a:extLst>
                    <a:ext uri="{9D8B030D-6E8A-4147-A177-3AD203B41FA5}">
                      <a16:colId xmlns:a16="http://schemas.microsoft.com/office/drawing/2014/main" val="1185995304"/>
                    </a:ext>
                  </a:extLst>
                </a:gridCol>
                <a:gridCol w="322310">
                  <a:extLst>
                    <a:ext uri="{9D8B030D-6E8A-4147-A177-3AD203B41FA5}">
                      <a16:colId xmlns:a16="http://schemas.microsoft.com/office/drawing/2014/main" val="1936235513"/>
                    </a:ext>
                  </a:extLst>
                </a:gridCol>
                <a:gridCol w="299287">
                  <a:extLst>
                    <a:ext uri="{9D8B030D-6E8A-4147-A177-3AD203B41FA5}">
                      <a16:colId xmlns:a16="http://schemas.microsoft.com/office/drawing/2014/main" val="3965441641"/>
                    </a:ext>
                  </a:extLst>
                </a:gridCol>
                <a:gridCol w="287776">
                  <a:extLst>
                    <a:ext uri="{9D8B030D-6E8A-4147-A177-3AD203B41FA5}">
                      <a16:colId xmlns:a16="http://schemas.microsoft.com/office/drawing/2014/main" val="2009174937"/>
                    </a:ext>
                  </a:extLst>
                </a:gridCol>
                <a:gridCol w="306961">
                  <a:extLst>
                    <a:ext uri="{9D8B030D-6E8A-4147-A177-3AD203B41FA5}">
                      <a16:colId xmlns:a16="http://schemas.microsoft.com/office/drawing/2014/main" val="287652959"/>
                    </a:ext>
                  </a:extLst>
                </a:gridCol>
                <a:gridCol w="218710">
                  <a:extLst>
                    <a:ext uri="{9D8B030D-6E8A-4147-A177-3AD203B41FA5}">
                      <a16:colId xmlns:a16="http://schemas.microsoft.com/office/drawing/2014/main" val="789600636"/>
                    </a:ext>
                  </a:extLst>
                </a:gridCol>
                <a:gridCol w="283939">
                  <a:extLst>
                    <a:ext uri="{9D8B030D-6E8A-4147-A177-3AD203B41FA5}">
                      <a16:colId xmlns:a16="http://schemas.microsoft.com/office/drawing/2014/main" val="475551437"/>
                    </a:ext>
                  </a:extLst>
                </a:gridCol>
                <a:gridCol w="283939">
                  <a:extLst>
                    <a:ext uri="{9D8B030D-6E8A-4147-A177-3AD203B41FA5}">
                      <a16:colId xmlns:a16="http://schemas.microsoft.com/office/drawing/2014/main" val="1306231555"/>
                    </a:ext>
                  </a:extLst>
                </a:gridCol>
                <a:gridCol w="283939">
                  <a:extLst>
                    <a:ext uri="{9D8B030D-6E8A-4147-A177-3AD203B41FA5}">
                      <a16:colId xmlns:a16="http://schemas.microsoft.com/office/drawing/2014/main" val="2814507374"/>
                    </a:ext>
                  </a:extLst>
                </a:gridCol>
                <a:gridCol w="283939">
                  <a:extLst>
                    <a:ext uri="{9D8B030D-6E8A-4147-A177-3AD203B41FA5}">
                      <a16:colId xmlns:a16="http://schemas.microsoft.com/office/drawing/2014/main" val="295441447"/>
                    </a:ext>
                  </a:extLst>
                </a:gridCol>
                <a:gridCol w="291614">
                  <a:extLst>
                    <a:ext uri="{9D8B030D-6E8A-4147-A177-3AD203B41FA5}">
                      <a16:colId xmlns:a16="http://schemas.microsoft.com/office/drawing/2014/main" val="1387060081"/>
                    </a:ext>
                  </a:extLst>
                </a:gridCol>
                <a:gridCol w="276265">
                  <a:extLst>
                    <a:ext uri="{9D8B030D-6E8A-4147-A177-3AD203B41FA5}">
                      <a16:colId xmlns:a16="http://schemas.microsoft.com/office/drawing/2014/main" val="2819888703"/>
                    </a:ext>
                  </a:extLst>
                </a:gridCol>
                <a:gridCol w="322310">
                  <a:extLst>
                    <a:ext uri="{9D8B030D-6E8A-4147-A177-3AD203B41FA5}">
                      <a16:colId xmlns:a16="http://schemas.microsoft.com/office/drawing/2014/main" val="4159059282"/>
                    </a:ext>
                  </a:extLst>
                </a:gridCol>
                <a:gridCol w="322310">
                  <a:extLst>
                    <a:ext uri="{9D8B030D-6E8A-4147-A177-3AD203B41FA5}">
                      <a16:colId xmlns:a16="http://schemas.microsoft.com/office/drawing/2014/main" val="2347836852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№ біта </a:t>
                      </a:r>
                      <a:r>
                        <a:rPr lang="uk-UA" sz="1400" dirty="0">
                          <a:effectLst/>
                        </a:rPr>
                        <a:t>на вході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L="71755"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 vert="vert27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...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extLst>
                  <a:ext uri="{0D108BD9-81ED-4DB2-BD59-A6C34878D82A}">
                    <a16:rowId xmlns:a16="http://schemas.microsoft.com/office/drawing/2014/main" val="183744951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</a:t>
                      </a:r>
                      <a:endParaRPr lang="en-US" sz="1400">
                        <a:effectLst/>
                      </a:endParaRPr>
                    </a:p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байта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 gridSpan="8">
                  <a:txBody>
                    <a:bodyPr/>
                    <a:lstStyle/>
                    <a:p>
                      <a:pPr marR="133985"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R="133985"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R="133985" algn="ctr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...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extLst>
                  <a:ext uri="{0D108BD9-81ED-4DB2-BD59-A6C34878D82A}">
                    <a16:rowId xmlns:a16="http://schemas.microsoft.com/office/drawing/2014/main" val="270711857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№біта в байті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0480" marR="3048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R="13398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tc>
                  <a:txBody>
                    <a:bodyPr/>
                    <a:lstStyle/>
                    <a:p>
                      <a:pPr marL="75565" marR="133985" indent="-75565" algn="l">
                        <a:lnSpc>
                          <a:spcPct val="9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...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080" marR="0" marT="0" marB="0"/>
                </a:tc>
                <a:extLst>
                  <a:ext uri="{0D108BD9-81ED-4DB2-BD59-A6C34878D82A}">
                    <a16:rowId xmlns:a16="http://schemas.microsoft.com/office/drawing/2014/main" val="3954720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20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975E77E-F245-46CB-90C2-1A1222A29599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2771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2800" b="1"/>
              <a:t>ПРЕДСТАВЛЕННЯ ДАНИХ В </a:t>
            </a:r>
            <a:r>
              <a:rPr lang="en-US" altLang="en-US" sz="2800" b="1"/>
              <a:t>AES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   </a:t>
            </a:r>
            <a:r>
              <a:rPr lang="ru-RU" sz="2400" dirty="0" err="1"/>
              <a:t>Байти</a:t>
            </a:r>
            <a:r>
              <a:rPr lang="ru-RU" sz="2400" dirty="0"/>
              <a:t> </a:t>
            </a:r>
            <a:r>
              <a:rPr lang="ru-RU" sz="2400" dirty="0" err="1"/>
              <a:t>масиву</a:t>
            </a:r>
            <a:r>
              <a:rPr lang="ru-RU" sz="2400" dirty="0"/>
              <a:t> </a:t>
            </a:r>
            <a:r>
              <a:rPr lang="en-US" sz="2400" i="1" dirty="0"/>
              <a:t>in</a:t>
            </a:r>
            <a:r>
              <a:rPr lang="ru-RU" sz="2400" dirty="0"/>
              <a:t>0, </a:t>
            </a:r>
            <a:r>
              <a:rPr lang="en-US" sz="2400" i="1" dirty="0"/>
              <a:t>in</a:t>
            </a:r>
            <a:r>
              <a:rPr lang="ru-RU" sz="2400" dirty="0"/>
              <a:t>1,…, </a:t>
            </a:r>
            <a:r>
              <a:rPr lang="en-US" sz="2400" i="1" dirty="0"/>
              <a:t>in</a:t>
            </a:r>
            <a:r>
              <a:rPr lang="ru-RU" sz="2400" dirty="0"/>
              <a:t>15 </a:t>
            </a:r>
            <a:r>
              <a:rPr lang="ru-RU" sz="2400" dirty="0" err="1"/>
              <a:t>розміщують</a:t>
            </a:r>
            <a:r>
              <a:rPr lang="ru-RU" sz="2400" dirty="0"/>
              <a:t> </a:t>
            </a:r>
            <a:r>
              <a:rPr lang="ru-RU" sz="2400" dirty="0" err="1"/>
              <a:t>послідовно</a:t>
            </a:r>
            <a:r>
              <a:rPr lang="ru-RU" sz="2400" dirty="0"/>
              <a:t> в </a:t>
            </a:r>
            <a:r>
              <a:rPr lang="ru-RU" sz="2400" dirty="0" err="1"/>
              <a:t>стовпці</a:t>
            </a:r>
            <a:r>
              <a:rPr lang="ru-RU" sz="2400" dirty="0"/>
              <a:t> </a:t>
            </a:r>
            <a:r>
              <a:rPr lang="ru-RU" sz="2400" dirty="0" err="1"/>
              <a:t>матриці</a:t>
            </a:r>
            <a:r>
              <a:rPr lang="ru-RU" sz="2400" dirty="0"/>
              <a:t> </a:t>
            </a:r>
            <a:r>
              <a:rPr lang="en-US" sz="2400" b="1" dirty="0" err="1"/>
              <a:t>Inpu</a:t>
            </a:r>
            <a:r>
              <a:rPr lang="en-US" sz="2400" b="1" i="1" dirty="0" err="1"/>
              <a:t>tBlock</a:t>
            </a:r>
            <a:r>
              <a:rPr lang="en-US" sz="2400" i="1" dirty="0"/>
              <a:t> </a:t>
            </a:r>
            <a:r>
              <a:rPr lang="ru-RU" sz="2400" dirty="0"/>
              <a:t>(</a:t>
            </a:r>
            <a:r>
              <a:rPr lang="ru-RU" sz="2400" dirty="0" err="1"/>
              <a:t>згори</a:t>
            </a:r>
            <a:r>
              <a:rPr lang="ru-RU" sz="2400" dirty="0"/>
              <a:t> вниз).</a:t>
            </a:r>
          </a:p>
          <a:p>
            <a:pPr marL="0" indent="0">
              <a:buNone/>
              <a:defRPr/>
            </a:pPr>
            <a:r>
              <a:rPr lang="uk-UA" sz="2400" dirty="0"/>
              <a:t>    Всередині алгоритму операції виконуються над матрицею станів </a:t>
            </a:r>
            <a:r>
              <a:rPr lang="en-US" sz="2400" b="1" dirty="0"/>
              <a:t>State</a:t>
            </a:r>
            <a:r>
              <a:rPr lang="en-US" sz="2400" dirty="0"/>
              <a:t> </a:t>
            </a:r>
            <a:r>
              <a:rPr lang="uk-UA" sz="2400" dirty="0"/>
              <a:t>або просто станом. Кінцеве значення матриці стану </a:t>
            </a:r>
            <a:r>
              <a:rPr lang="en-US" sz="2400" b="1" dirty="0" err="1"/>
              <a:t>OutputBlock</a:t>
            </a:r>
            <a:r>
              <a:rPr lang="en-US" sz="2400" dirty="0"/>
              <a:t> </a:t>
            </a:r>
            <a:r>
              <a:rPr lang="uk-UA" sz="2400" dirty="0"/>
              <a:t>є виходом алгоритму.</a:t>
            </a:r>
          </a:p>
          <a:p>
            <a:pPr marL="0" indent="0">
              <a:buNone/>
              <a:defRPr/>
            </a:pPr>
            <a:r>
              <a:rPr lang="ru-RU" sz="2400" dirty="0"/>
              <a:t>        </a:t>
            </a:r>
            <a:r>
              <a:rPr lang="en-US" sz="2400" dirty="0"/>
              <a:t> </a:t>
            </a:r>
            <a:r>
              <a:rPr lang="en-US" sz="2400" dirty="0" err="1"/>
              <a:t>Inpu</a:t>
            </a:r>
            <a:r>
              <a:rPr lang="en-US" sz="2400" i="1" dirty="0" err="1"/>
              <a:t>tBlock</a:t>
            </a:r>
            <a:r>
              <a:rPr lang="uk-UA" sz="2400" i="1" dirty="0"/>
              <a:t>	          </a:t>
            </a:r>
            <a:r>
              <a:rPr lang="en-US" sz="2400" b="1" dirty="0"/>
              <a:t> State</a:t>
            </a:r>
            <a:r>
              <a:rPr lang="uk-UA" sz="2400" b="1" dirty="0"/>
              <a:t>		</a:t>
            </a:r>
            <a:r>
              <a:rPr lang="en-US" sz="2400" b="1" dirty="0"/>
              <a:t> </a:t>
            </a:r>
            <a:r>
              <a:rPr lang="uk-UA" sz="2400" b="1" dirty="0"/>
              <a:t>    </a:t>
            </a:r>
            <a:r>
              <a:rPr lang="en-US" sz="2400" b="1" dirty="0" err="1"/>
              <a:t>OutputBlock</a:t>
            </a: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			</a:t>
            </a:r>
            <a:r>
              <a:rPr lang="en-US" sz="2400" dirty="0"/>
              <a:t>          </a:t>
            </a:r>
            <a:r>
              <a:rPr lang="ru-RU" sz="2400" dirty="0"/>
              <a:t>-</a:t>
            </a:r>
            <a:r>
              <a:rPr lang="en-US" sz="2400" dirty="0"/>
              <a:t>&gt; 		        -&gt; </a:t>
            </a: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 </a:t>
            </a:r>
            <a:r>
              <a:rPr lang="en-US" sz="2400" dirty="0" err="1"/>
              <a:t>Input</a:t>
            </a:r>
            <a:r>
              <a:rPr lang="en-US" sz="2400" i="1" dirty="0" err="1"/>
              <a:t>Key</a:t>
            </a:r>
            <a:r>
              <a:rPr lang="ru-RU" sz="2400" dirty="0"/>
              <a:t>: 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  <p:pic>
        <p:nvPicPr>
          <p:cNvPr id="32773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3141664"/>
            <a:ext cx="21812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1" y="3141664"/>
            <a:ext cx="2201863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0" y="3141663"/>
            <a:ext cx="2687638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5013325"/>
            <a:ext cx="18859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88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6A47082-3B64-4C65-816E-B74B3F5677D7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6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3795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2800" b="1"/>
              <a:t>ПРЕДСТАВЛЕННЯ ДАНИХ В </a:t>
            </a:r>
            <a:r>
              <a:rPr lang="en-US" altLang="en-US" sz="2800" b="1"/>
              <a:t>AES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  4 </a:t>
            </a:r>
            <a:r>
              <a:rPr lang="ru-RU" sz="2400" dirty="0" err="1"/>
              <a:t>байти</a:t>
            </a:r>
            <a:r>
              <a:rPr lang="ru-RU" sz="2400" dirty="0"/>
              <a:t> в кожному </a:t>
            </a:r>
            <a:r>
              <a:rPr lang="ru-RU" sz="2400" dirty="0" err="1"/>
              <a:t>стовпці</a:t>
            </a:r>
            <a:r>
              <a:rPr lang="ru-RU" sz="2400" dirty="0"/>
              <a:t> </a:t>
            </a:r>
            <a:r>
              <a:rPr lang="ru-RU" sz="2400" dirty="0" err="1"/>
              <a:t>матриці</a:t>
            </a:r>
            <a:r>
              <a:rPr lang="ru-RU" sz="2400" dirty="0"/>
              <a:t> </a:t>
            </a:r>
            <a:r>
              <a:rPr lang="ru-RU" sz="2400" dirty="0" err="1"/>
              <a:t>станів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ключа </a:t>
            </a:r>
            <a:r>
              <a:rPr lang="ru-RU" sz="2400" dirty="0" err="1"/>
              <a:t>розглядають</a:t>
            </a:r>
            <a:r>
              <a:rPr lang="ru-RU" sz="2400" dirty="0"/>
              <a:t> як </a:t>
            </a:r>
            <a:r>
              <a:rPr lang="ru-RU" sz="2400" dirty="0" err="1"/>
              <a:t>одне</a:t>
            </a:r>
            <a:r>
              <a:rPr lang="ru-RU" sz="2400" dirty="0"/>
              <a:t> 32-бітове слово. </a:t>
            </a:r>
          </a:p>
          <a:p>
            <a:pPr marL="0" indent="0">
              <a:buNone/>
              <a:defRPr/>
            </a:pPr>
            <a:r>
              <a:rPr lang="ru-RU" sz="2400" dirty="0"/>
              <a:t>   </a:t>
            </a:r>
            <a:r>
              <a:rPr lang="ru-RU" sz="2400" dirty="0" err="1"/>
              <a:t>Матриця</a:t>
            </a:r>
            <a:r>
              <a:rPr lang="ru-RU" sz="2400" dirty="0"/>
              <a:t> </a:t>
            </a:r>
            <a:r>
              <a:rPr lang="ru-RU" sz="2400" dirty="0" err="1"/>
              <a:t>станів</a:t>
            </a:r>
            <a:r>
              <a:rPr lang="ru-RU" sz="2400" dirty="0"/>
              <a:t> —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масив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4 </a:t>
            </a:r>
            <a:r>
              <a:rPr lang="ru-RU" sz="2400" dirty="0" err="1"/>
              <a:t>слів</a:t>
            </a:r>
            <a:r>
              <a:rPr lang="ru-RU" sz="2400" dirty="0"/>
              <a:t> </a:t>
            </a:r>
            <a:r>
              <a:rPr lang="ru-RU" sz="2400" b="1" dirty="0"/>
              <a:t>w0, w1, w2, w3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/>
              <a:t>де </a:t>
            </a:r>
          </a:p>
          <a:p>
            <a:pPr marL="0" indent="0">
              <a:buNone/>
              <a:defRPr/>
            </a:pPr>
            <a:r>
              <a:rPr lang="uk-UA" sz="2400" dirty="0"/>
              <a:t>    </a:t>
            </a: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			</a:t>
            </a:r>
            <a:r>
              <a:rPr lang="en-US" sz="2400" dirty="0"/>
              <a:t> </a:t>
            </a: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На </a:t>
            </a:r>
            <a:r>
              <a:rPr lang="ru-RU" sz="2400" dirty="0" err="1"/>
              <a:t>вході</a:t>
            </a:r>
            <a:r>
              <a:rPr lang="ru-RU" sz="2400" dirty="0"/>
              <a:t> 1-го раунду </a:t>
            </a:r>
            <a:r>
              <a:rPr lang="en-US" sz="2400" dirty="0" err="1"/>
              <a:t>Inpu</a:t>
            </a:r>
            <a:r>
              <a:rPr lang="en-US" sz="2400" i="1" dirty="0" err="1"/>
              <a:t>tState</a:t>
            </a:r>
            <a:r>
              <a:rPr lang="uk-UA" sz="2400" i="1" dirty="0"/>
              <a:t> </a:t>
            </a:r>
            <a:r>
              <a:rPr lang="ru-RU" sz="2400" i="1" dirty="0"/>
              <a:t>= </a:t>
            </a:r>
            <a:r>
              <a:rPr lang="en-US" sz="2400" dirty="0" err="1"/>
              <a:t>Input</a:t>
            </a:r>
            <a:r>
              <a:rPr lang="en-US" sz="2400" i="1" dirty="0" err="1"/>
              <a:t>Block</a:t>
            </a:r>
            <a:r>
              <a:rPr lang="ru-RU" sz="2400" dirty="0"/>
              <a:t>, а на </a:t>
            </a:r>
            <a:r>
              <a:rPr lang="ru-RU" sz="2400" dirty="0" err="1"/>
              <a:t>виході</a:t>
            </a:r>
            <a:r>
              <a:rPr lang="ru-RU" sz="2400" dirty="0"/>
              <a:t> </a:t>
            </a:r>
            <a:r>
              <a:rPr lang="ru-RU" sz="2400" dirty="0" err="1"/>
              <a:t>останнього</a:t>
            </a:r>
            <a:r>
              <a:rPr lang="ru-RU" sz="2400" dirty="0"/>
              <a:t> раунду </a:t>
            </a:r>
            <a:r>
              <a:rPr lang="en-US" sz="2400" dirty="0" err="1"/>
              <a:t>Outpu</a:t>
            </a:r>
            <a:r>
              <a:rPr lang="en-US" sz="2400" i="1" dirty="0" err="1"/>
              <a:t>tState</a:t>
            </a:r>
            <a:r>
              <a:rPr lang="uk-UA" sz="2400" i="1" dirty="0"/>
              <a:t> </a:t>
            </a:r>
            <a:r>
              <a:rPr lang="ru-RU" sz="2400" i="1" dirty="0"/>
              <a:t>= </a:t>
            </a:r>
            <a:r>
              <a:rPr lang="en-US" sz="2400" dirty="0" err="1"/>
              <a:t>Outpu</a:t>
            </a:r>
            <a:r>
              <a:rPr lang="en-US" sz="2400" i="1" dirty="0" err="1"/>
              <a:t>tBlock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 err="1"/>
              <a:t>Наприклад</a:t>
            </a:r>
            <a:r>
              <a:rPr lang="ru-RU" sz="2400" dirty="0"/>
              <a:t>, текст = СКЛАДНІСТЬЗАДАЧІ.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000" dirty="0"/>
              <a:t>СКЛАДНІСТЬЗАДАЧІ = (21 14 15 00 05 17 11 21 22 30 09 00 05 00 27 11)</a:t>
            </a:r>
            <a:r>
              <a:rPr lang="ru-RU" sz="2000" baseline="-25000" dirty="0"/>
              <a:t>10</a:t>
            </a:r>
            <a:r>
              <a:rPr lang="ru-RU" sz="2000" dirty="0"/>
              <a:t>  =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000" dirty="0" err="1"/>
              <a:t>Inpu</a:t>
            </a:r>
            <a:r>
              <a:rPr lang="en-US" sz="2000" i="1" dirty="0" err="1"/>
              <a:t>tBlock</a:t>
            </a:r>
            <a:r>
              <a:rPr lang="uk-UA" sz="2000" i="1" dirty="0"/>
              <a:t> </a:t>
            </a:r>
            <a:r>
              <a:rPr lang="ru-RU" sz="2000" dirty="0"/>
              <a:t> = (15 0Е 0</a:t>
            </a:r>
            <a:r>
              <a:rPr lang="en-US" sz="2000" dirty="0"/>
              <a:t>F </a:t>
            </a:r>
            <a:r>
              <a:rPr lang="ru-RU" sz="2000" dirty="0"/>
              <a:t>00 05 11 0</a:t>
            </a:r>
            <a:r>
              <a:rPr lang="en-US" sz="2000" dirty="0"/>
              <a:t>B </a:t>
            </a:r>
            <a:r>
              <a:rPr lang="ru-RU" sz="2000" dirty="0"/>
              <a:t>15 16 1</a:t>
            </a:r>
            <a:r>
              <a:rPr lang="en-US" sz="2000" dirty="0"/>
              <a:t>E </a:t>
            </a:r>
            <a:r>
              <a:rPr lang="ru-RU" sz="2000" dirty="0"/>
              <a:t>09 00 05 00 1</a:t>
            </a:r>
            <a:r>
              <a:rPr lang="en-US" sz="2000" dirty="0"/>
              <a:t>B </a:t>
            </a:r>
            <a:r>
              <a:rPr lang="ru-RU" sz="2000" dirty="0"/>
              <a:t>0</a:t>
            </a:r>
            <a:r>
              <a:rPr lang="en-US" sz="2000" dirty="0"/>
              <a:t>B </a:t>
            </a:r>
            <a:r>
              <a:rPr lang="ru-RU" sz="2000" dirty="0"/>
              <a:t>)</a:t>
            </a:r>
            <a:r>
              <a:rPr lang="ru-RU" sz="2000" baseline="-25000" dirty="0"/>
              <a:t>16</a:t>
            </a:r>
            <a:r>
              <a:rPr lang="ru-RU" sz="2000" dirty="0"/>
              <a:t> .</a:t>
            </a:r>
            <a:endParaRPr lang="en-US" sz="20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ru-RU" sz="2400" dirty="0"/>
          </a:p>
          <a:p>
            <a:pPr>
              <a:spcBef>
                <a:spcPts val="0"/>
              </a:spcBef>
              <a:buNone/>
              <a:defRPr/>
            </a:pPr>
            <a:endParaRPr lang="ru-RU" altLang="ru-RU" sz="2400" dirty="0"/>
          </a:p>
        </p:txBody>
      </p:sp>
      <p:pic>
        <p:nvPicPr>
          <p:cNvPr id="3379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1989139"/>
            <a:ext cx="218281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1" y="5546725"/>
            <a:ext cx="334962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57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787F110B-44ED-48DC-B993-B7F442965136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4819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uk-UA" altLang="en-US" sz="2800" b="1"/>
              <a:t>ЗАГ</a:t>
            </a:r>
            <a:r>
              <a:rPr lang="ru-RU" altLang="en-US" sz="2800" b="1"/>
              <a:t>АЛЬНА СТРУКТУРА </a:t>
            </a:r>
            <a:r>
              <a:rPr lang="en-US" altLang="en-US" sz="2800" b="1"/>
              <a:t>AES</a:t>
            </a:r>
            <a:r>
              <a:rPr lang="ru-RU" altLang="en-US" sz="2800"/>
              <a:t>-128</a:t>
            </a:r>
            <a:r>
              <a:rPr lang="ru-RU" altLang="en-US" smtClean="0"/>
              <a:t> 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  У </a:t>
            </a:r>
            <a:r>
              <a:rPr lang="ru-RU" sz="2400" dirty="0" err="1"/>
              <a:t>версії</a:t>
            </a:r>
            <a:r>
              <a:rPr lang="ru-RU" sz="2400" dirty="0"/>
              <a:t> </a:t>
            </a:r>
            <a:r>
              <a:rPr lang="en-US" sz="2400" dirty="0"/>
              <a:t>AES</a:t>
            </a:r>
            <a:r>
              <a:rPr lang="ru-RU" sz="2400" dirty="0"/>
              <a:t>-128 ключ шифра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довжину</a:t>
            </a:r>
            <a:r>
              <a:rPr lang="ru-RU" sz="2400" dirty="0"/>
              <a:t> 128 </a:t>
            </a:r>
            <a:r>
              <a:rPr lang="ru-RU" sz="2400" dirty="0" err="1"/>
              <a:t>бітів</a:t>
            </a:r>
            <a:r>
              <a:rPr lang="ru-RU" sz="2400" dirty="0"/>
              <a:t>, </a:t>
            </a:r>
            <a:r>
              <a:rPr lang="ru-RU" sz="2400" dirty="0" err="1"/>
              <a:t>поділених</a:t>
            </a:r>
            <a:r>
              <a:rPr lang="ru-RU" sz="2400" dirty="0"/>
              <a:t> на 16 б </a:t>
            </a:r>
            <a:r>
              <a:rPr lang="en-US" sz="2400" i="1" dirty="0"/>
              <a:t>k</a:t>
            </a:r>
            <a:r>
              <a:rPr lang="ru-RU" sz="2400" dirty="0"/>
              <a:t>0,</a:t>
            </a:r>
            <a:r>
              <a:rPr lang="en-US" sz="2400" i="1" dirty="0"/>
              <a:t>k</a:t>
            </a:r>
            <a:r>
              <a:rPr lang="ru-RU" sz="2400" dirty="0"/>
              <a:t>1,...,</a:t>
            </a:r>
            <a:r>
              <a:rPr lang="en-US" sz="2400" i="1" dirty="0"/>
              <a:t>k</a:t>
            </a:r>
            <a:r>
              <a:rPr lang="ru-RU" sz="2400" dirty="0"/>
              <a:t>15, </a:t>
            </a:r>
            <a:r>
              <a:rPr lang="ru-RU" sz="2400" dirty="0" err="1"/>
              <a:t>записаних</a:t>
            </a:r>
            <a:r>
              <a:rPr lang="ru-RU" sz="2400" dirty="0"/>
              <a:t> в </a:t>
            </a:r>
            <a:r>
              <a:rPr lang="ru-RU" sz="2400" dirty="0" err="1"/>
              <a:t>стовпці</a:t>
            </a:r>
            <a:r>
              <a:rPr lang="ru-RU" sz="2400" dirty="0"/>
              <a:t> </a:t>
            </a:r>
            <a:r>
              <a:rPr lang="ru-RU" sz="2400" dirty="0" err="1"/>
              <a:t>матриці</a:t>
            </a:r>
            <a:r>
              <a:rPr lang="ru-RU" sz="2400" dirty="0"/>
              <a:t> </a:t>
            </a:r>
            <a:r>
              <a:rPr lang="en-US" sz="2400" dirty="0" err="1"/>
              <a:t>Input</a:t>
            </a:r>
            <a:r>
              <a:rPr lang="en-US" sz="2400" i="1" dirty="0" err="1"/>
              <a:t>Key</a:t>
            </a:r>
            <a:r>
              <a:rPr lang="ru-RU" sz="2400" dirty="0"/>
              <a:t>. </a:t>
            </a:r>
          </a:p>
          <a:p>
            <a:pPr marL="0" indent="0">
              <a:buNone/>
              <a:defRPr/>
            </a:pPr>
            <a:r>
              <a:rPr lang="ru-RU" sz="2400" dirty="0"/>
              <a:t>  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стовпець</a:t>
            </a:r>
            <a:r>
              <a:rPr lang="ru-RU" sz="2400" dirty="0"/>
              <a:t> </a:t>
            </a:r>
            <a:r>
              <a:rPr lang="en-US" sz="2400" dirty="0" err="1"/>
              <a:t>Input</a:t>
            </a:r>
            <a:r>
              <a:rPr lang="en-US" sz="2400" i="1" dirty="0" err="1"/>
              <a:t>Key</a:t>
            </a:r>
            <a:r>
              <a:rPr lang="en-US" sz="2400" i="1" dirty="0"/>
              <a:t> </a:t>
            </a:r>
            <a:r>
              <a:rPr lang="ru-RU" sz="2400" dirty="0" err="1"/>
              <a:t>утворює</a:t>
            </a:r>
            <a:r>
              <a:rPr lang="ru-RU" sz="2400" dirty="0"/>
              <a:t> слово, </a:t>
            </a:r>
            <a:r>
              <a:rPr lang="ru-RU" sz="2400" dirty="0" err="1"/>
              <a:t>фактично</a:t>
            </a:r>
            <a:r>
              <a:rPr lang="ru-RU" sz="2400" dirty="0"/>
              <a:t> ключ</a:t>
            </a:r>
            <a:r>
              <a:rPr lang="en-US" sz="2400" dirty="0"/>
              <a:t> </a:t>
            </a:r>
            <a:r>
              <a:rPr lang="ru-RU" sz="2400" dirty="0"/>
              <a:t>шифра – </a:t>
            </a:r>
            <a:r>
              <a:rPr lang="ru-RU" sz="2400" dirty="0" err="1"/>
              <a:t>це</a:t>
            </a:r>
            <a:r>
              <a:rPr lang="ru-RU" sz="2400" dirty="0"/>
              <a:t> 4 слова </a:t>
            </a:r>
            <a:r>
              <a:rPr lang="en-US" sz="2400" i="1" dirty="0"/>
              <a:t>w</a:t>
            </a:r>
            <a:r>
              <a:rPr lang="ru-RU" sz="2400" dirty="0"/>
              <a:t>0,</a:t>
            </a:r>
            <a:r>
              <a:rPr lang="en-US" sz="2400" i="1" dirty="0"/>
              <a:t>w</a:t>
            </a:r>
            <a:r>
              <a:rPr lang="ru-RU" sz="2400" i="1" baseline="-25000" dirty="0"/>
              <a:t>1</a:t>
            </a:r>
            <a:r>
              <a:rPr lang="ru-RU" sz="2400" i="1" dirty="0"/>
              <a:t> </a:t>
            </a:r>
            <a:r>
              <a:rPr lang="ru-RU" sz="2400" dirty="0"/>
              <a:t>,</a:t>
            </a:r>
            <a:r>
              <a:rPr lang="en-US" sz="2400" i="1" dirty="0"/>
              <a:t>w</a:t>
            </a:r>
            <a:r>
              <a:rPr lang="ru-RU" sz="2400" dirty="0"/>
              <a:t>2,</a:t>
            </a:r>
            <a:r>
              <a:rPr lang="en-US" sz="2400" i="1" dirty="0"/>
              <a:t>w</a:t>
            </a:r>
            <a:r>
              <a:rPr lang="ru-RU" sz="2400" dirty="0"/>
              <a:t>3,</a:t>
            </a:r>
            <a:endParaRPr lang="en-US" sz="2400" dirty="0"/>
          </a:p>
          <a:p>
            <a:pPr marL="0" indent="0">
              <a:buNone/>
              <a:defRPr/>
            </a:pPr>
            <a:r>
              <a:rPr lang="ru-RU" sz="2400" dirty="0"/>
              <a:t> де </a:t>
            </a:r>
            <a:r>
              <a:rPr lang="en-US" sz="2400" i="1" dirty="0"/>
              <a:t>w</a:t>
            </a:r>
            <a:r>
              <a:rPr lang="ru-RU" sz="2400" dirty="0"/>
              <a:t>0 </a:t>
            </a:r>
            <a:r>
              <a:rPr lang="en-US" sz="2400" dirty="0"/>
              <a:t>= </a:t>
            </a:r>
            <a:r>
              <a:rPr lang="en-US" sz="2400" i="1" dirty="0"/>
              <a:t>k</a:t>
            </a:r>
            <a:r>
              <a:rPr lang="ru-RU" sz="2400" dirty="0"/>
              <a:t>0</a:t>
            </a:r>
            <a:r>
              <a:rPr lang="en-US" sz="2400" i="1" dirty="0"/>
              <a:t>k</a:t>
            </a:r>
            <a:r>
              <a:rPr lang="ru-RU" sz="2400" dirty="0"/>
              <a:t>1</a:t>
            </a:r>
            <a:r>
              <a:rPr lang="en-US" sz="2400" i="1" dirty="0"/>
              <a:t>k</a:t>
            </a:r>
            <a:r>
              <a:rPr lang="ru-RU" sz="2400" dirty="0"/>
              <a:t>2</a:t>
            </a:r>
            <a:r>
              <a:rPr lang="en-US" sz="2400" i="1" dirty="0"/>
              <a:t>k</a:t>
            </a:r>
            <a:r>
              <a:rPr lang="ru-RU" sz="2400" dirty="0"/>
              <a:t>3, </a:t>
            </a:r>
            <a:r>
              <a:rPr lang="en-US" sz="2400" i="1" dirty="0"/>
              <a:t>w</a:t>
            </a:r>
            <a:r>
              <a:rPr lang="ru-RU" sz="2400" i="1" baseline="-25000" dirty="0"/>
              <a:t>1</a:t>
            </a:r>
            <a:r>
              <a:rPr lang="ru-RU" sz="2400" i="1" dirty="0"/>
              <a:t> </a:t>
            </a:r>
            <a:r>
              <a:rPr lang="en-US" sz="2400" dirty="0"/>
              <a:t>= </a:t>
            </a:r>
            <a:r>
              <a:rPr lang="en-US" sz="2400" i="1" dirty="0"/>
              <a:t>k</a:t>
            </a:r>
            <a:r>
              <a:rPr lang="ru-RU" sz="2400" dirty="0"/>
              <a:t>4</a:t>
            </a:r>
            <a:r>
              <a:rPr lang="en-US" sz="2400" i="1" dirty="0"/>
              <a:t>k</a:t>
            </a:r>
            <a:r>
              <a:rPr lang="ru-RU" sz="2400" dirty="0"/>
              <a:t>5</a:t>
            </a:r>
            <a:r>
              <a:rPr lang="en-US" sz="2400" i="1" dirty="0"/>
              <a:t>k</a:t>
            </a:r>
            <a:r>
              <a:rPr lang="ru-RU" sz="2400" dirty="0"/>
              <a:t>6</a:t>
            </a:r>
            <a:r>
              <a:rPr lang="en-US" sz="2400" i="1" dirty="0"/>
              <a:t>k</a:t>
            </a:r>
            <a:r>
              <a:rPr lang="ru-RU" sz="2400" dirty="0"/>
              <a:t>7 і т.д.</a:t>
            </a:r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r>
              <a:rPr lang="ru-RU" sz="2400" dirty="0"/>
              <a:t>	       </a:t>
            </a:r>
            <a:r>
              <a:rPr lang="ru-RU" sz="1800" dirty="0"/>
              <a:t>ключ 1 раунда      ключ 2 раунда      …</a:t>
            </a:r>
          </a:p>
          <a:p>
            <a:pPr marL="0" indent="0">
              <a:buNone/>
              <a:defRPr/>
            </a:pPr>
            <a:r>
              <a:rPr lang="uk-UA" sz="2400" dirty="0"/>
              <a:t> </a:t>
            </a:r>
            <a:r>
              <a:rPr lang="uk-UA" sz="2400" dirty="0" err="1"/>
              <a:t>Утво</a:t>
            </a:r>
            <a:r>
              <a:rPr lang="ru-RU" sz="2400" dirty="0" err="1"/>
              <a:t>рюється</a:t>
            </a:r>
            <a:r>
              <a:rPr lang="ru-RU" sz="2400" dirty="0"/>
              <a:t> </a:t>
            </a:r>
            <a:r>
              <a:rPr lang="ru-RU" sz="2400" dirty="0" err="1"/>
              <a:t>послідовність</a:t>
            </a:r>
            <a:r>
              <a:rPr lang="ru-RU" sz="2400" dirty="0"/>
              <a:t> з 44 </a:t>
            </a:r>
            <a:r>
              <a:rPr lang="ru-RU" sz="2400" dirty="0" err="1"/>
              <a:t>слів</a:t>
            </a:r>
            <a:r>
              <a:rPr lang="ru-RU" sz="2400" dirty="0"/>
              <a:t>: </a:t>
            </a:r>
            <a:r>
              <a:rPr lang="en-US" sz="2400" i="1" dirty="0"/>
              <a:t>w</a:t>
            </a:r>
            <a:r>
              <a:rPr lang="ru-RU" sz="2400" dirty="0"/>
              <a:t>0,</a:t>
            </a:r>
            <a:r>
              <a:rPr lang="en-US" sz="2400" i="1" dirty="0"/>
              <a:t>w </a:t>
            </a:r>
            <a:r>
              <a:rPr lang="ru-RU" sz="2400" dirty="0"/>
              <a:t>,</a:t>
            </a:r>
            <a:r>
              <a:rPr lang="en-US" sz="2400" i="1" dirty="0"/>
              <a:t>w</a:t>
            </a:r>
            <a:r>
              <a:rPr lang="ru-RU" sz="2400" dirty="0"/>
              <a:t>2,...,</a:t>
            </a:r>
            <a:r>
              <a:rPr lang="en-US" sz="2400" i="1" dirty="0"/>
              <a:t>w</a:t>
            </a:r>
            <a:r>
              <a:rPr lang="ru-RU" sz="2400" dirty="0"/>
              <a:t>43,</a:t>
            </a:r>
          </a:p>
          <a:p>
            <a:pPr marL="0" indent="0">
              <a:buNone/>
              <a:defRPr/>
            </a:pPr>
            <a:r>
              <a:rPr lang="ru-RU" sz="2400" dirty="0"/>
              <a:t>на </a:t>
            </a:r>
            <a:r>
              <a:rPr lang="ru-RU" sz="2400" dirty="0" err="1"/>
              <a:t>кожен</a:t>
            </a:r>
            <a:r>
              <a:rPr lang="ru-RU" sz="2400" dirty="0"/>
              <a:t> раунд </a:t>
            </a:r>
            <a:r>
              <a:rPr lang="ru-RU" sz="2400" dirty="0" err="1"/>
              <a:t>шифрування</a:t>
            </a:r>
            <a:r>
              <a:rPr lang="ru-RU" sz="2400" dirty="0"/>
              <a:t> </a:t>
            </a:r>
            <a:r>
              <a:rPr lang="ru-RU" sz="2400" dirty="0" err="1"/>
              <a:t>подаються</a:t>
            </a:r>
            <a:r>
              <a:rPr lang="ru-RU" sz="2400" dirty="0"/>
              <a:t> по 4 слова.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ru-RU" sz="2400" dirty="0"/>
              <a:t>			</a:t>
            </a:r>
            <a:r>
              <a:rPr lang="en-US" sz="2400" dirty="0"/>
              <a:t> </a:t>
            </a:r>
            <a:endParaRPr lang="ru-RU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ru-RU" sz="2400" dirty="0"/>
          </a:p>
        </p:txBody>
      </p:sp>
      <p:pic>
        <p:nvPicPr>
          <p:cNvPr id="34821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2060576"/>
            <a:ext cx="16954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1" y="3562351"/>
            <a:ext cx="50387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3937000"/>
            <a:ext cx="16954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94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8565C20E-D843-487F-AE21-A693625986F5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5843" name="Rectangle 2"/>
          <p:cNvSpPr>
            <a:spLocks noGrp="1"/>
          </p:cNvSpPr>
          <p:nvPr>
            <p:ph type="title"/>
          </p:nvPr>
        </p:nvSpPr>
        <p:spPr>
          <a:xfrm>
            <a:off x="1992313" y="144463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ru-RU" altLang="en-US" sz="2800" b="1"/>
              <a:t>Схема </a:t>
            </a:r>
            <a:r>
              <a:rPr lang="uk-UA" altLang="en-US" sz="2800" b="1"/>
              <a:t>перетворення</a:t>
            </a:r>
            <a:r>
              <a:rPr lang="ru-RU" altLang="en-US" sz="2800" b="1"/>
              <a:t> </a:t>
            </a:r>
            <a:r>
              <a:rPr lang="uk-UA" altLang="en-US" sz="2800" b="1"/>
              <a:t>даних</a:t>
            </a:r>
            <a:r>
              <a:rPr lang="ru-RU" altLang="en-US" sz="2800" b="1"/>
              <a:t> </a:t>
            </a:r>
            <a:r>
              <a:rPr lang="en-US" altLang="en-US" sz="2800" b="1"/>
              <a:t>AES</a:t>
            </a:r>
            <a:r>
              <a:rPr lang="ru-RU" altLang="en-US" sz="2800"/>
              <a:t>-128</a:t>
            </a:r>
            <a:endParaRPr lang="ru-RU" altLang="ru-RU" sz="2800" b="1"/>
          </a:p>
        </p:txBody>
      </p:sp>
      <p:sp>
        <p:nvSpPr>
          <p:cNvPr id="35844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</a:pPr>
            <a:r>
              <a:rPr lang="ru-RU" altLang="en-US" sz="2400"/>
              <a:t>   </a:t>
            </a:r>
            <a:endParaRPr lang="ru-RU" altLang="ru-RU" sz="2400"/>
          </a:p>
        </p:txBody>
      </p:sp>
      <p:pic>
        <p:nvPicPr>
          <p:cNvPr id="35845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836614"/>
            <a:ext cx="6265862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36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B9A56B67-EBAE-4179-AF48-207CBD276044}" type="slidenum">
              <a:rPr lang="uk-UA" altLang="ru-RU" sz="120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uk-UA" altLang="ru-RU" sz="1200">
              <a:solidFill>
                <a:srgbClr val="898989"/>
              </a:solidFill>
            </a:endParaRPr>
          </a:p>
        </p:txBody>
      </p:sp>
      <p:sp>
        <p:nvSpPr>
          <p:cNvPr id="36867" name="Rectangle 2"/>
          <p:cNvSpPr>
            <a:spLocks noGrp="1"/>
          </p:cNvSpPr>
          <p:nvPr>
            <p:ph type="title"/>
          </p:nvPr>
        </p:nvSpPr>
        <p:spPr>
          <a:xfrm>
            <a:off x="1992313" y="115888"/>
            <a:ext cx="8229600" cy="404812"/>
          </a:xfrm>
        </p:spPr>
        <p:txBody>
          <a:bodyPr/>
          <a:lstStyle/>
          <a:p>
            <a:r>
              <a:rPr lang="ru-RU" altLang="en-US" sz="2800"/>
              <a:t> </a:t>
            </a:r>
            <a:r>
              <a:rPr lang="uk-UA" altLang="en-US" sz="2800" b="1"/>
              <a:t>ЗАГ</a:t>
            </a:r>
            <a:r>
              <a:rPr lang="ru-RU" altLang="en-US" sz="2800" b="1"/>
              <a:t>АЛЬНА СТРУКТУРА </a:t>
            </a:r>
            <a:r>
              <a:rPr lang="en-US" altLang="en-US" sz="2800" b="1"/>
              <a:t>AES</a:t>
            </a:r>
            <a:r>
              <a:rPr lang="ru-RU" altLang="en-US" sz="2800"/>
              <a:t>-128</a:t>
            </a:r>
            <a:r>
              <a:rPr lang="ru-RU" altLang="en-US" smtClean="0"/>
              <a:t> </a:t>
            </a:r>
            <a:endParaRPr lang="ru-RU" altLang="ru-RU" sz="2800" b="1"/>
          </a:p>
        </p:txBody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xfrm>
            <a:off x="1631950" y="620713"/>
            <a:ext cx="8928100" cy="610076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   </a:t>
            </a:r>
            <a:r>
              <a:rPr lang="uk-UA" sz="2400" dirty="0"/>
              <a:t>Перед першим раундом виконується операція </a:t>
            </a:r>
            <a:r>
              <a:rPr lang="en-US" sz="2400" b="1" dirty="0" err="1"/>
              <a:t>AddRoundKey</a:t>
            </a:r>
            <a:r>
              <a:rPr lang="en-US" sz="2400" dirty="0"/>
              <a:t> (</a:t>
            </a:r>
            <a:r>
              <a:rPr lang="uk-UA" sz="2400" dirty="0"/>
              <a:t>додавання за модулем 2 з початковим ключем шифру).</a:t>
            </a:r>
            <a:br>
              <a:rPr lang="uk-UA" sz="2400" dirty="0"/>
            </a:br>
            <a:r>
              <a:rPr lang="uk-UA" sz="2400" dirty="0"/>
              <a:t>    Перетворення, виконані в одному раунді, позначають як</a:t>
            </a:r>
          </a:p>
          <a:p>
            <a:pPr marL="0" indent="0">
              <a:buNone/>
              <a:defRPr/>
            </a:pPr>
            <a:r>
              <a:rPr lang="en-US" sz="2400" b="1" dirty="0"/>
              <a:t>Round</a:t>
            </a:r>
            <a:r>
              <a:rPr lang="uk-UA" sz="2400" b="1" dirty="0"/>
              <a:t> </a:t>
            </a:r>
            <a:r>
              <a:rPr lang="en-US" sz="2400" b="1" dirty="0"/>
              <a:t>(State, </a:t>
            </a:r>
            <a:r>
              <a:rPr lang="en-US" sz="2400" b="1" dirty="0" err="1"/>
              <a:t>RoundKey</a:t>
            </a:r>
            <a:r>
              <a:rPr lang="en-US" sz="2400" b="1" dirty="0"/>
              <a:t>),</a:t>
            </a:r>
            <a:endParaRPr lang="en-US" sz="2400" dirty="0"/>
          </a:p>
          <a:p>
            <a:pPr marL="0" indent="0">
              <a:buNone/>
              <a:defRPr/>
            </a:pPr>
            <a:r>
              <a:rPr lang="uk-UA" sz="2400" dirty="0"/>
              <a:t>де </a:t>
            </a:r>
            <a:r>
              <a:rPr lang="en-US" sz="2400" b="1" dirty="0"/>
              <a:t>State</a:t>
            </a:r>
            <a:r>
              <a:rPr lang="en-US" sz="2400" dirty="0"/>
              <a:t> — </a:t>
            </a:r>
            <a:r>
              <a:rPr lang="uk-UA" sz="2400" dirty="0"/>
              <a:t>матриця даних на вході раунду та на його виході після шифрування;  </a:t>
            </a:r>
            <a:r>
              <a:rPr lang="en-US" sz="2400" b="1" dirty="0" err="1"/>
              <a:t>RoundKey</a:t>
            </a:r>
            <a:r>
              <a:rPr lang="en-US" sz="2400" dirty="0"/>
              <a:t> — </a:t>
            </a:r>
            <a:r>
              <a:rPr lang="uk-UA" sz="2400" dirty="0"/>
              <a:t>матриця з </a:t>
            </a:r>
            <a:r>
              <a:rPr lang="uk-UA" sz="2400" dirty="0" err="1"/>
              <a:t>раундовим</a:t>
            </a:r>
            <a:r>
              <a:rPr lang="uk-UA" sz="2400" dirty="0"/>
              <a:t> ключем.</a:t>
            </a:r>
          </a:p>
          <a:p>
            <a:pPr marL="0" indent="0">
              <a:buNone/>
              <a:defRPr/>
            </a:pPr>
            <a:r>
              <a:rPr lang="uk-UA" sz="2400" dirty="0"/>
              <a:t>    Раунд складається з 4 різних перетворень:</a:t>
            </a:r>
          </a:p>
          <a:p>
            <a:pPr>
              <a:defRPr/>
            </a:pPr>
            <a:r>
              <a:rPr lang="en-US" sz="2400" b="1" dirty="0" err="1"/>
              <a:t>SubBytes</a:t>
            </a:r>
            <a:r>
              <a:rPr lang="en-US" sz="2400" dirty="0"/>
              <a:t> – </a:t>
            </a:r>
            <a:r>
              <a:rPr lang="uk-UA" sz="2400" dirty="0" err="1"/>
              <a:t>побайтова</a:t>
            </a:r>
            <a:r>
              <a:rPr lang="uk-UA" sz="2400" dirty="0"/>
              <a:t> підстановка в </a:t>
            </a:r>
            <a:r>
              <a:rPr lang="en-US" sz="2400" dirty="0"/>
              <a:t>S-</a:t>
            </a:r>
            <a:r>
              <a:rPr lang="uk-UA" sz="2400" dirty="0"/>
              <a:t>боксі з фіксованою таблицею замін;</a:t>
            </a:r>
          </a:p>
          <a:p>
            <a:pPr>
              <a:defRPr/>
            </a:pPr>
            <a:r>
              <a:rPr lang="en-US" sz="2400" b="1" dirty="0" err="1"/>
              <a:t>ShiftRows</a:t>
            </a:r>
            <a:r>
              <a:rPr lang="en-US" sz="2400" dirty="0"/>
              <a:t> – </a:t>
            </a:r>
            <a:r>
              <a:rPr lang="uk-UA" sz="2400" dirty="0" err="1"/>
              <a:t>побайтове</a:t>
            </a:r>
            <a:r>
              <a:rPr lang="uk-UA" sz="2400" dirty="0"/>
              <a:t> зсування рядків матриці </a:t>
            </a:r>
            <a:r>
              <a:rPr lang="en-US" sz="2400" b="1" dirty="0"/>
              <a:t>State</a:t>
            </a:r>
            <a:r>
              <a:rPr lang="en-US" sz="2400" dirty="0"/>
              <a:t> </a:t>
            </a:r>
            <a:r>
              <a:rPr lang="uk-UA" sz="2400" dirty="0"/>
              <a:t>на різну кількість байтів;</a:t>
            </a:r>
          </a:p>
          <a:p>
            <a:pPr>
              <a:defRPr/>
            </a:pPr>
            <a:r>
              <a:rPr lang="en-US" sz="2400" b="1" dirty="0" err="1"/>
              <a:t>MixColumns</a:t>
            </a:r>
            <a:r>
              <a:rPr lang="en-US" sz="2400" dirty="0"/>
              <a:t> – </a:t>
            </a:r>
            <a:r>
              <a:rPr lang="uk-UA" sz="2400" dirty="0"/>
              <a:t>перемішування байтів у стовпцях;</a:t>
            </a:r>
          </a:p>
          <a:p>
            <a:pPr>
              <a:defRPr/>
            </a:pPr>
            <a:r>
              <a:rPr lang="en-US" sz="2400" b="1" dirty="0" err="1"/>
              <a:t>AddRoundKey</a:t>
            </a:r>
            <a:r>
              <a:rPr lang="en-US" sz="2400" dirty="0"/>
              <a:t> – </a:t>
            </a:r>
            <a:r>
              <a:rPr lang="uk-UA" sz="2400" dirty="0"/>
              <a:t>додавання з </a:t>
            </a:r>
            <a:r>
              <a:rPr lang="uk-UA" sz="2400" dirty="0" err="1"/>
              <a:t>раундовим</a:t>
            </a:r>
            <a:r>
              <a:rPr lang="uk-UA" sz="2400" dirty="0"/>
              <a:t> ключем (операція </a:t>
            </a:r>
            <a:r>
              <a:rPr lang="en-US" sz="2400" b="1" dirty="0"/>
              <a:t>XOR</a:t>
            </a:r>
            <a:r>
              <a:rPr lang="en-US" sz="2400" dirty="0"/>
              <a:t>).</a:t>
            </a:r>
          </a:p>
          <a:p>
            <a:pPr marL="0" indent="0">
              <a:buNone/>
              <a:defRPr/>
            </a:pPr>
            <a:r>
              <a:rPr lang="uk-UA" sz="2400" dirty="0"/>
              <a:t>     Останній раунд відрізняється від попередніх: не використовує функцію </a:t>
            </a:r>
            <a:r>
              <a:rPr lang="en-US" sz="2400" b="1" dirty="0" err="1"/>
              <a:t>MixColumns</a:t>
            </a:r>
            <a:r>
              <a:rPr lang="en-US" sz="2400" dirty="0"/>
              <a:t>.</a:t>
            </a:r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endParaRPr lang="ru-RU" sz="2400" dirty="0"/>
          </a:p>
          <a:p>
            <a:pPr marL="0" indent="0">
              <a:buNone/>
              <a:defRPr/>
            </a:pPr>
            <a:r>
              <a:rPr lang="ru-RU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4825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975</Words>
  <Application>Microsoft Office PowerPoint</Application>
  <PresentationFormat>Широкий екран</PresentationFormat>
  <Paragraphs>226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0" baseType="lpstr">
      <vt:lpstr>Arial</vt:lpstr>
      <vt:lpstr>Calibri</vt:lpstr>
      <vt:lpstr>Symbol</vt:lpstr>
      <vt:lpstr>1_Тема Office</vt:lpstr>
      <vt:lpstr>AES (Advanced Encryption Standard)</vt:lpstr>
      <vt:lpstr>AES (Advanced Encryption Standard)</vt:lpstr>
      <vt:lpstr> Загальні характеристики AES</vt:lpstr>
      <vt:lpstr> ПРЕДСТАВЛЕННЯ ДАНИХ В AES</vt:lpstr>
      <vt:lpstr> ПРЕДСТАВЛЕННЯ ДАНИХ В AES</vt:lpstr>
      <vt:lpstr> ПРЕДСТАВЛЕННЯ ДАНИХ В AES</vt:lpstr>
      <vt:lpstr> ЗАГАЛЬНА СТРУКТУРА AES-128 </vt:lpstr>
      <vt:lpstr> Схема перетворення даних AES-128</vt:lpstr>
      <vt:lpstr> ЗАГАЛЬНА СТРУКТУРА AES-128 </vt:lpstr>
      <vt:lpstr> 4 різних перетворення одного раунда </vt:lpstr>
      <vt:lpstr> МАТЕМАТИЧНІ ОСНОВИ ШИФРУ AES </vt:lpstr>
      <vt:lpstr> Основні математичні операції в полі GF(28 )</vt:lpstr>
      <vt:lpstr> Основні математичні операції в полі GF(28 )</vt:lpstr>
      <vt:lpstr> Основні математичні операції в полі GF(28 )</vt:lpstr>
      <vt:lpstr> Основні математичні операції в полі GF(28 )</vt:lpstr>
      <vt:lpstr> Основні математичні операції в полі GF(28 )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AES (Advanced Encryption Standard)</dc:title>
  <dc:creator>Скрипник Ірина Анатоліївна</dc:creator>
  <cp:lastModifiedBy>Скрипник Ірина Анатоліївна</cp:lastModifiedBy>
  <cp:revision>1</cp:revision>
  <dcterms:created xsi:type="dcterms:W3CDTF">2025-10-12T15:58:32Z</dcterms:created>
  <dcterms:modified xsi:type="dcterms:W3CDTF">2025-10-12T15:59:35Z</dcterms:modified>
</cp:coreProperties>
</file>