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40" r:id="rId1"/>
  </p:sldMasterIdLst>
  <p:sldIdLst>
    <p:sldId id="256" r:id="rId2"/>
    <p:sldId id="257" r:id="rId3"/>
    <p:sldId id="258" r:id="rId4"/>
    <p:sldId id="261" r:id="rId5"/>
    <p:sldId id="260" r:id="rId6"/>
    <p:sldId id="263" r:id="rId7"/>
    <p:sldId id="264" r:id="rId8"/>
    <p:sldId id="265" r:id="rId9"/>
    <p:sldId id="266" r:id="rId10"/>
    <p:sldId id="273" r:id="rId11"/>
    <p:sldId id="267" r:id="rId12"/>
    <p:sldId id="272" r:id="rId13"/>
    <p:sldId id="271" r:id="rId14"/>
    <p:sldId id="302" r:id="rId15"/>
    <p:sldId id="303" r:id="rId16"/>
    <p:sldId id="269" r:id="rId17"/>
    <p:sldId id="274" r:id="rId18"/>
    <p:sldId id="270" r:id="rId19"/>
    <p:sldId id="275" r:id="rId20"/>
    <p:sldId id="283" r:id="rId21"/>
    <p:sldId id="276" r:id="rId22"/>
    <p:sldId id="277" r:id="rId23"/>
    <p:sldId id="278" r:id="rId24"/>
    <p:sldId id="279" r:id="rId25"/>
    <p:sldId id="280" r:id="rId26"/>
    <p:sldId id="281" r:id="rId27"/>
    <p:sldId id="282" r:id="rId28"/>
    <p:sldId id="288" r:id="rId29"/>
    <p:sldId id="284" r:id="rId30"/>
    <p:sldId id="289" r:id="rId31"/>
    <p:sldId id="286" r:id="rId32"/>
    <p:sldId id="287" r:id="rId33"/>
    <p:sldId id="298" r:id="rId34"/>
    <p:sldId id="299" r:id="rId35"/>
    <p:sldId id="301" r:id="rId36"/>
    <p:sldId id="300"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1/24/2021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16AA21-1863-4931-97CB-99D0A168701B}"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772C379-9A7C-4C87-A116-CBE9F58B04C5}" type="datetimeFigureOut">
              <a:rPr lang="en-US" dirty="0"/>
              <a:t>1/24/2021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1/24/2021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PowerPoint_Slide.sldx"/><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zakon.rada.gov.ua/laws/show/421-2013-%D0%BF#n12" TargetMode="External"/><Relationship Id="rId2" Type="http://schemas.openxmlformats.org/officeDocument/2006/relationships/hyperlink" Target="https://zakon.rada.gov.ua/laws/show/60/95-%D0%B2%D1%80"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zakon2.rada.gov.ua/laws/show/1618-15" TargetMode="External"/><Relationship Id="rId2" Type="http://schemas.openxmlformats.org/officeDocument/2006/relationships/hyperlink" Target="http://zakon4.rada.gov.ua/laws/show/393/96-%D0%B2%D1%80"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zakon.rada.gov.ua/laws/show/755-15" TargetMode="External"/><Relationship Id="rId2" Type="http://schemas.openxmlformats.org/officeDocument/2006/relationships/hyperlink" Target="https://zakon.rada.gov.ua/laws/show/1644-18"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zakon.rada.gov.ua/laws/show/4442-1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83594-8A5B-4796-AF35-3A436B255454}"/>
              </a:ext>
            </a:extLst>
          </p:cNvPr>
          <p:cNvSpPr>
            <a:spLocks noGrp="1"/>
          </p:cNvSpPr>
          <p:nvPr>
            <p:ph type="ctrTitle"/>
          </p:nvPr>
        </p:nvSpPr>
        <p:spPr/>
        <p:txBody>
          <a:bodyPr/>
          <a:lstStyle/>
          <a:p>
            <a:r>
              <a:rPr lang="uk-UA" sz="4400" b="1" kern="1600" dirty="0">
                <a:effectLst/>
                <a:latin typeface="Times New Roman" panose="02020603050405020304" pitchFamily="18" charset="0"/>
                <a:ea typeface="Times New Roman" panose="02020603050405020304" pitchFamily="18" charset="0"/>
                <a:cs typeface="Times New Roman" panose="02020603050405020304" pitchFamily="18" charset="0"/>
              </a:rPr>
              <a:t>Економічні права та свободи людини і громадянина</a:t>
            </a:r>
            <a:br>
              <a:rPr lang="ru-RU" sz="4400" dirty="0">
                <a:effectLst/>
                <a:latin typeface="Calibri" panose="020F0502020204030204" pitchFamily="34" charset="0"/>
                <a:ea typeface="Calibri" panose="020F0502020204030204" pitchFamily="34" charset="0"/>
                <a:cs typeface="Times New Roman" panose="02020603050405020304" pitchFamily="18" charset="0"/>
              </a:rPr>
            </a:br>
            <a:endParaRPr lang="ru-RU" sz="4400" dirty="0"/>
          </a:p>
        </p:txBody>
      </p:sp>
      <p:pic>
        <p:nvPicPr>
          <p:cNvPr id="1026" name="Picture 2" descr="SMART споживач">
            <a:extLst>
              <a:ext uri="{FF2B5EF4-FFF2-40B4-BE49-F238E27FC236}">
                <a16:creationId xmlns:a16="http://schemas.microsoft.com/office/drawing/2014/main" id="{2EDCDCAF-FEE8-4D65-8B5C-2A9D3766A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940" y="3630280"/>
            <a:ext cx="4836296" cy="31655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Кто такие предприниматели ? | портал предпринимателей">
            <a:extLst>
              <a:ext uri="{FF2B5EF4-FFF2-40B4-BE49-F238E27FC236}">
                <a16:creationId xmlns:a16="http://schemas.microsoft.com/office/drawing/2014/main" id="{462C5CD6-2BA1-4C31-8C95-AA1D14A468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7" t="4259" r="2655" b="4833"/>
          <a:stretch/>
        </p:blipFill>
        <p:spPr bwMode="auto">
          <a:xfrm>
            <a:off x="33764" y="3630280"/>
            <a:ext cx="5419847" cy="31655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53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7460FC-D2CD-462B-B05E-30D2BE4D6ACC}"/>
              </a:ext>
            </a:extLst>
          </p:cNvPr>
          <p:cNvSpPr txBox="1"/>
          <p:nvPr/>
        </p:nvSpPr>
        <p:spPr>
          <a:xfrm>
            <a:off x="217716" y="1454450"/>
            <a:ext cx="3831770" cy="2308324"/>
          </a:xfrm>
          <a:prstGeom prst="rect">
            <a:avLst/>
          </a:prstGeom>
          <a:noFill/>
          <a:ln>
            <a:solidFill>
              <a:schemeClr val="accent1"/>
            </a:solidFill>
          </a:ln>
        </p:spPr>
        <p:txBody>
          <a:bodyPr wrap="square">
            <a:spAutoFit/>
          </a:bodyPr>
          <a:lstStyle/>
          <a:p>
            <a:pPr algn="just"/>
            <a:r>
              <a:rPr lang="ru-RU" dirty="0">
                <a:solidFill>
                  <a:srgbClr val="333333"/>
                </a:solidFill>
                <a:latin typeface="Times New Roman" panose="02020603050405020304" pitchFamily="18" charset="0"/>
              </a:rPr>
              <a:t>За волею </a:t>
            </a:r>
            <a:r>
              <a:rPr lang="ru-RU" dirty="0" err="1">
                <a:solidFill>
                  <a:srgbClr val="333333"/>
                </a:solidFill>
                <a:latin typeface="Times New Roman" panose="02020603050405020304" pitchFamily="18" charset="0"/>
              </a:rPr>
              <a:t>власника</a:t>
            </a:r>
            <a:r>
              <a:rPr lang="ru-RU" dirty="0">
                <a:solidFill>
                  <a:srgbClr val="333333"/>
                </a:solidFill>
                <a:latin typeface="Times New Roman" panose="02020603050405020304" pitchFamily="18" charset="0"/>
              </a:rPr>
              <a:t> п</a:t>
            </a:r>
            <a:r>
              <a:rPr lang="ru-RU" i="0" dirty="0">
                <a:solidFill>
                  <a:srgbClr val="333333"/>
                </a:solidFill>
                <a:effectLst/>
                <a:latin typeface="Times New Roman" panose="02020603050405020304" pitchFamily="18" charset="0"/>
              </a:rPr>
              <a:t>раво </a:t>
            </a:r>
            <a:r>
              <a:rPr lang="ru-RU" i="0" dirty="0" err="1">
                <a:solidFill>
                  <a:srgbClr val="333333"/>
                </a:solidFill>
                <a:effectLst/>
                <a:latin typeface="Times New Roman" panose="02020603050405020304" pitchFamily="18" charset="0"/>
              </a:rPr>
              <a:t>власності</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припиняється</a:t>
            </a:r>
            <a:r>
              <a:rPr lang="ru-RU" i="0" dirty="0">
                <a:solidFill>
                  <a:srgbClr val="333333"/>
                </a:solidFill>
                <a:effectLst/>
                <a:latin typeface="Times New Roman" panose="02020603050405020304" pitchFamily="18" charset="0"/>
              </a:rPr>
              <a:t> у </a:t>
            </a:r>
            <a:r>
              <a:rPr lang="ru-RU" i="0" dirty="0" err="1">
                <a:solidFill>
                  <a:srgbClr val="333333"/>
                </a:solidFill>
                <a:effectLst/>
                <a:latin typeface="Times New Roman" panose="02020603050405020304" pitchFamily="18" charset="0"/>
              </a:rPr>
              <a:t>разі</a:t>
            </a:r>
            <a:r>
              <a:rPr lang="ru-RU" i="0" dirty="0">
                <a:solidFill>
                  <a:srgbClr val="333333"/>
                </a:solidFill>
                <a:effectLst/>
                <a:latin typeface="Times New Roman" panose="02020603050405020304" pitchFamily="18" charset="0"/>
              </a:rPr>
              <a:t>:</a:t>
            </a:r>
          </a:p>
          <a:p>
            <a:pPr algn="just"/>
            <a:endParaRPr lang="ru-RU" i="0" dirty="0">
              <a:solidFill>
                <a:srgbClr val="333333"/>
              </a:solidFill>
              <a:effectLst/>
              <a:latin typeface="Times New Roman" panose="02020603050405020304" pitchFamily="18" charset="0"/>
            </a:endParaRP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відчуження</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власником</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свого</a:t>
            </a:r>
            <a:r>
              <a:rPr lang="ru-RU" i="0" dirty="0">
                <a:solidFill>
                  <a:srgbClr val="333333"/>
                </a:solidFill>
                <a:effectLst/>
                <a:latin typeface="Times New Roman" panose="02020603050405020304" pitchFamily="18" charset="0"/>
              </a:rPr>
              <a:t> майна;</a:t>
            </a: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відмови</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власника</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від</a:t>
            </a:r>
            <a:r>
              <a:rPr lang="ru-RU" i="0" dirty="0">
                <a:solidFill>
                  <a:srgbClr val="333333"/>
                </a:solidFill>
                <a:effectLst/>
                <a:latin typeface="Times New Roman" panose="02020603050405020304" pitchFamily="18" charset="0"/>
              </a:rPr>
              <a:t> права </a:t>
            </a:r>
            <a:r>
              <a:rPr lang="ru-RU" i="0" dirty="0" err="1">
                <a:solidFill>
                  <a:srgbClr val="333333"/>
                </a:solidFill>
                <a:effectLst/>
                <a:latin typeface="Times New Roman" panose="02020603050405020304" pitchFamily="18" charset="0"/>
              </a:rPr>
              <a:t>власності</a:t>
            </a:r>
            <a:r>
              <a:rPr lang="ru-RU"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dirty="0" err="1">
                <a:solidFill>
                  <a:srgbClr val="333333"/>
                </a:solidFill>
                <a:latin typeface="Times New Roman" panose="02020603050405020304" pitchFamily="18" charset="0"/>
              </a:rPr>
              <a:t>знищення</a:t>
            </a:r>
            <a:r>
              <a:rPr lang="ru-RU" dirty="0">
                <a:solidFill>
                  <a:srgbClr val="333333"/>
                </a:solidFill>
                <a:latin typeface="Times New Roman" panose="02020603050405020304" pitchFamily="18" charset="0"/>
              </a:rPr>
              <a:t> майна;</a:t>
            </a:r>
          </a:p>
        </p:txBody>
      </p:sp>
      <p:sp>
        <p:nvSpPr>
          <p:cNvPr id="5" name="TextBox 4">
            <a:extLst>
              <a:ext uri="{FF2B5EF4-FFF2-40B4-BE49-F238E27FC236}">
                <a16:creationId xmlns:a16="http://schemas.microsoft.com/office/drawing/2014/main" id="{83C0A9D9-82F1-4B48-885C-A657D6C50187}"/>
              </a:ext>
            </a:extLst>
          </p:cNvPr>
          <p:cNvSpPr txBox="1"/>
          <p:nvPr/>
        </p:nvSpPr>
        <p:spPr>
          <a:xfrm>
            <a:off x="2525486" y="397721"/>
            <a:ext cx="5268685" cy="369332"/>
          </a:xfrm>
          <a:prstGeom prst="rect">
            <a:avLst/>
          </a:prstGeom>
          <a:noFill/>
          <a:ln>
            <a:solidFill>
              <a:schemeClr val="accent1"/>
            </a:solidFill>
          </a:ln>
        </p:spPr>
        <p:txBody>
          <a:bodyPr wrap="square">
            <a:spAutoFit/>
          </a:bodyPr>
          <a:lstStyle/>
          <a:p>
            <a:r>
              <a:rPr lang="ru-RU" i="0" dirty="0" err="1">
                <a:solidFill>
                  <a:srgbClr val="333333"/>
                </a:solidFill>
                <a:effectLst/>
                <a:latin typeface="Times New Roman" panose="02020603050405020304" pitchFamily="18" charset="0"/>
              </a:rPr>
              <a:t>Підстави</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припинення</a:t>
            </a:r>
            <a:r>
              <a:rPr lang="ru-RU" i="0" dirty="0">
                <a:solidFill>
                  <a:srgbClr val="333333"/>
                </a:solidFill>
                <a:effectLst/>
                <a:latin typeface="Times New Roman" panose="02020603050405020304" pitchFamily="18" charset="0"/>
              </a:rPr>
              <a:t> права </a:t>
            </a:r>
            <a:r>
              <a:rPr lang="ru-RU" i="0" dirty="0" err="1">
                <a:solidFill>
                  <a:srgbClr val="333333"/>
                </a:solidFill>
                <a:effectLst/>
                <a:latin typeface="Times New Roman" panose="02020603050405020304" pitchFamily="18" charset="0"/>
              </a:rPr>
              <a:t>власності</a:t>
            </a:r>
            <a:r>
              <a:rPr lang="ru-RU" i="0" dirty="0">
                <a:solidFill>
                  <a:srgbClr val="333333"/>
                </a:solidFill>
                <a:effectLst/>
                <a:latin typeface="Times New Roman" panose="02020603050405020304" pitchFamily="18" charset="0"/>
              </a:rPr>
              <a:t> (ст. 346 ЦК)</a:t>
            </a:r>
            <a:endParaRPr lang="ru-RU" dirty="0"/>
          </a:p>
        </p:txBody>
      </p:sp>
      <p:sp>
        <p:nvSpPr>
          <p:cNvPr id="8" name="TextBox 7">
            <a:extLst>
              <a:ext uri="{FF2B5EF4-FFF2-40B4-BE49-F238E27FC236}">
                <a16:creationId xmlns:a16="http://schemas.microsoft.com/office/drawing/2014/main" id="{753F2D5A-3FFA-42B7-8CAE-8BA0A611354E}"/>
              </a:ext>
            </a:extLst>
          </p:cNvPr>
          <p:cNvSpPr txBox="1"/>
          <p:nvPr/>
        </p:nvSpPr>
        <p:spPr>
          <a:xfrm>
            <a:off x="4882246" y="1454450"/>
            <a:ext cx="6890657" cy="4247317"/>
          </a:xfrm>
          <a:prstGeom prst="rect">
            <a:avLst/>
          </a:prstGeom>
          <a:noFill/>
          <a:ln>
            <a:solidFill>
              <a:schemeClr val="accent1"/>
            </a:solidFill>
          </a:ln>
        </p:spPr>
        <p:txBody>
          <a:bodyPr wrap="square">
            <a:spAutoFit/>
          </a:bodyPr>
          <a:lstStyle/>
          <a:p>
            <a:pPr algn="just"/>
            <a:r>
              <a:rPr lang="ru-RU" dirty="0">
                <a:solidFill>
                  <a:srgbClr val="333333"/>
                </a:solidFill>
                <a:latin typeface="Times New Roman" panose="02020603050405020304" pitchFamily="18" charset="0"/>
              </a:rPr>
              <a:t>Поза волею </a:t>
            </a:r>
            <a:r>
              <a:rPr lang="ru-RU" dirty="0" err="1">
                <a:solidFill>
                  <a:srgbClr val="333333"/>
                </a:solidFill>
                <a:latin typeface="Times New Roman" panose="02020603050405020304" pitchFamily="18" charset="0"/>
              </a:rPr>
              <a:t>власника</a:t>
            </a:r>
            <a:r>
              <a:rPr lang="ru-RU" dirty="0">
                <a:solidFill>
                  <a:srgbClr val="333333"/>
                </a:solidFill>
                <a:latin typeface="Times New Roman" panose="02020603050405020304" pitchFamily="18" charset="0"/>
              </a:rPr>
              <a:t> п</a:t>
            </a:r>
            <a:r>
              <a:rPr lang="ru-RU" i="0" dirty="0">
                <a:solidFill>
                  <a:srgbClr val="333333"/>
                </a:solidFill>
                <a:effectLst/>
                <a:latin typeface="Times New Roman" panose="02020603050405020304" pitchFamily="18" charset="0"/>
              </a:rPr>
              <a:t>раво </a:t>
            </a:r>
            <a:r>
              <a:rPr lang="ru-RU" i="0" dirty="0" err="1">
                <a:solidFill>
                  <a:srgbClr val="333333"/>
                </a:solidFill>
                <a:effectLst/>
                <a:latin typeface="Times New Roman" panose="02020603050405020304" pitchFamily="18" charset="0"/>
              </a:rPr>
              <a:t>власності</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припиняється</a:t>
            </a:r>
            <a:r>
              <a:rPr lang="ru-RU" i="0" dirty="0">
                <a:solidFill>
                  <a:srgbClr val="333333"/>
                </a:solidFill>
                <a:effectLst/>
                <a:latin typeface="Times New Roman" panose="02020603050405020304" pitchFamily="18" charset="0"/>
              </a:rPr>
              <a:t> у </a:t>
            </a:r>
            <a:r>
              <a:rPr lang="ru-RU" i="0" dirty="0" err="1">
                <a:solidFill>
                  <a:srgbClr val="333333"/>
                </a:solidFill>
                <a:effectLst/>
                <a:latin typeface="Times New Roman" panose="02020603050405020304" pitchFamily="18" charset="0"/>
              </a:rPr>
              <a:t>разі</a:t>
            </a:r>
            <a:r>
              <a:rPr lang="ru-RU" i="0" dirty="0">
                <a:solidFill>
                  <a:srgbClr val="333333"/>
                </a:solidFill>
                <a:effectLst/>
                <a:latin typeface="Times New Roman" panose="02020603050405020304" pitchFamily="18" charset="0"/>
              </a:rPr>
              <a:t>:</a:t>
            </a:r>
          </a:p>
          <a:p>
            <a:pPr algn="just"/>
            <a:endParaRPr lang="ru-RU" i="0" dirty="0">
              <a:solidFill>
                <a:srgbClr val="333333"/>
              </a:solidFill>
              <a:effectLst/>
              <a:latin typeface="Times New Roman" panose="02020603050405020304" pitchFamily="18" charset="0"/>
            </a:endParaRP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припинення</a:t>
            </a:r>
            <a:r>
              <a:rPr lang="ru-RU" i="0" dirty="0">
                <a:solidFill>
                  <a:srgbClr val="333333"/>
                </a:solidFill>
                <a:effectLst/>
                <a:latin typeface="Times New Roman" panose="02020603050405020304" pitchFamily="18" charset="0"/>
              </a:rPr>
              <a:t> права </a:t>
            </a:r>
            <a:r>
              <a:rPr lang="ru-RU" i="0" dirty="0" err="1">
                <a:solidFill>
                  <a:srgbClr val="333333"/>
                </a:solidFill>
                <a:effectLst/>
                <a:latin typeface="Times New Roman" panose="02020603050405020304" pitchFamily="18" charset="0"/>
              </a:rPr>
              <a:t>власності</a:t>
            </a:r>
            <a:r>
              <a:rPr lang="ru-RU" i="0" dirty="0">
                <a:solidFill>
                  <a:srgbClr val="333333"/>
                </a:solidFill>
                <a:effectLst/>
                <a:latin typeface="Times New Roman" panose="02020603050405020304" pitchFamily="18" charset="0"/>
              </a:rPr>
              <a:t> на </a:t>
            </a:r>
            <a:r>
              <a:rPr lang="ru-RU" i="0" dirty="0" err="1">
                <a:solidFill>
                  <a:srgbClr val="333333"/>
                </a:solidFill>
                <a:effectLst/>
                <a:latin typeface="Times New Roman" panose="02020603050405020304" pitchFamily="18" charset="0"/>
              </a:rPr>
              <a:t>майно</a:t>
            </a:r>
            <a:r>
              <a:rPr lang="ru-RU" i="0" dirty="0">
                <a:solidFill>
                  <a:srgbClr val="333333"/>
                </a:solidFill>
                <a:effectLst/>
                <a:latin typeface="Times New Roman" panose="02020603050405020304" pitchFamily="18" charset="0"/>
              </a:rPr>
              <a:t>, яке за законом не </a:t>
            </a:r>
            <a:r>
              <a:rPr lang="ru-RU" i="0" dirty="0" err="1">
                <a:solidFill>
                  <a:srgbClr val="333333"/>
                </a:solidFill>
                <a:effectLst/>
                <a:latin typeface="Times New Roman" panose="02020603050405020304" pitchFamily="18" charset="0"/>
              </a:rPr>
              <a:t>може</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належати</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цій</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особі</a:t>
            </a:r>
            <a:r>
              <a:rPr lang="ru-RU"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знищення</a:t>
            </a:r>
            <a:r>
              <a:rPr lang="ru-RU" i="0" dirty="0">
                <a:solidFill>
                  <a:srgbClr val="333333"/>
                </a:solidFill>
                <a:effectLst/>
                <a:latin typeface="Times New Roman" panose="02020603050405020304" pitchFamily="18" charset="0"/>
              </a:rPr>
              <a:t> майна;</a:t>
            </a: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викупу</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пам'яток</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культурної</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спадщини</a:t>
            </a:r>
            <a:r>
              <a:rPr lang="ru-RU"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примусового</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відчуження</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земельних</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ділянок</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приватної</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власності</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інших</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об'єктів</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нерухомого</a:t>
            </a:r>
            <a:r>
              <a:rPr lang="ru-RU" i="0" dirty="0">
                <a:solidFill>
                  <a:srgbClr val="333333"/>
                </a:solidFill>
                <a:effectLst/>
                <a:latin typeface="Times New Roman" panose="02020603050405020304" pitchFamily="18" charset="0"/>
              </a:rPr>
              <a:t> майна, </a:t>
            </a:r>
            <a:r>
              <a:rPr lang="ru-RU" i="0" dirty="0" err="1">
                <a:solidFill>
                  <a:srgbClr val="333333"/>
                </a:solidFill>
                <a:effectLst/>
                <a:latin typeface="Times New Roman" panose="02020603050405020304" pitchFamily="18" charset="0"/>
              </a:rPr>
              <a:t>що</a:t>
            </a:r>
            <a:r>
              <a:rPr lang="ru-RU" i="0" dirty="0">
                <a:solidFill>
                  <a:srgbClr val="333333"/>
                </a:solidFill>
                <a:effectLst/>
                <a:latin typeface="Times New Roman" panose="02020603050405020304" pitchFamily="18" charset="0"/>
              </a:rPr>
              <a:t> на них </a:t>
            </a:r>
            <a:r>
              <a:rPr lang="ru-RU" i="0" dirty="0" err="1">
                <a:solidFill>
                  <a:srgbClr val="333333"/>
                </a:solidFill>
                <a:effectLst/>
                <a:latin typeface="Times New Roman" panose="02020603050405020304" pitchFamily="18" charset="0"/>
              </a:rPr>
              <a:t>розміщені</a:t>
            </a:r>
            <a:r>
              <a:rPr lang="ru-RU" i="0" dirty="0">
                <a:solidFill>
                  <a:srgbClr val="333333"/>
                </a:solidFill>
                <a:effectLst/>
                <a:latin typeface="Times New Roman" panose="02020603050405020304" pitchFamily="18" charset="0"/>
              </a:rPr>
              <a:t>, з </a:t>
            </a:r>
            <a:r>
              <a:rPr lang="ru-RU" i="0" dirty="0" err="1">
                <a:solidFill>
                  <a:srgbClr val="333333"/>
                </a:solidFill>
                <a:effectLst/>
                <a:latin typeface="Times New Roman" panose="02020603050405020304" pitchFamily="18" charset="0"/>
              </a:rPr>
              <a:t>мотивів</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суспільної</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необхідності</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відповідно</a:t>
            </a:r>
            <a:r>
              <a:rPr lang="ru-RU" i="0" dirty="0">
                <a:solidFill>
                  <a:srgbClr val="333333"/>
                </a:solidFill>
                <a:effectLst/>
                <a:latin typeface="Times New Roman" panose="02020603050405020304" pitchFamily="18" charset="0"/>
              </a:rPr>
              <a:t> до закону;</a:t>
            </a: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звернення</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стягнення</a:t>
            </a:r>
            <a:r>
              <a:rPr lang="ru-RU" i="0" dirty="0">
                <a:solidFill>
                  <a:srgbClr val="333333"/>
                </a:solidFill>
                <a:effectLst/>
                <a:latin typeface="Times New Roman" panose="02020603050405020304" pitchFamily="18" charset="0"/>
              </a:rPr>
              <a:t> на </a:t>
            </a:r>
            <a:r>
              <a:rPr lang="ru-RU" i="0" dirty="0" err="1">
                <a:solidFill>
                  <a:srgbClr val="333333"/>
                </a:solidFill>
                <a:effectLst/>
                <a:latin typeface="Times New Roman" panose="02020603050405020304" pitchFamily="18" charset="0"/>
              </a:rPr>
              <a:t>майно</a:t>
            </a:r>
            <a:r>
              <a:rPr lang="ru-RU" i="0" dirty="0">
                <a:solidFill>
                  <a:srgbClr val="333333"/>
                </a:solidFill>
                <a:effectLst/>
                <a:latin typeface="Times New Roman" panose="02020603050405020304" pitchFamily="18" charset="0"/>
              </a:rPr>
              <a:t> за </a:t>
            </a:r>
            <a:r>
              <a:rPr lang="ru-RU" i="0" dirty="0" err="1">
                <a:solidFill>
                  <a:srgbClr val="333333"/>
                </a:solidFill>
                <a:effectLst/>
                <a:latin typeface="Times New Roman" panose="02020603050405020304" pitchFamily="18" charset="0"/>
              </a:rPr>
              <a:t>зобов'язаннями</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власника</a:t>
            </a:r>
            <a:r>
              <a:rPr lang="ru-RU"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реквізиції</a:t>
            </a:r>
            <a:r>
              <a:rPr lang="ru-RU"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конфіскації</a:t>
            </a:r>
            <a:r>
              <a:rPr lang="ru-RU"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припинення</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юридичної</a:t>
            </a:r>
            <a:r>
              <a:rPr lang="ru-RU" i="0" dirty="0">
                <a:solidFill>
                  <a:srgbClr val="333333"/>
                </a:solidFill>
                <a:effectLst/>
                <a:latin typeface="Times New Roman" panose="02020603050405020304" pitchFamily="18" charset="0"/>
              </a:rPr>
              <a:t> особи </a:t>
            </a:r>
            <a:r>
              <a:rPr lang="ru-RU" i="0" dirty="0" err="1">
                <a:solidFill>
                  <a:srgbClr val="333333"/>
                </a:solidFill>
                <a:effectLst/>
                <a:latin typeface="Times New Roman" panose="02020603050405020304" pitchFamily="18" charset="0"/>
              </a:rPr>
              <a:t>чи</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смерті</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власника</a:t>
            </a:r>
            <a:r>
              <a:rPr lang="ru-RU"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i="0" dirty="0" err="1">
                <a:solidFill>
                  <a:srgbClr val="333333"/>
                </a:solidFill>
                <a:effectLst/>
                <a:latin typeface="Times New Roman" panose="02020603050405020304" pitchFamily="18" charset="0"/>
              </a:rPr>
              <a:t>визнання</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необґрунтованими</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активів</a:t>
            </a:r>
            <a:r>
              <a:rPr lang="ru-RU" i="0" dirty="0">
                <a:solidFill>
                  <a:srgbClr val="333333"/>
                </a:solidFill>
                <a:effectLst/>
                <a:latin typeface="Times New Roman" panose="02020603050405020304" pitchFamily="18" charset="0"/>
              </a:rPr>
              <a:t> та </a:t>
            </a:r>
            <a:r>
              <a:rPr lang="ru-RU" i="0" dirty="0" err="1">
                <a:solidFill>
                  <a:srgbClr val="333333"/>
                </a:solidFill>
                <a:effectLst/>
                <a:latin typeface="Times New Roman" panose="02020603050405020304" pitchFamily="18" charset="0"/>
              </a:rPr>
              <a:t>їх</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стягнення</a:t>
            </a:r>
            <a:r>
              <a:rPr lang="ru-RU" i="0" dirty="0">
                <a:solidFill>
                  <a:srgbClr val="333333"/>
                </a:solidFill>
                <a:effectLst/>
                <a:latin typeface="Times New Roman" panose="02020603050405020304" pitchFamily="18" charset="0"/>
              </a:rPr>
              <a:t> в </a:t>
            </a:r>
            <a:r>
              <a:rPr lang="ru-RU" i="0" dirty="0" err="1">
                <a:solidFill>
                  <a:srgbClr val="333333"/>
                </a:solidFill>
                <a:effectLst/>
                <a:latin typeface="Times New Roman" panose="02020603050405020304" pitchFamily="18" charset="0"/>
              </a:rPr>
              <a:t>дохід</a:t>
            </a:r>
            <a:r>
              <a:rPr lang="ru-RU" i="0" dirty="0">
                <a:solidFill>
                  <a:srgbClr val="333333"/>
                </a:solidFill>
                <a:effectLst/>
                <a:latin typeface="Times New Roman" panose="02020603050405020304" pitchFamily="18" charset="0"/>
              </a:rPr>
              <a:t> </a:t>
            </a:r>
            <a:r>
              <a:rPr lang="ru-RU" i="0" dirty="0" err="1">
                <a:solidFill>
                  <a:srgbClr val="333333"/>
                </a:solidFill>
                <a:effectLst/>
                <a:latin typeface="Times New Roman" panose="02020603050405020304" pitchFamily="18" charset="0"/>
              </a:rPr>
              <a:t>держави</a:t>
            </a:r>
            <a:endParaRPr lang="ru-RU" i="0" dirty="0">
              <a:solidFill>
                <a:srgbClr val="333333"/>
              </a:solidFill>
              <a:effectLst/>
              <a:latin typeface="Times New Roman" panose="02020603050405020304" pitchFamily="18" charset="0"/>
            </a:endParaRPr>
          </a:p>
        </p:txBody>
      </p:sp>
      <p:cxnSp>
        <p:nvCxnSpPr>
          <p:cNvPr id="10" name="Прямая со стрелкой 9">
            <a:extLst>
              <a:ext uri="{FF2B5EF4-FFF2-40B4-BE49-F238E27FC236}">
                <a16:creationId xmlns:a16="http://schemas.microsoft.com/office/drawing/2014/main" id="{289599B8-6897-4BF9-95F9-7E5834C79198}"/>
              </a:ext>
            </a:extLst>
          </p:cNvPr>
          <p:cNvCxnSpPr>
            <a:stCxn id="5" idx="2"/>
          </p:cNvCxnSpPr>
          <p:nvPr/>
        </p:nvCxnSpPr>
        <p:spPr>
          <a:xfrm flipH="1">
            <a:off x="3189514" y="767053"/>
            <a:ext cx="1970315" cy="48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A2509CBA-98C1-4445-820B-06E3355E863B}"/>
              </a:ext>
            </a:extLst>
          </p:cNvPr>
          <p:cNvCxnSpPr>
            <a:stCxn id="5" idx="2"/>
          </p:cNvCxnSpPr>
          <p:nvPr/>
        </p:nvCxnSpPr>
        <p:spPr>
          <a:xfrm>
            <a:off x="5159829" y="767053"/>
            <a:ext cx="2177142" cy="473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Як сплачувати земельний податок у разі припинення права постійного  користування землею комунальної власності? | «Дебет-Кредит» - Бухгалтерські  новини">
            <a:extLst>
              <a:ext uri="{FF2B5EF4-FFF2-40B4-BE49-F238E27FC236}">
                <a16:creationId xmlns:a16="http://schemas.microsoft.com/office/drawing/2014/main" id="{CA310FFA-CEDB-43A6-82EC-51E640F50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1" y="4082281"/>
            <a:ext cx="4402215" cy="264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0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9B9D4-D522-4BA3-BE61-D746CD83E153}"/>
              </a:ext>
            </a:extLst>
          </p:cNvPr>
          <p:cNvSpPr txBox="1"/>
          <p:nvPr/>
        </p:nvSpPr>
        <p:spPr>
          <a:xfrm>
            <a:off x="511628" y="575984"/>
            <a:ext cx="1116874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400" dirty="0" err="1">
                <a:solidFill>
                  <a:srgbClr val="333333"/>
                </a:solidFill>
                <a:latin typeface="Times New Roman" panose="02020603050405020304" pitchFamily="18" charset="0"/>
                <a:cs typeface="Times New Roman" panose="02020603050405020304" pitchFamily="18" charset="0"/>
              </a:rPr>
              <a:t>П</a:t>
            </a:r>
            <a:r>
              <a:rPr lang="ru-RU" sz="1400" b="0" i="0" dirty="0" err="1">
                <a:solidFill>
                  <a:srgbClr val="333333"/>
                </a:solidFill>
                <a:effectLst/>
                <a:latin typeface="Times New Roman" panose="02020603050405020304" pitchFamily="18" charset="0"/>
                <a:cs typeface="Times New Roman" panose="02020603050405020304" pitchFamily="18" charset="0"/>
              </a:rPr>
              <a:t>римусове</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відчуження</a:t>
            </a:r>
            <a:r>
              <a:rPr lang="ru-RU" sz="1400" b="0" i="0" dirty="0">
                <a:solidFill>
                  <a:srgbClr val="333333"/>
                </a:solidFill>
                <a:effectLst/>
                <a:latin typeface="Times New Roman" panose="02020603050405020304" pitchFamily="18" charset="0"/>
                <a:cs typeface="Times New Roman" panose="02020603050405020304" pitchFamily="18" charset="0"/>
              </a:rPr>
              <a:t> майна - </a:t>
            </a:r>
            <a:r>
              <a:rPr lang="ru-RU" sz="1400" b="0" i="0" dirty="0" err="1">
                <a:solidFill>
                  <a:srgbClr val="333333"/>
                </a:solidFill>
                <a:effectLst/>
                <a:latin typeface="Times New Roman" panose="02020603050405020304" pitchFamily="18" charset="0"/>
                <a:cs typeface="Times New Roman" panose="02020603050405020304" pitchFamily="18" charset="0"/>
              </a:rPr>
              <a:t>позбавлення</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власника</a:t>
            </a:r>
            <a:r>
              <a:rPr lang="ru-RU" sz="1400" b="0" i="0" dirty="0">
                <a:solidFill>
                  <a:srgbClr val="333333"/>
                </a:solidFill>
                <a:effectLst/>
                <a:latin typeface="Times New Roman" panose="02020603050405020304" pitchFamily="18" charset="0"/>
                <a:cs typeface="Times New Roman" panose="02020603050405020304" pitchFamily="18" charset="0"/>
              </a:rPr>
              <a:t> права </a:t>
            </a:r>
            <a:r>
              <a:rPr lang="ru-RU" sz="1400" b="0" i="0" dirty="0" err="1">
                <a:solidFill>
                  <a:srgbClr val="333333"/>
                </a:solidFill>
                <a:effectLst/>
                <a:latin typeface="Times New Roman" panose="02020603050405020304" pitchFamily="18" charset="0"/>
                <a:cs typeface="Times New Roman" panose="02020603050405020304" pitchFamily="18" charset="0"/>
              </a:rPr>
              <a:t>власності</a:t>
            </a:r>
            <a:r>
              <a:rPr lang="ru-RU" sz="1400" b="0" i="0" dirty="0">
                <a:solidFill>
                  <a:srgbClr val="333333"/>
                </a:solidFill>
                <a:effectLst/>
                <a:latin typeface="Times New Roman" panose="02020603050405020304" pitchFamily="18" charset="0"/>
                <a:cs typeface="Times New Roman" panose="02020603050405020304" pitchFamily="18" charset="0"/>
              </a:rPr>
              <a:t> на </a:t>
            </a:r>
            <a:r>
              <a:rPr lang="ru-RU" sz="1400" b="0" i="0" dirty="0" err="1">
                <a:solidFill>
                  <a:srgbClr val="333333"/>
                </a:solidFill>
                <a:effectLst/>
                <a:latin typeface="Times New Roman" panose="02020603050405020304" pitchFamily="18" charset="0"/>
                <a:cs typeface="Times New Roman" panose="02020603050405020304" pitchFamily="18" charset="0"/>
              </a:rPr>
              <a:t>індивідуально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визначене</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майно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що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перебуває</a:t>
            </a:r>
            <a:r>
              <a:rPr lang="ru-RU" sz="1400" b="0" i="0" dirty="0">
                <a:solidFill>
                  <a:srgbClr val="333333"/>
                </a:solidFill>
                <a:effectLst/>
                <a:latin typeface="Times New Roman" panose="02020603050405020304" pitchFamily="18" charset="0"/>
                <a:cs typeface="Times New Roman" panose="02020603050405020304" pitchFamily="18" charset="0"/>
              </a:rPr>
              <a:t> у </a:t>
            </a:r>
            <a:r>
              <a:rPr lang="ru-RU" sz="1400" b="0" i="0" dirty="0" err="1">
                <a:solidFill>
                  <a:srgbClr val="333333"/>
                </a:solidFill>
                <a:effectLst/>
                <a:latin typeface="Times New Roman" panose="02020603050405020304" pitchFamily="18" charset="0"/>
                <a:cs typeface="Times New Roman" panose="02020603050405020304" pitchFamily="18" charset="0"/>
              </a:rPr>
              <a:t>приватній</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власності</a:t>
            </a:r>
            <a:r>
              <a:rPr lang="ru-RU" sz="1400" b="0" i="0" dirty="0">
                <a:solidFill>
                  <a:srgbClr val="333333"/>
                </a:solidFill>
                <a:effectLst/>
                <a:latin typeface="Times New Roman" panose="02020603050405020304" pitchFamily="18" charset="0"/>
                <a:cs typeface="Times New Roman" panose="02020603050405020304" pitchFamily="18" charset="0"/>
              </a:rPr>
              <a:t> та яке переходить у </a:t>
            </a:r>
            <a:r>
              <a:rPr lang="ru-RU" sz="1400" b="0" i="0" dirty="0" err="1">
                <a:solidFill>
                  <a:srgbClr val="333333"/>
                </a:solidFill>
                <a:effectLst/>
                <a:latin typeface="Times New Roman" panose="02020603050405020304" pitchFamily="18" charset="0"/>
                <a:cs typeface="Times New Roman" panose="02020603050405020304" pitchFamily="18" charset="0"/>
              </a:rPr>
              <a:t>власність</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держави</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або</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комунальної</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громади</a:t>
            </a:r>
            <a:r>
              <a:rPr lang="ru-RU" sz="1400" dirty="0">
                <a:solidFill>
                  <a:srgbClr val="333333"/>
                </a:solidFill>
                <a:latin typeface="Times New Roman" panose="02020603050405020304" pitchFamily="18" charset="0"/>
                <a:cs typeface="Times New Roman" panose="02020603050405020304" pitchFamily="18" charset="0"/>
              </a:rPr>
              <a:t> </a:t>
            </a:r>
            <a:r>
              <a:rPr lang="ru-RU" sz="1400" b="0" i="0" dirty="0">
                <a:solidFill>
                  <a:srgbClr val="333333"/>
                </a:solidFill>
                <a:effectLst/>
                <a:latin typeface="Times New Roman" panose="02020603050405020304" pitchFamily="18" charset="0"/>
                <a:cs typeface="Times New Roman" panose="02020603050405020304" pitchFamily="18" charset="0"/>
              </a:rPr>
              <a:t>за </a:t>
            </a:r>
            <a:r>
              <a:rPr lang="ru-RU" sz="1400" b="0" i="0" dirty="0" err="1">
                <a:solidFill>
                  <a:srgbClr val="333333"/>
                </a:solidFill>
                <a:effectLst/>
                <a:latin typeface="Times New Roman" panose="02020603050405020304" pitchFamily="18" charset="0"/>
                <a:cs typeface="Times New Roman" panose="02020603050405020304" pitchFamily="18" charset="0"/>
              </a:rPr>
              <a:t>умови</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попереднього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або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наступного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повного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відшкодування</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його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вартості</a:t>
            </a:r>
            <a:endParaRPr lang="ru-RU"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BD3EAF-190E-4B54-B6CE-E4723E8CB786}"/>
              </a:ext>
            </a:extLst>
          </p:cNvPr>
          <p:cNvSpPr txBox="1"/>
          <p:nvPr/>
        </p:nvSpPr>
        <p:spPr>
          <a:xfrm>
            <a:off x="511628" y="1490343"/>
            <a:ext cx="423454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Закон </a:t>
            </a:r>
            <a:r>
              <a:rPr lang="ru-RU" sz="1400" dirty="0" err="1">
                <a:latin typeface="Times New Roman" panose="02020603050405020304" pitchFamily="18" charset="0"/>
                <a:cs typeface="Times New Roman" panose="02020603050405020304" pitchFamily="18" charset="0"/>
              </a:rPr>
              <a:t>України</a:t>
            </a:r>
            <a:r>
              <a:rPr lang="ru-RU" sz="1400" dirty="0">
                <a:latin typeface="Times New Roman" panose="02020603050405020304" pitchFamily="18" charset="0"/>
                <a:cs typeface="Times New Roman" panose="02020603050405020304" pitchFamily="18" charset="0"/>
              </a:rPr>
              <a:t> «Про передачу, </a:t>
            </a:r>
            <a:r>
              <a:rPr lang="ru-RU" sz="1400" dirty="0" err="1">
                <a:latin typeface="Times New Roman" panose="02020603050405020304" pitchFamily="18" charset="0"/>
                <a:cs typeface="Times New Roman" panose="02020603050405020304" pitchFamily="18" charset="0"/>
              </a:rPr>
              <a:t>примусове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відчуження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або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вилучення</a:t>
            </a:r>
            <a:r>
              <a:rPr lang="ru-RU" sz="1400" dirty="0">
                <a:latin typeface="Times New Roman" panose="02020603050405020304" pitchFamily="18" charset="0"/>
                <a:cs typeface="Times New Roman" panose="02020603050405020304" pitchFamily="18" charset="0"/>
              </a:rPr>
              <a:t> майна в </a:t>
            </a:r>
            <a:r>
              <a:rPr lang="ru-RU" sz="1400" dirty="0" err="1">
                <a:latin typeface="Times New Roman" panose="02020603050405020304" pitchFamily="18" charset="0"/>
                <a:cs typeface="Times New Roman" panose="02020603050405020304" pitchFamily="18" charset="0"/>
              </a:rPr>
              <a:t>умовах</a:t>
            </a:r>
            <a:r>
              <a:rPr lang="ru-RU" sz="1400" dirty="0">
                <a:latin typeface="Times New Roman" panose="02020603050405020304" pitchFamily="18" charset="0"/>
                <a:cs typeface="Times New Roman" panose="02020603050405020304" pitchFamily="18" charset="0"/>
              </a:rPr>
              <a:t> правового режиму </a:t>
            </a:r>
            <a:r>
              <a:rPr lang="ru-RU" sz="1400" dirty="0" err="1">
                <a:latin typeface="Times New Roman" panose="02020603050405020304" pitchFamily="18" charset="0"/>
                <a:cs typeface="Times New Roman" panose="02020603050405020304" pitchFamily="18" charset="0"/>
              </a:rPr>
              <a:t>воєнного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чи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надзвичайного</a:t>
            </a:r>
            <a:r>
              <a:rPr lang="ru-RU" sz="1400" dirty="0">
                <a:latin typeface="Times New Roman" panose="02020603050405020304" pitchFamily="18" charset="0"/>
                <a:cs typeface="Times New Roman" panose="02020603050405020304" pitchFamily="18" charset="0"/>
              </a:rPr>
              <a:t> стану»</a:t>
            </a:r>
          </a:p>
        </p:txBody>
      </p:sp>
      <p:sp>
        <p:nvSpPr>
          <p:cNvPr id="8" name="TextBox 7">
            <a:extLst>
              <a:ext uri="{FF2B5EF4-FFF2-40B4-BE49-F238E27FC236}">
                <a16:creationId xmlns:a16="http://schemas.microsoft.com/office/drawing/2014/main" id="{A783576D-1268-4686-9ADA-201423A25C1E}"/>
              </a:ext>
            </a:extLst>
          </p:cNvPr>
          <p:cNvSpPr txBox="1"/>
          <p:nvPr/>
        </p:nvSpPr>
        <p:spPr>
          <a:xfrm>
            <a:off x="5959936" y="1494117"/>
            <a:ext cx="5876921"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400" dirty="0">
                <a:latin typeface="Times New Roman" panose="02020603050405020304" pitchFamily="18" charset="0"/>
                <a:cs typeface="Times New Roman" panose="02020603050405020304" pitchFamily="18" charset="0"/>
              </a:rPr>
              <a:t>Закон </a:t>
            </a:r>
            <a:r>
              <a:rPr lang="ru-RU" sz="1400" dirty="0" err="1">
                <a:latin typeface="Times New Roman" panose="02020603050405020304" pitchFamily="18" charset="0"/>
                <a:cs typeface="Times New Roman" panose="02020603050405020304" pitchFamily="18" charset="0"/>
              </a:rPr>
              <a:t>України</a:t>
            </a:r>
            <a:r>
              <a:rPr lang="ru-RU" sz="1400" dirty="0">
                <a:latin typeface="Times New Roman" panose="02020603050405020304" pitchFamily="18" charset="0"/>
                <a:cs typeface="Times New Roman" panose="02020603050405020304" pitchFamily="18" charset="0"/>
              </a:rPr>
              <a:t> «Про </a:t>
            </a:r>
            <a:r>
              <a:rPr lang="ru-RU" sz="1400" dirty="0" err="1">
                <a:latin typeface="Times New Roman" panose="02020603050405020304" pitchFamily="18" charset="0"/>
                <a:cs typeface="Times New Roman" panose="02020603050405020304" pitchFamily="18" charset="0"/>
              </a:rPr>
              <a:t>відчуження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земельних</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ділянок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інших</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об'єктів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нерухомого</a:t>
            </a:r>
            <a:r>
              <a:rPr lang="ru-RU" sz="1400" dirty="0">
                <a:latin typeface="Times New Roman" panose="02020603050405020304" pitchFamily="18" charset="0"/>
                <a:cs typeface="Times New Roman" panose="02020603050405020304" pitchFamily="18" charset="0"/>
              </a:rPr>
              <a:t> майна, </a:t>
            </a:r>
            <a:r>
              <a:rPr lang="ru-RU" sz="1400" dirty="0" err="1">
                <a:latin typeface="Times New Roman" panose="02020603050405020304" pitchFamily="18" charset="0"/>
                <a:cs typeface="Times New Roman" panose="02020603050405020304" pitchFamily="18" charset="0"/>
              </a:rPr>
              <a:t>що</a:t>
            </a:r>
            <a:r>
              <a:rPr lang="ru-RU" sz="1400" dirty="0">
                <a:latin typeface="Times New Roman" panose="02020603050405020304" pitchFamily="18" charset="0"/>
                <a:cs typeface="Times New Roman" panose="02020603050405020304" pitchFamily="18" charset="0"/>
              </a:rPr>
              <a:t> на них </a:t>
            </a:r>
            <a:r>
              <a:rPr lang="ru-RU" sz="1400" dirty="0" err="1">
                <a:latin typeface="Times New Roman" panose="02020603050405020304" pitchFamily="18" charset="0"/>
                <a:cs typeface="Times New Roman" panose="02020603050405020304" pitchFamily="18" charset="0"/>
              </a:rPr>
              <a:t>розміщені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які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перебувають</a:t>
            </a:r>
            <a:r>
              <a:rPr lang="ru-RU" sz="1400" dirty="0">
                <a:latin typeface="Times New Roman" panose="02020603050405020304" pitchFamily="18" charset="0"/>
                <a:cs typeface="Times New Roman" panose="02020603050405020304" pitchFamily="18" charset="0"/>
              </a:rPr>
              <a:t> у </a:t>
            </a:r>
            <a:r>
              <a:rPr lang="ru-RU" sz="1400" dirty="0" err="1">
                <a:latin typeface="Times New Roman" panose="02020603050405020304" pitchFamily="18" charset="0"/>
                <a:cs typeface="Times New Roman" panose="02020603050405020304" pitchFamily="18" charset="0"/>
              </a:rPr>
              <a:t>приватній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власності</a:t>
            </a:r>
            <a:r>
              <a:rPr lang="ru-RU" sz="1400" dirty="0">
                <a:latin typeface="Times New Roman" panose="02020603050405020304" pitchFamily="18" charset="0"/>
                <a:cs typeface="Times New Roman" panose="02020603050405020304" pitchFamily="18" charset="0"/>
              </a:rPr>
              <a:t>, для </a:t>
            </a:r>
            <a:r>
              <a:rPr lang="ru-RU" sz="1400" dirty="0" err="1">
                <a:latin typeface="Times New Roman" panose="02020603050405020304" pitchFamily="18" charset="0"/>
                <a:cs typeface="Times New Roman" panose="02020603050405020304" pitchFamily="18" charset="0"/>
              </a:rPr>
              <a:t>суспільних</a:t>
            </a:r>
            <a:r>
              <a:rPr lang="ru-RU" sz="1400" dirty="0">
                <a:latin typeface="Times New Roman" panose="02020603050405020304" pitchFamily="18" charset="0"/>
                <a:cs typeface="Times New Roman" panose="02020603050405020304" pitchFamily="18" charset="0"/>
              </a:rPr>
              <a:t> потреб </a:t>
            </a:r>
            <a:r>
              <a:rPr lang="ru-RU" sz="1400" dirty="0" err="1">
                <a:latin typeface="Times New Roman" panose="02020603050405020304" pitchFamily="18" charset="0"/>
                <a:cs typeface="Times New Roman" panose="02020603050405020304" pitchFamily="18" charset="0"/>
              </a:rPr>
              <a:t>чи</a:t>
            </a:r>
            <a:r>
              <a:rPr lang="ru-RU" sz="1400" dirty="0">
                <a:latin typeface="Times New Roman" panose="02020603050405020304" pitchFamily="18" charset="0"/>
                <a:cs typeface="Times New Roman" panose="02020603050405020304" pitchFamily="18" charset="0"/>
              </a:rPr>
              <a:t> з </a:t>
            </a:r>
            <a:r>
              <a:rPr lang="ru-RU" sz="1400" dirty="0" err="1">
                <a:latin typeface="Times New Roman" panose="02020603050405020304" pitchFamily="18" charset="0"/>
                <a:cs typeface="Times New Roman" panose="02020603050405020304" pitchFamily="18" charset="0"/>
              </a:rPr>
              <a:t>мотивів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суспільної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необхідності</a:t>
            </a:r>
            <a:r>
              <a:rPr lang="ru-RU" sz="14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3C9F5BE1-48DA-40B4-AAE4-C4BA2685E64E}"/>
              </a:ext>
            </a:extLst>
          </p:cNvPr>
          <p:cNvSpPr txBox="1"/>
          <p:nvPr/>
        </p:nvSpPr>
        <p:spPr>
          <a:xfrm>
            <a:off x="511628" y="2667525"/>
            <a:ext cx="4234544" cy="28931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400" b="0" i="0" dirty="0">
                <a:solidFill>
                  <a:srgbClr val="333333"/>
                </a:solidFill>
                <a:effectLst/>
                <a:latin typeface="Times New Roman" panose="02020603050405020304" pitchFamily="18" charset="0"/>
                <a:cs typeface="Times New Roman" panose="02020603050405020304" pitchFamily="18" charset="0"/>
              </a:rPr>
              <a:t>Право на </a:t>
            </a:r>
            <a:r>
              <a:rPr lang="ru-RU" sz="1400" b="0" i="0" dirty="0" err="1">
                <a:solidFill>
                  <a:srgbClr val="333333"/>
                </a:solidFill>
                <a:effectLst/>
                <a:latin typeface="Times New Roman" panose="02020603050405020304" pitchFamily="18" charset="0"/>
                <a:cs typeface="Times New Roman" panose="02020603050405020304" pitchFamily="18" charset="0"/>
              </a:rPr>
              <a:t>відшкодування</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вартості</a:t>
            </a:r>
            <a:r>
              <a:rPr lang="ru-RU" sz="1400" b="0" i="0" dirty="0">
                <a:solidFill>
                  <a:srgbClr val="333333"/>
                </a:solidFill>
                <a:effectLst/>
                <a:latin typeface="Times New Roman" panose="02020603050405020304" pitchFamily="18" charset="0"/>
                <a:cs typeface="Times New Roman" panose="02020603050405020304" pitchFamily="18" charset="0"/>
              </a:rPr>
              <a:t> майна у </a:t>
            </a:r>
            <a:r>
              <a:rPr lang="ru-RU" sz="1400" b="0" i="0" dirty="0" err="1">
                <a:solidFill>
                  <a:srgbClr val="333333"/>
                </a:solidFill>
                <a:effectLst/>
                <a:latin typeface="Times New Roman" panose="02020603050405020304" pitchFamily="18" charset="0"/>
                <a:cs typeface="Times New Roman" panose="02020603050405020304" pitchFamily="18" charset="0"/>
              </a:rPr>
              <a:t>разі</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його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примусового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відчуження</a:t>
            </a:r>
            <a:r>
              <a:rPr lang="ru-RU" sz="1400" b="0" i="0" dirty="0">
                <a:solidFill>
                  <a:srgbClr val="333333"/>
                </a:solidFill>
                <a:effectLst/>
                <a:latin typeface="Times New Roman" panose="02020603050405020304" pitchFamily="18" charset="0"/>
                <a:cs typeface="Times New Roman" panose="02020603050405020304" pitchFamily="18" charset="0"/>
              </a:rPr>
              <a:t> в </a:t>
            </a:r>
            <a:r>
              <a:rPr lang="ru-RU" sz="1400" b="0" i="0" dirty="0" err="1">
                <a:solidFill>
                  <a:srgbClr val="333333"/>
                </a:solidFill>
                <a:effectLst/>
                <a:latin typeface="Times New Roman" panose="02020603050405020304" pitchFamily="18" charset="0"/>
                <a:cs typeface="Times New Roman" panose="02020603050405020304" pitchFamily="18" charset="0"/>
              </a:rPr>
              <a:t>умовах</a:t>
            </a:r>
            <a:r>
              <a:rPr lang="ru-RU" sz="1400" b="0" i="0" dirty="0">
                <a:solidFill>
                  <a:srgbClr val="333333"/>
                </a:solidFill>
                <a:effectLst/>
                <a:latin typeface="Times New Roman" panose="02020603050405020304" pitchFamily="18" charset="0"/>
                <a:cs typeface="Times New Roman" panose="02020603050405020304" pitchFamily="18" charset="0"/>
              </a:rPr>
              <a:t> правового режиму </a:t>
            </a:r>
            <a:r>
              <a:rPr lang="ru-RU" sz="1400" b="0" i="0" dirty="0" err="1">
                <a:solidFill>
                  <a:srgbClr val="333333"/>
                </a:solidFill>
                <a:effectLst/>
                <a:latin typeface="Times New Roman" panose="02020603050405020304" pitchFamily="18" charset="0"/>
                <a:cs typeface="Times New Roman" panose="02020603050405020304" pitchFamily="18" charset="0"/>
              </a:rPr>
              <a:t>воєнного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чи</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надзвичайного</a:t>
            </a:r>
            <a:r>
              <a:rPr lang="ru-RU" sz="1400" b="0" i="0" dirty="0">
                <a:solidFill>
                  <a:srgbClr val="333333"/>
                </a:solidFill>
                <a:effectLst/>
                <a:latin typeface="Times New Roman" panose="02020603050405020304" pitchFamily="18" charset="0"/>
                <a:cs typeface="Times New Roman" panose="02020603050405020304" pitchFamily="18" charset="0"/>
              </a:rPr>
              <a:t> стану </a:t>
            </a:r>
            <a:r>
              <a:rPr lang="ru-RU" sz="1400" b="0" i="0" dirty="0" err="1">
                <a:solidFill>
                  <a:srgbClr val="333333"/>
                </a:solidFill>
                <a:effectLst/>
                <a:latin typeface="Times New Roman" panose="02020603050405020304" pitchFamily="18" charset="0"/>
                <a:cs typeface="Times New Roman" panose="02020603050405020304" pitchFamily="18" charset="0"/>
              </a:rPr>
              <a:t>мають</a:t>
            </a:r>
            <a:r>
              <a:rPr lang="ru-RU" sz="1400" b="0" i="0" dirty="0">
                <a:solidFill>
                  <a:srgbClr val="333333"/>
                </a:solidFill>
                <a:effectLst/>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cs typeface="Times New Roman" panose="02020603050405020304" pitchFamily="18" charset="0"/>
              </a:rPr>
              <a:t>юридичні</a:t>
            </a:r>
            <a:r>
              <a:rPr lang="ru-RU" sz="1400" b="0" i="0" dirty="0">
                <a:solidFill>
                  <a:srgbClr val="333333"/>
                </a:solidFill>
                <a:effectLst/>
                <a:latin typeface="Times New Roman" panose="02020603050405020304" pitchFamily="18" charset="0"/>
                <a:cs typeface="Times New Roman" panose="02020603050405020304" pitchFamily="18" charset="0"/>
              </a:rPr>
              <a:t> особи </a:t>
            </a:r>
            <a:r>
              <a:rPr lang="ru-RU" sz="1400" b="0" i="0" dirty="0" err="1">
                <a:solidFill>
                  <a:srgbClr val="333333"/>
                </a:solidFill>
                <a:effectLst/>
                <a:latin typeface="Times New Roman" panose="02020603050405020304" pitchFamily="18" charset="0"/>
                <a:cs typeface="Times New Roman" panose="02020603050405020304" pitchFamily="18" charset="0"/>
              </a:rPr>
              <a:t>комунальної</a:t>
            </a:r>
            <a:r>
              <a:rPr lang="ru-RU" sz="1400" b="0" i="0" dirty="0">
                <a:solidFill>
                  <a:srgbClr val="333333"/>
                </a:solidFill>
                <a:effectLst/>
                <a:latin typeface="Times New Roman" panose="02020603050405020304" pitchFamily="18" charset="0"/>
                <a:cs typeface="Times New Roman" panose="02020603050405020304" pitchFamily="18" charset="0"/>
              </a:rPr>
              <a:t> і </a:t>
            </a:r>
            <a:r>
              <a:rPr lang="ru-RU" sz="1400" b="1" i="0" dirty="0" err="1">
                <a:solidFill>
                  <a:srgbClr val="333333"/>
                </a:solidFill>
                <a:effectLst/>
                <a:latin typeface="Times New Roman" panose="02020603050405020304" pitchFamily="18" charset="0"/>
                <a:cs typeface="Times New Roman" panose="02020603050405020304" pitchFamily="18" charset="0"/>
              </a:rPr>
              <a:t>приватної</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форми</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власності</a:t>
            </a:r>
            <a:r>
              <a:rPr lang="ru-RU" sz="1400" b="0" i="0" dirty="0">
                <a:solidFill>
                  <a:srgbClr val="333333"/>
                </a:solidFill>
                <a:effectLst/>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cs typeface="Times New Roman" panose="02020603050405020304" pitchFamily="18" charset="0"/>
              </a:rPr>
              <a:t>та </a:t>
            </a:r>
            <a:r>
              <a:rPr lang="ru-RU" sz="1400" b="0" i="0" dirty="0" err="1">
                <a:solidFill>
                  <a:srgbClr val="333333"/>
                </a:solidFill>
                <a:effectLst/>
                <a:latin typeface="Times New Roman" panose="02020603050405020304" pitchFamily="18" charset="0"/>
                <a:cs typeface="Times New Roman" panose="02020603050405020304" pitchFamily="18" charset="0"/>
              </a:rPr>
              <a:t>фізичні</a:t>
            </a:r>
            <a:r>
              <a:rPr lang="ru-RU" sz="1400" b="0" i="0" dirty="0">
                <a:solidFill>
                  <a:srgbClr val="333333"/>
                </a:solidFill>
                <a:effectLst/>
                <a:latin typeface="Times New Roman" panose="02020603050405020304" pitchFamily="18" charset="0"/>
                <a:cs typeface="Times New Roman" panose="02020603050405020304" pitchFamily="18" charset="0"/>
              </a:rPr>
              <a:t> особи, </a:t>
            </a:r>
          </a:p>
          <a:p>
            <a:pPr marL="285750" indent="-285750" algn="just">
              <a:buFont typeface="Arial" panose="020B0604020202020204" pitchFamily="34" charset="0"/>
              <a:buChar char="•"/>
            </a:pPr>
            <a:r>
              <a:rPr lang="ru-RU" sz="1400" dirty="0">
                <a:solidFill>
                  <a:srgbClr val="333333"/>
                </a:solidFill>
                <a:latin typeface="Times New Roman" panose="02020603050405020304" pitchFamily="18" charset="0"/>
                <a:cs typeface="Times New Roman" panose="02020603050405020304" pitchFamily="18" charset="0"/>
              </a:rPr>
              <a:t>і </a:t>
            </a:r>
            <a:r>
              <a:rPr lang="ru-RU" sz="1400" dirty="0" err="1">
                <a:solidFill>
                  <a:srgbClr val="333333"/>
                </a:solidFill>
                <a:latin typeface="Times New Roman" panose="02020603050405020304" pitchFamily="18" charset="0"/>
                <a:cs typeface="Times New Roman" panose="02020603050405020304" pitchFamily="18" charset="0"/>
              </a:rPr>
              <a:t>відповідно</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їх</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правонаступники</a:t>
            </a:r>
            <a:r>
              <a:rPr lang="ru-RU" sz="1400" dirty="0">
                <a:solidFill>
                  <a:srgbClr val="333333"/>
                </a:solidFill>
                <a:latin typeface="Times New Roman" panose="02020603050405020304" pitchFamily="18" charset="0"/>
                <a:cs typeface="Times New Roman" panose="02020603050405020304" pitchFamily="18" charset="0"/>
              </a:rPr>
              <a:t> та </a:t>
            </a:r>
            <a:r>
              <a:rPr lang="ru-RU" sz="1400" dirty="0" err="1">
                <a:solidFill>
                  <a:srgbClr val="333333"/>
                </a:solidFill>
                <a:latin typeface="Times New Roman" panose="02020603050405020304" pitchFamily="18" charset="0"/>
                <a:cs typeface="Times New Roman" panose="02020603050405020304" pitchFamily="18" charset="0"/>
              </a:rPr>
              <a:t>спадкоємці</a:t>
            </a:r>
            <a:endParaRPr lang="ru-RU" sz="1400" b="0" i="0" dirty="0">
              <a:solidFill>
                <a:srgbClr val="333333"/>
              </a:solidFill>
              <a:effectLst/>
              <a:latin typeface="Times New Roman" panose="02020603050405020304" pitchFamily="18" charset="0"/>
              <a:cs typeface="Times New Roman" panose="02020603050405020304" pitchFamily="18" charset="0"/>
            </a:endParaRPr>
          </a:p>
          <a:p>
            <a:pPr algn="just"/>
            <a:r>
              <a:rPr lang="ru-RU" sz="1400" b="0" i="0" dirty="0">
                <a:solidFill>
                  <a:srgbClr val="333333"/>
                </a:solidFill>
                <a:effectLst/>
                <a:latin typeface="Times New Roman" panose="02020603050405020304" pitchFamily="18" charset="0"/>
                <a:cs typeface="Times New Roman" panose="02020603050405020304" pitchFamily="18" charset="0"/>
              </a:rPr>
              <a:t>у </a:t>
            </a:r>
            <a:r>
              <a:rPr lang="ru-RU" sz="1400" b="0" i="0" dirty="0" err="1">
                <a:solidFill>
                  <a:srgbClr val="333333"/>
                </a:solidFill>
                <a:effectLst/>
                <a:latin typeface="Times New Roman" panose="02020603050405020304" pitchFamily="18" charset="0"/>
                <a:cs typeface="Times New Roman" panose="02020603050405020304" pitchFamily="18" charset="0"/>
              </a:rPr>
              <a:t>яких</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відчужені</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будівлі</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споруди</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транспортні</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засоби</a:t>
            </a:r>
            <a:r>
              <a:rPr lang="ru-RU" sz="1400" b="0" i="0" dirty="0">
                <a:solidFill>
                  <a:srgbClr val="333333"/>
                </a:solidFill>
                <a:effectLst/>
                <a:latin typeface="Times New Roman" panose="02020603050405020304" pitchFamily="18" charset="0"/>
                <a:cs typeface="Times New Roman" panose="02020603050405020304" pitchFamily="18" charset="0"/>
              </a:rPr>
              <a:t> та </a:t>
            </a:r>
            <a:r>
              <a:rPr lang="ru-RU" sz="1400" b="0" i="0" dirty="0" err="1">
                <a:solidFill>
                  <a:srgbClr val="333333"/>
                </a:solidFill>
                <a:effectLst/>
                <a:latin typeface="Times New Roman" panose="02020603050405020304" pitchFamily="18" charset="0"/>
                <a:cs typeface="Times New Roman" panose="02020603050405020304" pitchFamily="18" charset="0"/>
              </a:rPr>
              <a:t>інше</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майно</a:t>
            </a:r>
            <a:r>
              <a:rPr lang="ru-RU" sz="1400" b="0" i="0" dirty="0">
                <a:solidFill>
                  <a:srgbClr val="333333"/>
                </a:solidFill>
                <a:effectLst/>
                <a:latin typeface="Times New Roman" panose="02020603050405020304" pitchFamily="18" charset="0"/>
                <a:cs typeface="Times New Roman" panose="02020603050405020304" pitchFamily="18" charset="0"/>
              </a:rPr>
              <a:t> для потреб </a:t>
            </a:r>
            <a:r>
              <a:rPr lang="ru-RU" sz="1400" b="0" i="0" dirty="0" err="1">
                <a:solidFill>
                  <a:srgbClr val="333333"/>
                </a:solidFill>
                <a:effectLst/>
                <a:latin typeface="Times New Roman" panose="02020603050405020304" pitchFamily="18" charset="0"/>
                <a:cs typeface="Times New Roman" panose="02020603050405020304" pitchFamily="18" charset="0"/>
              </a:rPr>
              <a:t>держави</a:t>
            </a:r>
            <a:r>
              <a:rPr lang="ru-RU" sz="1400" b="0" i="0" dirty="0">
                <a:solidFill>
                  <a:srgbClr val="333333"/>
                </a:solidFill>
                <a:effectLst/>
                <a:latin typeface="Times New Roman" panose="02020603050405020304" pitchFamily="18" charset="0"/>
                <a:cs typeface="Times New Roman" panose="02020603050405020304" pitchFamily="18" charset="0"/>
              </a:rPr>
              <a:t> в </a:t>
            </a:r>
            <a:r>
              <a:rPr lang="ru-RU" sz="1400" b="0" i="0" dirty="0" err="1">
                <a:solidFill>
                  <a:srgbClr val="333333"/>
                </a:solidFill>
                <a:effectLst/>
                <a:latin typeface="Times New Roman" panose="02020603050405020304" pitchFamily="18" charset="0"/>
                <a:cs typeface="Times New Roman" panose="02020603050405020304" pitchFamily="18" charset="0"/>
              </a:rPr>
              <a:t>умовах</a:t>
            </a:r>
            <a:r>
              <a:rPr lang="ru-RU" sz="1400" b="0" i="0" dirty="0">
                <a:solidFill>
                  <a:srgbClr val="333333"/>
                </a:solidFill>
                <a:effectLst/>
                <a:latin typeface="Times New Roman" panose="02020603050405020304" pitchFamily="18" charset="0"/>
                <a:cs typeface="Times New Roman" panose="02020603050405020304" pitchFamily="18" charset="0"/>
              </a:rPr>
              <a:t> правового режиму </a:t>
            </a:r>
            <a:r>
              <a:rPr lang="ru-RU" sz="1400" b="0" i="0" dirty="0" err="1">
                <a:solidFill>
                  <a:srgbClr val="333333"/>
                </a:solidFill>
                <a:effectLst/>
                <a:latin typeface="Times New Roman" panose="02020603050405020304" pitchFamily="18" charset="0"/>
                <a:cs typeface="Times New Roman" panose="02020603050405020304" pitchFamily="18" charset="0"/>
              </a:rPr>
              <a:t>воєнного</a:t>
            </a:r>
            <a:r>
              <a:rPr lang="ru-RU" sz="1400" b="0" i="0" dirty="0">
                <a:solidFill>
                  <a:srgbClr val="333333"/>
                </a:solidFill>
                <a:effectLst/>
                <a:latin typeface="Times New Roman" panose="02020603050405020304" pitchFamily="18" charset="0"/>
                <a:cs typeface="Times New Roman" panose="02020603050405020304" pitchFamily="18" charset="0"/>
              </a:rPr>
              <a:t> стану </a:t>
            </a:r>
            <a:r>
              <a:rPr lang="ru-RU" sz="1400" b="0" i="0" dirty="0" err="1">
                <a:solidFill>
                  <a:srgbClr val="333333"/>
                </a:solidFill>
                <a:effectLst/>
                <a:latin typeface="Times New Roman" panose="02020603050405020304" pitchFamily="18" charset="0"/>
                <a:cs typeface="Times New Roman" panose="02020603050405020304" pitchFamily="18" charset="0"/>
              </a:rPr>
              <a:t>або</a:t>
            </a:r>
            <a:r>
              <a:rPr lang="ru-RU" sz="1400" b="0" i="0" dirty="0">
                <a:solidFill>
                  <a:srgbClr val="333333"/>
                </a:solidFill>
                <a:effectLst/>
                <a:latin typeface="Times New Roman" panose="02020603050405020304" pitchFamily="18" charset="0"/>
                <a:cs typeface="Times New Roman" panose="02020603050405020304" pitchFamily="18" charset="0"/>
              </a:rPr>
              <a:t> для </a:t>
            </a:r>
            <a:r>
              <a:rPr lang="ru-RU" sz="1400" b="0" i="0" dirty="0" err="1">
                <a:solidFill>
                  <a:srgbClr val="333333"/>
                </a:solidFill>
                <a:effectLst/>
                <a:latin typeface="Times New Roman" panose="02020603050405020304" pitchFamily="18" charset="0"/>
                <a:cs typeface="Times New Roman" panose="02020603050405020304" pitchFamily="18" charset="0"/>
              </a:rPr>
              <a:t>відвернення</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чи</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ліквідації</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ситуацій</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що</a:t>
            </a:r>
            <a:r>
              <a:rPr lang="ru-RU" sz="1400" b="0" i="0" dirty="0">
                <a:solidFill>
                  <a:srgbClr val="333333"/>
                </a:solidFill>
                <a:effectLst/>
                <a:latin typeface="Times New Roman" panose="02020603050405020304" pitchFamily="18" charset="0"/>
                <a:cs typeface="Times New Roman" panose="02020603050405020304" pitchFamily="18" charset="0"/>
              </a:rPr>
              <a:t> стали причиною </a:t>
            </a:r>
            <a:r>
              <a:rPr lang="ru-RU" sz="1400" b="0" i="0" dirty="0" err="1">
                <a:solidFill>
                  <a:srgbClr val="333333"/>
                </a:solidFill>
                <a:effectLst/>
                <a:latin typeface="Times New Roman" panose="02020603050405020304" pitchFamily="18" charset="0"/>
                <a:cs typeface="Times New Roman" panose="02020603050405020304" pitchFamily="18" charset="0"/>
              </a:rPr>
              <a:t>введення</a:t>
            </a:r>
            <a:r>
              <a:rPr lang="ru-RU" sz="1400" b="0" i="0" dirty="0">
                <a:solidFill>
                  <a:srgbClr val="333333"/>
                </a:solidFill>
                <a:effectLst/>
                <a:latin typeface="Times New Roman" panose="02020603050405020304" pitchFamily="18" charset="0"/>
                <a:cs typeface="Times New Roman" panose="02020603050405020304" pitchFamily="18" charset="0"/>
              </a:rPr>
              <a:t> правового режиму </a:t>
            </a:r>
            <a:r>
              <a:rPr lang="ru-RU" sz="1400" b="0" i="0" dirty="0" err="1">
                <a:solidFill>
                  <a:srgbClr val="333333"/>
                </a:solidFill>
                <a:effectLst/>
                <a:latin typeface="Times New Roman" panose="02020603050405020304" pitchFamily="18" charset="0"/>
                <a:cs typeface="Times New Roman" panose="02020603050405020304" pitchFamily="18" charset="0"/>
              </a:rPr>
              <a:t>надзвичайного</a:t>
            </a:r>
            <a:r>
              <a:rPr lang="ru-RU" sz="1400" b="0" i="0" dirty="0">
                <a:solidFill>
                  <a:srgbClr val="333333"/>
                </a:solidFill>
                <a:effectLst/>
                <a:latin typeface="Times New Roman" panose="02020603050405020304" pitchFamily="18" charset="0"/>
                <a:cs typeface="Times New Roman" panose="02020603050405020304" pitchFamily="18" charset="0"/>
              </a:rPr>
              <a:t> стану</a:t>
            </a:r>
          </a:p>
        </p:txBody>
      </p:sp>
      <p:sp>
        <p:nvSpPr>
          <p:cNvPr id="11" name="TextBox 10">
            <a:extLst>
              <a:ext uri="{FF2B5EF4-FFF2-40B4-BE49-F238E27FC236}">
                <a16:creationId xmlns:a16="http://schemas.microsoft.com/office/drawing/2014/main" id="{DE890C51-63E4-49EC-90C2-1AB2C23016E1}"/>
              </a:ext>
            </a:extLst>
          </p:cNvPr>
          <p:cNvSpPr txBox="1"/>
          <p:nvPr/>
        </p:nvSpPr>
        <p:spPr>
          <a:xfrm>
            <a:off x="5959936" y="2667525"/>
            <a:ext cx="5876921" cy="28931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sz="1400" b="0" i="0" dirty="0">
                <a:solidFill>
                  <a:srgbClr val="333333"/>
                </a:solidFill>
                <a:effectLst/>
                <a:latin typeface="Times New Roman" panose="02020603050405020304" pitchFamily="18" charset="0"/>
                <a:cs typeface="Times New Roman" panose="02020603050405020304" pitchFamily="18" charset="0"/>
              </a:rPr>
              <a:t>І </a:t>
            </a:r>
            <a:r>
              <a:rPr lang="ru-RU" sz="1400" b="0" i="0" dirty="0" err="1">
                <a:solidFill>
                  <a:srgbClr val="333333"/>
                </a:solidFill>
                <a:effectLst/>
                <a:latin typeface="Times New Roman" panose="02020603050405020304" pitchFamily="18" charset="0"/>
                <a:cs typeface="Times New Roman" panose="02020603050405020304" pitchFamily="18" charset="0"/>
              </a:rPr>
              <a:t>викуп</a:t>
            </a:r>
            <a:r>
              <a:rPr lang="ru-RU" sz="1400" dirty="0">
                <a:solidFill>
                  <a:srgbClr val="333333"/>
                </a:solidFill>
                <a:latin typeface="Times New Roman" panose="02020603050405020304" pitchFamily="18" charset="0"/>
                <a:cs typeface="Times New Roman" panose="02020603050405020304" pitchFamily="18" charset="0"/>
              </a:rPr>
              <a:t>, і </a:t>
            </a:r>
            <a:r>
              <a:rPr lang="ru-RU" sz="1400" dirty="0" err="1">
                <a:solidFill>
                  <a:srgbClr val="333333"/>
                </a:solidFill>
                <a:latin typeface="Times New Roman" panose="02020603050405020304" pitchFamily="18" charset="0"/>
                <a:cs typeface="Times New Roman" panose="02020603050405020304" pitchFamily="18" charset="0"/>
              </a:rPr>
              <a:t>примусове</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відчуження</a:t>
            </a:r>
            <a:r>
              <a:rPr lang="ru-RU" sz="1400" dirty="0">
                <a:solidFill>
                  <a:srgbClr val="333333"/>
                </a:solidFill>
                <a:latin typeface="Times New Roman" panose="02020603050405020304" pitchFamily="18" charset="0"/>
                <a:cs typeface="Times New Roman" panose="02020603050405020304" pitchFamily="18" charset="0"/>
              </a:rPr>
              <a:t> за </a:t>
            </a:r>
            <a:r>
              <a:rPr lang="ru-RU" sz="1400" dirty="0" err="1">
                <a:solidFill>
                  <a:srgbClr val="333333"/>
                </a:solidFill>
                <a:latin typeface="Times New Roman" panose="02020603050405020304" pitchFamily="18" charset="0"/>
                <a:cs typeface="Times New Roman" panose="02020603050405020304" pitchFamily="18" charset="0"/>
              </a:rPr>
              <a:t>рішенням</a:t>
            </a:r>
            <a:r>
              <a:rPr lang="ru-RU" sz="1400" dirty="0">
                <a:solidFill>
                  <a:srgbClr val="333333"/>
                </a:solidFill>
                <a:latin typeface="Times New Roman" panose="02020603050405020304" pitchFamily="18" charset="0"/>
                <a:cs typeface="Times New Roman" panose="02020603050405020304" pitchFamily="18" charset="0"/>
              </a:rPr>
              <a:t> суду (у </a:t>
            </a:r>
            <a:r>
              <a:rPr lang="ru-RU" sz="1400" dirty="0" err="1">
                <a:solidFill>
                  <a:srgbClr val="333333"/>
                </a:solidFill>
                <a:latin typeface="Times New Roman" panose="02020603050405020304" pitchFamily="18" charset="0"/>
                <a:cs typeface="Times New Roman" panose="02020603050405020304" pitchFamily="18" charset="0"/>
              </a:rPr>
              <a:t>разі</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незгоди</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власника</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можливі</a:t>
            </a:r>
            <a:r>
              <a:rPr lang="ru-RU" sz="1400" dirty="0">
                <a:solidFill>
                  <a:srgbClr val="333333"/>
                </a:solidFill>
                <a:latin typeface="Times New Roman" panose="02020603050405020304" pitchFamily="18" charset="0"/>
                <a:cs typeface="Times New Roman" panose="02020603050405020304" pitchFamily="18" charset="0"/>
              </a:rPr>
              <a:t> </a:t>
            </a:r>
            <a:r>
              <a:rPr lang="ru-RU" sz="1400" dirty="0" err="1">
                <a:solidFill>
                  <a:srgbClr val="333333"/>
                </a:solidFill>
                <a:latin typeface="Times New Roman" panose="02020603050405020304" pitchFamily="18" charset="0"/>
                <a:cs typeface="Times New Roman" panose="02020603050405020304" pitchFamily="18" charset="0"/>
              </a:rPr>
              <a:t>щодо</a:t>
            </a:r>
            <a:r>
              <a:rPr lang="ru-RU" sz="1400" dirty="0">
                <a:solidFill>
                  <a:srgbClr val="333333"/>
                </a:solidFill>
                <a:latin typeface="Times New Roman" panose="02020603050405020304" pitchFamily="18" charset="0"/>
                <a:cs typeface="Times New Roman" panose="02020603050405020304" pitchFamily="18" charset="0"/>
              </a:rPr>
              <a:t>:</a:t>
            </a:r>
          </a:p>
          <a:p>
            <a:pPr algn="just"/>
            <a:endParaRPr lang="ru-RU" sz="1400" dirty="0">
              <a:solidFill>
                <a:srgbClr val="333333"/>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cs typeface="Times New Roman" panose="02020603050405020304" pitchFamily="18" charset="0"/>
              </a:rPr>
              <a:t>об'єктів</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національної</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безпеки</a:t>
            </a:r>
            <a:r>
              <a:rPr lang="ru-RU" sz="1400" b="0" i="0" dirty="0">
                <a:solidFill>
                  <a:srgbClr val="333333"/>
                </a:solidFill>
                <a:effectLst/>
                <a:latin typeface="Times New Roman" panose="02020603050405020304" pitchFamily="18" charset="0"/>
                <a:cs typeface="Times New Roman" panose="02020603050405020304" pitchFamily="18" charset="0"/>
              </a:rPr>
              <a:t> і оборони;</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cs typeface="Times New Roman" panose="02020603050405020304" pitchFamily="18" charset="0"/>
              </a:rPr>
              <a:t>лінійних</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об'єктів</a:t>
            </a:r>
            <a:r>
              <a:rPr lang="ru-RU" sz="1400" b="0" i="0" dirty="0">
                <a:solidFill>
                  <a:srgbClr val="333333"/>
                </a:solidFill>
                <a:effectLst/>
                <a:latin typeface="Times New Roman" panose="02020603050405020304" pitchFamily="18" charset="0"/>
                <a:cs typeface="Times New Roman" panose="02020603050405020304" pitchFamily="18" charset="0"/>
              </a:rPr>
              <a:t> та </a:t>
            </a:r>
            <a:r>
              <a:rPr lang="ru-RU" sz="1400" b="0" i="0" dirty="0" err="1">
                <a:solidFill>
                  <a:srgbClr val="333333"/>
                </a:solidFill>
                <a:effectLst/>
                <a:latin typeface="Times New Roman" panose="02020603050405020304" pitchFamily="18" charset="0"/>
                <a:cs typeface="Times New Roman" panose="02020603050405020304" pitchFamily="18" charset="0"/>
              </a:rPr>
              <a:t>об'єктів</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транспортної</a:t>
            </a:r>
            <a:r>
              <a:rPr lang="ru-RU" sz="1400" b="0" i="0" dirty="0">
                <a:solidFill>
                  <a:srgbClr val="333333"/>
                </a:solidFill>
                <a:effectLst/>
                <a:latin typeface="Times New Roman" panose="02020603050405020304" pitchFamily="18" charset="0"/>
                <a:cs typeface="Times New Roman" panose="02020603050405020304" pitchFamily="18" charset="0"/>
              </a:rPr>
              <a:t> і </a:t>
            </a:r>
            <a:r>
              <a:rPr lang="ru-RU" sz="1400" b="0" i="0" dirty="0" err="1">
                <a:solidFill>
                  <a:srgbClr val="333333"/>
                </a:solidFill>
                <a:effectLst/>
                <a:latin typeface="Times New Roman" panose="02020603050405020304" pitchFamily="18" charset="0"/>
                <a:cs typeface="Times New Roman" panose="02020603050405020304" pitchFamily="18" charset="0"/>
              </a:rPr>
              <a:t>енергетичної</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інфраструктури</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доріг</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мостів</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естакад</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магістральних</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трубопроводів</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ліній</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електропередачі</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аеропортів</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морських</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портів</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нафтових</a:t>
            </a:r>
            <a:r>
              <a:rPr lang="ru-RU" sz="1400" b="0" i="0" dirty="0">
                <a:solidFill>
                  <a:srgbClr val="333333"/>
                </a:solidFill>
                <a:effectLst/>
                <a:latin typeface="Times New Roman" panose="02020603050405020304" pitchFamily="18" charset="0"/>
                <a:cs typeface="Times New Roman" panose="02020603050405020304" pitchFamily="18" charset="0"/>
              </a:rPr>
              <a:t> і </a:t>
            </a:r>
            <a:r>
              <a:rPr lang="ru-RU" sz="1400" b="0" i="0" dirty="0" err="1">
                <a:solidFill>
                  <a:srgbClr val="333333"/>
                </a:solidFill>
                <a:effectLst/>
                <a:latin typeface="Times New Roman" panose="02020603050405020304" pitchFamily="18" charset="0"/>
                <a:cs typeface="Times New Roman" panose="02020603050405020304" pitchFamily="18" charset="0"/>
              </a:rPr>
              <a:t>газових</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терміналів</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електростанцій</a:t>
            </a:r>
            <a:r>
              <a:rPr lang="ru-RU" sz="1400" b="0" i="0" dirty="0">
                <a:solidFill>
                  <a:srgbClr val="333333"/>
                </a:solidFill>
                <a:effectLst/>
                <a:latin typeface="Times New Roman" panose="02020603050405020304" pitchFamily="18" charset="0"/>
                <a:cs typeface="Times New Roman" panose="02020603050405020304" pitchFamily="18" charset="0"/>
              </a:rPr>
              <a:t>) та </a:t>
            </a:r>
            <a:r>
              <a:rPr lang="ru-RU" sz="1400" b="0" i="0" dirty="0" err="1">
                <a:solidFill>
                  <a:srgbClr val="333333"/>
                </a:solidFill>
                <a:effectLst/>
                <a:latin typeface="Times New Roman" panose="02020603050405020304" pitchFamily="18" charset="0"/>
                <a:cs typeface="Times New Roman" panose="02020603050405020304" pitchFamily="18" charset="0"/>
              </a:rPr>
              <a:t>об'єктів</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необхідних</a:t>
            </a:r>
            <a:r>
              <a:rPr lang="ru-RU" sz="1400" b="0" i="0" dirty="0">
                <a:solidFill>
                  <a:srgbClr val="333333"/>
                </a:solidFill>
                <a:effectLst/>
                <a:latin typeface="Times New Roman" panose="02020603050405020304" pitchFamily="18" charset="0"/>
                <a:cs typeface="Times New Roman" panose="02020603050405020304" pitchFamily="18" charset="0"/>
              </a:rPr>
              <a:t> для </a:t>
            </a:r>
            <a:r>
              <a:rPr lang="ru-RU" sz="1400" b="0" i="0" dirty="0" err="1">
                <a:solidFill>
                  <a:srgbClr val="333333"/>
                </a:solidFill>
                <a:effectLst/>
                <a:latin typeface="Times New Roman" panose="02020603050405020304" pitchFamily="18" charset="0"/>
                <a:cs typeface="Times New Roman" panose="02020603050405020304" pitchFamily="18" charset="0"/>
              </a:rPr>
              <a:t>їх</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експлуатації</a:t>
            </a:r>
            <a:r>
              <a:rPr lang="ru-RU" sz="1400" b="0" i="0" dirty="0">
                <a:solidFill>
                  <a:srgbClr val="333333"/>
                </a:solidFill>
                <a:effectLst/>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cs typeface="Times New Roman" panose="02020603050405020304" pitchFamily="18" charset="0"/>
              </a:rPr>
              <a:t>об'єктів</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пов'язаних</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із</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видобуванням</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корисних</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копалин</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загальнодержавного</a:t>
            </a:r>
            <a:r>
              <a:rPr lang="ru-RU" sz="1400" b="0" i="0" dirty="0">
                <a:solidFill>
                  <a:srgbClr val="333333"/>
                </a:solidFill>
                <a:effectLst/>
                <a:latin typeface="Times New Roman" panose="02020603050405020304" pitchFamily="18" charset="0"/>
                <a:cs typeface="Times New Roman" panose="02020603050405020304" pitchFamily="18" charset="0"/>
              </a:rPr>
              <a:t> </a:t>
            </a:r>
            <a:r>
              <a:rPr lang="ru-RU" sz="1400" b="0" i="0" dirty="0" err="1">
                <a:solidFill>
                  <a:srgbClr val="333333"/>
                </a:solidFill>
                <a:effectLst/>
                <a:latin typeface="Times New Roman" panose="02020603050405020304" pitchFamily="18" charset="0"/>
                <a:cs typeface="Times New Roman" panose="02020603050405020304" pitchFamily="18" charset="0"/>
              </a:rPr>
              <a:t>значення</a:t>
            </a:r>
            <a:r>
              <a:rPr lang="ru-RU" sz="1400" b="0" i="0" dirty="0">
                <a:solidFill>
                  <a:srgbClr val="333333"/>
                </a:solidFill>
                <a:effectLst/>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cs typeface="Times New Roman" panose="02020603050405020304" pitchFamily="18" charset="0"/>
              </a:rPr>
              <a:t>об'єктів</a:t>
            </a:r>
            <a:r>
              <a:rPr lang="ru-RU" sz="1400" b="0" i="0" dirty="0">
                <a:solidFill>
                  <a:srgbClr val="333333"/>
                </a:solidFill>
                <a:effectLst/>
                <a:latin typeface="Times New Roman" panose="02020603050405020304" pitchFamily="18" charset="0"/>
                <a:cs typeface="Times New Roman" panose="02020603050405020304" pitchFamily="18" charset="0"/>
              </a:rPr>
              <a:t> природно-</a:t>
            </a:r>
            <a:r>
              <a:rPr lang="ru-RU" sz="1400" b="0" i="0" dirty="0" err="1">
                <a:solidFill>
                  <a:srgbClr val="333333"/>
                </a:solidFill>
                <a:effectLst/>
                <a:latin typeface="Times New Roman" panose="02020603050405020304" pitchFamily="18" charset="0"/>
                <a:cs typeface="Times New Roman" panose="02020603050405020304" pitchFamily="18" charset="0"/>
              </a:rPr>
              <a:t>заповідного</a:t>
            </a:r>
            <a:r>
              <a:rPr lang="ru-RU" sz="1400" b="0" i="0" dirty="0">
                <a:solidFill>
                  <a:srgbClr val="333333"/>
                </a:solidFill>
                <a:effectLst/>
                <a:latin typeface="Times New Roman" panose="02020603050405020304" pitchFamily="18" charset="0"/>
                <a:cs typeface="Times New Roman" panose="02020603050405020304" pitchFamily="18" charset="0"/>
              </a:rPr>
              <a:t> фонду;</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cs typeface="Times New Roman" panose="02020603050405020304" pitchFamily="18" charset="0"/>
              </a:rPr>
              <a:t>кладовищ</a:t>
            </a:r>
            <a:r>
              <a:rPr lang="ru-RU" sz="1400" b="0" i="0" dirty="0">
                <a:solidFill>
                  <a:srgbClr val="333333"/>
                </a:solidFill>
                <a:effectLst/>
                <a:latin typeface="Times New Roman" panose="02020603050405020304" pitchFamily="18" charset="0"/>
                <a:cs typeface="Times New Roman" panose="02020603050405020304" pitchFamily="18" charset="0"/>
              </a:rPr>
              <a:t>.</a:t>
            </a:r>
          </a:p>
        </p:txBody>
      </p:sp>
      <p:cxnSp>
        <p:nvCxnSpPr>
          <p:cNvPr id="13" name="Прямая со стрелкой 12">
            <a:extLst>
              <a:ext uri="{FF2B5EF4-FFF2-40B4-BE49-F238E27FC236}">
                <a16:creationId xmlns:a16="http://schemas.microsoft.com/office/drawing/2014/main" id="{ECB9BEF6-DDCA-4391-85C7-DDCFC8BAC3FC}"/>
              </a:ext>
            </a:extLst>
          </p:cNvPr>
          <p:cNvCxnSpPr>
            <a:stCxn id="5" idx="2"/>
          </p:cNvCxnSpPr>
          <p:nvPr/>
        </p:nvCxnSpPr>
        <p:spPr>
          <a:xfrm flipH="1">
            <a:off x="3407229" y="1099204"/>
            <a:ext cx="2688771" cy="27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4C63E6A2-12EC-45EE-8B93-77DEEB69933E}"/>
              </a:ext>
            </a:extLst>
          </p:cNvPr>
          <p:cNvCxnSpPr>
            <a:stCxn id="5" idx="2"/>
          </p:cNvCxnSpPr>
          <p:nvPr/>
        </p:nvCxnSpPr>
        <p:spPr>
          <a:xfrm>
            <a:off x="6096000" y="1099204"/>
            <a:ext cx="1992086" cy="27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F1922D9D-7054-4527-B9E5-76F2AF5EE569}"/>
              </a:ext>
            </a:extLst>
          </p:cNvPr>
          <p:cNvCxnSpPr>
            <a:cxnSpLocks/>
            <a:stCxn id="6" idx="2"/>
            <a:endCxn id="10" idx="0"/>
          </p:cNvCxnSpPr>
          <p:nvPr/>
        </p:nvCxnSpPr>
        <p:spPr>
          <a:xfrm>
            <a:off x="2628900" y="2229007"/>
            <a:ext cx="0" cy="438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DE0B6E57-C9E4-4FCC-ADB8-BC4C9DABAC8D}"/>
              </a:ext>
            </a:extLst>
          </p:cNvPr>
          <p:cNvCxnSpPr>
            <a:stCxn id="8" idx="2"/>
            <a:endCxn id="11" idx="0"/>
          </p:cNvCxnSpPr>
          <p:nvPr/>
        </p:nvCxnSpPr>
        <p:spPr>
          <a:xfrm>
            <a:off x="8898397" y="2232781"/>
            <a:ext cx="0" cy="434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72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423B4F-77A0-45AB-8A4B-DAC0A35E6A02}"/>
              </a:ext>
            </a:extLst>
          </p:cNvPr>
          <p:cNvSpPr txBox="1"/>
          <p:nvPr/>
        </p:nvSpPr>
        <p:spPr>
          <a:xfrm>
            <a:off x="5500914" y="236898"/>
            <a:ext cx="1190172" cy="307777"/>
          </a:xfrm>
          <a:prstGeom prst="rect">
            <a:avLst/>
          </a:prstGeom>
          <a:noFill/>
          <a:ln>
            <a:solidFill>
              <a:schemeClr val="accent1"/>
            </a:solidFill>
          </a:ln>
        </p:spPr>
        <p:txBody>
          <a:bodyPr wrap="square">
            <a:spAutoFit/>
          </a:bodyPr>
          <a:lstStyle/>
          <a:p>
            <a:pPr algn="ctr"/>
            <a:r>
              <a:rPr lang="ru-RU" sz="1400" b="0" i="0" dirty="0" err="1">
                <a:solidFill>
                  <a:srgbClr val="333333"/>
                </a:solidFill>
                <a:effectLst/>
                <a:latin typeface="Times New Roman" panose="02020603050405020304" pitchFamily="18" charset="0"/>
              </a:rPr>
              <a:t>Реквізиція</a:t>
            </a:r>
            <a:endParaRPr lang="ru-RU" sz="1400" dirty="0"/>
          </a:p>
        </p:txBody>
      </p:sp>
      <p:sp>
        <p:nvSpPr>
          <p:cNvPr id="7" name="TextBox 6">
            <a:extLst>
              <a:ext uri="{FF2B5EF4-FFF2-40B4-BE49-F238E27FC236}">
                <a16:creationId xmlns:a16="http://schemas.microsoft.com/office/drawing/2014/main" id="{35F439B2-80FB-4739-8B29-4CF20A3B9DAE}"/>
              </a:ext>
            </a:extLst>
          </p:cNvPr>
          <p:cNvSpPr txBox="1"/>
          <p:nvPr/>
        </p:nvSpPr>
        <p:spPr>
          <a:xfrm>
            <a:off x="200022" y="639320"/>
            <a:ext cx="5095876" cy="1815882"/>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У </a:t>
            </a:r>
            <a:r>
              <a:rPr lang="ru-RU" sz="1400" b="0" i="0" dirty="0" err="1">
                <a:solidFill>
                  <a:srgbClr val="333333"/>
                </a:solidFill>
                <a:effectLst/>
                <a:latin typeface="Times New Roman" panose="02020603050405020304" pitchFamily="18" charset="0"/>
              </a:rPr>
              <a:t>разі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стихійного</a:t>
            </a:r>
            <a:r>
              <a:rPr lang="ru-RU" sz="1400" b="0" i="0" dirty="0">
                <a:solidFill>
                  <a:srgbClr val="333333"/>
                </a:solidFill>
                <a:effectLst/>
                <a:latin typeface="Times New Roman" panose="02020603050405020304" pitchFamily="18" charset="0"/>
              </a:rPr>
              <a:t> лиха, </a:t>
            </a:r>
            <a:r>
              <a:rPr lang="ru-RU" sz="1400" b="0" i="0" dirty="0" err="1">
                <a:solidFill>
                  <a:srgbClr val="333333"/>
                </a:solidFill>
                <a:effectLst/>
                <a:latin typeface="Times New Roman" panose="02020603050405020304" pitchFamily="18" charset="0"/>
              </a:rPr>
              <a:t>аварії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епідемії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епізоотії</a:t>
            </a:r>
            <a:r>
              <a:rPr lang="ru-RU" sz="1400" b="0" i="0" dirty="0">
                <a:solidFill>
                  <a:srgbClr val="333333"/>
                </a:solidFill>
                <a:effectLst/>
                <a:latin typeface="Times New Roman" panose="02020603050405020304" pitchFamily="18" charset="0"/>
              </a:rPr>
              <a:t> та за </a:t>
            </a:r>
            <a:r>
              <a:rPr lang="ru-RU" sz="1400" b="0" i="0" dirty="0" err="1">
                <a:solidFill>
                  <a:srgbClr val="333333"/>
                </a:solidFill>
                <a:effectLst/>
                <a:latin typeface="Times New Roman" panose="02020603050405020304" pitchFamily="18" charset="0"/>
              </a:rPr>
              <a:t>інших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надзвичайних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обставин</a:t>
            </a:r>
            <a:r>
              <a:rPr lang="ru-RU" sz="1400" b="0" i="0" dirty="0">
                <a:solidFill>
                  <a:srgbClr val="333333"/>
                </a:solidFill>
                <a:effectLst/>
                <a:latin typeface="Times New Roman" panose="02020603050405020304" pitchFamily="18" charset="0"/>
              </a:rPr>
              <a:t>, з метою </a:t>
            </a:r>
            <a:r>
              <a:rPr lang="ru-RU" sz="1400" b="0" i="0" dirty="0" err="1">
                <a:solidFill>
                  <a:srgbClr val="333333"/>
                </a:solidFill>
                <a:effectLst/>
                <a:latin typeface="Times New Roman" panose="02020603050405020304" pitchFamily="18" charset="0"/>
              </a:rPr>
              <a:t>суспільної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необхідності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бути </a:t>
            </a:r>
            <a:r>
              <a:rPr lang="ru-RU" sz="1400" b="0" i="0" dirty="0" err="1">
                <a:solidFill>
                  <a:srgbClr val="333333"/>
                </a:solidFill>
                <a:effectLst/>
                <a:latin typeface="Times New Roman" panose="02020603050405020304" pitchFamily="18" charset="0"/>
              </a:rPr>
              <a:t>примусово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відчужене</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власника</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підставі</a:t>
            </a:r>
            <a:r>
              <a:rPr lang="ru-RU" sz="1400" b="0" i="0" dirty="0">
                <a:solidFill>
                  <a:srgbClr val="333333"/>
                </a:solidFill>
                <a:effectLst/>
                <a:latin typeface="Times New Roman" panose="02020603050405020304" pitchFamily="18" charset="0"/>
              </a:rPr>
              <a:t> та в порядку, </a:t>
            </a:r>
            <a:r>
              <a:rPr lang="ru-RU" sz="1400" b="0" i="0" dirty="0" err="1">
                <a:solidFill>
                  <a:srgbClr val="333333"/>
                </a:solidFill>
                <a:effectLst/>
                <a:latin typeface="Times New Roman" panose="02020603050405020304" pitchFamily="18" charset="0"/>
              </a:rPr>
              <a:t>встановлених</a:t>
            </a:r>
            <a:r>
              <a:rPr lang="ru-RU" sz="1400" b="0" i="0" dirty="0">
                <a:solidFill>
                  <a:srgbClr val="333333"/>
                </a:solidFill>
                <a:effectLst/>
                <a:latin typeface="Times New Roman" panose="02020603050405020304" pitchFamily="18" charset="0"/>
              </a:rPr>
              <a:t> законом, за </a:t>
            </a:r>
            <a:r>
              <a:rPr lang="ru-RU" sz="1400" b="0" i="0" dirty="0" err="1">
                <a:solidFill>
                  <a:srgbClr val="333333"/>
                </a:solidFill>
                <a:effectLst/>
                <a:latin typeface="Times New Roman" panose="02020603050405020304" pitchFamily="18" charset="0"/>
              </a:rPr>
              <a:t>умови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попереднього</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повного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відшкодування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його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вартості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реквізиція</a:t>
            </a:r>
            <a:r>
              <a:rPr lang="ru-RU" sz="1400" dirty="0">
                <a:solidFill>
                  <a:srgbClr val="333333"/>
                </a:solidFill>
                <a:latin typeface="Times New Roman" panose="02020603050405020304" pitchFamily="18" charset="0"/>
              </a:rPr>
              <a:t>). В </a:t>
            </a:r>
            <a:r>
              <a:rPr lang="ru-RU" sz="1400" dirty="0" err="1">
                <a:solidFill>
                  <a:srgbClr val="333333"/>
                </a:solidFill>
                <a:latin typeface="Times New Roman" panose="02020603050405020304" pitchFamily="18" charset="0"/>
              </a:rPr>
              <a:t>умовах</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воєнного</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або</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надзвичайного</a:t>
            </a:r>
            <a:r>
              <a:rPr lang="ru-RU" sz="1400" dirty="0">
                <a:solidFill>
                  <a:srgbClr val="333333"/>
                </a:solidFill>
                <a:latin typeface="Times New Roman" panose="02020603050405020304" pitchFamily="18" charset="0"/>
              </a:rPr>
              <a:t> стану </a:t>
            </a:r>
            <a:r>
              <a:rPr lang="ru-RU" sz="1400" dirty="0" err="1">
                <a:solidFill>
                  <a:srgbClr val="333333"/>
                </a:solidFill>
                <a:latin typeface="Times New Roman" panose="02020603050405020304" pitchFamily="18" charset="0"/>
              </a:rPr>
              <a:t>майно</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може</a:t>
            </a:r>
            <a:r>
              <a:rPr lang="ru-RU" sz="1400" dirty="0">
                <a:solidFill>
                  <a:srgbClr val="333333"/>
                </a:solidFill>
                <a:latin typeface="Times New Roman" panose="02020603050405020304" pitchFamily="18" charset="0"/>
              </a:rPr>
              <a:t> бути </a:t>
            </a:r>
            <a:r>
              <a:rPr lang="ru-RU" sz="1400" dirty="0" err="1">
                <a:solidFill>
                  <a:srgbClr val="333333"/>
                </a:solidFill>
                <a:latin typeface="Times New Roman" panose="02020603050405020304" pitchFamily="18" charset="0"/>
              </a:rPr>
              <a:t>примусово</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відчужене</a:t>
            </a:r>
            <a:r>
              <a:rPr lang="ru-RU" sz="1400" dirty="0">
                <a:solidFill>
                  <a:srgbClr val="333333"/>
                </a:solidFill>
                <a:latin typeface="Times New Roman" panose="02020603050405020304" pitchFamily="18" charset="0"/>
              </a:rPr>
              <a:t> у </a:t>
            </a:r>
            <a:r>
              <a:rPr lang="ru-RU" sz="1400" dirty="0" err="1">
                <a:solidFill>
                  <a:srgbClr val="333333"/>
                </a:solidFill>
                <a:latin typeface="Times New Roman" panose="02020603050405020304" pitchFamily="18" charset="0"/>
              </a:rPr>
              <a:t>власника</a:t>
            </a:r>
            <a:r>
              <a:rPr lang="ru-RU" sz="1400" dirty="0">
                <a:solidFill>
                  <a:srgbClr val="333333"/>
                </a:solidFill>
                <a:latin typeface="Times New Roman" panose="02020603050405020304" pitchFamily="18" charset="0"/>
              </a:rPr>
              <a:t> з </a:t>
            </a:r>
            <a:r>
              <a:rPr lang="ru-RU" sz="1400" dirty="0" err="1">
                <a:solidFill>
                  <a:srgbClr val="333333"/>
                </a:solidFill>
                <a:latin typeface="Times New Roman" panose="02020603050405020304" pitchFamily="18" charset="0"/>
              </a:rPr>
              <a:t>наступним</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повним</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відшкодуванням</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його</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вартості</a:t>
            </a:r>
            <a:r>
              <a:rPr lang="ru-RU" sz="1400" dirty="0">
                <a:solidFill>
                  <a:srgbClr val="333333"/>
                </a:solidFill>
                <a:latin typeface="Times New Roman" panose="02020603050405020304" pitchFamily="18" charset="0"/>
              </a:rPr>
              <a:t>.</a:t>
            </a:r>
            <a:endParaRPr lang="ru-RU" sz="1400" b="0" i="0" dirty="0">
              <a:solidFill>
                <a:srgbClr val="333333"/>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2FD08AEE-04ED-436A-ABC0-54766009E4CE}"/>
              </a:ext>
            </a:extLst>
          </p:cNvPr>
          <p:cNvSpPr txBox="1"/>
          <p:nvPr/>
        </p:nvSpPr>
        <p:spPr>
          <a:xfrm>
            <a:off x="200022" y="2591068"/>
            <a:ext cx="5095878" cy="95410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Реквізоване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переходить у </a:t>
            </a:r>
            <a:r>
              <a:rPr lang="ru-RU" sz="1400" b="0" i="0" dirty="0" err="1">
                <a:solidFill>
                  <a:srgbClr val="333333"/>
                </a:solidFill>
                <a:effectLst/>
                <a:latin typeface="Times New Roman" panose="02020603050405020304" pitchFamily="18" charset="0"/>
              </a:rPr>
              <a:t>власність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знищується</a:t>
            </a:r>
            <a:r>
              <a:rPr lang="ru-RU" sz="1400" b="0" i="0" dirty="0">
                <a:solidFill>
                  <a:srgbClr val="333333"/>
                </a:solidFill>
                <a:effectLst/>
                <a:latin typeface="Times New Roman" panose="02020603050405020304" pitchFamily="18" charset="0"/>
              </a:rPr>
              <a:t>.</a:t>
            </a:r>
          </a:p>
          <a:p>
            <a:pPr algn="just"/>
            <a:r>
              <a:rPr lang="ru-RU" sz="1400" b="0" i="0" dirty="0">
                <a:solidFill>
                  <a:srgbClr val="333333"/>
                </a:solidFill>
                <a:effectLst/>
                <a:latin typeface="Times New Roman" panose="02020603050405020304" pitchFamily="18" charset="0"/>
              </a:rPr>
              <a:t>У </a:t>
            </a:r>
            <a:r>
              <a:rPr lang="ru-RU" sz="1400" b="0" i="0" dirty="0" err="1">
                <a:solidFill>
                  <a:srgbClr val="333333"/>
                </a:solidFill>
                <a:effectLst/>
                <a:latin typeface="Times New Roman" panose="02020603050405020304" pitchFamily="18" charset="0"/>
              </a:rPr>
              <a:t>разі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реквізиції</a:t>
            </a:r>
            <a:r>
              <a:rPr lang="ru-RU" sz="1400" b="0" i="0" dirty="0">
                <a:solidFill>
                  <a:srgbClr val="333333"/>
                </a:solidFill>
                <a:effectLst/>
                <a:latin typeface="Times New Roman" panose="02020603050405020304" pitchFamily="18" charset="0"/>
              </a:rPr>
              <a:t> майна </a:t>
            </a:r>
            <a:r>
              <a:rPr lang="ru-RU" sz="1400" b="0" i="0" dirty="0" err="1">
                <a:solidFill>
                  <a:srgbClr val="333333"/>
                </a:solidFill>
                <a:effectLst/>
                <a:latin typeface="Times New Roman" panose="02020603050405020304" pitchFamily="18" charset="0"/>
              </a:rPr>
              <a:t>його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попередній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власник</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вимагати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взамін</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надання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йому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іншого</a:t>
            </a:r>
            <a:r>
              <a:rPr lang="ru-RU" sz="1400" b="0" i="0" dirty="0">
                <a:solidFill>
                  <a:srgbClr val="333333"/>
                </a:solidFill>
                <a:effectLst/>
                <a:latin typeface="Times New Roman" panose="02020603050405020304" pitchFamily="18" charset="0"/>
              </a:rPr>
              <a:t> майна, </a:t>
            </a:r>
            <a:r>
              <a:rPr lang="ru-RU" sz="1400" b="0" i="0" dirty="0" err="1">
                <a:solidFill>
                  <a:srgbClr val="333333"/>
                </a:solidFill>
                <a:effectLst/>
                <a:latin typeface="Times New Roman" panose="02020603050405020304" pitchFamily="18" charset="0"/>
              </a:rPr>
              <a:t>якщо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можливо</a:t>
            </a:r>
            <a:r>
              <a:rPr lang="ru-RU" sz="1400" b="0" i="0" dirty="0">
                <a:solidFill>
                  <a:srgbClr val="333333"/>
                </a:solidFill>
                <a:effectLst/>
                <a:latin typeface="Times New Roman" panose="02020603050405020304" pitchFamily="18" charset="0"/>
              </a:rPr>
              <a:t>.</a:t>
            </a:r>
          </a:p>
        </p:txBody>
      </p:sp>
      <p:sp>
        <p:nvSpPr>
          <p:cNvPr id="13" name="TextBox 12">
            <a:extLst>
              <a:ext uri="{FF2B5EF4-FFF2-40B4-BE49-F238E27FC236}">
                <a16:creationId xmlns:a16="http://schemas.microsoft.com/office/drawing/2014/main" id="{53054613-33A4-4A92-8309-06652BBFF2DE}"/>
              </a:ext>
            </a:extLst>
          </p:cNvPr>
          <p:cNvSpPr txBox="1"/>
          <p:nvPr/>
        </p:nvSpPr>
        <p:spPr>
          <a:xfrm>
            <a:off x="6896101" y="551541"/>
            <a:ext cx="4978400" cy="738664"/>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Якщо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після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припинення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надзвичайної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обставини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реквізоване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збереглося</a:t>
            </a:r>
            <a:r>
              <a:rPr lang="ru-RU" sz="1400" b="0" i="0" dirty="0">
                <a:solidFill>
                  <a:srgbClr val="333333"/>
                </a:solidFill>
                <a:effectLst/>
                <a:latin typeface="Times New Roman" panose="02020603050405020304" pitchFamily="18" charset="0"/>
              </a:rPr>
              <a:t>, особа, </a:t>
            </a:r>
            <a:r>
              <a:rPr lang="ru-RU" sz="1400" b="0" i="0" dirty="0" err="1">
                <a:solidFill>
                  <a:srgbClr val="333333"/>
                </a:solidFill>
                <a:effectLst/>
                <a:latin typeface="Times New Roman" panose="02020603050405020304" pitchFamily="18" charset="0"/>
              </a:rPr>
              <a:t>якій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воно</a:t>
            </a:r>
            <a:r>
              <a:rPr lang="ru-RU" sz="1400" b="0" i="0" dirty="0">
                <a:solidFill>
                  <a:srgbClr val="333333"/>
                </a:solidFill>
                <a:effectLst/>
                <a:latin typeface="Times New Roman" panose="02020603050405020304" pitchFamily="18" charset="0"/>
              </a:rPr>
              <a:t> належало, </a:t>
            </a:r>
            <a:r>
              <a:rPr lang="ru-RU" sz="1400" b="0" i="0" dirty="0" err="1">
                <a:solidFill>
                  <a:srgbClr val="333333"/>
                </a:solidFill>
                <a:effectLst/>
                <a:latin typeface="Times New Roman" panose="02020603050405020304" pitchFamily="18" charset="0"/>
              </a:rPr>
              <a:t>має</a:t>
            </a:r>
            <a:r>
              <a:rPr lang="ru-RU" sz="1400" b="0" i="0" dirty="0">
                <a:solidFill>
                  <a:srgbClr val="333333"/>
                </a:solidFill>
                <a:effectLst/>
                <a:latin typeface="Times New Roman" panose="02020603050405020304" pitchFamily="18" charset="0"/>
              </a:rPr>
              <a:t> право </a:t>
            </a:r>
            <a:r>
              <a:rPr lang="ru-RU" sz="1400" b="0" i="0" dirty="0" err="1">
                <a:solidFill>
                  <a:srgbClr val="333333"/>
                </a:solidFill>
                <a:effectLst/>
                <a:latin typeface="Times New Roman" panose="02020603050405020304" pitchFamily="18" charset="0"/>
              </a:rPr>
              <a:t>вимагати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його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повернення</a:t>
            </a:r>
            <a:r>
              <a:rPr lang="ru-RU" sz="1400" b="0" i="0" dirty="0">
                <a:solidFill>
                  <a:srgbClr val="333333"/>
                </a:solidFill>
                <a:effectLst/>
                <a:latin typeface="Times New Roman" panose="02020603050405020304" pitchFamily="18" charset="0"/>
              </a:rPr>
              <a:t> у судовому порядку.</a:t>
            </a:r>
          </a:p>
        </p:txBody>
      </p:sp>
      <p:sp>
        <p:nvSpPr>
          <p:cNvPr id="15" name="TextBox 14">
            <a:extLst>
              <a:ext uri="{FF2B5EF4-FFF2-40B4-BE49-F238E27FC236}">
                <a16:creationId xmlns:a16="http://schemas.microsoft.com/office/drawing/2014/main" id="{3791D7B3-09D0-4163-BC8E-BF44A775556C}"/>
              </a:ext>
            </a:extLst>
          </p:cNvPr>
          <p:cNvSpPr txBox="1"/>
          <p:nvPr/>
        </p:nvSpPr>
        <p:spPr>
          <a:xfrm>
            <a:off x="6896101" y="1534809"/>
            <a:ext cx="4978400" cy="1169551"/>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У </a:t>
            </a:r>
            <a:r>
              <a:rPr lang="ru-RU" sz="1400" b="0" i="0" dirty="0" err="1">
                <a:solidFill>
                  <a:srgbClr val="333333"/>
                </a:solidFill>
                <a:effectLst/>
                <a:latin typeface="Times New Roman" panose="02020603050405020304" pitchFamily="18" charset="0"/>
              </a:rPr>
              <a:t>разі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повернення</a:t>
            </a:r>
            <a:r>
              <a:rPr lang="ru-RU" sz="1400" b="0" i="0" dirty="0">
                <a:solidFill>
                  <a:srgbClr val="333333"/>
                </a:solidFill>
                <a:effectLst/>
                <a:latin typeface="Times New Roman" panose="02020603050405020304" pitchFamily="18" charset="0"/>
              </a:rPr>
              <a:t> майна </a:t>
            </a:r>
            <a:r>
              <a:rPr lang="ru-RU" sz="1400" b="0" i="0" dirty="0" err="1">
                <a:solidFill>
                  <a:srgbClr val="333333"/>
                </a:solidFill>
                <a:effectLst/>
                <a:latin typeface="Times New Roman" panose="02020603050405020304" pitchFamily="18" charset="0"/>
              </a:rPr>
              <a:t>особі</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неї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поновлюється</a:t>
            </a:r>
            <a:r>
              <a:rPr lang="ru-RU" sz="1400" b="0" i="0" dirty="0">
                <a:solidFill>
                  <a:srgbClr val="333333"/>
                </a:solidFill>
                <a:effectLst/>
                <a:latin typeface="Times New Roman" panose="02020603050405020304" pitchFamily="18" charset="0"/>
              </a:rPr>
              <a:t> право </a:t>
            </a:r>
            <a:r>
              <a:rPr lang="ru-RU" sz="1400" b="0" i="0" dirty="0" err="1">
                <a:solidFill>
                  <a:srgbClr val="333333"/>
                </a:solidFill>
                <a:effectLst/>
                <a:latin typeface="Times New Roman" panose="02020603050405020304" pitchFamily="18" charset="0"/>
              </a:rPr>
              <a:t>власності</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це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одночасно</a:t>
            </a:r>
            <a:r>
              <a:rPr lang="ru-RU" sz="1400" b="0" i="0" dirty="0">
                <a:solidFill>
                  <a:srgbClr val="333333"/>
                </a:solidFill>
                <a:effectLst/>
                <a:latin typeface="Times New Roman" panose="02020603050405020304" pitchFamily="18" charset="0"/>
              </a:rPr>
              <a:t> вона </a:t>
            </a:r>
            <a:r>
              <a:rPr lang="ru-RU" sz="1400" b="0" i="0" dirty="0" err="1">
                <a:solidFill>
                  <a:srgbClr val="333333"/>
                </a:solidFill>
                <a:effectLst/>
                <a:latin typeface="Times New Roman" panose="02020603050405020304" pitchFamily="18" charset="0"/>
              </a:rPr>
              <a:t>зобов'язується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повернути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грошову</a:t>
            </a:r>
            <a:r>
              <a:rPr lang="ru-RU" sz="1400" b="0" i="0" dirty="0">
                <a:solidFill>
                  <a:srgbClr val="333333"/>
                </a:solidFill>
                <a:effectLst/>
                <a:latin typeface="Times New Roman" panose="02020603050405020304" pitchFamily="18" charset="0"/>
              </a:rPr>
              <a:t> суму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річ</a:t>
            </a:r>
            <a:r>
              <a:rPr lang="ru-RU" sz="1400" b="0" i="0" dirty="0">
                <a:solidFill>
                  <a:srgbClr val="333333"/>
                </a:solidFill>
                <a:effectLst/>
                <a:latin typeface="Times New Roman" panose="02020603050405020304" pitchFamily="18" charset="0"/>
              </a:rPr>
              <a:t>, яка </a:t>
            </a:r>
            <a:r>
              <a:rPr lang="ru-RU" sz="1400" b="0" i="0" dirty="0" err="1">
                <a:solidFill>
                  <a:srgbClr val="333333"/>
                </a:solidFill>
                <a:effectLst/>
                <a:latin typeface="Times New Roman" panose="02020603050405020304" pitchFamily="18" charset="0"/>
              </a:rPr>
              <a:t>була</a:t>
            </a:r>
            <a:r>
              <a:rPr lang="ru-RU" sz="1400" b="0" i="0" dirty="0">
                <a:solidFill>
                  <a:srgbClr val="333333"/>
                </a:solidFill>
                <a:effectLst/>
                <a:latin typeface="Times New Roman" panose="02020603050405020304" pitchFamily="18" charset="0"/>
              </a:rPr>
              <a:t> нею одержана у </a:t>
            </a:r>
            <a:r>
              <a:rPr lang="ru-RU" sz="1400" b="0" i="0" dirty="0" err="1">
                <a:solidFill>
                  <a:srgbClr val="333333"/>
                </a:solidFill>
                <a:effectLst/>
                <a:latin typeface="Times New Roman" panose="02020603050405020304" pitchFamily="18" charset="0"/>
              </a:rPr>
              <a:t>зв'язку</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реквізицією</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вирахуванням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розумної</a:t>
            </a:r>
            <a:r>
              <a:rPr lang="ru-RU" sz="1400" b="0" i="0" dirty="0">
                <a:solidFill>
                  <a:srgbClr val="333333"/>
                </a:solidFill>
                <a:effectLst/>
                <a:latin typeface="Times New Roman" panose="02020603050405020304" pitchFamily="18" charset="0"/>
              </a:rPr>
              <a:t> плати за </a:t>
            </a:r>
            <a:r>
              <a:rPr lang="ru-RU" sz="1400" b="0" i="0" dirty="0" err="1">
                <a:solidFill>
                  <a:srgbClr val="333333"/>
                </a:solidFill>
                <a:effectLst/>
                <a:latin typeface="Times New Roman" panose="02020603050405020304" pitchFamily="18" charset="0"/>
              </a:rPr>
              <a:t>використання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цього</a:t>
            </a:r>
            <a:r>
              <a:rPr lang="ru-RU" sz="1400" b="0" i="0" dirty="0">
                <a:solidFill>
                  <a:srgbClr val="333333"/>
                </a:solidFill>
                <a:effectLst/>
                <a:latin typeface="Times New Roman" panose="02020603050405020304" pitchFamily="18" charset="0"/>
              </a:rPr>
              <a:t> майна.</a:t>
            </a:r>
          </a:p>
        </p:txBody>
      </p:sp>
      <p:sp>
        <p:nvSpPr>
          <p:cNvPr id="17" name="TextBox 16">
            <a:extLst>
              <a:ext uri="{FF2B5EF4-FFF2-40B4-BE49-F238E27FC236}">
                <a16:creationId xmlns:a16="http://schemas.microsoft.com/office/drawing/2014/main" id="{FEFD8256-14C4-4DD1-B46B-7F008702B03C}"/>
              </a:ext>
            </a:extLst>
          </p:cNvPr>
          <p:cNvSpPr txBox="1"/>
          <p:nvPr/>
        </p:nvSpPr>
        <p:spPr>
          <a:xfrm>
            <a:off x="5589814" y="3833655"/>
            <a:ext cx="1547586" cy="307777"/>
          </a:xfrm>
          <a:prstGeom prst="rect">
            <a:avLst/>
          </a:prstGeom>
          <a:noFill/>
          <a:ln>
            <a:solidFill>
              <a:schemeClr val="accent1"/>
            </a:solidFill>
          </a:ln>
        </p:spPr>
        <p:txBody>
          <a:bodyPr wrap="square">
            <a:spAutoFit/>
          </a:bodyPr>
          <a:lstStyle/>
          <a:p>
            <a:pPr algn="ctr"/>
            <a:r>
              <a:rPr lang="ru-RU" sz="1400" b="0" i="0" dirty="0" err="1">
                <a:solidFill>
                  <a:srgbClr val="333333"/>
                </a:solidFill>
                <a:effectLst/>
                <a:latin typeface="Times New Roman" panose="02020603050405020304" pitchFamily="18" charset="0"/>
              </a:rPr>
              <a:t>Конфіскація</a:t>
            </a:r>
            <a:endParaRPr lang="ru-RU" sz="1400" dirty="0"/>
          </a:p>
        </p:txBody>
      </p:sp>
      <p:sp>
        <p:nvSpPr>
          <p:cNvPr id="19" name="TextBox 18">
            <a:extLst>
              <a:ext uri="{FF2B5EF4-FFF2-40B4-BE49-F238E27FC236}">
                <a16:creationId xmlns:a16="http://schemas.microsoft.com/office/drawing/2014/main" id="{98E8EB19-71E3-415D-B20D-166E8D5FC3F3}"/>
              </a:ext>
            </a:extLst>
          </p:cNvPr>
          <p:cNvSpPr txBox="1"/>
          <p:nvPr/>
        </p:nvSpPr>
        <p:spPr>
          <a:xfrm>
            <a:off x="360130" y="4203596"/>
            <a:ext cx="5008337" cy="954107"/>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До особи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бути </a:t>
            </a:r>
            <a:r>
              <a:rPr lang="ru-RU" sz="1400" b="0" i="0" dirty="0" err="1">
                <a:solidFill>
                  <a:srgbClr val="333333"/>
                </a:solidFill>
                <a:effectLst/>
                <a:latin typeface="Times New Roman" panose="02020603050405020304" pitchFamily="18" charset="0"/>
              </a:rPr>
              <a:t>застосовано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позбавлення</a:t>
            </a:r>
            <a:r>
              <a:rPr lang="ru-RU" sz="1400" b="0" i="0" dirty="0">
                <a:solidFill>
                  <a:srgbClr val="333333"/>
                </a:solidFill>
                <a:effectLst/>
                <a:latin typeface="Times New Roman" panose="02020603050405020304" pitchFamily="18" charset="0"/>
              </a:rPr>
              <a:t> права </a:t>
            </a:r>
            <a:r>
              <a:rPr lang="ru-RU" sz="1400" b="0" i="0" dirty="0" err="1">
                <a:solidFill>
                  <a:srgbClr val="333333"/>
                </a:solidFill>
                <a:effectLst/>
                <a:latin typeface="Times New Roman" panose="02020603050405020304" pitchFamily="18" charset="0"/>
              </a:rPr>
              <a:t>власності</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рішенням</a:t>
            </a:r>
            <a:r>
              <a:rPr lang="ru-RU" sz="1400" b="0" i="0" dirty="0">
                <a:solidFill>
                  <a:srgbClr val="333333"/>
                </a:solidFill>
                <a:effectLst/>
                <a:latin typeface="Times New Roman" panose="02020603050405020304" pitchFamily="18" charset="0"/>
              </a:rPr>
              <a:t> суду як </a:t>
            </a:r>
            <a:r>
              <a:rPr lang="ru-RU" sz="1400" b="0" i="0" dirty="0" err="1">
                <a:solidFill>
                  <a:srgbClr val="333333"/>
                </a:solidFill>
                <a:effectLst/>
                <a:latin typeface="Times New Roman" panose="02020603050405020304" pitchFamily="18" charset="0"/>
              </a:rPr>
              <a:t>санкція</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вчинення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правопорушення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конфіскація</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випадках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встановлених</a:t>
            </a:r>
            <a:r>
              <a:rPr lang="ru-RU" sz="1400" b="0" i="0" dirty="0">
                <a:solidFill>
                  <a:srgbClr val="333333"/>
                </a:solidFill>
                <a:effectLst/>
                <a:latin typeface="Times New Roman" panose="02020603050405020304" pitchFamily="18" charset="0"/>
              </a:rPr>
              <a:t> законом.</a:t>
            </a:r>
          </a:p>
        </p:txBody>
      </p:sp>
      <p:sp>
        <p:nvSpPr>
          <p:cNvPr id="21" name="TextBox 20">
            <a:extLst>
              <a:ext uri="{FF2B5EF4-FFF2-40B4-BE49-F238E27FC236}">
                <a16:creationId xmlns:a16="http://schemas.microsoft.com/office/drawing/2014/main" id="{7BC63F34-1C3A-49B4-A9DD-6716B75FD878}"/>
              </a:ext>
            </a:extLst>
          </p:cNvPr>
          <p:cNvSpPr txBox="1"/>
          <p:nvPr/>
        </p:nvSpPr>
        <p:spPr>
          <a:xfrm>
            <a:off x="7395032" y="4203596"/>
            <a:ext cx="3344634"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Конфісковане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переходить у </a:t>
            </a:r>
            <a:r>
              <a:rPr lang="ru-RU" sz="1400" b="0" i="0" dirty="0" err="1">
                <a:solidFill>
                  <a:srgbClr val="333333"/>
                </a:solidFill>
                <a:effectLst/>
                <a:latin typeface="Times New Roman" panose="02020603050405020304" pitchFamily="18" charset="0"/>
              </a:rPr>
              <a:t>власність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безоплатно</a:t>
            </a:r>
            <a:r>
              <a:rPr lang="ru-RU" sz="1400" b="0" i="0" dirty="0">
                <a:solidFill>
                  <a:srgbClr val="333333"/>
                </a:solidFill>
                <a:effectLst/>
                <a:latin typeface="Times New Roman" panose="02020603050405020304" pitchFamily="18" charset="0"/>
              </a:rPr>
              <a:t>.</a:t>
            </a:r>
          </a:p>
        </p:txBody>
      </p:sp>
      <p:sp>
        <p:nvSpPr>
          <p:cNvPr id="23" name="TextBox 22">
            <a:extLst>
              <a:ext uri="{FF2B5EF4-FFF2-40B4-BE49-F238E27FC236}">
                <a16:creationId xmlns:a16="http://schemas.microsoft.com/office/drawing/2014/main" id="{69B64060-7F6D-4DE1-AD0A-CBCBD2B29BD3}"/>
              </a:ext>
            </a:extLst>
          </p:cNvPr>
          <p:cNvSpPr txBox="1"/>
          <p:nvPr/>
        </p:nvSpPr>
        <p:spPr>
          <a:xfrm>
            <a:off x="1543050" y="5578506"/>
            <a:ext cx="9105900" cy="95410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Конфіскація</a:t>
            </a:r>
            <a:r>
              <a:rPr lang="ru-RU" sz="1400" b="0" i="0" dirty="0">
                <a:solidFill>
                  <a:srgbClr val="333333"/>
                </a:solidFill>
                <a:effectLst/>
                <a:latin typeface="Times New Roman" panose="02020603050405020304" pitchFamily="18" charset="0"/>
              </a:rPr>
              <a:t> майна </a:t>
            </a:r>
            <a:r>
              <a:rPr lang="ru-RU" sz="1400" b="0" i="0" dirty="0" err="1">
                <a:solidFill>
                  <a:srgbClr val="333333"/>
                </a:solidFill>
                <a:effectLst/>
                <a:latin typeface="Times New Roman" panose="02020603050405020304" pitchFamily="18" charset="0"/>
              </a:rPr>
              <a:t>встановлюється</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тяжкі</a:t>
            </a:r>
            <a:r>
              <a:rPr lang="ru-RU" sz="1400" b="0" i="0" dirty="0">
                <a:solidFill>
                  <a:srgbClr val="333333"/>
                </a:solidFill>
                <a:effectLst/>
                <a:latin typeface="Times New Roman" panose="02020603050405020304" pitchFamily="18" charset="0"/>
              </a:rPr>
              <a:t> та особливо </a:t>
            </a:r>
            <a:r>
              <a:rPr lang="ru-RU" sz="1400" b="0" i="0" dirty="0" err="1">
                <a:solidFill>
                  <a:srgbClr val="333333"/>
                </a:solidFill>
                <a:effectLst/>
                <a:latin typeface="Times New Roman" panose="02020603050405020304" pitchFamily="18" charset="0"/>
              </a:rPr>
              <a:t>тяжкі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корисливі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злочини</a:t>
            </a:r>
            <a:r>
              <a:rPr lang="ru-RU" sz="1400" b="0" i="0" dirty="0">
                <a:solidFill>
                  <a:srgbClr val="333333"/>
                </a:solidFill>
                <a:effectLst/>
                <a:latin typeface="Times New Roman" panose="02020603050405020304" pitchFamily="18" charset="0"/>
              </a:rPr>
              <a:t>, а </a:t>
            </a:r>
            <a:r>
              <a:rPr lang="ru-RU" sz="1400" b="0" i="0" dirty="0" err="1">
                <a:solidFill>
                  <a:srgbClr val="333333"/>
                </a:solidFill>
                <a:effectLst/>
                <a:latin typeface="Times New Roman" panose="02020603050405020304" pitchFamily="18" charset="0"/>
              </a:rPr>
              <a:t>також</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злочини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проти</a:t>
            </a:r>
            <a:r>
              <a:rPr lang="ru-RU" sz="1400" b="0" i="0" dirty="0">
                <a:solidFill>
                  <a:srgbClr val="333333"/>
                </a:solidFill>
                <a:effectLst/>
                <a:latin typeface="Times New Roman" panose="02020603050405020304" pitchFamily="18" charset="0"/>
              </a:rPr>
              <a:t> основ </a:t>
            </a:r>
            <a:r>
              <a:rPr lang="ru-RU" sz="1400" b="0" i="0" dirty="0" err="1">
                <a:solidFill>
                  <a:srgbClr val="333333"/>
                </a:solidFill>
                <a:effectLst/>
                <a:latin typeface="Times New Roman" panose="02020603050405020304" pitchFamily="18" charset="0"/>
              </a:rPr>
              <a:t>національної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безпеки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громадської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безпеки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незалежно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ступеня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тяжкості</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бути </a:t>
            </a:r>
            <a:r>
              <a:rPr lang="ru-RU" sz="1400" b="0" i="0" dirty="0" err="1">
                <a:solidFill>
                  <a:srgbClr val="333333"/>
                </a:solidFill>
                <a:effectLst/>
                <a:latin typeface="Times New Roman" panose="02020603050405020304" pitchFamily="18" charset="0"/>
              </a:rPr>
              <a:t>призначена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лише</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випадках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спеціально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передбачених</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Особливій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частині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Кримінального</a:t>
            </a:r>
            <a:r>
              <a:rPr lang="ru-RU" sz="1400" b="0" i="0" dirty="0">
                <a:solidFill>
                  <a:srgbClr val="333333"/>
                </a:solidFill>
                <a:effectLst/>
                <a:latin typeface="Times New Roman" panose="02020603050405020304" pitchFamily="18" charset="0"/>
              </a:rPr>
              <a:t> Кодексу.</a:t>
            </a:r>
          </a:p>
          <a:p>
            <a:pPr algn="just"/>
            <a:r>
              <a:rPr lang="ru-RU" sz="1400" b="0" i="0" dirty="0" err="1">
                <a:solidFill>
                  <a:srgbClr val="333333"/>
                </a:solidFill>
                <a:effectLst/>
                <a:latin typeface="Times New Roman" panose="02020603050405020304" pitchFamily="18" charset="0"/>
              </a:rPr>
              <a:t>Перелік</a:t>
            </a:r>
            <a:r>
              <a:rPr lang="ru-RU" sz="1400" b="0" i="0" dirty="0">
                <a:solidFill>
                  <a:srgbClr val="333333"/>
                </a:solidFill>
                <a:effectLst/>
                <a:latin typeface="Times New Roman" panose="02020603050405020304" pitchFamily="18" charset="0"/>
              </a:rPr>
              <a:t> майна,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підлягає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конфіскації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визначається</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додатку</a:t>
            </a:r>
            <a:r>
              <a:rPr lang="ru-RU" sz="1400" b="0" i="0" dirty="0">
                <a:solidFill>
                  <a:srgbClr val="333333"/>
                </a:solidFill>
                <a:effectLst/>
                <a:latin typeface="Times New Roman" panose="02020603050405020304" pitchFamily="18" charset="0"/>
              </a:rPr>
              <a:t> до Закону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«Про </a:t>
            </a:r>
            <a:r>
              <a:rPr lang="ru-RU" sz="1400" b="0" i="0" dirty="0" err="1">
                <a:solidFill>
                  <a:srgbClr val="333333"/>
                </a:solidFill>
                <a:effectLst/>
                <a:latin typeface="Times New Roman" panose="02020603050405020304" pitchFamily="18" charset="0"/>
              </a:rPr>
              <a:t>виконавче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провадження</a:t>
            </a:r>
            <a:r>
              <a:rPr lang="ru-RU" sz="1400" b="0" i="0" dirty="0">
                <a:solidFill>
                  <a:srgbClr val="333333"/>
                </a:solidFill>
                <a:effectLst/>
                <a:latin typeface="Times New Roman" panose="02020603050405020304" pitchFamily="18" charset="0"/>
              </a:rPr>
              <a:t>».</a:t>
            </a:r>
            <a:endParaRPr lang="ru-RU" sz="1400" dirty="0"/>
          </a:p>
        </p:txBody>
      </p:sp>
      <p:cxnSp>
        <p:nvCxnSpPr>
          <p:cNvPr id="25" name="Прямая со стрелкой 24">
            <a:extLst>
              <a:ext uri="{FF2B5EF4-FFF2-40B4-BE49-F238E27FC236}">
                <a16:creationId xmlns:a16="http://schemas.microsoft.com/office/drawing/2014/main" id="{58AF2DD1-3F5D-4BB5-9CF3-EE00FDA22CFF}"/>
              </a:ext>
            </a:extLst>
          </p:cNvPr>
          <p:cNvCxnSpPr>
            <a:stCxn id="5" idx="2"/>
          </p:cNvCxnSpPr>
          <p:nvPr/>
        </p:nvCxnSpPr>
        <p:spPr>
          <a:xfrm flipH="1">
            <a:off x="5368467" y="544675"/>
            <a:ext cx="727533" cy="85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A832D33A-8E25-4862-9505-624BD2E39585}"/>
              </a:ext>
            </a:extLst>
          </p:cNvPr>
          <p:cNvCxnSpPr>
            <a:stCxn id="5" idx="2"/>
          </p:cNvCxnSpPr>
          <p:nvPr/>
        </p:nvCxnSpPr>
        <p:spPr>
          <a:xfrm flipH="1">
            <a:off x="5500914" y="544675"/>
            <a:ext cx="595086" cy="2479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F144EBD5-83C0-41C4-BF01-2814BD64D298}"/>
              </a:ext>
            </a:extLst>
          </p:cNvPr>
          <p:cNvCxnSpPr>
            <a:stCxn id="5" idx="2"/>
          </p:cNvCxnSpPr>
          <p:nvPr/>
        </p:nvCxnSpPr>
        <p:spPr>
          <a:xfrm>
            <a:off x="6096000" y="544675"/>
            <a:ext cx="727533" cy="420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B42704C9-7CAD-410C-A2D7-0BFAE05964C4}"/>
              </a:ext>
            </a:extLst>
          </p:cNvPr>
          <p:cNvCxnSpPr>
            <a:stCxn id="5" idx="2"/>
          </p:cNvCxnSpPr>
          <p:nvPr/>
        </p:nvCxnSpPr>
        <p:spPr>
          <a:xfrm>
            <a:off x="6096000" y="544675"/>
            <a:ext cx="631370" cy="166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5E7C1C45-4412-4483-A757-6BEEE9989359}"/>
              </a:ext>
            </a:extLst>
          </p:cNvPr>
          <p:cNvCxnSpPr>
            <a:stCxn id="17" idx="2"/>
          </p:cNvCxnSpPr>
          <p:nvPr/>
        </p:nvCxnSpPr>
        <p:spPr>
          <a:xfrm flipH="1">
            <a:off x="5500914" y="4141432"/>
            <a:ext cx="862693" cy="417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CEAD904D-DA04-40D5-94A9-6AFE61A3DE43}"/>
              </a:ext>
            </a:extLst>
          </p:cNvPr>
          <p:cNvCxnSpPr>
            <a:stCxn id="17" idx="2"/>
          </p:cNvCxnSpPr>
          <p:nvPr/>
        </p:nvCxnSpPr>
        <p:spPr>
          <a:xfrm>
            <a:off x="6363607" y="4141432"/>
            <a:ext cx="913493" cy="420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A5FBFD23-E000-4F1E-980C-9612046B9DCA}"/>
              </a:ext>
            </a:extLst>
          </p:cNvPr>
          <p:cNvCxnSpPr>
            <a:stCxn id="17" idx="2"/>
          </p:cNvCxnSpPr>
          <p:nvPr/>
        </p:nvCxnSpPr>
        <p:spPr>
          <a:xfrm flipH="1">
            <a:off x="6293757" y="4141432"/>
            <a:ext cx="69850" cy="1330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29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01654-1D9C-43D9-AF5C-C82D9B8713A3}"/>
              </a:ext>
            </a:extLst>
          </p:cNvPr>
          <p:cNvSpPr txBox="1"/>
          <p:nvPr/>
        </p:nvSpPr>
        <p:spPr>
          <a:xfrm>
            <a:off x="304800" y="176911"/>
            <a:ext cx="11353800" cy="1077218"/>
          </a:xfrm>
          <a:prstGeom prst="rect">
            <a:avLst/>
          </a:prstGeom>
          <a:noFill/>
        </p:spPr>
        <p:txBody>
          <a:bodyPr wrap="square">
            <a:spAutoFit/>
          </a:bodyPr>
          <a:lstStyle/>
          <a:p>
            <a:pPr algn="just"/>
            <a:r>
              <a:rPr lang="ru-RU" sz="1600" b="0" i="0" dirty="0" err="1">
                <a:solidFill>
                  <a:srgbClr val="222222"/>
                </a:solidFill>
                <a:effectLst/>
                <a:latin typeface="Times New Roman" panose="02020603050405020304" pitchFamily="18" charset="0"/>
                <a:cs typeface="Times New Roman" panose="02020603050405020304" pitchFamily="18" charset="0"/>
              </a:rPr>
              <a:t>Захист</a:t>
            </a:r>
            <a:r>
              <a:rPr lang="ru-RU" sz="1600" b="0" i="0" dirty="0">
                <a:solidFill>
                  <a:srgbClr val="222222"/>
                </a:solidFill>
                <a:effectLst/>
                <a:latin typeface="Times New Roman" panose="02020603050405020304" pitchFamily="18" charset="0"/>
                <a:cs typeface="Times New Roman" panose="02020603050405020304" pitchFamily="18" charset="0"/>
              </a:rPr>
              <a:t> права </a:t>
            </a:r>
            <a:r>
              <a:rPr lang="ru-RU" sz="1600" b="0" i="0" dirty="0" err="1">
                <a:solidFill>
                  <a:srgbClr val="222222"/>
                </a:solidFill>
                <a:effectLst/>
                <a:latin typeface="Times New Roman" panose="02020603050405020304" pitchFamily="18" charset="0"/>
                <a:cs typeface="Times New Roman" panose="02020603050405020304" pitchFamily="18" charset="0"/>
              </a:rPr>
              <a:t>власності</a:t>
            </a:r>
            <a:r>
              <a:rPr lang="ru-RU" sz="1600" b="0" i="0" dirty="0">
                <a:solidFill>
                  <a:srgbClr val="222222"/>
                </a:solidFill>
                <a:effectLst/>
                <a:latin typeface="Times New Roman" panose="02020603050405020304" pitchFamily="18" charset="0"/>
                <a:cs typeface="Times New Roman" panose="02020603050405020304" pitchFamily="18" charset="0"/>
              </a:rPr>
              <a:t> - </a:t>
            </a:r>
            <a:r>
              <a:rPr lang="ru-RU" sz="1600" b="0" i="0" dirty="0" err="1">
                <a:solidFill>
                  <a:srgbClr val="222222"/>
                </a:solidFill>
                <a:effectLst/>
                <a:latin typeface="Times New Roman" panose="02020603050405020304" pitchFamily="18" charset="0"/>
                <a:cs typeface="Times New Roman" panose="02020603050405020304" pitchFamily="18" charset="0"/>
              </a:rPr>
              <a:t>це</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сукупність</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передбачених</a:t>
            </a:r>
            <a:r>
              <a:rPr lang="ru-RU" sz="1600" b="0" i="0" dirty="0">
                <a:solidFill>
                  <a:srgbClr val="222222"/>
                </a:solidFill>
                <a:effectLst/>
                <a:latin typeface="Times New Roman" panose="02020603050405020304" pitchFamily="18" charset="0"/>
                <a:cs typeface="Times New Roman" panose="02020603050405020304" pitchFamily="18" charset="0"/>
              </a:rPr>
              <a:t> законом </a:t>
            </a:r>
            <a:r>
              <a:rPr lang="ru-RU" sz="1600" b="0" i="0" dirty="0" err="1">
                <a:solidFill>
                  <a:srgbClr val="222222"/>
                </a:solidFill>
                <a:effectLst/>
                <a:latin typeface="Times New Roman" panose="02020603050405020304" pitchFamily="18" charset="0"/>
                <a:cs typeface="Times New Roman" panose="02020603050405020304" pitchFamily="18" charset="0"/>
              </a:rPr>
              <a:t>цивільно-правових</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засобів</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які</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по-перше</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гарантують</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нормальне</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господарське</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використання</a:t>
            </a:r>
            <a:r>
              <a:rPr lang="ru-RU" sz="1600" b="0" i="0" dirty="0">
                <a:solidFill>
                  <a:srgbClr val="222222"/>
                </a:solidFill>
                <a:effectLst/>
                <a:latin typeface="Times New Roman" panose="02020603050405020304" pitchFamily="18" charset="0"/>
                <a:cs typeface="Times New Roman" panose="02020603050405020304" pitchFamily="18" charset="0"/>
              </a:rPr>
              <a:t> майна (</a:t>
            </a:r>
            <a:r>
              <a:rPr lang="ru-RU" sz="1600" b="0" i="0" dirty="0" err="1">
                <a:solidFill>
                  <a:srgbClr val="222222"/>
                </a:solidFill>
                <a:effectLst/>
                <a:latin typeface="Times New Roman" panose="02020603050405020304" pitchFamily="18" charset="0"/>
                <a:cs typeface="Times New Roman" panose="02020603050405020304" pitchFamily="18" charset="0"/>
              </a:rPr>
              <a:t>тобто</a:t>
            </a:r>
            <a:r>
              <a:rPr lang="ru-RU" sz="1600" b="0" i="0" dirty="0">
                <a:solidFill>
                  <a:srgbClr val="222222"/>
                </a:solidFill>
                <a:effectLst/>
                <a:latin typeface="Times New Roman" panose="02020603050405020304" pitchFamily="18" charset="0"/>
                <a:cs typeface="Times New Roman" panose="02020603050405020304" pitchFamily="18" charset="0"/>
              </a:rPr>
              <a:t> вони </a:t>
            </a:r>
            <a:r>
              <a:rPr lang="ru-RU" sz="1600" b="0" i="0" dirty="0" err="1">
                <a:solidFill>
                  <a:srgbClr val="222222"/>
                </a:solidFill>
                <a:effectLst/>
                <a:latin typeface="Times New Roman" panose="02020603050405020304" pitchFamily="18" charset="0"/>
                <a:cs typeface="Times New Roman" panose="02020603050405020304" pitchFamily="18" charset="0"/>
              </a:rPr>
              <a:t>забезпечують</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захист</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відносин</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власності</a:t>
            </a:r>
            <a:r>
              <a:rPr lang="ru-RU" sz="1600" b="0" i="0" dirty="0">
                <a:solidFill>
                  <a:srgbClr val="222222"/>
                </a:solidFill>
                <a:effectLst/>
                <a:latin typeface="Times New Roman" panose="02020603050405020304" pitchFamily="18" charset="0"/>
                <a:cs typeface="Times New Roman" panose="02020603050405020304" pitchFamily="18" charset="0"/>
              </a:rPr>
              <a:t> в </a:t>
            </a:r>
            <a:r>
              <a:rPr lang="ru-RU" sz="1600" b="0" i="0" dirty="0" err="1">
                <a:solidFill>
                  <a:srgbClr val="222222"/>
                </a:solidFill>
                <a:effectLst/>
                <a:latin typeface="Times New Roman" panose="02020603050405020304" pitchFamily="18" charset="0"/>
                <a:cs typeface="Times New Roman" panose="02020603050405020304" pitchFamily="18" charset="0"/>
              </a:rPr>
              <a:t>їх</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непорушеному</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стані</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по-друге</a:t>
            </a:r>
            <a:r>
              <a:rPr lang="ru-RU" sz="1600" b="0" i="0" dirty="0">
                <a:solidFill>
                  <a:srgbClr val="222222"/>
                </a:solidFill>
                <a:effectLst/>
                <a:latin typeface="Times New Roman" panose="02020603050405020304" pitchFamily="18" charset="0"/>
                <a:cs typeface="Times New Roman" panose="02020603050405020304" pitchFamily="18" charset="0"/>
              </a:rPr>
              <a:t> - </a:t>
            </a:r>
            <a:r>
              <a:rPr lang="ru-RU" sz="1600" b="0" i="0" dirty="0" err="1">
                <a:solidFill>
                  <a:srgbClr val="222222"/>
                </a:solidFill>
                <a:effectLst/>
                <a:latin typeface="Times New Roman" panose="02020603050405020304" pitchFamily="18" charset="0"/>
                <a:cs typeface="Times New Roman" panose="02020603050405020304" pitchFamily="18" charset="0"/>
              </a:rPr>
              <a:t>застосовуються</a:t>
            </a:r>
            <a:r>
              <a:rPr lang="ru-RU" sz="1600" b="0" i="0" dirty="0">
                <a:solidFill>
                  <a:srgbClr val="222222"/>
                </a:solidFill>
                <a:effectLst/>
                <a:latin typeface="Times New Roman" panose="02020603050405020304" pitchFamily="18" charset="0"/>
                <a:cs typeface="Times New Roman" panose="02020603050405020304" pitchFamily="18" charset="0"/>
              </a:rPr>
              <a:t> для </a:t>
            </a:r>
            <a:r>
              <a:rPr lang="ru-RU" sz="1600" b="0" i="0" dirty="0" err="1">
                <a:solidFill>
                  <a:srgbClr val="222222"/>
                </a:solidFill>
                <a:effectLst/>
                <a:latin typeface="Times New Roman" panose="02020603050405020304" pitchFamily="18" charset="0"/>
                <a:cs typeface="Times New Roman" panose="02020603050405020304" pitchFamily="18" charset="0"/>
              </a:rPr>
              <a:t>поновлення</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порушених</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правовідносин</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власності</a:t>
            </a:r>
            <a:r>
              <a:rPr lang="ru-RU" sz="1600" b="0" i="0" dirty="0">
                <a:solidFill>
                  <a:srgbClr val="222222"/>
                </a:solidFill>
                <a:effectLst/>
                <a:latin typeface="Times New Roman" panose="02020603050405020304" pitchFamily="18" charset="0"/>
                <a:cs typeface="Times New Roman" panose="02020603050405020304" pitchFamily="18" charset="0"/>
              </a:rPr>
              <a:t>, для </a:t>
            </a:r>
            <a:r>
              <a:rPr lang="ru-RU" sz="1600" b="0" i="0" dirty="0" err="1">
                <a:solidFill>
                  <a:srgbClr val="222222"/>
                </a:solidFill>
                <a:effectLst/>
                <a:latin typeface="Times New Roman" panose="02020603050405020304" pitchFamily="18" charset="0"/>
                <a:cs typeface="Times New Roman" panose="02020603050405020304" pitchFamily="18" charset="0"/>
              </a:rPr>
              <a:t>усунення</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перешкод</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що</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заважають</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їх</a:t>
            </a:r>
            <a:r>
              <a:rPr lang="ru-RU" sz="1600" b="0" i="0" dirty="0">
                <a:solidFill>
                  <a:srgbClr val="222222"/>
                </a:solidFill>
                <a:effectLst/>
                <a:latin typeface="Times New Roman" panose="02020603050405020304" pitchFamily="18" charset="0"/>
                <a:cs typeface="Times New Roman" panose="02020603050405020304" pitchFamily="18" charset="0"/>
              </a:rPr>
              <a:t> нормальному </a:t>
            </a:r>
            <a:r>
              <a:rPr lang="ru-RU" sz="1600" b="0" i="0" dirty="0" err="1">
                <a:solidFill>
                  <a:srgbClr val="222222"/>
                </a:solidFill>
                <a:effectLst/>
                <a:latin typeface="Times New Roman" panose="02020603050405020304" pitchFamily="18" charset="0"/>
                <a:cs typeface="Times New Roman" panose="02020603050405020304" pitchFamily="18" charset="0"/>
              </a:rPr>
              <a:t>функціонуванню</a:t>
            </a:r>
            <a:r>
              <a:rPr lang="ru-RU" sz="1600" b="0" i="0" dirty="0">
                <a:solidFill>
                  <a:srgbClr val="222222"/>
                </a:solidFill>
                <a:effectLst/>
                <a:latin typeface="Times New Roman" panose="02020603050405020304" pitchFamily="18" charset="0"/>
                <a:cs typeface="Times New Roman" panose="02020603050405020304" pitchFamily="18" charset="0"/>
              </a:rPr>
              <a:t>, для </a:t>
            </a:r>
            <a:r>
              <a:rPr lang="ru-RU" sz="1600" b="0" i="0" dirty="0" err="1">
                <a:solidFill>
                  <a:srgbClr val="222222"/>
                </a:solidFill>
                <a:effectLst/>
                <a:latin typeface="Times New Roman" panose="02020603050405020304" pitchFamily="18" charset="0"/>
                <a:cs typeface="Times New Roman" panose="02020603050405020304" pitchFamily="18" charset="0"/>
              </a:rPr>
              <a:t>відшкодування</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збитків</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які</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заподіяні</a:t>
            </a:r>
            <a:r>
              <a:rPr lang="ru-RU" sz="1600" b="0" i="0" dirty="0">
                <a:solidFill>
                  <a:srgbClr val="222222"/>
                </a:solidFill>
                <a:effectLst/>
                <a:latin typeface="Times New Roman" panose="02020603050405020304" pitchFamily="18" charset="0"/>
                <a:cs typeface="Times New Roman" panose="02020603050405020304" pitchFamily="18" charset="0"/>
              </a:rPr>
              <a:t> </a:t>
            </a:r>
            <a:r>
              <a:rPr lang="ru-RU" sz="1600" b="0" i="0" dirty="0" err="1">
                <a:solidFill>
                  <a:srgbClr val="222222"/>
                </a:solidFill>
                <a:effectLst/>
                <a:latin typeface="Times New Roman" panose="02020603050405020304" pitchFamily="18" charset="0"/>
                <a:cs typeface="Times New Roman" panose="02020603050405020304" pitchFamily="18" charset="0"/>
              </a:rPr>
              <a:t>власнику</a:t>
            </a:r>
            <a:r>
              <a:rPr lang="ru-RU" sz="1600" b="0" i="0" dirty="0">
                <a:solidFill>
                  <a:srgbClr val="222222"/>
                </a:solidFill>
                <a:effectLst/>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BE9467E-61CB-42DC-9BD6-A8538D01D029}"/>
              </a:ext>
            </a:extLst>
          </p:cNvPr>
          <p:cNvSpPr txBox="1"/>
          <p:nvPr/>
        </p:nvSpPr>
        <p:spPr>
          <a:xfrm>
            <a:off x="903514" y="1489266"/>
            <a:ext cx="2656115" cy="338554"/>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1600" dirty="0"/>
              <a:t>Речові (майнові)</a:t>
            </a:r>
            <a:endParaRPr lang="ru-RU" sz="1600" dirty="0"/>
          </a:p>
        </p:txBody>
      </p:sp>
      <p:sp>
        <p:nvSpPr>
          <p:cNvPr id="5" name="TextBox 4">
            <a:extLst>
              <a:ext uri="{FF2B5EF4-FFF2-40B4-BE49-F238E27FC236}">
                <a16:creationId xmlns:a16="http://schemas.microsoft.com/office/drawing/2014/main" id="{765D0DAA-9AED-49D7-B276-AAF9A794E25E}"/>
              </a:ext>
            </a:extLst>
          </p:cNvPr>
          <p:cNvSpPr txBox="1"/>
          <p:nvPr/>
        </p:nvSpPr>
        <p:spPr>
          <a:xfrm>
            <a:off x="304800" y="2163883"/>
            <a:ext cx="4572000" cy="156966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r>
              <a:rPr lang="uk-UA" sz="1600" dirty="0" err="1"/>
              <a:t>Віндикаційний</a:t>
            </a:r>
            <a:r>
              <a:rPr lang="uk-UA" sz="1600" dirty="0"/>
              <a:t> позов (Витребування майна з чужого незаконного володіння) ст. 388 ЦК</a:t>
            </a:r>
            <a:endParaRPr lang="en-US" sz="1600" dirty="0"/>
          </a:p>
          <a:p>
            <a:pPr marL="285750" indent="-285750" algn="just">
              <a:buFont typeface="Arial" panose="020B0604020202020204" pitchFamily="34" charset="0"/>
              <a:buChar char="•"/>
            </a:pPr>
            <a:r>
              <a:rPr lang="uk-UA" sz="1600" dirty="0" err="1"/>
              <a:t>Негаторний</a:t>
            </a:r>
            <a:r>
              <a:rPr lang="uk-UA" sz="1600" dirty="0"/>
              <a:t> позов (усунення перешкод у здійсненні права власності) ст. 391 ЦК</a:t>
            </a:r>
          </a:p>
          <a:p>
            <a:pPr marL="285750" indent="-285750" algn="just">
              <a:buFont typeface="Arial" panose="020B0604020202020204" pitchFamily="34" charset="0"/>
              <a:buChar char="•"/>
            </a:pPr>
            <a:r>
              <a:rPr lang="uk-UA" sz="1600" dirty="0"/>
              <a:t>Позов про визнання права власності ст. 392 ЦК</a:t>
            </a:r>
          </a:p>
        </p:txBody>
      </p:sp>
      <p:sp>
        <p:nvSpPr>
          <p:cNvPr id="6" name="TextBox 5">
            <a:extLst>
              <a:ext uri="{FF2B5EF4-FFF2-40B4-BE49-F238E27FC236}">
                <a16:creationId xmlns:a16="http://schemas.microsoft.com/office/drawing/2014/main" id="{7AC15842-DB18-497F-8CA1-642971797C3D}"/>
              </a:ext>
            </a:extLst>
          </p:cNvPr>
          <p:cNvSpPr txBox="1"/>
          <p:nvPr/>
        </p:nvSpPr>
        <p:spPr>
          <a:xfrm>
            <a:off x="8284029" y="1480690"/>
            <a:ext cx="2786742" cy="338554"/>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1600" dirty="0"/>
              <a:t>Зобов’язальні (немайнові)</a:t>
            </a:r>
            <a:endParaRPr lang="ru-RU" sz="1600" dirty="0"/>
          </a:p>
        </p:txBody>
      </p:sp>
      <p:sp>
        <p:nvSpPr>
          <p:cNvPr id="7" name="TextBox 6">
            <a:extLst>
              <a:ext uri="{FF2B5EF4-FFF2-40B4-BE49-F238E27FC236}">
                <a16:creationId xmlns:a16="http://schemas.microsoft.com/office/drawing/2014/main" id="{6B36553B-00BD-4FB9-9C97-55BCA46C090D}"/>
              </a:ext>
            </a:extLst>
          </p:cNvPr>
          <p:cNvSpPr txBox="1"/>
          <p:nvPr/>
        </p:nvSpPr>
        <p:spPr>
          <a:xfrm>
            <a:off x="5513614" y="2166451"/>
            <a:ext cx="6373586" cy="181588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r>
              <a:rPr lang="uk-UA" sz="1600" dirty="0"/>
              <a:t>Відшкодування збитків, які настали внаслідок невиконання чи неналежного виконання договору</a:t>
            </a:r>
          </a:p>
          <a:p>
            <a:pPr marL="285750" indent="-285750" algn="just">
              <a:buFont typeface="Arial" panose="020B0604020202020204" pitchFamily="34" charset="0"/>
              <a:buChar char="•"/>
            </a:pPr>
            <a:r>
              <a:rPr lang="uk-UA" sz="1600" dirty="0"/>
              <a:t>Повернення речей, які були надані у володіння</a:t>
            </a:r>
            <a:r>
              <a:rPr lang="ru-RU" sz="1600" dirty="0"/>
              <a:t> (за договорами </a:t>
            </a:r>
            <a:r>
              <a:rPr lang="ru-RU" sz="1600" dirty="0" err="1"/>
              <a:t>схову</a:t>
            </a:r>
            <a:r>
              <a:rPr lang="ru-RU" sz="1600" dirty="0"/>
              <a:t>, </a:t>
            </a:r>
            <a:r>
              <a:rPr lang="ru-RU" sz="1600" dirty="0" err="1"/>
              <a:t>застави</a:t>
            </a:r>
            <a:r>
              <a:rPr lang="ru-RU" sz="1600" dirty="0"/>
              <a:t>, </a:t>
            </a:r>
            <a:r>
              <a:rPr lang="ru-RU" sz="1600" dirty="0" err="1"/>
              <a:t>перевезення</a:t>
            </a:r>
            <a:r>
              <a:rPr lang="ru-RU" sz="1600" dirty="0"/>
              <a:t>)</a:t>
            </a:r>
          </a:p>
          <a:p>
            <a:pPr marL="285750" indent="-285750" algn="just">
              <a:buFont typeface="Arial" panose="020B0604020202020204" pitchFamily="34" charset="0"/>
              <a:buChar char="•"/>
            </a:pPr>
            <a:r>
              <a:rPr lang="ru-RU" sz="1600" dirty="0"/>
              <a:t>Про </a:t>
            </a:r>
            <a:r>
              <a:rPr lang="ru-RU" sz="1600" dirty="0" err="1"/>
              <a:t>визнання</a:t>
            </a:r>
            <a:r>
              <a:rPr lang="ru-RU" sz="1600" dirty="0"/>
              <a:t> </a:t>
            </a:r>
            <a:r>
              <a:rPr lang="ru-RU" sz="1600" dirty="0" err="1"/>
              <a:t>правочинів</a:t>
            </a:r>
            <a:r>
              <a:rPr lang="ru-RU" sz="1600" dirty="0"/>
              <a:t> </a:t>
            </a:r>
            <a:r>
              <a:rPr lang="ru-RU" sz="1600" dirty="0" err="1"/>
              <a:t>недійсними</a:t>
            </a:r>
            <a:endParaRPr lang="ru-RU" sz="1600" dirty="0"/>
          </a:p>
          <a:p>
            <a:pPr marL="285750" indent="-285750" algn="just">
              <a:buFont typeface="Arial" panose="020B0604020202020204" pitchFamily="34" charset="0"/>
              <a:buChar char="•"/>
            </a:pPr>
            <a:r>
              <a:rPr lang="ru-RU" sz="1600" dirty="0"/>
              <a:t>Про </a:t>
            </a:r>
            <a:r>
              <a:rPr lang="ru-RU" sz="1600" dirty="0" err="1"/>
              <a:t>захист</a:t>
            </a:r>
            <a:r>
              <a:rPr lang="ru-RU" sz="1600" dirty="0"/>
              <a:t> права </a:t>
            </a:r>
            <a:r>
              <a:rPr lang="ru-RU" sz="1600" dirty="0" err="1"/>
              <a:t>власності</a:t>
            </a:r>
            <a:r>
              <a:rPr lang="ru-RU" sz="1600" dirty="0"/>
              <a:t> в </a:t>
            </a:r>
            <a:r>
              <a:rPr lang="ru-RU" sz="1600" dirty="0" err="1"/>
              <a:t>деліктних</a:t>
            </a:r>
            <a:r>
              <a:rPr lang="ru-RU" sz="1600" dirty="0"/>
              <a:t> </a:t>
            </a:r>
            <a:r>
              <a:rPr lang="ru-RU" sz="1600" dirty="0" err="1"/>
              <a:t>зобов’язаннях</a:t>
            </a:r>
            <a:endParaRPr lang="ru-RU" sz="1600" dirty="0"/>
          </a:p>
          <a:p>
            <a:pPr marL="285750" indent="-285750" algn="just">
              <a:buFont typeface="Arial" panose="020B0604020202020204" pitchFamily="34" charset="0"/>
              <a:buChar char="•"/>
            </a:pPr>
            <a:r>
              <a:rPr lang="ru-RU" sz="1600" dirty="0"/>
              <a:t>Про </a:t>
            </a:r>
            <a:r>
              <a:rPr lang="ru-RU" sz="1600" dirty="0" err="1"/>
              <a:t>повернення</a:t>
            </a:r>
            <a:r>
              <a:rPr lang="ru-RU" sz="1600" dirty="0"/>
              <a:t> </a:t>
            </a:r>
            <a:r>
              <a:rPr lang="ru-RU" sz="1600" dirty="0" err="1"/>
              <a:t>безпідставно</a:t>
            </a:r>
            <a:r>
              <a:rPr lang="ru-RU" sz="1600" dirty="0"/>
              <a:t> </a:t>
            </a:r>
            <a:r>
              <a:rPr lang="ru-RU" sz="1600" dirty="0" err="1"/>
              <a:t>набутого</a:t>
            </a:r>
            <a:r>
              <a:rPr lang="ru-RU" sz="1600" dirty="0"/>
              <a:t> </a:t>
            </a:r>
            <a:r>
              <a:rPr lang="ru-RU" sz="1600" dirty="0" err="1"/>
              <a:t>чи</a:t>
            </a:r>
            <a:r>
              <a:rPr lang="ru-RU" sz="1600" dirty="0"/>
              <a:t> </a:t>
            </a:r>
            <a:r>
              <a:rPr lang="ru-RU" sz="1600" dirty="0" err="1"/>
              <a:t>збереженого</a:t>
            </a:r>
            <a:r>
              <a:rPr lang="ru-RU" sz="1600" dirty="0"/>
              <a:t> майна</a:t>
            </a:r>
            <a:endParaRPr lang="uk-UA" sz="1600" dirty="0"/>
          </a:p>
        </p:txBody>
      </p:sp>
      <p:sp>
        <p:nvSpPr>
          <p:cNvPr id="9" name="TextBox 8">
            <a:extLst>
              <a:ext uri="{FF2B5EF4-FFF2-40B4-BE49-F238E27FC236}">
                <a16:creationId xmlns:a16="http://schemas.microsoft.com/office/drawing/2014/main" id="{87707EDB-D3F2-4BBC-9EC9-1463C106A0E4}"/>
              </a:ext>
            </a:extLst>
          </p:cNvPr>
          <p:cNvSpPr txBox="1"/>
          <p:nvPr/>
        </p:nvSpPr>
        <p:spPr>
          <a:xfrm>
            <a:off x="9089572" y="5023370"/>
            <a:ext cx="2569028" cy="1323439"/>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Власник</a:t>
            </a:r>
            <a:r>
              <a:rPr lang="ru-RU" sz="1600" b="0" i="0" dirty="0">
                <a:solidFill>
                  <a:srgbClr val="333333"/>
                </a:solidFill>
                <a:effectLst/>
                <a:latin typeface="Times New Roman" panose="02020603050405020304" pitchFamily="18" charset="0"/>
              </a:rPr>
              <a:t>, права </a:t>
            </a:r>
            <a:r>
              <a:rPr lang="ru-RU" sz="1600" b="0" i="0" dirty="0" err="1">
                <a:solidFill>
                  <a:srgbClr val="333333"/>
                </a:solidFill>
                <a:effectLst/>
                <a:latin typeface="Times New Roman" panose="02020603050405020304" pitchFamily="18" charset="0"/>
              </a:rPr>
              <a:t>якого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порушені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має</a:t>
            </a:r>
            <a:r>
              <a:rPr lang="ru-RU" sz="1600" b="0" i="0" dirty="0">
                <a:solidFill>
                  <a:srgbClr val="333333"/>
                </a:solidFill>
                <a:effectLst/>
                <a:latin typeface="Times New Roman" panose="02020603050405020304" pitchFamily="18" charset="0"/>
              </a:rPr>
              <a:t> право на </a:t>
            </a:r>
            <a:r>
              <a:rPr lang="ru-RU" sz="1600" b="0" i="0" dirty="0" err="1">
                <a:solidFill>
                  <a:srgbClr val="333333"/>
                </a:solidFill>
                <a:effectLst/>
                <a:latin typeface="Times New Roman" panose="02020603050405020304" pitchFamily="18" charset="0"/>
              </a:rPr>
              <a:t>відшкодування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завданої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йому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майнової</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моральної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шкоди</a:t>
            </a:r>
            <a:r>
              <a:rPr lang="ru-RU" sz="1600" b="0" i="0" dirty="0">
                <a:solidFill>
                  <a:srgbClr val="333333"/>
                </a:solidFill>
                <a:effectLst/>
                <a:latin typeface="Times New Roman" panose="02020603050405020304" pitchFamily="18" charset="0"/>
              </a:rPr>
              <a:t>.</a:t>
            </a:r>
          </a:p>
        </p:txBody>
      </p:sp>
      <p:sp>
        <p:nvSpPr>
          <p:cNvPr id="11" name="TextBox 10">
            <a:extLst>
              <a:ext uri="{FF2B5EF4-FFF2-40B4-BE49-F238E27FC236}">
                <a16:creationId xmlns:a16="http://schemas.microsoft.com/office/drawing/2014/main" id="{88FC7ACC-3D46-4F74-8FFC-E621DB018B93}"/>
              </a:ext>
            </a:extLst>
          </p:cNvPr>
          <p:cNvSpPr txBox="1"/>
          <p:nvPr/>
        </p:nvSpPr>
        <p:spPr>
          <a:xfrm>
            <a:off x="2604407" y="4250840"/>
            <a:ext cx="6096000" cy="338554"/>
          </a:xfrm>
          <a:prstGeom prst="rect">
            <a:avLst/>
          </a:prstGeom>
          <a:noFill/>
          <a:ln>
            <a:solidFill>
              <a:schemeClr val="accent1"/>
            </a:solidFill>
          </a:ln>
        </p:spPr>
        <p:txBody>
          <a:bodyPr wrap="square">
            <a:spAutoFit/>
          </a:bodyPr>
          <a:lstStyle/>
          <a:p>
            <a:pPr algn="ctr"/>
            <a:r>
              <a:rPr lang="ru-RU" sz="1600" b="0" i="0" dirty="0">
                <a:solidFill>
                  <a:srgbClr val="333333"/>
                </a:solidFill>
                <a:effectLst/>
                <a:latin typeface="Times New Roman" panose="02020603050405020304" pitchFamily="18" charset="0"/>
              </a:rPr>
              <a:t>Засади </a:t>
            </a:r>
            <a:r>
              <a:rPr lang="ru-RU" sz="1600" b="0" i="0" dirty="0" err="1">
                <a:solidFill>
                  <a:srgbClr val="333333"/>
                </a:solidFill>
                <a:effectLst/>
                <a:latin typeface="Times New Roman" panose="02020603050405020304" pitchFamily="18" charset="0"/>
              </a:rPr>
              <a:t>захисту</a:t>
            </a:r>
            <a:r>
              <a:rPr lang="ru-RU" sz="1600" b="0" i="0" dirty="0">
                <a:solidFill>
                  <a:srgbClr val="333333"/>
                </a:solidFill>
                <a:effectLst/>
                <a:latin typeface="Times New Roman" panose="02020603050405020304" pitchFamily="18" charset="0"/>
              </a:rPr>
              <a:t> права </a:t>
            </a:r>
            <a:r>
              <a:rPr lang="ru-RU" sz="1600" b="0" i="0" dirty="0" err="1">
                <a:solidFill>
                  <a:srgbClr val="333333"/>
                </a:solidFill>
                <a:effectLst/>
                <a:latin typeface="Times New Roman" panose="02020603050405020304" pitchFamily="18" charset="0"/>
              </a:rPr>
              <a:t>власності</a:t>
            </a:r>
            <a:r>
              <a:rPr lang="ru-RU" sz="1600" b="0" i="0" dirty="0">
                <a:solidFill>
                  <a:srgbClr val="333333"/>
                </a:solidFill>
                <a:effectLst/>
                <a:latin typeface="Times New Roman" panose="02020603050405020304" pitchFamily="18" charset="0"/>
              </a:rPr>
              <a:t> (ст. 386 ЦК)</a:t>
            </a:r>
          </a:p>
        </p:txBody>
      </p:sp>
      <p:sp>
        <p:nvSpPr>
          <p:cNvPr id="13" name="TextBox 12">
            <a:extLst>
              <a:ext uri="{FF2B5EF4-FFF2-40B4-BE49-F238E27FC236}">
                <a16:creationId xmlns:a16="http://schemas.microsoft.com/office/drawing/2014/main" id="{FAD8B240-5E9F-47ED-BA25-CE3CE2916970}"/>
              </a:ext>
            </a:extLst>
          </p:cNvPr>
          <p:cNvSpPr txBox="1"/>
          <p:nvPr/>
        </p:nvSpPr>
        <p:spPr>
          <a:xfrm>
            <a:off x="206829" y="5023370"/>
            <a:ext cx="3211287" cy="584775"/>
          </a:xfrm>
          <a:prstGeom prst="rect">
            <a:avLst/>
          </a:prstGeom>
          <a:noFill/>
          <a:ln>
            <a:solidFill>
              <a:schemeClr val="accent1"/>
            </a:solidFill>
          </a:ln>
        </p:spPr>
        <p:txBody>
          <a:bodyPr wrap="square">
            <a:spAutoFit/>
          </a:bodyPr>
          <a:lstStyle/>
          <a:p>
            <a:r>
              <a:rPr lang="ru-RU" sz="1600" b="0" i="0" dirty="0">
                <a:solidFill>
                  <a:srgbClr val="333333"/>
                </a:solidFill>
                <a:effectLst/>
                <a:latin typeface="Times New Roman" panose="02020603050405020304" pitchFamily="18" charset="0"/>
              </a:rPr>
              <a:t>Держава </a:t>
            </a:r>
            <a:r>
              <a:rPr lang="ru-RU" sz="1600" b="0" i="0" dirty="0" err="1">
                <a:solidFill>
                  <a:srgbClr val="333333"/>
                </a:solidFill>
                <a:effectLst/>
                <a:latin typeface="Times New Roman" panose="02020603050405020304" pitchFamily="18" charset="0"/>
              </a:rPr>
              <a:t>забезпечує</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рівний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захист</a:t>
            </a:r>
            <a:r>
              <a:rPr lang="ru-RU" sz="1600" b="0" i="0" dirty="0">
                <a:solidFill>
                  <a:srgbClr val="333333"/>
                </a:solidFill>
                <a:effectLst/>
                <a:latin typeface="Times New Roman" panose="02020603050405020304" pitchFamily="18" charset="0"/>
              </a:rPr>
              <a:t> прав </a:t>
            </a:r>
            <a:r>
              <a:rPr lang="ru-RU" sz="1600" b="0" i="0" dirty="0" err="1">
                <a:solidFill>
                  <a:srgbClr val="333333"/>
                </a:solidFill>
                <a:effectLst/>
                <a:latin typeface="Times New Roman" panose="02020603050405020304" pitchFamily="18" charset="0"/>
              </a:rPr>
              <a:t>усіх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суб'єктів</a:t>
            </a:r>
            <a:r>
              <a:rPr lang="ru-RU" sz="1600" b="0" i="0" dirty="0">
                <a:solidFill>
                  <a:srgbClr val="333333"/>
                </a:solidFill>
                <a:effectLst/>
                <a:latin typeface="Times New Roman" panose="02020603050405020304" pitchFamily="18" charset="0"/>
              </a:rPr>
              <a:t> права </a:t>
            </a:r>
            <a:r>
              <a:rPr lang="ru-RU" sz="1600" dirty="0" err="1">
                <a:solidFill>
                  <a:srgbClr val="333333"/>
                </a:solidFill>
                <a:latin typeface="Times New Roman" panose="02020603050405020304" pitchFamily="18" charset="0"/>
              </a:rPr>
              <a:t>власності</a:t>
            </a:r>
            <a:endParaRPr lang="ru-RU" sz="1600" dirty="0"/>
          </a:p>
        </p:txBody>
      </p:sp>
      <p:sp>
        <p:nvSpPr>
          <p:cNvPr id="15" name="TextBox 14">
            <a:extLst>
              <a:ext uri="{FF2B5EF4-FFF2-40B4-BE49-F238E27FC236}">
                <a16:creationId xmlns:a16="http://schemas.microsoft.com/office/drawing/2014/main" id="{412F2325-8415-4DCF-BEE6-52718286CFE7}"/>
              </a:ext>
            </a:extLst>
          </p:cNvPr>
          <p:cNvSpPr txBox="1"/>
          <p:nvPr/>
        </p:nvSpPr>
        <p:spPr>
          <a:xfrm>
            <a:off x="3867149" y="5039311"/>
            <a:ext cx="4833258" cy="1569660"/>
          </a:xfrm>
          <a:prstGeom prst="rect">
            <a:avLst/>
          </a:prstGeom>
          <a:noFill/>
          <a:ln>
            <a:solidFill>
              <a:schemeClr val="accent1"/>
            </a:solidFill>
          </a:ln>
        </p:spPr>
        <p:txBody>
          <a:bodyPr wrap="square">
            <a:spAutoFit/>
          </a:bodyPr>
          <a:lstStyle/>
          <a:p>
            <a:pPr algn="just"/>
            <a:r>
              <a:rPr lang="ru-RU" sz="1600" dirty="0" err="1">
                <a:solidFill>
                  <a:srgbClr val="333333"/>
                </a:solidFill>
                <a:latin typeface="Times New Roman" panose="02020603050405020304" pitchFamily="18" charset="0"/>
              </a:rPr>
              <a:t>Власник</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який</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має</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підстави</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передбачати</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можливість</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порушення</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свого</a:t>
            </a:r>
            <a:r>
              <a:rPr lang="ru-RU" sz="1600" dirty="0">
                <a:solidFill>
                  <a:srgbClr val="333333"/>
                </a:solidFill>
                <a:latin typeface="Times New Roman" panose="02020603050405020304" pitchFamily="18" charset="0"/>
              </a:rPr>
              <a:t> права </a:t>
            </a:r>
            <a:r>
              <a:rPr lang="ru-RU" sz="1600" dirty="0" err="1">
                <a:solidFill>
                  <a:srgbClr val="333333"/>
                </a:solidFill>
                <a:latin typeface="Times New Roman" panose="02020603050405020304" pitchFamily="18" charset="0"/>
              </a:rPr>
              <a:t>власності</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іншою</a:t>
            </a:r>
            <a:r>
              <a:rPr lang="ru-RU" sz="1600" dirty="0">
                <a:solidFill>
                  <a:srgbClr val="333333"/>
                </a:solidFill>
                <a:latin typeface="Times New Roman" panose="02020603050405020304" pitchFamily="18" charset="0"/>
              </a:rPr>
              <a:t> особою, </a:t>
            </a:r>
            <a:r>
              <a:rPr lang="ru-RU" sz="1600" dirty="0" err="1">
                <a:solidFill>
                  <a:srgbClr val="333333"/>
                </a:solidFill>
                <a:latin typeface="Times New Roman" panose="02020603050405020304" pitchFamily="18" charset="0"/>
              </a:rPr>
              <a:t>може</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звернутися</a:t>
            </a:r>
            <a:r>
              <a:rPr lang="ru-RU" sz="1600" dirty="0">
                <a:solidFill>
                  <a:srgbClr val="333333"/>
                </a:solidFill>
                <a:latin typeface="Times New Roman" panose="02020603050405020304" pitchFamily="18" charset="0"/>
              </a:rPr>
              <a:t> до суду з </a:t>
            </a:r>
            <a:r>
              <a:rPr lang="ru-RU" sz="1600" dirty="0" err="1">
                <a:solidFill>
                  <a:srgbClr val="333333"/>
                </a:solidFill>
                <a:latin typeface="Times New Roman" panose="02020603050405020304" pitchFamily="18" charset="0"/>
              </a:rPr>
              <a:t>вимогою</a:t>
            </a:r>
            <a:r>
              <a:rPr lang="ru-RU" sz="1600" dirty="0">
                <a:solidFill>
                  <a:srgbClr val="333333"/>
                </a:solidFill>
                <a:latin typeface="Times New Roman" panose="02020603050405020304" pitchFamily="18" charset="0"/>
              </a:rPr>
              <a:t> про </a:t>
            </a:r>
            <a:r>
              <a:rPr lang="ru-RU" sz="1600" dirty="0" err="1">
                <a:solidFill>
                  <a:srgbClr val="333333"/>
                </a:solidFill>
                <a:latin typeface="Times New Roman" panose="02020603050405020304" pitchFamily="18" charset="0"/>
              </a:rPr>
              <a:t>заборону</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вчинення</a:t>
            </a:r>
            <a:r>
              <a:rPr lang="ru-RU" sz="1600" dirty="0">
                <a:solidFill>
                  <a:srgbClr val="333333"/>
                </a:solidFill>
                <a:latin typeface="Times New Roman" panose="02020603050405020304" pitchFamily="18" charset="0"/>
              </a:rPr>
              <a:t> нею </a:t>
            </a:r>
            <a:r>
              <a:rPr lang="ru-RU" sz="1600" dirty="0" err="1">
                <a:solidFill>
                  <a:srgbClr val="333333"/>
                </a:solidFill>
                <a:latin typeface="Times New Roman" panose="02020603050405020304" pitchFamily="18" charset="0"/>
              </a:rPr>
              <a:t>дій</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які</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можуть</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порушити</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його</a:t>
            </a:r>
            <a:r>
              <a:rPr lang="ru-RU" sz="1600" dirty="0">
                <a:solidFill>
                  <a:srgbClr val="333333"/>
                </a:solidFill>
                <a:latin typeface="Times New Roman" panose="02020603050405020304" pitchFamily="18" charset="0"/>
              </a:rPr>
              <a:t> право, </a:t>
            </a:r>
            <a:r>
              <a:rPr lang="ru-RU" sz="1600" dirty="0" err="1">
                <a:solidFill>
                  <a:srgbClr val="333333"/>
                </a:solidFill>
                <a:latin typeface="Times New Roman" panose="02020603050405020304" pitchFamily="18" charset="0"/>
              </a:rPr>
              <a:t>або</a:t>
            </a:r>
            <a:r>
              <a:rPr lang="ru-RU" sz="1600" dirty="0">
                <a:solidFill>
                  <a:srgbClr val="333333"/>
                </a:solidFill>
                <a:latin typeface="Times New Roman" panose="02020603050405020304" pitchFamily="18" charset="0"/>
              </a:rPr>
              <a:t> з </a:t>
            </a:r>
            <a:r>
              <a:rPr lang="ru-RU" sz="1600" dirty="0" err="1">
                <a:solidFill>
                  <a:srgbClr val="333333"/>
                </a:solidFill>
                <a:latin typeface="Times New Roman" panose="02020603050405020304" pitchFamily="18" charset="0"/>
              </a:rPr>
              <a:t>вимогою</a:t>
            </a:r>
            <a:r>
              <a:rPr lang="ru-RU" sz="1600" dirty="0">
                <a:solidFill>
                  <a:srgbClr val="333333"/>
                </a:solidFill>
                <a:latin typeface="Times New Roman" panose="02020603050405020304" pitchFamily="18" charset="0"/>
              </a:rPr>
              <a:t> про </a:t>
            </a:r>
            <a:r>
              <a:rPr lang="ru-RU" sz="1600" dirty="0" err="1">
                <a:solidFill>
                  <a:srgbClr val="333333"/>
                </a:solidFill>
                <a:latin typeface="Times New Roman" panose="02020603050405020304" pitchFamily="18" charset="0"/>
              </a:rPr>
              <a:t>вчинення</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певних</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дій</a:t>
            </a:r>
            <a:r>
              <a:rPr lang="ru-RU" sz="1600" dirty="0">
                <a:solidFill>
                  <a:srgbClr val="333333"/>
                </a:solidFill>
                <a:latin typeface="Times New Roman" panose="02020603050405020304" pitchFamily="18" charset="0"/>
              </a:rPr>
              <a:t> для </a:t>
            </a:r>
            <a:r>
              <a:rPr lang="ru-RU" sz="1600" dirty="0" err="1">
                <a:solidFill>
                  <a:srgbClr val="333333"/>
                </a:solidFill>
                <a:latin typeface="Times New Roman" panose="02020603050405020304" pitchFamily="18" charset="0"/>
              </a:rPr>
              <a:t>запобігання</a:t>
            </a:r>
            <a:r>
              <a:rPr lang="ru-RU" sz="1600" dirty="0">
                <a:solidFill>
                  <a:srgbClr val="333333"/>
                </a:solidFill>
                <a:latin typeface="Times New Roman" panose="02020603050405020304" pitchFamily="18" charset="0"/>
              </a:rPr>
              <a:t> такому </a:t>
            </a:r>
            <a:r>
              <a:rPr lang="ru-RU" sz="1600" dirty="0" err="1">
                <a:solidFill>
                  <a:srgbClr val="333333"/>
                </a:solidFill>
                <a:latin typeface="Times New Roman" panose="02020603050405020304" pitchFamily="18" charset="0"/>
              </a:rPr>
              <a:t>порушенню</a:t>
            </a:r>
            <a:r>
              <a:rPr lang="ru-RU" sz="1600" dirty="0">
                <a:solidFill>
                  <a:srgbClr val="333333"/>
                </a:solidFill>
                <a:latin typeface="Times New Roman" panose="02020603050405020304" pitchFamily="18" charset="0"/>
              </a:rPr>
              <a:t>.</a:t>
            </a:r>
          </a:p>
        </p:txBody>
      </p:sp>
      <p:cxnSp>
        <p:nvCxnSpPr>
          <p:cNvPr id="17" name="Прямая со стрелкой 16">
            <a:extLst>
              <a:ext uri="{FF2B5EF4-FFF2-40B4-BE49-F238E27FC236}">
                <a16:creationId xmlns:a16="http://schemas.microsoft.com/office/drawing/2014/main" id="{F6B20DB2-414A-422A-87AC-24D5B8BA3588}"/>
              </a:ext>
            </a:extLst>
          </p:cNvPr>
          <p:cNvCxnSpPr>
            <a:stCxn id="11" idx="2"/>
          </p:cNvCxnSpPr>
          <p:nvPr/>
        </p:nvCxnSpPr>
        <p:spPr>
          <a:xfrm flipH="1">
            <a:off x="2460171" y="4589394"/>
            <a:ext cx="3192236" cy="305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3B58A341-EE3D-4C2F-8E93-FE7522F9A8C9}"/>
              </a:ext>
            </a:extLst>
          </p:cNvPr>
          <p:cNvCxnSpPr>
            <a:stCxn id="11" idx="2"/>
          </p:cNvCxnSpPr>
          <p:nvPr/>
        </p:nvCxnSpPr>
        <p:spPr>
          <a:xfrm>
            <a:off x="5652407" y="4589394"/>
            <a:ext cx="0" cy="43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77BD1F32-4D2B-48A0-8C73-57C567A76CF8}"/>
              </a:ext>
            </a:extLst>
          </p:cNvPr>
          <p:cNvCxnSpPr>
            <a:stCxn id="11" idx="2"/>
          </p:cNvCxnSpPr>
          <p:nvPr/>
        </p:nvCxnSpPr>
        <p:spPr>
          <a:xfrm>
            <a:off x="5652407" y="4589394"/>
            <a:ext cx="3600450" cy="305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496A4781-A016-4745-9F08-F36D6153CE2F}"/>
              </a:ext>
            </a:extLst>
          </p:cNvPr>
          <p:cNvCxnSpPr>
            <a:stCxn id="3" idx="2"/>
          </p:cNvCxnSpPr>
          <p:nvPr/>
        </p:nvCxnSpPr>
        <p:spPr>
          <a:xfrm flipH="1">
            <a:off x="3733800" y="1254129"/>
            <a:ext cx="2247900" cy="395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A9F8477E-49C6-4989-BA1D-AF759509578E}"/>
              </a:ext>
            </a:extLst>
          </p:cNvPr>
          <p:cNvCxnSpPr>
            <a:cxnSpLocks/>
            <a:stCxn id="3" idx="2"/>
          </p:cNvCxnSpPr>
          <p:nvPr/>
        </p:nvCxnSpPr>
        <p:spPr>
          <a:xfrm>
            <a:off x="5981700" y="1254129"/>
            <a:ext cx="2193471" cy="410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E2F8FF05-ECB0-4CB3-BFC3-CD2E2B5A74E7}"/>
              </a:ext>
            </a:extLst>
          </p:cNvPr>
          <p:cNvCxnSpPr>
            <a:stCxn id="4" idx="2"/>
          </p:cNvCxnSpPr>
          <p:nvPr/>
        </p:nvCxnSpPr>
        <p:spPr>
          <a:xfrm flipH="1">
            <a:off x="2231571" y="1827820"/>
            <a:ext cx="1" cy="336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AFB73961-42E1-4315-8911-6E20C088FE78}"/>
              </a:ext>
            </a:extLst>
          </p:cNvPr>
          <p:cNvCxnSpPr>
            <a:stCxn id="6" idx="2"/>
          </p:cNvCxnSpPr>
          <p:nvPr/>
        </p:nvCxnSpPr>
        <p:spPr>
          <a:xfrm>
            <a:off x="9677400" y="1819244"/>
            <a:ext cx="0" cy="344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12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0FEC5-9FBB-49DC-9EFC-02C88E77219F}"/>
              </a:ext>
            </a:extLst>
          </p:cNvPr>
          <p:cNvSpPr txBox="1"/>
          <p:nvPr/>
        </p:nvSpPr>
        <p:spPr>
          <a:xfrm>
            <a:off x="3289300" y="195131"/>
            <a:ext cx="3302000" cy="307777"/>
          </a:xfrm>
          <a:prstGeom prst="rect">
            <a:avLst/>
          </a:prstGeom>
          <a:noFill/>
          <a:ln>
            <a:solidFill>
              <a:schemeClr val="accent1"/>
            </a:solidFill>
          </a:ln>
        </p:spPr>
        <p:txBody>
          <a:bodyPr wrap="square" rtlCol="0">
            <a:spAutoFit/>
          </a:bodyPr>
          <a:lstStyle/>
          <a:p>
            <a:pPr algn="ctr"/>
            <a:r>
              <a:rPr lang="uk-UA" sz="1400" dirty="0" err="1"/>
              <a:t>Віндикаційний</a:t>
            </a:r>
            <a:r>
              <a:rPr lang="uk-UA" sz="1400" dirty="0"/>
              <a:t> позов</a:t>
            </a:r>
          </a:p>
        </p:txBody>
      </p:sp>
      <p:sp>
        <p:nvSpPr>
          <p:cNvPr id="4" name="TextBox 3">
            <a:extLst>
              <a:ext uri="{FF2B5EF4-FFF2-40B4-BE49-F238E27FC236}">
                <a16:creationId xmlns:a16="http://schemas.microsoft.com/office/drawing/2014/main" id="{6D57835E-5483-43E3-A888-900AEE5C346E}"/>
              </a:ext>
            </a:extLst>
          </p:cNvPr>
          <p:cNvSpPr txBox="1"/>
          <p:nvPr/>
        </p:nvSpPr>
        <p:spPr>
          <a:xfrm>
            <a:off x="533400" y="878889"/>
            <a:ext cx="3924300" cy="1169551"/>
          </a:xfrm>
          <a:prstGeom prst="rect">
            <a:avLst/>
          </a:prstGeom>
          <a:noFill/>
          <a:ln>
            <a:solidFill>
              <a:schemeClr val="accent1"/>
            </a:solidFill>
          </a:ln>
        </p:spPr>
        <p:txBody>
          <a:bodyPr wrap="square">
            <a:spAutoFit/>
          </a:bodyPr>
          <a:lstStyle/>
          <a:p>
            <a:pPr algn="just"/>
            <a:r>
              <a:rPr lang="ru-RU" sz="1400" b="0" i="0" dirty="0">
                <a:solidFill>
                  <a:srgbClr val="222222"/>
                </a:solidFill>
                <a:effectLst/>
              </a:rPr>
              <a:t>У ст. 387 ЦК </a:t>
            </a:r>
            <a:r>
              <a:rPr lang="ru-RU" sz="1400" b="0" i="0" dirty="0" err="1">
                <a:solidFill>
                  <a:srgbClr val="222222"/>
                </a:solidFill>
                <a:effectLst/>
              </a:rPr>
              <a:t>України</a:t>
            </a:r>
            <a:r>
              <a:rPr lang="ru-RU" sz="1400" b="0" i="0" dirty="0">
                <a:solidFill>
                  <a:srgbClr val="222222"/>
                </a:solidFill>
                <a:effectLst/>
              </a:rPr>
              <a:t> </a:t>
            </a:r>
            <a:r>
              <a:rPr lang="ru-RU" sz="1400" b="0" i="0" dirty="0" err="1">
                <a:solidFill>
                  <a:srgbClr val="222222"/>
                </a:solidFill>
                <a:effectLst/>
              </a:rPr>
              <a:t>віндикаційний</a:t>
            </a:r>
            <a:r>
              <a:rPr lang="ru-RU" sz="1400" b="0" i="0" dirty="0">
                <a:solidFill>
                  <a:srgbClr val="222222"/>
                </a:solidFill>
                <a:effectLst/>
              </a:rPr>
              <a:t> </a:t>
            </a:r>
            <a:r>
              <a:rPr lang="ru-RU" sz="1400" b="0" i="0" dirty="0" err="1">
                <a:solidFill>
                  <a:srgbClr val="222222"/>
                </a:solidFill>
                <a:effectLst/>
              </a:rPr>
              <a:t>позов</a:t>
            </a:r>
            <a:r>
              <a:rPr lang="ru-RU" sz="1400" b="0" i="0" dirty="0">
                <a:solidFill>
                  <a:srgbClr val="222222"/>
                </a:solidFill>
                <a:effectLst/>
              </a:rPr>
              <a:t> </a:t>
            </a:r>
            <a:r>
              <a:rPr lang="ru-RU" sz="1400" b="0" i="0" dirty="0" err="1">
                <a:solidFill>
                  <a:srgbClr val="222222"/>
                </a:solidFill>
                <a:effectLst/>
              </a:rPr>
              <a:t>виражено</a:t>
            </a:r>
            <a:r>
              <a:rPr lang="ru-RU" sz="1400" b="0" i="0" dirty="0">
                <a:solidFill>
                  <a:srgbClr val="222222"/>
                </a:solidFill>
                <a:effectLst/>
              </a:rPr>
              <a:t> такою формулою: "</a:t>
            </a:r>
            <a:r>
              <a:rPr lang="ru-RU" sz="1400" b="0" i="0" dirty="0" err="1">
                <a:solidFill>
                  <a:srgbClr val="222222"/>
                </a:solidFill>
                <a:effectLst/>
              </a:rPr>
              <a:t>Власник</a:t>
            </a:r>
            <a:r>
              <a:rPr lang="ru-RU" sz="1400" b="0" i="0" dirty="0">
                <a:solidFill>
                  <a:srgbClr val="222222"/>
                </a:solidFill>
                <a:effectLst/>
              </a:rPr>
              <a:t> </a:t>
            </a:r>
            <a:r>
              <a:rPr lang="ru-RU" sz="1400" b="0" i="0" dirty="0" err="1">
                <a:solidFill>
                  <a:srgbClr val="222222"/>
                </a:solidFill>
                <a:effectLst/>
              </a:rPr>
              <a:t>має</a:t>
            </a:r>
            <a:r>
              <a:rPr lang="ru-RU" sz="1400" b="0" i="0" dirty="0">
                <a:solidFill>
                  <a:srgbClr val="222222"/>
                </a:solidFill>
                <a:effectLst/>
              </a:rPr>
              <a:t> право </a:t>
            </a:r>
            <a:r>
              <a:rPr lang="ru-RU" sz="1400" b="0" i="0" dirty="0" err="1">
                <a:solidFill>
                  <a:srgbClr val="222222"/>
                </a:solidFill>
                <a:effectLst/>
              </a:rPr>
              <a:t>витребувати</a:t>
            </a:r>
            <a:r>
              <a:rPr lang="ru-RU" sz="1400" b="0" i="0" dirty="0">
                <a:solidFill>
                  <a:srgbClr val="222222"/>
                </a:solidFill>
                <a:effectLst/>
              </a:rPr>
              <a:t> </a:t>
            </a:r>
            <a:r>
              <a:rPr lang="ru-RU" sz="1400" b="0" i="0" dirty="0" err="1">
                <a:solidFill>
                  <a:srgbClr val="222222"/>
                </a:solidFill>
                <a:effectLst/>
              </a:rPr>
              <a:t>своє</a:t>
            </a:r>
            <a:r>
              <a:rPr lang="ru-RU" sz="1400" b="0" i="0" dirty="0">
                <a:solidFill>
                  <a:srgbClr val="222222"/>
                </a:solidFill>
                <a:effectLst/>
              </a:rPr>
              <a:t> </a:t>
            </a:r>
            <a:r>
              <a:rPr lang="ru-RU" sz="1400" b="0" i="0" dirty="0" err="1">
                <a:solidFill>
                  <a:srgbClr val="222222"/>
                </a:solidFill>
                <a:effectLst/>
              </a:rPr>
              <a:t>майно</a:t>
            </a:r>
            <a:r>
              <a:rPr lang="ru-RU" sz="1400" b="0" i="0" dirty="0">
                <a:solidFill>
                  <a:srgbClr val="222222"/>
                </a:solidFill>
                <a:effectLst/>
              </a:rPr>
              <a:t> </a:t>
            </a:r>
            <a:r>
              <a:rPr lang="ru-RU" sz="1400" b="0" i="0" dirty="0" err="1">
                <a:solidFill>
                  <a:srgbClr val="222222"/>
                </a:solidFill>
                <a:effectLst/>
              </a:rPr>
              <a:t>від</a:t>
            </a:r>
            <a:r>
              <a:rPr lang="ru-RU" sz="1400" b="0" i="0" dirty="0">
                <a:solidFill>
                  <a:srgbClr val="222222"/>
                </a:solidFill>
                <a:effectLst/>
              </a:rPr>
              <a:t> особи, яка незаконно, без </a:t>
            </a:r>
            <a:r>
              <a:rPr lang="ru-RU" sz="1400" b="0" i="0" dirty="0" err="1">
                <a:solidFill>
                  <a:srgbClr val="222222"/>
                </a:solidFill>
                <a:effectLst/>
              </a:rPr>
              <a:t>відповідної</a:t>
            </a:r>
            <a:r>
              <a:rPr lang="ru-RU" sz="1400" b="0" i="0" dirty="0">
                <a:solidFill>
                  <a:srgbClr val="222222"/>
                </a:solidFill>
                <a:effectLst/>
              </a:rPr>
              <a:t> </a:t>
            </a:r>
            <a:r>
              <a:rPr lang="ru-RU" sz="1400" b="0" i="0" dirty="0" err="1">
                <a:solidFill>
                  <a:srgbClr val="222222"/>
                </a:solidFill>
                <a:effectLst/>
              </a:rPr>
              <a:t>правової</a:t>
            </a:r>
            <a:r>
              <a:rPr lang="ru-RU" sz="1400" b="0" i="0" dirty="0">
                <a:solidFill>
                  <a:srgbClr val="222222"/>
                </a:solidFill>
                <a:effectLst/>
              </a:rPr>
              <a:t> </a:t>
            </a:r>
            <a:r>
              <a:rPr lang="ru-RU" sz="1400" b="0" i="0" dirty="0" err="1">
                <a:solidFill>
                  <a:srgbClr val="222222"/>
                </a:solidFill>
                <a:effectLst/>
              </a:rPr>
              <a:t>підстави</a:t>
            </a:r>
            <a:r>
              <a:rPr lang="ru-RU" sz="1400" b="0" i="0" dirty="0">
                <a:solidFill>
                  <a:srgbClr val="222222"/>
                </a:solidFill>
                <a:effectLst/>
              </a:rPr>
              <a:t> </a:t>
            </a:r>
            <a:r>
              <a:rPr lang="ru-RU" sz="1400" b="0" i="0" dirty="0" err="1">
                <a:solidFill>
                  <a:srgbClr val="222222"/>
                </a:solidFill>
                <a:effectLst/>
              </a:rPr>
              <a:t>заволоділа</a:t>
            </a:r>
            <a:r>
              <a:rPr lang="ru-RU" sz="1400" b="0" i="0" dirty="0">
                <a:solidFill>
                  <a:srgbClr val="222222"/>
                </a:solidFill>
                <a:effectLst/>
              </a:rPr>
              <a:t> ним".</a:t>
            </a:r>
            <a:endParaRPr lang="ru-RU" sz="1400" dirty="0"/>
          </a:p>
        </p:txBody>
      </p:sp>
      <p:sp>
        <p:nvSpPr>
          <p:cNvPr id="6" name="TextBox 5">
            <a:extLst>
              <a:ext uri="{FF2B5EF4-FFF2-40B4-BE49-F238E27FC236}">
                <a16:creationId xmlns:a16="http://schemas.microsoft.com/office/drawing/2014/main" id="{3CA8AAA4-7DBC-411C-8ADB-5EE52F89D4E7}"/>
              </a:ext>
            </a:extLst>
          </p:cNvPr>
          <p:cNvSpPr txBox="1"/>
          <p:nvPr/>
        </p:nvSpPr>
        <p:spPr>
          <a:xfrm>
            <a:off x="5829300" y="675231"/>
            <a:ext cx="6096000" cy="1169551"/>
          </a:xfrm>
          <a:prstGeom prst="rect">
            <a:avLst/>
          </a:prstGeom>
          <a:noFill/>
          <a:ln>
            <a:solidFill>
              <a:schemeClr val="accent1"/>
            </a:solidFill>
          </a:ln>
        </p:spPr>
        <p:txBody>
          <a:bodyPr wrap="square">
            <a:spAutoFit/>
          </a:bodyPr>
          <a:lstStyle/>
          <a:p>
            <a:pPr algn="just"/>
            <a:r>
              <a:rPr lang="ru-RU" sz="1400" b="0" i="0" dirty="0">
                <a:solidFill>
                  <a:srgbClr val="222222"/>
                </a:solidFill>
                <a:effectLst/>
              </a:rPr>
              <a:t>Сторонами у </a:t>
            </a:r>
            <a:r>
              <a:rPr lang="ru-RU" sz="1400" b="0" i="0" dirty="0" err="1">
                <a:solidFill>
                  <a:srgbClr val="222222"/>
                </a:solidFill>
                <a:effectLst/>
              </a:rPr>
              <a:t>віндикаційному</a:t>
            </a:r>
            <a:r>
              <a:rPr lang="ru-RU" sz="1400" b="0" i="0" dirty="0">
                <a:solidFill>
                  <a:srgbClr val="222222"/>
                </a:solidFill>
                <a:effectLst/>
              </a:rPr>
              <a:t> </a:t>
            </a:r>
            <a:r>
              <a:rPr lang="ru-RU" sz="1400" b="0" i="0" dirty="0" err="1">
                <a:solidFill>
                  <a:srgbClr val="222222"/>
                </a:solidFill>
                <a:effectLst/>
              </a:rPr>
              <a:t>позові</a:t>
            </a:r>
            <a:r>
              <a:rPr lang="ru-RU" sz="1400" b="0" i="0" dirty="0">
                <a:solidFill>
                  <a:srgbClr val="222222"/>
                </a:solidFill>
                <a:effectLst/>
              </a:rPr>
              <a:t> </a:t>
            </a:r>
            <a:r>
              <a:rPr lang="ru-RU" sz="1400" b="0" i="0" dirty="0" err="1">
                <a:solidFill>
                  <a:srgbClr val="222222"/>
                </a:solidFill>
                <a:effectLst/>
              </a:rPr>
              <a:t>виступають</a:t>
            </a:r>
            <a:r>
              <a:rPr lang="ru-RU" sz="1400" b="0" i="0" dirty="0">
                <a:solidFill>
                  <a:srgbClr val="222222"/>
                </a:solidFill>
                <a:effectLst/>
              </a:rPr>
              <a:t> </a:t>
            </a:r>
          </a:p>
          <a:p>
            <a:pPr marL="285750" indent="-285750" algn="just">
              <a:buFont typeface="Arial" panose="020B0604020202020204" pitchFamily="34" charset="0"/>
              <a:buChar char="•"/>
            </a:pPr>
            <a:r>
              <a:rPr lang="ru-RU" sz="1400" b="0" i="0" dirty="0" err="1">
                <a:solidFill>
                  <a:srgbClr val="222222"/>
                </a:solidFill>
                <a:effectLst/>
              </a:rPr>
              <a:t>власник</a:t>
            </a:r>
            <a:r>
              <a:rPr lang="ru-RU" sz="1400" b="0" i="0" dirty="0">
                <a:solidFill>
                  <a:srgbClr val="222222"/>
                </a:solidFill>
                <a:effectLst/>
              </a:rPr>
              <a:t> </a:t>
            </a:r>
            <a:r>
              <a:rPr lang="ru-RU" sz="1400" b="0" i="0" dirty="0" err="1">
                <a:solidFill>
                  <a:srgbClr val="222222"/>
                </a:solidFill>
                <a:effectLst/>
              </a:rPr>
              <a:t>речі</a:t>
            </a:r>
            <a:r>
              <a:rPr lang="ru-RU" sz="1400" b="0" i="0" dirty="0">
                <a:solidFill>
                  <a:srgbClr val="222222"/>
                </a:solidFill>
                <a:effectLst/>
              </a:rPr>
              <a:t>, </a:t>
            </a:r>
            <a:r>
              <a:rPr lang="ru-RU" sz="1400" b="0" i="0" dirty="0" err="1">
                <a:solidFill>
                  <a:srgbClr val="222222"/>
                </a:solidFill>
                <a:effectLst/>
              </a:rPr>
              <a:t>який</a:t>
            </a:r>
            <a:r>
              <a:rPr lang="ru-RU" sz="1400" b="0" i="0" dirty="0">
                <a:solidFill>
                  <a:srgbClr val="222222"/>
                </a:solidFill>
                <a:effectLst/>
              </a:rPr>
              <a:t> не </a:t>
            </a:r>
            <a:r>
              <a:rPr lang="ru-RU" sz="1400" b="0" i="0" dirty="0" err="1">
                <a:solidFill>
                  <a:srgbClr val="222222"/>
                </a:solidFill>
                <a:effectLst/>
              </a:rPr>
              <a:t>лише</a:t>
            </a:r>
            <a:r>
              <a:rPr lang="ru-RU" sz="1400" b="0" i="0" dirty="0">
                <a:solidFill>
                  <a:srgbClr val="222222"/>
                </a:solidFill>
                <a:effectLst/>
              </a:rPr>
              <a:t> </a:t>
            </a:r>
            <a:r>
              <a:rPr lang="ru-RU" sz="1400" b="0" i="0" dirty="0" err="1">
                <a:solidFill>
                  <a:srgbClr val="222222"/>
                </a:solidFill>
                <a:effectLst/>
              </a:rPr>
              <a:t>позбавлений</a:t>
            </a:r>
            <a:r>
              <a:rPr lang="ru-RU" sz="1400" b="0" i="0" dirty="0">
                <a:solidFill>
                  <a:srgbClr val="222222"/>
                </a:solidFill>
                <a:effectLst/>
              </a:rPr>
              <a:t> </a:t>
            </a:r>
            <a:r>
              <a:rPr lang="ru-RU" sz="1400" b="0" i="0" dirty="0" err="1">
                <a:solidFill>
                  <a:srgbClr val="222222"/>
                </a:solidFill>
                <a:effectLst/>
              </a:rPr>
              <a:t>можливості</a:t>
            </a:r>
            <a:r>
              <a:rPr lang="ru-RU" sz="1400" b="0" i="0" dirty="0">
                <a:solidFill>
                  <a:srgbClr val="222222"/>
                </a:solidFill>
                <a:effectLst/>
              </a:rPr>
              <a:t> </a:t>
            </a:r>
            <a:r>
              <a:rPr lang="ru-RU" sz="1400" b="0" i="0" dirty="0" err="1">
                <a:solidFill>
                  <a:srgbClr val="222222"/>
                </a:solidFill>
                <a:effectLst/>
              </a:rPr>
              <a:t>користуватися</a:t>
            </a:r>
            <a:r>
              <a:rPr lang="ru-RU" sz="1400" b="0" i="0" dirty="0">
                <a:solidFill>
                  <a:srgbClr val="222222"/>
                </a:solidFill>
                <a:effectLst/>
              </a:rPr>
              <a:t> і </a:t>
            </a:r>
            <a:r>
              <a:rPr lang="ru-RU" sz="1400" b="0" i="0" dirty="0" err="1">
                <a:solidFill>
                  <a:srgbClr val="222222"/>
                </a:solidFill>
                <a:effectLst/>
              </a:rPr>
              <a:t>розпоряджатися</a:t>
            </a:r>
            <a:r>
              <a:rPr lang="ru-RU" sz="1400" b="0" i="0" dirty="0">
                <a:solidFill>
                  <a:srgbClr val="222222"/>
                </a:solidFill>
                <a:effectLst/>
              </a:rPr>
              <a:t> </a:t>
            </a:r>
            <a:r>
              <a:rPr lang="ru-RU" sz="1400" b="0" i="0" dirty="0" err="1">
                <a:solidFill>
                  <a:srgbClr val="222222"/>
                </a:solidFill>
                <a:effectLst/>
              </a:rPr>
              <a:t>річчю</a:t>
            </a:r>
            <a:r>
              <a:rPr lang="ru-RU" sz="1400" b="0" i="0" dirty="0">
                <a:solidFill>
                  <a:srgbClr val="222222"/>
                </a:solidFill>
                <a:effectLst/>
              </a:rPr>
              <a:t>, але </a:t>
            </a:r>
            <a:r>
              <a:rPr lang="ru-RU" sz="1400" b="0" i="0" dirty="0" err="1">
                <a:solidFill>
                  <a:srgbClr val="222222"/>
                </a:solidFill>
                <a:effectLst/>
              </a:rPr>
              <a:t>вже</a:t>
            </a:r>
            <a:r>
              <a:rPr lang="ru-RU" sz="1400" b="0" i="0" dirty="0">
                <a:solidFill>
                  <a:srgbClr val="222222"/>
                </a:solidFill>
                <a:effectLst/>
              </a:rPr>
              <a:t> й </a:t>
            </a:r>
            <a:r>
              <a:rPr lang="ru-RU" sz="1400" b="0" i="0" dirty="0" err="1">
                <a:solidFill>
                  <a:srgbClr val="222222"/>
                </a:solidFill>
                <a:effectLst/>
              </a:rPr>
              <a:t>фактично</a:t>
            </a:r>
            <a:r>
              <a:rPr lang="ru-RU" sz="1400" b="0" i="0" dirty="0">
                <a:solidFill>
                  <a:srgbClr val="222222"/>
                </a:solidFill>
                <a:effectLst/>
              </a:rPr>
              <a:t> нею не </a:t>
            </a:r>
            <a:r>
              <a:rPr lang="ru-RU" sz="1400" b="0" i="0" dirty="0" err="1">
                <a:solidFill>
                  <a:srgbClr val="222222"/>
                </a:solidFill>
                <a:effectLst/>
              </a:rPr>
              <a:t>володіє</a:t>
            </a:r>
            <a:r>
              <a:rPr lang="ru-RU" sz="1400" b="0" i="0" dirty="0">
                <a:solidFill>
                  <a:srgbClr val="222222"/>
                </a:solidFill>
                <a:effectLst/>
              </a:rPr>
              <a:t>, </a:t>
            </a:r>
          </a:p>
          <a:p>
            <a:pPr marL="285750" indent="-285750" algn="just">
              <a:buFont typeface="Arial" panose="020B0604020202020204" pitchFamily="34" charset="0"/>
              <a:buChar char="•"/>
            </a:pPr>
            <a:r>
              <a:rPr lang="ru-RU" sz="1400" b="0" i="0" dirty="0">
                <a:solidFill>
                  <a:srgbClr val="222222"/>
                </a:solidFill>
                <a:effectLst/>
              </a:rPr>
              <a:t>та </a:t>
            </a:r>
            <a:r>
              <a:rPr lang="ru-RU" sz="1400" b="0" i="0" dirty="0" err="1">
                <a:solidFill>
                  <a:srgbClr val="222222"/>
                </a:solidFill>
                <a:effectLst/>
              </a:rPr>
              <a:t>незаконний</a:t>
            </a:r>
            <a:r>
              <a:rPr lang="ru-RU" sz="1400" b="0" i="0" dirty="0">
                <a:solidFill>
                  <a:srgbClr val="222222"/>
                </a:solidFill>
                <a:effectLst/>
              </a:rPr>
              <a:t> </a:t>
            </a:r>
            <a:r>
              <a:rPr lang="ru-RU" sz="1400" b="0" i="0" dirty="0" err="1">
                <a:solidFill>
                  <a:srgbClr val="222222"/>
                </a:solidFill>
                <a:effectLst/>
              </a:rPr>
              <a:t>фактичний</a:t>
            </a:r>
            <a:r>
              <a:rPr lang="ru-RU" sz="1400" b="0" i="0" dirty="0">
                <a:solidFill>
                  <a:srgbClr val="222222"/>
                </a:solidFill>
                <a:effectLst/>
              </a:rPr>
              <a:t> </a:t>
            </a:r>
            <a:r>
              <a:rPr lang="ru-RU" sz="1400" b="0" i="0" dirty="0" err="1">
                <a:solidFill>
                  <a:srgbClr val="222222"/>
                </a:solidFill>
                <a:effectLst/>
              </a:rPr>
              <a:t>володілець</a:t>
            </a:r>
            <a:r>
              <a:rPr lang="ru-RU" sz="1400" b="0" i="0" dirty="0">
                <a:solidFill>
                  <a:srgbClr val="222222"/>
                </a:solidFill>
                <a:effectLst/>
              </a:rPr>
              <a:t> </a:t>
            </a:r>
            <a:r>
              <a:rPr lang="ru-RU" sz="1400" b="0" i="0" dirty="0" err="1">
                <a:solidFill>
                  <a:srgbClr val="222222"/>
                </a:solidFill>
                <a:effectLst/>
              </a:rPr>
              <a:t>речі</a:t>
            </a:r>
            <a:r>
              <a:rPr lang="ru-RU" sz="1400" b="0" i="0" dirty="0">
                <a:solidFill>
                  <a:srgbClr val="222222"/>
                </a:solidFill>
                <a:effectLst/>
              </a:rPr>
              <a:t> (як </a:t>
            </a:r>
            <a:r>
              <a:rPr lang="ru-RU" sz="1400" b="0" i="0" dirty="0" err="1">
                <a:solidFill>
                  <a:srgbClr val="222222"/>
                </a:solidFill>
                <a:effectLst/>
              </a:rPr>
              <a:t>добросовісний</a:t>
            </a:r>
            <a:r>
              <a:rPr lang="ru-RU" sz="1400" b="0" i="0" dirty="0">
                <a:solidFill>
                  <a:srgbClr val="222222"/>
                </a:solidFill>
                <a:effectLst/>
              </a:rPr>
              <a:t>, так і </a:t>
            </a:r>
            <a:r>
              <a:rPr lang="ru-RU" sz="1400" b="0" i="0" dirty="0" err="1">
                <a:solidFill>
                  <a:srgbClr val="222222"/>
                </a:solidFill>
                <a:effectLst/>
              </a:rPr>
              <a:t>недобросовісний</a:t>
            </a:r>
            <a:r>
              <a:rPr lang="ru-RU" sz="1400" b="0" i="0" dirty="0">
                <a:solidFill>
                  <a:srgbClr val="222222"/>
                </a:solidFill>
                <a:effectLst/>
              </a:rPr>
              <a:t>). </a:t>
            </a:r>
            <a:endParaRPr lang="ru-RU" sz="1400" dirty="0"/>
          </a:p>
        </p:txBody>
      </p:sp>
      <p:sp>
        <p:nvSpPr>
          <p:cNvPr id="10" name="TextBox 9">
            <a:extLst>
              <a:ext uri="{FF2B5EF4-FFF2-40B4-BE49-F238E27FC236}">
                <a16:creationId xmlns:a16="http://schemas.microsoft.com/office/drawing/2014/main" id="{306E3137-D1C8-4CE1-A828-A43377BDAA1C}"/>
              </a:ext>
            </a:extLst>
          </p:cNvPr>
          <p:cNvSpPr txBox="1"/>
          <p:nvPr/>
        </p:nvSpPr>
        <p:spPr>
          <a:xfrm>
            <a:off x="4102100" y="2332114"/>
            <a:ext cx="2781300" cy="307777"/>
          </a:xfrm>
          <a:prstGeom prst="rect">
            <a:avLst/>
          </a:prstGeom>
          <a:noFill/>
          <a:ln>
            <a:solidFill>
              <a:schemeClr val="accent1"/>
            </a:solidFill>
          </a:ln>
        </p:spPr>
        <p:txBody>
          <a:bodyPr wrap="square">
            <a:spAutoFit/>
          </a:bodyPr>
          <a:lstStyle/>
          <a:p>
            <a:r>
              <a:rPr lang="ru-RU" sz="1400" b="0" i="0" dirty="0" err="1">
                <a:solidFill>
                  <a:srgbClr val="222222"/>
                </a:solidFill>
                <a:effectLst/>
              </a:rPr>
              <a:t>Ознаки</a:t>
            </a:r>
            <a:r>
              <a:rPr lang="ru-RU" sz="1400" b="0" i="0" dirty="0">
                <a:solidFill>
                  <a:srgbClr val="222222"/>
                </a:solidFill>
                <a:effectLst/>
              </a:rPr>
              <a:t> </a:t>
            </a:r>
            <a:r>
              <a:rPr lang="ru-RU" sz="1400" b="0" i="0" dirty="0" err="1">
                <a:solidFill>
                  <a:srgbClr val="222222"/>
                </a:solidFill>
                <a:effectLst/>
              </a:rPr>
              <a:t>віндикаційного</a:t>
            </a:r>
            <a:r>
              <a:rPr lang="ru-RU" sz="1400" b="0" i="0" dirty="0">
                <a:solidFill>
                  <a:srgbClr val="222222"/>
                </a:solidFill>
                <a:effectLst/>
              </a:rPr>
              <a:t> позову</a:t>
            </a:r>
            <a:endParaRPr lang="ru-RU" sz="1400" dirty="0"/>
          </a:p>
        </p:txBody>
      </p:sp>
      <p:sp>
        <p:nvSpPr>
          <p:cNvPr id="12" name="TextBox 11">
            <a:extLst>
              <a:ext uri="{FF2B5EF4-FFF2-40B4-BE49-F238E27FC236}">
                <a16:creationId xmlns:a16="http://schemas.microsoft.com/office/drawing/2014/main" id="{6B246A17-BB34-4FE3-87E0-0015D86FE698}"/>
              </a:ext>
            </a:extLst>
          </p:cNvPr>
          <p:cNvSpPr txBox="1"/>
          <p:nvPr/>
        </p:nvSpPr>
        <p:spPr>
          <a:xfrm>
            <a:off x="317500" y="3429000"/>
            <a:ext cx="4953000" cy="1384995"/>
          </a:xfrm>
          <a:prstGeom prst="rect">
            <a:avLst/>
          </a:prstGeom>
          <a:noFill/>
          <a:ln>
            <a:solidFill>
              <a:schemeClr val="accent1"/>
            </a:solidFill>
          </a:ln>
        </p:spPr>
        <p:txBody>
          <a:bodyPr wrap="square">
            <a:spAutoFit/>
          </a:bodyPr>
          <a:lstStyle/>
          <a:p>
            <a:pPr algn="just"/>
            <a:r>
              <a:rPr lang="ru-RU" sz="1400" b="0" i="0" dirty="0" err="1">
                <a:solidFill>
                  <a:srgbClr val="242424"/>
                </a:solidFill>
                <a:effectLst/>
              </a:rPr>
              <a:t>може</a:t>
            </a:r>
            <a:r>
              <a:rPr lang="ru-RU" sz="1400" b="0" i="0" dirty="0">
                <a:solidFill>
                  <a:srgbClr val="242424"/>
                </a:solidFill>
                <a:effectLst/>
              </a:rPr>
              <a:t> бути </a:t>
            </a:r>
            <a:r>
              <a:rPr lang="ru-RU" sz="1400" b="0" i="0" dirty="0" err="1">
                <a:solidFill>
                  <a:srgbClr val="242424"/>
                </a:solidFill>
                <a:effectLst/>
              </a:rPr>
              <a:t>пред'явлений</a:t>
            </a:r>
            <a:r>
              <a:rPr lang="ru-RU" sz="1400" b="0" i="0" dirty="0">
                <a:solidFill>
                  <a:srgbClr val="242424"/>
                </a:solidFill>
                <a:effectLst/>
              </a:rPr>
              <a:t> </a:t>
            </a:r>
            <a:r>
              <a:rPr lang="ru-RU" sz="1400" b="0" i="0" dirty="0" err="1">
                <a:solidFill>
                  <a:srgbClr val="242424"/>
                </a:solidFill>
                <a:effectLst/>
              </a:rPr>
              <a:t>лише</a:t>
            </a:r>
            <a:r>
              <a:rPr lang="ru-RU" sz="1400" b="0" i="0" dirty="0">
                <a:solidFill>
                  <a:srgbClr val="242424"/>
                </a:solidFill>
                <a:effectLst/>
              </a:rPr>
              <a:t> </a:t>
            </a:r>
            <a:r>
              <a:rPr lang="ru-RU" sz="1400" b="0" i="0" dirty="0" err="1">
                <a:solidFill>
                  <a:srgbClr val="242424"/>
                </a:solidFill>
                <a:effectLst/>
              </a:rPr>
              <a:t>щодо</a:t>
            </a:r>
            <a:r>
              <a:rPr lang="ru-RU" sz="1400" b="0" i="0" dirty="0">
                <a:solidFill>
                  <a:srgbClr val="242424"/>
                </a:solidFill>
                <a:effectLst/>
              </a:rPr>
              <a:t> </a:t>
            </a:r>
            <a:r>
              <a:rPr lang="ru-RU" sz="1400" b="0" i="0" dirty="0" err="1">
                <a:solidFill>
                  <a:srgbClr val="242424"/>
                </a:solidFill>
                <a:effectLst/>
              </a:rPr>
              <a:t>індивідуально</a:t>
            </a:r>
            <a:r>
              <a:rPr lang="ru-RU" sz="1400" b="0" i="0" dirty="0">
                <a:solidFill>
                  <a:srgbClr val="242424"/>
                </a:solidFill>
                <a:effectLst/>
              </a:rPr>
              <a:t> </a:t>
            </a:r>
            <a:r>
              <a:rPr lang="ru-RU" sz="1400" b="0" i="0" dirty="0" err="1">
                <a:solidFill>
                  <a:srgbClr val="242424"/>
                </a:solidFill>
                <a:effectLst/>
              </a:rPr>
              <a:t>визначених</a:t>
            </a:r>
            <a:r>
              <a:rPr lang="ru-RU" sz="1400" b="0" i="0" dirty="0">
                <a:solidFill>
                  <a:srgbClr val="242424"/>
                </a:solidFill>
                <a:effectLst/>
              </a:rPr>
              <a:t> речей (загублена парасоля, </a:t>
            </a:r>
            <a:r>
              <a:rPr lang="ru-RU" sz="1400" b="0" i="0" dirty="0" err="1">
                <a:solidFill>
                  <a:srgbClr val="242424"/>
                </a:solidFill>
                <a:effectLst/>
              </a:rPr>
              <a:t>вкрадений</a:t>
            </a:r>
            <a:r>
              <a:rPr lang="ru-RU" sz="1400" b="0" i="0" dirty="0">
                <a:solidFill>
                  <a:srgbClr val="242424"/>
                </a:solidFill>
                <a:effectLst/>
              </a:rPr>
              <a:t> </a:t>
            </a:r>
            <a:r>
              <a:rPr lang="ru-RU" sz="1400" b="0" i="0" dirty="0" err="1">
                <a:solidFill>
                  <a:srgbClr val="242424"/>
                </a:solidFill>
                <a:effectLst/>
              </a:rPr>
              <a:t>автомобіль</a:t>
            </a:r>
            <a:r>
              <a:rPr lang="ru-RU" sz="1400" b="0" i="0" dirty="0">
                <a:solidFill>
                  <a:srgbClr val="242424"/>
                </a:solidFill>
                <a:effectLst/>
              </a:rPr>
              <a:t> </a:t>
            </a:r>
            <a:r>
              <a:rPr lang="ru-RU" sz="1400" b="0" i="0" dirty="0" err="1">
                <a:solidFill>
                  <a:srgbClr val="242424"/>
                </a:solidFill>
                <a:effectLst/>
              </a:rPr>
              <a:t>тощо</a:t>
            </a:r>
            <a:r>
              <a:rPr lang="ru-RU" sz="1400" b="0" i="0" dirty="0">
                <a:solidFill>
                  <a:srgbClr val="242424"/>
                </a:solidFill>
                <a:effectLst/>
              </a:rPr>
              <a:t>). </a:t>
            </a:r>
            <a:r>
              <a:rPr lang="ru-RU" sz="1400" b="0" i="0" dirty="0" err="1">
                <a:solidFill>
                  <a:srgbClr val="242424"/>
                </a:solidFill>
                <a:effectLst/>
              </a:rPr>
              <a:t>Тобто</a:t>
            </a:r>
            <a:r>
              <a:rPr lang="ru-RU" sz="1400" b="0" i="0" dirty="0">
                <a:solidFill>
                  <a:srgbClr val="242424"/>
                </a:solidFill>
                <a:effectLst/>
              </a:rPr>
              <a:t>, як правило, за таким </a:t>
            </a:r>
            <a:r>
              <a:rPr lang="ru-RU" sz="1400" b="0" i="0" dirty="0" err="1">
                <a:solidFill>
                  <a:srgbClr val="242424"/>
                </a:solidFill>
                <a:effectLst/>
              </a:rPr>
              <a:t>позовом</a:t>
            </a:r>
            <a:r>
              <a:rPr lang="ru-RU" sz="1400" b="0" i="0" dirty="0">
                <a:solidFill>
                  <a:srgbClr val="242424"/>
                </a:solidFill>
                <a:effectLst/>
              </a:rPr>
              <a:t> </a:t>
            </a:r>
            <a:r>
              <a:rPr lang="ru-RU" sz="1400" b="0" i="0" dirty="0" err="1">
                <a:solidFill>
                  <a:srgbClr val="242424"/>
                </a:solidFill>
                <a:effectLst/>
              </a:rPr>
              <a:t>неможливо</a:t>
            </a:r>
            <a:r>
              <a:rPr lang="ru-RU" sz="1400" b="0" i="0" dirty="0">
                <a:solidFill>
                  <a:srgbClr val="242424"/>
                </a:solidFill>
                <a:effectLst/>
              </a:rPr>
              <a:t> </a:t>
            </a:r>
            <a:r>
              <a:rPr lang="ru-RU" sz="1400" b="0" i="0" dirty="0" err="1">
                <a:solidFill>
                  <a:srgbClr val="242424"/>
                </a:solidFill>
                <a:effectLst/>
              </a:rPr>
              <a:t>витребувати</a:t>
            </a:r>
            <a:r>
              <a:rPr lang="ru-RU" sz="1400" b="0" i="0" dirty="0">
                <a:solidFill>
                  <a:srgbClr val="242424"/>
                </a:solidFill>
                <a:effectLst/>
              </a:rPr>
              <a:t> з чужого незаконного </a:t>
            </a:r>
            <a:r>
              <a:rPr lang="ru-RU" sz="1400" b="0" i="0" dirty="0" err="1">
                <a:solidFill>
                  <a:srgbClr val="242424"/>
                </a:solidFill>
                <a:effectLst/>
              </a:rPr>
              <a:t>володіння</a:t>
            </a:r>
            <a:r>
              <a:rPr lang="ru-RU" sz="1400" b="0" i="0" dirty="0">
                <a:solidFill>
                  <a:srgbClr val="242424"/>
                </a:solidFill>
                <a:effectLst/>
              </a:rPr>
              <a:t> </a:t>
            </a:r>
            <a:r>
              <a:rPr lang="ru-RU" sz="1400" b="0" i="0" dirty="0" err="1">
                <a:solidFill>
                  <a:srgbClr val="242424"/>
                </a:solidFill>
                <a:effectLst/>
              </a:rPr>
              <a:t>річ</a:t>
            </a:r>
            <a:r>
              <a:rPr lang="ru-RU" sz="1400" b="0" i="0" dirty="0">
                <a:solidFill>
                  <a:srgbClr val="242424"/>
                </a:solidFill>
                <a:effectLst/>
              </a:rPr>
              <a:t>, яка </a:t>
            </a:r>
            <a:r>
              <a:rPr lang="ru-RU" sz="1400" b="0" i="0" dirty="0" err="1">
                <a:solidFill>
                  <a:srgbClr val="242424"/>
                </a:solidFill>
                <a:effectLst/>
              </a:rPr>
              <a:t>визначається</a:t>
            </a:r>
            <a:r>
              <a:rPr lang="ru-RU" sz="1400" b="0" i="0" dirty="0">
                <a:solidFill>
                  <a:srgbClr val="242424"/>
                </a:solidFill>
                <a:effectLst/>
              </a:rPr>
              <a:t> </a:t>
            </a:r>
            <a:r>
              <a:rPr lang="ru-RU" sz="1400" b="0" i="0" dirty="0" err="1">
                <a:solidFill>
                  <a:srgbClr val="242424"/>
                </a:solidFill>
                <a:effectLst/>
              </a:rPr>
              <a:t>лише</a:t>
            </a:r>
            <a:r>
              <a:rPr lang="ru-RU" sz="1400" b="0" i="0" dirty="0">
                <a:solidFill>
                  <a:srgbClr val="242424"/>
                </a:solidFill>
                <a:effectLst/>
              </a:rPr>
              <a:t> </a:t>
            </a:r>
            <a:r>
              <a:rPr lang="ru-RU" sz="1400" b="0" i="0" dirty="0" err="1">
                <a:solidFill>
                  <a:srgbClr val="242424"/>
                </a:solidFill>
                <a:effectLst/>
              </a:rPr>
              <a:t>родовими</a:t>
            </a:r>
            <a:r>
              <a:rPr lang="ru-RU" sz="1400" b="0" i="0" dirty="0">
                <a:solidFill>
                  <a:srgbClr val="242424"/>
                </a:solidFill>
                <a:effectLst/>
              </a:rPr>
              <a:t> </a:t>
            </a:r>
            <a:r>
              <a:rPr lang="ru-RU" sz="1400" b="0" i="0" dirty="0" err="1">
                <a:solidFill>
                  <a:srgbClr val="242424"/>
                </a:solidFill>
                <a:effectLst/>
              </a:rPr>
              <a:t>ознаками</a:t>
            </a:r>
            <a:r>
              <a:rPr lang="ru-RU" sz="1400" b="0" i="0" dirty="0">
                <a:solidFill>
                  <a:srgbClr val="242424"/>
                </a:solidFill>
                <a:effectLst/>
              </a:rPr>
              <a:t> (100 л бензину, 50 т </a:t>
            </a:r>
            <a:r>
              <a:rPr lang="ru-RU" sz="1400" b="0" i="0" dirty="0" err="1">
                <a:solidFill>
                  <a:srgbClr val="242424"/>
                </a:solidFill>
                <a:effectLst/>
              </a:rPr>
              <a:t>пшениці</a:t>
            </a:r>
            <a:r>
              <a:rPr lang="ru-RU" sz="1400" b="0" i="0" dirty="0">
                <a:solidFill>
                  <a:srgbClr val="242424"/>
                </a:solidFill>
                <a:effectLst/>
              </a:rPr>
              <a:t> </a:t>
            </a:r>
            <a:r>
              <a:rPr lang="ru-RU" sz="1400" b="0" i="0" dirty="0" err="1">
                <a:solidFill>
                  <a:srgbClr val="242424"/>
                </a:solidFill>
                <a:effectLst/>
              </a:rPr>
              <a:t>тощо</a:t>
            </a:r>
            <a:r>
              <a:rPr lang="ru-RU" sz="1400" b="0" i="0" dirty="0">
                <a:solidFill>
                  <a:srgbClr val="242424"/>
                </a:solidFill>
                <a:effectLst/>
              </a:rPr>
              <a:t>). </a:t>
            </a:r>
            <a:endParaRPr lang="ru-RU" sz="1400" dirty="0"/>
          </a:p>
        </p:txBody>
      </p:sp>
      <p:sp>
        <p:nvSpPr>
          <p:cNvPr id="14" name="TextBox 13">
            <a:extLst>
              <a:ext uri="{FF2B5EF4-FFF2-40B4-BE49-F238E27FC236}">
                <a16:creationId xmlns:a16="http://schemas.microsoft.com/office/drawing/2014/main" id="{E0B4E9E8-DC6B-447C-BF3C-47F30A55093A}"/>
              </a:ext>
            </a:extLst>
          </p:cNvPr>
          <p:cNvSpPr txBox="1"/>
          <p:nvPr/>
        </p:nvSpPr>
        <p:spPr>
          <a:xfrm>
            <a:off x="317500" y="5196463"/>
            <a:ext cx="4953000" cy="1166144"/>
          </a:xfrm>
          <a:prstGeom prst="rect">
            <a:avLst/>
          </a:prstGeom>
          <a:noFill/>
          <a:ln>
            <a:solidFill>
              <a:schemeClr val="accent1"/>
            </a:solidFill>
          </a:ln>
        </p:spPr>
        <p:txBody>
          <a:bodyPr wrap="square">
            <a:spAutoFit/>
          </a:bodyPr>
          <a:lstStyle/>
          <a:p>
            <a:pPr algn="just">
              <a:buFont typeface="Arial" panose="020B0604020202020204" pitchFamily="34" charset="0"/>
              <a:buChar char="•"/>
            </a:pPr>
            <a:r>
              <a:rPr lang="ru-RU" sz="1400" b="0" i="0" dirty="0" err="1">
                <a:solidFill>
                  <a:srgbClr val="242424"/>
                </a:solidFill>
                <a:effectLst/>
              </a:rPr>
              <a:t>Якщо</a:t>
            </a:r>
            <a:r>
              <a:rPr lang="ru-RU" sz="1400" b="0" i="0" dirty="0">
                <a:solidFill>
                  <a:srgbClr val="242424"/>
                </a:solidFill>
                <a:effectLst/>
              </a:rPr>
              <a:t> у конкретному </a:t>
            </a:r>
            <a:r>
              <a:rPr lang="ru-RU" sz="1400" b="0" i="0" dirty="0" err="1">
                <a:solidFill>
                  <a:srgbClr val="242424"/>
                </a:solidFill>
                <a:effectLst/>
              </a:rPr>
              <a:t>випадку</a:t>
            </a:r>
            <a:r>
              <a:rPr lang="ru-RU" sz="1400" b="0" i="0" dirty="0">
                <a:solidFill>
                  <a:srgbClr val="242424"/>
                </a:solidFill>
                <a:effectLst/>
              </a:rPr>
              <a:t> є </a:t>
            </a:r>
            <a:r>
              <a:rPr lang="ru-RU" sz="1400" b="0" i="0" dirty="0" err="1">
                <a:solidFill>
                  <a:srgbClr val="242424"/>
                </a:solidFill>
                <a:effectLst/>
              </a:rPr>
              <a:t>можливість</a:t>
            </a:r>
            <a:r>
              <a:rPr lang="ru-RU" sz="1400" b="0" i="0" dirty="0">
                <a:solidFill>
                  <a:srgbClr val="242424"/>
                </a:solidFill>
                <a:effectLst/>
              </a:rPr>
              <a:t> </a:t>
            </a:r>
            <a:r>
              <a:rPr lang="ru-RU" sz="1400" b="0" i="0" dirty="0" err="1">
                <a:solidFill>
                  <a:srgbClr val="242424"/>
                </a:solidFill>
                <a:effectLst/>
              </a:rPr>
              <a:t>виділити</a:t>
            </a:r>
            <a:r>
              <a:rPr lang="ru-RU" sz="1400" b="0" i="0" dirty="0">
                <a:solidFill>
                  <a:srgbClr val="242424"/>
                </a:solidFill>
                <a:effectLst/>
              </a:rPr>
              <a:t> </a:t>
            </a:r>
            <a:r>
              <a:rPr lang="ru-RU" sz="1400" b="0" i="0" dirty="0" err="1">
                <a:solidFill>
                  <a:srgbClr val="242424"/>
                </a:solidFill>
                <a:effectLst/>
              </a:rPr>
              <a:t>річ</a:t>
            </a:r>
            <a:r>
              <a:rPr lang="ru-RU" sz="1400" b="0" i="0" dirty="0">
                <a:solidFill>
                  <a:srgbClr val="242424"/>
                </a:solidFill>
                <a:effectLst/>
              </a:rPr>
              <a:t> з </a:t>
            </a:r>
            <a:r>
              <a:rPr lang="ru-RU" sz="1400" b="0" i="0" dirty="0" err="1">
                <a:solidFill>
                  <a:srgbClr val="242424"/>
                </a:solidFill>
                <a:effectLst/>
              </a:rPr>
              <a:t>родовими</a:t>
            </a:r>
            <a:r>
              <a:rPr lang="ru-RU" sz="1400" b="0" i="0" dirty="0">
                <a:solidFill>
                  <a:srgbClr val="242424"/>
                </a:solidFill>
                <a:effectLst/>
              </a:rPr>
              <a:t> </a:t>
            </a:r>
            <a:r>
              <a:rPr lang="ru-RU" sz="1400" b="0" i="0" dirty="0" err="1">
                <a:solidFill>
                  <a:srgbClr val="242424"/>
                </a:solidFill>
                <a:effectLst/>
              </a:rPr>
              <a:t>ознаками</a:t>
            </a:r>
            <a:r>
              <a:rPr lang="ru-RU" sz="1400" b="0" i="0" dirty="0">
                <a:solidFill>
                  <a:srgbClr val="242424"/>
                </a:solidFill>
                <a:effectLst/>
              </a:rPr>
              <a:t> з </a:t>
            </a:r>
            <a:r>
              <a:rPr lang="ru-RU" sz="1400" b="0" i="0" dirty="0" err="1">
                <a:solidFill>
                  <a:srgbClr val="242424"/>
                </a:solidFill>
                <a:effectLst/>
              </a:rPr>
              <a:t>маси</a:t>
            </a:r>
            <a:r>
              <a:rPr lang="ru-RU" sz="1400" b="0" i="0" dirty="0">
                <a:solidFill>
                  <a:srgbClr val="242424"/>
                </a:solidFill>
                <a:effectLst/>
              </a:rPr>
              <a:t> </a:t>
            </a:r>
            <a:r>
              <a:rPr lang="ru-RU" sz="1400" b="0" i="0" dirty="0" err="1">
                <a:solidFill>
                  <a:srgbClr val="242424"/>
                </a:solidFill>
                <a:effectLst/>
              </a:rPr>
              <a:t>однорідних</a:t>
            </a:r>
            <a:r>
              <a:rPr lang="ru-RU" sz="1400" b="0" i="0" dirty="0">
                <a:solidFill>
                  <a:srgbClr val="242424"/>
                </a:solidFill>
                <a:effectLst/>
              </a:rPr>
              <a:t> речей (</a:t>
            </a:r>
            <a:r>
              <a:rPr lang="ru-RU" sz="1400" b="0" i="0" dirty="0" err="1">
                <a:solidFill>
                  <a:srgbClr val="242424"/>
                </a:solidFill>
                <a:effectLst/>
              </a:rPr>
              <a:t>наприклад</a:t>
            </a:r>
            <a:r>
              <a:rPr lang="ru-RU" sz="1400" b="0" i="0" dirty="0">
                <a:solidFill>
                  <a:srgbClr val="242424"/>
                </a:solidFill>
                <a:effectLst/>
              </a:rPr>
              <a:t>, </a:t>
            </a:r>
            <a:r>
              <a:rPr lang="ru-RU" sz="1400" b="0" i="0" dirty="0" err="1">
                <a:solidFill>
                  <a:srgbClr val="242424"/>
                </a:solidFill>
                <a:effectLst/>
              </a:rPr>
              <a:t>вкрадена</a:t>
            </a:r>
            <a:r>
              <a:rPr lang="ru-RU" sz="1400" b="0" i="0" dirty="0">
                <a:solidFill>
                  <a:srgbClr val="242424"/>
                </a:solidFill>
                <a:effectLst/>
              </a:rPr>
              <a:t> </a:t>
            </a:r>
            <a:r>
              <a:rPr lang="ru-RU" sz="1400" b="0" i="0" dirty="0" err="1">
                <a:solidFill>
                  <a:srgbClr val="242424"/>
                </a:solidFill>
                <a:effectLst/>
              </a:rPr>
              <a:t>картопля</a:t>
            </a:r>
            <a:r>
              <a:rPr lang="ru-RU" sz="1400" b="0" i="0" dirty="0">
                <a:solidFill>
                  <a:srgbClr val="242424"/>
                </a:solidFill>
                <a:effectLst/>
              </a:rPr>
              <a:t> </a:t>
            </a:r>
            <a:r>
              <a:rPr lang="ru-RU" sz="1400" b="0" i="0" dirty="0" err="1">
                <a:solidFill>
                  <a:srgbClr val="242424"/>
                </a:solidFill>
                <a:effectLst/>
              </a:rPr>
              <a:t>залишилася</a:t>
            </a:r>
            <a:r>
              <a:rPr lang="ru-RU" sz="1400" b="0" i="0" dirty="0">
                <a:solidFill>
                  <a:srgbClr val="242424"/>
                </a:solidFill>
                <a:effectLst/>
              </a:rPr>
              <a:t> </a:t>
            </a:r>
            <a:r>
              <a:rPr lang="ru-RU" sz="1400" b="0" i="0" dirty="0" err="1">
                <a:solidFill>
                  <a:srgbClr val="242424"/>
                </a:solidFill>
                <a:effectLst/>
              </a:rPr>
              <a:t>ще</a:t>
            </a:r>
            <a:r>
              <a:rPr lang="ru-RU" sz="1400" b="0" i="0" dirty="0">
                <a:solidFill>
                  <a:srgbClr val="242424"/>
                </a:solidFill>
                <a:effectLst/>
              </a:rPr>
              <a:t> в </a:t>
            </a:r>
            <a:r>
              <a:rPr lang="ru-RU" sz="1400" b="0" i="0" dirty="0" err="1">
                <a:solidFill>
                  <a:srgbClr val="242424"/>
                </a:solidFill>
                <a:effectLst/>
              </a:rPr>
              <a:t>мішках</a:t>
            </a:r>
            <a:r>
              <a:rPr lang="ru-RU" sz="1400" b="0" i="0" dirty="0">
                <a:solidFill>
                  <a:srgbClr val="242424"/>
                </a:solidFill>
                <a:effectLst/>
              </a:rPr>
              <a:t>, </a:t>
            </a:r>
            <a:r>
              <a:rPr lang="ru-RU" sz="1400" b="0" i="0" dirty="0" err="1">
                <a:solidFill>
                  <a:srgbClr val="242424"/>
                </a:solidFill>
                <a:effectLst/>
              </a:rPr>
              <a:t>цегла</a:t>
            </a:r>
            <a:r>
              <a:rPr lang="ru-RU" sz="1400" b="0" i="0" dirty="0">
                <a:solidFill>
                  <a:srgbClr val="242424"/>
                </a:solidFill>
                <a:effectLst/>
              </a:rPr>
              <a:t> з </a:t>
            </a:r>
            <a:r>
              <a:rPr lang="ru-RU" sz="1400" b="0" i="0" dirty="0" err="1">
                <a:solidFill>
                  <a:srgbClr val="242424"/>
                </a:solidFill>
                <a:effectLst/>
              </a:rPr>
              <a:t>вантажівки</a:t>
            </a:r>
            <a:r>
              <a:rPr lang="ru-RU" sz="1400" b="0" i="0" dirty="0">
                <a:solidFill>
                  <a:srgbClr val="242424"/>
                </a:solidFill>
                <a:effectLst/>
              </a:rPr>
              <a:t> </a:t>
            </a:r>
            <a:r>
              <a:rPr lang="ru-RU" sz="1400" b="0" i="0" dirty="0" err="1">
                <a:solidFill>
                  <a:srgbClr val="242424"/>
                </a:solidFill>
                <a:effectLst/>
              </a:rPr>
              <a:t>ще</a:t>
            </a:r>
            <a:r>
              <a:rPr lang="ru-RU" sz="1400" b="0" i="0" dirty="0">
                <a:solidFill>
                  <a:srgbClr val="242424"/>
                </a:solidFill>
                <a:effectLst/>
              </a:rPr>
              <a:t> не </a:t>
            </a:r>
            <a:r>
              <a:rPr lang="ru-RU" sz="1400" b="0" i="0" dirty="0" err="1">
                <a:solidFill>
                  <a:srgbClr val="242424"/>
                </a:solidFill>
                <a:effectLst/>
              </a:rPr>
              <a:t>розвантажена</a:t>
            </a:r>
            <a:r>
              <a:rPr lang="ru-RU" sz="1400" b="0" i="0" dirty="0">
                <a:solidFill>
                  <a:srgbClr val="242424"/>
                </a:solidFill>
                <a:effectLst/>
              </a:rPr>
              <a:t> </a:t>
            </a:r>
            <a:r>
              <a:rPr lang="ru-RU" sz="1400" b="0" i="0" dirty="0" err="1">
                <a:solidFill>
                  <a:srgbClr val="242424"/>
                </a:solidFill>
                <a:effectLst/>
              </a:rPr>
              <a:t>тощо</a:t>
            </a:r>
            <a:r>
              <a:rPr lang="ru-RU" sz="1400" b="0" i="0" dirty="0">
                <a:solidFill>
                  <a:srgbClr val="242424"/>
                </a:solidFill>
                <a:effectLst/>
              </a:rPr>
              <a:t>), то </a:t>
            </a:r>
            <a:r>
              <a:rPr lang="ru-RU" sz="1400" b="0" i="0" dirty="0" err="1">
                <a:solidFill>
                  <a:srgbClr val="242424"/>
                </a:solidFill>
                <a:effectLst/>
              </a:rPr>
              <a:t>можлива</a:t>
            </a:r>
            <a:r>
              <a:rPr lang="ru-RU" sz="1400" b="0" i="0" dirty="0">
                <a:solidFill>
                  <a:srgbClr val="242424"/>
                </a:solidFill>
                <a:effectLst/>
              </a:rPr>
              <a:t> і </a:t>
            </a:r>
            <a:r>
              <a:rPr lang="ru-RU" sz="1400" b="0" i="0" dirty="0" err="1">
                <a:solidFill>
                  <a:srgbClr val="242424"/>
                </a:solidFill>
                <a:effectLst/>
              </a:rPr>
              <a:t>її</a:t>
            </a:r>
            <a:r>
              <a:rPr lang="ru-RU" sz="1400" b="0" i="0" dirty="0">
                <a:solidFill>
                  <a:srgbClr val="242424"/>
                </a:solidFill>
                <a:effectLst/>
              </a:rPr>
              <a:t> </a:t>
            </a:r>
            <a:r>
              <a:rPr lang="ru-RU" sz="1400" b="0" i="0" dirty="0" err="1">
                <a:solidFill>
                  <a:srgbClr val="242424"/>
                </a:solidFill>
                <a:effectLst/>
              </a:rPr>
              <a:t>віндикація</a:t>
            </a:r>
            <a:r>
              <a:rPr lang="ru-RU" sz="1400" b="0" i="0" dirty="0">
                <a:solidFill>
                  <a:srgbClr val="242424"/>
                </a:solidFill>
                <a:effectLst/>
              </a:rPr>
              <a:t>;</a:t>
            </a:r>
          </a:p>
        </p:txBody>
      </p:sp>
      <p:sp>
        <p:nvSpPr>
          <p:cNvPr id="16" name="TextBox 15">
            <a:extLst>
              <a:ext uri="{FF2B5EF4-FFF2-40B4-BE49-F238E27FC236}">
                <a16:creationId xmlns:a16="http://schemas.microsoft.com/office/drawing/2014/main" id="{305C0E95-C1A0-4CF5-9264-CFCDC6AF3669}"/>
              </a:ext>
            </a:extLst>
          </p:cNvPr>
          <p:cNvSpPr txBox="1"/>
          <p:nvPr/>
        </p:nvSpPr>
        <p:spPr>
          <a:xfrm>
            <a:off x="8585200" y="3428999"/>
            <a:ext cx="2908300" cy="1169551"/>
          </a:xfrm>
          <a:prstGeom prst="rect">
            <a:avLst/>
          </a:prstGeom>
          <a:noFill/>
          <a:ln>
            <a:solidFill>
              <a:schemeClr val="accent1"/>
            </a:solidFill>
          </a:ln>
        </p:spPr>
        <p:txBody>
          <a:bodyPr wrap="square">
            <a:spAutoFit/>
          </a:bodyPr>
          <a:lstStyle/>
          <a:p>
            <a:pPr algn="just"/>
            <a:r>
              <a:rPr lang="ru-RU" sz="1400" b="0" i="0" dirty="0" err="1">
                <a:solidFill>
                  <a:srgbClr val="242424"/>
                </a:solidFill>
                <a:effectLst/>
              </a:rPr>
              <a:t>цей</a:t>
            </a:r>
            <a:r>
              <a:rPr lang="ru-RU" sz="1400" b="0" i="0" dirty="0">
                <a:solidFill>
                  <a:srgbClr val="242424"/>
                </a:solidFill>
                <a:effectLst/>
              </a:rPr>
              <a:t> </a:t>
            </a:r>
            <a:r>
              <a:rPr lang="ru-RU" sz="1400" b="0" i="0" dirty="0" err="1">
                <a:solidFill>
                  <a:srgbClr val="242424"/>
                </a:solidFill>
                <a:effectLst/>
              </a:rPr>
              <a:t>позов</a:t>
            </a:r>
            <a:r>
              <a:rPr lang="ru-RU" sz="1400" b="0" i="0" dirty="0">
                <a:solidFill>
                  <a:srgbClr val="242424"/>
                </a:solidFill>
                <a:effectLst/>
              </a:rPr>
              <a:t> </a:t>
            </a:r>
            <a:r>
              <a:rPr lang="ru-RU" sz="1400" b="0" i="0" dirty="0" err="1">
                <a:solidFill>
                  <a:srgbClr val="242424"/>
                </a:solidFill>
                <a:effectLst/>
              </a:rPr>
              <a:t>може</a:t>
            </a:r>
            <a:r>
              <a:rPr lang="ru-RU" sz="1400" b="0" i="0" dirty="0">
                <a:solidFill>
                  <a:srgbClr val="242424"/>
                </a:solidFill>
                <a:effectLst/>
              </a:rPr>
              <a:t> бути </a:t>
            </a:r>
            <a:r>
              <a:rPr lang="ru-RU" sz="1400" b="0" i="0" dirty="0" err="1">
                <a:solidFill>
                  <a:srgbClr val="242424"/>
                </a:solidFill>
                <a:effectLst/>
              </a:rPr>
              <a:t>пред'явлений</a:t>
            </a:r>
            <a:r>
              <a:rPr lang="ru-RU" sz="1400" b="0" i="0" dirty="0">
                <a:solidFill>
                  <a:srgbClr val="242424"/>
                </a:solidFill>
                <a:effectLst/>
              </a:rPr>
              <a:t> </a:t>
            </a:r>
            <a:r>
              <a:rPr lang="ru-RU" sz="1400" b="0" i="0" dirty="0" err="1">
                <a:solidFill>
                  <a:srgbClr val="242424"/>
                </a:solidFill>
                <a:effectLst/>
              </a:rPr>
              <a:t>щодо</a:t>
            </a:r>
            <a:r>
              <a:rPr lang="ru-RU" sz="1400" b="0" i="0" dirty="0">
                <a:solidFill>
                  <a:srgbClr val="242424"/>
                </a:solidFill>
                <a:effectLst/>
              </a:rPr>
              <a:t> </a:t>
            </a:r>
            <a:r>
              <a:rPr lang="ru-RU" sz="1400" b="0" i="0" dirty="0" err="1">
                <a:solidFill>
                  <a:srgbClr val="242424"/>
                </a:solidFill>
                <a:effectLst/>
              </a:rPr>
              <a:t>речі</a:t>
            </a:r>
            <a:r>
              <a:rPr lang="ru-RU" sz="1400" b="0" i="0" dirty="0">
                <a:solidFill>
                  <a:srgbClr val="242424"/>
                </a:solidFill>
                <a:effectLst/>
              </a:rPr>
              <a:t>, </a:t>
            </a:r>
            <a:r>
              <a:rPr lang="ru-RU" sz="1400" b="0" i="0" dirty="0" err="1">
                <a:solidFill>
                  <a:srgbClr val="242424"/>
                </a:solidFill>
                <a:effectLst/>
              </a:rPr>
              <a:t>власником</a:t>
            </a:r>
            <a:r>
              <a:rPr lang="ru-RU" sz="1400" b="0" i="0" dirty="0">
                <a:solidFill>
                  <a:srgbClr val="242424"/>
                </a:solidFill>
                <a:effectLst/>
              </a:rPr>
              <a:t> </a:t>
            </a:r>
            <a:r>
              <a:rPr lang="ru-RU" sz="1400" b="0" i="0" dirty="0" err="1">
                <a:solidFill>
                  <a:srgbClr val="242424"/>
                </a:solidFill>
                <a:effectLst/>
              </a:rPr>
              <a:t>якої</a:t>
            </a:r>
            <a:r>
              <a:rPr lang="ru-RU" sz="1400" b="0" i="0" dirty="0">
                <a:solidFill>
                  <a:srgbClr val="242424"/>
                </a:solidFill>
                <a:effectLst/>
              </a:rPr>
              <a:t> є </a:t>
            </a:r>
            <a:r>
              <a:rPr lang="ru-RU" sz="1400" b="0" i="0" dirty="0" err="1">
                <a:solidFill>
                  <a:srgbClr val="242424"/>
                </a:solidFill>
                <a:effectLst/>
              </a:rPr>
              <a:t>позивач</a:t>
            </a:r>
            <a:r>
              <a:rPr lang="ru-RU" sz="1400" b="0" i="0" dirty="0">
                <a:solidFill>
                  <a:srgbClr val="242424"/>
                </a:solidFill>
                <a:effectLst/>
              </a:rPr>
              <a:t> і яка </a:t>
            </a:r>
            <a:r>
              <a:rPr lang="ru-RU" sz="1400" b="0" i="0" dirty="0" err="1">
                <a:solidFill>
                  <a:srgbClr val="242424"/>
                </a:solidFill>
                <a:effectLst/>
              </a:rPr>
              <a:t>перебуває</a:t>
            </a:r>
            <a:r>
              <a:rPr lang="ru-RU" sz="1400" b="0" i="0" dirty="0">
                <a:solidFill>
                  <a:srgbClr val="242424"/>
                </a:solidFill>
                <a:effectLst/>
              </a:rPr>
              <a:t> у </a:t>
            </a:r>
            <a:r>
              <a:rPr lang="ru-RU" sz="1400" b="0" i="0" dirty="0" err="1">
                <a:solidFill>
                  <a:srgbClr val="242424"/>
                </a:solidFill>
                <a:effectLst/>
              </a:rPr>
              <a:t>володінні</a:t>
            </a:r>
            <a:r>
              <a:rPr lang="ru-RU" sz="1400" b="0" i="0" dirty="0">
                <a:solidFill>
                  <a:srgbClr val="242424"/>
                </a:solidFill>
                <a:effectLst/>
              </a:rPr>
              <a:t> </a:t>
            </a:r>
            <a:r>
              <a:rPr lang="ru-RU" sz="1400" b="0" i="0" dirty="0" err="1">
                <a:solidFill>
                  <a:srgbClr val="242424"/>
                </a:solidFill>
                <a:effectLst/>
              </a:rPr>
              <a:t>відповідача</a:t>
            </a:r>
            <a:r>
              <a:rPr lang="ru-RU" sz="1400" b="0" i="0" dirty="0">
                <a:solidFill>
                  <a:srgbClr val="242424"/>
                </a:solidFill>
                <a:effectLst/>
              </a:rPr>
              <a:t>. </a:t>
            </a:r>
            <a:endParaRPr lang="ru-RU" sz="1400" dirty="0"/>
          </a:p>
        </p:txBody>
      </p:sp>
      <p:sp>
        <p:nvSpPr>
          <p:cNvPr id="18" name="TextBox 17">
            <a:extLst>
              <a:ext uri="{FF2B5EF4-FFF2-40B4-BE49-F238E27FC236}">
                <a16:creationId xmlns:a16="http://schemas.microsoft.com/office/drawing/2014/main" id="{C0B61920-BDBD-4CD4-B4C4-FEB1A22B3A99}"/>
              </a:ext>
            </a:extLst>
          </p:cNvPr>
          <p:cNvSpPr txBox="1"/>
          <p:nvPr/>
        </p:nvSpPr>
        <p:spPr>
          <a:xfrm>
            <a:off x="5702300" y="3428999"/>
            <a:ext cx="2451100" cy="2031325"/>
          </a:xfrm>
          <a:prstGeom prst="rect">
            <a:avLst/>
          </a:prstGeom>
          <a:noFill/>
          <a:ln>
            <a:solidFill>
              <a:schemeClr val="accent1"/>
            </a:solidFill>
          </a:ln>
        </p:spPr>
        <p:txBody>
          <a:bodyPr wrap="square">
            <a:spAutoFit/>
          </a:bodyPr>
          <a:lstStyle/>
          <a:p>
            <a:pPr algn="just"/>
            <a:r>
              <a:rPr lang="ru-RU" sz="1400" b="0" i="0" dirty="0" err="1">
                <a:solidFill>
                  <a:srgbClr val="242424"/>
                </a:solidFill>
                <a:effectLst/>
              </a:rPr>
              <a:t>власник</a:t>
            </a:r>
            <a:r>
              <a:rPr lang="ru-RU" sz="1400" b="0" i="0" dirty="0">
                <a:solidFill>
                  <a:srgbClr val="242424"/>
                </a:solidFill>
                <a:effectLst/>
              </a:rPr>
              <a:t> </a:t>
            </a:r>
            <a:r>
              <a:rPr lang="ru-RU" sz="1400" b="0" i="0" dirty="0" err="1">
                <a:solidFill>
                  <a:srgbClr val="242424"/>
                </a:solidFill>
                <a:effectLst/>
              </a:rPr>
              <a:t>може</a:t>
            </a:r>
            <a:r>
              <a:rPr lang="ru-RU" sz="1400" b="0" i="0" dirty="0">
                <a:solidFill>
                  <a:srgbClr val="242424"/>
                </a:solidFill>
                <a:effectLst/>
              </a:rPr>
              <a:t> </a:t>
            </a:r>
            <a:r>
              <a:rPr lang="ru-RU" sz="1400" b="0" i="0" dirty="0" err="1">
                <a:solidFill>
                  <a:srgbClr val="242424"/>
                </a:solidFill>
                <a:effectLst/>
              </a:rPr>
              <a:t>вимагати</a:t>
            </a:r>
            <a:r>
              <a:rPr lang="ru-RU" sz="1400" b="0" i="0" dirty="0">
                <a:solidFill>
                  <a:srgbClr val="242424"/>
                </a:solidFill>
                <a:effectLst/>
              </a:rPr>
              <a:t> </a:t>
            </a:r>
            <a:r>
              <a:rPr lang="ru-RU" sz="1400" b="0" i="0" dirty="0" err="1">
                <a:solidFill>
                  <a:srgbClr val="242424"/>
                </a:solidFill>
                <a:effectLst/>
              </a:rPr>
              <a:t>повернення</a:t>
            </a:r>
            <a:r>
              <a:rPr lang="ru-RU" sz="1400" b="0" i="0" dirty="0">
                <a:solidFill>
                  <a:srgbClr val="242424"/>
                </a:solidFill>
                <a:effectLst/>
              </a:rPr>
              <a:t> </a:t>
            </a:r>
            <a:r>
              <a:rPr lang="ru-RU" sz="1400" b="0" i="0" dirty="0" err="1">
                <a:solidFill>
                  <a:srgbClr val="242424"/>
                </a:solidFill>
                <a:effectLst/>
              </a:rPr>
              <a:t>свого</a:t>
            </a:r>
            <a:r>
              <a:rPr lang="ru-RU" sz="1400" b="0" i="0" dirty="0">
                <a:solidFill>
                  <a:srgbClr val="242424"/>
                </a:solidFill>
                <a:effectLst/>
              </a:rPr>
              <a:t> майна за </a:t>
            </a:r>
            <a:r>
              <a:rPr lang="ru-RU" sz="1400" b="0" i="0" dirty="0" err="1">
                <a:solidFill>
                  <a:srgbClr val="242424"/>
                </a:solidFill>
                <a:effectLst/>
              </a:rPr>
              <a:t>цим</a:t>
            </a:r>
            <a:r>
              <a:rPr lang="ru-RU" sz="1400" b="0" i="0" dirty="0">
                <a:solidFill>
                  <a:srgbClr val="242424"/>
                </a:solidFill>
                <a:effectLst/>
              </a:rPr>
              <a:t> </a:t>
            </a:r>
            <a:r>
              <a:rPr lang="ru-RU" sz="1400" b="0" i="0" dirty="0" err="1">
                <a:solidFill>
                  <a:srgbClr val="242424"/>
                </a:solidFill>
                <a:effectLst/>
              </a:rPr>
              <a:t>позовом</a:t>
            </a:r>
            <a:r>
              <a:rPr lang="ru-RU" sz="1400" b="0" i="0" dirty="0">
                <a:solidFill>
                  <a:srgbClr val="242424"/>
                </a:solidFill>
                <a:effectLst/>
              </a:rPr>
              <a:t> </a:t>
            </a:r>
            <a:r>
              <a:rPr lang="ru-RU" sz="1400" b="0" i="0" dirty="0" err="1">
                <a:solidFill>
                  <a:srgbClr val="242424"/>
                </a:solidFill>
                <a:effectLst/>
              </a:rPr>
              <a:t>лише</a:t>
            </a:r>
            <a:r>
              <a:rPr lang="ru-RU" sz="1400" b="0" i="0" dirty="0">
                <a:solidFill>
                  <a:srgbClr val="242424"/>
                </a:solidFill>
                <a:effectLst/>
              </a:rPr>
              <a:t> у тому </a:t>
            </a:r>
            <a:r>
              <a:rPr lang="ru-RU" sz="1400" b="0" i="0" dirty="0" err="1">
                <a:solidFill>
                  <a:srgbClr val="242424"/>
                </a:solidFill>
                <a:effectLst/>
              </a:rPr>
              <a:t>разі</a:t>
            </a:r>
            <a:r>
              <a:rPr lang="ru-RU" sz="1400" b="0" i="0" dirty="0">
                <a:solidFill>
                  <a:srgbClr val="242424"/>
                </a:solidFill>
                <a:effectLst/>
              </a:rPr>
              <a:t>, </a:t>
            </a:r>
            <a:r>
              <a:rPr lang="ru-RU" sz="1400" b="0" i="0" dirty="0" err="1">
                <a:solidFill>
                  <a:srgbClr val="242424"/>
                </a:solidFill>
                <a:effectLst/>
              </a:rPr>
              <a:t>якщо</a:t>
            </a:r>
            <a:r>
              <a:rPr lang="ru-RU" sz="1400" b="0" i="0" dirty="0">
                <a:solidFill>
                  <a:srgbClr val="242424"/>
                </a:solidFill>
                <a:effectLst/>
              </a:rPr>
              <a:t> </a:t>
            </a:r>
            <a:r>
              <a:rPr lang="ru-RU" sz="1400" b="0" i="0" dirty="0" err="1">
                <a:solidFill>
                  <a:srgbClr val="242424"/>
                </a:solidFill>
                <a:effectLst/>
              </a:rPr>
              <a:t>інша</a:t>
            </a:r>
            <a:r>
              <a:rPr lang="ru-RU" sz="1400" b="0" i="0" dirty="0">
                <a:solidFill>
                  <a:srgbClr val="242424"/>
                </a:solidFill>
                <a:effectLst/>
              </a:rPr>
              <a:t> особа </a:t>
            </a:r>
            <a:r>
              <a:rPr lang="ru-RU" sz="1400" b="0" i="0" dirty="0" err="1">
                <a:solidFill>
                  <a:srgbClr val="242424"/>
                </a:solidFill>
                <a:effectLst/>
              </a:rPr>
              <a:t>володіє</a:t>
            </a:r>
            <a:r>
              <a:rPr lang="ru-RU" sz="1400" b="0" i="0" dirty="0">
                <a:solidFill>
                  <a:srgbClr val="242424"/>
                </a:solidFill>
                <a:effectLst/>
              </a:rPr>
              <a:t> </a:t>
            </a:r>
            <a:r>
              <a:rPr lang="ru-RU" sz="1400" b="0" i="0" dirty="0" err="1">
                <a:solidFill>
                  <a:srgbClr val="242424"/>
                </a:solidFill>
                <a:effectLst/>
              </a:rPr>
              <a:t>його</a:t>
            </a:r>
            <a:r>
              <a:rPr lang="ru-RU" sz="1400" b="0" i="0" dirty="0">
                <a:solidFill>
                  <a:srgbClr val="242424"/>
                </a:solidFill>
                <a:effectLst/>
              </a:rPr>
              <a:t> </a:t>
            </a:r>
            <a:r>
              <a:rPr lang="ru-RU" sz="1400" b="0" i="0" dirty="0" err="1">
                <a:solidFill>
                  <a:srgbClr val="242424"/>
                </a:solidFill>
                <a:effectLst/>
              </a:rPr>
              <a:t>майном</a:t>
            </a:r>
            <a:r>
              <a:rPr lang="ru-RU" sz="1400" b="0" i="0" dirty="0">
                <a:solidFill>
                  <a:srgbClr val="242424"/>
                </a:solidFill>
                <a:effectLst/>
              </a:rPr>
              <a:t> незаконно, </a:t>
            </a:r>
            <a:r>
              <a:rPr lang="ru-RU" sz="1400" b="0" i="0" dirty="0" err="1">
                <a:solidFill>
                  <a:srgbClr val="242424"/>
                </a:solidFill>
                <a:effectLst/>
              </a:rPr>
              <a:t>наприклад</a:t>
            </a:r>
            <a:r>
              <a:rPr lang="ru-RU" sz="1400" b="0" i="0" dirty="0">
                <a:solidFill>
                  <a:srgbClr val="242424"/>
                </a:solidFill>
                <a:effectLst/>
              </a:rPr>
              <a:t>, </a:t>
            </a:r>
            <a:r>
              <a:rPr lang="ru-RU" sz="1400" b="0" i="0" dirty="0" err="1">
                <a:solidFill>
                  <a:srgbClr val="242424"/>
                </a:solidFill>
                <a:effectLst/>
              </a:rPr>
              <a:t>громадянин</a:t>
            </a:r>
            <a:r>
              <a:rPr lang="ru-RU" sz="1400" b="0" i="0" dirty="0">
                <a:solidFill>
                  <a:srgbClr val="242424"/>
                </a:solidFill>
                <a:effectLst/>
              </a:rPr>
              <a:t> </a:t>
            </a:r>
            <a:r>
              <a:rPr lang="ru-RU" sz="1400" b="0" i="0" dirty="0" err="1">
                <a:solidFill>
                  <a:srgbClr val="242424"/>
                </a:solidFill>
                <a:effectLst/>
              </a:rPr>
              <a:t>знайшов</a:t>
            </a:r>
            <a:r>
              <a:rPr lang="ru-RU" sz="1400" b="0" i="0" dirty="0">
                <a:solidFill>
                  <a:srgbClr val="242424"/>
                </a:solidFill>
                <a:effectLst/>
              </a:rPr>
              <a:t> </a:t>
            </a:r>
            <a:r>
              <a:rPr lang="ru-RU" sz="1400" b="0" i="0" dirty="0" err="1">
                <a:solidFill>
                  <a:srgbClr val="242424"/>
                </a:solidFill>
                <a:effectLst/>
              </a:rPr>
              <a:t>чужу</a:t>
            </a:r>
            <a:r>
              <a:rPr lang="ru-RU" sz="1400" b="0" i="0" dirty="0">
                <a:solidFill>
                  <a:srgbClr val="242424"/>
                </a:solidFill>
                <a:effectLst/>
              </a:rPr>
              <a:t> </a:t>
            </a:r>
            <a:r>
              <a:rPr lang="ru-RU" sz="1400" b="0" i="0" dirty="0" err="1">
                <a:solidFill>
                  <a:srgbClr val="242424"/>
                </a:solidFill>
                <a:effectLst/>
              </a:rPr>
              <a:t>річ</a:t>
            </a:r>
            <a:r>
              <a:rPr lang="ru-RU" sz="1400" b="0" i="0" dirty="0">
                <a:solidFill>
                  <a:srgbClr val="242424"/>
                </a:solidFill>
                <a:effectLst/>
              </a:rPr>
              <a:t> і </a:t>
            </a:r>
            <a:r>
              <a:rPr lang="ru-RU" sz="1400" b="0" i="0" dirty="0" err="1">
                <a:solidFill>
                  <a:srgbClr val="242424"/>
                </a:solidFill>
                <a:effectLst/>
              </a:rPr>
              <a:t>відмовляється</a:t>
            </a:r>
            <a:r>
              <a:rPr lang="ru-RU" sz="1400" b="0" i="0" dirty="0">
                <a:solidFill>
                  <a:srgbClr val="242424"/>
                </a:solidFill>
                <a:effectLst/>
              </a:rPr>
              <a:t> </a:t>
            </a:r>
            <a:r>
              <a:rPr lang="ru-RU" sz="1400" b="0" i="0" dirty="0" err="1">
                <a:solidFill>
                  <a:srgbClr val="242424"/>
                </a:solidFill>
                <a:effectLst/>
              </a:rPr>
              <a:t>її</a:t>
            </a:r>
            <a:r>
              <a:rPr lang="ru-RU" sz="1400" b="0" i="0" dirty="0">
                <a:solidFill>
                  <a:srgbClr val="242424"/>
                </a:solidFill>
                <a:effectLst/>
              </a:rPr>
              <a:t> </a:t>
            </a:r>
            <a:r>
              <a:rPr lang="ru-RU" sz="1400" b="0" i="0" dirty="0" err="1">
                <a:solidFill>
                  <a:srgbClr val="242424"/>
                </a:solidFill>
                <a:effectLst/>
              </a:rPr>
              <a:t>повернути</a:t>
            </a:r>
            <a:r>
              <a:rPr lang="ru-RU" sz="1400" b="0" i="0" dirty="0">
                <a:solidFill>
                  <a:srgbClr val="242424"/>
                </a:solidFill>
                <a:effectLst/>
              </a:rPr>
              <a:t>. </a:t>
            </a:r>
            <a:endParaRPr lang="ru-RU" sz="1400" dirty="0"/>
          </a:p>
        </p:txBody>
      </p:sp>
      <p:cxnSp>
        <p:nvCxnSpPr>
          <p:cNvPr id="20" name="Прямая со стрелкой 19">
            <a:extLst>
              <a:ext uri="{FF2B5EF4-FFF2-40B4-BE49-F238E27FC236}">
                <a16:creationId xmlns:a16="http://schemas.microsoft.com/office/drawing/2014/main" id="{6F40B260-3232-44C3-ABCB-B9E2A6D48C2A}"/>
              </a:ext>
            </a:extLst>
          </p:cNvPr>
          <p:cNvCxnSpPr>
            <a:stCxn id="2" idx="2"/>
          </p:cNvCxnSpPr>
          <p:nvPr/>
        </p:nvCxnSpPr>
        <p:spPr>
          <a:xfrm flipH="1">
            <a:off x="4597400" y="502908"/>
            <a:ext cx="342900" cy="57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6E672C3D-6EB2-4D62-872D-2D2DFB8FBFC7}"/>
              </a:ext>
            </a:extLst>
          </p:cNvPr>
          <p:cNvCxnSpPr>
            <a:stCxn id="2" idx="2"/>
          </p:cNvCxnSpPr>
          <p:nvPr/>
        </p:nvCxnSpPr>
        <p:spPr>
          <a:xfrm>
            <a:off x="4940300" y="502908"/>
            <a:ext cx="762000" cy="601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32765E89-FA3D-43CA-A537-FD7ED4DEDF01}"/>
              </a:ext>
            </a:extLst>
          </p:cNvPr>
          <p:cNvCxnSpPr>
            <a:stCxn id="10" idx="2"/>
          </p:cNvCxnSpPr>
          <p:nvPr/>
        </p:nvCxnSpPr>
        <p:spPr>
          <a:xfrm flipH="1">
            <a:off x="3848100" y="2639891"/>
            <a:ext cx="1644650" cy="636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EE1A37E0-E94A-49EA-966D-4EA389993C44}"/>
              </a:ext>
            </a:extLst>
          </p:cNvPr>
          <p:cNvCxnSpPr>
            <a:stCxn id="10" idx="2"/>
          </p:cNvCxnSpPr>
          <p:nvPr/>
        </p:nvCxnSpPr>
        <p:spPr>
          <a:xfrm>
            <a:off x="5492750" y="2639891"/>
            <a:ext cx="336550" cy="661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4DDE8861-7C43-459A-A77C-83F20B21AFB3}"/>
              </a:ext>
            </a:extLst>
          </p:cNvPr>
          <p:cNvCxnSpPr>
            <a:stCxn id="10" idx="2"/>
          </p:cNvCxnSpPr>
          <p:nvPr/>
        </p:nvCxnSpPr>
        <p:spPr>
          <a:xfrm>
            <a:off x="5492750" y="2639891"/>
            <a:ext cx="4121150" cy="636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370B6A82-59FE-4E79-BD1D-22C59DC347B9}"/>
              </a:ext>
            </a:extLst>
          </p:cNvPr>
          <p:cNvCxnSpPr>
            <a:stCxn id="12" idx="2"/>
            <a:endCxn id="14" idx="0"/>
          </p:cNvCxnSpPr>
          <p:nvPr/>
        </p:nvCxnSpPr>
        <p:spPr>
          <a:xfrm>
            <a:off x="2794000" y="4813995"/>
            <a:ext cx="0" cy="382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84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52C71E-52D7-4851-9B5E-171E1637ED22}"/>
              </a:ext>
            </a:extLst>
          </p:cNvPr>
          <p:cNvSpPr txBox="1"/>
          <p:nvPr/>
        </p:nvSpPr>
        <p:spPr>
          <a:xfrm>
            <a:off x="3898900" y="1112167"/>
            <a:ext cx="4318000" cy="338554"/>
          </a:xfrm>
          <a:prstGeom prst="rect">
            <a:avLst/>
          </a:prstGeom>
          <a:noFill/>
          <a:ln>
            <a:solidFill>
              <a:schemeClr val="accent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err="1">
                <a:ln>
                  <a:noFill/>
                </a:ln>
                <a:solidFill>
                  <a:srgbClr val="222222"/>
                </a:solidFill>
                <a:effectLst/>
                <a:latin typeface="Georgia" panose="02040502050405020303" pitchFamily="18" charset="0"/>
              </a:rPr>
              <a:t>характеризується</a:t>
            </a:r>
            <a:r>
              <a:rPr kumimoji="0" lang="ru-RU" altLang="ru-RU" sz="1600" b="0" i="0" u="none" strike="noStrike" cap="none" normalizeH="0" baseline="0" dirty="0">
                <a:ln>
                  <a:noFill/>
                </a:ln>
                <a:solidFill>
                  <a:srgbClr val="222222"/>
                </a:solidFill>
                <a:effectLst/>
                <a:latin typeface="Georgia" panose="02040502050405020303" pitchFamily="18" charset="0"/>
              </a:rPr>
              <a:t> такими </a:t>
            </a:r>
            <a:r>
              <a:rPr kumimoji="0" lang="ru-RU" altLang="ru-RU" sz="1600" b="0" i="0" u="none" strike="noStrike" cap="none" normalizeH="0" baseline="0" dirty="0" err="1">
                <a:ln>
                  <a:noFill/>
                </a:ln>
                <a:solidFill>
                  <a:srgbClr val="222222"/>
                </a:solidFill>
                <a:effectLst/>
                <a:latin typeface="Georgia" panose="02040502050405020303" pitchFamily="18" charset="0"/>
              </a:rPr>
              <a:t>ознаками</a:t>
            </a:r>
            <a:r>
              <a:rPr kumimoji="0" lang="ru-RU" altLang="ru-RU" sz="1600" b="0" i="0" u="none" strike="noStrike" cap="none" normalizeH="0" baseline="0" dirty="0">
                <a:ln>
                  <a:noFill/>
                </a:ln>
                <a:solidFill>
                  <a:srgbClr val="222222"/>
                </a:solidFill>
                <a:effectLst/>
                <a:latin typeface="Georgia" panose="02040502050405020303" pitchFamily="18" charset="0"/>
              </a:rPr>
              <a:t>:</a:t>
            </a:r>
            <a:endParaRPr kumimoji="0" lang="ru-RU" altLang="ru-RU" sz="16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DA74D5BC-0032-4CF8-9A04-3A83F3C2AD7A}"/>
              </a:ext>
            </a:extLst>
          </p:cNvPr>
          <p:cNvSpPr txBox="1"/>
          <p:nvPr/>
        </p:nvSpPr>
        <p:spPr>
          <a:xfrm>
            <a:off x="4476750" y="430912"/>
            <a:ext cx="3098800" cy="338554"/>
          </a:xfrm>
          <a:prstGeom prst="rect">
            <a:avLst/>
          </a:prstGeom>
          <a:noFill/>
          <a:ln>
            <a:solidFill>
              <a:schemeClr val="accent1"/>
            </a:solidFill>
          </a:ln>
        </p:spPr>
        <p:txBody>
          <a:bodyPr wrap="square" rtlCol="0">
            <a:spAutoFit/>
          </a:bodyPr>
          <a:lstStyle/>
          <a:p>
            <a:pPr algn="ctr"/>
            <a:r>
              <a:rPr lang="uk-UA" sz="1600" dirty="0" err="1"/>
              <a:t>Негаторний</a:t>
            </a:r>
            <a:r>
              <a:rPr lang="uk-UA" sz="1600" dirty="0"/>
              <a:t> позов</a:t>
            </a:r>
            <a:endParaRPr lang="ru-RU" sz="1600" dirty="0"/>
          </a:p>
        </p:txBody>
      </p:sp>
      <p:sp>
        <p:nvSpPr>
          <p:cNvPr id="9" name="TextBox 8">
            <a:extLst>
              <a:ext uri="{FF2B5EF4-FFF2-40B4-BE49-F238E27FC236}">
                <a16:creationId xmlns:a16="http://schemas.microsoft.com/office/drawing/2014/main" id="{69F0356E-10A4-4AB3-86F6-E5D4C28864AD}"/>
              </a:ext>
            </a:extLst>
          </p:cNvPr>
          <p:cNvSpPr txBox="1"/>
          <p:nvPr/>
        </p:nvSpPr>
        <p:spPr>
          <a:xfrm>
            <a:off x="431800" y="2059334"/>
            <a:ext cx="3200400" cy="4278094"/>
          </a:xfrm>
          <a:prstGeom prst="rect">
            <a:avLst/>
          </a:prstGeom>
          <a:noFill/>
          <a:ln>
            <a:solidFill>
              <a:schemeClr val="accent1"/>
            </a:solidFill>
          </a:ln>
        </p:spPr>
        <p:txBody>
          <a:bodyPr wrap="square">
            <a:spAutoFit/>
          </a:bodyPr>
          <a:lstStyle/>
          <a:p>
            <a:pPr algn="just"/>
            <a:r>
              <a:rPr kumimoji="0" lang="ru-RU" altLang="ru-RU" sz="1600" b="0" i="0" u="none" strike="noStrike" cap="none" normalizeH="0" baseline="0" dirty="0" err="1">
                <a:ln>
                  <a:noFill/>
                </a:ln>
                <a:solidFill>
                  <a:srgbClr val="222222"/>
                </a:solidFill>
                <a:effectLst/>
                <a:latin typeface="Georgia" panose="02040502050405020303" pitchFamily="18" charset="0"/>
              </a:rPr>
              <a:t>власник</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який</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звертається</a:t>
            </a:r>
            <a:r>
              <a:rPr kumimoji="0" lang="ru-RU" altLang="ru-RU" sz="1600" b="0" i="0" u="none" strike="noStrike" cap="none" normalizeH="0" baseline="0" dirty="0">
                <a:ln>
                  <a:noFill/>
                </a:ln>
                <a:solidFill>
                  <a:srgbClr val="222222"/>
                </a:solidFill>
                <a:effectLst/>
                <a:latin typeface="Georgia" panose="02040502050405020303" pitchFamily="18" charset="0"/>
              </a:rPr>
              <a:t> за </a:t>
            </a:r>
            <a:r>
              <a:rPr kumimoji="0" lang="ru-RU" altLang="ru-RU" sz="1600" b="0" i="0" u="none" strike="noStrike" cap="none" normalizeH="0" baseline="0" dirty="0" err="1">
                <a:ln>
                  <a:noFill/>
                </a:ln>
                <a:solidFill>
                  <a:srgbClr val="222222"/>
                </a:solidFill>
                <a:effectLst/>
                <a:latin typeface="Georgia" panose="02040502050405020303" pitchFamily="18" charset="0"/>
              </a:rPr>
              <a:t>захистом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зберігає</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майно</a:t>
            </a:r>
            <a:r>
              <a:rPr kumimoji="0" lang="ru-RU" altLang="ru-RU" sz="1600" b="0" i="0" u="none" strike="noStrike" cap="none" normalizeH="0" baseline="0" dirty="0">
                <a:ln>
                  <a:noFill/>
                </a:ln>
                <a:solidFill>
                  <a:srgbClr val="222222"/>
                </a:solidFill>
                <a:effectLst/>
                <a:latin typeface="Georgia" panose="02040502050405020303" pitchFamily="18" charset="0"/>
              </a:rPr>
              <a:t> у </a:t>
            </a:r>
            <a:r>
              <a:rPr kumimoji="0" lang="ru-RU" altLang="ru-RU" sz="1600" b="0" i="0" u="none" strike="noStrike" cap="none" normalizeH="0" baseline="0" dirty="0" err="1">
                <a:ln>
                  <a:noFill/>
                </a:ln>
                <a:solidFill>
                  <a:srgbClr val="222222"/>
                </a:solidFill>
                <a:effectLst/>
                <a:latin typeface="Georgia" panose="02040502050405020303" pitchFamily="18" charset="0"/>
              </a:rPr>
              <a:t>своєму</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володінні</a:t>
            </a:r>
            <a:r>
              <a:rPr kumimoji="0" lang="ru-RU" altLang="ru-RU" sz="1600" b="0" i="0" u="none" strike="noStrike" cap="none" normalizeH="0" baseline="0" dirty="0">
                <a:ln>
                  <a:noFill/>
                </a:ln>
                <a:solidFill>
                  <a:srgbClr val="222222"/>
                </a:solidFill>
                <a:effectLst/>
                <a:latin typeface="Georgia" panose="02040502050405020303" pitchFamily="18" charset="0"/>
              </a:rPr>
              <a:t>. </a:t>
            </a:r>
          </a:p>
          <a:p>
            <a:pPr marL="285750" indent="-285750" algn="just">
              <a:buFont typeface="Arial" panose="020B0604020202020204" pitchFamily="34" charset="0"/>
              <a:buChar char="•"/>
            </a:pPr>
            <a:r>
              <a:rPr kumimoji="0" lang="ru-RU" altLang="ru-RU" sz="1600" b="0" i="0" u="none" strike="noStrike" cap="none" normalizeH="0" baseline="0" dirty="0" err="1">
                <a:ln>
                  <a:noFill/>
                </a:ln>
                <a:solidFill>
                  <a:srgbClr val="222222"/>
                </a:solidFill>
                <a:effectLst/>
                <a:latin typeface="Georgia" panose="02040502050405020303" pitchFamily="18" charset="0"/>
              </a:rPr>
              <a:t>Порушення</a:t>
            </a:r>
            <a:r>
              <a:rPr kumimoji="0" lang="ru-RU" altLang="ru-RU" sz="1600" b="0" i="0" u="none" strike="noStrike" cap="none" normalizeH="0" baseline="0" dirty="0">
                <a:ln>
                  <a:noFill/>
                </a:ln>
                <a:solidFill>
                  <a:srgbClr val="222222"/>
                </a:solidFill>
                <a:effectLst/>
                <a:latin typeface="Georgia" panose="02040502050405020303" pitchFamily="18" charset="0"/>
              </a:rPr>
              <a:t> права </a:t>
            </a:r>
            <a:r>
              <a:rPr kumimoji="0" lang="ru-RU" altLang="ru-RU" sz="1600" b="0" i="0" u="none" strike="noStrike" cap="none" normalizeH="0" baseline="0" dirty="0" err="1">
                <a:ln>
                  <a:noFill/>
                </a:ln>
                <a:solidFill>
                  <a:srgbClr val="222222"/>
                </a:solidFill>
                <a:effectLst/>
                <a:latin typeface="Georgia" panose="02040502050405020303" pitchFamily="18" charset="0"/>
              </a:rPr>
              <a:t>власності</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полягає</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найчастіше</a:t>
            </a:r>
            <a:r>
              <a:rPr kumimoji="0" lang="ru-RU" altLang="ru-RU" sz="1600" b="0" i="0" u="none" strike="noStrike" cap="none" normalizeH="0" baseline="0" dirty="0">
                <a:ln>
                  <a:noFill/>
                </a:ln>
                <a:solidFill>
                  <a:srgbClr val="222222"/>
                </a:solidFill>
                <a:effectLst/>
                <a:latin typeface="Georgia" panose="02040502050405020303" pitchFamily="18" charset="0"/>
              </a:rPr>
              <a:t> у тому, </a:t>
            </a:r>
            <a:r>
              <a:rPr kumimoji="0" lang="ru-RU" altLang="ru-RU" sz="1600" b="0" i="0" u="none" strike="noStrike" cap="none" normalizeH="0" baseline="0" dirty="0" err="1">
                <a:ln>
                  <a:noFill/>
                </a:ln>
                <a:solidFill>
                  <a:srgbClr val="222222"/>
                </a:solidFill>
                <a:effectLst/>
                <a:latin typeface="Georgia" panose="02040502050405020303" pitchFamily="18" charset="0"/>
              </a:rPr>
              <a:t>що</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треті</a:t>
            </a:r>
            <a:r>
              <a:rPr kumimoji="0" lang="ru-RU" altLang="ru-RU" sz="1600" b="0" i="0" u="none" strike="noStrike" cap="none" normalizeH="0" baseline="0" dirty="0">
                <a:ln>
                  <a:noFill/>
                </a:ln>
                <a:solidFill>
                  <a:srgbClr val="222222"/>
                </a:solidFill>
                <a:effectLst/>
                <a:latin typeface="Georgia" panose="02040502050405020303" pitchFamily="18" charset="0"/>
              </a:rPr>
              <a:t> особи </a:t>
            </a:r>
            <a:r>
              <a:rPr kumimoji="0" lang="ru-RU" altLang="ru-RU" sz="1600" b="0" i="0" u="none" strike="noStrike" cap="none" normalizeH="0" baseline="0" dirty="0" err="1">
                <a:ln>
                  <a:noFill/>
                </a:ln>
                <a:solidFill>
                  <a:srgbClr val="222222"/>
                </a:solidFill>
                <a:effectLst/>
                <a:latin typeface="Georgia" panose="02040502050405020303" pitchFamily="18" charset="0"/>
              </a:rPr>
              <a:t>створюють</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власникові</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певні</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перешкоди</a:t>
            </a:r>
            <a:r>
              <a:rPr kumimoji="0" lang="ru-RU" altLang="ru-RU" sz="1600" b="0" i="0" u="none" strike="noStrike" cap="none" normalizeH="0" baseline="0" dirty="0">
                <a:ln>
                  <a:noFill/>
                </a:ln>
                <a:solidFill>
                  <a:srgbClr val="222222"/>
                </a:solidFill>
                <a:effectLst/>
                <a:latin typeface="Georgia" panose="02040502050405020303" pitchFamily="18" charset="0"/>
              </a:rPr>
              <a:t> у </a:t>
            </a:r>
            <a:r>
              <a:rPr kumimoji="0" lang="ru-RU" altLang="ru-RU" sz="1600" b="0" i="0" u="none" strike="noStrike" cap="none" normalizeH="0" baseline="0" dirty="0" err="1">
                <a:ln>
                  <a:noFill/>
                </a:ln>
                <a:solidFill>
                  <a:srgbClr val="222222"/>
                </a:solidFill>
                <a:effectLst/>
                <a:latin typeface="Georgia" panose="02040502050405020303" pitchFamily="18" charset="0"/>
              </a:rPr>
              <a:t>користуванні</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належним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йому</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майном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будинком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автомобілем</a:t>
            </a:r>
            <a:r>
              <a:rPr kumimoji="0" lang="ru-RU" altLang="ru-RU" sz="1600" b="0" i="0" u="none" strike="noStrike" cap="none" normalizeH="0" baseline="0" dirty="0">
                <a:ln>
                  <a:noFill/>
                </a:ln>
                <a:solidFill>
                  <a:srgbClr val="222222"/>
                </a:solidFill>
                <a:effectLst/>
                <a:latin typeface="Georgia" panose="02040502050405020303" pitchFamily="18" charset="0"/>
              </a:rPr>
              <a:t>, земельною </a:t>
            </a:r>
            <a:r>
              <a:rPr kumimoji="0" lang="ru-RU" altLang="ru-RU" sz="1600" b="0" i="0" u="none" strike="noStrike" cap="none" normalizeH="0" baseline="0" dirty="0" err="1">
                <a:ln>
                  <a:noFill/>
                </a:ln>
                <a:solidFill>
                  <a:srgbClr val="222222"/>
                </a:solidFill>
                <a:effectLst/>
                <a:latin typeface="Georgia" panose="02040502050405020303" pitchFamily="18" charset="0"/>
              </a:rPr>
              <a:t>ділянкою</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тощо</a:t>
            </a:r>
            <a:r>
              <a:rPr kumimoji="0" lang="ru-RU" altLang="ru-RU" sz="1600" b="0" i="0" u="none" strike="noStrike" cap="none" normalizeH="0" baseline="0" dirty="0">
                <a:ln>
                  <a:noFill/>
                </a:ln>
                <a:solidFill>
                  <a:srgbClr val="222222"/>
                </a:solidFill>
                <a:effectLst/>
                <a:latin typeface="Georgia" panose="02040502050405020303" pitchFamily="18" charset="0"/>
              </a:rPr>
              <a:t>), </a:t>
            </a:r>
          </a:p>
          <a:p>
            <a:pPr marL="285750" indent="-285750" algn="just">
              <a:buFont typeface="Arial" panose="020B0604020202020204" pitchFamily="34" charset="0"/>
              <a:buChar char="•"/>
            </a:pPr>
            <a:r>
              <a:rPr kumimoji="0" lang="ru-RU" altLang="ru-RU" sz="1600" b="0" i="0" u="none" strike="noStrike" cap="none" normalizeH="0" baseline="0" dirty="0" err="1">
                <a:ln>
                  <a:noFill/>
                </a:ln>
                <a:solidFill>
                  <a:srgbClr val="222222"/>
                </a:solidFill>
                <a:effectLst/>
                <a:latin typeface="Georgia" panose="02040502050405020303" pitchFamily="18" charset="0"/>
              </a:rPr>
              <a:t>або</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внаслідок</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певних</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обставин</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власник</a:t>
            </a:r>
            <a:r>
              <a:rPr kumimoji="0" lang="ru-RU" altLang="ru-RU" sz="1600" b="0" i="0" u="none" strike="noStrike" cap="none" normalizeH="0" baseline="0" dirty="0">
                <a:ln>
                  <a:noFill/>
                </a:ln>
                <a:solidFill>
                  <a:srgbClr val="222222"/>
                </a:solidFill>
                <a:effectLst/>
                <a:latin typeface="Georgia" panose="02040502050405020303" pitchFamily="18" charset="0"/>
              </a:rPr>
              <a:t> не </a:t>
            </a:r>
            <a:r>
              <a:rPr kumimoji="0" lang="ru-RU" altLang="ru-RU" sz="1600" b="0" i="0" u="none" strike="noStrike" cap="none" normalizeH="0" baseline="0" dirty="0" err="1">
                <a:ln>
                  <a:noFill/>
                </a:ln>
                <a:solidFill>
                  <a:srgbClr val="222222"/>
                </a:solidFill>
                <a:effectLst/>
                <a:latin typeface="Georgia" panose="02040502050405020303" pitchFamily="18" charset="0"/>
              </a:rPr>
              <a:t>може</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фактично</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розпоряджатися</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належним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йому</a:t>
            </a:r>
            <a:r>
              <a:rPr kumimoji="0" lang="ru-RU" altLang="ru-RU" sz="1600" b="0" i="0" u="none" strike="noStrike" cap="none" normalizeH="0" baseline="0" dirty="0">
                <a:ln>
                  <a:noFill/>
                </a:ln>
                <a:solidFill>
                  <a:srgbClr val="222222"/>
                </a:solidFill>
                <a:effectLst/>
                <a:latin typeface="Georgia" panose="02040502050405020303" pitchFamily="18" charset="0"/>
              </a:rPr>
              <a:t> за законом </a:t>
            </a:r>
            <a:r>
              <a:rPr kumimoji="0" lang="ru-RU" altLang="ru-RU" sz="1600" b="0" i="0" u="none" strike="noStrike" cap="none" normalizeH="0" baseline="0" dirty="0" err="1">
                <a:ln>
                  <a:noFill/>
                </a:ln>
                <a:solidFill>
                  <a:srgbClr val="222222"/>
                </a:solidFill>
                <a:effectLst/>
                <a:latin typeface="Georgia" panose="02040502050405020303" pitchFamily="18" charset="0"/>
              </a:rPr>
              <a:t>майном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маючи</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це</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майно</a:t>
            </a:r>
            <a:r>
              <a:rPr kumimoji="0" lang="ru-RU" altLang="ru-RU" sz="1600" b="0" i="0" u="none" strike="noStrike" cap="none" normalizeH="0" baseline="0" dirty="0">
                <a:ln>
                  <a:noFill/>
                </a:ln>
                <a:solidFill>
                  <a:srgbClr val="222222"/>
                </a:solidFill>
                <a:effectLst/>
                <a:latin typeface="Georgia" panose="02040502050405020303" pitchFamily="18" charset="0"/>
              </a:rPr>
              <a:t> у </a:t>
            </a:r>
            <a:r>
              <a:rPr kumimoji="0" lang="ru-RU" altLang="ru-RU" sz="1600" b="0" i="0" u="none" strike="noStrike" cap="none" normalizeH="0" baseline="0" dirty="0" err="1">
                <a:ln>
                  <a:noFill/>
                </a:ln>
                <a:solidFill>
                  <a:srgbClr val="222222"/>
                </a:solidFill>
                <a:effectLst/>
                <a:latin typeface="Georgia" panose="02040502050405020303" pitchFamily="18" charset="0"/>
              </a:rPr>
              <a:t>своєму</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володінні</a:t>
            </a:r>
            <a:r>
              <a:rPr kumimoji="0" lang="ru-RU" altLang="ru-RU" sz="1600" b="0" i="0" u="none" strike="noStrike" cap="none" normalizeH="0" baseline="0" dirty="0">
                <a:ln>
                  <a:noFill/>
                </a:ln>
                <a:solidFill>
                  <a:srgbClr val="222222"/>
                </a:solidFill>
                <a:effectLst/>
                <a:latin typeface="Georgia" panose="02040502050405020303" pitchFamily="18" charset="0"/>
              </a:rPr>
              <a:t>.</a:t>
            </a:r>
            <a:endParaRPr lang="ru-RU" sz="1600" dirty="0"/>
          </a:p>
        </p:txBody>
      </p:sp>
      <p:sp>
        <p:nvSpPr>
          <p:cNvPr id="11" name="TextBox 10">
            <a:extLst>
              <a:ext uri="{FF2B5EF4-FFF2-40B4-BE49-F238E27FC236}">
                <a16:creationId xmlns:a16="http://schemas.microsoft.com/office/drawing/2014/main" id="{41B8142A-8642-411F-A6BA-9E87B08EC712}"/>
              </a:ext>
            </a:extLst>
          </p:cNvPr>
          <p:cNvSpPr txBox="1"/>
          <p:nvPr/>
        </p:nvSpPr>
        <p:spPr>
          <a:xfrm>
            <a:off x="3995737" y="2059334"/>
            <a:ext cx="2925763" cy="3785652"/>
          </a:xfrm>
          <a:prstGeom prst="rect">
            <a:avLst/>
          </a:prstGeom>
          <a:noFill/>
          <a:ln>
            <a:solidFill>
              <a:schemeClr val="accent1"/>
            </a:solidFill>
          </a:ln>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222222"/>
                </a:solidFill>
                <a:effectLst/>
                <a:latin typeface="Georgia" panose="02040502050405020303" pitchFamily="18" charset="0"/>
              </a:rPr>
              <a:t>З </a:t>
            </a:r>
            <a:r>
              <a:rPr kumimoji="0" lang="ru-RU" altLang="ru-RU" sz="1600" b="0" i="0" u="none" strike="noStrike" cap="none" normalizeH="0" baseline="0" dirty="0" err="1">
                <a:ln>
                  <a:noFill/>
                </a:ln>
                <a:solidFill>
                  <a:srgbClr val="222222"/>
                </a:solidFill>
                <a:effectLst/>
                <a:latin typeface="Georgia" panose="02040502050405020303" pitchFamily="18" charset="0"/>
              </a:rPr>
              <a:t>негаторним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позовом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може</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звертатися</a:t>
            </a:r>
            <a:r>
              <a:rPr kumimoji="0" lang="ru-RU" altLang="ru-RU" sz="1600" b="0" i="0" u="none" strike="noStrike" cap="none" normalizeH="0" baseline="0" dirty="0">
                <a:ln>
                  <a:noFill/>
                </a:ln>
                <a:solidFill>
                  <a:srgbClr val="222222"/>
                </a:solidFill>
                <a:effectLst/>
                <a:latin typeface="Georgia" panose="02040502050405020303" pitchFamily="18" charset="0"/>
              </a:rPr>
              <a:t> як </a:t>
            </a:r>
            <a:r>
              <a:rPr kumimoji="0" lang="ru-RU" altLang="ru-RU" sz="1600" b="0" i="0" u="none" strike="noStrike" cap="none" normalizeH="0" baseline="0" dirty="0" err="1">
                <a:ln>
                  <a:noFill/>
                </a:ln>
                <a:solidFill>
                  <a:srgbClr val="222222"/>
                </a:solidFill>
                <a:effectLst/>
                <a:latin typeface="Georgia" panose="02040502050405020303" pitchFamily="18" charset="0"/>
              </a:rPr>
              <a:t>власник</a:t>
            </a:r>
            <a:r>
              <a:rPr kumimoji="0" lang="ru-RU" altLang="ru-RU" sz="1600" b="0" i="0" u="none" strike="noStrike" cap="none" normalizeH="0" baseline="0" dirty="0">
                <a:ln>
                  <a:noFill/>
                </a:ln>
                <a:solidFill>
                  <a:srgbClr val="222222"/>
                </a:solidFill>
                <a:effectLst/>
                <a:latin typeface="Georgia" panose="02040502050405020303" pitchFamily="18" charset="0"/>
              </a:rPr>
              <a:t>, так і </a:t>
            </a:r>
            <a:r>
              <a:rPr kumimoji="0" lang="ru-RU" altLang="ru-RU" sz="1600" b="0" i="0" u="none" strike="noStrike" cap="none" normalizeH="0" baseline="0" dirty="0" err="1">
                <a:ln>
                  <a:noFill/>
                </a:ln>
                <a:solidFill>
                  <a:srgbClr val="222222"/>
                </a:solidFill>
                <a:effectLst/>
                <a:latin typeface="Georgia" panose="02040502050405020303" pitchFamily="18" charset="0"/>
              </a:rPr>
              <a:t>титульний</a:t>
            </a:r>
            <a:r>
              <a:rPr kumimoji="0" lang="ru-RU" altLang="ru-RU" sz="1600" b="0" i="0" u="none" strike="noStrike" cap="none" normalizeH="0" baseline="0" dirty="0">
                <a:ln>
                  <a:noFill/>
                </a:ln>
                <a:solidFill>
                  <a:srgbClr val="222222"/>
                </a:solidFill>
                <a:effectLst/>
                <a:latin typeface="Georgia" panose="02040502050405020303" pitchFamily="18" charset="0"/>
              </a:rPr>
              <a:t> (за </a:t>
            </a:r>
            <a:r>
              <a:rPr kumimoji="0" lang="ru-RU" altLang="ru-RU" sz="1600" b="0" i="0" u="none" strike="noStrike" cap="none" normalizeH="0" baseline="0" dirty="0" err="1">
                <a:ln>
                  <a:noFill/>
                </a:ln>
                <a:solidFill>
                  <a:srgbClr val="222222"/>
                </a:solidFill>
                <a:effectLst/>
                <a:latin typeface="Georgia" panose="02040502050405020303" pitchFamily="18" charset="0"/>
              </a:rPr>
              <a:t>законними</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підставами</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володілець</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причому</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останній</a:t>
            </a:r>
            <a:r>
              <a:rPr kumimoji="0" lang="ru-RU" altLang="ru-RU" sz="1600" b="0" i="0" u="none" strike="noStrike" cap="none" normalizeH="0" baseline="0" dirty="0">
                <a:ln>
                  <a:noFill/>
                </a:ln>
                <a:solidFill>
                  <a:srgbClr val="222222"/>
                </a:solidFill>
                <a:effectLst/>
                <a:latin typeface="Georgia" panose="02040502050405020303" pitchFamily="18" charset="0"/>
              </a:rPr>
              <a:t> - як </a:t>
            </a:r>
            <a:r>
              <a:rPr kumimoji="0" lang="ru-RU" altLang="ru-RU" sz="1600" b="0" i="0" u="none" strike="noStrike" cap="none" normalizeH="0" baseline="0" dirty="0" err="1">
                <a:ln>
                  <a:noFill/>
                </a:ln>
                <a:solidFill>
                  <a:srgbClr val="222222"/>
                </a:solidFill>
                <a:effectLst/>
                <a:latin typeface="Georgia" panose="02040502050405020303" pitchFamily="18" charset="0"/>
              </a:rPr>
              <a:t>проти</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третіх</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осіб</a:t>
            </a:r>
            <a:r>
              <a:rPr kumimoji="0" lang="ru-RU" altLang="ru-RU" sz="1600" b="0" i="0" u="none" strike="noStrike" cap="none" normalizeH="0" baseline="0" dirty="0">
                <a:ln>
                  <a:noFill/>
                </a:ln>
                <a:solidFill>
                  <a:srgbClr val="222222"/>
                </a:solidFill>
                <a:effectLst/>
                <a:latin typeface="Georgia" panose="02040502050405020303" pitchFamily="18" charset="0"/>
              </a:rPr>
              <a:t>, так і </a:t>
            </a:r>
            <a:r>
              <a:rPr kumimoji="0" lang="ru-RU" altLang="ru-RU" sz="1600" b="0" i="0" u="none" strike="noStrike" cap="none" normalizeH="0" baseline="0" dirty="0" err="1">
                <a:ln>
                  <a:noFill/>
                </a:ln>
                <a:solidFill>
                  <a:srgbClr val="222222"/>
                </a:solidFill>
                <a:effectLst/>
                <a:latin typeface="Georgia" panose="02040502050405020303" pitchFamily="18" charset="0"/>
              </a:rPr>
              <a:t>проти</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власника</a:t>
            </a:r>
            <a:r>
              <a:rPr kumimoji="0" lang="ru-RU" altLang="ru-RU" sz="1600" b="0" i="0" u="none" strike="noStrike" cap="none" normalizeH="0" baseline="0" dirty="0">
                <a:ln>
                  <a:noFill/>
                </a:ln>
                <a:solidFill>
                  <a:srgbClr val="222222"/>
                </a:solidFill>
                <a:effectLst/>
                <a:latin typeface="Georgia" panose="02040502050405020303"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sz="1600" dirty="0">
              <a:solidFill>
                <a:srgbClr val="222222"/>
              </a:solidFill>
              <a:latin typeface="Georgia" panose="02040502050405020303"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Наприклад</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після</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укладення</a:t>
            </a:r>
            <a:r>
              <a:rPr kumimoji="0" lang="ru-RU" altLang="ru-RU" sz="1600" b="0" i="0" u="none" strike="noStrike" cap="none" normalizeH="0" baseline="0" dirty="0">
                <a:ln>
                  <a:noFill/>
                </a:ln>
                <a:solidFill>
                  <a:srgbClr val="222222"/>
                </a:solidFill>
                <a:effectLst/>
                <a:latin typeface="Georgia" panose="02040502050405020303" pitchFamily="18" charset="0"/>
              </a:rPr>
              <a:t> договору </a:t>
            </a:r>
            <a:r>
              <a:rPr kumimoji="0" lang="ru-RU" altLang="ru-RU" sz="1600" b="0" i="0" u="none" strike="noStrike" cap="none" normalizeH="0" baseline="0" dirty="0" err="1">
                <a:ln>
                  <a:noFill/>
                </a:ln>
                <a:solidFill>
                  <a:srgbClr val="222222"/>
                </a:solidFill>
                <a:effectLst/>
                <a:latin typeface="Georgia" panose="02040502050405020303" pitchFamily="18" charset="0"/>
              </a:rPr>
              <a:t>суборенди</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нежитлового</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приміщення</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власник</a:t>
            </a:r>
            <a:r>
              <a:rPr kumimoji="0" lang="ru-RU" altLang="ru-RU" sz="1600" b="0" i="0" u="none" strike="noStrike" cap="none" normalizeH="0" baseline="0" dirty="0">
                <a:ln>
                  <a:noFill/>
                </a:ln>
                <a:solidFill>
                  <a:srgbClr val="222222"/>
                </a:solidFill>
                <a:effectLst/>
                <a:latin typeface="Georgia" panose="02040502050405020303" pitchFamily="18" charset="0"/>
              </a:rPr>
              <a:t> не </a:t>
            </a:r>
            <a:r>
              <a:rPr kumimoji="0" lang="ru-RU" altLang="ru-RU" sz="1600" b="0" i="0" u="none" strike="noStrike" cap="none" normalizeH="0" baseline="0" dirty="0" err="1">
                <a:ln>
                  <a:noFill/>
                </a:ln>
                <a:solidFill>
                  <a:srgbClr val="222222"/>
                </a:solidFill>
                <a:effectLst/>
                <a:latin typeface="Georgia" panose="02040502050405020303" pitchFamily="18" charset="0"/>
              </a:rPr>
              <a:t>дозволяє</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суборендареві</a:t>
            </a:r>
            <a:r>
              <a:rPr kumimoji="0" lang="ru-RU" altLang="ru-RU" sz="1600" b="0" i="0" u="none" strike="noStrike" cap="none" normalizeH="0" baseline="0" dirty="0">
                <a:ln>
                  <a:noFill/>
                </a:ln>
                <a:solidFill>
                  <a:srgbClr val="222222"/>
                </a:solidFill>
                <a:effectLst/>
                <a:latin typeface="Georgia" panose="02040502050405020303" pitchFamily="18" charset="0"/>
              </a:rPr>
              <a:t> ним </a:t>
            </a:r>
            <a:r>
              <a:rPr kumimoji="0" lang="ru-RU" altLang="ru-RU" sz="1600" b="0" i="0" u="none" strike="noStrike" cap="none" normalizeH="0" baseline="0" dirty="0" err="1">
                <a:ln>
                  <a:noFill/>
                </a:ln>
                <a:solidFill>
                  <a:srgbClr val="222222"/>
                </a:solidFill>
                <a:effectLst/>
                <a:latin typeface="Georgia" panose="02040502050405020303" pitchFamily="18" charset="0"/>
              </a:rPr>
              <a:t>користуватися</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вимкнув</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опалення</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світло</a:t>
            </a:r>
            <a:r>
              <a:rPr kumimoji="0" lang="ru-RU" altLang="ru-RU" sz="1600" b="0" i="0" u="none" strike="noStrike" cap="none" normalizeH="0" baseline="0" dirty="0">
                <a:ln>
                  <a:noFill/>
                </a:ln>
                <a:solidFill>
                  <a:srgbClr val="222222"/>
                </a:solidFill>
                <a:effectLst/>
                <a:latin typeface="Georgia" panose="02040502050405020303" pitchFamily="18" charset="0"/>
              </a:rPr>
              <a:t> та </a:t>
            </a:r>
            <a:r>
              <a:rPr kumimoji="0" lang="ru-RU" altLang="ru-RU" sz="1600" b="0" i="0" u="none" strike="noStrike" cap="none" normalizeH="0" baseline="0" dirty="0" err="1">
                <a:ln>
                  <a:noFill/>
                </a:ln>
                <a:solidFill>
                  <a:srgbClr val="222222"/>
                </a:solidFill>
                <a:effectLst/>
                <a:latin typeface="Georgia" panose="02040502050405020303" pitchFamily="18" charset="0"/>
              </a:rPr>
              <a:t>ін</a:t>
            </a:r>
            <a:r>
              <a:rPr kumimoji="0" lang="ru-RU" altLang="ru-RU" sz="1600" b="0" i="0" u="none" strike="noStrike" cap="none" normalizeH="0" baseline="0" dirty="0">
                <a:ln>
                  <a:noFill/>
                </a:ln>
                <a:solidFill>
                  <a:srgbClr val="222222"/>
                </a:solidFill>
                <a:effectLst/>
                <a:latin typeface="Georgia" panose="02040502050405020303" pitchFamily="18" charset="0"/>
              </a:rPr>
              <a:t>.).</a:t>
            </a:r>
            <a:endParaRPr kumimoji="0" lang="ru-RU" altLang="ru-RU" sz="1600" b="0" i="0" u="none" strike="noStrike" cap="none" normalizeH="0" baseline="0" dirty="0">
              <a:ln>
                <a:noFill/>
              </a:ln>
              <a:solidFill>
                <a:schemeClr val="tx1"/>
              </a:solidFill>
              <a:effectLst/>
            </a:endParaRPr>
          </a:p>
        </p:txBody>
      </p:sp>
      <p:sp>
        <p:nvSpPr>
          <p:cNvPr id="13" name="TextBox 12">
            <a:extLst>
              <a:ext uri="{FF2B5EF4-FFF2-40B4-BE49-F238E27FC236}">
                <a16:creationId xmlns:a16="http://schemas.microsoft.com/office/drawing/2014/main" id="{E9FD2C14-815F-42B0-BF86-DAC0B5E8D51F}"/>
              </a:ext>
            </a:extLst>
          </p:cNvPr>
          <p:cNvSpPr txBox="1"/>
          <p:nvPr/>
        </p:nvSpPr>
        <p:spPr>
          <a:xfrm>
            <a:off x="7429499" y="2117278"/>
            <a:ext cx="3746501" cy="3785652"/>
          </a:xfrm>
          <a:prstGeom prst="rect">
            <a:avLst/>
          </a:prstGeom>
          <a:noFill/>
          <a:ln>
            <a:solidFill>
              <a:schemeClr val="accent1"/>
            </a:solidFill>
          </a:ln>
        </p:spPr>
        <p:txBody>
          <a:bodyPr wrap="square">
            <a:spAutoFit/>
          </a:bodyPr>
          <a:lstStyle/>
          <a:p>
            <a:pPr algn="just"/>
            <a:r>
              <a:rPr kumimoji="0" lang="ru-RU" altLang="ru-RU" sz="1600" b="0" i="0" u="none" strike="noStrike" cap="none" normalizeH="0" baseline="0" dirty="0" err="1">
                <a:ln>
                  <a:noFill/>
                </a:ln>
                <a:solidFill>
                  <a:srgbClr val="222222"/>
                </a:solidFill>
                <a:effectLst/>
                <a:latin typeface="Georgia" panose="02040502050405020303" pitchFamily="18" charset="0"/>
              </a:rPr>
              <a:t>сутністю</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вимог</a:t>
            </a:r>
            <a:r>
              <a:rPr kumimoji="0" lang="ru-RU" altLang="ru-RU" sz="1600" b="0" i="0" u="none" strike="noStrike" cap="none" normalizeH="0" baseline="0" dirty="0">
                <a:ln>
                  <a:noFill/>
                </a:ln>
                <a:solidFill>
                  <a:srgbClr val="222222"/>
                </a:solidFill>
                <a:effectLst/>
                <a:latin typeface="Georgia" panose="02040502050405020303" pitchFamily="18" charset="0"/>
              </a:rPr>
              <a:t> за </a:t>
            </a:r>
            <a:r>
              <a:rPr kumimoji="0" lang="ru-RU" altLang="ru-RU" sz="1600" b="0" i="0" u="none" strike="noStrike" cap="none" normalizeH="0" baseline="0" dirty="0" err="1">
                <a:ln>
                  <a:noFill/>
                </a:ln>
                <a:solidFill>
                  <a:srgbClr val="222222"/>
                </a:solidFill>
                <a:effectLst/>
                <a:latin typeface="Georgia" panose="02040502050405020303" pitchFamily="18" charset="0"/>
              </a:rPr>
              <a:t>негаторним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позовом</a:t>
            </a:r>
            <a:r>
              <a:rPr kumimoji="0" lang="ru-RU" altLang="ru-RU" sz="1600" b="0" i="0" u="none" strike="noStrike" cap="none" normalizeH="0" baseline="0" dirty="0">
                <a:ln>
                  <a:noFill/>
                </a:ln>
                <a:solidFill>
                  <a:srgbClr val="222222"/>
                </a:solidFill>
                <a:effectLst/>
                <a:latin typeface="Georgia" panose="02040502050405020303" pitchFamily="18" charset="0"/>
              </a:rPr>
              <a:t> є </a:t>
            </a:r>
            <a:r>
              <a:rPr kumimoji="0" lang="ru-RU" altLang="ru-RU" sz="1600" b="0" i="0" u="none" strike="noStrike" cap="none" normalizeH="0" baseline="0" dirty="0" err="1">
                <a:ln>
                  <a:noFill/>
                </a:ln>
                <a:solidFill>
                  <a:srgbClr val="222222"/>
                </a:solidFill>
                <a:effectLst/>
                <a:latin typeface="Georgia" panose="02040502050405020303" pitchFamily="18" charset="0"/>
              </a:rPr>
              <a:t>усунення</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порушення</a:t>
            </a:r>
            <a:r>
              <a:rPr kumimoji="0" lang="ru-RU" altLang="ru-RU" sz="1600" b="0" i="0" u="none" strike="noStrike" cap="none" normalizeH="0" baseline="0" dirty="0">
                <a:ln>
                  <a:noFill/>
                </a:ln>
                <a:solidFill>
                  <a:srgbClr val="222222"/>
                </a:solidFill>
                <a:effectLst/>
                <a:latin typeface="Georgia" panose="02040502050405020303" pitchFamily="18" charset="0"/>
              </a:rPr>
              <a:t>, яке </a:t>
            </a:r>
            <a:r>
              <a:rPr kumimoji="0" lang="ru-RU" altLang="ru-RU" sz="1600" b="0" i="0" u="none" strike="noStrike" cap="none" normalizeH="0" baseline="0" dirty="0" err="1">
                <a:ln>
                  <a:noFill/>
                </a:ln>
                <a:solidFill>
                  <a:srgbClr val="222222"/>
                </a:solidFill>
                <a:effectLst/>
                <a:latin typeface="Georgia" panose="02040502050405020303" pitchFamily="18" charset="0"/>
              </a:rPr>
              <a:t>триває</a:t>
            </a:r>
            <a:r>
              <a:rPr kumimoji="0" lang="ru-RU" altLang="ru-RU" sz="1600" b="0" i="0" u="none" strike="noStrike" cap="none" normalizeH="0" baseline="0" dirty="0">
                <a:ln>
                  <a:noFill/>
                </a:ln>
                <a:solidFill>
                  <a:srgbClr val="222222"/>
                </a:solidFill>
                <a:effectLst/>
                <a:latin typeface="Georgia" panose="02040502050405020303" pitchFamily="18" charset="0"/>
              </a:rPr>
              <a:t> і </a:t>
            </a:r>
            <a:r>
              <a:rPr kumimoji="0" lang="ru-RU" altLang="ru-RU" sz="1600" b="0" i="0" u="none" strike="noStrike" cap="none" normalizeH="0" baseline="0" dirty="0" err="1">
                <a:ln>
                  <a:noFill/>
                </a:ln>
                <a:solidFill>
                  <a:srgbClr val="222222"/>
                </a:solidFill>
                <a:effectLst/>
                <a:latin typeface="Georgia" panose="02040502050405020303" pitchFamily="18" charset="0"/>
              </a:rPr>
              <a:t>має</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місце</a:t>
            </a:r>
            <a:r>
              <a:rPr kumimoji="0" lang="ru-RU" altLang="ru-RU" sz="1600" b="0" i="0" u="none" strike="noStrike" cap="none" normalizeH="0" baseline="0" dirty="0">
                <a:ln>
                  <a:noFill/>
                </a:ln>
                <a:solidFill>
                  <a:srgbClr val="222222"/>
                </a:solidFill>
                <a:effectLst/>
                <a:latin typeface="Georgia" panose="02040502050405020303" pitchFamily="18" charset="0"/>
              </a:rPr>
              <a:t> на момент </a:t>
            </a:r>
            <a:r>
              <a:rPr kumimoji="0" lang="ru-RU" altLang="ru-RU" sz="1600" b="0" i="0" u="none" strike="noStrike" cap="none" normalizeH="0" baseline="0" dirty="0" err="1">
                <a:ln>
                  <a:noFill/>
                </a:ln>
                <a:solidFill>
                  <a:srgbClr val="222222"/>
                </a:solidFill>
                <a:effectLst/>
                <a:latin typeface="Georgia" panose="02040502050405020303" pitchFamily="18" charset="0"/>
              </a:rPr>
              <a:t>звернення</a:t>
            </a:r>
            <a:r>
              <a:rPr kumimoji="0" lang="ru-RU" altLang="ru-RU" sz="1600" b="0" i="0" u="none" strike="noStrike" cap="none" normalizeH="0" baseline="0" dirty="0">
                <a:ln>
                  <a:noFill/>
                </a:ln>
                <a:solidFill>
                  <a:srgbClr val="222222"/>
                </a:solidFill>
                <a:effectLst/>
                <a:latin typeface="Georgia" panose="02040502050405020303" pitchFamily="18" charset="0"/>
              </a:rPr>
              <a:t> з </a:t>
            </a:r>
            <a:r>
              <a:rPr kumimoji="0" lang="ru-RU" altLang="ru-RU" sz="1600" b="0" i="0" u="none" strike="noStrike" cap="none" normalizeH="0" baseline="0" dirty="0" err="1">
                <a:ln>
                  <a:noFill/>
                </a:ln>
                <a:solidFill>
                  <a:srgbClr val="222222"/>
                </a:solidFill>
                <a:effectLst/>
                <a:latin typeface="Georgia" panose="02040502050405020303" pitchFamily="18" charset="0"/>
              </a:rPr>
              <a:t>позовом</a:t>
            </a:r>
            <a:r>
              <a:rPr kumimoji="0" lang="ru-RU" altLang="ru-RU" sz="1600" b="0" i="0" u="none" strike="noStrike" cap="none" normalizeH="0" baseline="0" dirty="0">
                <a:ln>
                  <a:noFill/>
                </a:ln>
                <a:solidFill>
                  <a:srgbClr val="222222"/>
                </a:solidFill>
                <a:effectLst/>
                <a:latin typeface="Georgia" panose="02040502050405020303" pitchFamily="18" charset="0"/>
              </a:rPr>
              <a:t>. </a:t>
            </a:r>
          </a:p>
          <a:p>
            <a:pPr algn="just"/>
            <a:endParaRPr lang="ru-RU" altLang="ru-RU" sz="1600" dirty="0">
              <a:solidFill>
                <a:srgbClr val="222222"/>
              </a:solidFill>
              <a:latin typeface="Georgia" panose="02040502050405020303" pitchFamily="18" charset="0"/>
            </a:endParaRPr>
          </a:p>
          <a:p>
            <a:pPr algn="just"/>
            <a:r>
              <a:rPr kumimoji="0" lang="ru-RU" altLang="ru-RU" sz="1600" b="0" i="0" u="none" strike="noStrike" cap="none" normalizeH="0" baseline="0" dirty="0">
                <a:ln>
                  <a:noFill/>
                </a:ln>
                <a:solidFill>
                  <a:srgbClr val="222222"/>
                </a:solidFill>
                <a:effectLst/>
                <a:latin typeface="Georgia" panose="02040502050405020303" pitchFamily="18" charset="0"/>
              </a:rPr>
              <a:t>Тому на </a:t>
            </a:r>
            <a:r>
              <a:rPr kumimoji="0" lang="ru-RU" altLang="ru-RU" sz="1600" b="0" i="0" u="none" strike="noStrike" cap="none" normalizeH="0" baseline="0" dirty="0" err="1">
                <a:ln>
                  <a:noFill/>
                </a:ln>
                <a:solidFill>
                  <a:srgbClr val="222222"/>
                </a:solidFill>
                <a:effectLst/>
                <a:latin typeface="Georgia" panose="02040502050405020303" pitchFamily="18" charset="0"/>
              </a:rPr>
              <a:t>негаторний</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позов</a:t>
            </a:r>
            <a:r>
              <a:rPr kumimoji="0" lang="ru-RU" altLang="ru-RU" sz="1600" b="0" i="0" u="none" strike="noStrike" cap="none" normalizeH="0" baseline="0" dirty="0">
                <a:ln>
                  <a:noFill/>
                </a:ln>
                <a:solidFill>
                  <a:srgbClr val="222222"/>
                </a:solidFill>
                <a:effectLst/>
                <a:latin typeface="Georgia" panose="02040502050405020303" pitchFamily="18" charset="0"/>
              </a:rPr>
              <a:t> не </a:t>
            </a:r>
            <a:r>
              <a:rPr kumimoji="0" lang="ru-RU" altLang="ru-RU" sz="1600" b="0" i="0" u="none" strike="noStrike" cap="none" normalizeH="0" baseline="0" dirty="0" err="1">
                <a:ln>
                  <a:noFill/>
                </a:ln>
                <a:solidFill>
                  <a:srgbClr val="222222"/>
                </a:solidFill>
                <a:effectLst/>
                <a:latin typeface="Georgia" panose="02040502050405020303" pitchFamily="18" charset="0"/>
              </a:rPr>
              <a:t>поширюються</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вимоги</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щодо</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строків</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позовної</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давності</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оскільки</a:t>
            </a:r>
            <a:r>
              <a:rPr kumimoji="0" lang="ru-RU" altLang="ru-RU" sz="1600" b="0" i="0" u="none" strike="noStrike" cap="none" normalizeH="0" baseline="0" dirty="0">
                <a:ln>
                  <a:noFill/>
                </a:ln>
                <a:solidFill>
                  <a:srgbClr val="222222"/>
                </a:solidFill>
                <a:effectLst/>
                <a:latin typeface="Georgia" panose="02040502050405020303" pitchFamily="18" charset="0"/>
              </a:rPr>
              <a:t> з </a:t>
            </a:r>
            <a:r>
              <a:rPr kumimoji="0" lang="ru-RU" altLang="ru-RU" sz="1600" b="0" i="0" u="none" strike="noStrike" cap="none" normalizeH="0" baseline="0" dirty="0" err="1">
                <a:ln>
                  <a:noFill/>
                </a:ln>
                <a:solidFill>
                  <a:srgbClr val="222222"/>
                </a:solidFill>
                <a:effectLst/>
                <a:latin typeface="Georgia" panose="02040502050405020303" pitchFamily="18" charset="0"/>
              </a:rPr>
              <a:t>негаторним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позовом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можна</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звернутися</a:t>
            </a:r>
            <a:r>
              <a:rPr kumimoji="0" lang="ru-RU" altLang="ru-RU" sz="1600" b="0" i="0" u="none" strike="noStrike" cap="none" normalizeH="0" baseline="0" dirty="0">
                <a:ln>
                  <a:noFill/>
                </a:ln>
                <a:solidFill>
                  <a:srgbClr val="222222"/>
                </a:solidFill>
                <a:effectLst/>
                <a:latin typeface="Georgia" panose="02040502050405020303" pitchFamily="18" charset="0"/>
              </a:rPr>
              <a:t> в будь-</a:t>
            </a:r>
            <a:r>
              <a:rPr kumimoji="0" lang="ru-RU" altLang="ru-RU" sz="1600" b="0" i="0" u="none" strike="noStrike" cap="none" normalizeH="0" baseline="0" dirty="0" err="1">
                <a:ln>
                  <a:noFill/>
                </a:ln>
                <a:solidFill>
                  <a:srgbClr val="222222"/>
                </a:solidFill>
                <a:effectLst/>
                <a:latin typeface="Georgia" panose="02040502050405020303" pitchFamily="18" charset="0"/>
              </a:rPr>
              <a:t>який</a:t>
            </a:r>
            <a:r>
              <a:rPr kumimoji="0" lang="ru-RU" altLang="ru-RU" sz="1600" b="0" i="0" u="none" strike="noStrike" cap="none" normalizeH="0" baseline="0" dirty="0">
                <a:ln>
                  <a:noFill/>
                </a:ln>
                <a:solidFill>
                  <a:srgbClr val="222222"/>
                </a:solidFill>
                <a:effectLst/>
                <a:latin typeface="Georgia" panose="02040502050405020303" pitchFamily="18" charset="0"/>
              </a:rPr>
              <a:t> час, </a:t>
            </a:r>
            <a:r>
              <a:rPr kumimoji="0" lang="ru-RU" altLang="ru-RU" sz="1600" b="0" i="0" u="none" strike="noStrike" cap="none" normalizeH="0" baseline="0" dirty="0" err="1">
                <a:ln>
                  <a:noFill/>
                </a:ln>
                <a:solidFill>
                  <a:srgbClr val="222222"/>
                </a:solidFill>
                <a:effectLst/>
                <a:latin typeface="Georgia" panose="02040502050405020303" pitchFamily="18" charset="0"/>
              </a:rPr>
              <a:t>поки</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існує</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правопорушення</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Якщо</a:t>
            </a:r>
            <a:r>
              <a:rPr kumimoji="0" lang="ru-RU" altLang="ru-RU" sz="1600" b="0" i="0" u="none" strike="noStrike" cap="none" normalizeH="0" baseline="0" dirty="0">
                <a:ln>
                  <a:noFill/>
                </a:ln>
                <a:solidFill>
                  <a:srgbClr val="222222"/>
                </a:solidFill>
                <a:effectLst/>
                <a:latin typeface="Georgia" panose="02040502050405020303" pitchFamily="18" charset="0"/>
              </a:rPr>
              <a:t> ж </a:t>
            </a:r>
            <a:r>
              <a:rPr kumimoji="0" lang="ru-RU" altLang="ru-RU" sz="1600" b="0" i="0" u="none" strike="noStrike" cap="none" normalizeH="0" baseline="0" dirty="0" err="1">
                <a:ln>
                  <a:noFill/>
                </a:ln>
                <a:solidFill>
                  <a:srgbClr val="222222"/>
                </a:solidFill>
                <a:effectLst/>
                <a:latin typeface="Georgia" panose="02040502050405020303" pitchFamily="18" charset="0"/>
              </a:rPr>
              <a:t>перешкоди</a:t>
            </a:r>
            <a:r>
              <a:rPr kumimoji="0" lang="ru-RU" altLang="ru-RU" sz="1600" b="0" i="0" u="none" strike="noStrike" cap="none" normalizeH="0" baseline="0" dirty="0">
                <a:ln>
                  <a:noFill/>
                </a:ln>
                <a:solidFill>
                  <a:srgbClr val="222222"/>
                </a:solidFill>
                <a:effectLst/>
                <a:latin typeface="Georgia" panose="02040502050405020303" pitchFamily="18" charset="0"/>
              </a:rPr>
              <a:t> у </a:t>
            </a:r>
            <a:r>
              <a:rPr kumimoji="0" lang="ru-RU" altLang="ru-RU" sz="1600" b="0" i="0" u="none" strike="noStrike" cap="none" normalizeH="0" baseline="0" dirty="0" err="1">
                <a:ln>
                  <a:noFill/>
                </a:ln>
                <a:solidFill>
                  <a:srgbClr val="222222"/>
                </a:solidFill>
                <a:effectLst/>
                <a:latin typeface="Georgia" panose="02040502050405020303" pitchFamily="18" charset="0"/>
              </a:rPr>
              <a:t>користуванні</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чи</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розпорядженні</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майном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усунуті</a:t>
            </a:r>
            <a:r>
              <a:rPr kumimoji="0" lang="ru-RU" altLang="ru-RU" sz="1600" b="0" i="0" u="none" strike="noStrike" cap="none" normalizeH="0" baseline="0" dirty="0">
                <a:ln>
                  <a:noFill/>
                </a:ln>
                <a:solidFill>
                  <a:srgbClr val="222222"/>
                </a:solidFill>
                <a:effectLst/>
                <a:latin typeface="Georgia" panose="02040502050405020303" pitchFamily="18" charset="0"/>
              </a:rPr>
              <a:t>, то </a:t>
            </a:r>
            <a:r>
              <a:rPr kumimoji="0" lang="ru-RU" altLang="ru-RU" sz="1600" b="0" i="0" u="none" strike="noStrike" cap="none" normalizeH="0" baseline="0" dirty="0" err="1">
                <a:ln>
                  <a:noFill/>
                </a:ln>
                <a:solidFill>
                  <a:srgbClr val="222222"/>
                </a:solidFill>
                <a:effectLst/>
                <a:latin typeface="Georgia" panose="02040502050405020303" pitchFamily="18" charset="0"/>
              </a:rPr>
              <a:t>відповідно</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відсутні</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підстави</a:t>
            </a:r>
            <a:r>
              <a:rPr kumimoji="0" lang="ru-RU" altLang="ru-RU" sz="1600" b="0" i="0" u="none" strike="noStrike" cap="none" normalizeH="0" baseline="0" dirty="0">
                <a:ln>
                  <a:noFill/>
                </a:ln>
                <a:solidFill>
                  <a:srgbClr val="222222"/>
                </a:solidFill>
                <a:effectLst/>
                <a:latin typeface="Georgia" panose="02040502050405020303" pitchFamily="18" charset="0"/>
              </a:rPr>
              <a:t> і для </a:t>
            </a:r>
            <a:r>
              <a:rPr kumimoji="0" lang="ru-RU" altLang="ru-RU" sz="1600" b="0" i="0" u="none" strike="noStrike" cap="none" normalizeH="0" baseline="0" dirty="0" err="1">
                <a:ln>
                  <a:noFill/>
                </a:ln>
                <a:solidFill>
                  <a:srgbClr val="222222"/>
                </a:solidFill>
                <a:effectLst/>
                <a:latin typeface="Georgia" panose="02040502050405020303" pitchFamily="18" charset="0"/>
              </a:rPr>
              <a:t>звернення</a:t>
            </a:r>
            <a:r>
              <a:rPr kumimoji="0" lang="ru-RU" altLang="ru-RU" sz="1600" b="0" i="0" u="none" strike="noStrike" cap="none" normalizeH="0" baseline="0" dirty="0">
                <a:ln>
                  <a:noFill/>
                </a:ln>
                <a:solidFill>
                  <a:srgbClr val="222222"/>
                </a:solidFill>
                <a:effectLst/>
                <a:latin typeface="Georgia" panose="02040502050405020303" pitchFamily="18" charset="0"/>
              </a:rPr>
              <a:t> з </a:t>
            </a:r>
            <a:r>
              <a:rPr kumimoji="0" lang="ru-RU" altLang="ru-RU" sz="1600" b="0" i="0" u="none" strike="noStrike" cap="none" normalizeH="0" baseline="0" dirty="0" err="1">
                <a:ln>
                  <a:noFill/>
                </a:ln>
                <a:solidFill>
                  <a:srgbClr val="222222"/>
                </a:solidFill>
                <a:effectLst/>
                <a:latin typeface="Georgia" panose="02040502050405020303" pitchFamily="18" charset="0"/>
              </a:rPr>
              <a:t>негаторним</a:t>
            </a:r>
            <a:r>
              <a:rPr kumimoji="0" lang="ru-RU" altLang="ru-RU" sz="1600" b="0" i="0" u="none" strike="noStrike" cap="none" normalizeH="0" baseline="0" dirty="0">
                <a:ln>
                  <a:noFill/>
                </a:ln>
                <a:solidFill>
                  <a:srgbClr val="222222"/>
                </a:solidFill>
                <a:effectLst/>
                <a:latin typeface="Georgia" panose="02040502050405020303" pitchFamily="18" charset="0"/>
              </a:rPr>
              <a:t> </a:t>
            </a:r>
            <a:r>
              <a:rPr kumimoji="0" lang="ru-RU" altLang="ru-RU" sz="1600" b="0" i="0" u="none" strike="noStrike" cap="none" normalizeH="0" baseline="0" dirty="0" err="1">
                <a:ln>
                  <a:noFill/>
                </a:ln>
                <a:solidFill>
                  <a:srgbClr val="222222"/>
                </a:solidFill>
                <a:effectLst/>
                <a:latin typeface="Georgia" panose="02040502050405020303" pitchFamily="18" charset="0"/>
              </a:rPr>
              <a:t>позовом</a:t>
            </a:r>
            <a:r>
              <a:rPr kumimoji="0" lang="ru-RU" altLang="ru-RU" sz="1600" b="0" i="0" u="none" strike="noStrike" cap="none" normalizeH="0" baseline="0" dirty="0">
                <a:ln>
                  <a:noFill/>
                </a:ln>
                <a:solidFill>
                  <a:srgbClr val="222222"/>
                </a:solidFill>
                <a:effectLst/>
                <a:latin typeface="Georgia" panose="02040502050405020303" pitchFamily="18" charset="0"/>
              </a:rPr>
              <a:t>.</a:t>
            </a:r>
            <a:endParaRPr lang="ru-RU" sz="1600" dirty="0"/>
          </a:p>
        </p:txBody>
      </p:sp>
      <p:cxnSp>
        <p:nvCxnSpPr>
          <p:cNvPr id="15" name="Прямая со стрелкой 14">
            <a:extLst>
              <a:ext uri="{FF2B5EF4-FFF2-40B4-BE49-F238E27FC236}">
                <a16:creationId xmlns:a16="http://schemas.microsoft.com/office/drawing/2014/main" id="{559CEB7D-8326-4851-B907-636D426E4A05}"/>
              </a:ext>
            </a:extLst>
          </p:cNvPr>
          <p:cNvCxnSpPr/>
          <p:nvPr/>
        </p:nvCxnSpPr>
        <p:spPr>
          <a:xfrm flipH="1">
            <a:off x="2933700" y="1450721"/>
            <a:ext cx="2946400" cy="44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8C6B854D-F32D-4E7A-AE76-678C5E125E24}"/>
              </a:ext>
            </a:extLst>
          </p:cNvPr>
          <p:cNvCxnSpPr/>
          <p:nvPr/>
        </p:nvCxnSpPr>
        <p:spPr>
          <a:xfrm>
            <a:off x="5859463" y="1450721"/>
            <a:ext cx="0" cy="50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3488DF18-B00A-4C49-8E65-9912B371E166}"/>
              </a:ext>
            </a:extLst>
          </p:cNvPr>
          <p:cNvCxnSpPr/>
          <p:nvPr/>
        </p:nvCxnSpPr>
        <p:spPr>
          <a:xfrm>
            <a:off x="5880100" y="1450721"/>
            <a:ext cx="2997200" cy="608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Стрелка: вниз 19">
            <a:extLst>
              <a:ext uri="{FF2B5EF4-FFF2-40B4-BE49-F238E27FC236}">
                <a16:creationId xmlns:a16="http://schemas.microsoft.com/office/drawing/2014/main" id="{1FF69F04-0B9D-4189-940A-14191E29C79B}"/>
              </a:ext>
            </a:extLst>
          </p:cNvPr>
          <p:cNvSpPr/>
          <p:nvPr/>
        </p:nvSpPr>
        <p:spPr>
          <a:xfrm>
            <a:off x="5567363" y="769466"/>
            <a:ext cx="584200" cy="3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2836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C87E30AA-BC9D-4141-8A4F-53400DF62A64}"/>
              </a:ext>
            </a:extLst>
          </p:cNvPr>
          <p:cNvGraphicFramePr>
            <a:graphicFrameLocks noChangeAspect="1"/>
          </p:cNvGraphicFramePr>
          <p:nvPr>
            <p:extLst>
              <p:ext uri="{D42A27DB-BD31-4B8C-83A1-F6EECF244321}">
                <p14:modId xmlns:p14="http://schemas.microsoft.com/office/powerpoint/2010/main" val="1921945685"/>
              </p:ext>
            </p:extLst>
          </p:nvPr>
        </p:nvGraphicFramePr>
        <p:xfrm>
          <a:off x="1473198" y="0"/>
          <a:ext cx="8446135" cy="6695792"/>
        </p:xfrm>
        <a:graphic>
          <a:graphicData uri="http://schemas.openxmlformats.org/presentationml/2006/ole">
            <mc:AlternateContent xmlns:mc="http://schemas.openxmlformats.org/markup-compatibility/2006">
              <mc:Choice xmlns:v="urn:schemas-microsoft-com:vml" Requires="v">
                <p:oleObj name="Slide" r:id="rId2" imgW="4602583" imgH="3453604" progId="PowerPoint.Slide.12">
                  <p:embed/>
                </p:oleObj>
              </mc:Choice>
              <mc:Fallback>
                <p:oleObj name="Slide" r:id="rId2" imgW="4602583" imgH="3453604" progId="PowerPoint.Slide.12">
                  <p:embed/>
                  <p:pic>
                    <p:nvPicPr>
                      <p:cNvPr id="3" name="Объект 2">
                        <a:extLst>
                          <a:ext uri="{FF2B5EF4-FFF2-40B4-BE49-F238E27FC236}">
                            <a16:creationId xmlns:a16="http://schemas.microsoft.com/office/drawing/2014/main" id="{FC6B8342-45A2-431F-B2E9-6C1CCF51A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198" y="0"/>
                        <a:ext cx="8446135" cy="6695792"/>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98EBC272-71C5-4897-AA3A-A542F81CE876}"/>
              </a:ext>
            </a:extLst>
          </p:cNvPr>
          <p:cNvSpPr txBox="1"/>
          <p:nvPr/>
        </p:nvSpPr>
        <p:spPr>
          <a:xfrm>
            <a:off x="9919333" y="4050218"/>
            <a:ext cx="2510971" cy="646331"/>
          </a:xfrm>
          <a:prstGeom prst="rect">
            <a:avLst/>
          </a:prstGeom>
          <a:noFill/>
        </p:spPr>
        <p:txBody>
          <a:bodyPr wrap="square" rtlCol="0">
            <a:spAutoFit/>
          </a:bodyPr>
          <a:lstStyle/>
          <a:p>
            <a:r>
              <a:rPr lang="uk-UA" dirty="0" err="1"/>
              <a:t>Мал</a:t>
            </a:r>
            <a:r>
              <a:rPr lang="uk-UA" dirty="0"/>
              <a:t>. «Судовий захист»</a:t>
            </a:r>
            <a:endParaRPr lang="ru-RU" dirty="0"/>
          </a:p>
        </p:txBody>
      </p:sp>
    </p:spTree>
    <p:extLst>
      <p:ext uri="{BB962C8B-B14F-4D97-AF65-F5344CB8AC3E}">
        <p14:creationId xmlns:p14="http://schemas.microsoft.com/office/powerpoint/2010/main" val="305978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12CF88-5F01-47F4-83DB-49BB93264446}"/>
              </a:ext>
            </a:extLst>
          </p:cNvPr>
          <p:cNvSpPr txBox="1"/>
          <p:nvPr/>
        </p:nvSpPr>
        <p:spPr>
          <a:xfrm>
            <a:off x="1155700" y="186035"/>
            <a:ext cx="9880600"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ru-RU" sz="1600" b="0" i="0" dirty="0" err="1">
                <a:solidFill>
                  <a:srgbClr val="333333"/>
                </a:solidFill>
                <a:effectLst/>
                <a:latin typeface="Times New Roman" panose="02020603050405020304" pitchFamily="18" charset="0"/>
              </a:rPr>
              <a:t>Кожна</a:t>
            </a:r>
            <a:r>
              <a:rPr lang="ru-RU" sz="1600" b="0" i="0" dirty="0">
                <a:solidFill>
                  <a:srgbClr val="333333"/>
                </a:solidFill>
                <a:effectLst/>
                <a:latin typeface="Times New Roman" panose="02020603050405020304" pitchFamily="18" charset="0"/>
              </a:rPr>
              <a:t> особа </a:t>
            </a:r>
            <a:r>
              <a:rPr lang="ru-RU" sz="1600" b="0" i="0" dirty="0" err="1">
                <a:solidFill>
                  <a:srgbClr val="333333"/>
                </a:solidFill>
                <a:effectLst/>
                <a:latin typeface="Times New Roman" panose="02020603050405020304" pitchFamily="18" charset="0"/>
              </a:rPr>
              <a:t>має</a:t>
            </a:r>
            <a:r>
              <a:rPr lang="ru-RU" sz="1600" b="0" i="0" dirty="0">
                <a:solidFill>
                  <a:srgbClr val="333333"/>
                </a:solidFill>
                <a:effectLst/>
                <a:latin typeface="Times New Roman" panose="02020603050405020304" pitchFamily="18" charset="0"/>
              </a:rPr>
              <a:t> право </a:t>
            </a:r>
            <a:r>
              <a:rPr lang="ru-RU" sz="1600" b="0" i="0" dirty="0" err="1">
                <a:solidFill>
                  <a:srgbClr val="333333"/>
                </a:solidFill>
                <a:effectLst/>
                <a:latin typeface="Times New Roman" panose="02020603050405020304" pitchFamily="18" charset="0"/>
              </a:rPr>
              <a:t>звернутися</a:t>
            </a:r>
            <a:r>
              <a:rPr lang="ru-RU" sz="1600" b="0" i="0" dirty="0">
                <a:solidFill>
                  <a:srgbClr val="333333"/>
                </a:solidFill>
                <a:effectLst/>
                <a:latin typeface="Times New Roman" panose="02020603050405020304" pitchFamily="18" charset="0"/>
              </a:rPr>
              <a:t> до суду за </a:t>
            </a:r>
            <a:r>
              <a:rPr lang="ru-RU" sz="1600" b="0" i="0" dirty="0" err="1">
                <a:solidFill>
                  <a:srgbClr val="333333"/>
                </a:solidFill>
                <a:effectLst/>
                <a:latin typeface="Times New Roman" panose="02020603050405020304" pitchFamily="18" charset="0"/>
              </a:rPr>
              <a:t>захистом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свого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особистого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немайнового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майнового</a:t>
            </a:r>
            <a:r>
              <a:rPr lang="ru-RU" sz="1600" b="0" i="0" dirty="0">
                <a:solidFill>
                  <a:srgbClr val="333333"/>
                </a:solidFill>
                <a:effectLst/>
                <a:latin typeface="Times New Roman" panose="02020603050405020304" pitchFamily="18" charset="0"/>
              </a:rPr>
              <a:t> права та </a:t>
            </a:r>
            <a:r>
              <a:rPr lang="ru-RU" sz="1600" b="0" i="0" dirty="0" err="1">
                <a:solidFill>
                  <a:srgbClr val="333333"/>
                </a:solidFill>
                <a:effectLst/>
                <a:latin typeface="Times New Roman" panose="02020603050405020304" pitchFamily="18" charset="0"/>
              </a:rPr>
              <a:t>інтересу</a:t>
            </a:r>
            <a:r>
              <a:rPr lang="ru-RU" sz="1600" b="0" i="0" dirty="0">
                <a:solidFill>
                  <a:srgbClr val="333333"/>
                </a:solidFill>
                <a:effectLst/>
                <a:latin typeface="Times New Roman" panose="02020603050405020304" pitchFamily="18" charset="0"/>
              </a:rPr>
              <a:t>.</a:t>
            </a:r>
            <a:r>
              <a:rPr lang="ru-RU" sz="1600" dirty="0">
                <a:solidFill>
                  <a:srgbClr val="333333"/>
                </a:solidFill>
                <a:latin typeface="Times New Roman" panose="02020603050405020304" pitchFamily="18" charset="0"/>
              </a:rPr>
              <a:t> ст. 16 ЦК </a:t>
            </a:r>
          </a:p>
        </p:txBody>
      </p:sp>
      <p:sp>
        <p:nvSpPr>
          <p:cNvPr id="7" name="TextBox 6">
            <a:extLst>
              <a:ext uri="{FF2B5EF4-FFF2-40B4-BE49-F238E27FC236}">
                <a16:creationId xmlns:a16="http://schemas.microsoft.com/office/drawing/2014/main" id="{E6B4FC66-D3F3-4AB1-8F12-66F253D85FD7}"/>
              </a:ext>
            </a:extLst>
          </p:cNvPr>
          <p:cNvSpPr txBox="1"/>
          <p:nvPr/>
        </p:nvSpPr>
        <p:spPr>
          <a:xfrm>
            <a:off x="3317875" y="810714"/>
            <a:ext cx="5556250" cy="338554"/>
          </a:xfrm>
          <a:prstGeom prst="rect">
            <a:avLst/>
          </a:prstGeom>
          <a:noFill/>
          <a:ln>
            <a:solidFill>
              <a:schemeClr val="accent1"/>
            </a:solidFill>
          </a:ln>
        </p:spPr>
        <p:txBody>
          <a:bodyPr wrap="square">
            <a:spAutoFit/>
          </a:bodyPr>
          <a:lstStyle/>
          <a:p>
            <a:pPr algn="ctr"/>
            <a:r>
              <a:rPr lang="ru-RU" sz="1600" b="0" i="0" dirty="0">
                <a:solidFill>
                  <a:srgbClr val="333333"/>
                </a:solidFill>
                <a:effectLst/>
                <a:latin typeface="Times New Roman" panose="02020603050405020304" pitchFamily="18" charset="0"/>
              </a:rPr>
              <a:t>Способами </a:t>
            </a:r>
            <a:r>
              <a:rPr lang="ru-RU" sz="1600" b="0" i="0" dirty="0" err="1">
                <a:solidFill>
                  <a:srgbClr val="333333"/>
                </a:solidFill>
                <a:effectLst/>
                <a:latin typeface="Times New Roman" panose="02020603050405020304" pitchFamily="18" charset="0"/>
              </a:rPr>
              <a:t>захисту</a:t>
            </a:r>
            <a:r>
              <a:rPr lang="ru-RU" sz="1600" b="0" i="0" dirty="0">
                <a:solidFill>
                  <a:srgbClr val="333333"/>
                </a:solidFill>
                <a:effectLst/>
                <a:latin typeface="Times New Roman" panose="02020603050405020304" pitchFamily="18" charset="0"/>
              </a:rPr>
              <a:t> права </a:t>
            </a:r>
            <a:r>
              <a:rPr lang="ru-RU" sz="1600" b="0" i="0" dirty="0" err="1">
                <a:solidFill>
                  <a:srgbClr val="333333"/>
                </a:solidFill>
                <a:effectLst/>
                <a:latin typeface="Times New Roman" panose="02020603050405020304" pitchFamily="18" charset="0"/>
              </a:rPr>
              <a:t>власності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можуть</a:t>
            </a:r>
            <a:r>
              <a:rPr lang="ru-RU" sz="1600" b="0" i="0" dirty="0">
                <a:solidFill>
                  <a:srgbClr val="333333"/>
                </a:solidFill>
                <a:effectLst/>
                <a:latin typeface="Times New Roman" panose="02020603050405020304" pitchFamily="18" charset="0"/>
              </a:rPr>
              <a:t> бути</a:t>
            </a:r>
            <a:endParaRPr lang="ru-RU" sz="1600" dirty="0"/>
          </a:p>
        </p:txBody>
      </p:sp>
      <p:sp>
        <p:nvSpPr>
          <p:cNvPr id="9" name="TextBox 8">
            <a:extLst>
              <a:ext uri="{FF2B5EF4-FFF2-40B4-BE49-F238E27FC236}">
                <a16:creationId xmlns:a16="http://schemas.microsoft.com/office/drawing/2014/main" id="{6FDD0222-F701-4CB2-ACA2-CF53BC9734E9}"/>
              </a:ext>
            </a:extLst>
          </p:cNvPr>
          <p:cNvSpPr txBox="1"/>
          <p:nvPr/>
        </p:nvSpPr>
        <p:spPr>
          <a:xfrm>
            <a:off x="600075" y="1189884"/>
            <a:ext cx="1511300" cy="307777"/>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визнання</a:t>
            </a:r>
            <a:r>
              <a:rPr lang="ru-RU" sz="1400" b="0" i="0" dirty="0">
                <a:solidFill>
                  <a:srgbClr val="333333"/>
                </a:solidFill>
                <a:effectLst/>
                <a:latin typeface="Times New Roman" panose="02020603050405020304" pitchFamily="18" charset="0"/>
              </a:rPr>
              <a:t> права</a:t>
            </a:r>
            <a:endParaRPr lang="ru-RU" sz="1400" dirty="0"/>
          </a:p>
        </p:txBody>
      </p:sp>
      <p:sp>
        <p:nvSpPr>
          <p:cNvPr id="11" name="TextBox 10">
            <a:extLst>
              <a:ext uri="{FF2B5EF4-FFF2-40B4-BE49-F238E27FC236}">
                <a16:creationId xmlns:a16="http://schemas.microsoft.com/office/drawing/2014/main" id="{21C311CF-3605-463E-8327-C2A9C45C4E66}"/>
              </a:ext>
            </a:extLst>
          </p:cNvPr>
          <p:cNvSpPr txBox="1"/>
          <p:nvPr/>
        </p:nvSpPr>
        <p:spPr>
          <a:xfrm>
            <a:off x="520699" y="1722331"/>
            <a:ext cx="2867025" cy="307777"/>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визнання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правочину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недійсним</a:t>
            </a:r>
            <a:endParaRPr lang="ru-RU" sz="1400" dirty="0"/>
          </a:p>
        </p:txBody>
      </p:sp>
      <p:sp>
        <p:nvSpPr>
          <p:cNvPr id="13" name="TextBox 12">
            <a:extLst>
              <a:ext uri="{FF2B5EF4-FFF2-40B4-BE49-F238E27FC236}">
                <a16:creationId xmlns:a16="http://schemas.microsoft.com/office/drawing/2014/main" id="{2B336115-5AF6-4537-A295-03DBBCC83D39}"/>
              </a:ext>
            </a:extLst>
          </p:cNvPr>
          <p:cNvSpPr txBox="1"/>
          <p:nvPr/>
        </p:nvSpPr>
        <p:spPr>
          <a:xfrm>
            <a:off x="844550" y="2252010"/>
            <a:ext cx="2867026" cy="307777"/>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припинення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дії</a:t>
            </a:r>
            <a:r>
              <a:rPr lang="ru-RU" sz="1400" b="0" i="0" dirty="0">
                <a:solidFill>
                  <a:srgbClr val="333333"/>
                </a:solidFill>
                <a:effectLst/>
                <a:latin typeface="Times New Roman" panose="02020603050405020304" pitchFamily="18" charset="0"/>
              </a:rPr>
              <a:t>, яка </a:t>
            </a:r>
            <a:r>
              <a:rPr lang="ru-RU" sz="1400" b="0" i="0" dirty="0" err="1">
                <a:solidFill>
                  <a:srgbClr val="333333"/>
                </a:solidFill>
                <a:effectLst/>
                <a:latin typeface="Times New Roman" panose="02020603050405020304" pitchFamily="18" charset="0"/>
              </a:rPr>
              <a:t>порушує</a:t>
            </a:r>
            <a:r>
              <a:rPr lang="ru-RU" sz="1400" b="0" i="0" dirty="0">
                <a:solidFill>
                  <a:srgbClr val="333333"/>
                </a:solidFill>
                <a:effectLst/>
                <a:latin typeface="Times New Roman" panose="02020603050405020304" pitchFamily="18" charset="0"/>
              </a:rPr>
              <a:t> право</a:t>
            </a:r>
            <a:endParaRPr lang="ru-RU" sz="1400" dirty="0"/>
          </a:p>
        </p:txBody>
      </p:sp>
      <p:sp>
        <p:nvSpPr>
          <p:cNvPr id="15" name="TextBox 14">
            <a:extLst>
              <a:ext uri="{FF2B5EF4-FFF2-40B4-BE49-F238E27FC236}">
                <a16:creationId xmlns:a16="http://schemas.microsoft.com/office/drawing/2014/main" id="{5508FAC4-DEF7-43E3-A1E2-D8F96393E2F9}"/>
              </a:ext>
            </a:extLst>
          </p:cNvPr>
          <p:cNvSpPr txBox="1"/>
          <p:nvPr/>
        </p:nvSpPr>
        <p:spPr>
          <a:xfrm>
            <a:off x="1155701" y="2781689"/>
            <a:ext cx="3175000" cy="523220"/>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відновлення</a:t>
            </a:r>
            <a:r>
              <a:rPr lang="ru-RU" sz="1400" b="0" i="0" dirty="0">
                <a:solidFill>
                  <a:srgbClr val="333333"/>
                </a:solidFill>
                <a:effectLst/>
                <a:latin typeface="Times New Roman" panose="02020603050405020304" pitchFamily="18" charset="0"/>
              </a:rPr>
              <a:t> становища, яке </a:t>
            </a:r>
            <a:r>
              <a:rPr lang="ru-RU" sz="1400" b="0" i="0" dirty="0" err="1">
                <a:solidFill>
                  <a:srgbClr val="333333"/>
                </a:solidFill>
                <a:effectLst/>
                <a:latin typeface="Times New Roman" panose="02020603050405020304" pitchFamily="18" charset="0"/>
              </a:rPr>
              <a:t>існувало</a:t>
            </a:r>
            <a:r>
              <a:rPr lang="ru-RU" sz="1400" b="0" i="0" dirty="0">
                <a:solidFill>
                  <a:srgbClr val="333333"/>
                </a:solidFill>
                <a:effectLst/>
                <a:latin typeface="Times New Roman" panose="02020603050405020304" pitchFamily="18" charset="0"/>
              </a:rPr>
              <a:t> до </a:t>
            </a:r>
            <a:r>
              <a:rPr lang="ru-RU" sz="1400" b="0" i="0" dirty="0" err="1">
                <a:solidFill>
                  <a:srgbClr val="333333"/>
                </a:solidFill>
                <a:effectLst/>
                <a:latin typeface="Times New Roman" panose="02020603050405020304" pitchFamily="18" charset="0"/>
              </a:rPr>
              <a:t>порушення</a:t>
            </a:r>
            <a:endParaRPr lang="ru-RU" sz="1400" dirty="0"/>
          </a:p>
        </p:txBody>
      </p:sp>
      <p:sp>
        <p:nvSpPr>
          <p:cNvPr id="17" name="TextBox 16">
            <a:extLst>
              <a:ext uri="{FF2B5EF4-FFF2-40B4-BE49-F238E27FC236}">
                <a16:creationId xmlns:a16="http://schemas.microsoft.com/office/drawing/2014/main" id="{88079B11-1D37-4F0F-AA74-E32CA4672ECD}"/>
              </a:ext>
            </a:extLst>
          </p:cNvPr>
          <p:cNvSpPr txBox="1"/>
          <p:nvPr/>
        </p:nvSpPr>
        <p:spPr>
          <a:xfrm>
            <a:off x="8929687" y="2019284"/>
            <a:ext cx="2847975" cy="523220"/>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примусове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обов'язку</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натурі</a:t>
            </a:r>
            <a:endParaRPr lang="ru-RU" sz="1400" dirty="0"/>
          </a:p>
        </p:txBody>
      </p:sp>
      <p:sp>
        <p:nvSpPr>
          <p:cNvPr id="19" name="TextBox 18">
            <a:extLst>
              <a:ext uri="{FF2B5EF4-FFF2-40B4-BE49-F238E27FC236}">
                <a16:creationId xmlns:a16="http://schemas.microsoft.com/office/drawing/2014/main" id="{C9B2B3FA-349F-4C53-808C-CCB28889A6BB}"/>
              </a:ext>
            </a:extLst>
          </p:cNvPr>
          <p:cNvSpPr txBox="1"/>
          <p:nvPr/>
        </p:nvSpPr>
        <p:spPr>
          <a:xfrm>
            <a:off x="9766300" y="1085683"/>
            <a:ext cx="2244725" cy="307777"/>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зміна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правовідношення</a:t>
            </a:r>
            <a:endParaRPr lang="ru-RU" sz="1400" dirty="0"/>
          </a:p>
        </p:txBody>
      </p:sp>
      <p:sp>
        <p:nvSpPr>
          <p:cNvPr id="21" name="TextBox 20">
            <a:extLst>
              <a:ext uri="{FF2B5EF4-FFF2-40B4-BE49-F238E27FC236}">
                <a16:creationId xmlns:a16="http://schemas.microsoft.com/office/drawing/2014/main" id="{F068F7BB-20FC-41C1-B2F8-314F31969404}"/>
              </a:ext>
            </a:extLst>
          </p:cNvPr>
          <p:cNvSpPr txBox="1"/>
          <p:nvPr/>
        </p:nvSpPr>
        <p:spPr>
          <a:xfrm>
            <a:off x="9258300" y="1549724"/>
            <a:ext cx="2752725" cy="307777"/>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припинення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правовідношення</a:t>
            </a:r>
            <a:endParaRPr lang="ru-RU" sz="1400" dirty="0"/>
          </a:p>
        </p:txBody>
      </p:sp>
      <p:sp>
        <p:nvSpPr>
          <p:cNvPr id="23" name="TextBox 22">
            <a:extLst>
              <a:ext uri="{FF2B5EF4-FFF2-40B4-BE49-F238E27FC236}">
                <a16:creationId xmlns:a16="http://schemas.microsoft.com/office/drawing/2014/main" id="{28DC849F-92A9-49DC-9CE1-F3446FD277BB}"/>
              </a:ext>
            </a:extLst>
          </p:cNvPr>
          <p:cNvSpPr txBox="1"/>
          <p:nvPr/>
        </p:nvSpPr>
        <p:spPr>
          <a:xfrm>
            <a:off x="7064375" y="3389377"/>
            <a:ext cx="4197350" cy="523220"/>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відшкодування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збитків</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інші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способи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відшкодування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майнової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шкоди</a:t>
            </a:r>
            <a:endParaRPr lang="ru-RU" sz="1400" dirty="0"/>
          </a:p>
        </p:txBody>
      </p:sp>
      <p:sp>
        <p:nvSpPr>
          <p:cNvPr id="25" name="TextBox 24">
            <a:extLst>
              <a:ext uri="{FF2B5EF4-FFF2-40B4-BE49-F238E27FC236}">
                <a16:creationId xmlns:a16="http://schemas.microsoft.com/office/drawing/2014/main" id="{07B49A20-32B3-465A-B331-D1D21C697995}"/>
              </a:ext>
            </a:extLst>
          </p:cNvPr>
          <p:cNvSpPr txBox="1"/>
          <p:nvPr/>
        </p:nvSpPr>
        <p:spPr>
          <a:xfrm>
            <a:off x="8369299" y="2708400"/>
            <a:ext cx="2560638" cy="523220"/>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відшкодування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моральної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немайнової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шкоди</a:t>
            </a:r>
            <a:endParaRPr lang="ru-RU" sz="1400" dirty="0"/>
          </a:p>
        </p:txBody>
      </p:sp>
      <p:sp>
        <p:nvSpPr>
          <p:cNvPr id="27" name="TextBox 26">
            <a:extLst>
              <a:ext uri="{FF2B5EF4-FFF2-40B4-BE49-F238E27FC236}">
                <a16:creationId xmlns:a16="http://schemas.microsoft.com/office/drawing/2014/main" id="{B1415A55-B2B0-4046-B334-59F3C44E9AD6}"/>
              </a:ext>
            </a:extLst>
          </p:cNvPr>
          <p:cNvSpPr txBox="1"/>
          <p:nvPr/>
        </p:nvSpPr>
        <p:spPr>
          <a:xfrm>
            <a:off x="118666" y="3467847"/>
            <a:ext cx="5797550" cy="738664"/>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визнання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незаконними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рішення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чи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бездіяльності</a:t>
            </a:r>
            <a:r>
              <a:rPr lang="ru-RU" sz="1400" b="0" i="0" dirty="0">
                <a:solidFill>
                  <a:srgbClr val="333333"/>
                </a:solidFill>
                <a:effectLst/>
                <a:latin typeface="Times New Roman" panose="02020603050405020304" pitchFamily="18" charset="0"/>
              </a:rPr>
              <a:t> органу </a:t>
            </a:r>
            <a:r>
              <a:rPr lang="ru-RU" sz="1400" b="0" i="0" dirty="0" err="1">
                <a:solidFill>
                  <a:srgbClr val="333333"/>
                </a:solidFill>
                <a:effectLst/>
                <a:latin typeface="Times New Roman" panose="02020603050405020304" pitchFamily="18" charset="0"/>
              </a:rPr>
              <a:t>державної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влади</a:t>
            </a:r>
            <a:r>
              <a:rPr lang="ru-RU" sz="1400" b="0" i="0" dirty="0">
                <a:solidFill>
                  <a:srgbClr val="333333"/>
                </a:solidFill>
                <a:effectLst/>
                <a:latin typeface="Times New Roman" panose="02020603050405020304" pitchFamily="18" charset="0"/>
              </a:rPr>
              <a:t>, органу </a:t>
            </a:r>
            <a:r>
              <a:rPr lang="ru-RU" sz="1400" b="0" i="0" dirty="0" err="1">
                <a:solidFill>
                  <a:srgbClr val="333333"/>
                </a:solidFill>
                <a:effectLst/>
                <a:latin typeface="Times New Roman" panose="02020603050405020304" pitchFamily="18" charset="0"/>
              </a:rPr>
              <a:t>влади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Автономної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Республіки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Крим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органу </a:t>
            </a:r>
            <a:r>
              <a:rPr lang="ru-RU" sz="1400" b="0" i="0" dirty="0" err="1">
                <a:solidFill>
                  <a:srgbClr val="333333"/>
                </a:solidFill>
                <a:effectLst/>
                <a:latin typeface="Times New Roman" panose="02020603050405020304" pitchFamily="18" charset="0"/>
              </a:rPr>
              <a:t>місцевого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самоврядування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їхніх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посадових</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службових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осіб</a:t>
            </a:r>
            <a:endParaRPr lang="ru-RU" sz="1400" dirty="0"/>
          </a:p>
        </p:txBody>
      </p:sp>
      <p:sp>
        <p:nvSpPr>
          <p:cNvPr id="29" name="TextBox 28">
            <a:extLst>
              <a:ext uri="{FF2B5EF4-FFF2-40B4-BE49-F238E27FC236}">
                <a16:creationId xmlns:a16="http://schemas.microsoft.com/office/drawing/2014/main" id="{DF506E81-FE9D-400F-BA90-87F21A0DC2EB}"/>
              </a:ext>
            </a:extLst>
          </p:cNvPr>
          <p:cNvSpPr txBox="1"/>
          <p:nvPr/>
        </p:nvSpPr>
        <p:spPr>
          <a:xfrm>
            <a:off x="1471612" y="4414110"/>
            <a:ext cx="9248775" cy="523220"/>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Суд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захистити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цивільне</a:t>
            </a:r>
            <a:r>
              <a:rPr lang="ru-RU" sz="1400" b="0" i="0" dirty="0">
                <a:solidFill>
                  <a:srgbClr val="333333"/>
                </a:solidFill>
                <a:effectLst/>
                <a:latin typeface="Times New Roman" panose="02020603050405020304" pitchFamily="18" charset="0"/>
              </a:rPr>
              <a:t> право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інтерес</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іншим</a:t>
            </a:r>
            <a:r>
              <a:rPr lang="ru-RU" sz="1400" b="0" i="0" dirty="0">
                <a:solidFill>
                  <a:srgbClr val="333333"/>
                </a:solidFill>
                <a:effectLst/>
                <a:latin typeface="Times New Roman" panose="02020603050405020304" pitchFamily="18" charset="0"/>
              </a:rPr>
              <a:t> способом,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встановлений</a:t>
            </a:r>
            <a:r>
              <a:rPr lang="ru-RU" sz="1400" b="0" i="0" dirty="0">
                <a:solidFill>
                  <a:srgbClr val="333333"/>
                </a:solidFill>
                <a:effectLst/>
                <a:latin typeface="Times New Roman" panose="02020603050405020304" pitchFamily="18" charset="0"/>
              </a:rPr>
              <a:t> договором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законом </a:t>
            </a:r>
            <a:r>
              <a:rPr lang="ru-RU" sz="1400" b="0" i="0" dirty="0" err="1">
                <a:solidFill>
                  <a:srgbClr val="333333"/>
                </a:solidFill>
                <a:effectLst/>
                <a:latin typeface="Times New Roman" panose="02020603050405020304" pitchFamily="18" charset="0"/>
              </a:rPr>
              <a:t>чи</a:t>
            </a:r>
            <a:r>
              <a:rPr lang="ru-RU" sz="1400" b="0" i="0" dirty="0">
                <a:solidFill>
                  <a:srgbClr val="333333"/>
                </a:solidFill>
                <a:effectLst/>
                <a:latin typeface="Times New Roman" panose="02020603050405020304" pitchFamily="18" charset="0"/>
              </a:rPr>
              <a:t> судом у </a:t>
            </a:r>
            <a:r>
              <a:rPr lang="ru-RU" sz="1400" b="0" i="0" dirty="0" err="1">
                <a:solidFill>
                  <a:srgbClr val="333333"/>
                </a:solidFill>
                <a:effectLst/>
                <a:latin typeface="Times New Roman" panose="02020603050405020304" pitchFamily="18" charset="0"/>
              </a:rPr>
              <a:t>визначених</a:t>
            </a:r>
            <a:r>
              <a:rPr lang="ru-RU" sz="1400" b="0" i="0" dirty="0">
                <a:solidFill>
                  <a:srgbClr val="333333"/>
                </a:solidFill>
                <a:effectLst/>
                <a:latin typeface="Times New Roman" panose="02020603050405020304" pitchFamily="18" charset="0"/>
              </a:rPr>
              <a:t> законом </a:t>
            </a:r>
            <a:r>
              <a:rPr lang="ru-RU" sz="1400" b="0" i="0" dirty="0" err="1">
                <a:solidFill>
                  <a:srgbClr val="333333"/>
                </a:solidFill>
                <a:effectLst/>
                <a:latin typeface="Times New Roman" panose="02020603050405020304" pitchFamily="18" charset="0"/>
              </a:rPr>
              <a:t>випадках</a:t>
            </a:r>
            <a:endParaRPr lang="ru-RU" sz="1400" dirty="0"/>
          </a:p>
        </p:txBody>
      </p:sp>
      <p:sp>
        <p:nvSpPr>
          <p:cNvPr id="31" name="TextBox 30">
            <a:extLst>
              <a:ext uri="{FF2B5EF4-FFF2-40B4-BE49-F238E27FC236}">
                <a16:creationId xmlns:a16="http://schemas.microsoft.com/office/drawing/2014/main" id="{0C54087E-1968-4B7E-B8FB-7AE6CA9D219B}"/>
              </a:ext>
            </a:extLst>
          </p:cNvPr>
          <p:cNvSpPr txBox="1"/>
          <p:nvPr/>
        </p:nvSpPr>
        <p:spPr>
          <a:xfrm>
            <a:off x="363536" y="5257562"/>
            <a:ext cx="10774364" cy="160043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ru-RU" sz="1400" b="0" i="0" dirty="0">
                <a:solidFill>
                  <a:srgbClr val="333333"/>
                </a:solidFill>
                <a:effectLst/>
                <a:latin typeface="Times New Roman" panose="02020603050405020304" pitchFamily="18" charset="0"/>
              </a:rPr>
              <a:t>Суд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відмовити</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захисті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цивільного</a:t>
            </a:r>
            <a:r>
              <a:rPr lang="ru-RU" sz="1400" b="0" i="0" dirty="0">
                <a:solidFill>
                  <a:srgbClr val="333333"/>
                </a:solidFill>
                <a:effectLst/>
                <a:latin typeface="Times New Roman" panose="02020603050405020304" pitchFamily="18" charset="0"/>
              </a:rPr>
              <a:t> права та </a:t>
            </a:r>
            <a:r>
              <a:rPr lang="ru-RU" sz="1400" b="0" i="0" dirty="0" err="1">
                <a:solidFill>
                  <a:srgbClr val="333333"/>
                </a:solidFill>
                <a:effectLst/>
                <a:latin typeface="Times New Roman" panose="02020603050405020304" pitchFamily="18" charset="0"/>
              </a:rPr>
              <a:t>інтересу</a:t>
            </a:r>
            <a:r>
              <a:rPr lang="ru-RU" sz="1400" b="0" i="0" dirty="0">
                <a:solidFill>
                  <a:srgbClr val="333333"/>
                </a:solidFill>
                <a:effectLst/>
                <a:latin typeface="Times New Roman" panose="02020603050405020304" pitchFamily="18" charset="0"/>
              </a:rPr>
              <a:t> особи в </a:t>
            </a:r>
            <a:r>
              <a:rPr lang="ru-RU" sz="1400" b="0" i="0" dirty="0" err="1">
                <a:solidFill>
                  <a:srgbClr val="333333"/>
                </a:solidFill>
                <a:effectLst/>
                <a:latin typeface="Times New Roman" panose="02020603050405020304" pitchFamily="18" charset="0"/>
              </a:rPr>
              <a:t>разі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порушення</a:t>
            </a:r>
            <a:r>
              <a:rPr lang="ru-RU" sz="1400" b="0" i="0" dirty="0">
                <a:solidFill>
                  <a:srgbClr val="333333"/>
                </a:solidFill>
                <a:effectLst/>
                <a:latin typeface="Times New Roman" panose="02020603050405020304" pitchFamily="18" charset="0"/>
              </a:rPr>
              <a:t> меж </a:t>
            </a:r>
            <a:r>
              <a:rPr lang="ru-RU" sz="1400" b="0" i="0" dirty="0" err="1">
                <a:solidFill>
                  <a:srgbClr val="333333"/>
                </a:solidFill>
                <a:effectLst/>
                <a:latin typeface="Times New Roman" panose="02020603050405020304" pitchFamily="18" charset="0"/>
              </a:rPr>
              <a:t>здійснення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цивільних</a:t>
            </a:r>
            <a:r>
              <a:rPr lang="ru-RU" sz="1400" b="0" i="0" dirty="0">
                <a:solidFill>
                  <a:srgbClr val="333333"/>
                </a:solidFill>
                <a:effectLst/>
                <a:latin typeface="Times New Roman" panose="02020603050405020304" pitchFamily="18" charset="0"/>
              </a:rPr>
              <a:t> прав (ст. 13 ЦК):</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завдання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шкоди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довкіллю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культурній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спадщині</a:t>
            </a:r>
            <a:endParaRPr lang="ru-RU" sz="1400" b="0" i="0" dirty="0">
              <a:solidFill>
                <a:srgbClr val="333333"/>
              </a:solidFill>
              <a:effectLst/>
              <a:latin typeface="Times New Roman" panose="02020603050405020304" pitchFamily="18" charset="0"/>
            </a:endParaRP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зловживання</a:t>
            </a:r>
            <a:r>
              <a:rPr lang="ru-RU" sz="1400" b="0" i="0" dirty="0">
                <a:solidFill>
                  <a:srgbClr val="333333"/>
                </a:solidFill>
                <a:effectLst/>
                <a:latin typeface="Times New Roman" panose="02020603050405020304" pitchFamily="18" charset="0"/>
              </a:rPr>
              <a:t> правом, у тому </a:t>
            </a:r>
            <a:r>
              <a:rPr lang="ru-RU" sz="1400" b="0" i="0" dirty="0" err="1">
                <a:solidFill>
                  <a:srgbClr val="333333"/>
                </a:solidFill>
                <a:effectLst/>
                <a:latin typeface="Times New Roman" panose="02020603050405020304" pitchFamily="18" charset="0"/>
              </a:rPr>
              <a:t>числі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завдання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шкоди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іншій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особі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своїми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діями</a:t>
            </a:r>
            <a:endParaRPr lang="ru-RU" sz="1400" b="0" i="0" dirty="0">
              <a:solidFill>
                <a:srgbClr val="333333"/>
              </a:solidFill>
              <a:effectLst/>
              <a:latin typeface="Times New Roman" panose="02020603050405020304" pitchFamily="18" charset="0"/>
            </a:endParaRPr>
          </a:p>
          <a:p>
            <a:pPr marL="285750" indent="-285750" algn="just">
              <a:buFont typeface="Arial" panose="020B0604020202020204" pitchFamily="34" charset="0"/>
              <a:buChar char="•"/>
            </a:pPr>
            <a:r>
              <a:rPr lang="ru-RU" sz="1400" dirty="0" err="1">
                <a:solidFill>
                  <a:srgbClr val="333333"/>
                </a:solidFill>
                <a:latin typeface="Times New Roman" panose="02020603050405020304" pitchFamily="18" charset="0"/>
              </a:rPr>
              <a:t>недодержання</a:t>
            </a:r>
            <a:r>
              <a:rPr lang="ru-RU" sz="1400" dirty="0">
                <a:solidFill>
                  <a:srgbClr val="333333"/>
                </a:solidFill>
                <a:latin typeface="Times New Roman" panose="02020603050405020304" pitchFamily="18" charset="0"/>
              </a:rPr>
              <a:t> </a:t>
            </a:r>
            <a:r>
              <a:rPr lang="ru-RU" sz="1400" dirty="0" err="1">
                <a:solidFill>
                  <a:srgbClr val="333333"/>
                </a:solidFill>
                <a:latin typeface="Times New Roman" panose="02020603050405020304" pitchFamily="18" charset="0"/>
              </a:rPr>
              <a:t>моральних</a:t>
            </a:r>
            <a:r>
              <a:rPr lang="ru-RU" sz="1400" dirty="0">
                <a:solidFill>
                  <a:srgbClr val="333333"/>
                </a:solidFill>
                <a:latin typeface="Times New Roman" panose="02020603050405020304" pitchFamily="18" charset="0"/>
              </a:rPr>
              <a:t> засад </a:t>
            </a:r>
            <a:r>
              <a:rPr lang="ru-RU" sz="1400" dirty="0" err="1">
                <a:solidFill>
                  <a:srgbClr val="333333"/>
                </a:solidFill>
                <a:latin typeface="Times New Roman" panose="02020603050405020304" pitchFamily="18" charset="0"/>
              </a:rPr>
              <a:t>суспільства</a:t>
            </a:r>
            <a:r>
              <a:rPr lang="ru-RU" sz="1400" b="0"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sz="1400" dirty="0" err="1">
                <a:solidFill>
                  <a:srgbClr val="333333"/>
                </a:solidFill>
                <a:latin typeface="Times New Roman" panose="02020603050405020304" pitchFamily="18" charset="0"/>
              </a:rPr>
              <a:t>використання</a:t>
            </a:r>
            <a:r>
              <a:rPr lang="ru-RU" sz="1400" dirty="0">
                <a:solidFill>
                  <a:srgbClr val="333333"/>
                </a:solidFill>
                <a:latin typeface="Times New Roman" panose="02020603050405020304" pitchFamily="18" charset="0"/>
              </a:rPr>
              <a:t> прав </a:t>
            </a:r>
            <a:r>
              <a:rPr lang="ru-RU" sz="1400" b="0" i="0" dirty="0">
                <a:solidFill>
                  <a:srgbClr val="333333"/>
                </a:solidFill>
                <a:effectLst/>
                <a:latin typeface="Times New Roman" panose="02020603050405020304" pitchFamily="18" charset="0"/>
              </a:rPr>
              <a:t>з метою </a:t>
            </a:r>
            <a:r>
              <a:rPr lang="ru-RU" sz="1400" b="0" i="0" dirty="0" err="1">
                <a:solidFill>
                  <a:srgbClr val="333333"/>
                </a:solidFill>
                <a:effectLst/>
                <a:latin typeface="Times New Roman" panose="02020603050405020304" pitchFamily="18" charset="0"/>
              </a:rPr>
              <a:t>неправомірного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обмеження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конкуренції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зловживання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монопольним</a:t>
            </a:r>
            <a:r>
              <a:rPr lang="ru-RU" sz="1400" b="0" i="0" dirty="0">
                <a:solidFill>
                  <a:srgbClr val="333333"/>
                </a:solidFill>
                <a:effectLst/>
                <a:latin typeface="Times New Roman" panose="02020603050405020304" pitchFamily="18" charset="0"/>
              </a:rPr>
              <a:t> становищем на ринку, а </a:t>
            </a:r>
            <a:r>
              <a:rPr lang="ru-RU" sz="1400" b="0" i="0" dirty="0" err="1">
                <a:solidFill>
                  <a:srgbClr val="333333"/>
                </a:solidFill>
                <a:effectLst/>
                <a:latin typeface="Times New Roman" panose="02020603050405020304" pitchFamily="18" charset="0"/>
              </a:rPr>
              <a:t>також</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недобросовісна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конкуренція</a:t>
            </a:r>
            <a:r>
              <a:rPr lang="ru-RU" sz="1400" b="0" i="0" dirty="0">
                <a:solidFill>
                  <a:srgbClr val="333333"/>
                </a:solidFill>
                <a:effectLst/>
                <a:latin typeface="Times New Roman" panose="02020603050405020304" pitchFamily="18" charset="0"/>
              </a:rPr>
              <a:t>.</a:t>
            </a:r>
          </a:p>
          <a:p>
            <a:pPr algn="just"/>
            <a:endParaRPr lang="ru-RU" sz="1400" dirty="0"/>
          </a:p>
        </p:txBody>
      </p:sp>
      <p:cxnSp>
        <p:nvCxnSpPr>
          <p:cNvPr id="33" name="Прямая со стрелкой 32">
            <a:extLst>
              <a:ext uri="{FF2B5EF4-FFF2-40B4-BE49-F238E27FC236}">
                <a16:creationId xmlns:a16="http://schemas.microsoft.com/office/drawing/2014/main" id="{CDCF04B9-F430-48D7-986D-8E53CF7DAE1A}"/>
              </a:ext>
            </a:extLst>
          </p:cNvPr>
          <p:cNvCxnSpPr>
            <a:stCxn id="7" idx="2"/>
          </p:cNvCxnSpPr>
          <p:nvPr/>
        </p:nvCxnSpPr>
        <p:spPr>
          <a:xfrm flipH="1">
            <a:off x="2278063" y="1149268"/>
            <a:ext cx="3817937" cy="244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8E175A76-EA09-41BC-8F46-82659655922C}"/>
              </a:ext>
            </a:extLst>
          </p:cNvPr>
          <p:cNvCxnSpPr>
            <a:stCxn id="7" idx="2"/>
            <a:endCxn id="11" idx="3"/>
          </p:cNvCxnSpPr>
          <p:nvPr/>
        </p:nvCxnSpPr>
        <p:spPr>
          <a:xfrm flipH="1">
            <a:off x="3387724" y="1149268"/>
            <a:ext cx="2708276" cy="726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7B26A3B3-46E0-4E47-95C5-8E39FB67A5A5}"/>
              </a:ext>
            </a:extLst>
          </p:cNvPr>
          <p:cNvCxnSpPr>
            <a:stCxn id="7" idx="2"/>
            <a:endCxn id="13" idx="3"/>
          </p:cNvCxnSpPr>
          <p:nvPr/>
        </p:nvCxnSpPr>
        <p:spPr>
          <a:xfrm flipH="1">
            <a:off x="3711576" y="1149268"/>
            <a:ext cx="2384424" cy="1256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a:extLst>
              <a:ext uri="{FF2B5EF4-FFF2-40B4-BE49-F238E27FC236}">
                <a16:creationId xmlns:a16="http://schemas.microsoft.com/office/drawing/2014/main" id="{445C546E-F69C-4B9D-88FD-3167859A7299}"/>
              </a:ext>
            </a:extLst>
          </p:cNvPr>
          <p:cNvCxnSpPr>
            <a:stCxn id="7" idx="2"/>
          </p:cNvCxnSpPr>
          <p:nvPr/>
        </p:nvCxnSpPr>
        <p:spPr>
          <a:xfrm flipH="1">
            <a:off x="4279899" y="1149268"/>
            <a:ext cx="1816101" cy="1469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a16="http://schemas.microsoft.com/office/drawing/2014/main" id="{E6B47D35-D38C-486D-8F86-EF68D36E47CC}"/>
              </a:ext>
            </a:extLst>
          </p:cNvPr>
          <p:cNvCxnSpPr>
            <a:stCxn id="7" idx="2"/>
          </p:cNvCxnSpPr>
          <p:nvPr/>
        </p:nvCxnSpPr>
        <p:spPr>
          <a:xfrm flipH="1">
            <a:off x="4741862" y="1149268"/>
            <a:ext cx="1354138" cy="2240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a:extLst>
              <a:ext uri="{FF2B5EF4-FFF2-40B4-BE49-F238E27FC236}">
                <a16:creationId xmlns:a16="http://schemas.microsoft.com/office/drawing/2014/main" id="{0387A920-11F0-4085-A294-8815B50217F2}"/>
              </a:ext>
            </a:extLst>
          </p:cNvPr>
          <p:cNvCxnSpPr>
            <a:stCxn id="7" idx="2"/>
          </p:cNvCxnSpPr>
          <p:nvPr/>
        </p:nvCxnSpPr>
        <p:spPr>
          <a:xfrm>
            <a:off x="6096000" y="1149268"/>
            <a:ext cx="321468" cy="3220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a:extLst>
              <a:ext uri="{FF2B5EF4-FFF2-40B4-BE49-F238E27FC236}">
                <a16:creationId xmlns:a16="http://schemas.microsoft.com/office/drawing/2014/main" id="{35FCC6B8-277C-4667-A83A-9C008347EE16}"/>
              </a:ext>
            </a:extLst>
          </p:cNvPr>
          <p:cNvCxnSpPr>
            <a:stCxn id="7" idx="2"/>
          </p:cNvCxnSpPr>
          <p:nvPr/>
        </p:nvCxnSpPr>
        <p:spPr>
          <a:xfrm>
            <a:off x="6096000" y="1149268"/>
            <a:ext cx="1666478" cy="2082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a:extLst>
              <a:ext uri="{FF2B5EF4-FFF2-40B4-BE49-F238E27FC236}">
                <a16:creationId xmlns:a16="http://schemas.microsoft.com/office/drawing/2014/main" id="{A8B3C50E-AD6D-4426-BB73-BFF0360D4B2F}"/>
              </a:ext>
            </a:extLst>
          </p:cNvPr>
          <p:cNvCxnSpPr>
            <a:stCxn id="7" idx="2"/>
          </p:cNvCxnSpPr>
          <p:nvPr/>
        </p:nvCxnSpPr>
        <p:spPr>
          <a:xfrm>
            <a:off x="6096000" y="1149268"/>
            <a:ext cx="2476500" cy="1469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8EFA3E36-521B-4B55-93AC-2CAB463FB865}"/>
              </a:ext>
            </a:extLst>
          </p:cNvPr>
          <p:cNvCxnSpPr>
            <a:stCxn id="7" idx="2"/>
          </p:cNvCxnSpPr>
          <p:nvPr/>
        </p:nvCxnSpPr>
        <p:spPr>
          <a:xfrm>
            <a:off x="6096000" y="1149268"/>
            <a:ext cx="2752725" cy="1024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a16="http://schemas.microsoft.com/office/drawing/2014/main" id="{F4AC973D-4C9E-4773-888B-F5A13D1BB339}"/>
              </a:ext>
            </a:extLst>
          </p:cNvPr>
          <p:cNvCxnSpPr>
            <a:stCxn id="7" idx="2"/>
          </p:cNvCxnSpPr>
          <p:nvPr/>
        </p:nvCxnSpPr>
        <p:spPr>
          <a:xfrm>
            <a:off x="6096000" y="1149268"/>
            <a:ext cx="2997200" cy="57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a:extLst>
              <a:ext uri="{FF2B5EF4-FFF2-40B4-BE49-F238E27FC236}">
                <a16:creationId xmlns:a16="http://schemas.microsoft.com/office/drawing/2014/main" id="{BF8592E4-4C21-42F8-BB1B-95CEE4ECB3EB}"/>
              </a:ext>
            </a:extLst>
          </p:cNvPr>
          <p:cNvCxnSpPr>
            <a:cxnSpLocks/>
            <a:stCxn id="7" idx="2"/>
          </p:cNvCxnSpPr>
          <p:nvPr/>
        </p:nvCxnSpPr>
        <p:spPr>
          <a:xfrm>
            <a:off x="6096000" y="1149268"/>
            <a:ext cx="3451225" cy="187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13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8E1A19-10CF-4FA1-AD8D-7821C000216A}"/>
              </a:ext>
            </a:extLst>
          </p:cNvPr>
          <p:cNvSpPr txBox="1"/>
          <p:nvPr/>
        </p:nvSpPr>
        <p:spPr>
          <a:xfrm>
            <a:off x="596900" y="274336"/>
            <a:ext cx="11239500" cy="923330"/>
          </a:xfrm>
          <a:prstGeom prst="rect">
            <a:avLst/>
          </a:prstGeom>
          <a:noFill/>
        </p:spPr>
        <p:txBody>
          <a:bodyPr wrap="square">
            <a:spAutoFit/>
          </a:bodyPr>
          <a:lstStyle/>
          <a:p>
            <a:pPr lvl="0" algn="just" fontAlgn="base"/>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Право на підприємницьку діяльність: особливості конституційно-правової регламентації. Коло осіб, щодо яких підприємницька діяльність обмежується законом. Гарантії здійснення підприємницької діяльності. Антимонопольна політика держави.</a:t>
            </a:r>
            <a:endParaRPr lang="ru-R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82AE360-E318-48EA-A81C-D1EBF3AA6851}"/>
              </a:ext>
            </a:extLst>
          </p:cNvPr>
          <p:cNvSpPr txBox="1"/>
          <p:nvPr/>
        </p:nvSpPr>
        <p:spPr>
          <a:xfrm>
            <a:off x="1181100" y="5193852"/>
            <a:ext cx="9969500" cy="646331"/>
          </a:xfrm>
          <a:prstGeom prst="rect">
            <a:avLst/>
          </a:prstGeom>
          <a:noFill/>
          <a:ln>
            <a:solidFill>
              <a:schemeClr val="accent1"/>
            </a:solidFill>
          </a:ln>
        </p:spPr>
        <p:txBody>
          <a:bodyPr wrap="square">
            <a:spAutoFit/>
          </a:bodyPr>
          <a:lstStyle/>
          <a:p>
            <a:pPr algn="just" fontAlgn="base">
              <a:spcAft>
                <a:spcPts val="8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Держава </a:t>
            </a:r>
            <a:r>
              <a:rPr lang="ru-RU" sz="1800" dirty="0" err="1">
                <a:solidFill>
                  <a:srgbClr val="000000"/>
                </a:solidFill>
                <a:effectLst/>
                <a:latin typeface="Times New Roman" panose="02020603050405020304" pitchFamily="18" charset="0"/>
                <a:ea typeface="Times New Roman" panose="02020603050405020304" pitchFamily="18" charset="0"/>
              </a:rPr>
              <a:t>захищає</a:t>
            </a:r>
            <a:r>
              <a:rPr lang="ru-RU" sz="1800" dirty="0">
                <a:solidFill>
                  <a:srgbClr val="000000"/>
                </a:solidFill>
                <a:effectLst/>
                <a:latin typeface="Times New Roman" panose="02020603050405020304" pitchFamily="18" charset="0"/>
                <a:ea typeface="Times New Roman" panose="02020603050405020304" pitchFamily="18" charset="0"/>
              </a:rPr>
              <a:t> права </a:t>
            </a:r>
            <a:r>
              <a:rPr lang="ru-RU" sz="1800" dirty="0" err="1">
                <a:solidFill>
                  <a:srgbClr val="000000"/>
                </a:solidFill>
                <a:effectLst/>
                <a:latin typeface="Times New Roman" panose="02020603050405020304" pitchFamily="18" charset="0"/>
                <a:ea typeface="Times New Roman" panose="02020603050405020304" pitchFamily="18" charset="0"/>
              </a:rPr>
              <a:t>споживачів</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здійснює</a:t>
            </a:r>
            <a:r>
              <a:rPr lang="ru-RU" sz="1800" dirty="0">
                <a:solidFill>
                  <a:srgbClr val="000000"/>
                </a:solidFill>
                <a:effectLst/>
                <a:latin typeface="Times New Roman" panose="02020603050405020304" pitchFamily="18" charset="0"/>
                <a:ea typeface="Times New Roman" panose="02020603050405020304" pitchFamily="18" charset="0"/>
              </a:rPr>
              <a:t> контроль за </a:t>
            </a:r>
            <a:r>
              <a:rPr lang="ru-RU" sz="1800" dirty="0" err="1">
                <a:solidFill>
                  <a:srgbClr val="000000"/>
                </a:solidFill>
                <a:effectLst/>
                <a:latin typeface="Times New Roman" panose="02020603050405020304" pitchFamily="18" charset="0"/>
                <a:ea typeface="Times New Roman" panose="02020603050405020304" pitchFamily="18" charset="0"/>
              </a:rPr>
              <a:t>якістю</a:t>
            </a:r>
            <a:r>
              <a:rPr lang="ru-RU" sz="1800" dirty="0">
                <a:solidFill>
                  <a:srgbClr val="000000"/>
                </a:solidFill>
                <a:effectLst/>
                <a:latin typeface="Times New Roman" panose="02020603050405020304" pitchFamily="18" charset="0"/>
                <a:ea typeface="Times New Roman" panose="02020603050405020304" pitchFamily="18" charset="0"/>
              </a:rPr>
              <a:t> і </a:t>
            </a:r>
            <a:r>
              <a:rPr lang="ru-RU" sz="1800" dirty="0" err="1">
                <a:solidFill>
                  <a:srgbClr val="000000"/>
                </a:solidFill>
                <a:effectLst/>
                <a:latin typeface="Times New Roman" panose="02020603050405020304" pitchFamily="18" charset="0"/>
                <a:ea typeface="Times New Roman" panose="02020603050405020304" pitchFamily="18" charset="0"/>
              </a:rPr>
              <a:t>безпечністю</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продукції</a:t>
            </a:r>
            <a:r>
              <a:rPr lang="ru-RU" sz="1800" dirty="0">
                <a:solidFill>
                  <a:srgbClr val="000000"/>
                </a:solidFill>
                <a:effectLst/>
                <a:latin typeface="Times New Roman" panose="02020603050405020304" pitchFamily="18" charset="0"/>
                <a:ea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rPr>
              <a:t>усіх</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видів</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послуг</a:t>
            </a:r>
            <a:r>
              <a:rPr lang="ru-RU" sz="1800" dirty="0">
                <a:solidFill>
                  <a:srgbClr val="000000"/>
                </a:solidFill>
                <a:effectLst/>
                <a:latin typeface="Times New Roman" panose="02020603050405020304" pitchFamily="18" charset="0"/>
                <a:ea typeface="Times New Roman" panose="02020603050405020304" pitchFamily="18" charset="0"/>
              </a:rPr>
              <a:t> і </a:t>
            </a:r>
            <a:r>
              <a:rPr lang="ru-RU" sz="1800" dirty="0" err="1">
                <a:solidFill>
                  <a:srgbClr val="000000"/>
                </a:solidFill>
                <a:effectLst/>
                <a:latin typeface="Times New Roman" panose="02020603050405020304" pitchFamily="18" charset="0"/>
                <a:ea typeface="Times New Roman" panose="02020603050405020304" pitchFamily="18" charset="0"/>
              </a:rPr>
              <a:t>робіт</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сприяє</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діяльності</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громадських</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організацій</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споживачів</a:t>
            </a:r>
            <a:endParaRPr lang="ru-RU" dirty="0"/>
          </a:p>
        </p:txBody>
      </p:sp>
      <p:sp>
        <p:nvSpPr>
          <p:cNvPr id="13" name="TextBox 12">
            <a:extLst>
              <a:ext uri="{FF2B5EF4-FFF2-40B4-BE49-F238E27FC236}">
                <a16:creationId xmlns:a16="http://schemas.microsoft.com/office/drawing/2014/main" id="{2B0588AD-AD55-420D-9404-01300D392A21}"/>
              </a:ext>
            </a:extLst>
          </p:cNvPr>
          <p:cNvSpPr txBox="1"/>
          <p:nvPr/>
        </p:nvSpPr>
        <p:spPr>
          <a:xfrm>
            <a:off x="2393950" y="1899936"/>
            <a:ext cx="6096000" cy="369332"/>
          </a:xfrm>
          <a:prstGeom prst="rect">
            <a:avLst/>
          </a:prstGeom>
          <a:noFill/>
          <a:ln>
            <a:solidFill>
              <a:schemeClr val="accent1"/>
            </a:solidFill>
          </a:ln>
        </p:spPr>
        <p:txBody>
          <a:bodyPr wrap="square">
            <a:spAutoFit/>
          </a:bodyPr>
          <a:lstStyle/>
          <a:p>
            <a:pPr algn="ctr" fontAlgn="base">
              <a:spcAft>
                <a:spcPts val="800"/>
              </a:spcAft>
            </a:pPr>
            <a:r>
              <a:rPr lang="ru-RU"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Стаття</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Конституції України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61A887E-B20E-4F62-98A8-B48D357C51EB}"/>
              </a:ext>
            </a:extLst>
          </p:cNvPr>
          <p:cNvSpPr txBox="1"/>
          <p:nvPr/>
        </p:nvSpPr>
        <p:spPr>
          <a:xfrm>
            <a:off x="1181100" y="2582767"/>
            <a:ext cx="9969500" cy="369332"/>
          </a:xfrm>
          <a:prstGeom prst="rect">
            <a:avLst/>
          </a:prstGeom>
          <a:noFill/>
          <a:ln>
            <a:solidFill>
              <a:schemeClr val="accent1"/>
            </a:solidFill>
          </a:ln>
        </p:spPr>
        <p:txBody>
          <a:bodyPr wrap="square">
            <a:spAutoFit/>
          </a:bodyPr>
          <a:lstStyle/>
          <a:p>
            <a:pPr algn="just" fontAlgn="base">
              <a:spcAft>
                <a:spcPts val="800"/>
              </a:spcAft>
            </a:pP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Кожен</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має</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право на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підприємницьку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діяльність</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яка не заборонена законом.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8287369-4A46-4977-8A7B-B36B6504ADF7}"/>
              </a:ext>
            </a:extLst>
          </p:cNvPr>
          <p:cNvSpPr txBox="1"/>
          <p:nvPr/>
        </p:nvSpPr>
        <p:spPr>
          <a:xfrm>
            <a:off x="1181100" y="3179401"/>
            <a:ext cx="9969500" cy="646331"/>
          </a:xfrm>
          <a:prstGeom prst="rect">
            <a:avLst/>
          </a:prstGeom>
          <a:noFill/>
          <a:ln>
            <a:solidFill>
              <a:schemeClr val="accent1"/>
            </a:solidFill>
          </a:ln>
        </p:spPr>
        <p:txBody>
          <a:bodyPr wrap="square">
            <a:spAutoFit/>
          </a:bodyPr>
          <a:lstStyle/>
          <a:p>
            <a:pPr algn="just" fontAlgn="base">
              <a:spcAft>
                <a:spcPts val="800"/>
              </a:spcAft>
            </a:pP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Підприємницька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діяльність</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депутатів</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посадових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службових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осіб</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органів</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державної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влади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органів</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місцевого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самоврядування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обмежується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24E5CD-32D5-4C00-86FE-A46220977A4A}"/>
              </a:ext>
            </a:extLst>
          </p:cNvPr>
          <p:cNvSpPr txBox="1"/>
          <p:nvPr/>
        </p:nvSpPr>
        <p:spPr>
          <a:xfrm>
            <a:off x="1181100" y="4050598"/>
            <a:ext cx="9969500" cy="923330"/>
          </a:xfrm>
          <a:prstGeom prst="rect">
            <a:avLst/>
          </a:prstGeom>
          <a:noFill/>
          <a:ln>
            <a:solidFill>
              <a:schemeClr val="accent1"/>
            </a:solidFill>
          </a:ln>
        </p:spPr>
        <p:txBody>
          <a:bodyPr wrap="square">
            <a:spAutoFit/>
          </a:bodyPr>
          <a:lstStyle/>
          <a:p>
            <a:pPr algn="just" fontAlgn="base">
              <a:spcAft>
                <a:spcPts val="8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забезпечує</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захист</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конкуренції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підприємницькій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діяльності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допускаються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зловживання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монопольним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становищем на ринку,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неправомірне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обмеження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конкуренції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недобросовісна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конкуренція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межі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монополії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визначаються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Прямая соединительная линия 20">
            <a:extLst>
              <a:ext uri="{FF2B5EF4-FFF2-40B4-BE49-F238E27FC236}">
                <a16:creationId xmlns:a16="http://schemas.microsoft.com/office/drawing/2014/main" id="{9FBDF3EC-60B9-4C02-9C3D-3F1A824E9957}"/>
              </a:ext>
            </a:extLst>
          </p:cNvPr>
          <p:cNvCxnSpPr>
            <a:cxnSpLocks/>
            <a:endCxn id="13" idx="1"/>
          </p:cNvCxnSpPr>
          <p:nvPr/>
        </p:nvCxnSpPr>
        <p:spPr>
          <a:xfrm>
            <a:off x="596900" y="2084602"/>
            <a:ext cx="1797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E2D11334-DC59-42A5-8260-55B8A450468C}"/>
              </a:ext>
            </a:extLst>
          </p:cNvPr>
          <p:cNvCxnSpPr/>
          <p:nvPr/>
        </p:nvCxnSpPr>
        <p:spPr>
          <a:xfrm>
            <a:off x="596900" y="2095500"/>
            <a:ext cx="0" cy="3352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376D7E3B-EDE5-4707-95F1-37F42FA445E8}"/>
              </a:ext>
            </a:extLst>
          </p:cNvPr>
          <p:cNvCxnSpPr>
            <a:cxnSpLocks/>
            <a:endCxn id="15" idx="1"/>
          </p:cNvCxnSpPr>
          <p:nvPr/>
        </p:nvCxnSpPr>
        <p:spPr>
          <a:xfrm>
            <a:off x="596900" y="2767433"/>
            <a:ext cx="58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B0C563B4-E342-43CB-AD9F-D805D80C7D54}"/>
              </a:ext>
            </a:extLst>
          </p:cNvPr>
          <p:cNvCxnSpPr>
            <a:cxnSpLocks/>
          </p:cNvCxnSpPr>
          <p:nvPr/>
        </p:nvCxnSpPr>
        <p:spPr>
          <a:xfrm>
            <a:off x="596900" y="3542133"/>
            <a:ext cx="58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81C6EC29-F11D-479F-8198-3CD04CAD66CA}"/>
              </a:ext>
            </a:extLst>
          </p:cNvPr>
          <p:cNvCxnSpPr>
            <a:cxnSpLocks/>
          </p:cNvCxnSpPr>
          <p:nvPr/>
        </p:nvCxnSpPr>
        <p:spPr>
          <a:xfrm>
            <a:off x="596900" y="4520033"/>
            <a:ext cx="58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0D5BB944-15F7-4272-9381-1109644EFA91}"/>
              </a:ext>
            </a:extLst>
          </p:cNvPr>
          <p:cNvCxnSpPr>
            <a:cxnSpLocks/>
          </p:cNvCxnSpPr>
          <p:nvPr/>
        </p:nvCxnSpPr>
        <p:spPr>
          <a:xfrm>
            <a:off x="596900" y="5448300"/>
            <a:ext cx="584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78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5FAE45-02EC-455B-8E7D-9EB1F8D8B615}"/>
              </a:ext>
            </a:extLst>
          </p:cNvPr>
          <p:cNvSpPr txBox="1"/>
          <p:nvPr/>
        </p:nvSpPr>
        <p:spPr>
          <a:xfrm>
            <a:off x="787400" y="477311"/>
            <a:ext cx="10172700" cy="830997"/>
          </a:xfrm>
          <a:prstGeom prst="rect">
            <a:avLst/>
          </a:prstGeom>
          <a:noFill/>
        </p:spPr>
        <p:txBody>
          <a:bodyPr wrap="square">
            <a:spAutoFit/>
          </a:bodyPr>
          <a:lstStyle/>
          <a:p>
            <a:pPr algn="just"/>
            <a:r>
              <a:rPr lang="ru-RU" sz="1600" b="0" i="0" dirty="0" err="1">
                <a:solidFill>
                  <a:srgbClr val="333333"/>
                </a:solidFill>
                <a:effectLst/>
                <a:latin typeface="Times New Roman" panose="02020603050405020304" pitchFamily="18" charset="0"/>
              </a:rPr>
              <a:t>Підприємництво</a:t>
            </a:r>
            <a:r>
              <a:rPr lang="ru-RU" sz="1600" b="0" i="0" dirty="0">
                <a:solidFill>
                  <a:srgbClr val="333333"/>
                </a:solidFill>
                <a:effectLst/>
                <a:latin typeface="Times New Roman" panose="02020603050405020304" pitchFamily="18" charset="0"/>
              </a:rPr>
              <a:t> - </a:t>
            </a:r>
            <a:r>
              <a:rPr lang="ru-RU" sz="1600" b="0" i="0" dirty="0" err="1">
                <a:solidFill>
                  <a:srgbClr val="333333"/>
                </a:solidFill>
                <a:effectLst/>
                <a:latin typeface="Times New Roman" panose="02020603050405020304" pitchFamily="18" charset="0"/>
              </a:rPr>
              <a:t>це</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самостійна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ініціативна</a:t>
            </a:r>
            <a:r>
              <a:rPr lang="ru-RU" sz="1600" b="0" i="0" dirty="0">
                <a:solidFill>
                  <a:srgbClr val="333333"/>
                </a:solidFill>
                <a:effectLst/>
                <a:latin typeface="Times New Roman" panose="02020603050405020304" pitchFamily="18" charset="0"/>
              </a:rPr>
              <a:t>, систематична, на </a:t>
            </a:r>
            <a:r>
              <a:rPr lang="ru-RU" sz="1600" b="0" i="0" dirty="0" err="1">
                <a:solidFill>
                  <a:srgbClr val="333333"/>
                </a:solidFill>
                <a:effectLst/>
                <a:latin typeface="Times New Roman" panose="02020603050405020304" pitchFamily="18" charset="0"/>
              </a:rPr>
              <a:t>власний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ризик</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господарська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що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здійснюється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суб'єктами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господарювання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підприємцями</a:t>
            </a:r>
            <a:r>
              <a:rPr lang="ru-RU" sz="1600" b="0" i="0" dirty="0">
                <a:solidFill>
                  <a:srgbClr val="333333"/>
                </a:solidFill>
                <a:effectLst/>
                <a:latin typeface="Times New Roman" panose="02020603050405020304" pitchFamily="18" charset="0"/>
              </a:rPr>
              <a:t>) з метою </a:t>
            </a:r>
            <a:r>
              <a:rPr lang="ru-RU" sz="1600" b="0" i="0" dirty="0" err="1">
                <a:solidFill>
                  <a:srgbClr val="333333"/>
                </a:solidFill>
                <a:effectLst/>
                <a:latin typeface="Times New Roman" panose="02020603050405020304" pitchFamily="18" charset="0"/>
              </a:rPr>
              <a:t>досягнення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економічних</a:t>
            </a:r>
            <a:r>
              <a:rPr lang="ru-RU" sz="1600" b="0" i="0" dirty="0">
                <a:solidFill>
                  <a:srgbClr val="333333"/>
                </a:solidFill>
                <a:effectLst/>
                <a:latin typeface="Times New Roman" panose="02020603050405020304" pitchFamily="18" charset="0"/>
              </a:rPr>
              <a:t> і </a:t>
            </a:r>
            <a:r>
              <a:rPr lang="ru-RU" sz="1600" b="0" i="0" dirty="0" err="1">
                <a:solidFill>
                  <a:srgbClr val="333333"/>
                </a:solidFill>
                <a:effectLst/>
                <a:latin typeface="Times New Roman" panose="02020603050405020304" pitchFamily="18" charset="0"/>
              </a:rPr>
              <a:t>соціальних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результатів</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одержання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прибутку</a:t>
            </a:r>
            <a:r>
              <a:rPr lang="ru-RU" sz="1600" b="0" i="0" dirty="0">
                <a:solidFill>
                  <a:srgbClr val="333333"/>
                </a:solidFill>
                <a:effectLst/>
                <a:latin typeface="Times New Roman" panose="02020603050405020304" pitchFamily="18" charset="0"/>
              </a:rPr>
              <a:t> (ст. 42 </a:t>
            </a:r>
            <a:r>
              <a:rPr lang="ru-RU" sz="1600" b="0" i="0" dirty="0" err="1">
                <a:solidFill>
                  <a:srgbClr val="333333"/>
                </a:solidFill>
                <a:effectLst/>
                <a:latin typeface="Times New Roman" panose="02020603050405020304" pitchFamily="18" charset="0"/>
              </a:rPr>
              <a:t>Господарського</a:t>
            </a:r>
            <a:r>
              <a:rPr lang="ru-RU" sz="1600" b="0" i="0" dirty="0">
                <a:solidFill>
                  <a:srgbClr val="333333"/>
                </a:solidFill>
                <a:effectLst/>
                <a:latin typeface="Times New Roman" panose="02020603050405020304" pitchFamily="18" charset="0"/>
              </a:rPr>
              <a:t> Кодексу)</a:t>
            </a:r>
            <a:endParaRPr lang="ru-RU" sz="1600" dirty="0"/>
          </a:p>
        </p:txBody>
      </p:sp>
      <p:sp>
        <p:nvSpPr>
          <p:cNvPr id="7" name="TextBox 6">
            <a:extLst>
              <a:ext uri="{FF2B5EF4-FFF2-40B4-BE49-F238E27FC236}">
                <a16:creationId xmlns:a16="http://schemas.microsoft.com/office/drawing/2014/main" id="{B437D39E-BCEB-4FE9-8FF0-381F0205DF67}"/>
              </a:ext>
            </a:extLst>
          </p:cNvPr>
          <p:cNvSpPr txBox="1"/>
          <p:nvPr/>
        </p:nvSpPr>
        <p:spPr>
          <a:xfrm>
            <a:off x="4089400" y="1579668"/>
            <a:ext cx="3543300" cy="338554"/>
          </a:xfrm>
          <a:prstGeom prst="rect">
            <a:avLst/>
          </a:prstGeom>
          <a:noFill/>
          <a:ln>
            <a:solidFill>
              <a:schemeClr val="accent1"/>
            </a:solidFill>
          </a:ln>
        </p:spPr>
        <p:txBody>
          <a:bodyPr wrap="square">
            <a:spAutoFit/>
          </a:bodyPr>
          <a:lstStyle/>
          <a:p>
            <a:r>
              <a:rPr lang="ru-RU" sz="1600" b="0" i="0" dirty="0">
                <a:solidFill>
                  <a:srgbClr val="333333"/>
                </a:solidFill>
                <a:effectLst/>
                <a:latin typeface="Times New Roman" panose="02020603050405020304" pitchFamily="18" charset="0"/>
              </a:rPr>
              <a:t>Свобода </a:t>
            </a:r>
            <a:r>
              <a:rPr lang="ru-RU" sz="1600" b="0" i="0" dirty="0" err="1">
                <a:solidFill>
                  <a:srgbClr val="333333"/>
                </a:solidFill>
                <a:effectLst/>
                <a:latin typeface="Times New Roman" panose="02020603050405020304" pitchFamily="18" charset="0"/>
              </a:rPr>
              <a:t>підприємницької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діяльності</a:t>
            </a:r>
            <a:endParaRPr lang="ru-RU" sz="1600" dirty="0"/>
          </a:p>
        </p:txBody>
      </p:sp>
      <p:sp>
        <p:nvSpPr>
          <p:cNvPr id="9" name="TextBox 8">
            <a:extLst>
              <a:ext uri="{FF2B5EF4-FFF2-40B4-BE49-F238E27FC236}">
                <a16:creationId xmlns:a16="http://schemas.microsoft.com/office/drawing/2014/main" id="{75715DC4-3C73-4E01-BF7E-2B054AEDC4CE}"/>
              </a:ext>
            </a:extLst>
          </p:cNvPr>
          <p:cNvSpPr txBox="1"/>
          <p:nvPr/>
        </p:nvSpPr>
        <p:spPr>
          <a:xfrm>
            <a:off x="647700" y="2457202"/>
            <a:ext cx="3543300" cy="1077218"/>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Підприємці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мають</a:t>
            </a:r>
            <a:r>
              <a:rPr lang="ru-RU" sz="1600" b="0" i="0" dirty="0">
                <a:solidFill>
                  <a:srgbClr val="333333"/>
                </a:solidFill>
                <a:effectLst/>
                <a:latin typeface="Times New Roman" panose="02020603050405020304" pitchFamily="18" charset="0"/>
              </a:rPr>
              <a:t> право без </a:t>
            </a:r>
            <a:r>
              <a:rPr lang="ru-RU" sz="1600" b="0" i="0" dirty="0" err="1">
                <a:solidFill>
                  <a:srgbClr val="333333"/>
                </a:solidFill>
                <a:effectLst/>
                <a:latin typeface="Times New Roman" panose="02020603050405020304" pitchFamily="18" charset="0"/>
              </a:rPr>
              <a:t>обмежень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самостійно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здійснювати</a:t>
            </a:r>
            <a:r>
              <a:rPr lang="ru-RU" sz="1600" b="0" i="0" dirty="0">
                <a:solidFill>
                  <a:srgbClr val="333333"/>
                </a:solidFill>
                <a:effectLst/>
                <a:latin typeface="Times New Roman" panose="02020603050405020304" pitchFamily="18" charset="0"/>
              </a:rPr>
              <a:t> будь-яку </a:t>
            </a:r>
            <a:r>
              <a:rPr lang="ru-RU" sz="1600" b="0" i="0" dirty="0" err="1">
                <a:solidFill>
                  <a:srgbClr val="333333"/>
                </a:solidFill>
                <a:effectLst/>
                <a:latin typeface="Times New Roman" panose="02020603050405020304" pitchFamily="18" charset="0"/>
              </a:rPr>
              <a:t>підприємницьку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діяльність</a:t>
            </a:r>
            <a:r>
              <a:rPr lang="ru-RU" sz="1600" b="0" i="0" dirty="0">
                <a:solidFill>
                  <a:srgbClr val="333333"/>
                </a:solidFill>
                <a:effectLst/>
                <a:latin typeface="Times New Roman" panose="02020603050405020304" pitchFamily="18" charset="0"/>
              </a:rPr>
              <a:t>, яку не заборонено законом.</a:t>
            </a:r>
          </a:p>
        </p:txBody>
      </p:sp>
      <p:sp>
        <p:nvSpPr>
          <p:cNvPr id="13" name="TextBox 12">
            <a:extLst>
              <a:ext uri="{FF2B5EF4-FFF2-40B4-BE49-F238E27FC236}">
                <a16:creationId xmlns:a16="http://schemas.microsoft.com/office/drawing/2014/main" id="{3EB0907A-9ED3-416E-9E79-D8981DA6F692}"/>
              </a:ext>
            </a:extLst>
          </p:cNvPr>
          <p:cNvSpPr txBox="1"/>
          <p:nvPr/>
        </p:nvSpPr>
        <p:spPr>
          <a:xfrm>
            <a:off x="647700" y="3862189"/>
            <a:ext cx="5448300" cy="1323439"/>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Перелік</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видів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господарської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що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підлягають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ліцензуванню</a:t>
            </a:r>
            <a:r>
              <a:rPr lang="ru-RU" sz="1600" b="0" i="0" dirty="0">
                <a:solidFill>
                  <a:srgbClr val="333333"/>
                </a:solidFill>
                <a:effectLst/>
                <a:latin typeface="Times New Roman" panose="02020603050405020304" pitchFamily="18" charset="0"/>
              </a:rPr>
              <a:t>, а </a:t>
            </a:r>
            <a:r>
              <a:rPr lang="ru-RU" sz="1600" b="0" i="0" dirty="0" err="1">
                <a:solidFill>
                  <a:srgbClr val="333333"/>
                </a:solidFill>
                <a:effectLst/>
                <a:latin typeface="Times New Roman" panose="02020603050405020304" pitchFamily="18" charset="0"/>
              </a:rPr>
              <a:t>також</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перелік</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видів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діяльності</a:t>
            </a:r>
            <a:r>
              <a:rPr lang="ru-RU" sz="1600" b="0" i="0" dirty="0">
                <a:solidFill>
                  <a:srgbClr val="333333"/>
                </a:solidFill>
                <a:effectLst/>
                <a:latin typeface="Times New Roman" panose="02020603050405020304" pitchFamily="18" charset="0"/>
              </a:rPr>
              <a:t> (ЗУ «Про </a:t>
            </a:r>
            <a:r>
              <a:rPr lang="ru-RU" sz="1600" b="0" i="0" dirty="0" err="1">
                <a:solidFill>
                  <a:srgbClr val="333333"/>
                </a:solidFill>
                <a:effectLst/>
                <a:latin typeface="Times New Roman" panose="02020603050405020304" pitchFamily="18" charset="0"/>
              </a:rPr>
              <a:t>ліцензування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видів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господарської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підприємництво</a:t>
            </a:r>
            <a:r>
              <a:rPr lang="ru-RU" sz="1600" b="0" i="0" dirty="0">
                <a:solidFill>
                  <a:srgbClr val="333333"/>
                </a:solidFill>
                <a:effectLst/>
                <a:latin typeface="Times New Roman" panose="02020603050405020304" pitchFamily="18" charset="0"/>
              </a:rPr>
              <a:t> в </a:t>
            </a:r>
            <a:r>
              <a:rPr lang="ru-RU" sz="1600" b="0" i="0" dirty="0" err="1">
                <a:solidFill>
                  <a:srgbClr val="333333"/>
                </a:solidFill>
                <a:effectLst/>
                <a:latin typeface="Times New Roman" panose="02020603050405020304" pitchFamily="18" charset="0"/>
              </a:rPr>
              <a:t>яких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забороняється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встановлюються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виключно</a:t>
            </a:r>
            <a:r>
              <a:rPr lang="ru-RU" sz="1600" b="0" i="0" dirty="0">
                <a:solidFill>
                  <a:srgbClr val="333333"/>
                </a:solidFill>
                <a:effectLst/>
                <a:latin typeface="Times New Roman" panose="02020603050405020304" pitchFamily="18" charset="0"/>
              </a:rPr>
              <a:t> законом.</a:t>
            </a:r>
          </a:p>
        </p:txBody>
      </p:sp>
      <p:sp>
        <p:nvSpPr>
          <p:cNvPr id="15" name="TextBox 14">
            <a:extLst>
              <a:ext uri="{FF2B5EF4-FFF2-40B4-BE49-F238E27FC236}">
                <a16:creationId xmlns:a16="http://schemas.microsoft.com/office/drawing/2014/main" id="{6CF8E769-8061-4740-B35D-E72D4C5CC570}"/>
              </a:ext>
            </a:extLst>
          </p:cNvPr>
          <p:cNvSpPr txBox="1"/>
          <p:nvPr/>
        </p:nvSpPr>
        <p:spPr>
          <a:xfrm>
            <a:off x="7404100" y="2728149"/>
            <a:ext cx="3941562" cy="2554545"/>
          </a:xfrm>
          <a:prstGeom prst="rect">
            <a:avLst/>
          </a:prstGeom>
          <a:noFill/>
          <a:ln>
            <a:solidFill>
              <a:schemeClr val="accent1"/>
            </a:solidFill>
          </a:ln>
        </p:spPr>
        <p:txBody>
          <a:bodyPr wrap="square">
            <a:spAutoFit/>
          </a:bodyPr>
          <a:lstStyle/>
          <a:p>
            <a:pPr marL="285750" indent="-285750" algn="just">
              <a:buFont typeface="Arial" panose="020B0604020202020204" pitchFamily="34" charset="0"/>
              <a:buChar char="•"/>
            </a:pPr>
            <a:r>
              <a:rPr lang="ru-RU" sz="1600" b="0" i="0" dirty="0" err="1">
                <a:solidFill>
                  <a:srgbClr val="333333"/>
                </a:solidFill>
                <a:effectLst/>
                <a:latin typeface="Times New Roman" panose="02020603050405020304" pitchFamily="18" charset="0"/>
              </a:rPr>
              <a:t>Здійснення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підприємницької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забороняється</a:t>
            </a:r>
            <a:r>
              <a:rPr lang="ru-RU" sz="1600" b="0" i="0" dirty="0">
                <a:solidFill>
                  <a:srgbClr val="333333"/>
                </a:solidFill>
                <a:effectLst/>
                <a:latin typeface="Times New Roman" panose="02020603050405020304" pitchFamily="18" charset="0"/>
              </a:rPr>
              <a:t> органам </a:t>
            </a:r>
            <a:r>
              <a:rPr lang="ru-RU" sz="1600" b="0" i="0" dirty="0" err="1">
                <a:solidFill>
                  <a:srgbClr val="333333"/>
                </a:solidFill>
                <a:effectLst/>
                <a:latin typeface="Times New Roman" panose="02020603050405020304" pitchFamily="18" charset="0"/>
              </a:rPr>
              <a:t>державної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влади</a:t>
            </a:r>
            <a:r>
              <a:rPr lang="ru-RU" sz="1600" b="0" i="0" dirty="0">
                <a:solidFill>
                  <a:srgbClr val="333333"/>
                </a:solidFill>
                <a:effectLst/>
                <a:latin typeface="Times New Roman" panose="02020603050405020304" pitchFamily="18" charset="0"/>
              </a:rPr>
              <a:t> та органам </a:t>
            </a:r>
            <a:r>
              <a:rPr lang="ru-RU" sz="1600" b="0" i="0" dirty="0" err="1">
                <a:solidFill>
                  <a:srgbClr val="333333"/>
                </a:solidFill>
                <a:effectLst/>
                <a:latin typeface="Times New Roman" panose="02020603050405020304" pitchFamily="18" charset="0"/>
              </a:rPr>
              <a:t>місцевого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самоврядування</a:t>
            </a:r>
            <a:r>
              <a:rPr lang="ru-RU" sz="1600" b="0"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endParaRPr lang="ru-RU" sz="1600" b="0" i="0" dirty="0">
              <a:solidFill>
                <a:srgbClr val="333333"/>
              </a:solidFill>
              <a:effectLst/>
              <a:latin typeface="Times New Roman" panose="02020603050405020304" pitchFamily="18" charset="0"/>
            </a:endParaRPr>
          </a:p>
          <a:p>
            <a:pPr marL="285750" indent="-285750" algn="just">
              <a:buFont typeface="Arial" panose="020B0604020202020204" pitchFamily="34" charset="0"/>
              <a:buChar char="•"/>
            </a:pPr>
            <a:r>
              <a:rPr lang="ru-RU" sz="1600" b="0" i="0" dirty="0" err="1">
                <a:solidFill>
                  <a:srgbClr val="333333"/>
                </a:solidFill>
                <a:effectLst/>
                <a:latin typeface="Times New Roman" panose="02020603050405020304" pitchFamily="18" charset="0"/>
              </a:rPr>
              <a:t>Підприємницька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посадових</a:t>
            </a:r>
            <a:r>
              <a:rPr lang="ru-RU" sz="1600" b="0" i="0" dirty="0">
                <a:solidFill>
                  <a:srgbClr val="333333"/>
                </a:solidFill>
                <a:effectLst/>
                <a:latin typeface="Times New Roman" panose="02020603050405020304" pitchFamily="18" charset="0"/>
              </a:rPr>
              <a:t> і </a:t>
            </a:r>
            <a:r>
              <a:rPr lang="ru-RU" sz="1600" b="0" i="0" dirty="0" err="1">
                <a:solidFill>
                  <a:srgbClr val="333333"/>
                </a:solidFill>
                <a:effectLst/>
                <a:latin typeface="Times New Roman" panose="02020603050405020304" pitchFamily="18" charset="0"/>
              </a:rPr>
              <a:t>службових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осіб</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органів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державної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влади</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органів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місцевого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самоврядування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обмежується</a:t>
            </a:r>
            <a:r>
              <a:rPr lang="ru-RU" sz="1600" b="0" i="0" dirty="0">
                <a:solidFill>
                  <a:srgbClr val="333333"/>
                </a:solidFill>
                <a:effectLst/>
                <a:latin typeface="Times New Roman" panose="02020603050405020304" pitchFamily="18" charset="0"/>
              </a:rPr>
              <a:t> законом у </a:t>
            </a:r>
            <a:r>
              <a:rPr lang="ru-RU" sz="1600" b="0" i="0" dirty="0" err="1">
                <a:solidFill>
                  <a:srgbClr val="333333"/>
                </a:solidFill>
                <a:effectLst/>
                <a:latin typeface="Times New Roman" panose="02020603050405020304" pitchFamily="18" charset="0"/>
              </a:rPr>
              <a:t>випадках</a:t>
            </a:r>
            <a:r>
              <a:rPr lang="ru-RU" sz="1600" b="0" i="0" dirty="0">
                <a:solidFill>
                  <a:srgbClr val="333333"/>
                </a:solidFill>
                <a:effectLst/>
                <a:latin typeface="Times New Roman" panose="02020603050405020304" pitchFamily="18" charset="0"/>
              </a:rPr>
              <a:t> за ст. 64 </a:t>
            </a:r>
            <a:r>
              <a:rPr lang="ru-RU" sz="1600" b="0" i="0" dirty="0" err="1">
                <a:solidFill>
                  <a:srgbClr val="333333"/>
                </a:solidFill>
                <a:effectLst/>
                <a:latin typeface="Times New Roman" panose="02020603050405020304" pitchFamily="18" charset="0"/>
              </a:rPr>
              <a:t>Конституції</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України</a:t>
            </a:r>
            <a:endParaRPr lang="ru-RU" sz="1600" dirty="0">
              <a:solidFill>
                <a:srgbClr val="333333"/>
              </a:solidFill>
              <a:latin typeface="Times New Roman" panose="02020603050405020304" pitchFamily="18" charset="0"/>
            </a:endParaRPr>
          </a:p>
        </p:txBody>
      </p:sp>
      <p:sp>
        <p:nvSpPr>
          <p:cNvPr id="18" name="TextBox 17">
            <a:extLst>
              <a:ext uri="{FF2B5EF4-FFF2-40B4-BE49-F238E27FC236}">
                <a16:creationId xmlns:a16="http://schemas.microsoft.com/office/drawing/2014/main" id="{EA63EA21-78FC-4732-AC62-17C7EE305ED3}"/>
              </a:ext>
            </a:extLst>
          </p:cNvPr>
          <p:cNvSpPr txBox="1"/>
          <p:nvPr/>
        </p:nvSpPr>
        <p:spPr>
          <a:xfrm>
            <a:off x="647700" y="5543468"/>
            <a:ext cx="5448300" cy="830997"/>
          </a:xfrm>
          <a:prstGeom prst="rect">
            <a:avLst/>
          </a:prstGeom>
          <a:noFill/>
          <a:ln>
            <a:solidFill>
              <a:schemeClr val="accent1"/>
            </a:solidFill>
          </a:ln>
        </p:spPr>
        <p:txBody>
          <a:bodyPr wrap="square" rtlCol="0">
            <a:spAutoFit/>
          </a:bodyPr>
          <a:lstStyle/>
          <a:p>
            <a:pPr algn="just"/>
            <a:r>
              <a:rPr lang="ru-RU" sz="1600" b="0" i="0" dirty="0" err="1">
                <a:solidFill>
                  <a:srgbClr val="333333"/>
                </a:solidFill>
                <a:effectLst/>
                <a:latin typeface="Times New Roman" panose="02020603050405020304" pitchFamily="18" charset="0"/>
              </a:rPr>
              <a:t>ліцензія</a:t>
            </a:r>
            <a:r>
              <a:rPr lang="ru-RU" sz="1600" b="0" i="0" dirty="0">
                <a:solidFill>
                  <a:srgbClr val="333333"/>
                </a:solidFill>
                <a:effectLst/>
                <a:latin typeface="Times New Roman" panose="02020603050405020304" pitchFamily="18" charset="0"/>
              </a:rPr>
              <a:t> - право </a:t>
            </a:r>
            <a:r>
              <a:rPr lang="ru-RU" sz="1600" b="0" i="0" dirty="0" err="1">
                <a:solidFill>
                  <a:srgbClr val="333333"/>
                </a:solidFill>
                <a:effectLst/>
                <a:latin typeface="Times New Roman" panose="02020603050405020304" pitchFamily="18" charset="0"/>
              </a:rPr>
              <a:t>суб’єкта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господарювання</a:t>
            </a:r>
            <a:r>
              <a:rPr lang="ru-RU" sz="1600" b="0" i="0" dirty="0">
                <a:solidFill>
                  <a:srgbClr val="333333"/>
                </a:solidFill>
                <a:effectLst/>
                <a:latin typeface="Times New Roman" panose="02020603050405020304" pitchFamily="18" charset="0"/>
              </a:rPr>
              <a:t> на </a:t>
            </a:r>
            <a:r>
              <a:rPr lang="ru-RU" sz="1600" b="0" i="0" dirty="0" err="1">
                <a:solidFill>
                  <a:srgbClr val="333333"/>
                </a:solidFill>
                <a:effectLst/>
                <a:latin typeface="Times New Roman" panose="02020603050405020304" pitchFamily="18" charset="0"/>
              </a:rPr>
              <a:t>провадження</a:t>
            </a:r>
            <a:r>
              <a:rPr lang="ru-RU" sz="1600" b="0" i="0" dirty="0">
                <a:solidFill>
                  <a:srgbClr val="333333"/>
                </a:solidFill>
                <a:effectLst/>
                <a:latin typeface="Times New Roman" panose="02020603050405020304" pitchFamily="18" charset="0"/>
              </a:rPr>
              <a:t> виду </a:t>
            </a:r>
            <a:r>
              <a:rPr lang="ru-RU" sz="1600" b="0" i="0" dirty="0" err="1">
                <a:solidFill>
                  <a:srgbClr val="333333"/>
                </a:solidFill>
                <a:effectLst/>
                <a:latin typeface="Times New Roman" panose="02020603050405020304" pitchFamily="18" charset="0"/>
              </a:rPr>
              <a:t>господарської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частини</a:t>
            </a:r>
            <a:r>
              <a:rPr lang="ru-RU" sz="1600" b="0" i="0" dirty="0">
                <a:solidFill>
                  <a:srgbClr val="333333"/>
                </a:solidFill>
                <a:effectLst/>
                <a:latin typeface="Times New Roman" panose="02020603050405020304" pitchFamily="18" charset="0"/>
              </a:rPr>
              <a:t> виду </a:t>
            </a:r>
            <a:r>
              <a:rPr lang="ru-RU" sz="1600" b="0" i="0" dirty="0" err="1">
                <a:solidFill>
                  <a:srgbClr val="333333"/>
                </a:solidFill>
                <a:effectLst/>
                <a:latin typeface="Times New Roman" panose="02020603050405020304" pitchFamily="18" charset="0"/>
              </a:rPr>
              <a:t>господарської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що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підлягає</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ліцензуванню</a:t>
            </a:r>
            <a:endParaRPr lang="ru-RU" sz="1600" dirty="0"/>
          </a:p>
        </p:txBody>
      </p:sp>
      <p:cxnSp>
        <p:nvCxnSpPr>
          <p:cNvPr id="20" name="Прямая со стрелкой 19">
            <a:extLst>
              <a:ext uri="{FF2B5EF4-FFF2-40B4-BE49-F238E27FC236}">
                <a16:creationId xmlns:a16="http://schemas.microsoft.com/office/drawing/2014/main" id="{3B8F3D83-81E2-4D42-9C28-3C42656B09CC}"/>
              </a:ext>
            </a:extLst>
          </p:cNvPr>
          <p:cNvCxnSpPr>
            <a:stCxn id="7" idx="2"/>
          </p:cNvCxnSpPr>
          <p:nvPr/>
        </p:nvCxnSpPr>
        <p:spPr>
          <a:xfrm flipH="1">
            <a:off x="4457700" y="1918222"/>
            <a:ext cx="1403350" cy="1066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EEEBDE1D-15F8-43B1-A91E-730DD447A53E}"/>
              </a:ext>
            </a:extLst>
          </p:cNvPr>
          <p:cNvCxnSpPr>
            <a:stCxn id="7" idx="2"/>
          </p:cNvCxnSpPr>
          <p:nvPr/>
        </p:nvCxnSpPr>
        <p:spPr>
          <a:xfrm>
            <a:off x="5861050" y="1918222"/>
            <a:ext cx="1543050" cy="1180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D20DE649-5A74-4C84-8E32-2D633780D777}"/>
              </a:ext>
            </a:extLst>
          </p:cNvPr>
          <p:cNvCxnSpPr>
            <a:cxnSpLocks/>
          </p:cNvCxnSpPr>
          <p:nvPr/>
        </p:nvCxnSpPr>
        <p:spPr>
          <a:xfrm flipH="1">
            <a:off x="4883150" y="1867945"/>
            <a:ext cx="990600" cy="1943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7FFAC43B-ED4A-4513-82A1-B3605E9E1675}"/>
              </a:ext>
            </a:extLst>
          </p:cNvPr>
          <p:cNvCxnSpPr>
            <a:stCxn id="13" idx="2"/>
            <a:endCxn id="18" idx="0"/>
          </p:cNvCxnSpPr>
          <p:nvPr/>
        </p:nvCxnSpPr>
        <p:spPr>
          <a:xfrm>
            <a:off x="3371850" y="5185628"/>
            <a:ext cx="0" cy="35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07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0A16D-1E80-4564-A08A-CC9838319D36}"/>
              </a:ext>
            </a:extLst>
          </p:cNvPr>
          <p:cNvSpPr txBox="1"/>
          <p:nvPr/>
        </p:nvSpPr>
        <p:spPr>
          <a:xfrm>
            <a:off x="472735" y="693251"/>
            <a:ext cx="11077114" cy="4715843"/>
          </a:xfrm>
          <a:prstGeom prst="rect">
            <a:avLst/>
          </a:prstGeom>
          <a:noFill/>
        </p:spPr>
        <p:txBody>
          <a:bodyPr wrap="square">
            <a:spAutoFit/>
          </a:bodyPr>
          <a:lstStyle/>
          <a:p>
            <a:pPr indent="450215" algn="ctr" fontAlgn="base">
              <a:lnSpc>
                <a:spcPct val="150000"/>
              </a:lnSpc>
              <a:spcAft>
                <a:spcPts val="800"/>
              </a:spcAft>
            </a:pP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800"/>
              </a:spcAft>
              <a:buFont typeface="+mj-lt"/>
              <a:buAutoNum type="arabicPeriod"/>
            </a:pP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Економічні права та свободи людини і громадянина: поняття та особливості конституційно-правового закріплення в національному законодавстві.</a:t>
            </a:r>
            <a:endParaRPr lang="ru-RU"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800"/>
              </a:spcAft>
              <a:buFont typeface="+mj-lt"/>
              <a:buAutoNum type="arabicPeriod"/>
            </a:pP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Конституційно-правові засади права на приватну власність. Підстави і порядок примусового відчуження об</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єктів</a:t>
            </a: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 приватної власності. Способи захисту права на приватну власність.</a:t>
            </a:r>
            <a:endParaRPr lang="ru-RU"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800"/>
              </a:spcAft>
              <a:buFont typeface="+mj-lt"/>
              <a:buAutoNum type="arabicPeriod"/>
            </a:pP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Право на підприємницьку діяльність: особливості конституційно-правової регламентації. Коло осіб, щодо яких підприємницька діяльність обмежується законом. Гарантії здійснення підприємницької діяльності. Антимонопольна політика держави.</a:t>
            </a:r>
            <a:endParaRPr lang="ru-RU"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800"/>
              </a:spcAft>
              <a:buFont typeface="+mj-lt"/>
              <a:buAutoNum type="arabicPeriod"/>
            </a:pP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Права громадян як споживачів (Закон України «Про захист прав споживачів»)</a:t>
            </a:r>
            <a:endParaRPr lang="ru-RU"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800"/>
              </a:spcAft>
              <a:buFont typeface="+mj-lt"/>
              <a:buAutoNum type="arabicPeriod"/>
            </a:pP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Конституційно-правовий зміст права на користування об</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єктами</a:t>
            </a: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державної та комунальної власності. </a:t>
            </a:r>
            <a:endParaRPr lang="ru-RU"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6859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E5A98-D1DD-40E8-A5C5-CFF337D6427B}"/>
              </a:ext>
            </a:extLst>
          </p:cNvPr>
          <p:cNvSpPr txBox="1"/>
          <p:nvPr/>
        </p:nvSpPr>
        <p:spPr>
          <a:xfrm>
            <a:off x="634835" y="4517680"/>
            <a:ext cx="4022890" cy="1477328"/>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самостійного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здійснення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підприємцем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зовнішньоекономічної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діяльності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підприємцем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належної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йому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частки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валютної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виручки</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свій</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розсуд</a:t>
            </a:r>
            <a:endParaRPr lang="ru-RU" b="0" i="0" dirty="0">
              <a:solidFill>
                <a:srgbClr val="333333"/>
              </a:solidFill>
              <a:effectLst/>
              <a:latin typeface="Times New Roman" panose="02020603050405020304" pitchFamily="18" charset="0"/>
            </a:endParaRPr>
          </a:p>
        </p:txBody>
      </p:sp>
      <p:sp>
        <p:nvSpPr>
          <p:cNvPr id="5" name="TextBox 4">
            <a:extLst>
              <a:ext uri="{FF2B5EF4-FFF2-40B4-BE49-F238E27FC236}">
                <a16:creationId xmlns:a16="http://schemas.microsoft.com/office/drawing/2014/main" id="{4BAC4403-A84F-4F89-94D0-5A7EA7220773}"/>
              </a:ext>
            </a:extLst>
          </p:cNvPr>
          <p:cNvSpPr txBox="1"/>
          <p:nvPr/>
        </p:nvSpPr>
        <p:spPr>
          <a:xfrm>
            <a:off x="2863604" y="472558"/>
            <a:ext cx="6094520" cy="646331"/>
          </a:xfrm>
          <a:prstGeom prst="rect">
            <a:avLst/>
          </a:prstGeom>
          <a:noFill/>
          <a:ln>
            <a:solidFill>
              <a:schemeClr val="accent1"/>
            </a:solidFill>
          </a:ln>
        </p:spPr>
        <p:txBody>
          <a:bodyPr wrap="square">
            <a:spAutoFit/>
          </a:bodyPr>
          <a:lstStyle/>
          <a:p>
            <a:pPr algn="ctr"/>
            <a:r>
              <a:rPr lang="ru-RU" b="0" i="0" dirty="0" err="1">
                <a:solidFill>
                  <a:srgbClr val="333333"/>
                </a:solidFill>
                <a:effectLst/>
                <a:latin typeface="Times New Roman" panose="02020603050405020304" pitchFamily="18" charset="0"/>
              </a:rPr>
              <a:t>Принципи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підприємницької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діяльності</a:t>
            </a:r>
            <a:r>
              <a:rPr lang="ru-RU" b="0" i="0" dirty="0">
                <a:solidFill>
                  <a:srgbClr val="333333"/>
                </a:solidFill>
                <a:effectLst/>
                <a:latin typeface="Times New Roman" panose="02020603050405020304" pitchFamily="18" charset="0"/>
              </a:rPr>
              <a:t> - </a:t>
            </a:r>
            <a:r>
              <a:rPr lang="ru-RU" b="0" i="0" dirty="0" err="1">
                <a:solidFill>
                  <a:srgbClr val="333333"/>
                </a:solidFill>
                <a:effectLst/>
                <a:latin typeface="Times New Roman" panose="02020603050405020304" pitchFamily="18" charset="0"/>
              </a:rPr>
              <a:t>підприємництво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здійснюється</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основі</a:t>
            </a:r>
            <a:r>
              <a:rPr lang="ru-RU" b="0" i="0" dirty="0">
                <a:solidFill>
                  <a:srgbClr val="333333"/>
                </a:solidFill>
                <a:effectLst/>
                <a:latin typeface="Times New Roman" panose="02020603050405020304" pitchFamily="18" charset="0"/>
              </a:rPr>
              <a:t> </a:t>
            </a:r>
          </a:p>
        </p:txBody>
      </p:sp>
      <p:sp>
        <p:nvSpPr>
          <p:cNvPr id="7" name="TextBox 6">
            <a:extLst>
              <a:ext uri="{FF2B5EF4-FFF2-40B4-BE49-F238E27FC236}">
                <a16:creationId xmlns:a16="http://schemas.microsoft.com/office/drawing/2014/main" id="{AE47A080-AA16-476E-AC36-FB5F9E5B1AB0}"/>
              </a:ext>
            </a:extLst>
          </p:cNvPr>
          <p:cNvSpPr txBox="1"/>
          <p:nvPr/>
        </p:nvSpPr>
        <p:spPr>
          <a:xfrm>
            <a:off x="634835" y="1549398"/>
            <a:ext cx="4022888" cy="646331"/>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вільного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вибору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підприємцем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видів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підприємницької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діяльності</a:t>
            </a:r>
            <a:endParaRPr lang="ru-RU" b="0" i="0" dirty="0">
              <a:solidFill>
                <a:srgbClr val="333333"/>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778E5653-160E-49E3-991A-CFD575BC47B1}"/>
              </a:ext>
            </a:extLst>
          </p:cNvPr>
          <p:cNvSpPr txBox="1"/>
          <p:nvPr/>
        </p:nvSpPr>
        <p:spPr>
          <a:xfrm>
            <a:off x="6267450" y="1897961"/>
            <a:ext cx="4827602" cy="2031325"/>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самостійного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формування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підприємцем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програми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діяльності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вибору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постачальників</a:t>
            </a:r>
            <a:r>
              <a:rPr lang="ru-RU" b="0" i="0" dirty="0">
                <a:solidFill>
                  <a:srgbClr val="333333"/>
                </a:solidFill>
                <a:effectLst/>
                <a:latin typeface="Times New Roman" panose="02020603050405020304" pitchFamily="18" charset="0"/>
              </a:rPr>
              <a:t> і </a:t>
            </a:r>
            <a:r>
              <a:rPr lang="ru-RU" b="0" i="0" dirty="0" err="1">
                <a:solidFill>
                  <a:srgbClr val="333333"/>
                </a:solidFill>
                <a:effectLst/>
                <a:latin typeface="Times New Roman" panose="02020603050405020304" pitchFamily="18" charset="0"/>
              </a:rPr>
              <a:t>споживачів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продукції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виробляється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залучення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матеріально-технічних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фінансових</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інших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видів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яких</a:t>
            </a:r>
            <a:r>
              <a:rPr lang="ru-RU" b="0" i="0" dirty="0">
                <a:solidFill>
                  <a:srgbClr val="333333"/>
                </a:solidFill>
                <a:effectLst/>
                <a:latin typeface="Times New Roman" panose="02020603050405020304" pitchFamily="18" charset="0"/>
              </a:rPr>
              <a:t> не </a:t>
            </a:r>
            <a:r>
              <a:rPr lang="ru-RU" b="0" i="0" dirty="0" err="1">
                <a:solidFill>
                  <a:srgbClr val="333333"/>
                </a:solidFill>
                <a:effectLst/>
                <a:latin typeface="Times New Roman" panose="02020603050405020304" pitchFamily="18" charset="0"/>
              </a:rPr>
              <a:t>обмежено</a:t>
            </a:r>
            <a:r>
              <a:rPr lang="ru-RU" b="0" i="0" dirty="0">
                <a:solidFill>
                  <a:srgbClr val="333333"/>
                </a:solidFill>
                <a:effectLst/>
                <a:latin typeface="Times New Roman" panose="02020603050405020304" pitchFamily="18" charset="0"/>
              </a:rPr>
              <a:t> законом, </a:t>
            </a:r>
            <a:r>
              <a:rPr lang="ru-RU" b="0" i="0" dirty="0" err="1">
                <a:solidFill>
                  <a:srgbClr val="333333"/>
                </a:solidFill>
                <a:effectLst/>
                <a:latin typeface="Times New Roman" panose="02020603050405020304" pitchFamily="18" charset="0"/>
              </a:rPr>
              <a:t>встановлення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цін</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продукцію</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послуги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відповідно</a:t>
            </a:r>
            <a:r>
              <a:rPr lang="ru-RU" b="0" i="0" dirty="0">
                <a:solidFill>
                  <a:srgbClr val="333333"/>
                </a:solidFill>
                <a:effectLst/>
                <a:latin typeface="Times New Roman" panose="02020603050405020304" pitchFamily="18" charset="0"/>
              </a:rPr>
              <a:t> до закону</a:t>
            </a:r>
          </a:p>
        </p:txBody>
      </p:sp>
      <p:sp>
        <p:nvSpPr>
          <p:cNvPr id="11" name="TextBox 10">
            <a:extLst>
              <a:ext uri="{FF2B5EF4-FFF2-40B4-BE49-F238E27FC236}">
                <a16:creationId xmlns:a16="http://schemas.microsoft.com/office/drawing/2014/main" id="{C64C1E6B-6FF0-4FCC-8179-9B538FF88832}"/>
              </a:ext>
            </a:extLst>
          </p:cNvPr>
          <p:cNvSpPr txBox="1"/>
          <p:nvPr/>
        </p:nvSpPr>
        <p:spPr>
          <a:xfrm>
            <a:off x="6267450" y="4333014"/>
            <a:ext cx="4827602" cy="369332"/>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вільного</a:t>
            </a:r>
            <a:r>
              <a:rPr lang="ru-RU" b="0" i="0" dirty="0">
                <a:solidFill>
                  <a:srgbClr val="333333"/>
                </a:solidFill>
                <a:effectLst/>
                <a:latin typeface="Times New Roman" panose="02020603050405020304" pitchFamily="18" charset="0"/>
              </a:rPr>
              <a:t> найму </a:t>
            </a:r>
            <a:r>
              <a:rPr lang="ru-RU" b="0" i="0" dirty="0" err="1">
                <a:solidFill>
                  <a:srgbClr val="333333"/>
                </a:solidFill>
                <a:effectLst/>
                <a:latin typeface="Times New Roman" panose="02020603050405020304" pitchFamily="18" charset="0"/>
              </a:rPr>
              <a:t>підприємцем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працівників</a:t>
            </a:r>
            <a:endParaRPr lang="ru-RU" b="0" i="0" dirty="0">
              <a:solidFill>
                <a:srgbClr val="333333"/>
              </a:solidFill>
              <a:effectLst/>
              <a:latin typeface="Times New Roman" panose="02020603050405020304" pitchFamily="18" charset="0"/>
            </a:endParaRPr>
          </a:p>
        </p:txBody>
      </p:sp>
      <p:sp>
        <p:nvSpPr>
          <p:cNvPr id="13" name="TextBox 12">
            <a:extLst>
              <a:ext uri="{FF2B5EF4-FFF2-40B4-BE49-F238E27FC236}">
                <a16:creationId xmlns:a16="http://schemas.microsoft.com/office/drawing/2014/main" id="{379C194F-95FF-4347-AF18-0CB30DB18399}"/>
              </a:ext>
            </a:extLst>
          </p:cNvPr>
          <p:cNvSpPr txBox="1"/>
          <p:nvPr/>
        </p:nvSpPr>
        <p:spPr>
          <a:xfrm>
            <a:off x="634834" y="2455723"/>
            <a:ext cx="4022889" cy="1754326"/>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комерційного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розрахунку</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власного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комерційного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ризику</a:t>
            </a:r>
            <a:r>
              <a:rPr lang="ru-RU" b="0" i="0" dirty="0">
                <a:solidFill>
                  <a:srgbClr val="333333"/>
                </a:solidFill>
                <a:effectLst/>
                <a:latin typeface="Times New Roman" panose="02020603050405020304" pitchFamily="18" charset="0"/>
              </a:rPr>
              <a:t>;</a:t>
            </a:r>
          </a:p>
          <a:p>
            <a:pPr algn="just"/>
            <a:r>
              <a:rPr lang="ru-RU" b="0" i="0" dirty="0" err="1">
                <a:solidFill>
                  <a:srgbClr val="333333"/>
                </a:solidFill>
                <a:effectLst/>
                <a:latin typeface="Times New Roman" panose="02020603050405020304" pitchFamily="18" charset="0"/>
              </a:rPr>
              <a:t>вільного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розпорядження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прибутком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залишається</a:t>
            </a:r>
            <a:r>
              <a:rPr lang="ru-RU" b="0" i="0" dirty="0">
                <a:solidFill>
                  <a:srgbClr val="333333"/>
                </a:solidFill>
                <a:effectLst/>
                <a:latin typeface="Times New Roman" panose="02020603050405020304" pitchFamily="18" charset="0"/>
              </a:rPr>
              <a:t> у </a:t>
            </a:r>
            <a:r>
              <a:rPr lang="ru-RU" b="0" i="0" dirty="0" err="1">
                <a:solidFill>
                  <a:srgbClr val="333333"/>
                </a:solidFill>
                <a:effectLst/>
                <a:latin typeface="Times New Roman" panose="02020603050405020304" pitchFamily="18" charset="0"/>
              </a:rPr>
              <a:t>підприємця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після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сплати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податків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зборів</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інших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платежів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передбачених</a:t>
            </a:r>
            <a:r>
              <a:rPr lang="ru-RU" b="0" i="0" dirty="0">
                <a:solidFill>
                  <a:srgbClr val="333333"/>
                </a:solidFill>
                <a:effectLst/>
                <a:latin typeface="Times New Roman" panose="02020603050405020304" pitchFamily="18" charset="0"/>
              </a:rPr>
              <a:t> законом</a:t>
            </a:r>
          </a:p>
        </p:txBody>
      </p:sp>
      <p:cxnSp>
        <p:nvCxnSpPr>
          <p:cNvPr id="15" name="Прямая соединительная линия 14">
            <a:extLst>
              <a:ext uri="{FF2B5EF4-FFF2-40B4-BE49-F238E27FC236}">
                <a16:creationId xmlns:a16="http://schemas.microsoft.com/office/drawing/2014/main" id="{87B52216-A785-4FB6-B8E8-A2EAF75E0C07}"/>
              </a:ext>
            </a:extLst>
          </p:cNvPr>
          <p:cNvCxnSpPr/>
          <p:nvPr/>
        </p:nvCxnSpPr>
        <p:spPr>
          <a:xfrm>
            <a:off x="5524500" y="1118889"/>
            <a:ext cx="0" cy="4137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0562FEF9-CD98-4C38-A1AB-E09C2DF846A4}"/>
              </a:ext>
            </a:extLst>
          </p:cNvPr>
          <p:cNvCxnSpPr>
            <a:stCxn id="3" idx="3"/>
          </p:cNvCxnSpPr>
          <p:nvPr/>
        </p:nvCxnSpPr>
        <p:spPr>
          <a:xfrm>
            <a:off x="4657725" y="5256344"/>
            <a:ext cx="87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AB893654-29A9-4700-8C84-419F161C7EE2}"/>
              </a:ext>
            </a:extLst>
          </p:cNvPr>
          <p:cNvCxnSpPr>
            <a:stCxn id="13" idx="3"/>
          </p:cNvCxnSpPr>
          <p:nvPr/>
        </p:nvCxnSpPr>
        <p:spPr>
          <a:xfrm>
            <a:off x="4657723" y="3332886"/>
            <a:ext cx="866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EF2804FB-19BA-404B-89BE-31A2812C004C}"/>
              </a:ext>
            </a:extLst>
          </p:cNvPr>
          <p:cNvCxnSpPr>
            <a:stCxn id="7" idx="3"/>
          </p:cNvCxnSpPr>
          <p:nvPr/>
        </p:nvCxnSpPr>
        <p:spPr>
          <a:xfrm flipV="1">
            <a:off x="4657723" y="1872563"/>
            <a:ext cx="87630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9DD8F35E-28B9-41FE-B35C-D7C4CF6A197B}"/>
              </a:ext>
            </a:extLst>
          </p:cNvPr>
          <p:cNvCxnSpPr>
            <a:cxnSpLocks/>
          </p:cNvCxnSpPr>
          <p:nvPr/>
        </p:nvCxnSpPr>
        <p:spPr>
          <a:xfrm flipV="1">
            <a:off x="5514976" y="2634309"/>
            <a:ext cx="752474" cy="2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308FBFED-6B24-40F6-8359-1764FE7A9112}"/>
              </a:ext>
            </a:extLst>
          </p:cNvPr>
          <p:cNvCxnSpPr>
            <a:endCxn id="11" idx="1"/>
          </p:cNvCxnSpPr>
          <p:nvPr/>
        </p:nvCxnSpPr>
        <p:spPr>
          <a:xfrm>
            <a:off x="5534025" y="4517680"/>
            <a:ext cx="7334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09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06EAC-124F-42EB-BFE3-3F7D338B12D8}"/>
              </a:ext>
            </a:extLst>
          </p:cNvPr>
          <p:cNvSpPr txBox="1"/>
          <p:nvPr/>
        </p:nvSpPr>
        <p:spPr>
          <a:xfrm>
            <a:off x="3416300" y="409035"/>
            <a:ext cx="4495800" cy="307777"/>
          </a:xfrm>
          <a:prstGeom prst="rect">
            <a:avLst/>
          </a:prstGeom>
          <a:noFill/>
          <a:ln>
            <a:solidFill>
              <a:schemeClr val="accent1"/>
            </a:solidFill>
          </a:ln>
        </p:spPr>
        <p:txBody>
          <a:bodyPr wrap="square" rtlCol="0">
            <a:spAutoFit/>
          </a:bodyPr>
          <a:lstStyle/>
          <a:p>
            <a:pPr algn="ctr"/>
            <a:r>
              <a:rPr lang="uk-UA" sz="1400" dirty="0"/>
              <a:t>Гарантії підприємницької діяльності</a:t>
            </a:r>
            <a:endParaRPr lang="ru-RU" sz="1400" dirty="0"/>
          </a:p>
        </p:txBody>
      </p:sp>
      <p:sp>
        <p:nvSpPr>
          <p:cNvPr id="5" name="TextBox 4">
            <a:extLst>
              <a:ext uri="{FF2B5EF4-FFF2-40B4-BE49-F238E27FC236}">
                <a16:creationId xmlns:a16="http://schemas.microsoft.com/office/drawing/2014/main" id="{5814F818-7751-4FD1-A40F-0F7510B8435D}"/>
              </a:ext>
            </a:extLst>
          </p:cNvPr>
          <p:cNvSpPr txBox="1"/>
          <p:nvPr/>
        </p:nvSpPr>
        <p:spPr>
          <a:xfrm>
            <a:off x="587377" y="1039668"/>
            <a:ext cx="3743323" cy="1815882"/>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Держава </a:t>
            </a:r>
            <a:r>
              <a:rPr lang="ru-RU" sz="1400" b="0" i="0" dirty="0" err="1">
                <a:solidFill>
                  <a:srgbClr val="333333"/>
                </a:solidFill>
                <a:effectLst/>
                <a:latin typeface="Times New Roman" panose="02020603050405020304" pitchFamily="18" charset="0"/>
              </a:rPr>
              <a:t>гарантує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усім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підприємцям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незалежно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обраних</a:t>
            </a:r>
            <a:r>
              <a:rPr lang="ru-RU" sz="1400" b="0" i="0" dirty="0">
                <a:solidFill>
                  <a:srgbClr val="333333"/>
                </a:solidFill>
                <a:effectLst/>
                <a:latin typeface="Times New Roman" panose="02020603050405020304" pitchFamily="18" charset="0"/>
              </a:rPr>
              <a:t> ними </a:t>
            </a:r>
            <a:r>
              <a:rPr lang="ru-RU" sz="1400" b="0" i="0" dirty="0" err="1">
                <a:solidFill>
                  <a:srgbClr val="333333"/>
                </a:solidFill>
                <a:effectLst/>
                <a:latin typeface="Times New Roman" panose="02020603050405020304" pitchFamily="18" charset="0"/>
              </a:rPr>
              <a:t>організаційних</a:t>
            </a:r>
            <a:r>
              <a:rPr lang="ru-RU" sz="1400" b="0" i="0" dirty="0">
                <a:solidFill>
                  <a:srgbClr val="333333"/>
                </a:solidFill>
                <a:effectLst/>
                <a:latin typeface="Times New Roman" panose="02020603050405020304" pitchFamily="18" charset="0"/>
              </a:rPr>
              <a:t> форм </a:t>
            </a:r>
            <a:r>
              <a:rPr lang="ru-RU" sz="1400" b="0" i="0" dirty="0" err="1">
                <a:solidFill>
                  <a:srgbClr val="333333"/>
                </a:solidFill>
                <a:effectLst/>
                <a:latin typeface="Times New Roman" panose="02020603050405020304" pitchFamily="18" charset="0"/>
              </a:rPr>
              <a:t>підприємницької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діяльності</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рівні</a:t>
            </a:r>
            <a:r>
              <a:rPr lang="ru-RU" sz="1400" b="0" i="0" dirty="0">
                <a:solidFill>
                  <a:srgbClr val="333333"/>
                </a:solidFill>
                <a:effectLst/>
                <a:latin typeface="Times New Roman" panose="02020603050405020304" pitchFamily="18" charset="0"/>
              </a:rPr>
              <a:t> права </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рівні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можливості</a:t>
            </a:r>
            <a:r>
              <a:rPr lang="ru-RU" sz="1400" b="0" i="0" dirty="0">
                <a:solidFill>
                  <a:srgbClr val="333333"/>
                </a:solidFill>
                <a:effectLst/>
                <a:latin typeface="Times New Roman" panose="02020603050405020304" pitchFamily="18" charset="0"/>
              </a:rPr>
              <a:t> </a:t>
            </a:r>
            <a:endParaRPr lang="ru-RU" sz="1400" dirty="0">
              <a:solidFill>
                <a:srgbClr val="333333"/>
              </a:solidFill>
              <a:latin typeface="Times New Roman" panose="02020603050405020304" pitchFamily="18" charset="0"/>
            </a:endParaRPr>
          </a:p>
          <a:p>
            <a:pPr algn="just"/>
            <a:r>
              <a:rPr lang="ru-RU" sz="1400" b="0" i="0" dirty="0">
                <a:solidFill>
                  <a:srgbClr val="333333"/>
                </a:solidFill>
                <a:effectLst/>
                <a:latin typeface="Times New Roman" panose="02020603050405020304" pitchFamily="18" charset="0"/>
              </a:rPr>
              <a:t>для </a:t>
            </a:r>
            <a:r>
              <a:rPr lang="ru-RU" sz="1400" b="0" i="0" dirty="0" err="1">
                <a:solidFill>
                  <a:srgbClr val="333333"/>
                </a:solidFill>
                <a:effectLst/>
                <a:latin typeface="Times New Roman" panose="02020603050405020304" pitchFamily="18" charset="0"/>
              </a:rPr>
              <a:t>залучення</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використання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матеріально-технічних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фінансових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трудових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інформаційних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природних</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інших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ресурсів</a:t>
            </a:r>
            <a:r>
              <a:rPr lang="ru-RU" sz="1400" b="0" i="0" dirty="0">
                <a:solidFill>
                  <a:srgbClr val="333333"/>
                </a:solidFill>
                <a:effectLst/>
                <a:latin typeface="Times New Roman" panose="02020603050405020304" pitchFamily="18" charset="0"/>
              </a:rPr>
              <a:t>.</a:t>
            </a:r>
          </a:p>
        </p:txBody>
      </p:sp>
      <p:sp>
        <p:nvSpPr>
          <p:cNvPr id="7" name="TextBox 6">
            <a:extLst>
              <a:ext uri="{FF2B5EF4-FFF2-40B4-BE49-F238E27FC236}">
                <a16:creationId xmlns:a16="http://schemas.microsoft.com/office/drawing/2014/main" id="{A4C6EE90-3435-4F0F-8AE0-BA2D10749B76}"/>
              </a:ext>
            </a:extLst>
          </p:cNvPr>
          <p:cNvSpPr txBox="1"/>
          <p:nvPr/>
        </p:nvSpPr>
        <p:spPr>
          <a:xfrm>
            <a:off x="587377" y="3123440"/>
            <a:ext cx="3743323" cy="1384995"/>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Забезпечення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матеріально-технічними</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іншими</a:t>
            </a:r>
            <a:r>
              <a:rPr lang="ru-RU" sz="1400" b="0" i="0" dirty="0">
                <a:solidFill>
                  <a:srgbClr val="333333"/>
                </a:solidFill>
                <a:effectLst/>
                <a:latin typeface="Times New Roman" panose="02020603050405020304" pitchFamily="18" charset="0"/>
              </a:rPr>
              <a:t> ресурсами,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централізовано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розподіляються</a:t>
            </a:r>
            <a:r>
              <a:rPr lang="ru-RU" sz="1400" b="0" i="0" dirty="0">
                <a:solidFill>
                  <a:srgbClr val="333333"/>
                </a:solidFill>
                <a:effectLst/>
                <a:latin typeface="Times New Roman" panose="02020603050405020304" pitchFamily="18" charset="0"/>
              </a:rPr>
              <a:t> державою, </a:t>
            </a:r>
            <a:r>
              <a:rPr lang="ru-RU" sz="1400" b="0" i="0" dirty="0" err="1">
                <a:solidFill>
                  <a:srgbClr val="333333"/>
                </a:solidFill>
                <a:effectLst/>
                <a:latin typeface="Times New Roman" panose="02020603050405020304" pitchFamily="18" charset="0"/>
              </a:rPr>
              <a:t>здійснюється</a:t>
            </a:r>
            <a:r>
              <a:rPr lang="ru-RU" sz="1400" b="0" i="0" dirty="0">
                <a:solidFill>
                  <a:srgbClr val="333333"/>
                </a:solidFill>
                <a:effectLst/>
                <a:latin typeface="Times New Roman" panose="02020603050405020304" pitchFamily="18" charset="0"/>
              </a:rPr>
              <a:t> з метою </a:t>
            </a:r>
            <a:r>
              <a:rPr lang="ru-RU" sz="1400" b="0" i="0" dirty="0" err="1">
                <a:solidFill>
                  <a:srgbClr val="333333"/>
                </a:solidFill>
                <a:effectLst/>
                <a:latin typeface="Times New Roman" panose="02020603050405020304" pitchFamily="18" charset="0"/>
              </a:rPr>
              <a:t>виконання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підприємцем</a:t>
            </a:r>
            <a:r>
              <a:rPr lang="ru-RU" sz="1400" b="0" i="0" dirty="0">
                <a:solidFill>
                  <a:srgbClr val="333333"/>
                </a:solidFill>
                <a:effectLst/>
                <a:latin typeface="Times New Roman" panose="02020603050405020304" pitchFamily="18" charset="0"/>
              </a:rPr>
              <a:t> поставок, </a:t>
            </a:r>
            <a:r>
              <a:rPr lang="ru-RU" sz="1400" b="0" i="0" dirty="0" err="1">
                <a:solidFill>
                  <a:srgbClr val="333333"/>
                </a:solidFill>
                <a:effectLst/>
                <a:latin typeface="Times New Roman" panose="02020603050405020304" pitchFamily="18" charset="0"/>
              </a:rPr>
              <a:t>робіт</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чи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послуг</a:t>
            </a:r>
            <a:r>
              <a:rPr lang="ru-RU" sz="1400" b="0" i="0" dirty="0">
                <a:solidFill>
                  <a:srgbClr val="333333"/>
                </a:solidFill>
                <a:effectLst/>
                <a:latin typeface="Times New Roman" panose="02020603050405020304" pitchFamily="18" charset="0"/>
              </a:rPr>
              <a:t> для </a:t>
            </a:r>
            <a:r>
              <a:rPr lang="ru-RU" sz="1400" b="0" i="0" dirty="0" err="1">
                <a:solidFill>
                  <a:srgbClr val="333333"/>
                </a:solidFill>
                <a:effectLst/>
                <a:latin typeface="Times New Roman" panose="02020603050405020304" pitchFamily="18" charset="0"/>
              </a:rPr>
              <a:t>пріоритетних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державних</a:t>
            </a:r>
            <a:r>
              <a:rPr lang="ru-RU" sz="1400" b="0" i="0" dirty="0">
                <a:solidFill>
                  <a:srgbClr val="333333"/>
                </a:solidFill>
                <a:effectLst/>
                <a:latin typeface="Times New Roman" panose="02020603050405020304" pitchFamily="18" charset="0"/>
              </a:rPr>
              <a:t> потреб.</a:t>
            </a:r>
          </a:p>
        </p:txBody>
      </p:sp>
      <p:sp>
        <p:nvSpPr>
          <p:cNvPr id="9" name="TextBox 8">
            <a:extLst>
              <a:ext uri="{FF2B5EF4-FFF2-40B4-BE49-F238E27FC236}">
                <a16:creationId xmlns:a16="http://schemas.microsoft.com/office/drawing/2014/main" id="{4D59E5EB-41E3-476B-9BA9-1DD86975DE9C}"/>
              </a:ext>
            </a:extLst>
          </p:cNvPr>
          <p:cNvSpPr txBox="1"/>
          <p:nvPr/>
        </p:nvSpPr>
        <p:spPr>
          <a:xfrm>
            <a:off x="7035799" y="1255112"/>
            <a:ext cx="4178301" cy="1600438"/>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Держава</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гарантує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недоторканність</a:t>
            </a:r>
            <a:r>
              <a:rPr lang="ru-RU" sz="1400" b="0" i="0" dirty="0">
                <a:solidFill>
                  <a:srgbClr val="333333"/>
                </a:solidFill>
                <a:effectLst/>
                <a:latin typeface="Times New Roman" panose="02020603050405020304" pitchFamily="18" charset="0"/>
              </a:rPr>
              <a:t> майна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забезпечує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захист</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майнових</a:t>
            </a:r>
            <a:r>
              <a:rPr lang="ru-RU" sz="1400" b="0" i="0" dirty="0">
                <a:solidFill>
                  <a:srgbClr val="333333"/>
                </a:solidFill>
                <a:effectLst/>
                <a:latin typeface="Times New Roman" panose="02020603050405020304" pitchFamily="18" charset="0"/>
              </a:rPr>
              <a:t> прав </a:t>
            </a:r>
            <a:r>
              <a:rPr lang="ru-RU" sz="1400" b="0" i="0" dirty="0" err="1">
                <a:solidFill>
                  <a:srgbClr val="333333"/>
                </a:solidFill>
                <a:effectLst/>
                <a:latin typeface="Times New Roman" panose="02020603050405020304" pitchFamily="18" charset="0"/>
              </a:rPr>
              <a:t>підприємця</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Вилучення</a:t>
            </a:r>
            <a:r>
              <a:rPr lang="ru-RU" sz="1400" b="0" i="0" dirty="0">
                <a:solidFill>
                  <a:srgbClr val="333333"/>
                </a:solidFill>
                <a:effectLst/>
                <a:latin typeface="Times New Roman" panose="02020603050405020304" pitchFamily="18" charset="0"/>
              </a:rPr>
              <a:t> державою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органами </a:t>
            </a:r>
            <a:r>
              <a:rPr lang="ru-RU" sz="1400" b="0" i="0" dirty="0" err="1">
                <a:solidFill>
                  <a:srgbClr val="333333"/>
                </a:solidFill>
                <a:effectLst/>
                <a:latin typeface="Times New Roman" panose="02020603050405020304" pitchFamily="18" charset="0"/>
              </a:rPr>
              <a:t>місцевого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самоврядування</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підприємця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основних</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оборотних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фондів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іншого</a:t>
            </a:r>
            <a:r>
              <a:rPr lang="ru-RU" sz="1400" b="0" i="0" dirty="0">
                <a:solidFill>
                  <a:srgbClr val="333333"/>
                </a:solidFill>
                <a:effectLst/>
                <a:latin typeface="Times New Roman" panose="02020603050405020304" pitchFamily="18" charset="0"/>
              </a:rPr>
              <a:t> майна </a:t>
            </a:r>
            <a:r>
              <a:rPr lang="ru-RU" sz="1400" b="0" i="0" dirty="0" err="1">
                <a:solidFill>
                  <a:srgbClr val="333333"/>
                </a:solidFill>
                <a:effectLst/>
                <a:latin typeface="Times New Roman" panose="02020603050405020304" pitchFamily="18" charset="0"/>
              </a:rPr>
              <a:t>допускається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відповідно</a:t>
            </a:r>
            <a:r>
              <a:rPr lang="ru-RU" sz="1400" b="0" i="0" dirty="0">
                <a:solidFill>
                  <a:srgbClr val="333333"/>
                </a:solidFill>
                <a:effectLst/>
                <a:latin typeface="Times New Roman" panose="02020603050405020304" pitchFamily="18" charset="0"/>
              </a:rPr>
              <a:t> ст. 41 </a:t>
            </a:r>
            <a:r>
              <a:rPr lang="ru-RU" sz="1400" b="0" i="0" dirty="0" err="1">
                <a:solidFill>
                  <a:srgbClr val="333333"/>
                </a:solidFill>
                <a:effectLst/>
                <a:latin typeface="Times New Roman" panose="02020603050405020304" pitchFamily="18" charset="0"/>
              </a:rPr>
              <a:t>Конституції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України</a:t>
            </a:r>
            <a:endParaRPr lang="ru-RU" sz="1400" b="0" i="0" dirty="0">
              <a:solidFill>
                <a:srgbClr val="333333"/>
              </a:solidFill>
              <a:effectLst/>
              <a:latin typeface="Times New Roman" panose="02020603050405020304" pitchFamily="18" charset="0"/>
            </a:endParaRPr>
          </a:p>
        </p:txBody>
      </p:sp>
      <p:sp>
        <p:nvSpPr>
          <p:cNvPr id="11" name="TextBox 10">
            <a:extLst>
              <a:ext uri="{FF2B5EF4-FFF2-40B4-BE49-F238E27FC236}">
                <a16:creationId xmlns:a16="http://schemas.microsoft.com/office/drawing/2014/main" id="{DACAE230-D6C8-4823-9A5E-56882051180B}"/>
              </a:ext>
            </a:extLst>
          </p:cNvPr>
          <p:cNvSpPr txBox="1"/>
          <p:nvPr/>
        </p:nvSpPr>
        <p:spPr>
          <a:xfrm>
            <a:off x="587377" y="4776325"/>
            <a:ext cx="3743323" cy="1384995"/>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Збитки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завдані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внаслідок</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порушення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громадянами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чи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юридичними</a:t>
            </a:r>
            <a:r>
              <a:rPr lang="ru-RU" sz="1400" b="0" i="0" dirty="0">
                <a:solidFill>
                  <a:srgbClr val="333333"/>
                </a:solidFill>
                <a:effectLst/>
                <a:latin typeface="Times New Roman" panose="02020603050405020304" pitchFamily="18" charset="0"/>
              </a:rPr>
              <a:t> особами, органами </a:t>
            </a:r>
            <a:r>
              <a:rPr lang="ru-RU" sz="1400" b="0" i="0" dirty="0" err="1">
                <a:solidFill>
                  <a:srgbClr val="333333"/>
                </a:solidFill>
                <a:effectLst/>
                <a:latin typeface="Times New Roman" panose="02020603050405020304" pitchFamily="18" charset="0"/>
              </a:rPr>
              <a:t>державної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влади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чи</a:t>
            </a:r>
            <a:r>
              <a:rPr lang="ru-RU" sz="1400" b="0" i="0" dirty="0">
                <a:solidFill>
                  <a:srgbClr val="333333"/>
                </a:solidFill>
                <a:effectLst/>
                <a:latin typeface="Times New Roman" panose="02020603050405020304" pitchFamily="18" charset="0"/>
              </a:rPr>
              <a:t> органами </a:t>
            </a:r>
            <a:r>
              <a:rPr lang="ru-RU" sz="1400" b="0" i="0" dirty="0" err="1">
                <a:solidFill>
                  <a:srgbClr val="333333"/>
                </a:solidFill>
                <a:effectLst/>
                <a:latin typeface="Times New Roman" panose="02020603050405020304" pitchFamily="18" charset="0"/>
              </a:rPr>
              <a:t>місцевого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самоврядування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його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майнових</a:t>
            </a:r>
            <a:r>
              <a:rPr lang="ru-RU" sz="1400" b="0" i="0" dirty="0">
                <a:solidFill>
                  <a:srgbClr val="333333"/>
                </a:solidFill>
                <a:effectLst/>
                <a:latin typeface="Times New Roman" panose="02020603050405020304" pitchFamily="18" charset="0"/>
              </a:rPr>
              <a:t> прав, </a:t>
            </a:r>
            <a:r>
              <a:rPr lang="ru-RU" sz="1400" b="0" i="0" dirty="0" err="1">
                <a:solidFill>
                  <a:srgbClr val="333333"/>
                </a:solidFill>
                <a:effectLst/>
                <a:latin typeface="Times New Roman" panose="02020603050405020304" pitchFamily="18" charset="0"/>
              </a:rPr>
              <a:t>відшкодовуються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відповідно</a:t>
            </a:r>
            <a:r>
              <a:rPr lang="ru-RU" sz="1400" b="0" i="0" dirty="0">
                <a:solidFill>
                  <a:srgbClr val="333333"/>
                </a:solidFill>
                <a:effectLst/>
                <a:latin typeface="Times New Roman" panose="02020603050405020304" pitchFamily="18" charset="0"/>
              </a:rPr>
              <a:t> до </a:t>
            </a:r>
            <a:r>
              <a:rPr lang="ru-RU" sz="1400" b="0" i="0" dirty="0" err="1">
                <a:solidFill>
                  <a:srgbClr val="333333"/>
                </a:solidFill>
                <a:effectLst/>
                <a:latin typeface="Times New Roman" panose="02020603050405020304" pitchFamily="18" charset="0"/>
              </a:rPr>
              <a:t>цього</a:t>
            </a:r>
            <a:r>
              <a:rPr lang="ru-RU" sz="1400" b="0" i="0" dirty="0">
                <a:solidFill>
                  <a:srgbClr val="333333"/>
                </a:solidFill>
                <a:effectLst/>
                <a:latin typeface="Times New Roman" panose="02020603050405020304" pitchFamily="18" charset="0"/>
              </a:rPr>
              <a:t> Кодексу та </a:t>
            </a:r>
            <a:r>
              <a:rPr lang="ru-RU" sz="1400" b="0" i="0" dirty="0" err="1">
                <a:solidFill>
                  <a:srgbClr val="333333"/>
                </a:solidFill>
                <a:effectLst/>
                <a:latin typeface="Times New Roman" panose="02020603050405020304" pitchFamily="18" charset="0"/>
              </a:rPr>
              <a:t>інших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законів</a:t>
            </a:r>
            <a:r>
              <a:rPr lang="ru-RU" sz="1400" b="0" i="0" dirty="0">
                <a:solidFill>
                  <a:srgbClr val="333333"/>
                </a:solidFill>
                <a:effectLst/>
                <a:latin typeface="Times New Roman" panose="02020603050405020304" pitchFamily="18" charset="0"/>
              </a:rPr>
              <a:t>.</a:t>
            </a:r>
          </a:p>
        </p:txBody>
      </p:sp>
      <p:sp>
        <p:nvSpPr>
          <p:cNvPr id="13" name="TextBox 12">
            <a:extLst>
              <a:ext uri="{FF2B5EF4-FFF2-40B4-BE49-F238E27FC236}">
                <a16:creationId xmlns:a16="http://schemas.microsoft.com/office/drawing/2014/main" id="{3DEF5E03-CDD2-4343-8100-942B643A6D12}"/>
              </a:ext>
            </a:extLst>
          </p:cNvPr>
          <p:cNvSpPr txBox="1"/>
          <p:nvPr/>
        </p:nvSpPr>
        <p:spPr>
          <a:xfrm>
            <a:off x="7035799" y="3123440"/>
            <a:ext cx="4178301" cy="2031325"/>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Підприємець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громадянин</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який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працює</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підприємця</a:t>
            </a:r>
            <a:r>
              <a:rPr lang="ru-RU" sz="1400" b="0" i="0" dirty="0">
                <a:solidFill>
                  <a:srgbClr val="333333"/>
                </a:solidFill>
                <a:effectLst/>
                <a:latin typeface="Times New Roman" panose="02020603050405020304" pitchFamily="18" charset="0"/>
              </a:rPr>
              <a:t> по найму, у </a:t>
            </a:r>
            <a:r>
              <a:rPr lang="ru-RU" sz="1400" b="0" i="0" dirty="0" err="1">
                <a:solidFill>
                  <a:srgbClr val="333333"/>
                </a:solidFill>
                <a:effectLst/>
                <a:latin typeface="Times New Roman" panose="02020603050405020304" pitchFamily="18" charset="0"/>
              </a:rPr>
              <a:t>передбачених</a:t>
            </a:r>
            <a:r>
              <a:rPr lang="ru-RU" sz="1400" b="0" i="0" dirty="0">
                <a:solidFill>
                  <a:srgbClr val="333333"/>
                </a:solidFill>
                <a:effectLst/>
                <a:latin typeface="Times New Roman" panose="02020603050405020304" pitchFamily="18" charset="0"/>
              </a:rPr>
              <a:t> законом </a:t>
            </a:r>
            <a:r>
              <a:rPr lang="ru-RU" sz="1400" b="0" i="0" dirty="0" err="1">
                <a:solidFill>
                  <a:srgbClr val="333333"/>
                </a:solidFill>
                <a:effectLst/>
                <a:latin typeface="Times New Roman" panose="02020603050405020304" pitchFamily="18" charset="0"/>
              </a:rPr>
              <a:t>випадках</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бути </a:t>
            </a:r>
            <a:r>
              <a:rPr lang="ru-RU" sz="1400" b="0" i="0" dirty="0" err="1">
                <a:solidFill>
                  <a:srgbClr val="333333"/>
                </a:solidFill>
                <a:effectLst/>
                <a:latin typeface="Times New Roman" panose="02020603050405020304" pitchFamily="18" charset="0"/>
              </a:rPr>
              <a:t>залучений</a:t>
            </a:r>
            <a:r>
              <a:rPr lang="ru-RU" sz="1400" b="0" i="0" dirty="0">
                <a:solidFill>
                  <a:srgbClr val="333333"/>
                </a:solidFill>
                <a:effectLst/>
                <a:latin typeface="Times New Roman" panose="02020603050405020304" pitchFamily="18" charset="0"/>
              </a:rPr>
              <a:t> до </a:t>
            </a:r>
            <a:r>
              <a:rPr lang="ru-RU" sz="1400" b="0" i="0" dirty="0" err="1">
                <a:solidFill>
                  <a:srgbClr val="333333"/>
                </a:solidFill>
                <a:effectLst/>
                <a:latin typeface="Times New Roman" panose="02020603050405020304" pitchFamily="18" charset="0"/>
              </a:rPr>
              <a:t>виконання</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робочий</a:t>
            </a:r>
            <a:r>
              <a:rPr lang="ru-RU" sz="1400" b="0" i="0" dirty="0">
                <a:solidFill>
                  <a:srgbClr val="333333"/>
                </a:solidFill>
                <a:effectLst/>
                <a:latin typeface="Times New Roman" panose="02020603050405020304" pitchFamily="18" charset="0"/>
              </a:rPr>
              <a:t> час </a:t>
            </a:r>
            <a:r>
              <a:rPr lang="ru-RU" sz="1400" b="0" i="0" dirty="0" err="1">
                <a:solidFill>
                  <a:srgbClr val="333333"/>
                </a:solidFill>
                <a:effectLst/>
                <a:latin typeface="Times New Roman" panose="02020603050405020304" pitchFamily="18" charset="0"/>
              </a:rPr>
              <a:t>державних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громадських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обов'язків</a:t>
            </a:r>
            <a:r>
              <a:rPr lang="ru-RU" sz="1400" b="0"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відшкодуванням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відповідних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збитків</a:t>
            </a:r>
            <a:r>
              <a:rPr lang="ru-RU" sz="1400" b="0" i="0" dirty="0">
                <a:solidFill>
                  <a:srgbClr val="333333"/>
                </a:solidFill>
                <a:effectLst/>
                <a:latin typeface="Times New Roman" panose="02020603050405020304" pitchFamily="18" charset="0"/>
              </a:rPr>
              <a:t> органом, </a:t>
            </a:r>
            <a:r>
              <a:rPr lang="ru-RU" sz="1400" b="0" i="0" dirty="0" err="1">
                <a:solidFill>
                  <a:srgbClr val="333333"/>
                </a:solidFill>
                <a:effectLst/>
                <a:latin typeface="Times New Roman" panose="02020603050405020304" pitchFamily="18" charset="0"/>
              </a:rPr>
              <a:t>який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приймає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таке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рішення</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Спори про </a:t>
            </a:r>
            <a:r>
              <a:rPr lang="ru-RU" sz="1400" b="0" i="0" dirty="0" err="1">
                <a:solidFill>
                  <a:srgbClr val="333333"/>
                </a:solidFill>
                <a:effectLst/>
                <a:latin typeface="Times New Roman" panose="02020603050405020304" pitchFamily="18" charset="0"/>
              </a:rPr>
              <a:t>відшкодування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збитків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вирішуються</a:t>
            </a:r>
            <a:r>
              <a:rPr lang="ru-RU" sz="1400" b="0" i="0" dirty="0">
                <a:solidFill>
                  <a:srgbClr val="333333"/>
                </a:solidFill>
                <a:effectLst/>
                <a:latin typeface="Times New Roman" panose="02020603050405020304" pitchFamily="18" charset="0"/>
              </a:rPr>
              <a:t> судом.</a:t>
            </a:r>
          </a:p>
        </p:txBody>
      </p:sp>
      <p:cxnSp>
        <p:nvCxnSpPr>
          <p:cNvPr id="15" name="Прямая соединительная линия 14">
            <a:extLst>
              <a:ext uri="{FF2B5EF4-FFF2-40B4-BE49-F238E27FC236}">
                <a16:creationId xmlns:a16="http://schemas.microsoft.com/office/drawing/2014/main" id="{6E350A55-4FDD-4BF6-AAC7-D3DE039627FE}"/>
              </a:ext>
            </a:extLst>
          </p:cNvPr>
          <p:cNvCxnSpPr>
            <a:cxnSpLocks/>
            <a:stCxn id="2" idx="2"/>
          </p:cNvCxnSpPr>
          <p:nvPr/>
        </p:nvCxnSpPr>
        <p:spPr>
          <a:xfrm>
            <a:off x="5664200" y="716812"/>
            <a:ext cx="0" cy="4752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C605C381-F7CD-49A8-B5B0-955A14ED241B}"/>
              </a:ext>
            </a:extLst>
          </p:cNvPr>
          <p:cNvCxnSpPr>
            <a:stCxn id="11" idx="3"/>
          </p:cNvCxnSpPr>
          <p:nvPr/>
        </p:nvCxnSpPr>
        <p:spPr>
          <a:xfrm flipV="1">
            <a:off x="4330700" y="5468822"/>
            <a:ext cx="13335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10595D2-3F5C-40C7-8EF6-E48A3F8D4EC7}"/>
              </a:ext>
            </a:extLst>
          </p:cNvPr>
          <p:cNvCxnSpPr/>
          <p:nvPr/>
        </p:nvCxnSpPr>
        <p:spPr>
          <a:xfrm flipV="1">
            <a:off x="4330700" y="3815937"/>
            <a:ext cx="13335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CC119625-02BC-45EE-AE42-9F970E26CAF2}"/>
              </a:ext>
            </a:extLst>
          </p:cNvPr>
          <p:cNvCxnSpPr/>
          <p:nvPr/>
        </p:nvCxnSpPr>
        <p:spPr>
          <a:xfrm flipV="1">
            <a:off x="4330700" y="1920124"/>
            <a:ext cx="13335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8B5824EB-84F2-4134-9F27-3732E90D4BE7}"/>
              </a:ext>
            </a:extLst>
          </p:cNvPr>
          <p:cNvCxnSpPr>
            <a:cxnSpLocks/>
          </p:cNvCxnSpPr>
          <p:nvPr/>
        </p:nvCxnSpPr>
        <p:spPr>
          <a:xfrm>
            <a:off x="5664200" y="2296998"/>
            <a:ext cx="1371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719D4B25-69EA-49BF-B52B-978FC28A22AD}"/>
              </a:ext>
            </a:extLst>
          </p:cNvPr>
          <p:cNvCxnSpPr/>
          <p:nvPr/>
        </p:nvCxnSpPr>
        <p:spPr>
          <a:xfrm>
            <a:off x="5664200" y="4508435"/>
            <a:ext cx="137159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25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F29A38-DC7C-4140-903E-463A67428002}"/>
              </a:ext>
            </a:extLst>
          </p:cNvPr>
          <p:cNvSpPr txBox="1"/>
          <p:nvPr/>
        </p:nvSpPr>
        <p:spPr>
          <a:xfrm>
            <a:off x="3286957" y="170441"/>
            <a:ext cx="6094520" cy="338554"/>
          </a:xfrm>
          <a:prstGeom prst="rect">
            <a:avLst/>
          </a:prstGeom>
          <a:noFill/>
        </p:spPr>
        <p:txBody>
          <a:bodyPr wrap="square">
            <a:spAutoFit/>
          </a:bodyPr>
          <a:lstStyle/>
          <a:p>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Державна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підтримка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підприємництва</a:t>
            </a:r>
            <a:endParaRPr lang="ru-RU" sz="1600" dirty="0"/>
          </a:p>
        </p:txBody>
      </p:sp>
      <p:sp>
        <p:nvSpPr>
          <p:cNvPr id="6" name="TextBox 5">
            <a:extLst>
              <a:ext uri="{FF2B5EF4-FFF2-40B4-BE49-F238E27FC236}">
                <a16:creationId xmlns:a16="http://schemas.microsoft.com/office/drawing/2014/main" id="{46CC6AFE-3BCE-4252-A2A2-B23D79478B29}"/>
              </a:ext>
            </a:extLst>
          </p:cNvPr>
          <p:cNvSpPr txBox="1"/>
          <p:nvPr/>
        </p:nvSpPr>
        <p:spPr>
          <a:xfrm>
            <a:off x="571500" y="647997"/>
            <a:ext cx="10953750" cy="523220"/>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З метою </a:t>
            </a:r>
            <a:r>
              <a:rPr lang="ru-RU" sz="1400" b="0" i="0" dirty="0" err="1">
                <a:solidFill>
                  <a:srgbClr val="333333"/>
                </a:solidFill>
                <a:effectLst/>
                <a:latin typeface="Times New Roman" panose="02020603050405020304" pitchFamily="18" charset="0"/>
              </a:rPr>
              <a:t>створення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сприятливих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організаційних</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економічних</a:t>
            </a:r>
            <a:r>
              <a:rPr lang="ru-RU" sz="1400" b="0" i="0" dirty="0">
                <a:solidFill>
                  <a:srgbClr val="333333"/>
                </a:solidFill>
                <a:effectLst/>
                <a:latin typeface="Times New Roman" panose="02020603050405020304" pitchFamily="18" charset="0"/>
              </a:rPr>
              <a:t> умов для </a:t>
            </a:r>
            <a:r>
              <a:rPr lang="ru-RU" sz="1400" b="0" i="0" dirty="0" err="1">
                <a:solidFill>
                  <a:srgbClr val="333333"/>
                </a:solidFill>
                <a:effectLst/>
                <a:latin typeface="Times New Roman" panose="02020603050405020304" pitchFamily="18" charset="0"/>
              </a:rPr>
              <a:t>розвитку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підприємництва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влади</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умовах</a:t>
            </a:r>
            <a:r>
              <a:rPr lang="ru-RU" sz="1400" b="0" i="0" dirty="0">
                <a:solidFill>
                  <a:srgbClr val="333333"/>
                </a:solidFill>
                <a:effectLst/>
                <a:latin typeface="Times New Roman" panose="02020603050405020304" pitchFamily="18" charset="0"/>
              </a:rPr>
              <a:t> і в порядку, </a:t>
            </a:r>
            <a:r>
              <a:rPr lang="ru-RU" sz="1400" b="0" i="0" dirty="0" err="1">
                <a:solidFill>
                  <a:srgbClr val="333333"/>
                </a:solidFill>
                <a:effectLst/>
                <a:latin typeface="Times New Roman" panose="02020603050405020304" pitchFamily="18" charset="0"/>
              </a:rPr>
              <a:t>передбачених</a:t>
            </a:r>
            <a:r>
              <a:rPr lang="ru-RU" sz="1400" b="0" i="0" dirty="0">
                <a:solidFill>
                  <a:srgbClr val="333333"/>
                </a:solidFill>
                <a:effectLst/>
                <a:latin typeface="Times New Roman" panose="02020603050405020304" pitchFamily="18" charset="0"/>
              </a:rPr>
              <a:t> законом</a:t>
            </a:r>
            <a:endParaRPr lang="ru-RU" sz="1400" dirty="0"/>
          </a:p>
        </p:txBody>
      </p:sp>
      <p:sp>
        <p:nvSpPr>
          <p:cNvPr id="8" name="TextBox 7">
            <a:extLst>
              <a:ext uri="{FF2B5EF4-FFF2-40B4-BE49-F238E27FC236}">
                <a16:creationId xmlns:a16="http://schemas.microsoft.com/office/drawing/2014/main" id="{F0BDD161-FB98-4188-9E33-C061CC3E2369}"/>
              </a:ext>
            </a:extLst>
          </p:cNvPr>
          <p:cNvSpPr txBox="1"/>
          <p:nvPr/>
        </p:nvSpPr>
        <p:spPr>
          <a:xfrm>
            <a:off x="6509657" y="1631607"/>
            <a:ext cx="4757057" cy="738664"/>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надають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підприємцям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земельні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ділянки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передають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державне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необхідне</a:t>
            </a:r>
            <a:r>
              <a:rPr lang="ru-RU" sz="1400" b="0" i="0" dirty="0">
                <a:solidFill>
                  <a:srgbClr val="333333"/>
                </a:solidFill>
                <a:effectLst/>
                <a:latin typeface="Times New Roman" panose="02020603050405020304" pitchFamily="18" charset="0"/>
              </a:rPr>
              <a:t> для </a:t>
            </a:r>
            <a:r>
              <a:rPr lang="ru-RU" sz="1400" b="0" i="0" dirty="0" err="1">
                <a:solidFill>
                  <a:srgbClr val="333333"/>
                </a:solidFill>
                <a:effectLst/>
                <a:latin typeface="Times New Roman" panose="02020603050405020304" pitchFamily="18" charset="0"/>
              </a:rPr>
              <a:t>здійснення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підприємницької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діяльності</a:t>
            </a:r>
            <a:endParaRPr lang="ru-RU" sz="1400" dirty="0"/>
          </a:p>
        </p:txBody>
      </p:sp>
      <p:sp>
        <p:nvSpPr>
          <p:cNvPr id="10" name="TextBox 9">
            <a:extLst>
              <a:ext uri="{FF2B5EF4-FFF2-40B4-BE49-F238E27FC236}">
                <a16:creationId xmlns:a16="http://schemas.microsoft.com/office/drawing/2014/main" id="{56879B45-B3AC-489D-8495-1D25DE48582E}"/>
              </a:ext>
            </a:extLst>
          </p:cNvPr>
          <p:cNvSpPr txBox="1"/>
          <p:nvPr/>
        </p:nvSpPr>
        <p:spPr>
          <a:xfrm>
            <a:off x="571499" y="1610596"/>
            <a:ext cx="4904015" cy="738664"/>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сприяють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підприємцям</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організації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матеріально-технічного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забезпечення</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інформаційного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обслуговування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підготовці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кадрів</a:t>
            </a:r>
            <a:endParaRPr lang="ru-RU" sz="1400" dirty="0"/>
          </a:p>
        </p:txBody>
      </p:sp>
      <p:sp>
        <p:nvSpPr>
          <p:cNvPr id="12" name="TextBox 11">
            <a:extLst>
              <a:ext uri="{FF2B5EF4-FFF2-40B4-BE49-F238E27FC236}">
                <a16:creationId xmlns:a16="http://schemas.microsoft.com/office/drawing/2014/main" id="{C68CA09E-8362-45ED-B582-BD1572A10B37}"/>
              </a:ext>
            </a:extLst>
          </p:cNvPr>
          <p:cNvSpPr txBox="1"/>
          <p:nvPr/>
        </p:nvSpPr>
        <p:spPr>
          <a:xfrm>
            <a:off x="557213" y="2487585"/>
            <a:ext cx="4918301" cy="95410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здійснюють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первісне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облаштування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неосвоєних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територій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об'єктами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виробничої</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соціальної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інфраструктури</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продажем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передачею </a:t>
            </a:r>
            <a:r>
              <a:rPr lang="ru-RU" sz="1400" b="0" i="0" dirty="0" err="1">
                <a:solidFill>
                  <a:srgbClr val="333333"/>
                </a:solidFill>
                <a:effectLst/>
                <a:latin typeface="Times New Roman" panose="02020603050405020304" pitchFamily="18" charset="0"/>
              </a:rPr>
              <a:t>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підприємцям</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визначеному</a:t>
            </a:r>
            <a:r>
              <a:rPr lang="ru-RU" sz="1400" b="0" i="0" dirty="0">
                <a:solidFill>
                  <a:srgbClr val="333333"/>
                </a:solidFill>
                <a:effectLst/>
                <a:latin typeface="Times New Roman" panose="02020603050405020304" pitchFamily="18" charset="0"/>
              </a:rPr>
              <a:t> законом порядку</a:t>
            </a:r>
            <a:endParaRPr lang="ru-RU" sz="1400" dirty="0"/>
          </a:p>
        </p:txBody>
      </p:sp>
      <p:sp>
        <p:nvSpPr>
          <p:cNvPr id="14" name="TextBox 13">
            <a:extLst>
              <a:ext uri="{FF2B5EF4-FFF2-40B4-BE49-F238E27FC236}">
                <a16:creationId xmlns:a16="http://schemas.microsoft.com/office/drawing/2014/main" id="{02DEAF3A-73E5-4840-8A1A-7FF27C2978B7}"/>
              </a:ext>
            </a:extLst>
          </p:cNvPr>
          <p:cNvSpPr txBox="1"/>
          <p:nvPr/>
        </p:nvSpPr>
        <p:spPr>
          <a:xfrm>
            <a:off x="557213" y="3623687"/>
            <a:ext cx="4918301"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стимулюють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модернізацію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технології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інноваційну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освоєння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підприємцями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нових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видів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продукції</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послуг</a:t>
            </a:r>
            <a:endParaRPr lang="ru-RU" sz="1400" dirty="0"/>
          </a:p>
        </p:txBody>
      </p:sp>
      <p:sp>
        <p:nvSpPr>
          <p:cNvPr id="16" name="TextBox 15">
            <a:extLst>
              <a:ext uri="{FF2B5EF4-FFF2-40B4-BE49-F238E27FC236}">
                <a16:creationId xmlns:a16="http://schemas.microsoft.com/office/drawing/2014/main" id="{C02911E5-CEF9-4FD7-A530-4F5BAE92C2AA}"/>
              </a:ext>
            </a:extLst>
          </p:cNvPr>
          <p:cNvSpPr txBox="1"/>
          <p:nvPr/>
        </p:nvSpPr>
        <p:spPr>
          <a:xfrm>
            <a:off x="6509657" y="2797733"/>
            <a:ext cx="4733244"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подають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підприємцям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інші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види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допомоги</a:t>
            </a:r>
            <a:endParaRPr lang="ru-RU" sz="1400" dirty="0"/>
          </a:p>
        </p:txBody>
      </p:sp>
      <p:sp>
        <p:nvSpPr>
          <p:cNvPr id="18" name="TextBox 17">
            <a:extLst>
              <a:ext uri="{FF2B5EF4-FFF2-40B4-BE49-F238E27FC236}">
                <a16:creationId xmlns:a16="http://schemas.microsoft.com/office/drawing/2014/main" id="{A0CB5A7F-0030-40FF-9D72-324AE05A1750}"/>
              </a:ext>
            </a:extLst>
          </p:cNvPr>
          <p:cNvSpPr txBox="1"/>
          <p:nvPr/>
        </p:nvSpPr>
        <p:spPr>
          <a:xfrm>
            <a:off x="6521563" y="3623687"/>
            <a:ext cx="4733244" cy="523220"/>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Держава </a:t>
            </a:r>
            <a:r>
              <a:rPr lang="ru-RU" sz="1400" b="0" i="0" dirty="0" err="1">
                <a:solidFill>
                  <a:srgbClr val="333333"/>
                </a:solidFill>
                <a:effectLst/>
                <a:latin typeface="Times New Roman" panose="02020603050405020304" pitchFamily="18" charset="0"/>
              </a:rPr>
              <a:t>сприяє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розвитку</a:t>
            </a:r>
            <a:r>
              <a:rPr lang="ru-RU" sz="1400" b="0" i="0" dirty="0">
                <a:solidFill>
                  <a:srgbClr val="333333"/>
                </a:solidFill>
                <a:effectLst/>
                <a:latin typeface="Times New Roman" panose="02020603050405020304" pitchFamily="18" charset="0"/>
              </a:rPr>
              <a:t> малого </a:t>
            </a:r>
            <a:r>
              <a:rPr lang="ru-RU" sz="1400" b="0" i="0" dirty="0" err="1">
                <a:solidFill>
                  <a:srgbClr val="333333"/>
                </a:solidFill>
                <a:effectLst/>
                <a:latin typeface="Times New Roman" panose="02020603050405020304" pitchFamily="18" charset="0"/>
              </a:rPr>
              <a:t>підприємництва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створює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необхідні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умови</a:t>
            </a:r>
            <a:r>
              <a:rPr lang="ru-RU" sz="1400" b="0" i="0" dirty="0">
                <a:solidFill>
                  <a:srgbClr val="333333"/>
                </a:solidFill>
                <a:effectLst/>
                <a:latin typeface="Times New Roman" panose="02020603050405020304" pitchFamily="18" charset="0"/>
              </a:rPr>
              <a:t> для </a:t>
            </a:r>
            <a:r>
              <a:rPr lang="ru-RU" sz="1400" b="0" i="0" dirty="0" err="1">
                <a:solidFill>
                  <a:srgbClr val="333333"/>
                </a:solidFill>
                <a:effectLst/>
                <a:latin typeface="Times New Roman" panose="02020603050405020304" pitchFamily="18" charset="0"/>
              </a:rPr>
              <a:t>цього</a:t>
            </a:r>
            <a:endParaRPr lang="ru-RU" sz="1400" dirty="0"/>
          </a:p>
        </p:txBody>
      </p:sp>
      <p:sp>
        <p:nvSpPr>
          <p:cNvPr id="20" name="TextBox 19">
            <a:extLst>
              <a:ext uri="{FF2B5EF4-FFF2-40B4-BE49-F238E27FC236}">
                <a16:creationId xmlns:a16="http://schemas.microsoft.com/office/drawing/2014/main" id="{58EFD5D9-6517-4150-BA18-2B368BDD47DB}"/>
              </a:ext>
            </a:extLst>
          </p:cNvPr>
          <p:cNvSpPr txBox="1"/>
          <p:nvPr/>
        </p:nvSpPr>
        <p:spPr>
          <a:xfrm>
            <a:off x="4419941" y="4637162"/>
            <a:ext cx="3638550"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Відповідальність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суб'єктів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підприємництва</a:t>
            </a:r>
            <a:endParaRPr lang="ru-RU" sz="1400" b="0" i="0" dirty="0">
              <a:solidFill>
                <a:srgbClr val="333333"/>
              </a:solidFill>
              <a:effectLst/>
              <a:latin typeface="Times New Roman" panose="02020603050405020304" pitchFamily="18" charset="0"/>
            </a:endParaRPr>
          </a:p>
        </p:txBody>
      </p:sp>
      <p:sp>
        <p:nvSpPr>
          <p:cNvPr id="22" name="TextBox 21">
            <a:extLst>
              <a:ext uri="{FF2B5EF4-FFF2-40B4-BE49-F238E27FC236}">
                <a16:creationId xmlns:a16="http://schemas.microsoft.com/office/drawing/2014/main" id="{A8B0A03A-C34D-4E88-8A96-F23796B6826F}"/>
              </a:ext>
            </a:extLst>
          </p:cNvPr>
          <p:cNvSpPr txBox="1"/>
          <p:nvPr/>
        </p:nvSpPr>
        <p:spPr>
          <a:xfrm>
            <a:off x="557213" y="5291617"/>
            <a:ext cx="5026479" cy="95410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Підприємці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зобов'язані</a:t>
            </a: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завдавати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шкоди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довкіллю</a:t>
            </a: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порушувати</a:t>
            </a:r>
            <a:r>
              <a:rPr lang="ru-RU" sz="1400" b="0" i="0" dirty="0">
                <a:solidFill>
                  <a:srgbClr val="333333"/>
                </a:solidFill>
                <a:effectLst/>
                <a:latin typeface="Times New Roman" panose="02020603050405020304" pitchFamily="18" charset="0"/>
              </a:rPr>
              <a:t> права та </a:t>
            </a:r>
            <a:r>
              <a:rPr lang="ru-RU" sz="1400" b="0" i="0" dirty="0" err="1">
                <a:solidFill>
                  <a:srgbClr val="333333"/>
                </a:solidFill>
                <a:effectLst/>
                <a:latin typeface="Times New Roman" panose="02020603050405020304" pitchFamily="18" charset="0"/>
              </a:rPr>
              <a:t>законні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інтереси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громадян</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об'єднань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інших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суб'єктів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господарювання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установ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організацій</a:t>
            </a:r>
            <a:r>
              <a:rPr lang="ru-RU" sz="1400" b="0" i="0" dirty="0">
                <a:solidFill>
                  <a:srgbClr val="333333"/>
                </a:solidFill>
                <a:effectLst/>
                <a:latin typeface="Times New Roman" panose="02020603050405020304" pitchFamily="18" charset="0"/>
              </a:rPr>
              <a:t>, права </a:t>
            </a:r>
            <a:r>
              <a:rPr lang="ru-RU" sz="1400" b="0" i="0" dirty="0" err="1">
                <a:solidFill>
                  <a:srgbClr val="333333"/>
                </a:solidFill>
                <a:effectLst/>
                <a:latin typeface="Times New Roman" panose="02020603050405020304" pitchFamily="18" charset="0"/>
              </a:rPr>
              <a:t>місцевого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самоврядування</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держави</a:t>
            </a:r>
            <a:r>
              <a:rPr lang="ru-RU" sz="1400" b="0" i="0" dirty="0">
                <a:solidFill>
                  <a:srgbClr val="333333"/>
                </a:solidFill>
                <a:effectLst/>
                <a:latin typeface="Times New Roman" panose="02020603050405020304" pitchFamily="18" charset="0"/>
              </a:rPr>
              <a:t>.</a:t>
            </a:r>
          </a:p>
        </p:txBody>
      </p:sp>
      <p:sp>
        <p:nvSpPr>
          <p:cNvPr id="24" name="TextBox 23">
            <a:extLst>
              <a:ext uri="{FF2B5EF4-FFF2-40B4-BE49-F238E27FC236}">
                <a16:creationId xmlns:a16="http://schemas.microsoft.com/office/drawing/2014/main" id="{FBF408AA-FDB2-4C14-9CD2-E0DD88FC289B}"/>
              </a:ext>
            </a:extLst>
          </p:cNvPr>
          <p:cNvSpPr txBox="1"/>
          <p:nvPr/>
        </p:nvSpPr>
        <p:spPr>
          <a:xfrm>
            <a:off x="6608310" y="5270471"/>
            <a:ext cx="4267200" cy="523220"/>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За </a:t>
            </a:r>
            <a:r>
              <a:rPr lang="ru-RU" sz="1400" b="0" i="0" dirty="0" err="1">
                <a:solidFill>
                  <a:srgbClr val="333333"/>
                </a:solidFill>
                <a:effectLst/>
                <a:latin typeface="Times New Roman" panose="02020603050405020304" pitchFamily="18" charset="0"/>
              </a:rPr>
              <a:t>завдані</a:t>
            </a:r>
            <a:r>
              <a:rPr lang="ru-RU" sz="1400" b="0" i="0" dirty="0">
                <a:solidFill>
                  <a:srgbClr val="333333"/>
                </a:solidFill>
                <a:effectLst/>
                <a:latin typeface="Times New Roman" panose="02020603050405020304" pitchFamily="18" charset="0"/>
              </a:rPr>
              <a:t> шкоду і </a:t>
            </a:r>
            <a:r>
              <a:rPr lang="ru-RU" sz="1400" b="0" i="0" dirty="0" err="1">
                <a:solidFill>
                  <a:srgbClr val="333333"/>
                </a:solidFill>
                <a:effectLst/>
                <a:latin typeface="Times New Roman" panose="02020603050405020304" pitchFamily="18" charset="0"/>
              </a:rPr>
              <a:t>збитки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підприємець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несе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майнову</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іншу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встановлену</a:t>
            </a:r>
            <a:r>
              <a:rPr lang="ru-RU" sz="1400" b="0" i="0" dirty="0">
                <a:solidFill>
                  <a:srgbClr val="333333"/>
                </a:solidFill>
                <a:effectLst/>
                <a:latin typeface="Times New Roman" panose="02020603050405020304" pitchFamily="18" charset="0"/>
              </a:rPr>
              <a:t> законом </a:t>
            </a:r>
            <a:r>
              <a:rPr lang="ru-RU" sz="1400" b="0" i="0" dirty="0" err="1">
                <a:solidFill>
                  <a:srgbClr val="333333"/>
                </a:solidFill>
                <a:effectLst/>
                <a:latin typeface="Times New Roman" panose="02020603050405020304" pitchFamily="18" charset="0"/>
              </a:rPr>
              <a:t>відповідальність</a:t>
            </a:r>
            <a:r>
              <a:rPr lang="ru-RU" sz="1400" b="0" i="0" dirty="0">
                <a:solidFill>
                  <a:srgbClr val="333333"/>
                </a:solidFill>
                <a:effectLst/>
                <a:latin typeface="Times New Roman" panose="02020603050405020304" pitchFamily="18" charset="0"/>
              </a:rPr>
              <a:t>.</a:t>
            </a:r>
            <a:endParaRPr lang="ru-RU" sz="1400" dirty="0"/>
          </a:p>
        </p:txBody>
      </p:sp>
      <p:cxnSp>
        <p:nvCxnSpPr>
          <p:cNvPr id="26" name="Прямая со стрелкой 25">
            <a:extLst>
              <a:ext uri="{FF2B5EF4-FFF2-40B4-BE49-F238E27FC236}">
                <a16:creationId xmlns:a16="http://schemas.microsoft.com/office/drawing/2014/main" id="{98755723-BECC-4659-B3FA-0E7F88A91B68}"/>
              </a:ext>
            </a:extLst>
          </p:cNvPr>
          <p:cNvCxnSpPr>
            <a:cxnSpLocks/>
          </p:cNvCxnSpPr>
          <p:nvPr/>
        </p:nvCxnSpPr>
        <p:spPr>
          <a:xfrm flipH="1">
            <a:off x="3200399" y="4758060"/>
            <a:ext cx="1219542" cy="398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06B03A99-55F2-4A0D-9EC5-17DE2CBC344E}"/>
              </a:ext>
            </a:extLst>
          </p:cNvPr>
          <p:cNvCxnSpPr>
            <a:stCxn id="20" idx="3"/>
          </p:cNvCxnSpPr>
          <p:nvPr/>
        </p:nvCxnSpPr>
        <p:spPr>
          <a:xfrm>
            <a:off x="8058491" y="4791051"/>
            <a:ext cx="1031080" cy="368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B17D3102-6148-4D24-9FBA-2333DDF949D0}"/>
              </a:ext>
            </a:extLst>
          </p:cNvPr>
          <p:cNvCxnSpPr>
            <a:cxnSpLocks/>
          </p:cNvCxnSpPr>
          <p:nvPr/>
        </p:nvCxnSpPr>
        <p:spPr>
          <a:xfrm>
            <a:off x="5877439" y="1171217"/>
            <a:ext cx="0" cy="2714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33CA6809-A6CA-4943-9D04-904150F8CC9C}"/>
              </a:ext>
            </a:extLst>
          </p:cNvPr>
          <p:cNvCxnSpPr>
            <a:stCxn id="10" idx="3"/>
            <a:endCxn id="8" idx="1"/>
          </p:cNvCxnSpPr>
          <p:nvPr/>
        </p:nvCxnSpPr>
        <p:spPr>
          <a:xfrm>
            <a:off x="5475514" y="1979928"/>
            <a:ext cx="1034143" cy="2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95B0BE90-29B8-4D61-BF7C-C8CFE5660523}"/>
              </a:ext>
            </a:extLst>
          </p:cNvPr>
          <p:cNvCxnSpPr>
            <a:cxnSpLocks/>
            <a:stCxn id="12" idx="3"/>
            <a:endCxn id="16" idx="1"/>
          </p:cNvCxnSpPr>
          <p:nvPr/>
        </p:nvCxnSpPr>
        <p:spPr>
          <a:xfrm flipV="1">
            <a:off x="5475514" y="2951622"/>
            <a:ext cx="1034143" cy="1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F58BEE73-BA00-4846-9624-7818A16E4B22}"/>
              </a:ext>
            </a:extLst>
          </p:cNvPr>
          <p:cNvCxnSpPr>
            <a:stCxn id="14" idx="3"/>
            <a:endCxn id="18" idx="1"/>
          </p:cNvCxnSpPr>
          <p:nvPr/>
        </p:nvCxnSpPr>
        <p:spPr>
          <a:xfrm>
            <a:off x="5475514" y="3885297"/>
            <a:ext cx="104604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41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A740FD-B3A5-4E4B-BA7E-2E0602701B7C}"/>
              </a:ext>
            </a:extLst>
          </p:cNvPr>
          <p:cNvSpPr txBox="1"/>
          <p:nvPr/>
        </p:nvSpPr>
        <p:spPr>
          <a:xfrm>
            <a:off x="2476500" y="304920"/>
            <a:ext cx="6667500" cy="307777"/>
          </a:xfrm>
          <a:prstGeom prst="rect">
            <a:avLst/>
          </a:prstGeom>
          <a:noFill/>
          <a:ln>
            <a:solidFill>
              <a:schemeClr val="accent1"/>
            </a:solidFill>
          </a:ln>
        </p:spPr>
        <p:txBody>
          <a:bodyPr wrap="square">
            <a:spAutoFit/>
          </a:bodyPr>
          <a:lstStyle/>
          <a:p>
            <a:pPr algn="ctr"/>
            <a:r>
              <a:rPr lang="ru-RU" sz="1400" b="0" i="0" dirty="0">
                <a:solidFill>
                  <a:srgbClr val="333333"/>
                </a:solidFill>
                <a:effectLst/>
                <a:latin typeface="Times New Roman" panose="02020603050405020304" pitchFamily="18" charset="0"/>
              </a:rPr>
              <a:t>Право </a:t>
            </a:r>
            <a:r>
              <a:rPr lang="ru-RU" sz="1400" b="0" i="0" dirty="0" err="1">
                <a:solidFill>
                  <a:srgbClr val="333333"/>
                </a:solidFill>
                <a:effectLst/>
                <a:latin typeface="Times New Roman" panose="02020603050405020304" pitchFamily="18" charset="0"/>
              </a:rPr>
              <a:t>фізичної</a:t>
            </a:r>
            <a:r>
              <a:rPr lang="ru-RU" sz="1400" b="0" i="0" dirty="0">
                <a:solidFill>
                  <a:srgbClr val="333333"/>
                </a:solidFill>
                <a:effectLst/>
                <a:latin typeface="Times New Roman" panose="02020603050405020304" pitchFamily="18" charset="0"/>
              </a:rPr>
              <a:t> особи на </a:t>
            </a:r>
            <a:r>
              <a:rPr lang="ru-RU" sz="1400" b="0" i="0" dirty="0" err="1">
                <a:solidFill>
                  <a:srgbClr val="333333"/>
                </a:solidFill>
                <a:effectLst/>
                <a:latin typeface="Times New Roman" panose="02020603050405020304" pitchFamily="18" charset="0"/>
              </a:rPr>
              <a:t>здійснення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підприємницької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діяльності</a:t>
            </a:r>
            <a:r>
              <a:rPr lang="ru-RU" sz="1400" b="0" i="0" dirty="0">
                <a:solidFill>
                  <a:srgbClr val="333333"/>
                </a:solidFill>
                <a:effectLst/>
                <a:latin typeface="Times New Roman" panose="02020603050405020304" pitchFamily="18" charset="0"/>
              </a:rPr>
              <a:t> (Ст. 50 ЦК)</a:t>
            </a:r>
            <a:endParaRPr lang="ru-RU" sz="1400" dirty="0"/>
          </a:p>
        </p:txBody>
      </p:sp>
      <p:sp>
        <p:nvSpPr>
          <p:cNvPr id="5" name="TextBox 4">
            <a:extLst>
              <a:ext uri="{FF2B5EF4-FFF2-40B4-BE49-F238E27FC236}">
                <a16:creationId xmlns:a16="http://schemas.microsoft.com/office/drawing/2014/main" id="{79DE2FB1-DED6-4220-9B1A-40A2D9AC6044}"/>
              </a:ext>
            </a:extLst>
          </p:cNvPr>
          <p:cNvSpPr txBox="1"/>
          <p:nvPr/>
        </p:nvSpPr>
        <p:spPr>
          <a:xfrm>
            <a:off x="571499" y="1120608"/>
            <a:ext cx="4057649" cy="738664"/>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Право на </a:t>
            </a:r>
            <a:r>
              <a:rPr lang="ru-RU" sz="1400" b="0" i="0" dirty="0" err="1">
                <a:solidFill>
                  <a:srgbClr val="333333"/>
                </a:solidFill>
                <a:effectLst/>
                <a:latin typeface="Times New Roman" panose="02020603050405020304" pitchFamily="18" charset="0"/>
              </a:rPr>
              <a:t>здійснення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підприємницької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діяльності</a:t>
            </a:r>
            <a:r>
              <a:rPr lang="ru-RU" sz="1400" b="0" i="0" dirty="0">
                <a:solidFill>
                  <a:srgbClr val="333333"/>
                </a:solidFill>
                <a:effectLst/>
                <a:latin typeface="Times New Roman" panose="02020603050405020304" pitchFamily="18" charset="0"/>
              </a:rPr>
              <a:t>, яку не заборонено законом, </a:t>
            </a:r>
            <a:r>
              <a:rPr lang="ru-RU" sz="1400" b="0" i="0" dirty="0" err="1">
                <a:solidFill>
                  <a:srgbClr val="333333"/>
                </a:solidFill>
                <a:effectLst/>
                <a:latin typeface="Times New Roman" panose="02020603050405020304" pitchFamily="18" charset="0"/>
              </a:rPr>
              <a:t>має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фізична</a:t>
            </a:r>
            <a:r>
              <a:rPr lang="ru-RU" sz="1400" b="0" i="0" dirty="0">
                <a:solidFill>
                  <a:srgbClr val="333333"/>
                </a:solidFill>
                <a:effectLst/>
                <a:latin typeface="Times New Roman" panose="02020603050405020304" pitchFamily="18" charset="0"/>
              </a:rPr>
              <a:t> особа з </a:t>
            </a:r>
            <a:r>
              <a:rPr lang="ru-RU" sz="1400" b="0" i="0" dirty="0" err="1">
                <a:solidFill>
                  <a:srgbClr val="333333"/>
                </a:solidFill>
                <a:effectLst/>
                <a:latin typeface="Times New Roman" panose="02020603050405020304" pitchFamily="18" charset="0"/>
              </a:rPr>
              <a:t>повною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цивільною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дієздатністю</a:t>
            </a:r>
            <a:r>
              <a:rPr lang="ru-RU" sz="1400" b="0" i="0" dirty="0">
                <a:solidFill>
                  <a:srgbClr val="333333"/>
                </a:solidFill>
                <a:effectLst/>
                <a:latin typeface="Times New Roman" panose="02020603050405020304" pitchFamily="18" charset="0"/>
              </a:rPr>
              <a:t>.</a:t>
            </a:r>
            <a:endParaRPr lang="ru-RU" sz="1400" dirty="0"/>
          </a:p>
        </p:txBody>
      </p:sp>
      <p:sp>
        <p:nvSpPr>
          <p:cNvPr id="7" name="TextBox 6">
            <a:extLst>
              <a:ext uri="{FF2B5EF4-FFF2-40B4-BE49-F238E27FC236}">
                <a16:creationId xmlns:a16="http://schemas.microsoft.com/office/drawing/2014/main" id="{DF02E4FA-EE93-4F03-BB15-73B3DB80B215}"/>
              </a:ext>
            </a:extLst>
          </p:cNvPr>
          <p:cNvSpPr txBox="1"/>
          <p:nvPr/>
        </p:nvSpPr>
        <p:spPr>
          <a:xfrm>
            <a:off x="6515102" y="1266684"/>
            <a:ext cx="4810122" cy="1169551"/>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Фізична</a:t>
            </a:r>
            <a:r>
              <a:rPr lang="ru-RU" sz="1400" b="0" i="0" dirty="0">
                <a:solidFill>
                  <a:srgbClr val="333333"/>
                </a:solidFill>
                <a:effectLst/>
                <a:latin typeface="Times New Roman" panose="02020603050405020304" pitchFamily="18" charset="0"/>
              </a:rPr>
              <a:t> особа </a:t>
            </a:r>
            <a:r>
              <a:rPr lang="ru-RU" sz="1400" b="0" i="0" dirty="0" err="1">
                <a:solidFill>
                  <a:srgbClr val="333333"/>
                </a:solidFill>
                <a:effectLst/>
                <a:latin typeface="Times New Roman" panose="02020603050405020304" pitchFamily="18" charset="0"/>
              </a:rPr>
              <a:t>здійснює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своє</a:t>
            </a:r>
            <a:r>
              <a:rPr lang="ru-RU" sz="1400" b="0" i="0" dirty="0">
                <a:solidFill>
                  <a:srgbClr val="333333"/>
                </a:solidFill>
                <a:effectLst/>
                <a:latin typeface="Times New Roman" panose="02020603050405020304" pitchFamily="18" charset="0"/>
              </a:rPr>
              <a:t> право на </a:t>
            </a:r>
            <a:r>
              <a:rPr lang="ru-RU" sz="1400" b="0" i="0" dirty="0" err="1">
                <a:solidFill>
                  <a:srgbClr val="333333"/>
                </a:solidFill>
                <a:effectLst/>
                <a:latin typeface="Times New Roman" panose="02020603050405020304" pitchFamily="18" charset="0"/>
              </a:rPr>
              <a:t>підприємницьку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діяльність</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умови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реєстрації</a:t>
            </a:r>
            <a:r>
              <a:rPr lang="ru-RU" sz="1400" b="0" i="0" dirty="0">
                <a:solidFill>
                  <a:srgbClr val="333333"/>
                </a:solidFill>
                <a:effectLst/>
                <a:latin typeface="Times New Roman" panose="02020603050405020304" pitchFamily="18" charset="0"/>
              </a:rPr>
              <a:t> в порядку, </a:t>
            </a:r>
            <a:r>
              <a:rPr lang="ru-RU" sz="1400" b="0" i="0" dirty="0" err="1">
                <a:solidFill>
                  <a:srgbClr val="333333"/>
                </a:solidFill>
                <a:effectLst/>
                <a:latin typeface="Times New Roman" panose="02020603050405020304" pitchFamily="18" charset="0"/>
              </a:rPr>
              <a:t>встановленому</a:t>
            </a:r>
            <a:r>
              <a:rPr lang="ru-RU" sz="1400" b="0" i="0" dirty="0">
                <a:solidFill>
                  <a:srgbClr val="333333"/>
                </a:solidFill>
                <a:effectLst/>
                <a:latin typeface="Times New Roman" panose="02020603050405020304" pitchFamily="18" charset="0"/>
              </a:rPr>
              <a:t> Законом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«Про </a:t>
            </a:r>
            <a:r>
              <a:rPr lang="ru-RU" sz="1400" b="0" i="0" dirty="0" err="1">
                <a:solidFill>
                  <a:srgbClr val="333333"/>
                </a:solidFill>
                <a:effectLst/>
                <a:latin typeface="Times New Roman" panose="02020603050405020304" pitchFamily="18" charset="0"/>
              </a:rPr>
              <a:t>державну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реєстрацію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юридичних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осіб</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фізичних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осіб</a:t>
            </a:r>
            <a:r>
              <a:rPr lang="ru-RU" sz="1400" b="0" i="0" dirty="0">
                <a:solidFill>
                  <a:srgbClr val="333333"/>
                </a:solidFill>
                <a:effectLst/>
                <a:latin typeface="Times New Roman" panose="02020603050405020304" pitchFamily="18" charset="0"/>
              </a:rPr>
              <a:t> - </a:t>
            </a:r>
            <a:r>
              <a:rPr lang="ru-RU" sz="1400" b="0" i="0" dirty="0" err="1">
                <a:solidFill>
                  <a:srgbClr val="333333"/>
                </a:solidFill>
                <a:effectLst/>
                <a:latin typeface="Times New Roman" panose="02020603050405020304" pitchFamily="18" charset="0"/>
              </a:rPr>
              <a:t>підприємців</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громадських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формувань</a:t>
            </a:r>
            <a:r>
              <a:rPr lang="ru-RU" sz="1400" b="0" i="0" dirty="0">
                <a:solidFill>
                  <a:srgbClr val="333333"/>
                </a:solidFill>
                <a:effectLst/>
                <a:latin typeface="Times New Roman" panose="02020603050405020304" pitchFamily="18" charset="0"/>
              </a:rPr>
              <a:t>»</a:t>
            </a:r>
            <a:endParaRPr lang="ru-RU" sz="1400" dirty="0"/>
          </a:p>
        </p:txBody>
      </p:sp>
      <p:sp>
        <p:nvSpPr>
          <p:cNvPr id="9" name="TextBox 8">
            <a:extLst>
              <a:ext uri="{FF2B5EF4-FFF2-40B4-BE49-F238E27FC236}">
                <a16:creationId xmlns:a16="http://schemas.microsoft.com/office/drawing/2014/main" id="{D2ADC2C5-D4FC-4B29-99D6-7D1442AA4EBF}"/>
              </a:ext>
            </a:extLst>
          </p:cNvPr>
          <p:cNvSpPr txBox="1"/>
          <p:nvPr/>
        </p:nvSpPr>
        <p:spPr>
          <a:xfrm>
            <a:off x="6543674" y="2951946"/>
            <a:ext cx="4810121" cy="95410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Якщо</a:t>
            </a:r>
            <a:r>
              <a:rPr lang="ru-RU" sz="1400" b="0" i="0" dirty="0">
                <a:solidFill>
                  <a:srgbClr val="333333"/>
                </a:solidFill>
                <a:effectLst/>
                <a:latin typeface="Times New Roman" panose="02020603050405020304" pitchFamily="18" charset="0"/>
              </a:rPr>
              <a:t> особа </a:t>
            </a:r>
            <a:r>
              <a:rPr lang="ru-RU" sz="1400" b="0" i="0" dirty="0" err="1">
                <a:solidFill>
                  <a:srgbClr val="333333"/>
                </a:solidFill>
                <a:effectLst/>
                <a:latin typeface="Times New Roman" panose="02020603050405020304" pitchFamily="18" charset="0"/>
              </a:rPr>
              <a:t>розпочала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підприємницьку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діяльність</a:t>
            </a:r>
            <a:r>
              <a:rPr lang="ru-RU" sz="1400" b="0" i="0" dirty="0">
                <a:solidFill>
                  <a:srgbClr val="333333"/>
                </a:solidFill>
                <a:effectLst/>
                <a:latin typeface="Times New Roman" panose="02020603050405020304" pitchFamily="18" charset="0"/>
              </a:rPr>
              <a:t> без </a:t>
            </a:r>
            <a:r>
              <a:rPr lang="ru-RU" sz="1400" b="0" i="0" dirty="0" err="1">
                <a:solidFill>
                  <a:srgbClr val="333333"/>
                </a:solidFill>
                <a:effectLst/>
                <a:latin typeface="Times New Roman" panose="02020603050405020304" pitchFamily="18" charset="0"/>
              </a:rPr>
              <a:t>державної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реєстрації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уклавши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відповідні</a:t>
            </a:r>
            <a:r>
              <a:rPr lang="ru-RU" sz="1400" b="0" i="0" dirty="0">
                <a:solidFill>
                  <a:srgbClr val="333333"/>
                </a:solidFill>
                <a:effectLst/>
                <a:latin typeface="Times New Roman" panose="02020603050405020304" pitchFamily="18" charset="0"/>
              </a:rPr>
              <a:t> договори, вона не </a:t>
            </a:r>
            <a:r>
              <a:rPr lang="ru-RU" sz="1400" b="0" i="0" dirty="0" err="1">
                <a:solidFill>
                  <a:srgbClr val="333333"/>
                </a:solidFill>
                <a:effectLst/>
                <a:latin typeface="Times New Roman" panose="02020603050405020304" pitchFamily="18" charset="0"/>
              </a:rPr>
              <a:t>має</a:t>
            </a:r>
            <a:r>
              <a:rPr lang="ru-RU" sz="1400" b="0" i="0" dirty="0">
                <a:solidFill>
                  <a:srgbClr val="333333"/>
                </a:solidFill>
                <a:effectLst/>
                <a:latin typeface="Times New Roman" panose="02020603050405020304" pitchFamily="18" charset="0"/>
              </a:rPr>
              <a:t> права </a:t>
            </a:r>
            <a:r>
              <a:rPr lang="ru-RU" sz="1400" b="0" i="0" dirty="0" err="1">
                <a:solidFill>
                  <a:srgbClr val="333333"/>
                </a:solidFill>
                <a:effectLst/>
                <a:latin typeface="Times New Roman" panose="02020603050405020304" pitchFamily="18" charset="0"/>
              </a:rPr>
              <a:t>оспорювати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ці</a:t>
            </a:r>
            <a:r>
              <a:rPr lang="ru-RU" sz="1400" b="0" i="0" dirty="0">
                <a:solidFill>
                  <a:srgbClr val="333333"/>
                </a:solidFill>
                <a:effectLst/>
                <a:latin typeface="Times New Roman" panose="02020603050405020304" pitchFamily="18" charset="0"/>
              </a:rPr>
              <a:t> договори на </a:t>
            </a:r>
            <a:r>
              <a:rPr lang="ru-RU" sz="1400" b="0" i="0" dirty="0" err="1">
                <a:solidFill>
                  <a:srgbClr val="333333"/>
                </a:solidFill>
                <a:effectLst/>
                <a:latin typeface="Times New Roman" panose="02020603050405020304" pitchFamily="18" charset="0"/>
              </a:rPr>
              <a:t>тій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підставі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вона не є </a:t>
            </a:r>
            <a:r>
              <a:rPr lang="ru-RU" sz="1400" b="0" i="0" dirty="0" err="1">
                <a:solidFill>
                  <a:srgbClr val="333333"/>
                </a:solidFill>
                <a:effectLst/>
                <a:latin typeface="Times New Roman" panose="02020603050405020304" pitchFamily="18" charset="0"/>
              </a:rPr>
              <a:t>підприємцем</a:t>
            </a:r>
            <a:r>
              <a:rPr lang="ru-RU" sz="1400" b="0" i="0" dirty="0">
                <a:solidFill>
                  <a:srgbClr val="333333"/>
                </a:solidFill>
                <a:effectLst/>
                <a:latin typeface="Times New Roman" panose="02020603050405020304" pitchFamily="18" charset="0"/>
              </a:rPr>
              <a:t>.</a:t>
            </a:r>
            <a:endParaRPr lang="ru-RU" sz="1400" dirty="0"/>
          </a:p>
        </p:txBody>
      </p:sp>
      <p:sp>
        <p:nvSpPr>
          <p:cNvPr id="11" name="TextBox 10">
            <a:extLst>
              <a:ext uri="{FF2B5EF4-FFF2-40B4-BE49-F238E27FC236}">
                <a16:creationId xmlns:a16="http://schemas.microsoft.com/office/drawing/2014/main" id="{611DE99B-62FB-4727-915F-51D6FDD1D6C3}"/>
              </a:ext>
            </a:extLst>
          </p:cNvPr>
          <p:cNvSpPr txBox="1"/>
          <p:nvPr/>
        </p:nvSpPr>
        <p:spPr>
          <a:xfrm>
            <a:off x="5524500" y="5052259"/>
            <a:ext cx="5524500" cy="1287212"/>
          </a:xfrm>
          <a:prstGeom prst="rect">
            <a:avLst/>
          </a:prstGeom>
          <a:noFill/>
          <a:ln>
            <a:solidFill>
              <a:schemeClr val="accent1"/>
            </a:solidFill>
          </a:ln>
        </p:spPr>
        <p:txBody>
          <a:bodyPr wrap="square">
            <a:spAutoFit/>
          </a:bodyPr>
          <a:lstStyle/>
          <a:p>
            <a:pPr indent="450215" algn="just" fontAlgn="base">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400" b="1" u="sng"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Не </a:t>
            </a:r>
            <a:r>
              <a:rPr lang="ru-RU" sz="1400" b="1" u="sng"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sz="1400" b="1" u="sng"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u="sng"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займатися</a:t>
            </a:r>
            <a:r>
              <a:rPr lang="ru-RU" sz="1400" b="1" u="sng"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u="sng"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підприємницькою</a:t>
            </a:r>
            <a:r>
              <a:rPr lang="ru-RU" sz="1400" b="1" u="sng"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u="sng"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діяльністю</a:t>
            </a:r>
            <a:r>
              <a:rPr lang="uk-UA" sz="1400" b="1" u="sng"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400" dirty="0">
                <a:solidFill>
                  <a:srgbClr val="333333"/>
                </a:solidFill>
                <a:effectLst/>
                <a:latin typeface="Times New Roman" panose="02020603050405020304" pitchFamily="18" charset="0"/>
                <a:ea typeface="Times New Roman" panose="02020603050405020304" pitchFamily="18" charset="0"/>
              </a:rPr>
              <a:t>депутати, посадові і службові особи органів державної влади та органів місцевого самоврядування, а також військовослужбовці, службові особи органів прокуратури, суду, державної безпеки, внутрішніх справ, державного арбітражу, державного нотаріату</a:t>
            </a:r>
            <a:endParaRPr lang="ru-RU" sz="1400" dirty="0"/>
          </a:p>
        </p:txBody>
      </p:sp>
      <p:sp>
        <p:nvSpPr>
          <p:cNvPr id="13" name="TextBox 12">
            <a:extLst>
              <a:ext uri="{FF2B5EF4-FFF2-40B4-BE49-F238E27FC236}">
                <a16:creationId xmlns:a16="http://schemas.microsoft.com/office/drawing/2014/main" id="{451FB41D-F8FC-4172-8EF7-58AD5C26AECC}"/>
              </a:ext>
            </a:extLst>
          </p:cNvPr>
          <p:cNvSpPr txBox="1"/>
          <p:nvPr/>
        </p:nvSpPr>
        <p:spPr>
          <a:xfrm>
            <a:off x="571500" y="2536752"/>
            <a:ext cx="4057650" cy="2462213"/>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Повна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цивільна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дієздатність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бути </a:t>
            </a:r>
            <a:r>
              <a:rPr lang="ru-RU" sz="1400" b="0" i="0" dirty="0" err="1">
                <a:solidFill>
                  <a:srgbClr val="333333"/>
                </a:solidFill>
                <a:effectLst/>
                <a:latin typeface="Times New Roman" panose="02020603050405020304" pitchFamily="18" charset="0"/>
              </a:rPr>
              <a:t>надана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фізичній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особі</a:t>
            </a:r>
            <a:r>
              <a:rPr lang="ru-RU" sz="1400" b="0" i="0" dirty="0">
                <a:solidFill>
                  <a:srgbClr val="333333"/>
                </a:solidFill>
                <a:effectLst/>
                <a:latin typeface="Times New Roman" panose="02020603050405020304" pitchFamily="18" charset="0"/>
              </a:rPr>
              <a:t>, яка </a:t>
            </a:r>
            <a:r>
              <a:rPr lang="ru-RU" sz="1400" b="0" i="0" dirty="0" err="1">
                <a:solidFill>
                  <a:srgbClr val="333333"/>
                </a:solidFill>
                <a:effectLst/>
                <a:latin typeface="Times New Roman" panose="02020603050405020304" pitchFamily="18" charset="0"/>
              </a:rPr>
              <a:t>досягла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шістнадцяти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років</a:t>
            </a:r>
            <a:r>
              <a:rPr lang="ru-RU" sz="1400" b="0" i="0" dirty="0">
                <a:solidFill>
                  <a:srgbClr val="333333"/>
                </a:solidFill>
                <a:effectLst/>
                <a:latin typeface="Times New Roman" panose="02020603050405020304" pitchFamily="18" charset="0"/>
              </a:rPr>
              <a:t> і яка </a:t>
            </a:r>
            <a:r>
              <a:rPr lang="ru-RU" sz="1400" b="0" i="0" dirty="0" err="1">
                <a:solidFill>
                  <a:srgbClr val="333333"/>
                </a:solidFill>
                <a:effectLst/>
                <a:latin typeface="Times New Roman" panose="02020603050405020304" pitchFamily="18" charset="0"/>
              </a:rPr>
              <a:t>бажає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займатися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підприємницькою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діяльністю</a:t>
            </a:r>
            <a:r>
              <a:rPr lang="ru-RU" sz="1400" b="0"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За </a:t>
            </a:r>
            <a:r>
              <a:rPr lang="ru-RU" sz="1400" b="0" i="0" dirty="0" err="1">
                <a:solidFill>
                  <a:srgbClr val="333333"/>
                </a:solidFill>
                <a:effectLst/>
                <a:latin typeface="Times New Roman" panose="02020603050405020304" pitchFamily="18" charset="0"/>
              </a:rPr>
              <a:t>наявності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письмової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згоди</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це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батьків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усиновлювачів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піклувальника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органу </a:t>
            </a:r>
            <a:r>
              <a:rPr lang="ru-RU" sz="1400" b="0" i="0" dirty="0" err="1">
                <a:solidFill>
                  <a:srgbClr val="333333"/>
                </a:solidFill>
                <a:effectLst/>
                <a:latin typeface="Times New Roman" panose="02020603050405020304" pitchFamily="18" charset="0"/>
              </a:rPr>
              <a:t>опіки</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піклування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така</a:t>
            </a:r>
            <a:r>
              <a:rPr lang="ru-RU" sz="1400" b="0" i="0" dirty="0">
                <a:solidFill>
                  <a:srgbClr val="333333"/>
                </a:solidFill>
                <a:effectLst/>
                <a:latin typeface="Times New Roman" panose="02020603050405020304" pitchFamily="18" charset="0"/>
              </a:rPr>
              <a:t> особа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бути </a:t>
            </a:r>
            <a:r>
              <a:rPr lang="ru-RU" sz="1400" b="0" i="0" dirty="0" err="1">
                <a:solidFill>
                  <a:srgbClr val="333333"/>
                </a:solidFill>
                <a:effectLst/>
                <a:latin typeface="Times New Roman" panose="02020603050405020304" pitchFamily="18" charset="0"/>
              </a:rPr>
              <a:t>зареєстрована</a:t>
            </a:r>
            <a:r>
              <a:rPr lang="ru-RU" sz="1400" b="0" i="0" dirty="0">
                <a:solidFill>
                  <a:srgbClr val="333333"/>
                </a:solidFill>
                <a:effectLst/>
                <a:latin typeface="Times New Roman" panose="02020603050405020304" pitchFamily="18" charset="0"/>
              </a:rPr>
              <a:t> як </a:t>
            </a:r>
            <a:r>
              <a:rPr lang="ru-RU" sz="1400" b="0" i="0" dirty="0" err="1">
                <a:solidFill>
                  <a:srgbClr val="333333"/>
                </a:solidFill>
                <a:effectLst/>
                <a:latin typeface="Times New Roman" panose="02020603050405020304" pitchFamily="18" charset="0"/>
              </a:rPr>
              <a:t>підприємець</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У </a:t>
            </a:r>
            <a:r>
              <a:rPr lang="ru-RU" sz="1400" b="0" i="0" dirty="0" err="1">
                <a:solidFill>
                  <a:srgbClr val="333333"/>
                </a:solidFill>
                <a:effectLst/>
                <a:latin typeface="Times New Roman" panose="02020603050405020304" pitchFamily="18" charset="0"/>
              </a:rPr>
              <a:t>цьому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разі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фізична</a:t>
            </a:r>
            <a:r>
              <a:rPr lang="ru-RU" sz="1400" b="0" i="0" dirty="0">
                <a:solidFill>
                  <a:srgbClr val="333333"/>
                </a:solidFill>
                <a:effectLst/>
                <a:latin typeface="Times New Roman" panose="02020603050405020304" pitchFamily="18" charset="0"/>
              </a:rPr>
              <a:t> особа </a:t>
            </a:r>
            <a:r>
              <a:rPr lang="ru-RU" sz="1400" b="0" i="0" dirty="0" err="1">
                <a:solidFill>
                  <a:srgbClr val="333333"/>
                </a:solidFill>
                <a:effectLst/>
                <a:latin typeface="Times New Roman" panose="02020603050405020304" pitchFamily="18" charset="0"/>
              </a:rPr>
              <a:t>набуває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повної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цивільної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дієздатності</a:t>
            </a:r>
            <a:r>
              <a:rPr lang="ru-RU" sz="1400" b="0" i="0" dirty="0">
                <a:solidFill>
                  <a:srgbClr val="333333"/>
                </a:solidFill>
                <a:effectLst/>
                <a:latin typeface="Times New Roman" panose="02020603050405020304" pitchFamily="18" charset="0"/>
              </a:rPr>
              <a:t> з моменту </a:t>
            </a:r>
            <a:r>
              <a:rPr lang="ru-RU" sz="1400" b="0" i="0" dirty="0" err="1">
                <a:solidFill>
                  <a:srgbClr val="333333"/>
                </a:solidFill>
                <a:effectLst/>
                <a:latin typeface="Times New Roman" panose="02020603050405020304" pitchFamily="18" charset="0"/>
              </a:rPr>
              <a:t>державної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реєстрації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її</a:t>
            </a:r>
            <a:r>
              <a:rPr lang="ru-RU" sz="1400" b="0" i="0" dirty="0">
                <a:solidFill>
                  <a:srgbClr val="333333"/>
                </a:solidFill>
                <a:effectLst/>
                <a:latin typeface="Times New Roman" panose="02020603050405020304" pitchFamily="18" charset="0"/>
              </a:rPr>
              <a:t> як </a:t>
            </a:r>
            <a:r>
              <a:rPr lang="ru-RU" sz="1400" b="0" i="0" dirty="0" err="1">
                <a:solidFill>
                  <a:srgbClr val="333333"/>
                </a:solidFill>
                <a:effectLst/>
                <a:latin typeface="Times New Roman" panose="02020603050405020304" pitchFamily="18" charset="0"/>
              </a:rPr>
              <a:t>підприємця</a:t>
            </a:r>
            <a:r>
              <a:rPr lang="ru-RU" sz="1400" b="0" i="0" dirty="0">
                <a:solidFill>
                  <a:srgbClr val="333333"/>
                </a:solidFill>
                <a:effectLst/>
                <a:latin typeface="Times New Roman" panose="02020603050405020304" pitchFamily="18" charset="0"/>
              </a:rPr>
              <a:t>.</a:t>
            </a:r>
          </a:p>
        </p:txBody>
      </p:sp>
      <p:pic>
        <p:nvPicPr>
          <p:cNvPr id="1026" name="Picture 2" descr="Восклицательный знак PNG">
            <a:extLst>
              <a:ext uri="{FF2B5EF4-FFF2-40B4-BE49-F238E27FC236}">
                <a16:creationId xmlns:a16="http://schemas.microsoft.com/office/drawing/2014/main" id="{69EC23AF-BDCE-4F43-8D34-1349B06DE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065" y="4970170"/>
            <a:ext cx="1626394" cy="14125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 стрелкой 14">
            <a:extLst>
              <a:ext uri="{FF2B5EF4-FFF2-40B4-BE49-F238E27FC236}">
                <a16:creationId xmlns:a16="http://schemas.microsoft.com/office/drawing/2014/main" id="{C56C4D84-9A54-497F-8794-236AFD2B92A9}"/>
              </a:ext>
            </a:extLst>
          </p:cNvPr>
          <p:cNvCxnSpPr>
            <a:cxnSpLocks/>
          </p:cNvCxnSpPr>
          <p:nvPr/>
        </p:nvCxnSpPr>
        <p:spPr>
          <a:xfrm flipH="1">
            <a:off x="4740676" y="612697"/>
            <a:ext cx="783824" cy="896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3840138F-3757-4AA9-B6AA-EC1B5C047A08}"/>
              </a:ext>
            </a:extLst>
          </p:cNvPr>
          <p:cNvCxnSpPr>
            <a:cxnSpLocks/>
          </p:cNvCxnSpPr>
          <p:nvPr/>
        </p:nvCxnSpPr>
        <p:spPr>
          <a:xfrm>
            <a:off x="5524500" y="612697"/>
            <a:ext cx="857250" cy="810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9C4F2213-F441-49AB-BC95-81F65528A5F8}"/>
              </a:ext>
            </a:extLst>
          </p:cNvPr>
          <p:cNvCxnSpPr>
            <a:stCxn id="5" idx="2"/>
            <a:endCxn id="13" idx="0"/>
          </p:cNvCxnSpPr>
          <p:nvPr/>
        </p:nvCxnSpPr>
        <p:spPr>
          <a:xfrm>
            <a:off x="2600324" y="1859272"/>
            <a:ext cx="1" cy="677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48A4FCCA-92F9-4079-8F53-20BC51D201DB}"/>
              </a:ext>
            </a:extLst>
          </p:cNvPr>
          <p:cNvCxnSpPr>
            <a:cxnSpLocks/>
            <a:stCxn id="7" idx="2"/>
            <a:endCxn id="9" idx="0"/>
          </p:cNvCxnSpPr>
          <p:nvPr/>
        </p:nvCxnSpPr>
        <p:spPr>
          <a:xfrm>
            <a:off x="8920163" y="2436235"/>
            <a:ext cx="28572" cy="515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924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C0A47D-37B1-432B-A308-527767F6D33E}"/>
              </a:ext>
            </a:extLst>
          </p:cNvPr>
          <p:cNvSpPr txBox="1"/>
          <p:nvPr/>
        </p:nvSpPr>
        <p:spPr>
          <a:xfrm>
            <a:off x="600075" y="333375"/>
            <a:ext cx="9734550" cy="338554"/>
          </a:xfrm>
          <a:prstGeom prst="rect">
            <a:avLst/>
          </a:prstGeom>
          <a:noFill/>
        </p:spPr>
        <p:txBody>
          <a:bodyPr wrap="square" rtlCol="0">
            <a:spAutoFit/>
          </a:bodyPr>
          <a:lstStyle/>
          <a:p>
            <a:r>
              <a:rPr lang="uk-UA" sz="1600" dirty="0"/>
              <a:t>Згідно із ЗУ «Про підприємництво» (втратив чинність, окрім статті 4)</a:t>
            </a:r>
            <a:endParaRPr lang="ru-RU" sz="1600" dirty="0"/>
          </a:p>
        </p:txBody>
      </p:sp>
      <p:sp>
        <p:nvSpPr>
          <p:cNvPr id="6" name="TextBox 5">
            <a:extLst>
              <a:ext uri="{FF2B5EF4-FFF2-40B4-BE49-F238E27FC236}">
                <a16:creationId xmlns:a16="http://schemas.microsoft.com/office/drawing/2014/main" id="{9299A284-65D6-400B-8436-C206862BC414}"/>
              </a:ext>
            </a:extLst>
          </p:cNvPr>
          <p:cNvSpPr txBox="1"/>
          <p:nvPr/>
        </p:nvSpPr>
        <p:spPr>
          <a:xfrm>
            <a:off x="3162300" y="901184"/>
            <a:ext cx="6096000" cy="338554"/>
          </a:xfrm>
          <a:prstGeom prst="rect">
            <a:avLst/>
          </a:prstGeom>
          <a:noFill/>
          <a:ln>
            <a:solidFill>
              <a:schemeClr val="accent1"/>
            </a:solidFill>
          </a:ln>
        </p:spPr>
        <p:txBody>
          <a:bodyPr wrap="square">
            <a:spAutoFit/>
          </a:bodyPr>
          <a:lstStyle/>
          <a:p>
            <a:pPr algn="ctr"/>
            <a:r>
              <a:rPr lang="ru-RU" sz="1600" b="1" i="0" u="none" strike="noStrike"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Обмеження</a:t>
            </a:r>
            <a:r>
              <a:rPr lang="ru-RU" sz="1600" b="0" i="0" dirty="0">
                <a:solidFill>
                  <a:srgbClr val="333333"/>
                </a:solidFill>
                <a:effectLst/>
                <a:latin typeface="Times New Roman" panose="02020603050405020304" pitchFamily="18" charset="0"/>
              </a:rPr>
              <a:t> у </a:t>
            </a:r>
            <a:r>
              <a:rPr lang="ru-RU" sz="1600" b="0" i="0" dirty="0" err="1">
                <a:solidFill>
                  <a:srgbClr val="333333"/>
                </a:solidFill>
                <a:effectLst/>
                <a:latin typeface="Times New Roman" panose="02020603050405020304" pitchFamily="18" charset="0"/>
              </a:rPr>
              <a:t>здійсненні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підприємницької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діяльності</a:t>
            </a:r>
            <a:endParaRPr lang="ru-RU" sz="1600" dirty="0"/>
          </a:p>
        </p:txBody>
      </p:sp>
      <p:sp>
        <p:nvSpPr>
          <p:cNvPr id="8" name="TextBox 7">
            <a:extLst>
              <a:ext uri="{FF2B5EF4-FFF2-40B4-BE49-F238E27FC236}">
                <a16:creationId xmlns:a16="http://schemas.microsoft.com/office/drawing/2014/main" id="{E6B58BC1-A79A-439D-8492-1C8A62709644}"/>
              </a:ext>
            </a:extLst>
          </p:cNvPr>
          <p:cNvSpPr txBox="1"/>
          <p:nvPr/>
        </p:nvSpPr>
        <p:spPr>
          <a:xfrm>
            <a:off x="278607" y="1536175"/>
            <a:ext cx="4636292" cy="1323439"/>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Діяльність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пов'язана</a:t>
            </a:r>
            <a:r>
              <a:rPr lang="ru-RU" sz="1600" b="0" i="0" dirty="0">
                <a:solidFill>
                  <a:srgbClr val="333333"/>
                </a:solidFill>
                <a:effectLst/>
                <a:latin typeface="Times New Roman" panose="02020603050405020304" pitchFamily="18" charset="0"/>
              </a:rPr>
              <a:t> з </a:t>
            </a:r>
            <a:r>
              <a:rPr lang="ru-RU" sz="1600" b="0" i="0" dirty="0" err="1">
                <a:solidFill>
                  <a:srgbClr val="333333"/>
                </a:solidFill>
                <a:effectLst/>
                <a:latin typeface="Times New Roman" panose="02020603050405020304" pitchFamily="18" charset="0"/>
              </a:rPr>
              <a:t>обігом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наркотичних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засобів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психотропних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речовин</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їх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аналогів</a:t>
            </a:r>
            <a:r>
              <a:rPr lang="ru-RU" sz="1600" b="0" i="0" dirty="0">
                <a:solidFill>
                  <a:srgbClr val="333333"/>
                </a:solidFill>
                <a:effectLst/>
                <a:latin typeface="Times New Roman" panose="02020603050405020304" pitchFamily="18" charset="0"/>
              </a:rPr>
              <a:t> і </a:t>
            </a:r>
            <a:r>
              <a:rPr lang="ru-RU" sz="1600" b="0" i="0" dirty="0" err="1">
                <a:solidFill>
                  <a:srgbClr val="333333"/>
                </a:solidFill>
                <a:effectLst/>
                <a:latin typeface="Times New Roman" panose="02020603050405020304" pitchFamily="18" charset="0"/>
              </a:rPr>
              <a:t>прекурсорів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здійснюється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відповідно</a:t>
            </a:r>
            <a:r>
              <a:rPr lang="ru-RU" sz="1600" b="0" i="0" dirty="0">
                <a:solidFill>
                  <a:srgbClr val="333333"/>
                </a:solidFill>
                <a:effectLst/>
                <a:latin typeface="Times New Roman" panose="02020603050405020304" pitchFamily="18" charset="0"/>
              </a:rPr>
              <a:t> до </a:t>
            </a:r>
            <a:r>
              <a:rPr lang="ru-RU" sz="1600" b="0" i="0" u="sng" dirty="0">
                <a:solidFill>
                  <a:srgbClr val="000099"/>
                </a:solidFill>
                <a:effectLst/>
                <a:latin typeface="Times New Roman" panose="02020603050405020304" pitchFamily="18" charset="0"/>
                <a:hlinkClick r:id="rId2"/>
              </a:rPr>
              <a:t>Закону </a:t>
            </a:r>
            <a:r>
              <a:rPr lang="ru-RU" sz="1600" b="0" i="0" u="sng" dirty="0" err="1">
                <a:solidFill>
                  <a:srgbClr val="000099"/>
                </a:solidFill>
                <a:effectLst/>
                <a:latin typeface="Times New Roman" panose="02020603050405020304" pitchFamily="18" charset="0"/>
                <a:hlinkClick r:id="rId2"/>
              </a:rPr>
              <a:t>України</a:t>
            </a:r>
            <a:r>
              <a:rPr lang="ru-RU" sz="1600" b="0" i="0" dirty="0">
                <a:solidFill>
                  <a:srgbClr val="333333"/>
                </a:solidFill>
                <a:effectLst/>
                <a:latin typeface="Times New Roman" panose="02020603050405020304" pitchFamily="18" charset="0"/>
              </a:rPr>
              <a:t> "Про </a:t>
            </a:r>
            <a:r>
              <a:rPr lang="ru-RU" sz="1600" b="0" i="0" dirty="0" err="1">
                <a:solidFill>
                  <a:srgbClr val="333333"/>
                </a:solidFill>
                <a:effectLst/>
                <a:latin typeface="Times New Roman" panose="02020603050405020304" pitchFamily="18" charset="0"/>
              </a:rPr>
              <a:t>наркотичні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засоби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психотропні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речовини</a:t>
            </a:r>
            <a:r>
              <a:rPr lang="ru-RU" sz="1600" b="0" i="0" dirty="0">
                <a:solidFill>
                  <a:srgbClr val="333333"/>
                </a:solidFill>
                <a:effectLst/>
                <a:latin typeface="Times New Roman" panose="02020603050405020304" pitchFamily="18" charset="0"/>
              </a:rPr>
              <a:t> і </a:t>
            </a:r>
            <a:r>
              <a:rPr lang="ru-RU" sz="1600" b="0" i="0" dirty="0" err="1">
                <a:solidFill>
                  <a:srgbClr val="333333"/>
                </a:solidFill>
                <a:effectLst/>
                <a:latin typeface="Times New Roman" panose="02020603050405020304" pitchFamily="18" charset="0"/>
              </a:rPr>
              <a:t>прекурсори</a:t>
            </a:r>
            <a:r>
              <a:rPr lang="ru-RU" sz="1600" b="0" i="0" dirty="0">
                <a:solidFill>
                  <a:srgbClr val="333333"/>
                </a:solidFill>
                <a:effectLst/>
                <a:latin typeface="Times New Roman" panose="02020603050405020304" pitchFamily="18" charset="0"/>
              </a:rPr>
              <a:t>".</a:t>
            </a:r>
          </a:p>
        </p:txBody>
      </p:sp>
      <p:sp>
        <p:nvSpPr>
          <p:cNvPr id="10" name="TextBox 9">
            <a:extLst>
              <a:ext uri="{FF2B5EF4-FFF2-40B4-BE49-F238E27FC236}">
                <a16:creationId xmlns:a16="http://schemas.microsoft.com/office/drawing/2014/main" id="{96567550-3FB3-4C66-B6AB-2F5934B3F532}"/>
              </a:ext>
            </a:extLst>
          </p:cNvPr>
          <p:cNvSpPr txBox="1"/>
          <p:nvPr/>
        </p:nvSpPr>
        <p:spPr>
          <a:xfrm>
            <a:off x="278607" y="3276600"/>
            <a:ext cx="4636292" cy="2554545"/>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Діяльність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пов'язана</a:t>
            </a:r>
            <a:r>
              <a:rPr lang="ru-RU" sz="1600" b="0" i="0" dirty="0">
                <a:solidFill>
                  <a:srgbClr val="333333"/>
                </a:solidFill>
                <a:effectLst/>
                <a:latin typeface="Times New Roman" panose="02020603050405020304" pitchFamily="18" charset="0"/>
              </a:rPr>
              <a:t> з </a:t>
            </a:r>
            <a:r>
              <a:rPr lang="ru-RU" sz="1600" b="0" i="0" dirty="0" err="1">
                <a:solidFill>
                  <a:srgbClr val="333333"/>
                </a:solidFill>
                <a:effectLst/>
                <a:latin typeface="Times New Roman" panose="02020603050405020304" pitchFamily="18" charset="0"/>
              </a:rPr>
              <a:t>охороною</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окремих</a:t>
            </a:r>
            <a:r>
              <a:rPr lang="ru-RU" sz="1600" b="0" i="0" dirty="0">
                <a:solidFill>
                  <a:srgbClr val="333333"/>
                </a:solidFill>
                <a:effectLst/>
                <a:latin typeface="Times New Roman" panose="02020603050405020304" pitchFamily="18" charset="0"/>
              </a:rPr>
              <a:t> особливо </a:t>
            </a:r>
            <a:r>
              <a:rPr lang="ru-RU" sz="1600" b="0" i="0" dirty="0" err="1">
                <a:solidFill>
                  <a:srgbClr val="333333"/>
                </a:solidFill>
                <a:effectLst/>
                <a:latin typeface="Times New Roman" panose="02020603050405020304" pitchFamily="18" charset="0"/>
              </a:rPr>
              <a:t>важливих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об'єктів</a:t>
            </a:r>
            <a:r>
              <a:rPr lang="ru-RU" sz="1600" b="0" i="0" dirty="0">
                <a:solidFill>
                  <a:srgbClr val="333333"/>
                </a:solidFill>
                <a:effectLst/>
                <a:latin typeface="Times New Roman" panose="02020603050405020304" pitchFamily="18" charset="0"/>
              </a:rPr>
              <a:t> права </a:t>
            </a:r>
            <a:r>
              <a:rPr lang="ru-RU" sz="1600" b="0" i="0" dirty="0" err="1">
                <a:solidFill>
                  <a:srgbClr val="333333"/>
                </a:solidFill>
                <a:effectLst/>
                <a:latin typeface="Times New Roman" panose="02020603050405020304" pitchFamily="18" charset="0"/>
              </a:rPr>
              <a:t>державної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власності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перелік</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яких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визначається</a:t>
            </a:r>
            <a:r>
              <a:rPr lang="ru-RU" sz="1600" b="0" i="0" dirty="0">
                <a:solidFill>
                  <a:srgbClr val="333333"/>
                </a:solidFill>
                <a:effectLst/>
                <a:latin typeface="Times New Roman" panose="02020603050405020304" pitchFamily="18" charset="0"/>
              </a:rPr>
              <a:t> у </a:t>
            </a:r>
            <a:r>
              <a:rPr lang="ru-RU" sz="1600" b="0" i="0" dirty="0" err="1">
                <a:solidFill>
                  <a:srgbClr val="333333"/>
                </a:solidFill>
                <a:effectLst/>
                <a:latin typeface="Times New Roman" panose="02020603050405020304" pitchFamily="18" charset="0"/>
              </a:rPr>
              <a:t>встановленому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Кабінетом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Міністрів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України</a:t>
            </a:r>
            <a:r>
              <a:rPr lang="ru-RU" sz="1600" b="0" i="0" dirty="0">
                <a:solidFill>
                  <a:srgbClr val="333333"/>
                </a:solidFill>
                <a:effectLst/>
                <a:latin typeface="Times New Roman" panose="02020603050405020304" pitchFamily="18" charset="0"/>
              </a:rPr>
              <a:t> </a:t>
            </a:r>
            <a:r>
              <a:rPr lang="ru-RU" sz="1600" b="0" i="0" u="sng" dirty="0">
                <a:solidFill>
                  <a:srgbClr val="000099"/>
                </a:solidFill>
                <a:effectLst/>
                <a:latin typeface="Times New Roman" panose="02020603050405020304" pitchFamily="18" charset="0"/>
                <a:hlinkClick r:id="rId3"/>
              </a:rPr>
              <a:t>порядку</a:t>
            </a:r>
            <a:r>
              <a:rPr lang="ru-RU" sz="1600" b="0" i="0" dirty="0">
                <a:solidFill>
                  <a:srgbClr val="333333"/>
                </a:solidFill>
                <a:effectLst/>
                <a:latin typeface="Times New Roman" panose="02020603050405020304" pitchFamily="18" charset="0"/>
              </a:rPr>
              <a:t>, а </a:t>
            </a:r>
            <a:r>
              <a:rPr lang="ru-RU" sz="1600" b="0" i="0" dirty="0" err="1">
                <a:solidFill>
                  <a:srgbClr val="333333"/>
                </a:solidFill>
                <a:effectLst/>
                <a:latin typeface="Times New Roman" panose="02020603050405020304" pitchFamily="18" charset="0"/>
              </a:rPr>
              <a:t>також</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діяльність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пов'язана</a:t>
            </a:r>
            <a:r>
              <a:rPr lang="ru-RU" sz="1600" b="0" i="0" dirty="0">
                <a:solidFill>
                  <a:srgbClr val="333333"/>
                </a:solidFill>
                <a:effectLst/>
                <a:latin typeface="Times New Roman" panose="02020603050405020304" pitchFamily="18" charset="0"/>
              </a:rPr>
              <a:t> з </a:t>
            </a:r>
            <a:r>
              <a:rPr lang="ru-RU" sz="1600" b="0" i="0" dirty="0" err="1">
                <a:solidFill>
                  <a:srgbClr val="333333"/>
                </a:solidFill>
                <a:effectLst/>
                <a:latin typeface="Times New Roman" panose="02020603050405020304" pitchFamily="18" charset="0"/>
              </a:rPr>
              <a:t>проведенням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криміналістичних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судово-медичних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судово-психіатричних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експертиз</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здійснюватися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тільки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державними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підприємствами</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організаціями</a:t>
            </a:r>
            <a:r>
              <a:rPr lang="ru-RU" sz="1600" b="0" i="0" dirty="0">
                <a:solidFill>
                  <a:srgbClr val="333333"/>
                </a:solidFill>
                <a:effectLst/>
                <a:latin typeface="Times New Roman" panose="02020603050405020304" pitchFamily="18" charset="0"/>
              </a:rPr>
              <a:t>, а </a:t>
            </a:r>
            <a:r>
              <a:rPr lang="ru-RU" sz="1600" b="0" i="0" dirty="0" err="1">
                <a:solidFill>
                  <a:srgbClr val="333333"/>
                </a:solidFill>
                <a:effectLst/>
                <a:latin typeface="Times New Roman" panose="02020603050405020304" pitchFamily="18" charset="0"/>
              </a:rPr>
              <a:t>проведення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ломбардних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операцій</a:t>
            </a:r>
            <a:r>
              <a:rPr lang="ru-RU" sz="1600" b="0" i="0" dirty="0">
                <a:solidFill>
                  <a:srgbClr val="333333"/>
                </a:solidFill>
                <a:effectLst/>
                <a:latin typeface="Times New Roman" panose="02020603050405020304" pitchFamily="18" charset="0"/>
              </a:rPr>
              <a:t> - </a:t>
            </a:r>
            <a:r>
              <a:rPr lang="ru-RU" sz="1600" b="0" i="0" dirty="0" err="1">
                <a:solidFill>
                  <a:srgbClr val="333333"/>
                </a:solidFill>
                <a:effectLst/>
                <a:latin typeface="Times New Roman" panose="02020603050405020304" pitchFamily="18" charset="0"/>
              </a:rPr>
              <a:t>також</a:t>
            </a:r>
            <a:r>
              <a:rPr lang="ru-RU" sz="1600" b="0" i="0" dirty="0">
                <a:solidFill>
                  <a:srgbClr val="333333"/>
                </a:solidFill>
                <a:effectLst/>
                <a:latin typeface="Times New Roman" panose="02020603050405020304" pitchFamily="18" charset="0"/>
              </a:rPr>
              <a:t> і </a:t>
            </a:r>
            <a:r>
              <a:rPr lang="ru-RU" sz="1600" b="0" i="0" dirty="0" err="1">
                <a:solidFill>
                  <a:srgbClr val="333333"/>
                </a:solidFill>
                <a:effectLst/>
                <a:latin typeface="Times New Roman" panose="02020603050405020304" pitchFamily="18" charset="0"/>
              </a:rPr>
              <a:t>повними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товариствами</a:t>
            </a:r>
            <a:r>
              <a:rPr lang="ru-RU" sz="1600" b="0" i="0" dirty="0">
                <a:solidFill>
                  <a:srgbClr val="333333"/>
                </a:solidFill>
                <a:effectLst/>
                <a:latin typeface="Times New Roman" panose="02020603050405020304" pitchFamily="18" charset="0"/>
              </a:rPr>
              <a:t>.</a:t>
            </a:r>
          </a:p>
        </p:txBody>
      </p:sp>
      <p:sp>
        <p:nvSpPr>
          <p:cNvPr id="12" name="TextBox 11">
            <a:extLst>
              <a:ext uri="{FF2B5EF4-FFF2-40B4-BE49-F238E27FC236}">
                <a16:creationId xmlns:a16="http://schemas.microsoft.com/office/drawing/2014/main" id="{BD4640DC-C961-450A-9391-C5E53EA9A67B}"/>
              </a:ext>
            </a:extLst>
          </p:cNvPr>
          <p:cNvSpPr txBox="1"/>
          <p:nvPr/>
        </p:nvSpPr>
        <p:spPr>
          <a:xfrm>
            <a:off x="6524625" y="3276600"/>
            <a:ext cx="5074442" cy="2308324"/>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Діяльність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пов’язана</a:t>
            </a:r>
            <a:r>
              <a:rPr lang="ru-RU" sz="1600" b="0" i="0" dirty="0">
                <a:solidFill>
                  <a:srgbClr val="333333"/>
                </a:solidFill>
                <a:effectLst/>
                <a:latin typeface="Times New Roman" panose="02020603050405020304" pitchFamily="18" charset="0"/>
              </a:rPr>
              <a:t> з </a:t>
            </a:r>
            <a:r>
              <a:rPr lang="ru-RU" sz="1600" b="0" i="0" dirty="0" err="1">
                <a:solidFill>
                  <a:srgbClr val="333333"/>
                </a:solidFill>
                <a:effectLst/>
                <a:latin typeface="Times New Roman" panose="02020603050405020304" pitchFamily="18" charset="0"/>
              </a:rPr>
              <a:t>виробництвом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бензинів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моторних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сумішевих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з </a:t>
            </a:r>
            <a:r>
              <a:rPr lang="ru-RU" sz="1600" b="0" i="0" dirty="0" err="1">
                <a:solidFill>
                  <a:srgbClr val="333333"/>
                </a:solidFill>
                <a:effectLst/>
                <a:latin typeface="Times New Roman" panose="02020603050405020304" pitchFamily="18" charset="0"/>
              </a:rPr>
              <a:t>додаванням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змішуванням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біоетанолу</a:t>
            </a:r>
            <a:r>
              <a:rPr lang="ru-RU" sz="1600" b="0" i="0" dirty="0">
                <a:solidFill>
                  <a:srgbClr val="333333"/>
                </a:solidFill>
                <a:effectLst/>
                <a:latin typeface="Times New Roman" panose="02020603050405020304" pitchFamily="18" charset="0"/>
              </a:rPr>
              <a:t> та/</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біокомпонентів</a:t>
            </a:r>
            <a:r>
              <a:rPr lang="ru-RU" sz="1600" b="0" i="0" dirty="0">
                <a:solidFill>
                  <a:srgbClr val="333333"/>
                </a:solidFill>
                <a:effectLst/>
                <a:latin typeface="Times New Roman" panose="02020603050405020304" pitchFamily="18" charset="0"/>
              </a:rPr>
              <a:t> на </a:t>
            </a:r>
            <a:r>
              <a:rPr lang="ru-RU" sz="1600" b="0" i="0" dirty="0" err="1">
                <a:solidFill>
                  <a:srgbClr val="333333"/>
                </a:solidFill>
                <a:effectLst/>
                <a:latin typeface="Times New Roman" panose="02020603050405020304" pitchFamily="18" charset="0"/>
              </a:rPr>
              <a:t>його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основі</a:t>
            </a:r>
            <a:r>
              <a:rPr lang="ru-RU" sz="1600" b="0" i="0" dirty="0">
                <a:solidFill>
                  <a:srgbClr val="333333"/>
                </a:solidFill>
                <a:effectLst/>
                <a:latin typeface="Times New Roman" panose="02020603050405020304" pitchFamily="18" charset="0"/>
              </a:rPr>
              <a:t> до </a:t>
            </a:r>
            <a:r>
              <a:rPr lang="ru-RU" sz="1600" b="0" i="0" dirty="0" err="1">
                <a:solidFill>
                  <a:srgbClr val="333333"/>
                </a:solidFill>
                <a:effectLst/>
                <a:latin typeface="Times New Roman" panose="02020603050405020304" pitchFamily="18" charset="0"/>
              </a:rPr>
              <a:t>вуглеводневої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основи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бензинів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фракцій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компонентів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тощо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здійснюється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підприємствами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перелік</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яких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визначається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Кабінетом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Міністрів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України</a:t>
            </a:r>
            <a:r>
              <a:rPr lang="ru-RU" sz="1600" b="0" i="0" dirty="0">
                <a:solidFill>
                  <a:srgbClr val="333333"/>
                </a:solidFill>
                <a:effectLst/>
                <a:latin typeface="Times New Roman" panose="02020603050405020304" pitchFamily="18" charset="0"/>
              </a:rPr>
              <a:t> за </a:t>
            </a:r>
            <a:r>
              <a:rPr lang="ru-RU" sz="1600" b="0" i="0" dirty="0" err="1">
                <a:solidFill>
                  <a:srgbClr val="333333"/>
                </a:solidFill>
                <a:effectLst/>
                <a:latin typeface="Times New Roman" panose="02020603050405020304" pitchFamily="18" charset="0"/>
              </a:rPr>
              <a:t>поданням</a:t>
            </a:r>
            <a:r>
              <a:rPr lang="ru-RU" sz="1600" b="0" i="0" dirty="0">
                <a:solidFill>
                  <a:srgbClr val="333333"/>
                </a:solidFill>
                <a:effectLst/>
                <a:latin typeface="Times New Roman" panose="02020603050405020304" pitchFamily="18" charset="0"/>
              </a:rPr>
              <a:t> центрального органу </a:t>
            </a:r>
            <a:r>
              <a:rPr lang="ru-RU" sz="1600" b="0" i="0" dirty="0" err="1">
                <a:solidFill>
                  <a:srgbClr val="333333"/>
                </a:solidFill>
                <a:effectLst/>
                <a:latin typeface="Times New Roman" panose="02020603050405020304" pitchFamily="18" charset="0"/>
              </a:rPr>
              <a:t>виконавчої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влади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що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забезпечує</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реалізацію</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державної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політики</a:t>
            </a:r>
            <a:r>
              <a:rPr lang="ru-RU" sz="1600" b="0" i="0" dirty="0">
                <a:solidFill>
                  <a:srgbClr val="333333"/>
                </a:solidFill>
                <a:effectLst/>
                <a:latin typeface="Times New Roman" panose="02020603050405020304" pitchFamily="18" charset="0"/>
              </a:rPr>
              <a:t> в </a:t>
            </a:r>
            <a:r>
              <a:rPr lang="ru-RU" sz="1600" b="0" i="0" dirty="0" err="1">
                <a:solidFill>
                  <a:srgbClr val="333333"/>
                </a:solidFill>
                <a:effectLst/>
                <a:latin typeface="Times New Roman" panose="02020603050405020304" pitchFamily="18" charset="0"/>
              </a:rPr>
              <a:t>паливно-енергетичному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комплексі</a:t>
            </a:r>
            <a:r>
              <a:rPr lang="ru-RU" sz="1600" b="0" i="0" dirty="0">
                <a:solidFill>
                  <a:srgbClr val="333333"/>
                </a:solidFill>
                <a:effectLst/>
                <a:latin typeface="Times New Roman" panose="02020603050405020304" pitchFamily="18" charset="0"/>
              </a:rPr>
              <a:t>.</a:t>
            </a:r>
          </a:p>
        </p:txBody>
      </p:sp>
      <p:sp>
        <p:nvSpPr>
          <p:cNvPr id="14" name="TextBox 13">
            <a:extLst>
              <a:ext uri="{FF2B5EF4-FFF2-40B4-BE49-F238E27FC236}">
                <a16:creationId xmlns:a16="http://schemas.microsoft.com/office/drawing/2014/main" id="{FD9BC5A1-3098-4B56-9940-C3A5FC266791}"/>
              </a:ext>
            </a:extLst>
          </p:cNvPr>
          <p:cNvSpPr txBox="1"/>
          <p:nvPr/>
        </p:nvSpPr>
        <p:spPr>
          <a:xfrm>
            <a:off x="6524625" y="1750634"/>
            <a:ext cx="5074442" cy="830997"/>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Діяльність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пов'язана</a:t>
            </a:r>
            <a:r>
              <a:rPr lang="ru-RU" sz="1600" b="0" i="0" dirty="0">
                <a:solidFill>
                  <a:srgbClr val="333333"/>
                </a:solidFill>
                <a:effectLst/>
                <a:latin typeface="Times New Roman" panose="02020603050405020304" pitchFamily="18" charset="0"/>
              </a:rPr>
              <a:t> з </a:t>
            </a:r>
            <a:r>
              <a:rPr lang="ru-RU" sz="1600" b="0" i="0" dirty="0" err="1">
                <a:solidFill>
                  <a:srgbClr val="333333"/>
                </a:solidFill>
                <a:effectLst/>
                <a:latin typeface="Times New Roman" panose="02020603050405020304" pitchFamily="18" charset="0"/>
              </a:rPr>
              <a:t>виробництвом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біоетанолу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здійснюється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суб'єктами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господарювання</a:t>
            </a:r>
            <a:r>
              <a:rPr lang="ru-RU" sz="1600" b="0" i="0" dirty="0">
                <a:solidFill>
                  <a:srgbClr val="333333"/>
                </a:solidFill>
                <a:effectLst/>
                <a:latin typeface="Times New Roman" panose="02020603050405020304" pitchFamily="18" charset="0"/>
              </a:rPr>
              <a:t> за </a:t>
            </a:r>
            <a:r>
              <a:rPr lang="ru-RU" sz="1600" b="0" i="0" dirty="0" err="1">
                <a:solidFill>
                  <a:srgbClr val="333333"/>
                </a:solidFill>
                <a:effectLst/>
                <a:latin typeface="Times New Roman" panose="02020603050405020304" pitchFamily="18" charset="0"/>
              </a:rPr>
              <a:t>наявності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відповідної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ліцензії</a:t>
            </a:r>
            <a:r>
              <a:rPr lang="ru-RU" sz="1600" b="0" i="0" dirty="0">
                <a:solidFill>
                  <a:srgbClr val="333333"/>
                </a:solidFill>
                <a:effectLst/>
                <a:latin typeface="Times New Roman" panose="02020603050405020304" pitchFamily="18" charset="0"/>
              </a:rPr>
              <a:t>.</a:t>
            </a:r>
          </a:p>
        </p:txBody>
      </p:sp>
      <p:cxnSp>
        <p:nvCxnSpPr>
          <p:cNvPr id="16" name="Прямая соединительная линия 15">
            <a:extLst>
              <a:ext uri="{FF2B5EF4-FFF2-40B4-BE49-F238E27FC236}">
                <a16:creationId xmlns:a16="http://schemas.microsoft.com/office/drawing/2014/main" id="{2BD2219C-D20F-4DF5-B1CD-7A069DFB8836}"/>
              </a:ext>
            </a:extLst>
          </p:cNvPr>
          <p:cNvCxnSpPr>
            <a:cxnSpLocks/>
          </p:cNvCxnSpPr>
          <p:nvPr/>
        </p:nvCxnSpPr>
        <p:spPr>
          <a:xfrm>
            <a:off x="5695950" y="1239738"/>
            <a:ext cx="0" cy="3314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DC5566CD-44D8-4996-A529-1A64D0369026}"/>
              </a:ext>
            </a:extLst>
          </p:cNvPr>
          <p:cNvCxnSpPr>
            <a:stCxn id="8" idx="3"/>
          </p:cNvCxnSpPr>
          <p:nvPr/>
        </p:nvCxnSpPr>
        <p:spPr>
          <a:xfrm flipV="1">
            <a:off x="4914899" y="2197894"/>
            <a:ext cx="160972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301D9D57-0F00-4348-B6D5-25798FA4D9F2}"/>
              </a:ext>
            </a:extLst>
          </p:cNvPr>
          <p:cNvCxnSpPr>
            <a:stCxn id="10" idx="3"/>
          </p:cNvCxnSpPr>
          <p:nvPr/>
        </p:nvCxnSpPr>
        <p:spPr>
          <a:xfrm flipV="1">
            <a:off x="4914899" y="4553872"/>
            <a:ext cx="1609726"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58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054AB-FFB3-49ED-8724-B9A44FF3B2B9}"/>
              </a:ext>
            </a:extLst>
          </p:cNvPr>
          <p:cNvSpPr txBox="1"/>
          <p:nvPr/>
        </p:nvSpPr>
        <p:spPr>
          <a:xfrm>
            <a:off x="228601" y="884252"/>
            <a:ext cx="4352924" cy="3139321"/>
          </a:xfrm>
          <a:prstGeom prst="rect">
            <a:avLst/>
          </a:prstGeom>
          <a:noFill/>
          <a:ln>
            <a:solidFill>
              <a:schemeClr val="accent1"/>
            </a:solidFill>
          </a:ln>
        </p:spPr>
        <p:txBody>
          <a:bodyPr wrap="square">
            <a:spAutoFit/>
          </a:bodyPr>
          <a:lstStyle/>
          <a:p>
            <a:pPr algn="just"/>
            <a:r>
              <a:rPr lang="ru-RU" b="0" i="0" dirty="0">
                <a:solidFill>
                  <a:srgbClr val="333333"/>
                </a:solidFill>
                <a:effectLst/>
                <a:latin typeface="Times New Roman" panose="02020603050405020304" pitchFamily="18" charset="0"/>
              </a:rPr>
              <a:t>Держава </a:t>
            </a:r>
            <a:r>
              <a:rPr lang="ru-RU" b="0" i="0" dirty="0" err="1">
                <a:solidFill>
                  <a:srgbClr val="333333"/>
                </a:solidFill>
                <a:effectLst/>
                <a:latin typeface="Times New Roman" panose="02020603050405020304" pitchFamily="18" charset="0"/>
              </a:rPr>
              <a:t>підтримує</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конкуренцію</a:t>
            </a:r>
            <a:r>
              <a:rPr lang="ru-RU" b="0" i="0" dirty="0">
                <a:solidFill>
                  <a:srgbClr val="333333"/>
                </a:solidFill>
                <a:effectLst/>
                <a:latin typeface="Times New Roman" panose="02020603050405020304" pitchFamily="18" charset="0"/>
              </a:rPr>
              <a:t> як </a:t>
            </a:r>
            <a:r>
              <a:rPr lang="ru-RU" b="0" i="0" dirty="0" err="1">
                <a:solidFill>
                  <a:srgbClr val="333333"/>
                </a:solidFill>
                <a:effectLst/>
                <a:latin typeface="Times New Roman" panose="02020603050405020304" pitchFamily="18" charset="0"/>
              </a:rPr>
              <a:t>змагання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між</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суб'єктами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господарювання</a:t>
            </a:r>
            <a:r>
              <a:rPr lang="ru-RU"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b="0" i="0" dirty="0" err="1">
                <a:solidFill>
                  <a:srgbClr val="333333"/>
                </a:solidFill>
                <a:effectLst/>
                <a:latin typeface="Times New Roman" panose="02020603050405020304" pitchFamily="18" charset="0"/>
              </a:rPr>
              <a:t>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забезпечує</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завдяки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їх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власним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досягненням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здобуття</a:t>
            </a:r>
            <a:r>
              <a:rPr lang="ru-RU" b="0" i="0" dirty="0">
                <a:solidFill>
                  <a:srgbClr val="333333"/>
                </a:solidFill>
                <a:effectLst/>
                <a:latin typeface="Times New Roman" panose="02020603050405020304" pitchFamily="18" charset="0"/>
              </a:rPr>
              <a:t> ними </a:t>
            </a:r>
            <a:r>
              <a:rPr lang="ru-RU" b="0" i="0" dirty="0" err="1">
                <a:solidFill>
                  <a:srgbClr val="333333"/>
                </a:solidFill>
                <a:effectLst/>
                <a:latin typeface="Times New Roman" panose="02020603050405020304" pitchFamily="18" charset="0"/>
              </a:rPr>
              <a:t>певних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економічних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переваг</a:t>
            </a:r>
            <a:r>
              <a:rPr lang="ru-RU"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b="0" i="0" dirty="0" err="1">
                <a:solidFill>
                  <a:srgbClr val="333333"/>
                </a:solidFill>
                <a:effectLst/>
                <a:latin typeface="Times New Roman" panose="02020603050405020304" pitchFamily="18" charset="0"/>
              </a:rPr>
              <a:t>внаслідок</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чого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споживачі</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суб'єкти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господарювання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отримують</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можливість</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вибору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необхідного</a:t>
            </a:r>
            <a:r>
              <a:rPr lang="ru-RU" b="0" i="0" dirty="0">
                <a:solidFill>
                  <a:srgbClr val="333333"/>
                </a:solidFill>
                <a:effectLst/>
                <a:latin typeface="Times New Roman" panose="02020603050405020304" pitchFamily="18" charset="0"/>
              </a:rPr>
              <a:t> товару </a:t>
            </a:r>
          </a:p>
          <a:p>
            <a:pPr marL="285750" indent="-285750" algn="just">
              <a:buFont typeface="Arial" panose="020B0604020202020204" pitchFamily="34" charset="0"/>
              <a:buChar char="•"/>
            </a:pPr>
            <a:r>
              <a:rPr lang="ru-RU" b="0" i="0" dirty="0">
                <a:solidFill>
                  <a:srgbClr val="333333"/>
                </a:solidFill>
                <a:effectLst/>
                <a:latin typeface="Times New Roman" panose="02020603050405020304" pitchFamily="18" charset="0"/>
              </a:rPr>
              <a:t>і при </a:t>
            </a:r>
            <a:r>
              <a:rPr lang="ru-RU" b="0" i="0" dirty="0" err="1">
                <a:solidFill>
                  <a:srgbClr val="333333"/>
                </a:solidFill>
                <a:effectLst/>
                <a:latin typeface="Times New Roman" panose="02020603050405020304" pitchFamily="18" charset="0"/>
              </a:rPr>
              <a:t>цьому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окремі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суб'єкти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господарювання</a:t>
            </a:r>
            <a:r>
              <a:rPr lang="ru-RU" b="0" i="0" dirty="0">
                <a:solidFill>
                  <a:srgbClr val="333333"/>
                </a:solidFill>
                <a:effectLst/>
                <a:latin typeface="Times New Roman" panose="02020603050405020304" pitchFamily="18" charset="0"/>
              </a:rPr>
              <a:t> не </a:t>
            </a:r>
            <a:r>
              <a:rPr lang="ru-RU" b="0" i="0" dirty="0" err="1">
                <a:solidFill>
                  <a:srgbClr val="333333"/>
                </a:solidFill>
                <a:effectLst/>
                <a:latin typeface="Times New Roman" panose="02020603050405020304" pitchFamily="18" charset="0"/>
              </a:rPr>
              <a:t>визначають</a:t>
            </a:r>
            <a:r>
              <a:rPr lang="ru-RU" b="0" i="0" dirty="0">
                <a:solidFill>
                  <a:srgbClr val="333333"/>
                </a:solidFill>
                <a:effectLst/>
                <a:latin typeface="Times New Roman" panose="02020603050405020304" pitchFamily="18" charset="0"/>
              </a:rPr>
              <a:t> умов </a:t>
            </a:r>
            <a:r>
              <a:rPr lang="ru-RU" b="0" i="0" dirty="0" err="1">
                <a:solidFill>
                  <a:srgbClr val="333333"/>
                </a:solidFill>
                <a:effectLst/>
                <a:latin typeface="Times New Roman" panose="02020603050405020304" pitchFamily="18" charset="0"/>
              </a:rPr>
              <a:t>реалізації</a:t>
            </a:r>
            <a:r>
              <a:rPr lang="ru-RU" b="0" i="0" dirty="0">
                <a:solidFill>
                  <a:srgbClr val="333333"/>
                </a:solidFill>
                <a:effectLst/>
                <a:latin typeface="Times New Roman" panose="02020603050405020304" pitchFamily="18" charset="0"/>
              </a:rPr>
              <a:t> товару на ринку.</a:t>
            </a:r>
            <a:endParaRPr lang="ru-RU" dirty="0"/>
          </a:p>
        </p:txBody>
      </p:sp>
      <p:sp>
        <p:nvSpPr>
          <p:cNvPr id="4" name="TextBox 3">
            <a:extLst>
              <a:ext uri="{FF2B5EF4-FFF2-40B4-BE49-F238E27FC236}">
                <a16:creationId xmlns:a16="http://schemas.microsoft.com/office/drawing/2014/main" id="{7063F7D4-40C8-4872-8B53-A575B06EA8C3}"/>
              </a:ext>
            </a:extLst>
          </p:cNvPr>
          <p:cNvSpPr txBox="1"/>
          <p:nvPr/>
        </p:nvSpPr>
        <p:spPr>
          <a:xfrm>
            <a:off x="4055268" y="237147"/>
            <a:ext cx="3152775" cy="369332"/>
          </a:xfrm>
          <a:prstGeom prst="rect">
            <a:avLst/>
          </a:prstGeom>
          <a:noFill/>
          <a:ln>
            <a:solidFill>
              <a:schemeClr val="accent1"/>
            </a:solidFill>
          </a:ln>
        </p:spPr>
        <p:txBody>
          <a:bodyPr wrap="square" rtlCol="0">
            <a:spAutoFit/>
          </a:bodyPr>
          <a:lstStyle/>
          <a:p>
            <a:pPr algn="ctr"/>
            <a:r>
              <a:rPr lang="uk-UA" dirty="0"/>
              <a:t>Конкуренція (ст. 25 ГК)</a:t>
            </a:r>
            <a:endParaRPr lang="ru-RU" dirty="0"/>
          </a:p>
        </p:txBody>
      </p:sp>
      <p:sp>
        <p:nvSpPr>
          <p:cNvPr id="13" name="TextBox 12">
            <a:extLst>
              <a:ext uri="{FF2B5EF4-FFF2-40B4-BE49-F238E27FC236}">
                <a16:creationId xmlns:a16="http://schemas.microsoft.com/office/drawing/2014/main" id="{9BD6B04B-AF07-41FC-BBEB-E0E20F5E5C8B}"/>
              </a:ext>
            </a:extLst>
          </p:cNvPr>
          <p:cNvSpPr txBox="1"/>
          <p:nvPr/>
        </p:nvSpPr>
        <p:spPr>
          <a:xfrm>
            <a:off x="5631656" y="5595793"/>
            <a:ext cx="6405562" cy="923330"/>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тягне</a:t>
            </a:r>
            <a:r>
              <a:rPr lang="ru-RU" b="0" i="0" dirty="0">
                <a:solidFill>
                  <a:srgbClr val="333333"/>
                </a:solidFill>
                <a:effectLst/>
                <a:latin typeface="Times New Roman" panose="02020603050405020304" pitchFamily="18" charset="0"/>
              </a:rPr>
              <a:t> за собою </a:t>
            </a:r>
            <a:r>
              <a:rPr lang="ru-RU" b="0" i="0" dirty="0" err="1">
                <a:solidFill>
                  <a:srgbClr val="333333"/>
                </a:solidFill>
                <a:effectLst/>
                <a:latin typeface="Times New Roman" panose="02020603050405020304" pitchFamily="18" charset="0"/>
              </a:rPr>
              <a:t>юридичну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відповідальність</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осіб</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якщо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їх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мають</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негативний</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вплив</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конкуренцію</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території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України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незалежно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від</a:t>
            </a:r>
            <a:r>
              <a:rPr lang="ru-RU" b="0" i="0" dirty="0">
                <a:solidFill>
                  <a:srgbClr val="333333"/>
                </a:solidFill>
                <a:effectLst/>
                <a:latin typeface="Times New Roman" panose="02020603050405020304" pitchFamily="18" charset="0"/>
              </a:rPr>
              <a:t> того, де вчинено </a:t>
            </a:r>
            <a:r>
              <a:rPr lang="ru-RU" b="0" i="0" dirty="0" err="1">
                <a:solidFill>
                  <a:srgbClr val="333333"/>
                </a:solidFill>
                <a:effectLst/>
                <a:latin typeface="Times New Roman" panose="02020603050405020304" pitchFamily="18" charset="0"/>
              </a:rPr>
              <a:t>такі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дії</a:t>
            </a:r>
            <a:r>
              <a:rPr lang="ru-RU" b="0" i="0" dirty="0">
                <a:solidFill>
                  <a:srgbClr val="333333"/>
                </a:solidFill>
                <a:effectLst/>
                <a:latin typeface="Times New Roman" panose="02020603050405020304" pitchFamily="18" charset="0"/>
              </a:rPr>
              <a:t>.</a:t>
            </a:r>
          </a:p>
        </p:txBody>
      </p:sp>
      <p:sp>
        <p:nvSpPr>
          <p:cNvPr id="15" name="TextBox 14">
            <a:extLst>
              <a:ext uri="{FF2B5EF4-FFF2-40B4-BE49-F238E27FC236}">
                <a16:creationId xmlns:a16="http://schemas.microsoft.com/office/drawing/2014/main" id="{0D0A7DD3-D0AF-4182-944A-74ADFB465A20}"/>
              </a:ext>
            </a:extLst>
          </p:cNvPr>
          <p:cNvSpPr txBox="1"/>
          <p:nvPr/>
        </p:nvSpPr>
        <p:spPr>
          <a:xfrm>
            <a:off x="5686425" y="907588"/>
            <a:ext cx="5895975" cy="923330"/>
          </a:xfrm>
          <a:prstGeom prst="rect">
            <a:avLst/>
          </a:prstGeom>
          <a:noFill/>
          <a:ln>
            <a:solidFill>
              <a:schemeClr val="accent1"/>
            </a:solidFill>
          </a:ln>
        </p:spPr>
        <p:txBody>
          <a:bodyPr wrap="square">
            <a:spAutoFit/>
          </a:bodyPr>
          <a:lstStyle/>
          <a:p>
            <a:r>
              <a:rPr lang="ru-RU" b="0" i="0" dirty="0" err="1">
                <a:solidFill>
                  <a:srgbClr val="333333"/>
                </a:solidFill>
                <a:effectLst/>
                <a:latin typeface="Times New Roman" panose="02020603050405020304" pitchFamily="18" charset="0"/>
              </a:rPr>
              <a:t>Недобросовісною</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конкуренцією</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визнаються</a:t>
            </a:r>
            <a:r>
              <a:rPr lang="ru-RU" b="0" i="0" dirty="0">
                <a:solidFill>
                  <a:srgbClr val="333333"/>
                </a:solidFill>
                <a:effectLst/>
                <a:latin typeface="Times New Roman" panose="02020603050405020304" pitchFamily="18" charset="0"/>
              </a:rPr>
              <a:t> будь-</a:t>
            </a:r>
            <a:r>
              <a:rPr lang="ru-RU" b="0" i="0" dirty="0" err="1">
                <a:solidFill>
                  <a:srgbClr val="333333"/>
                </a:solidFill>
                <a:effectLst/>
                <a:latin typeface="Times New Roman" panose="02020603050405020304" pitchFamily="18" charset="0"/>
              </a:rPr>
              <a:t>які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дії</a:t>
            </a:r>
            <a:r>
              <a:rPr lang="ru-RU" b="0" i="0" dirty="0">
                <a:solidFill>
                  <a:srgbClr val="333333"/>
                </a:solidFill>
                <a:effectLst/>
                <a:latin typeface="Times New Roman" panose="02020603050405020304" pitchFamily="18" charset="0"/>
              </a:rPr>
              <a:t> у </a:t>
            </a:r>
            <a:r>
              <a:rPr lang="ru-RU" b="0" i="0" dirty="0" err="1">
                <a:solidFill>
                  <a:srgbClr val="333333"/>
                </a:solidFill>
                <a:effectLst/>
                <a:latin typeface="Times New Roman" panose="02020603050405020304" pitchFamily="18" charset="0"/>
              </a:rPr>
              <a:t>конкуренції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суперечать</a:t>
            </a:r>
            <a:r>
              <a:rPr lang="ru-RU" b="0" i="0" dirty="0">
                <a:solidFill>
                  <a:srgbClr val="333333"/>
                </a:solidFill>
                <a:effectLst/>
                <a:latin typeface="Times New Roman" panose="02020603050405020304" pitchFamily="18" charset="0"/>
              </a:rPr>
              <a:t> правилам, </a:t>
            </a:r>
            <a:r>
              <a:rPr lang="ru-RU" b="0" i="0" dirty="0" err="1">
                <a:solidFill>
                  <a:srgbClr val="333333"/>
                </a:solidFill>
                <a:effectLst/>
                <a:latin typeface="Times New Roman" panose="02020603050405020304" pitchFamily="18" charset="0"/>
              </a:rPr>
              <a:t>торговим</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іншим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чесним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звичаям</a:t>
            </a:r>
            <a:r>
              <a:rPr lang="ru-RU" b="0" i="0" dirty="0">
                <a:solidFill>
                  <a:srgbClr val="333333"/>
                </a:solidFill>
                <a:effectLst/>
                <a:latin typeface="Times New Roman" panose="02020603050405020304" pitchFamily="18" charset="0"/>
              </a:rPr>
              <a:t> у </a:t>
            </a:r>
            <a:r>
              <a:rPr lang="ru-RU" b="0" i="0" dirty="0" err="1">
                <a:solidFill>
                  <a:srgbClr val="333333"/>
                </a:solidFill>
                <a:effectLst/>
                <a:latin typeface="Times New Roman" panose="02020603050405020304" pitchFamily="18" charset="0"/>
              </a:rPr>
              <a:t>підприємницькій</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діяльності</a:t>
            </a:r>
            <a:endParaRPr lang="ru-RU" dirty="0"/>
          </a:p>
        </p:txBody>
      </p:sp>
      <p:sp>
        <p:nvSpPr>
          <p:cNvPr id="17" name="TextBox 16">
            <a:extLst>
              <a:ext uri="{FF2B5EF4-FFF2-40B4-BE49-F238E27FC236}">
                <a16:creationId xmlns:a16="http://schemas.microsoft.com/office/drawing/2014/main" id="{E96A5A17-F720-44FF-BDD4-FF7EF7C2D95A}"/>
              </a:ext>
            </a:extLst>
          </p:cNvPr>
          <p:cNvSpPr txBox="1"/>
          <p:nvPr/>
        </p:nvSpPr>
        <p:spPr>
          <a:xfrm>
            <a:off x="5686425" y="2132027"/>
            <a:ext cx="6096000" cy="3139321"/>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Недобросовісною</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конкуренцією</a:t>
            </a:r>
            <a:r>
              <a:rPr lang="ru-RU" b="0" i="0" dirty="0">
                <a:solidFill>
                  <a:srgbClr val="333333"/>
                </a:solidFill>
                <a:effectLst/>
                <a:latin typeface="Times New Roman" panose="02020603050405020304" pitchFamily="18" charset="0"/>
              </a:rPr>
              <a:t> є </a:t>
            </a:r>
          </a:p>
          <a:p>
            <a:pPr marL="285750" indent="-285750" algn="just">
              <a:buFont typeface="Arial" panose="020B0604020202020204" pitchFamily="34" charset="0"/>
              <a:buChar char="•"/>
            </a:pPr>
            <a:r>
              <a:rPr lang="ru-RU" b="0" i="0" dirty="0" err="1">
                <a:solidFill>
                  <a:srgbClr val="333333"/>
                </a:solidFill>
                <a:effectLst/>
                <a:latin typeface="Times New Roman" panose="02020603050405020304" pitchFamily="18" charset="0"/>
              </a:rPr>
              <a:t>неправомірне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ділової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репутації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суб'єкта</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господарювання</a:t>
            </a:r>
            <a:r>
              <a:rPr lang="ru-RU"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b="0" i="0" dirty="0" err="1">
                <a:solidFill>
                  <a:srgbClr val="333333"/>
                </a:solidFill>
                <a:effectLst/>
                <a:latin typeface="Times New Roman" panose="02020603050405020304" pitchFamily="18" charset="0"/>
              </a:rPr>
              <a:t>створення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перешкод</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суб'єктам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господарювання</a:t>
            </a:r>
            <a:r>
              <a:rPr lang="ru-RU" b="0" i="0" dirty="0">
                <a:solidFill>
                  <a:srgbClr val="333333"/>
                </a:solidFill>
                <a:effectLst/>
                <a:latin typeface="Times New Roman" panose="02020603050405020304" pitchFamily="18" charset="0"/>
              </a:rPr>
              <a:t> у </a:t>
            </a:r>
            <a:r>
              <a:rPr lang="ru-RU" b="0" i="0" dirty="0" err="1">
                <a:solidFill>
                  <a:srgbClr val="333333"/>
                </a:solidFill>
                <a:effectLst/>
                <a:latin typeface="Times New Roman" panose="02020603050405020304" pitchFamily="18" charset="0"/>
              </a:rPr>
              <a:t>процесі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конкуренції</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досягнення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неправомірних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переваг</a:t>
            </a:r>
            <a:r>
              <a:rPr lang="ru-RU" b="0" i="0" dirty="0">
                <a:solidFill>
                  <a:srgbClr val="333333"/>
                </a:solidFill>
                <a:effectLst/>
                <a:latin typeface="Times New Roman" panose="02020603050405020304" pitchFamily="18" charset="0"/>
              </a:rPr>
              <a:t> у </a:t>
            </a:r>
            <a:r>
              <a:rPr lang="ru-RU" b="0" i="0" dirty="0" err="1">
                <a:solidFill>
                  <a:srgbClr val="333333"/>
                </a:solidFill>
                <a:effectLst/>
                <a:latin typeface="Times New Roman" panose="02020603050405020304" pitchFamily="18" charset="0"/>
              </a:rPr>
              <a:t>конкуренції</a:t>
            </a:r>
            <a:r>
              <a:rPr lang="ru-RU"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b="0" i="0" dirty="0" err="1">
                <a:solidFill>
                  <a:srgbClr val="333333"/>
                </a:solidFill>
                <a:effectLst/>
                <a:latin typeface="Times New Roman" panose="02020603050405020304" pitchFamily="18" charset="0"/>
              </a:rPr>
              <a:t>неправомірне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збирання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розголошення</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комерційної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таємниці</a:t>
            </a:r>
            <a:r>
              <a:rPr lang="ru-RU"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b="0" i="0" dirty="0">
                <a:solidFill>
                  <a:srgbClr val="333333"/>
                </a:solidFill>
                <a:effectLst/>
                <a:latin typeface="Times New Roman" panose="02020603050405020304" pitchFamily="18" charset="0"/>
              </a:rPr>
              <a:t>а </a:t>
            </a:r>
            <a:r>
              <a:rPr lang="ru-RU" b="0" i="0" dirty="0" err="1">
                <a:solidFill>
                  <a:srgbClr val="333333"/>
                </a:solidFill>
                <a:effectLst/>
                <a:latin typeface="Times New Roman" panose="02020603050405020304" pitchFamily="18" charset="0"/>
              </a:rPr>
              <a:t>також</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інші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дії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відповідно</a:t>
            </a:r>
            <a:r>
              <a:rPr lang="ru-RU" b="0" i="0" dirty="0">
                <a:solidFill>
                  <a:srgbClr val="333333"/>
                </a:solidFill>
                <a:effectLst/>
                <a:latin typeface="Times New Roman" panose="02020603050405020304" pitchFamily="18" charset="0"/>
              </a:rPr>
              <a:t> до </a:t>
            </a:r>
            <a:r>
              <a:rPr lang="ru-RU" b="0" i="0" dirty="0" err="1">
                <a:solidFill>
                  <a:srgbClr val="333333"/>
                </a:solidFill>
                <a:effectLst/>
                <a:latin typeface="Times New Roman" panose="02020603050405020304" pitchFamily="18" charset="0"/>
              </a:rPr>
              <a:t>Законів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України</a:t>
            </a:r>
            <a:r>
              <a:rPr lang="ru-RU" b="0" i="0" dirty="0">
                <a:solidFill>
                  <a:srgbClr val="333333"/>
                </a:solidFill>
                <a:effectLst/>
                <a:latin typeface="Times New Roman" panose="02020603050405020304" pitchFamily="18" charset="0"/>
              </a:rPr>
              <a:t> «Про </a:t>
            </a:r>
            <a:r>
              <a:rPr lang="ru-RU" b="0" i="0" dirty="0" err="1">
                <a:solidFill>
                  <a:srgbClr val="333333"/>
                </a:solidFill>
                <a:effectLst/>
                <a:latin typeface="Times New Roman" panose="02020603050405020304" pitchFamily="18" charset="0"/>
              </a:rPr>
              <a:t>захист</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економічної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конкуренції</a:t>
            </a:r>
            <a:r>
              <a:rPr lang="ru-RU" b="0" i="0" dirty="0">
                <a:solidFill>
                  <a:srgbClr val="333333"/>
                </a:solidFill>
                <a:effectLst/>
                <a:latin typeface="Times New Roman" panose="02020603050405020304" pitchFamily="18" charset="0"/>
              </a:rPr>
              <a:t>» та «Про </a:t>
            </a:r>
            <a:r>
              <a:rPr lang="ru-RU" b="0" i="0" dirty="0" err="1">
                <a:solidFill>
                  <a:srgbClr val="333333"/>
                </a:solidFill>
                <a:effectLst/>
                <a:latin typeface="Times New Roman" panose="02020603050405020304" pitchFamily="18" charset="0"/>
              </a:rPr>
              <a:t>захист</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від</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недобросовісної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конкуренції</a:t>
            </a:r>
            <a:r>
              <a:rPr lang="ru-RU" b="0" i="0" dirty="0">
                <a:solidFill>
                  <a:srgbClr val="333333"/>
                </a:solidFill>
                <a:effectLst/>
                <a:latin typeface="Times New Roman" panose="02020603050405020304" pitchFamily="18" charset="0"/>
              </a:rPr>
              <a:t>»</a:t>
            </a:r>
          </a:p>
        </p:txBody>
      </p:sp>
      <p:cxnSp>
        <p:nvCxnSpPr>
          <p:cNvPr id="19" name="Прямая со стрелкой 18">
            <a:extLst>
              <a:ext uri="{FF2B5EF4-FFF2-40B4-BE49-F238E27FC236}">
                <a16:creationId xmlns:a16="http://schemas.microsoft.com/office/drawing/2014/main" id="{9056BB03-BA38-4470-8F2E-7FD43299E209}"/>
              </a:ext>
            </a:extLst>
          </p:cNvPr>
          <p:cNvCxnSpPr>
            <a:stCxn id="4" idx="1"/>
          </p:cNvCxnSpPr>
          <p:nvPr/>
        </p:nvCxnSpPr>
        <p:spPr>
          <a:xfrm flipH="1">
            <a:off x="2266950" y="421813"/>
            <a:ext cx="1788318" cy="273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E95A35D5-4C3D-4A55-89CB-1D3945DB0C33}"/>
              </a:ext>
            </a:extLst>
          </p:cNvPr>
          <p:cNvCxnSpPr>
            <a:stCxn id="4" idx="3"/>
          </p:cNvCxnSpPr>
          <p:nvPr/>
        </p:nvCxnSpPr>
        <p:spPr>
          <a:xfrm>
            <a:off x="7208043" y="421813"/>
            <a:ext cx="1278732" cy="32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Стрелка: вниз 21">
            <a:extLst>
              <a:ext uri="{FF2B5EF4-FFF2-40B4-BE49-F238E27FC236}">
                <a16:creationId xmlns:a16="http://schemas.microsoft.com/office/drawing/2014/main" id="{E2BC3FD5-3178-47F5-9B1B-FF62D9CA1EA5}"/>
              </a:ext>
            </a:extLst>
          </p:cNvPr>
          <p:cNvSpPr/>
          <p:nvPr/>
        </p:nvSpPr>
        <p:spPr>
          <a:xfrm>
            <a:off x="8136734" y="1807582"/>
            <a:ext cx="1493041" cy="324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a:extLst>
              <a:ext uri="{FF2B5EF4-FFF2-40B4-BE49-F238E27FC236}">
                <a16:creationId xmlns:a16="http://schemas.microsoft.com/office/drawing/2014/main" id="{A563CB6C-E6F9-4A41-BACC-0DCEB5525623}"/>
              </a:ext>
            </a:extLst>
          </p:cNvPr>
          <p:cNvSpPr/>
          <p:nvPr/>
        </p:nvSpPr>
        <p:spPr>
          <a:xfrm>
            <a:off x="8289133" y="5248012"/>
            <a:ext cx="1493041" cy="324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AD9A3D2F-2D60-47B7-90A1-938A9D4E5666}"/>
              </a:ext>
            </a:extLst>
          </p:cNvPr>
          <p:cNvSpPr txBox="1"/>
          <p:nvPr/>
        </p:nvSpPr>
        <p:spPr>
          <a:xfrm>
            <a:off x="307853" y="4703241"/>
            <a:ext cx="4251202" cy="1815882"/>
          </a:xfrm>
          <a:prstGeom prst="rect">
            <a:avLst/>
          </a:prstGeom>
          <a:noFill/>
          <a:ln>
            <a:solidFill>
              <a:schemeClr val="accent1"/>
            </a:solidFill>
          </a:ln>
        </p:spPr>
        <p:txBody>
          <a:bodyPr wrap="square">
            <a:spAutoFit/>
          </a:bodyPr>
          <a:lstStyle/>
          <a:p>
            <a:pPr algn="just"/>
            <a:r>
              <a:rPr lang="ru-RU" sz="1600" b="1" i="0" u="none" strike="noStrike" dirty="0" err="1">
                <a:solidFill>
                  <a:srgbClr val="333333"/>
                </a:solidFill>
                <a:effectLst/>
                <a:latin typeface="Times New Roman" panose="02020603050405020304" pitchFamily="18" charset="0"/>
              </a:rPr>
              <a:t>Конкуренція</a:t>
            </a:r>
            <a:r>
              <a:rPr lang="ru-RU" sz="1600" b="0" i="0" dirty="0">
                <a:solidFill>
                  <a:srgbClr val="333333"/>
                </a:solidFill>
                <a:effectLst/>
                <a:latin typeface="Times New Roman" panose="02020603050405020304" pitchFamily="18" charset="0"/>
              </a:rPr>
              <a:t> — </a:t>
            </a:r>
            <a:r>
              <a:rPr lang="ru-RU" sz="1600" b="0" i="0" dirty="0" err="1">
                <a:solidFill>
                  <a:srgbClr val="333333"/>
                </a:solidFill>
                <a:effectLst/>
                <a:latin typeface="Times New Roman" panose="02020603050405020304" pitchFamily="18" charset="0"/>
              </a:rPr>
              <a:t>змагальність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суб'єктів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господарювання</a:t>
            </a:r>
            <a:r>
              <a:rPr lang="ru-RU" sz="1600" b="0" i="0" dirty="0">
                <a:solidFill>
                  <a:srgbClr val="333333"/>
                </a:solidFill>
                <a:effectLst/>
                <a:latin typeface="Times New Roman" panose="02020603050405020304" pitchFamily="18" charset="0"/>
              </a:rPr>
              <a:t>, коли </a:t>
            </a:r>
            <a:r>
              <a:rPr lang="ru-RU" sz="1600" b="0" i="0" dirty="0" err="1">
                <a:solidFill>
                  <a:srgbClr val="333333"/>
                </a:solidFill>
                <a:effectLst/>
                <a:latin typeface="Times New Roman" panose="02020603050405020304" pitchFamily="18" charset="0"/>
              </a:rPr>
              <a:t>їх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самостійні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ефективно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обмежують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можливості</a:t>
            </a:r>
            <a:r>
              <a:rPr lang="ru-RU" sz="1600" b="0" i="0" dirty="0">
                <a:solidFill>
                  <a:srgbClr val="333333"/>
                </a:solidFill>
                <a:effectLst/>
                <a:latin typeface="Times New Roman" panose="02020603050405020304" pitchFamily="18" charset="0"/>
              </a:rPr>
              <a:t> кожного з них </a:t>
            </a:r>
            <a:r>
              <a:rPr lang="ru-RU" sz="1600" b="0" i="0" dirty="0" err="1">
                <a:solidFill>
                  <a:srgbClr val="333333"/>
                </a:solidFill>
                <a:effectLst/>
                <a:latin typeface="Times New Roman" panose="02020603050405020304" pitchFamily="18" charset="0"/>
              </a:rPr>
              <a:t>однобічно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впливати</a:t>
            </a:r>
            <a:r>
              <a:rPr lang="ru-RU" sz="1600" b="0" i="0" dirty="0">
                <a:solidFill>
                  <a:srgbClr val="333333"/>
                </a:solidFill>
                <a:effectLst/>
                <a:latin typeface="Times New Roman" panose="02020603050405020304" pitchFamily="18" charset="0"/>
              </a:rPr>
              <a:t> на </a:t>
            </a:r>
            <a:r>
              <a:rPr lang="ru-RU" sz="1600" b="0" i="0" dirty="0" err="1">
                <a:solidFill>
                  <a:srgbClr val="333333"/>
                </a:solidFill>
                <a:effectLst/>
                <a:latin typeface="Times New Roman" panose="02020603050405020304" pitchFamily="18" charset="0"/>
              </a:rPr>
              <a:t>загальні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умови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обігу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товарів</a:t>
            </a:r>
            <a:r>
              <a:rPr lang="ru-RU" sz="1600" b="0" i="0" dirty="0">
                <a:solidFill>
                  <a:srgbClr val="333333"/>
                </a:solidFill>
                <a:effectLst/>
                <a:latin typeface="Times New Roman" panose="02020603050405020304" pitchFamily="18" charset="0"/>
              </a:rPr>
              <a:t> на </a:t>
            </a:r>
            <a:r>
              <a:rPr lang="ru-RU" sz="1600" b="0" i="0" dirty="0" err="1">
                <a:solidFill>
                  <a:srgbClr val="333333"/>
                </a:solidFill>
                <a:effectLst/>
                <a:latin typeface="Times New Roman" panose="02020603050405020304" pitchFamily="18" charset="0"/>
              </a:rPr>
              <a:t>відповідному</a:t>
            </a:r>
            <a:r>
              <a:rPr lang="ru-RU" sz="1600" b="0" i="0" dirty="0">
                <a:solidFill>
                  <a:srgbClr val="333333"/>
                </a:solidFill>
                <a:effectLst/>
                <a:latin typeface="Times New Roman" panose="02020603050405020304" pitchFamily="18" charset="0"/>
              </a:rPr>
              <a:t> товарному ринку і </a:t>
            </a:r>
            <a:r>
              <a:rPr lang="ru-RU" sz="1600" b="0" i="0" dirty="0" err="1">
                <a:solidFill>
                  <a:srgbClr val="333333"/>
                </a:solidFill>
                <a:effectLst/>
                <a:latin typeface="Times New Roman" panose="02020603050405020304" pitchFamily="18" charset="0"/>
              </a:rPr>
              <a:t>стимулюють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виробництво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необхідних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споживачеві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товарів</a:t>
            </a:r>
            <a:r>
              <a:rPr lang="ru-RU" sz="1600" b="0" i="0" dirty="0">
                <a:solidFill>
                  <a:srgbClr val="333333"/>
                </a:solidFill>
                <a:effectLst/>
                <a:latin typeface="Times New Roman" panose="02020603050405020304" pitchFamily="18" charset="0"/>
              </a:rPr>
              <a:t>.</a:t>
            </a:r>
            <a:endParaRPr lang="ru-RU" sz="1600" dirty="0"/>
          </a:p>
        </p:txBody>
      </p:sp>
      <p:pic>
        <p:nvPicPr>
          <p:cNvPr id="14" name="Picture 2" descr="Восклицательный знак PNG">
            <a:extLst>
              <a:ext uri="{FF2B5EF4-FFF2-40B4-BE49-F238E27FC236}">
                <a16:creationId xmlns:a16="http://schemas.microsoft.com/office/drawing/2014/main" id="{9FC7F196-432E-4E2A-B734-F230DAAD9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268" y="4544102"/>
            <a:ext cx="1184037" cy="102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37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4119B9-30E9-46E3-B7E5-873944144012}"/>
              </a:ext>
            </a:extLst>
          </p:cNvPr>
          <p:cNvSpPr txBox="1"/>
          <p:nvPr/>
        </p:nvSpPr>
        <p:spPr>
          <a:xfrm>
            <a:off x="238126" y="663553"/>
            <a:ext cx="3924300" cy="1323439"/>
          </a:xfrm>
          <a:prstGeom prst="rect">
            <a:avLst/>
          </a:prstGeom>
          <a:noFill/>
          <a:ln>
            <a:solidFill>
              <a:schemeClr val="accent1"/>
            </a:solidFill>
          </a:ln>
        </p:spPr>
        <p:txBody>
          <a:bodyPr wrap="square" rtlCol="0">
            <a:spAutoFit/>
          </a:bodyPr>
          <a:lstStyle/>
          <a:p>
            <a:pPr algn="just"/>
            <a:r>
              <a:rPr lang="ru-RU" sz="1600" b="0" i="0" dirty="0" err="1">
                <a:solidFill>
                  <a:srgbClr val="333333"/>
                </a:solidFill>
                <a:effectLst/>
                <a:latin typeface="Times New Roman" panose="02020603050405020304" pitchFamily="18" charset="0"/>
              </a:rPr>
              <a:t>домінуюче</a:t>
            </a:r>
            <a:r>
              <a:rPr lang="ru-RU" sz="1600" b="0" i="0" dirty="0">
                <a:solidFill>
                  <a:srgbClr val="333333"/>
                </a:solidFill>
                <a:effectLst/>
                <a:latin typeface="Times New Roman" panose="02020603050405020304" pitchFamily="18" charset="0"/>
              </a:rPr>
              <a:t> становище </a:t>
            </a:r>
            <a:r>
              <a:rPr lang="ru-RU" sz="1600" b="0" i="0" dirty="0" err="1">
                <a:solidFill>
                  <a:srgbClr val="333333"/>
                </a:solidFill>
                <a:effectLst/>
                <a:latin typeface="Times New Roman" panose="02020603050405020304" pitchFamily="18" charset="0"/>
              </a:rPr>
              <a:t>суб'єкта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господарювання</a:t>
            </a:r>
            <a:r>
              <a:rPr lang="ru-RU" sz="1600" b="0" i="0" dirty="0">
                <a:solidFill>
                  <a:srgbClr val="333333"/>
                </a:solidFill>
                <a:effectLst/>
                <a:latin typeface="Times New Roman" panose="02020603050405020304" pitchFamily="18" charset="0"/>
              </a:rPr>
              <a:t>, яке </a:t>
            </a:r>
            <a:r>
              <a:rPr lang="ru-RU" sz="1600" b="0" i="0" dirty="0" err="1">
                <a:solidFill>
                  <a:srgbClr val="333333"/>
                </a:solidFill>
                <a:effectLst/>
                <a:latin typeface="Times New Roman" panose="02020603050405020304" pitchFamily="18" charset="0"/>
              </a:rPr>
              <a:t>дає</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йому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можливість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самостійно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разом з </a:t>
            </a:r>
            <a:r>
              <a:rPr lang="ru-RU" sz="1600" b="0" i="0" dirty="0" err="1">
                <a:solidFill>
                  <a:srgbClr val="333333"/>
                </a:solidFill>
                <a:effectLst/>
                <a:latin typeface="Times New Roman" panose="02020603050405020304" pitchFamily="18" charset="0"/>
              </a:rPr>
              <a:t>іншими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суб'єктами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обмежувати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конкуренцію</a:t>
            </a:r>
            <a:r>
              <a:rPr lang="ru-RU" sz="1600" b="0" i="0" dirty="0">
                <a:solidFill>
                  <a:srgbClr val="333333"/>
                </a:solidFill>
                <a:effectLst/>
                <a:latin typeface="Times New Roman" panose="02020603050405020304" pitchFamily="18" charset="0"/>
              </a:rPr>
              <a:t> на ринку </a:t>
            </a:r>
            <a:r>
              <a:rPr lang="ru-RU" sz="1600" b="0" i="0" dirty="0" err="1">
                <a:solidFill>
                  <a:srgbClr val="333333"/>
                </a:solidFill>
                <a:effectLst/>
                <a:latin typeface="Times New Roman" panose="02020603050405020304" pitchFamily="18" charset="0"/>
              </a:rPr>
              <a:t>певного</a:t>
            </a:r>
            <a:r>
              <a:rPr lang="ru-RU" sz="1600" b="0" i="0" dirty="0">
                <a:solidFill>
                  <a:srgbClr val="333333"/>
                </a:solidFill>
                <a:effectLst/>
                <a:latin typeface="Times New Roman" panose="02020603050405020304" pitchFamily="18" charset="0"/>
              </a:rPr>
              <a:t> товару (</a:t>
            </a:r>
            <a:r>
              <a:rPr lang="ru-RU" sz="1600" b="0" i="0" dirty="0" err="1">
                <a:solidFill>
                  <a:srgbClr val="333333"/>
                </a:solidFill>
                <a:effectLst/>
                <a:latin typeface="Times New Roman" panose="02020603050405020304" pitchFamily="18" charset="0"/>
              </a:rPr>
              <a:t>робіт</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послуг</a:t>
            </a:r>
            <a:r>
              <a:rPr lang="ru-RU" sz="1600" b="0" i="0" dirty="0">
                <a:solidFill>
                  <a:srgbClr val="333333"/>
                </a:solidFill>
                <a:effectLst/>
                <a:latin typeface="Times New Roman" panose="02020603050405020304" pitchFamily="18" charset="0"/>
              </a:rPr>
              <a:t>).</a:t>
            </a:r>
          </a:p>
        </p:txBody>
      </p:sp>
      <p:sp>
        <p:nvSpPr>
          <p:cNvPr id="3" name="TextBox 2">
            <a:extLst>
              <a:ext uri="{FF2B5EF4-FFF2-40B4-BE49-F238E27FC236}">
                <a16:creationId xmlns:a16="http://schemas.microsoft.com/office/drawing/2014/main" id="{D3F46506-0F70-496E-98FE-C6FFEE2076FF}"/>
              </a:ext>
            </a:extLst>
          </p:cNvPr>
          <p:cNvSpPr txBox="1"/>
          <p:nvPr/>
        </p:nvSpPr>
        <p:spPr>
          <a:xfrm>
            <a:off x="4699397" y="735974"/>
            <a:ext cx="2171700" cy="584775"/>
          </a:xfrm>
          <a:prstGeom prst="rect">
            <a:avLst/>
          </a:prstGeom>
          <a:noFill/>
          <a:ln>
            <a:solidFill>
              <a:schemeClr val="accent1"/>
            </a:solidFill>
          </a:ln>
        </p:spPr>
        <p:txBody>
          <a:bodyPr wrap="square">
            <a:spAutoFit/>
          </a:bodyPr>
          <a:lstStyle/>
          <a:p>
            <a:pPr algn="ctr"/>
            <a:r>
              <a:rPr lang="ru-RU" sz="1600" b="0" i="0" dirty="0" err="1">
                <a:solidFill>
                  <a:srgbClr val="333333"/>
                </a:solidFill>
                <a:effectLst/>
                <a:latin typeface="Times New Roman" panose="02020603050405020304" pitchFamily="18" charset="0"/>
              </a:rPr>
              <a:t>Монопольним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визнається</a:t>
            </a:r>
            <a:r>
              <a:rPr lang="ru-RU" sz="1600" b="0" i="0" dirty="0">
                <a:solidFill>
                  <a:srgbClr val="333333"/>
                </a:solidFill>
                <a:effectLst/>
                <a:latin typeface="Times New Roman" panose="02020603050405020304" pitchFamily="18" charset="0"/>
              </a:rPr>
              <a:t> (ст. 27 ГК) </a:t>
            </a:r>
            <a:endParaRPr lang="ru-RU" sz="1600" dirty="0"/>
          </a:p>
        </p:txBody>
      </p:sp>
      <p:sp>
        <p:nvSpPr>
          <p:cNvPr id="4" name="TextBox 3">
            <a:extLst>
              <a:ext uri="{FF2B5EF4-FFF2-40B4-BE49-F238E27FC236}">
                <a16:creationId xmlns:a16="http://schemas.microsoft.com/office/drawing/2014/main" id="{C3C34E2B-3CF2-4D51-9175-D18C2BA28374}"/>
              </a:ext>
            </a:extLst>
          </p:cNvPr>
          <p:cNvSpPr txBox="1"/>
          <p:nvPr/>
        </p:nvSpPr>
        <p:spPr>
          <a:xfrm>
            <a:off x="7408068" y="663553"/>
            <a:ext cx="3924300" cy="830997"/>
          </a:xfrm>
          <a:prstGeom prst="rect">
            <a:avLst/>
          </a:prstGeom>
          <a:noFill/>
          <a:ln>
            <a:solidFill>
              <a:schemeClr val="accent1"/>
            </a:solidFill>
          </a:ln>
        </p:spPr>
        <p:txBody>
          <a:bodyPr wrap="square">
            <a:spAutoFit/>
          </a:bodyPr>
          <a:lstStyle/>
          <a:p>
            <a:pPr algn="just"/>
            <a:r>
              <a:rPr lang="ru-RU" sz="1600" b="0" i="0" dirty="0">
                <a:solidFill>
                  <a:srgbClr val="333333"/>
                </a:solidFill>
                <a:effectLst/>
                <a:latin typeface="Times New Roman" panose="02020603050405020304" pitchFamily="18" charset="0"/>
              </a:rPr>
              <a:t>становище </a:t>
            </a:r>
            <a:r>
              <a:rPr lang="ru-RU" sz="1600" b="0" i="0" dirty="0" err="1">
                <a:solidFill>
                  <a:srgbClr val="333333"/>
                </a:solidFill>
                <a:effectLst/>
                <a:latin typeface="Times New Roman" panose="02020603050405020304" pitchFamily="18" charset="0"/>
              </a:rPr>
              <a:t>суб'єкта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господарювання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частка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якого</a:t>
            </a:r>
            <a:r>
              <a:rPr lang="ru-RU" sz="1600" b="0" i="0" dirty="0">
                <a:solidFill>
                  <a:srgbClr val="333333"/>
                </a:solidFill>
                <a:effectLst/>
                <a:latin typeface="Times New Roman" panose="02020603050405020304" pitchFamily="18" charset="0"/>
              </a:rPr>
              <a:t> на ринку </a:t>
            </a:r>
            <a:r>
              <a:rPr lang="ru-RU" sz="1600" b="0" i="0" dirty="0" err="1">
                <a:solidFill>
                  <a:srgbClr val="333333"/>
                </a:solidFill>
                <a:effectLst/>
                <a:latin typeface="Times New Roman" panose="02020603050405020304" pitchFamily="18" charset="0"/>
              </a:rPr>
              <a:t>певного</a:t>
            </a:r>
            <a:r>
              <a:rPr lang="ru-RU" sz="1600" b="0" i="0" dirty="0">
                <a:solidFill>
                  <a:srgbClr val="333333"/>
                </a:solidFill>
                <a:effectLst/>
                <a:latin typeface="Times New Roman" panose="02020603050405020304" pitchFamily="18" charset="0"/>
              </a:rPr>
              <a:t> товару </a:t>
            </a:r>
            <a:r>
              <a:rPr lang="ru-RU" sz="1600" b="0" i="0" dirty="0" err="1">
                <a:solidFill>
                  <a:srgbClr val="333333"/>
                </a:solidFill>
                <a:effectLst/>
                <a:latin typeface="Times New Roman" panose="02020603050405020304" pitchFamily="18" charset="0"/>
              </a:rPr>
              <a:t>перевищує</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розмір</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встановлений</a:t>
            </a:r>
            <a:r>
              <a:rPr lang="ru-RU" sz="1600" b="0" i="0" dirty="0">
                <a:solidFill>
                  <a:srgbClr val="333333"/>
                </a:solidFill>
                <a:effectLst/>
                <a:latin typeface="Times New Roman" panose="02020603050405020304" pitchFamily="18" charset="0"/>
              </a:rPr>
              <a:t> законом.</a:t>
            </a:r>
          </a:p>
        </p:txBody>
      </p:sp>
      <p:sp>
        <p:nvSpPr>
          <p:cNvPr id="5" name="TextBox 4">
            <a:extLst>
              <a:ext uri="{FF2B5EF4-FFF2-40B4-BE49-F238E27FC236}">
                <a16:creationId xmlns:a16="http://schemas.microsoft.com/office/drawing/2014/main" id="{E7F29927-7F52-40A0-8454-6AF479648FA9}"/>
              </a:ext>
            </a:extLst>
          </p:cNvPr>
          <p:cNvSpPr txBox="1"/>
          <p:nvPr/>
        </p:nvSpPr>
        <p:spPr>
          <a:xfrm>
            <a:off x="4381500" y="1731722"/>
            <a:ext cx="3924300" cy="1077218"/>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бути </a:t>
            </a:r>
            <a:r>
              <a:rPr lang="ru-RU" sz="1600" b="0" i="0" dirty="0" err="1">
                <a:solidFill>
                  <a:srgbClr val="333333"/>
                </a:solidFill>
                <a:effectLst/>
                <a:latin typeface="Times New Roman" panose="02020603050405020304" pitchFamily="18" charset="0"/>
              </a:rPr>
              <a:t>визнано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також</a:t>
            </a:r>
            <a:r>
              <a:rPr lang="ru-RU" sz="1600" b="0" i="0" dirty="0">
                <a:solidFill>
                  <a:srgbClr val="333333"/>
                </a:solidFill>
                <a:effectLst/>
                <a:latin typeface="Times New Roman" panose="02020603050405020304" pitchFamily="18" charset="0"/>
              </a:rPr>
              <a:t> становище </a:t>
            </a:r>
            <a:r>
              <a:rPr lang="ru-RU" sz="1600" b="0" i="0" dirty="0" err="1">
                <a:solidFill>
                  <a:srgbClr val="333333"/>
                </a:solidFill>
                <a:effectLst/>
                <a:latin typeface="Times New Roman" panose="02020603050405020304" pitchFamily="18" charset="0"/>
              </a:rPr>
              <a:t>суб'єктів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господарювання</a:t>
            </a:r>
            <a:r>
              <a:rPr lang="ru-RU" sz="1600" b="0" i="0" dirty="0">
                <a:solidFill>
                  <a:srgbClr val="333333"/>
                </a:solidFill>
                <a:effectLst/>
                <a:latin typeface="Times New Roman" panose="02020603050405020304" pitchFamily="18" charset="0"/>
              </a:rPr>
              <a:t> на ринку товару за </a:t>
            </a:r>
            <a:r>
              <a:rPr lang="ru-RU" sz="1600" b="0" i="0" dirty="0" err="1">
                <a:solidFill>
                  <a:srgbClr val="333333"/>
                </a:solidFill>
                <a:effectLst/>
                <a:latin typeface="Times New Roman" panose="02020603050405020304" pitchFamily="18" charset="0"/>
              </a:rPr>
              <a:t>наявності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інших</a:t>
            </a:r>
            <a:r>
              <a:rPr lang="ru-RU" sz="1600" b="0" i="0" dirty="0">
                <a:solidFill>
                  <a:srgbClr val="333333"/>
                </a:solidFill>
                <a:effectLst/>
                <a:latin typeface="Times New Roman" panose="02020603050405020304" pitchFamily="18" charset="0"/>
              </a:rPr>
              <a:t> умов, </a:t>
            </a:r>
            <a:r>
              <a:rPr lang="ru-RU" sz="1600" b="0" i="0" dirty="0" err="1">
                <a:solidFill>
                  <a:srgbClr val="333333"/>
                </a:solidFill>
                <a:effectLst/>
                <a:latin typeface="Times New Roman" panose="02020603050405020304" pitchFamily="18" charset="0"/>
              </a:rPr>
              <a:t>визначених</a:t>
            </a:r>
            <a:r>
              <a:rPr lang="ru-RU" sz="1600" b="0" i="0" dirty="0">
                <a:solidFill>
                  <a:srgbClr val="333333"/>
                </a:solidFill>
                <a:effectLst/>
                <a:latin typeface="Times New Roman" panose="02020603050405020304" pitchFamily="18" charset="0"/>
              </a:rPr>
              <a:t> законом.</a:t>
            </a:r>
          </a:p>
        </p:txBody>
      </p:sp>
      <p:sp>
        <p:nvSpPr>
          <p:cNvPr id="7" name="TextBox 6">
            <a:extLst>
              <a:ext uri="{FF2B5EF4-FFF2-40B4-BE49-F238E27FC236}">
                <a16:creationId xmlns:a16="http://schemas.microsoft.com/office/drawing/2014/main" id="{82F33902-20BF-4F1A-8946-00E14C703824}"/>
              </a:ext>
            </a:extLst>
          </p:cNvPr>
          <p:cNvSpPr txBox="1"/>
          <p:nvPr/>
        </p:nvSpPr>
        <p:spPr>
          <a:xfrm>
            <a:off x="762000" y="3146205"/>
            <a:ext cx="10246518" cy="830997"/>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Державний</a:t>
            </a:r>
            <a:r>
              <a:rPr lang="ru-RU" sz="1600" b="0" i="0" dirty="0">
                <a:solidFill>
                  <a:srgbClr val="333333"/>
                </a:solidFill>
                <a:effectLst/>
                <a:latin typeface="Times New Roman" panose="02020603050405020304" pitchFamily="18" charset="0"/>
              </a:rPr>
              <a:t> контроль за </a:t>
            </a:r>
            <a:r>
              <a:rPr lang="ru-RU" sz="1600" b="0" i="0" dirty="0" err="1">
                <a:solidFill>
                  <a:srgbClr val="333333"/>
                </a:solidFill>
                <a:effectLst/>
                <a:latin typeface="Times New Roman" panose="02020603050405020304" pitchFamily="18" charset="0"/>
              </a:rPr>
              <a:t>дотриманням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антимонопольно</a:t>
            </a:r>
            <a:r>
              <a:rPr lang="ru-RU" sz="1600" b="0" i="0" dirty="0">
                <a:solidFill>
                  <a:srgbClr val="333333"/>
                </a:solidFill>
                <a:effectLst/>
                <a:latin typeface="Times New Roman" panose="02020603050405020304" pitchFamily="18" charset="0"/>
              </a:rPr>
              <a:t>-конкурентного </a:t>
            </a:r>
            <a:r>
              <a:rPr lang="ru-RU" sz="1600" b="0" i="0" dirty="0" err="1">
                <a:solidFill>
                  <a:srgbClr val="333333"/>
                </a:solidFill>
                <a:effectLst/>
                <a:latin typeface="Times New Roman" panose="02020603050405020304" pitchFamily="18" charset="0"/>
              </a:rPr>
              <a:t>законодавства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захист</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інтересів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підприємців</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споживачів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його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порушень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здійснюються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Антимонопольним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комітетом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України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відповідно</a:t>
            </a:r>
            <a:r>
              <a:rPr lang="ru-RU" sz="1600" b="0" i="0" dirty="0">
                <a:solidFill>
                  <a:srgbClr val="333333"/>
                </a:solidFill>
                <a:effectLst/>
                <a:latin typeface="Times New Roman" panose="02020603050405020304" pitchFamily="18" charset="0"/>
              </a:rPr>
              <a:t> до </a:t>
            </a:r>
            <a:r>
              <a:rPr lang="ru-RU" sz="1600" b="0" i="0" dirty="0" err="1">
                <a:solidFill>
                  <a:srgbClr val="333333"/>
                </a:solidFill>
                <a:effectLst/>
                <a:latin typeface="Times New Roman" panose="02020603050405020304" pitchFamily="18" charset="0"/>
              </a:rPr>
              <a:t>його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повноважень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визначених</a:t>
            </a:r>
            <a:r>
              <a:rPr lang="ru-RU" sz="1600" b="0" i="0" dirty="0">
                <a:solidFill>
                  <a:srgbClr val="333333"/>
                </a:solidFill>
                <a:effectLst/>
                <a:latin typeface="Times New Roman" panose="02020603050405020304" pitchFamily="18" charset="0"/>
              </a:rPr>
              <a:t> законом.</a:t>
            </a:r>
            <a:endParaRPr lang="ru-RU" sz="1600" dirty="0"/>
          </a:p>
        </p:txBody>
      </p:sp>
      <p:sp>
        <p:nvSpPr>
          <p:cNvPr id="10" name="TextBox 9">
            <a:extLst>
              <a:ext uri="{FF2B5EF4-FFF2-40B4-BE49-F238E27FC236}">
                <a16:creationId xmlns:a16="http://schemas.microsoft.com/office/drawing/2014/main" id="{59F54F3E-401F-41EC-867E-265AD406410B}"/>
              </a:ext>
            </a:extLst>
          </p:cNvPr>
          <p:cNvSpPr txBox="1"/>
          <p:nvPr/>
        </p:nvSpPr>
        <p:spPr>
          <a:xfrm>
            <a:off x="762000" y="4278190"/>
            <a:ext cx="10246518" cy="830997"/>
          </a:xfrm>
          <a:prstGeom prst="rect">
            <a:avLst/>
          </a:prstGeom>
          <a:noFill/>
          <a:ln>
            <a:solidFill>
              <a:schemeClr val="accent1"/>
            </a:solidFill>
          </a:ln>
        </p:spPr>
        <p:txBody>
          <a:bodyPr wrap="square" rtlCol="0">
            <a:spAutoFit/>
          </a:bodyPr>
          <a:lstStyle/>
          <a:p>
            <a:pPr algn="just"/>
            <a:r>
              <a:rPr lang="ru-RU" sz="1600" b="0" i="0" dirty="0">
                <a:solidFill>
                  <a:srgbClr val="333333"/>
                </a:solidFill>
                <a:effectLst/>
                <a:latin typeface="Times New Roman" panose="02020603050405020304" pitchFamily="18" charset="0"/>
              </a:rPr>
              <a:t>У </a:t>
            </a:r>
            <a:r>
              <a:rPr lang="ru-RU" sz="1600" b="0" i="0" dirty="0" err="1">
                <a:solidFill>
                  <a:srgbClr val="333333"/>
                </a:solidFill>
                <a:effectLst/>
                <a:latin typeface="Times New Roman" panose="02020603050405020304" pitchFamily="18" charset="0"/>
              </a:rPr>
              <a:t>разі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якщо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суб'єкти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господарювання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зловживають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монопольним</a:t>
            </a:r>
            <a:r>
              <a:rPr lang="ru-RU" sz="1600" b="0" i="0" dirty="0">
                <a:solidFill>
                  <a:srgbClr val="333333"/>
                </a:solidFill>
                <a:effectLst/>
                <a:latin typeface="Times New Roman" panose="02020603050405020304" pitchFamily="18" charset="0"/>
              </a:rPr>
              <a:t> становищем на ринку, </a:t>
            </a:r>
            <a:r>
              <a:rPr lang="ru-RU" sz="1600" b="0" i="0" dirty="0" err="1">
                <a:solidFill>
                  <a:srgbClr val="333333"/>
                </a:solidFill>
                <a:effectLst/>
                <a:latin typeface="Times New Roman" panose="02020603050405020304" pitchFamily="18" charset="0"/>
              </a:rPr>
              <a:t>Антимонопольний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комітет</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України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має</a:t>
            </a:r>
            <a:r>
              <a:rPr lang="ru-RU" sz="1600" b="0" i="0" dirty="0">
                <a:solidFill>
                  <a:srgbClr val="333333"/>
                </a:solidFill>
                <a:effectLst/>
                <a:latin typeface="Times New Roman" panose="02020603050405020304" pitchFamily="18" charset="0"/>
              </a:rPr>
              <a:t> право </a:t>
            </a:r>
            <a:r>
              <a:rPr lang="ru-RU" sz="1600" b="0" i="0" dirty="0" err="1">
                <a:solidFill>
                  <a:srgbClr val="333333"/>
                </a:solidFill>
                <a:effectLst/>
                <a:latin typeface="Times New Roman" panose="02020603050405020304" pitchFamily="18" charset="0"/>
              </a:rPr>
              <a:t>прийняти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рішення</a:t>
            </a:r>
            <a:r>
              <a:rPr lang="ru-RU" sz="1600" b="0" i="0" dirty="0">
                <a:solidFill>
                  <a:srgbClr val="333333"/>
                </a:solidFill>
                <a:effectLst/>
                <a:latin typeface="Times New Roman" panose="02020603050405020304" pitchFamily="18" charset="0"/>
              </a:rPr>
              <a:t> про </a:t>
            </a:r>
            <a:r>
              <a:rPr lang="ru-RU" sz="1600" b="0" i="0" dirty="0" err="1">
                <a:solidFill>
                  <a:srgbClr val="333333"/>
                </a:solidFill>
                <a:effectLst/>
                <a:latin typeface="Times New Roman" panose="02020603050405020304" pitchFamily="18" charset="0"/>
              </a:rPr>
              <a:t>примусовий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поділ</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монопольних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утворень</a:t>
            </a:r>
            <a:r>
              <a:rPr lang="ru-RU" sz="1600" b="0" i="0" dirty="0">
                <a:solidFill>
                  <a:srgbClr val="333333"/>
                </a:solidFill>
                <a:effectLst/>
                <a:latin typeface="Times New Roman" panose="02020603050405020304" pitchFamily="18" charset="0"/>
              </a:rPr>
              <a:t>. </a:t>
            </a:r>
          </a:p>
          <a:p>
            <a:pPr algn="just"/>
            <a:r>
              <a:rPr lang="ru-RU" sz="1600" b="0" i="0" dirty="0">
                <a:solidFill>
                  <a:srgbClr val="333333"/>
                </a:solidFill>
                <a:effectLst/>
                <a:latin typeface="Times New Roman" panose="02020603050405020304" pitchFamily="18" charset="0"/>
              </a:rPr>
              <a:t>Строк </a:t>
            </a:r>
            <a:r>
              <a:rPr lang="ru-RU" sz="1600" b="0" i="0" dirty="0" err="1">
                <a:solidFill>
                  <a:srgbClr val="333333"/>
                </a:solidFill>
                <a:effectLst/>
                <a:latin typeface="Times New Roman" panose="02020603050405020304" pitchFamily="18" charset="0"/>
              </a:rPr>
              <a:t>виконання</a:t>
            </a:r>
            <a:r>
              <a:rPr lang="ru-RU" sz="1600" b="0" i="0" dirty="0">
                <a:solidFill>
                  <a:srgbClr val="333333"/>
                </a:solidFill>
                <a:effectLst/>
                <a:latin typeface="Times New Roman" panose="02020603050405020304" pitchFamily="18" charset="0"/>
              </a:rPr>
              <a:t> такого </a:t>
            </a:r>
            <a:r>
              <a:rPr lang="ru-RU" sz="1600" b="0" i="0" dirty="0" err="1">
                <a:solidFill>
                  <a:srgbClr val="333333"/>
                </a:solidFill>
                <a:effectLst/>
                <a:latin typeface="Times New Roman" panose="02020603050405020304" pitchFamily="18" charset="0"/>
              </a:rPr>
              <a:t>рішення</a:t>
            </a:r>
            <a:r>
              <a:rPr lang="ru-RU" sz="1600" b="0" i="0" dirty="0">
                <a:solidFill>
                  <a:srgbClr val="333333"/>
                </a:solidFill>
                <a:effectLst/>
                <a:latin typeface="Times New Roman" panose="02020603050405020304" pitchFamily="18" charset="0"/>
              </a:rPr>
              <a:t> не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бути </a:t>
            </a:r>
            <a:r>
              <a:rPr lang="ru-RU" sz="1600" b="0" i="0" dirty="0" err="1">
                <a:solidFill>
                  <a:srgbClr val="333333"/>
                </a:solidFill>
                <a:effectLst/>
                <a:latin typeface="Times New Roman" panose="02020603050405020304" pitchFamily="18" charset="0"/>
              </a:rPr>
              <a:t>меншим</a:t>
            </a:r>
            <a:r>
              <a:rPr lang="ru-RU" sz="1600" b="0" i="0" dirty="0">
                <a:solidFill>
                  <a:srgbClr val="333333"/>
                </a:solidFill>
                <a:effectLst/>
                <a:latin typeface="Times New Roman" panose="02020603050405020304" pitchFamily="18" charset="0"/>
              </a:rPr>
              <a:t> шести </a:t>
            </a:r>
            <a:r>
              <a:rPr lang="ru-RU" sz="1600" b="0" i="0" dirty="0" err="1">
                <a:solidFill>
                  <a:srgbClr val="333333"/>
                </a:solidFill>
                <a:effectLst/>
                <a:latin typeface="Times New Roman" panose="02020603050405020304" pitchFamily="18" charset="0"/>
              </a:rPr>
              <a:t>місяців</a:t>
            </a:r>
            <a:r>
              <a:rPr lang="ru-RU" sz="1600" b="0" i="0" dirty="0">
                <a:solidFill>
                  <a:srgbClr val="333333"/>
                </a:solidFill>
                <a:effectLst/>
                <a:latin typeface="Times New Roman" panose="02020603050405020304" pitchFamily="18" charset="0"/>
              </a:rPr>
              <a:t>.</a:t>
            </a:r>
          </a:p>
        </p:txBody>
      </p:sp>
      <p:sp>
        <p:nvSpPr>
          <p:cNvPr id="11" name="Стрелка: вниз 10">
            <a:extLst>
              <a:ext uri="{FF2B5EF4-FFF2-40B4-BE49-F238E27FC236}">
                <a16:creationId xmlns:a16="http://schemas.microsoft.com/office/drawing/2014/main" id="{C78A2279-4E25-4CCB-B869-4138EB0C3CA1}"/>
              </a:ext>
            </a:extLst>
          </p:cNvPr>
          <p:cNvSpPr/>
          <p:nvPr/>
        </p:nvSpPr>
        <p:spPr>
          <a:xfrm rot="5400000">
            <a:off x="4280565" y="842624"/>
            <a:ext cx="371474" cy="466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a:extLst>
              <a:ext uri="{FF2B5EF4-FFF2-40B4-BE49-F238E27FC236}">
                <a16:creationId xmlns:a16="http://schemas.microsoft.com/office/drawing/2014/main" id="{473E7AEF-7D8E-4EE6-9ADB-48053B173ECA}"/>
              </a:ext>
            </a:extLst>
          </p:cNvPr>
          <p:cNvSpPr/>
          <p:nvPr/>
        </p:nvSpPr>
        <p:spPr>
          <a:xfrm rot="16200000">
            <a:off x="6918455" y="842623"/>
            <a:ext cx="371474" cy="466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a:extLst>
              <a:ext uri="{FF2B5EF4-FFF2-40B4-BE49-F238E27FC236}">
                <a16:creationId xmlns:a16="http://schemas.microsoft.com/office/drawing/2014/main" id="{2ADA829D-0892-4220-9556-EE544D859B84}"/>
              </a:ext>
            </a:extLst>
          </p:cNvPr>
          <p:cNvSpPr/>
          <p:nvPr/>
        </p:nvSpPr>
        <p:spPr>
          <a:xfrm>
            <a:off x="5599510" y="1313682"/>
            <a:ext cx="371474" cy="423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a16="http://schemas.microsoft.com/office/drawing/2014/main" id="{77F984B7-6F91-4D76-B811-B9280D645F10}"/>
              </a:ext>
            </a:extLst>
          </p:cNvPr>
          <p:cNvSpPr txBox="1"/>
          <p:nvPr/>
        </p:nvSpPr>
        <p:spPr>
          <a:xfrm>
            <a:off x="762000" y="5323342"/>
            <a:ext cx="10246518" cy="1077218"/>
          </a:xfrm>
          <a:prstGeom prst="rect">
            <a:avLst/>
          </a:prstGeom>
          <a:noFill/>
          <a:ln>
            <a:solidFill>
              <a:schemeClr val="accent1"/>
            </a:solidFill>
          </a:ln>
        </p:spPr>
        <p:txBody>
          <a:bodyPr wrap="square" rtlCol="0">
            <a:spAutoFit/>
          </a:bodyPr>
          <a:lstStyle/>
          <a:p>
            <a:pPr algn="just"/>
            <a:r>
              <a:rPr lang="ru-RU" sz="1600" b="0" i="0" dirty="0" err="1">
                <a:solidFill>
                  <a:srgbClr val="333333"/>
                </a:solidFill>
                <a:effectLst/>
                <a:latin typeface="Times New Roman" panose="02020603050405020304" pitchFamily="18" charset="0"/>
              </a:rPr>
              <a:t>Примусовий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поділ</a:t>
            </a:r>
            <a:r>
              <a:rPr lang="ru-RU" sz="1600" b="0" i="0" dirty="0">
                <a:solidFill>
                  <a:srgbClr val="333333"/>
                </a:solidFill>
                <a:effectLst/>
                <a:latin typeface="Times New Roman" panose="02020603050405020304" pitchFamily="18" charset="0"/>
              </a:rPr>
              <a:t> не </a:t>
            </a:r>
            <a:r>
              <a:rPr lang="ru-RU" sz="1600" b="0" i="0" dirty="0" err="1">
                <a:solidFill>
                  <a:srgbClr val="333333"/>
                </a:solidFill>
                <a:effectLst/>
                <a:latin typeface="Times New Roman" panose="02020603050405020304" pitchFamily="18" charset="0"/>
              </a:rPr>
              <a:t>застосовується</a:t>
            </a:r>
            <a:r>
              <a:rPr lang="ru-RU" sz="1600" b="0" i="0" dirty="0">
                <a:solidFill>
                  <a:srgbClr val="333333"/>
                </a:solidFill>
                <a:effectLst/>
                <a:latin typeface="Times New Roman" panose="02020603050405020304" pitchFamily="18" charset="0"/>
              </a:rPr>
              <a:t> у </a:t>
            </a:r>
            <a:r>
              <a:rPr lang="ru-RU" sz="1600" b="0" i="0" dirty="0" err="1">
                <a:solidFill>
                  <a:srgbClr val="333333"/>
                </a:solidFill>
                <a:effectLst/>
                <a:latin typeface="Times New Roman" panose="02020603050405020304" pitchFamily="18" charset="0"/>
              </a:rPr>
              <a:t>разі</a:t>
            </a:r>
            <a:r>
              <a:rPr lang="ru-RU" sz="1600" b="0" i="0" dirty="0">
                <a:solidFill>
                  <a:srgbClr val="333333"/>
                </a:solidFill>
                <a:effectLst/>
                <a:latin typeface="Times New Roman" panose="02020603050405020304" pitchFamily="18" charset="0"/>
              </a:rPr>
              <a:t>:</a:t>
            </a:r>
          </a:p>
          <a:p>
            <a:pPr algn="just"/>
            <a:r>
              <a:rPr lang="ru-RU" sz="1600" b="0" i="0" dirty="0" err="1">
                <a:solidFill>
                  <a:srgbClr val="333333"/>
                </a:solidFill>
                <a:effectLst/>
                <a:latin typeface="Times New Roman" panose="02020603050405020304" pitchFamily="18" charset="0"/>
              </a:rPr>
              <a:t>неможливості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організаційного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територіального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відокремлення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підприємств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структурних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підрозділів</a:t>
            </a:r>
            <a:r>
              <a:rPr lang="ru-RU" sz="1600" b="0" i="0" dirty="0">
                <a:solidFill>
                  <a:srgbClr val="333333"/>
                </a:solidFill>
                <a:effectLst/>
                <a:latin typeface="Times New Roman" panose="02020603050405020304" pitchFamily="18" charset="0"/>
              </a:rPr>
              <a:t>;</a:t>
            </a:r>
          </a:p>
          <a:p>
            <a:pPr algn="just"/>
            <a:r>
              <a:rPr lang="ru-RU" sz="1600" b="0" i="0" dirty="0" err="1">
                <a:solidFill>
                  <a:srgbClr val="333333"/>
                </a:solidFill>
                <a:effectLst/>
                <a:latin typeface="Times New Roman" panose="02020603050405020304" pitchFamily="18" charset="0"/>
              </a:rPr>
              <a:t>наявності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тісного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технологічного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зв'язку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підприємств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структурних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підрозділів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якщо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частка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внутрішнього</a:t>
            </a:r>
            <a:r>
              <a:rPr lang="ru-RU" sz="1600" b="0" i="0" dirty="0">
                <a:solidFill>
                  <a:srgbClr val="333333"/>
                </a:solidFill>
                <a:effectLst/>
                <a:latin typeface="Times New Roman" panose="02020603050405020304" pitchFamily="18" charset="0"/>
              </a:rPr>
              <a:t> обороту в </a:t>
            </a:r>
            <a:r>
              <a:rPr lang="ru-RU" sz="1600" b="0" i="0" dirty="0" err="1">
                <a:solidFill>
                  <a:srgbClr val="333333"/>
                </a:solidFill>
                <a:effectLst/>
                <a:latin typeface="Times New Roman" panose="02020603050405020304" pitchFamily="18" charset="0"/>
              </a:rPr>
              <a:t>загальному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обсязі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валової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продукції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підприємства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об'єднання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тощо</a:t>
            </a:r>
            <a:r>
              <a:rPr lang="ru-RU" sz="1600" b="0" i="0" dirty="0">
                <a:solidFill>
                  <a:srgbClr val="333333"/>
                </a:solidFill>
                <a:effectLst/>
                <a:latin typeface="Times New Roman" panose="02020603050405020304" pitchFamily="18" charset="0"/>
              </a:rPr>
              <a:t>) становить </a:t>
            </a:r>
            <a:r>
              <a:rPr lang="ru-RU" sz="1600" b="0" i="0" dirty="0" err="1">
                <a:solidFill>
                  <a:srgbClr val="333333"/>
                </a:solidFill>
                <a:effectLst/>
                <a:latin typeface="Times New Roman" panose="02020603050405020304" pitchFamily="18" charset="0"/>
              </a:rPr>
              <a:t>менше</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тридцяти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відсотків</a:t>
            </a:r>
            <a:r>
              <a:rPr lang="ru-RU" sz="1600" b="0" i="0" dirty="0">
                <a:solidFill>
                  <a:srgbClr val="333333"/>
                </a:solidFill>
                <a:effectLst/>
                <a:latin typeface="Times New Roman" panose="02020603050405020304" pitchFamily="18" charset="0"/>
              </a:rPr>
              <a:t>.</a:t>
            </a:r>
          </a:p>
        </p:txBody>
      </p:sp>
      <p:sp>
        <p:nvSpPr>
          <p:cNvPr id="16" name="Стрелка: вниз 15">
            <a:extLst>
              <a:ext uri="{FF2B5EF4-FFF2-40B4-BE49-F238E27FC236}">
                <a16:creationId xmlns:a16="http://schemas.microsoft.com/office/drawing/2014/main" id="{792DB266-23D6-45A3-B9DE-7662F558D60C}"/>
              </a:ext>
            </a:extLst>
          </p:cNvPr>
          <p:cNvSpPr/>
          <p:nvPr/>
        </p:nvSpPr>
        <p:spPr>
          <a:xfrm>
            <a:off x="5334000" y="3977202"/>
            <a:ext cx="1038225" cy="300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a:extLst>
              <a:ext uri="{FF2B5EF4-FFF2-40B4-BE49-F238E27FC236}">
                <a16:creationId xmlns:a16="http://schemas.microsoft.com/office/drawing/2014/main" id="{135E5E4A-AF3B-4DE4-8BEE-5B54E6838055}"/>
              </a:ext>
            </a:extLst>
          </p:cNvPr>
          <p:cNvSpPr/>
          <p:nvPr/>
        </p:nvSpPr>
        <p:spPr>
          <a:xfrm>
            <a:off x="5266134" y="5065771"/>
            <a:ext cx="1038225" cy="300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7066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7B256C-E94D-4B3C-AE4F-CBA8DD0CCF0B}"/>
              </a:ext>
            </a:extLst>
          </p:cNvPr>
          <p:cNvSpPr txBox="1"/>
          <p:nvPr/>
        </p:nvSpPr>
        <p:spPr>
          <a:xfrm>
            <a:off x="504824" y="162610"/>
            <a:ext cx="10620375" cy="369332"/>
          </a:xfrm>
          <a:prstGeom prst="rect">
            <a:avLst/>
          </a:prstGeom>
          <a:noFill/>
        </p:spPr>
        <p:txBody>
          <a:bodyPr wrap="square">
            <a:spAutoFit/>
          </a:bodyPr>
          <a:lstStyle/>
          <a:p>
            <a:r>
              <a:rPr lang="uk-UA" sz="1800" i="1" dirty="0">
                <a:solidFill>
                  <a:srgbClr val="000000"/>
                </a:solidFill>
                <a:effectLst/>
                <a:latin typeface="Times New Roman" panose="02020603050405020304" pitchFamily="18" charset="0"/>
                <a:ea typeface="Times New Roman" panose="02020603050405020304" pitchFamily="18" charset="0"/>
              </a:rPr>
              <a:t>4. Права громадян як споживачів (Закон України «Про захист прав споживачів»)</a:t>
            </a:r>
            <a:endParaRPr lang="ru-RU" dirty="0"/>
          </a:p>
        </p:txBody>
      </p:sp>
      <p:sp>
        <p:nvSpPr>
          <p:cNvPr id="6" name="TextBox 5">
            <a:extLst>
              <a:ext uri="{FF2B5EF4-FFF2-40B4-BE49-F238E27FC236}">
                <a16:creationId xmlns:a16="http://schemas.microsoft.com/office/drawing/2014/main" id="{54C7BFBB-5D7D-442C-9E9B-89A4F64F656D}"/>
              </a:ext>
            </a:extLst>
          </p:cNvPr>
          <p:cNvSpPr txBox="1"/>
          <p:nvPr/>
        </p:nvSpPr>
        <p:spPr>
          <a:xfrm>
            <a:off x="3505200" y="2419856"/>
            <a:ext cx="6094520" cy="307777"/>
          </a:xfrm>
          <a:prstGeom prst="rect">
            <a:avLst/>
          </a:prstGeom>
          <a:noFill/>
          <a:ln>
            <a:solidFill>
              <a:schemeClr val="accent1"/>
            </a:solidFill>
          </a:ln>
        </p:spPr>
        <p:txBody>
          <a:bodyPr wrap="square">
            <a:spAutoFit/>
          </a:bodyPr>
          <a:lstStyle/>
          <a:p>
            <a:pPr algn="ctr"/>
            <a:r>
              <a:rPr lang="uk-UA" sz="1400" b="0" i="0" dirty="0">
                <a:solidFill>
                  <a:srgbClr val="333333"/>
                </a:solidFill>
                <a:effectLst/>
                <a:latin typeface="Times New Roman" panose="02020603050405020304" pitchFamily="18" charset="0"/>
              </a:rPr>
              <a:t>За ст.39 ГК захист прав споживачів:</a:t>
            </a:r>
            <a:endParaRPr lang="ru-RU" sz="1400" dirty="0"/>
          </a:p>
        </p:txBody>
      </p:sp>
      <p:sp>
        <p:nvSpPr>
          <p:cNvPr id="7" name="TextBox 6">
            <a:extLst>
              <a:ext uri="{FF2B5EF4-FFF2-40B4-BE49-F238E27FC236}">
                <a16:creationId xmlns:a16="http://schemas.microsoft.com/office/drawing/2014/main" id="{BCFF6677-0A6D-441B-A3CB-913FFF7E3D95}"/>
              </a:ext>
            </a:extLst>
          </p:cNvPr>
          <p:cNvSpPr txBox="1"/>
          <p:nvPr/>
        </p:nvSpPr>
        <p:spPr>
          <a:xfrm>
            <a:off x="1527173" y="2970911"/>
            <a:ext cx="10023476"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Споживачі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перебувають</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території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a:t>
            </a:r>
            <a:r>
              <a:rPr lang="ru-RU" sz="1400" b="0" i="0" dirty="0">
                <a:solidFill>
                  <a:srgbClr val="333333"/>
                </a:solidFill>
                <a:effectLst/>
                <a:latin typeface="Times New Roman" panose="02020603050405020304" pitchFamily="18" charset="0"/>
              </a:rPr>
              <a:t> час </a:t>
            </a:r>
            <a:r>
              <a:rPr lang="ru-RU" sz="1400" b="0" i="0" dirty="0" err="1">
                <a:solidFill>
                  <a:srgbClr val="333333"/>
                </a:solidFill>
                <a:effectLst/>
                <a:latin typeface="Times New Roman" panose="02020603050405020304" pitchFamily="18" charset="0"/>
              </a:rPr>
              <a:t>придбання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замовлення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використання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робіт</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послуг</a:t>
            </a:r>
            <a:r>
              <a:rPr lang="ru-RU" sz="1400" b="0" i="0" dirty="0">
                <a:solidFill>
                  <a:srgbClr val="333333"/>
                </a:solidFill>
                <a:effectLst/>
                <a:latin typeface="Times New Roman" panose="02020603050405020304" pitchFamily="18" charset="0"/>
              </a:rPr>
              <a:t>) з метою </a:t>
            </a:r>
            <a:r>
              <a:rPr lang="ru-RU" sz="1400" b="0" i="0" dirty="0" err="1">
                <a:solidFill>
                  <a:srgbClr val="333333"/>
                </a:solidFill>
                <a:effectLst/>
                <a:latin typeface="Times New Roman" panose="02020603050405020304" pitchFamily="18" charset="0"/>
              </a:rPr>
              <a:t>задоволення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своїх</a:t>
            </a:r>
            <a:r>
              <a:rPr lang="ru-RU" sz="1400" b="0" i="0" dirty="0">
                <a:solidFill>
                  <a:srgbClr val="333333"/>
                </a:solidFill>
                <a:effectLst/>
                <a:latin typeface="Times New Roman" panose="02020603050405020304" pitchFamily="18" charset="0"/>
              </a:rPr>
              <a:t> потреб </a:t>
            </a:r>
            <a:r>
              <a:rPr lang="ru-RU" sz="1400" b="0" i="0" dirty="0" err="1">
                <a:solidFill>
                  <a:srgbClr val="333333"/>
                </a:solidFill>
                <a:effectLst/>
                <a:latin typeface="Times New Roman" panose="02020603050405020304" pitchFamily="18" charset="0"/>
              </a:rPr>
              <a:t>мають</a:t>
            </a:r>
            <a:r>
              <a:rPr lang="ru-RU" sz="1400" b="0" i="0" dirty="0">
                <a:solidFill>
                  <a:srgbClr val="333333"/>
                </a:solidFill>
                <a:effectLst/>
                <a:latin typeface="Times New Roman" panose="02020603050405020304" pitchFamily="18" charset="0"/>
              </a:rPr>
              <a:t> право на:</a:t>
            </a:r>
          </a:p>
        </p:txBody>
      </p:sp>
      <p:sp>
        <p:nvSpPr>
          <p:cNvPr id="9" name="TextBox 8">
            <a:extLst>
              <a:ext uri="{FF2B5EF4-FFF2-40B4-BE49-F238E27FC236}">
                <a16:creationId xmlns:a16="http://schemas.microsoft.com/office/drawing/2014/main" id="{70426C90-385E-4330-9CDC-DF42CC857A16}"/>
              </a:ext>
            </a:extLst>
          </p:cNvPr>
          <p:cNvSpPr txBox="1"/>
          <p:nvPr/>
        </p:nvSpPr>
        <p:spPr>
          <a:xfrm>
            <a:off x="781049" y="3929560"/>
            <a:ext cx="2574926"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державний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захист</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своїх</a:t>
            </a:r>
            <a:r>
              <a:rPr lang="ru-RU" sz="1400" b="0" i="0" dirty="0">
                <a:solidFill>
                  <a:srgbClr val="333333"/>
                </a:solidFill>
                <a:effectLst/>
                <a:latin typeface="Times New Roman" panose="02020603050405020304" pitchFamily="18" charset="0"/>
              </a:rPr>
              <a:t> прав;</a:t>
            </a:r>
          </a:p>
        </p:txBody>
      </p:sp>
      <p:sp>
        <p:nvSpPr>
          <p:cNvPr id="11" name="TextBox 10">
            <a:extLst>
              <a:ext uri="{FF2B5EF4-FFF2-40B4-BE49-F238E27FC236}">
                <a16:creationId xmlns:a16="http://schemas.microsoft.com/office/drawing/2014/main" id="{DBAD24DC-886F-4164-A4A0-0A5EDB2577E9}"/>
              </a:ext>
            </a:extLst>
          </p:cNvPr>
          <p:cNvSpPr txBox="1"/>
          <p:nvPr/>
        </p:nvSpPr>
        <p:spPr>
          <a:xfrm>
            <a:off x="7727950" y="4881523"/>
            <a:ext cx="2936781"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гарантований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рівень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споживання</a:t>
            </a:r>
            <a:r>
              <a:rPr lang="ru-RU" sz="1400" b="0" i="0" dirty="0">
                <a:solidFill>
                  <a:srgbClr val="333333"/>
                </a:solidFill>
                <a:effectLst/>
                <a:latin typeface="Times New Roman" panose="02020603050405020304" pitchFamily="18" charset="0"/>
              </a:rPr>
              <a:t>;</a:t>
            </a:r>
          </a:p>
        </p:txBody>
      </p:sp>
      <p:sp>
        <p:nvSpPr>
          <p:cNvPr id="13" name="TextBox 12">
            <a:extLst>
              <a:ext uri="{FF2B5EF4-FFF2-40B4-BE49-F238E27FC236}">
                <a16:creationId xmlns:a16="http://schemas.microsoft.com/office/drawing/2014/main" id="{95B032AC-5B7C-4776-B098-285DF1BC6AF4}"/>
              </a:ext>
            </a:extLst>
          </p:cNvPr>
          <p:cNvSpPr txBox="1"/>
          <p:nvPr/>
        </p:nvSpPr>
        <p:spPr>
          <a:xfrm>
            <a:off x="8767764" y="3929394"/>
            <a:ext cx="3136902"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належну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робіт</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послуг</a:t>
            </a:r>
            <a:r>
              <a:rPr lang="ru-RU" sz="1400" b="0" i="0" dirty="0">
                <a:solidFill>
                  <a:srgbClr val="333333"/>
                </a:solidFill>
                <a:effectLst/>
                <a:latin typeface="Times New Roman" panose="02020603050405020304" pitchFamily="18" charset="0"/>
              </a:rPr>
              <a:t>);</a:t>
            </a:r>
          </a:p>
        </p:txBody>
      </p:sp>
      <p:sp>
        <p:nvSpPr>
          <p:cNvPr id="15" name="TextBox 14">
            <a:extLst>
              <a:ext uri="{FF2B5EF4-FFF2-40B4-BE49-F238E27FC236}">
                <a16:creationId xmlns:a16="http://schemas.microsoft.com/office/drawing/2014/main" id="{A2A22FDD-DFDA-449B-BA6A-72624D1F7F60}"/>
              </a:ext>
            </a:extLst>
          </p:cNvPr>
          <p:cNvSpPr txBox="1"/>
          <p:nvPr/>
        </p:nvSpPr>
        <p:spPr>
          <a:xfrm>
            <a:off x="8521700" y="4426198"/>
            <a:ext cx="2857501"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безпеку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робіт</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послуг</a:t>
            </a:r>
            <a:r>
              <a:rPr lang="ru-RU" sz="1400" b="0" i="0" dirty="0">
                <a:solidFill>
                  <a:srgbClr val="333333"/>
                </a:solidFill>
                <a:effectLst/>
                <a:latin typeface="Times New Roman" panose="02020603050405020304" pitchFamily="18" charset="0"/>
              </a:rPr>
              <a:t>);</a:t>
            </a:r>
          </a:p>
        </p:txBody>
      </p:sp>
      <p:sp>
        <p:nvSpPr>
          <p:cNvPr id="17" name="TextBox 16">
            <a:extLst>
              <a:ext uri="{FF2B5EF4-FFF2-40B4-BE49-F238E27FC236}">
                <a16:creationId xmlns:a16="http://schemas.microsoft.com/office/drawing/2014/main" id="{1F2B49D2-F84F-4F03-9D12-D1EE1C298FA8}"/>
              </a:ext>
            </a:extLst>
          </p:cNvPr>
          <p:cNvSpPr txBox="1"/>
          <p:nvPr/>
        </p:nvSpPr>
        <p:spPr>
          <a:xfrm>
            <a:off x="442910" y="4523127"/>
            <a:ext cx="4257676"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необхідну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доступну</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достовірну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інформацію</a:t>
            </a:r>
            <a:r>
              <a:rPr lang="ru-RU" sz="1400" b="0" i="0" dirty="0">
                <a:solidFill>
                  <a:srgbClr val="333333"/>
                </a:solidFill>
                <a:effectLst/>
                <a:latin typeface="Times New Roman" panose="02020603050405020304" pitchFamily="18" charset="0"/>
              </a:rPr>
              <a:t> про </a:t>
            </a:r>
            <a:r>
              <a:rPr lang="ru-RU" sz="1400" b="0" i="0" dirty="0" err="1">
                <a:solidFill>
                  <a:srgbClr val="333333"/>
                </a:solidFill>
                <a:effectLst/>
                <a:latin typeface="Times New Roman" panose="02020603050405020304" pitchFamily="18" charset="0"/>
              </a:rPr>
              <a:t>кількість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якість</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асортимент</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робіт</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послуг</a:t>
            </a:r>
            <a:r>
              <a:rPr lang="ru-RU" sz="1400" b="0" i="0" dirty="0">
                <a:solidFill>
                  <a:srgbClr val="333333"/>
                </a:solidFill>
                <a:effectLst/>
                <a:latin typeface="Times New Roman" panose="02020603050405020304" pitchFamily="18" charset="0"/>
              </a:rPr>
              <a:t>);</a:t>
            </a:r>
            <a:endParaRPr lang="ru-RU" sz="1400" dirty="0"/>
          </a:p>
        </p:txBody>
      </p:sp>
      <p:sp>
        <p:nvSpPr>
          <p:cNvPr id="19" name="TextBox 18">
            <a:extLst>
              <a:ext uri="{FF2B5EF4-FFF2-40B4-BE49-F238E27FC236}">
                <a16:creationId xmlns:a16="http://schemas.microsoft.com/office/drawing/2014/main" id="{8CC722F3-9448-49E3-86A6-97C317E1EDFF}"/>
              </a:ext>
            </a:extLst>
          </p:cNvPr>
          <p:cNvSpPr txBox="1"/>
          <p:nvPr/>
        </p:nvSpPr>
        <p:spPr>
          <a:xfrm>
            <a:off x="5918201" y="5428576"/>
            <a:ext cx="5206998" cy="95410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відшкодування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збитків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завданих</a:t>
            </a:r>
            <a:r>
              <a:rPr lang="ru-RU" sz="1400" b="0" i="0" dirty="0">
                <a:solidFill>
                  <a:srgbClr val="333333"/>
                </a:solidFill>
                <a:effectLst/>
                <a:latin typeface="Times New Roman" panose="02020603050405020304" pitchFamily="18" charset="0"/>
              </a:rPr>
              <a:t> товарами (роботами, </a:t>
            </a:r>
            <a:r>
              <a:rPr lang="ru-RU" sz="1400" b="0" i="0" dirty="0" err="1">
                <a:solidFill>
                  <a:srgbClr val="333333"/>
                </a:solidFill>
                <a:effectLst/>
                <a:latin typeface="Times New Roman" panose="02020603050405020304" pitchFamily="18" charset="0"/>
              </a:rPr>
              <a:t>послугами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неналежної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якості</a:t>
            </a:r>
            <a:r>
              <a:rPr lang="ru-RU" sz="1400" b="0" i="0" dirty="0">
                <a:solidFill>
                  <a:srgbClr val="333333"/>
                </a:solidFill>
                <a:effectLst/>
                <a:latin typeface="Times New Roman" panose="02020603050405020304" pitchFamily="18" charset="0"/>
              </a:rPr>
              <a:t>, а </a:t>
            </a:r>
            <a:r>
              <a:rPr lang="ru-RU" sz="1400" b="0" i="0" dirty="0" err="1">
                <a:solidFill>
                  <a:srgbClr val="333333"/>
                </a:solidFill>
                <a:effectLst/>
                <a:latin typeface="Times New Roman" panose="02020603050405020304" pitchFamily="18" charset="0"/>
              </a:rPr>
              <a:t>також</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шкоди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заподіяної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небезпечними</a:t>
            </a:r>
            <a:r>
              <a:rPr lang="ru-RU" sz="1400" b="0" i="0" dirty="0">
                <a:solidFill>
                  <a:srgbClr val="333333"/>
                </a:solidFill>
                <a:effectLst/>
                <a:latin typeface="Times New Roman" panose="02020603050405020304" pitchFamily="18" charset="0"/>
              </a:rPr>
              <a:t> для </a:t>
            </a:r>
            <a:r>
              <a:rPr lang="ru-RU" sz="1400" b="0" i="0" dirty="0" err="1">
                <a:solidFill>
                  <a:srgbClr val="333333"/>
                </a:solidFill>
                <a:effectLst/>
                <a:latin typeface="Times New Roman" panose="02020603050405020304" pitchFamily="18" charset="0"/>
              </a:rPr>
              <a:t>життя</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здоров'я</a:t>
            </a:r>
            <a:r>
              <a:rPr lang="ru-RU" sz="1400" b="0" i="0" dirty="0">
                <a:solidFill>
                  <a:srgbClr val="333333"/>
                </a:solidFill>
                <a:effectLst/>
                <a:latin typeface="Times New Roman" panose="02020603050405020304" pitchFamily="18" charset="0"/>
              </a:rPr>
              <a:t> людей товарами (роботами, </a:t>
            </a:r>
            <a:r>
              <a:rPr lang="ru-RU" sz="1400" b="0" i="0" dirty="0" err="1">
                <a:solidFill>
                  <a:srgbClr val="333333"/>
                </a:solidFill>
                <a:effectLst/>
                <a:latin typeface="Times New Roman" panose="02020603050405020304" pitchFamily="18" charset="0"/>
              </a:rPr>
              <a:t>послугами</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випадках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передбачених</a:t>
            </a:r>
            <a:r>
              <a:rPr lang="ru-RU" sz="1400" b="0" i="0" dirty="0">
                <a:solidFill>
                  <a:srgbClr val="333333"/>
                </a:solidFill>
                <a:effectLst/>
                <a:latin typeface="Times New Roman" panose="02020603050405020304" pitchFamily="18" charset="0"/>
              </a:rPr>
              <a:t> законом;</a:t>
            </a:r>
          </a:p>
        </p:txBody>
      </p:sp>
      <p:sp>
        <p:nvSpPr>
          <p:cNvPr id="21" name="TextBox 20">
            <a:extLst>
              <a:ext uri="{FF2B5EF4-FFF2-40B4-BE49-F238E27FC236}">
                <a16:creationId xmlns:a16="http://schemas.microsoft.com/office/drawing/2014/main" id="{6D92728F-F472-4CF0-80F7-127DF84F1415}"/>
              </a:ext>
            </a:extLst>
          </p:cNvPr>
          <p:cNvSpPr txBox="1"/>
          <p:nvPr/>
        </p:nvSpPr>
        <p:spPr>
          <a:xfrm>
            <a:off x="798512" y="5287526"/>
            <a:ext cx="4851400" cy="523220"/>
          </a:xfrm>
          <a:prstGeom prst="rect">
            <a:avLst/>
          </a:prstGeom>
          <a:noFill/>
          <a:ln>
            <a:solidFill>
              <a:schemeClr val="accent1"/>
            </a:solidFill>
          </a:ln>
        </p:spPr>
        <p:txBody>
          <a:bodyPr wrap="square">
            <a:spAutoFit/>
          </a:bodyPr>
          <a:lstStyle/>
          <a:p>
            <a:r>
              <a:rPr lang="ru-RU" sz="1400" b="0" i="0" dirty="0" err="1">
                <a:solidFill>
                  <a:srgbClr val="333333"/>
                </a:solidFill>
                <a:effectLst/>
                <a:latin typeface="Times New Roman" panose="02020603050405020304" pitchFamily="18" charset="0"/>
              </a:rPr>
              <a:t>звернення</a:t>
            </a:r>
            <a:r>
              <a:rPr lang="ru-RU" sz="1400" b="0" i="0" dirty="0">
                <a:solidFill>
                  <a:srgbClr val="333333"/>
                </a:solidFill>
                <a:effectLst/>
                <a:latin typeface="Times New Roman" panose="02020603050405020304" pitchFamily="18" charset="0"/>
              </a:rPr>
              <a:t> до суду та </a:t>
            </a:r>
            <a:r>
              <a:rPr lang="ru-RU" sz="1400" b="0" i="0" dirty="0" err="1">
                <a:solidFill>
                  <a:srgbClr val="333333"/>
                </a:solidFill>
                <a:effectLst/>
                <a:latin typeface="Times New Roman" panose="02020603050405020304" pitchFamily="18" charset="0"/>
              </a:rPr>
              <a:t>інших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уповноважених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влади</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захистом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порушених</a:t>
            </a:r>
            <a:r>
              <a:rPr lang="ru-RU" sz="1400" b="0" i="0" dirty="0">
                <a:solidFill>
                  <a:srgbClr val="333333"/>
                </a:solidFill>
                <a:effectLst/>
                <a:latin typeface="Times New Roman" panose="02020603050405020304" pitchFamily="18" charset="0"/>
              </a:rPr>
              <a:t> прав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законних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інтересів</a:t>
            </a:r>
            <a:endParaRPr lang="ru-RU" sz="1400" dirty="0"/>
          </a:p>
        </p:txBody>
      </p:sp>
      <p:cxnSp>
        <p:nvCxnSpPr>
          <p:cNvPr id="29" name="Прямая со стрелкой 28">
            <a:extLst>
              <a:ext uri="{FF2B5EF4-FFF2-40B4-BE49-F238E27FC236}">
                <a16:creationId xmlns:a16="http://schemas.microsoft.com/office/drawing/2014/main" id="{629F05EC-8E9E-419D-8D69-E81C76F2957C}"/>
              </a:ext>
            </a:extLst>
          </p:cNvPr>
          <p:cNvCxnSpPr/>
          <p:nvPr/>
        </p:nvCxnSpPr>
        <p:spPr>
          <a:xfrm flipH="1">
            <a:off x="3505200" y="3479719"/>
            <a:ext cx="3251200" cy="516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3FA1E3D8-59C4-471C-8FB4-5866E2678A60}"/>
              </a:ext>
            </a:extLst>
          </p:cNvPr>
          <p:cNvCxnSpPr/>
          <p:nvPr/>
        </p:nvCxnSpPr>
        <p:spPr>
          <a:xfrm>
            <a:off x="6731000" y="3479719"/>
            <a:ext cx="1790700" cy="48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EA2FE991-5C8C-4A6B-804B-02AEEA4DDEA8}"/>
              </a:ext>
            </a:extLst>
          </p:cNvPr>
          <p:cNvCxnSpPr>
            <a:cxnSpLocks/>
          </p:cNvCxnSpPr>
          <p:nvPr/>
        </p:nvCxnSpPr>
        <p:spPr>
          <a:xfrm flipH="1">
            <a:off x="4173540" y="3495725"/>
            <a:ext cx="2582860" cy="802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46F7C95B-7535-4AC1-800C-ABDAD07282F8}"/>
              </a:ext>
            </a:extLst>
          </p:cNvPr>
          <p:cNvCxnSpPr>
            <a:cxnSpLocks/>
          </p:cNvCxnSpPr>
          <p:nvPr/>
        </p:nvCxnSpPr>
        <p:spPr>
          <a:xfrm flipH="1">
            <a:off x="5233989" y="3495725"/>
            <a:ext cx="1522411" cy="1664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72B42BCE-38D9-46DE-B435-0368A69C28EC}"/>
              </a:ext>
            </a:extLst>
          </p:cNvPr>
          <p:cNvCxnSpPr>
            <a:cxnSpLocks/>
          </p:cNvCxnSpPr>
          <p:nvPr/>
        </p:nvCxnSpPr>
        <p:spPr>
          <a:xfrm>
            <a:off x="6756400" y="3495725"/>
            <a:ext cx="1631157" cy="1037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a16="http://schemas.microsoft.com/office/drawing/2014/main" id="{7073F1EF-2E21-4F0B-9CEF-718543820237}"/>
              </a:ext>
            </a:extLst>
          </p:cNvPr>
          <p:cNvCxnSpPr>
            <a:cxnSpLocks/>
          </p:cNvCxnSpPr>
          <p:nvPr/>
        </p:nvCxnSpPr>
        <p:spPr>
          <a:xfrm>
            <a:off x="6731000" y="3495725"/>
            <a:ext cx="895350" cy="1550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a:extLst>
              <a:ext uri="{FF2B5EF4-FFF2-40B4-BE49-F238E27FC236}">
                <a16:creationId xmlns:a16="http://schemas.microsoft.com/office/drawing/2014/main" id="{8D08B216-AC85-449D-A09D-6D28B69CE9A1}"/>
              </a:ext>
            </a:extLst>
          </p:cNvPr>
          <p:cNvCxnSpPr>
            <a:cxnSpLocks/>
          </p:cNvCxnSpPr>
          <p:nvPr/>
        </p:nvCxnSpPr>
        <p:spPr>
          <a:xfrm flipH="1">
            <a:off x="6646862" y="3447706"/>
            <a:ext cx="109538" cy="1951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Стрелка: вниз 47">
            <a:extLst>
              <a:ext uri="{FF2B5EF4-FFF2-40B4-BE49-F238E27FC236}">
                <a16:creationId xmlns:a16="http://schemas.microsoft.com/office/drawing/2014/main" id="{252D06D6-173E-4633-A6B6-CC2ACEB2B9D6}"/>
              </a:ext>
            </a:extLst>
          </p:cNvPr>
          <p:cNvSpPr/>
          <p:nvPr/>
        </p:nvSpPr>
        <p:spPr>
          <a:xfrm>
            <a:off x="6051550" y="2727633"/>
            <a:ext cx="1346200" cy="237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55" name="TextBox 54">
            <a:extLst>
              <a:ext uri="{FF2B5EF4-FFF2-40B4-BE49-F238E27FC236}">
                <a16:creationId xmlns:a16="http://schemas.microsoft.com/office/drawing/2014/main" id="{555E4920-558A-4677-91E4-2F3F6E5539E3}"/>
              </a:ext>
            </a:extLst>
          </p:cNvPr>
          <p:cNvSpPr txBox="1"/>
          <p:nvPr/>
        </p:nvSpPr>
        <p:spPr>
          <a:xfrm>
            <a:off x="1981200" y="665476"/>
            <a:ext cx="8140700" cy="307777"/>
          </a:xfrm>
          <a:prstGeom prst="rect">
            <a:avLst/>
          </a:prstGeom>
          <a:noFill/>
          <a:ln>
            <a:solidFill>
              <a:schemeClr val="accent1"/>
            </a:solidFill>
          </a:ln>
        </p:spPr>
        <p:txBody>
          <a:bodyPr wrap="square">
            <a:spAutoFit/>
          </a:bodyPr>
          <a:lstStyle/>
          <a:p>
            <a:pPr algn="ct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Відповідно до положень Закону України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 захист прав споживачів»</a:t>
            </a:r>
            <a:endParaRPr lang="ru-RU" sz="1400" dirty="0"/>
          </a:p>
        </p:txBody>
      </p:sp>
      <p:sp>
        <p:nvSpPr>
          <p:cNvPr id="56" name="TextBox 55">
            <a:extLst>
              <a:ext uri="{FF2B5EF4-FFF2-40B4-BE49-F238E27FC236}">
                <a16:creationId xmlns:a16="http://schemas.microsoft.com/office/drawing/2014/main" id="{A8AFAEDC-9880-4609-B5A4-D133CCF51E53}"/>
              </a:ext>
            </a:extLst>
          </p:cNvPr>
          <p:cNvSpPr txBox="1"/>
          <p:nvPr/>
        </p:nvSpPr>
        <p:spPr>
          <a:xfrm>
            <a:off x="442910" y="1248035"/>
            <a:ext cx="5608640" cy="954107"/>
          </a:xfrm>
          <a:prstGeom prst="rect">
            <a:avLst/>
          </a:prstGeom>
          <a:noFill/>
          <a:ln>
            <a:solidFill>
              <a:schemeClr val="accent1"/>
            </a:solidFill>
          </a:ln>
        </p:spPr>
        <p:txBody>
          <a:bodyPr wrap="square">
            <a:spAutoFit/>
          </a:bodyPr>
          <a:lstStyle/>
          <a:p>
            <a:pPr algn="just"/>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споживачем є фізична особа, яка придбаває, замовляє, використовує або має намір придбати чи замовити продукцію для особистих потреб, безпосередньо не пов'язаних з підприємницькою діяльністю або виконанням обов'язків найманого працівника.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E4B1965F-75B9-45CB-8D21-B084EDBAC48E}"/>
              </a:ext>
            </a:extLst>
          </p:cNvPr>
          <p:cNvSpPr txBox="1"/>
          <p:nvPr/>
        </p:nvSpPr>
        <p:spPr>
          <a:xfrm>
            <a:off x="7428707" y="1248964"/>
            <a:ext cx="3883025" cy="738664"/>
          </a:xfrm>
          <a:prstGeom prst="rect">
            <a:avLst/>
          </a:prstGeom>
          <a:noFill/>
          <a:ln>
            <a:solidFill>
              <a:schemeClr val="accent1"/>
            </a:solidFill>
          </a:ln>
        </p:spPr>
        <p:txBody>
          <a:bodyPr wrap="square">
            <a:spAutoFit/>
          </a:bodyPr>
          <a:lstStyle/>
          <a:p>
            <a:pPr algn="just"/>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родавцем</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є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суб'єкт</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господарювання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який</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згідно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договором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реалізує</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споживачеві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товари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пропонує</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реалізації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Прямая со стрелкой 58">
            <a:extLst>
              <a:ext uri="{FF2B5EF4-FFF2-40B4-BE49-F238E27FC236}">
                <a16:creationId xmlns:a16="http://schemas.microsoft.com/office/drawing/2014/main" id="{E913B1C0-90D1-49DD-802D-4C16BDC32DCC}"/>
              </a:ext>
            </a:extLst>
          </p:cNvPr>
          <p:cNvCxnSpPr/>
          <p:nvPr/>
        </p:nvCxnSpPr>
        <p:spPr>
          <a:xfrm flipH="1">
            <a:off x="6096000" y="973253"/>
            <a:ext cx="749300" cy="55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a:extLst>
              <a:ext uri="{FF2B5EF4-FFF2-40B4-BE49-F238E27FC236}">
                <a16:creationId xmlns:a16="http://schemas.microsoft.com/office/drawing/2014/main" id="{EE519653-602D-488F-AB66-0757FB34F9A6}"/>
              </a:ext>
            </a:extLst>
          </p:cNvPr>
          <p:cNvCxnSpPr>
            <a:cxnSpLocks/>
            <a:endCxn id="57" idx="1"/>
          </p:cNvCxnSpPr>
          <p:nvPr/>
        </p:nvCxnSpPr>
        <p:spPr>
          <a:xfrm>
            <a:off x="6845300" y="947395"/>
            <a:ext cx="583407" cy="670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348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F7D371-C9DE-4541-87F6-3D637CBF187D}"/>
              </a:ext>
            </a:extLst>
          </p:cNvPr>
          <p:cNvSpPr txBox="1"/>
          <p:nvPr/>
        </p:nvSpPr>
        <p:spPr>
          <a:xfrm>
            <a:off x="2986086" y="215899"/>
            <a:ext cx="7016750" cy="307777"/>
          </a:xfrm>
          <a:prstGeom prst="rect">
            <a:avLst/>
          </a:prstGeom>
          <a:noFill/>
          <a:ln>
            <a:solidFill>
              <a:schemeClr val="accent1"/>
            </a:solidFill>
          </a:ln>
        </p:spPr>
        <p:txBody>
          <a:bodyPr wrap="square">
            <a:spAutoFit/>
          </a:bodyPr>
          <a:lstStyle/>
          <a:p>
            <a:pPr algn="ctr"/>
            <a:r>
              <a:rPr lang="ru-RU" sz="1400" b="0" i="0" dirty="0">
                <a:solidFill>
                  <a:srgbClr val="333333"/>
                </a:solidFill>
                <a:effectLst/>
                <a:latin typeface="Times New Roman" panose="02020603050405020304" pitchFamily="18" charset="0"/>
              </a:rPr>
              <a:t>Права </a:t>
            </a:r>
            <a:r>
              <a:rPr lang="ru-RU" sz="1400" dirty="0" err="1">
                <a:solidFill>
                  <a:srgbClr val="333333"/>
                </a:solidFill>
                <a:latin typeface="Times New Roman" panose="02020603050405020304" pitchFamily="18" charset="0"/>
              </a:rPr>
              <a:t>споживачів</a:t>
            </a:r>
            <a:r>
              <a:rPr lang="ru-RU" sz="1400" dirty="0">
                <a:solidFill>
                  <a:srgbClr val="333333"/>
                </a:solidFill>
                <a:latin typeface="Times New Roman" panose="02020603050405020304" pitchFamily="18" charset="0"/>
              </a:rPr>
              <a:t> (ст. 4 ЗУ «Про </a:t>
            </a:r>
            <a:r>
              <a:rPr lang="ru-RU" sz="1400" dirty="0" err="1">
                <a:solidFill>
                  <a:srgbClr val="333333"/>
                </a:solidFill>
                <a:latin typeface="Times New Roman" panose="02020603050405020304" pitchFamily="18" charset="0"/>
              </a:rPr>
              <a:t>захист</a:t>
            </a:r>
            <a:r>
              <a:rPr lang="ru-RU" sz="1400" dirty="0">
                <a:solidFill>
                  <a:srgbClr val="333333"/>
                </a:solidFill>
                <a:latin typeface="Times New Roman" panose="02020603050405020304" pitchFamily="18" charset="0"/>
              </a:rPr>
              <a:t> прав </a:t>
            </a:r>
            <a:r>
              <a:rPr lang="ru-RU" sz="1400" dirty="0" err="1">
                <a:solidFill>
                  <a:srgbClr val="333333"/>
                </a:solidFill>
                <a:latin typeface="Times New Roman" panose="02020603050405020304" pitchFamily="18" charset="0"/>
              </a:rPr>
              <a:t>споживачів</a:t>
            </a:r>
            <a:r>
              <a:rPr lang="ru-RU" sz="1400" dirty="0">
                <a:solidFill>
                  <a:srgbClr val="333333"/>
                </a:solidFill>
                <a:latin typeface="Times New Roman" panose="02020603050405020304" pitchFamily="18" charset="0"/>
              </a:rPr>
              <a:t>»)</a:t>
            </a:r>
            <a:r>
              <a:rPr lang="en-US" sz="1400" dirty="0">
                <a:solidFill>
                  <a:srgbClr val="333333"/>
                </a:solidFill>
                <a:latin typeface="Times New Roman" panose="02020603050405020304" pitchFamily="18" charset="0"/>
              </a:rPr>
              <a:t> </a:t>
            </a:r>
            <a:endParaRPr lang="ru-RU" sz="1400" dirty="0"/>
          </a:p>
        </p:txBody>
      </p:sp>
      <p:sp>
        <p:nvSpPr>
          <p:cNvPr id="12" name="TextBox 11">
            <a:extLst>
              <a:ext uri="{FF2B5EF4-FFF2-40B4-BE49-F238E27FC236}">
                <a16:creationId xmlns:a16="http://schemas.microsoft.com/office/drawing/2014/main" id="{48BDE4A8-0F39-4615-BEFE-6FFF857EF045}"/>
              </a:ext>
            </a:extLst>
          </p:cNvPr>
          <p:cNvSpPr txBox="1"/>
          <p:nvPr/>
        </p:nvSpPr>
        <p:spPr>
          <a:xfrm>
            <a:off x="754380" y="1002070"/>
            <a:ext cx="2392680"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захист</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своїх</a:t>
            </a:r>
            <a:r>
              <a:rPr lang="ru-RU" sz="1400" b="0" i="0" dirty="0">
                <a:solidFill>
                  <a:srgbClr val="333333"/>
                </a:solidFill>
                <a:effectLst/>
                <a:latin typeface="Times New Roman" panose="02020603050405020304" pitchFamily="18" charset="0"/>
              </a:rPr>
              <a:t> прав державою;</a:t>
            </a:r>
          </a:p>
        </p:txBody>
      </p:sp>
      <p:sp>
        <p:nvSpPr>
          <p:cNvPr id="14" name="TextBox 13">
            <a:extLst>
              <a:ext uri="{FF2B5EF4-FFF2-40B4-BE49-F238E27FC236}">
                <a16:creationId xmlns:a16="http://schemas.microsoft.com/office/drawing/2014/main" id="{3CCF3A9C-DA21-466D-A97F-FB0047FEEEB6}"/>
              </a:ext>
            </a:extLst>
          </p:cNvPr>
          <p:cNvSpPr txBox="1"/>
          <p:nvPr/>
        </p:nvSpPr>
        <p:spPr>
          <a:xfrm>
            <a:off x="7771514" y="1057009"/>
            <a:ext cx="3755892"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належну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продукції</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обслуговування</a:t>
            </a:r>
            <a:r>
              <a:rPr lang="ru-RU" sz="1400" b="0" i="0" dirty="0">
                <a:solidFill>
                  <a:srgbClr val="333333"/>
                </a:solidFill>
                <a:effectLst/>
                <a:latin typeface="Times New Roman" panose="02020603050405020304" pitchFamily="18" charset="0"/>
              </a:rPr>
              <a:t>;</a:t>
            </a:r>
          </a:p>
        </p:txBody>
      </p:sp>
      <p:sp>
        <p:nvSpPr>
          <p:cNvPr id="16" name="TextBox 15">
            <a:extLst>
              <a:ext uri="{FF2B5EF4-FFF2-40B4-BE49-F238E27FC236}">
                <a16:creationId xmlns:a16="http://schemas.microsoft.com/office/drawing/2014/main" id="{F675219C-8FF2-4583-8D15-A91610A541B3}"/>
              </a:ext>
            </a:extLst>
          </p:cNvPr>
          <p:cNvSpPr txBox="1"/>
          <p:nvPr/>
        </p:nvSpPr>
        <p:spPr>
          <a:xfrm>
            <a:off x="373380" y="581680"/>
            <a:ext cx="2184400"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безпеку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продукції</a:t>
            </a:r>
            <a:r>
              <a:rPr lang="ru-RU" sz="1400" b="0" i="0" dirty="0">
                <a:solidFill>
                  <a:srgbClr val="333333"/>
                </a:solidFill>
                <a:effectLst/>
                <a:latin typeface="Times New Roman" panose="02020603050405020304" pitchFamily="18" charset="0"/>
              </a:rPr>
              <a:t>;</a:t>
            </a:r>
          </a:p>
        </p:txBody>
      </p:sp>
      <p:sp>
        <p:nvSpPr>
          <p:cNvPr id="18" name="TextBox 17">
            <a:extLst>
              <a:ext uri="{FF2B5EF4-FFF2-40B4-BE49-F238E27FC236}">
                <a16:creationId xmlns:a16="http://schemas.microsoft.com/office/drawing/2014/main" id="{41C7F300-6451-44B8-8B61-3BD66E19B46B}"/>
              </a:ext>
            </a:extLst>
          </p:cNvPr>
          <p:cNvSpPr txBox="1"/>
          <p:nvPr/>
        </p:nvSpPr>
        <p:spPr>
          <a:xfrm>
            <a:off x="373380" y="1399457"/>
            <a:ext cx="3154680" cy="738664"/>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необхідну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доступну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достовірну</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своєчасну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інформацію</a:t>
            </a:r>
            <a:r>
              <a:rPr lang="ru-RU" sz="1400" b="0" i="0" dirty="0">
                <a:solidFill>
                  <a:srgbClr val="333333"/>
                </a:solidFill>
                <a:effectLst/>
                <a:latin typeface="Times New Roman" panose="02020603050405020304" pitchFamily="18" charset="0"/>
              </a:rPr>
              <a:t> державною </a:t>
            </a:r>
            <a:r>
              <a:rPr lang="ru-RU" sz="1400" b="0" i="0" dirty="0" err="1">
                <a:solidFill>
                  <a:srgbClr val="333333"/>
                </a:solidFill>
                <a:effectLst/>
                <a:latin typeface="Times New Roman" panose="02020603050405020304" pitchFamily="18" charset="0"/>
              </a:rPr>
              <a:t>мовою</a:t>
            </a:r>
            <a:r>
              <a:rPr lang="ru-RU" sz="1400" b="0" i="0" dirty="0">
                <a:solidFill>
                  <a:srgbClr val="333333"/>
                </a:solidFill>
                <a:effectLst/>
                <a:latin typeface="Times New Roman" panose="02020603050405020304" pitchFamily="18" charset="0"/>
              </a:rPr>
              <a:t> про </a:t>
            </a:r>
            <a:r>
              <a:rPr lang="ru-RU" sz="1400" b="0" i="0" dirty="0" err="1">
                <a:solidFill>
                  <a:srgbClr val="333333"/>
                </a:solidFill>
                <a:effectLst/>
                <a:latin typeface="Times New Roman" panose="02020603050405020304" pitchFamily="18" charset="0"/>
              </a:rPr>
              <a:t>продукцію</a:t>
            </a:r>
            <a:endParaRPr lang="ru-RU" sz="1400" dirty="0"/>
          </a:p>
        </p:txBody>
      </p:sp>
      <p:sp>
        <p:nvSpPr>
          <p:cNvPr id="20" name="TextBox 19">
            <a:extLst>
              <a:ext uri="{FF2B5EF4-FFF2-40B4-BE49-F238E27FC236}">
                <a16:creationId xmlns:a16="http://schemas.microsoft.com/office/drawing/2014/main" id="{1B73F7DB-1C87-44BF-97FC-DFE472284AAF}"/>
              </a:ext>
            </a:extLst>
          </p:cNvPr>
          <p:cNvSpPr txBox="1"/>
          <p:nvPr/>
        </p:nvSpPr>
        <p:spPr>
          <a:xfrm>
            <a:off x="8072120" y="636166"/>
            <a:ext cx="3154680"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обслуговування</a:t>
            </a:r>
            <a:r>
              <a:rPr lang="ru-RU" sz="1400" b="0" i="0" dirty="0">
                <a:solidFill>
                  <a:srgbClr val="333333"/>
                </a:solidFill>
                <a:effectLst/>
                <a:latin typeface="Times New Roman" panose="02020603050405020304" pitchFamily="18" charset="0"/>
              </a:rPr>
              <a:t> державною </a:t>
            </a:r>
            <a:r>
              <a:rPr lang="ru-RU" sz="1400" b="0" i="0" dirty="0" err="1">
                <a:solidFill>
                  <a:srgbClr val="333333"/>
                </a:solidFill>
                <a:effectLst/>
                <a:latin typeface="Times New Roman" panose="02020603050405020304" pitchFamily="18" charset="0"/>
              </a:rPr>
              <a:t>мовою</a:t>
            </a:r>
            <a:r>
              <a:rPr lang="ru-RU" sz="1400" b="0" i="0" dirty="0">
                <a:solidFill>
                  <a:srgbClr val="333333"/>
                </a:solidFill>
                <a:effectLst/>
                <a:latin typeface="Times New Roman" panose="02020603050405020304" pitchFamily="18" charset="0"/>
              </a:rPr>
              <a:t> </a:t>
            </a:r>
            <a:endParaRPr lang="ru-RU" sz="1400" dirty="0"/>
          </a:p>
        </p:txBody>
      </p:sp>
      <p:sp>
        <p:nvSpPr>
          <p:cNvPr id="22" name="TextBox 21">
            <a:extLst>
              <a:ext uri="{FF2B5EF4-FFF2-40B4-BE49-F238E27FC236}">
                <a16:creationId xmlns:a16="http://schemas.microsoft.com/office/drawing/2014/main" id="{673CFD3C-BCD7-4562-8CAC-4976AC5C2559}"/>
              </a:ext>
            </a:extLst>
          </p:cNvPr>
          <p:cNvSpPr txBox="1"/>
          <p:nvPr/>
        </p:nvSpPr>
        <p:spPr>
          <a:xfrm>
            <a:off x="6096000" y="1507179"/>
            <a:ext cx="5470206"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відшкодування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майнової</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моральної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шкоди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завданої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внаслідок</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недоліків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продукції</a:t>
            </a:r>
            <a:r>
              <a:rPr lang="ru-RU" sz="1400" b="0" i="0" dirty="0">
                <a:solidFill>
                  <a:srgbClr val="333333"/>
                </a:solidFill>
                <a:effectLst/>
                <a:latin typeface="Times New Roman" panose="02020603050405020304" pitchFamily="18" charset="0"/>
              </a:rPr>
              <a:t> (дефекту в </a:t>
            </a:r>
            <a:r>
              <a:rPr lang="ru-RU" sz="1400" b="0" i="0" dirty="0" err="1">
                <a:solidFill>
                  <a:srgbClr val="333333"/>
                </a:solidFill>
                <a:effectLst/>
                <a:latin typeface="Times New Roman" panose="02020603050405020304" pitchFamily="18" charset="0"/>
              </a:rPr>
              <a:t>продукції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відповідно</a:t>
            </a:r>
            <a:r>
              <a:rPr lang="ru-RU" sz="1400" b="0" i="0" dirty="0">
                <a:solidFill>
                  <a:srgbClr val="333333"/>
                </a:solidFill>
                <a:effectLst/>
                <a:latin typeface="Times New Roman" panose="02020603050405020304" pitchFamily="18" charset="0"/>
              </a:rPr>
              <a:t> до закону</a:t>
            </a:r>
            <a:endParaRPr lang="ru-RU" sz="1400" dirty="0"/>
          </a:p>
        </p:txBody>
      </p:sp>
      <p:sp>
        <p:nvSpPr>
          <p:cNvPr id="24" name="TextBox 23">
            <a:extLst>
              <a:ext uri="{FF2B5EF4-FFF2-40B4-BE49-F238E27FC236}">
                <a16:creationId xmlns:a16="http://schemas.microsoft.com/office/drawing/2014/main" id="{E30ECBEE-74C4-4BD3-9D79-1F5696C35637}"/>
              </a:ext>
            </a:extLst>
          </p:cNvPr>
          <p:cNvSpPr txBox="1"/>
          <p:nvPr/>
        </p:nvSpPr>
        <p:spPr>
          <a:xfrm>
            <a:off x="5496560" y="2172792"/>
            <a:ext cx="5151120"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звернення</a:t>
            </a:r>
            <a:r>
              <a:rPr lang="ru-RU" sz="1400" b="0" i="0" dirty="0">
                <a:solidFill>
                  <a:srgbClr val="333333"/>
                </a:solidFill>
                <a:effectLst/>
                <a:latin typeface="Times New Roman" panose="02020603050405020304" pitchFamily="18" charset="0"/>
              </a:rPr>
              <a:t> до суду та </a:t>
            </a:r>
            <a:r>
              <a:rPr lang="ru-RU" sz="1400" b="0" i="0" dirty="0" err="1">
                <a:solidFill>
                  <a:srgbClr val="333333"/>
                </a:solidFill>
                <a:effectLst/>
                <a:latin typeface="Times New Roman" panose="02020603050405020304" pitchFamily="18" charset="0"/>
              </a:rPr>
              <a:t>інших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уповноважених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органів</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захистом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порушених</a:t>
            </a:r>
            <a:r>
              <a:rPr lang="ru-RU" sz="1400" b="0" i="0" dirty="0">
                <a:solidFill>
                  <a:srgbClr val="333333"/>
                </a:solidFill>
                <a:effectLst/>
                <a:latin typeface="Times New Roman" panose="02020603050405020304" pitchFamily="18" charset="0"/>
              </a:rPr>
              <a:t> прав</a:t>
            </a:r>
            <a:endParaRPr lang="ru-RU" sz="1400" dirty="0"/>
          </a:p>
        </p:txBody>
      </p:sp>
      <p:sp>
        <p:nvSpPr>
          <p:cNvPr id="26" name="TextBox 25">
            <a:extLst>
              <a:ext uri="{FF2B5EF4-FFF2-40B4-BE49-F238E27FC236}">
                <a16:creationId xmlns:a16="http://schemas.microsoft.com/office/drawing/2014/main" id="{28A7D266-0683-4E7D-9C86-987E842EB497}"/>
              </a:ext>
            </a:extLst>
          </p:cNvPr>
          <p:cNvSpPr txBox="1"/>
          <p:nvPr/>
        </p:nvSpPr>
        <p:spPr>
          <a:xfrm>
            <a:off x="447040" y="2238144"/>
            <a:ext cx="3762151"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об'єднання</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громадські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організації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об'єднання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a:t>
            </a:r>
            <a:endParaRPr lang="ru-RU" sz="1400" dirty="0"/>
          </a:p>
        </p:txBody>
      </p:sp>
      <p:sp>
        <p:nvSpPr>
          <p:cNvPr id="28" name="TextBox 27">
            <a:extLst>
              <a:ext uri="{FF2B5EF4-FFF2-40B4-BE49-F238E27FC236}">
                <a16:creationId xmlns:a16="http://schemas.microsoft.com/office/drawing/2014/main" id="{1F44E556-7C47-4BE5-8A64-EF60CD98021A}"/>
              </a:ext>
            </a:extLst>
          </p:cNvPr>
          <p:cNvSpPr txBox="1"/>
          <p:nvPr/>
        </p:nvSpPr>
        <p:spPr>
          <a:xfrm>
            <a:off x="4063362" y="2982668"/>
            <a:ext cx="2453640" cy="307777"/>
          </a:xfrm>
          <a:prstGeom prst="rect">
            <a:avLst/>
          </a:prstGeom>
          <a:noFill/>
          <a:ln>
            <a:solidFill>
              <a:schemeClr val="accent1"/>
            </a:solidFill>
          </a:ln>
        </p:spPr>
        <p:txBody>
          <a:bodyPr wrap="square">
            <a:spAutoFit/>
          </a:bodyPr>
          <a:lstStyle/>
          <a:p>
            <a:pPr algn="ctr"/>
            <a:r>
              <a:rPr lang="ru-RU" sz="1400" b="0" i="0" dirty="0" err="1">
                <a:solidFill>
                  <a:srgbClr val="333333"/>
                </a:solidFill>
                <a:effectLst/>
                <a:latin typeface="Times New Roman" panose="02020603050405020304" pitchFamily="18" charset="0"/>
              </a:rPr>
              <a:t>Споживачі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зобов'язані</a:t>
            </a:r>
            <a:endParaRPr lang="ru-RU" sz="1400" dirty="0"/>
          </a:p>
        </p:txBody>
      </p:sp>
      <p:sp>
        <p:nvSpPr>
          <p:cNvPr id="30" name="TextBox 29">
            <a:extLst>
              <a:ext uri="{FF2B5EF4-FFF2-40B4-BE49-F238E27FC236}">
                <a16:creationId xmlns:a16="http://schemas.microsoft.com/office/drawing/2014/main" id="{9581C1F2-B87B-431E-BA36-797841C27024}"/>
              </a:ext>
            </a:extLst>
          </p:cNvPr>
          <p:cNvSpPr txBox="1"/>
          <p:nvPr/>
        </p:nvSpPr>
        <p:spPr>
          <a:xfrm>
            <a:off x="284480" y="3478030"/>
            <a:ext cx="4084320" cy="954107"/>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перед початком </a:t>
            </a:r>
            <a:r>
              <a:rPr lang="ru-RU" sz="1400" b="0" i="0" dirty="0" err="1">
                <a:solidFill>
                  <a:srgbClr val="333333"/>
                </a:solidFill>
                <a:effectLst/>
                <a:latin typeface="Times New Roman" panose="02020603050405020304" pitchFamily="18" charset="0"/>
              </a:rPr>
              <a:t>експлуатації</a:t>
            </a:r>
            <a:r>
              <a:rPr lang="ru-RU" sz="1400" b="0" i="0" dirty="0">
                <a:solidFill>
                  <a:srgbClr val="333333"/>
                </a:solidFill>
                <a:effectLst/>
                <a:latin typeface="Times New Roman" panose="02020603050405020304" pitchFamily="18" charset="0"/>
              </a:rPr>
              <a:t> товару </a:t>
            </a:r>
            <a:r>
              <a:rPr lang="ru-RU" sz="1400" b="0" i="0" dirty="0" err="1">
                <a:solidFill>
                  <a:srgbClr val="333333"/>
                </a:solidFill>
                <a:effectLst/>
                <a:latin typeface="Times New Roman" panose="02020603050405020304" pitchFamily="18" charset="0"/>
              </a:rPr>
              <a:t>уважно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ознайомитися</a:t>
            </a:r>
            <a:r>
              <a:rPr lang="ru-RU" sz="1400" b="0" i="0" dirty="0">
                <a:solidFill>
                  <a:srgbClr val="333333"/>
                </a:solidFill>
                <a:effectLst/>
                <a:latin typeface="Times New Roman" panose="02020603050405020304" pitchFamily="18" charset="0"/>
              </a:rPr>
              <a:t> з правилами </a:t>
            </a:r>
            <a:r>
              <a:rPr lang="ru-RU" sz="1400" b="0" i="0" dirty="0" err="1">
                <a:solidFill>
                  <a:srgbClr val="333333"/>
                </a:solidFill>
                <a:effectLst/>
                <a:latin typeface="Times New Roman" panose="02020603050405020304" pitchFamily="18" charset="0"/>
              </a:rPr>
              <a:t>експлуатації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викладеними</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наданій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виробником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продавцем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виконавцем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документації</a:t>
            </a:r>
            <a:r>
              <a:rPr lang="ru-RU" sz="1400" b="0" i="0" dirty="0">
                <a:solidFill>
                  <a:srgbClr val="333333"/>
                </a:solidFill>
                <a:effectLst/>
                <a:latin typeface="Times New Roman" panose="02020603050405020304" pitchFamily="18" charset="0"/>
              </a:rPr>
              <a:t> на товар</a:t>
            </a:r>
            <a:endParaRPr lang="ru-RU" sz="1400" dirty="0"/>
          </a:p>
        </p:txBody>
      </p:sp>
      <p:sp>
        <p:nvSpPr>
          <p:cNvPr id="32" name="TextBox 31">
            <a:extLst>
              <a:ext uri="{FF2B5EF4-FFF2-40B4-BE49-F238E27FC236}">
                <a16:creationId xmlns:a16="http://schemas.microsoft.com/office/drawing/2014/main" id="{22490E82-8CA2-4A9B-B640-6E94B0854493}"/>
              </a:ext>
            </a:extLst>
          </p:cNvPr>
          <p:cNvSpPr txBox="1"/>
          <p:nvPr/>
        </p:nvSpPr>
        <p:spPr>
          <a:xfrm>
            <a:off x="284480" y="4592062"/>
            <a:ext cx="4084320" cy="1384995"/>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в </a:t>
            </a:r>
            <a:r>
              <a:rPr lang="ru-RU" sz="1400" b="0" i="0" dirty="0" err="1">
                <a:solidFill>
                  <a:srgbClr val="333333"/>
                </a:solidFill>
                <a:effectLst/>
                <a:latin typeface="Times New Roman" panose="02020603050405020304" pitchFamily="18" charset="0"/>
              </a:rPr>
              <a:t>разі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необхідності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роз'яснення</a:t>
            </a:r>
            <a:r>
              <a:rPr lang="ru-RU" sz="1400" b="0" i="0" dirty="0">
                <a:solidFill>
                  <a:srgbClr val="333333"/>
                </a:solidFill>
                <a:effectLst/>
                <a:latin typeface="Times New Roman" panose="02020603050405020304" pitchFamily="18" charset="0"/>
              </a:rPr>
              <a:t> умов та правил </a:t>
            </a:r>
            <a:r>
              <a:rPr lang="ru-RU" sz="1400" b="0" i="0" dirty="0" err="1">
                <a:solidFill>
                  <a:srgbClr val="333333"/>
                </a:solidFill>
                <a:effectLst/>
                <a:latin typeface="Times New Roman" panose="02020603050405020304" pitchFamily="18" charset="0"/>
              </a:rPr>
              <a:t>використання</a:t>
            </a:r>
            <a:r>
              <a:rPr lang="ru-RU" sz="1400" b="0" i="0" dirty="0">
                <a:solidFill>
                  <a:srgbClr val="333333"/>
                </a:solidFill>
                <a:effectLst/>
                <a:latin typeface="Times New Roman" panose="02020603050405020304" pitchFamily="18" charset="0"/>
              </a:rPr>
              <a:t> товару - до початку </a:t>
            </a:r>
            <a:r>
              <a:rPr lang="ru-RU" sz="1400" b="0" i="0" dirty="0" err="1">
                <a:solidFill>
                  <a:srgbClr val="333333"/>
                </a:solidFill>
                <a:effectLst/>
                <a:latin typeface="Times New Roman" panose="02020603050405020304" pitchFamily="18" charset="0"/>
              </a:rPr>
              <a:t>використання</a:t>
            </a:r>
            <a:r>
              <a:rPr lang="ru-RU" sz="1400" b="0" i="0" dirty="0">
                <a:solidFill>
                  <a:srgbClr val="333333"/>
                </a:solidFill>
                <a:effectLst/>
                <a:latin typeface="Times New Roman" panose="02020603050405020304" pitchFamily="18" charset="0"/>
              </a:rPr>
              <a:t> товару </a:t>
            </a:r>
            <a:r>
              <a:rPr lang="ru-RU" sz="1400" b="0" i="0" dirty="0" err="1">
                <a:solidFill>
                  <a:srgbClr val="333333"/>
                </a:solidFill>
                <a:effectLst/>
                <a:latin typeface="Times New Roman" panose="02020603050405020304" pitchFamily="18" charset="0"/>
              </a:rPr>
              <a:t>звернутися</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роз'ясненнями</a:t>
            </a:r>
            <a:r>
              <a:rPr lang="ru-RU" sz="1400" b="0" i="0" dirty="0">
                <a:solidFill>
                  <a:srgbClr val="333333"/>
                </a:solidFill>
                <a:effectLst/>
                <a:latin typeface="Times New Roman" panose="02020603050405020304" pitchFamily="18" charset="0"/>
              </a:rPr>
              <a:t> до </a:t>
            </a:r>
            <a:r>
              <a:rPr lang="ru-RU" sz="1400" b="0" i="0" dirty="0" err="1">
                <a:solidFill>
                  <a:srgbClr val="333333"/>
                </a:solidFill>
                <a:effectLst/>
                <a:latin typeface="Times New Roman" panose="02020603050405020304" pitchFamily="18" charset="0"/>
              </a:rPr>
              <a:t>продавця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виробника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виконавця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до </a:t>
            </a:r>
            <a:r>
              <a:rPr lang="ru-RU" sz="1400" b="0" i="0" dirty="0" err="1">
                <a:solidFill>
                  <a:srgbClr val="333333"/>
                </a:solidFill>
                <a:effectLst/>
                <a:latin typeface="Times New Roman" panose="02020603050405020304" pitchFamily="18" charset="0"/>
              </a:rPr>
              <a:t>іншої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вказаної</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експлуатаційній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документації</a:t>
            </a:r>
            <a:r>
              <a:rPr lang="ru-RU" sz="1400" b="0" i="0" dirty="0">
                <a:solidFill>
                  <a:srgbClr val="333333"/>
                </a:solidFill>
                <a:effectLst/>
                <a:latin typeface="Times New Roman" panose="02020603050405020304" pitchFamily="18" charset="0"/>
              </a:rPr>
              <a:t> особи,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виконує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функції</a:t>
            </a:r>
            <a:endParaRPr lang="ru-RU" sz="1400" dirty="0"/>
          </a:p>
        </p:txBody>
      </p:sp>
      <p:sp>
        <p:nvSpPr>
          <p:cNvPr id="34" name="TextBox 33">
            <a:extLst>
              <a:ext uri="{FF2B5EF4-FFF2-40B4-BE49-F238E27FC236}">
                <a16:creationId xmlns:a16="http://schemas.microsoft.com/office/drawing/2014/main" id="{1A457A40-47D5-4D48-A537-C3DC97A4F4AB}"/>
              </a:ext>
            </a:extLst>
          </p:cNvPr>
          <p:cNvSpPr txBox="1"/>
          <p:nvPr/>
        </p:nvSpPr>
        <p:spPr>
          <a:xfrm>
            <a:off x="6311901" y="3478030"/>
            <a:ext cx="4914900" cy="95410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користуватися</a:t>
            </a:r>
            <a:r>
              <a:rPr lang="ru-RU" sz="1400" b="0" i="0" dirty="0">
                <a:solidFill>
                  <a:srgbClr val="333333"/>
                </a:solidFill>
                <a:effectLst/>
                <a:latin typeface="Times New Roman" panose="02020603050405020304" pitchFamily="18" charset="0"/>
              </a:rPr>
              <a:t> товаром </a:t>
            </a:r>
            <a:r>
              <a:rPr lang="ru-RU" sz="1400" b="0" i="0" dirty="0" err="1">
                <a:solidFill>
                  <a:srgbClr val="333333"/>
                </a:solidFill>
                <a:effectLst/>
                <a:latin typeface="Times New Roman" panose="02020603050405020304" pitchFamily="18" charset="0"/>
              </a:rPr>
              <a:t>згідно</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його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цільовим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призначенням</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дотримуватися</a:t>
            </a:r>
            <a:r>
              <a:rPr lang="ru-RU" sz="1400" b="0" i="0" dirty="0">
                <a:solidFill>
                  <a:srgbClr val="333333"/>
                </a:solidFill>
                <a:effectLst/>
                <a:latin typeface="Times New Roman" panose="02020603050405020304" pitchFamily="18" charset="0"/>
              </a:rPr>
              <a:t> умов (</a:t>
            </a:r>
            <a:r>
              <a:rPr lang="ru-RU" sz="1400" b="0" i="0" dirty="0" err="1">
                <a:solidFill>
                  <a:srgbClr val="333333"/>
                </a:solidFill>
                <a:effectLst/>
                <a:latin typeface="Times New Roman" panose="02020603050405020304" pitchFamily="18" charset="0"/>
              </a:rPr>
              <a:t>вимог</a:t>
            </a:r>
            <a:r>
              <a:rPr lang="ru-RU" sz="1400" b="0" i="0" dirty="0">
                <a:solidFill>
                  <a:srgbClr val="333333"/>
                </a:solidFill>
                <a:effectLst/>
                <a:latin typeface="Times New Roman" panose="02020603050405020304" pitchFamily="18" charset="0"/>
              </a:rPr>
              <a:t>, норм, правил), </a:t>
            </a:r>
            <a:r>
              <a:rPr lang="ru-RU" sz="1400" b="0" i="0" dirty="0" err="1">
                <a:solidFill>
                  <a:srgbClr val="333333"/>
                </a:solidFill>
                <a:effectLst/>
                <a:latin typeface="Times New Roman" panose="02020603050405020304" pitchFamily="18" charset="0"/>
              </a:rPr>
              <a:t>встановлених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виробником</a:t>
            </a:r>
            <a:r>
              <a:rPr lang="ru-RU" sz="1400" b="0" i="0" dirty="0">
                <a:solidFill>
                  <a:srgbClr val="333333"/>
                </a:solidFill>
                <a:effectLst/>
                <a:latin typeface="Times New Roman" panose="02020603050405020304" pitchFamily="18" charset="0"/>
              </a:rPr>
              <a:t> товару (</a:t>
            </a:r>
            <a:r>
              <a:rPr lang="ru-RU" sz="1400" b="0" i="0" dirty="0" err="1">
                <a:solidFill>
                  <a:srgbClr val="333333"/>
                </a:solidFill>
                <a:effectLst/>
                <a:latin typeface="Times New Roman" panose="02020603050405020304" pitchFamily="18" charset="0"/>
              </a:rPr>
              <a:t>виконавцем</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експлуатаційній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документації</a:t>
            </a:r>
            <a:endParaRPr lang="ru-RU" sz="1400" dirty="0"/>
          </a:p>
        </p:txBody>
      </p:sp>
      <p:sp>
        <p:nvSpPr>
          <p:cNvPr id="36" name="TextBox 35">
            <a:extLst>
              <a:ext uri="{FF2B5EF4-FFF2-40B4-BE49-F238E27FC236}">
                <a16:creationId xmlns:a16="http://schemas.microsoft.com/office/drawing/2014/main" id="{7B79C689-FEC8-4691-804A-E662E8EC74F8}"/>
              </a:ext>
            </a:extLst>
          </p:cNvPr>
          <p:cNvSpPr txBox="1"/>
          <p:nvPr/>
        </p:nvSpPr>
        <p:spPr>
          <a:xfrm>
            <a:off x="6311900" y="4658323"/>
            <a:ext cx="4914900" cy="1384995"/>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з метою </a:t>
            </a:r>
            <a:r>
              <a:rPr lang="ru-RU" sz="1400" b="0" i="0" dirty="0" err="1">
                <a:solidFill>
                  <a:srgbClr val="333333"/>
                </a:solidFill>
                <a:effectLst/>
                <a:latin typeface="Times New Roman" panose="02020603050405020304" pitchFamily="18" charset="0"/>
              </a:rPr>
              <a:t>запобігання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негативним</a:t>
            </a:r>
            <a:r>
              <a:rPr lang="ru-RU" sz="1400" b="0" i="0" dirty="0">
                <a:solidFill>
                  <a:srgbClr val="333333"/>
                </a:solidFill>
                <a:effectLst/>
                <a:latin typeface="Times New Roman" panose="02020603050405020304" pitchFamily="18" charset="0"/>
              </a:rPr>
              <a:t> для </a:t>
            </a:r>
            <a:r>
              <a:rPr lang="ru-RU" sz="1400" b="0" i="0" dirty="0" err="1">
                <a:solidFill>
                  <a:srgbClr val="333333"/>
                </a:solidFill>
                <a:effectLst/>
                <a:latin typeface="Times New Roman" panose="02020603050405020304" pitchFamily="18" charset="0"/>
              </a:rPr>
              <a:t>споживача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наслідкам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використання</a:t>
            </a:r>
            <a:r>
              <a:rPr lang="ru-RU" sz="1400" b="0" i="0" dirty="0">
                <a:solidFill>
                  <a:srgbClr val="333333"/>
                </a:solidFill>
                <a:effectLst/>
                <a:latin typeface="Times New Roman" panose="02020603050405020304" pitchFamily="18" charset="0"/>
              </a:rPr>
              <a:t> товару - </a:t>
            </a:r>
            <a:r>
              <a:rPr lang="ru-RU" sz="1400" b="0" i="0" dirty="0" err="1">
                <a:solidFill>
                  <a:srgbClr val="333333"/>
                </a:solidFill>
                <a:effectLst/>
                <a:latin typeface="Times New Roman" panose="02020603050405020304" pitchFamily="18" charset="0"/>
              </a:rPr>
              <a:t>застосовувати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передбачені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виробником</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товарі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засоби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безпеки</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дотриманням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передбачених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експлуатаційною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документацією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спеціальних</a:t>
            </a:r>
            <a:r>
              <a:rPr lang="ru-RU" sz="1400" b="0" i="0" dirty="0">
                <a:solidFill>
                  <a:srgbClr val="333333"/>
                </a:solidFill>
                <a:effectLst/>
                <a:latin typeface="Times New Roman" panose="02020603050405020304" pitchFamily="18" charset="0"/>
              </a:rPr>
              <a:t> правил, а в </a:t>
            </a:r>
            <a:r>
              <a:rPr lang="ru-RU" sz="1400" b="0" i="0" dirty="0" err="1">
                <a:solidFill>
                  <a:srgbClr val="333333"/>
                </a:solidFill>
                <a:effectLst/>
                <a:latin typeface="Times New Roman" panose="02020603050405020304" pitchFamily="18" charset="0"/>
              </a:rPr>
              <a:t>разі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відсутності</a:t>
            </a:r>
            <a:r>
              <a:rPr lang="ru-RU" sz="1400" b="0" i="0" dirty="0">
                <a:solidFill>
                  <a:srgbClr val="333333"/>
                </a:solidFill>
                <a:effectLst/>
                <a:latin typeface="Times New Roman" panose="02020603050405020304" pitchFamily="18" charset="0"/>
              </a:rPr>
              <a:t> - </a:t>
            </a:r>
            <a:r>
              <a:rPr lang="ru-RU" sz="1400" b="0" i="0" dirty="0" err="1">
                <a:solidFill>
                  <a:srgbClr val="333333"/>
                </a:solidFill>
                <a:effectLst/>
                <a:latin typeface="Times New Roman" panose="02020603050405020304" pitchFamily="18" charset="0"/>
              </a:rPr>
              <a:t>дотримуватися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звичайних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розумних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заходів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безпеки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встановлених</a:t>
            </a:r>
            <a:r>
              <a:rPr lang="ru-RU" sz="1400" b="0" i="0" dirty="0">
                <a:solidFill>
                  <a:srgbClr val="333333"/>
                </a:solidFill>
                <a:effectLst/>
                <a:latin typeface="Times New Roman" panose="02020603050405020304" pitchFamily="18" charset="0"/>
              </a:rPr>
              <a:t> для </a:t>
            </a:r>
            <a:r>
              <a:rPr lang="ru-RU" sz="1400" b="0" i="0" dirty="0" err="1">
                <a:solidFill>
                  <a:srgbClr val="333333"/>
                </a:solidFill>
                <a:effectLst/>
                <a:latin typeface="Times New Roman" panose="02020603050405020304" pitchFamily="18" charset="0"/>
              </a:rPr>
              <a:t>товарів</a:t>
            </a:r>
            <a:r>
              <a:rPr lang="ru-RU" sz="1400" b="0" i="0" dirty="0">
                <a:solidFill>
                  <a:srgbClr val="333333"/>
                </a:solidFill>
                <a:effectLst/>
                <a:latin typeface="Times New Roman" panose="02020603050405020304" pitchFamily="18" charset="0"/>
              </a:rPr>
              <a:t> такого роду</a:t>
            </a:r>
            <a:endParaRPr lang="ru-RU" sz="1400" dirty="0"/>
          </a:p>
        </p:txBody>
      </p:sp>
      <p:cxnSp>
        <p:nvCxnSpPr>
          <p:cNvPr id="38" name="Прямая соединительная линия 37">
            <a:extLst>
              <a:ext uri="{FF2B5EF4-FFF2-40B4-BE49-F238E27FC236}">
                <a16:creationId xmlns:a16="http://schemas.microsoft.com/office/drawing/2014/main" id="{3981B09D-1375-4494-8C9A-845B5A2C9BCB}"/>
              </a:ext>
            </a:extLst>
          </p:cNvPr>
          <p:cNvCxnSpPr>
            <a:stCxn id="28" idx="2"/>
          </p:cNvCxnSpPr>
          <p:nvPr/>
        </p:nvCxnSpPr>
        <p:spPr>
          <a:xfrm>
            <a:off x="5290182" y="3290445"/>
            <a:ext cx="5718" cy="2132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D2E0DEDA-3A01-45AB-B5CC-FAE44624F41A}"/>
              </a:ext>
            </a:extLst>
          </p:cNvPr>
          <p:cNvCxnSpPr/>
          <p:nvPr/>
        </p:nvCxnSpPr>
        <p:spPr>
          <a:xfrm>
            <a:off x="4368800" y="5410200"/>
            <a:ext cx="194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A339425E-1DE1-42EA-9FC9-C5B1F1AA0D99}"/>
              </a:ext>
            </a:extLst>
          </p:cNvPr>
          <p:cNvCxnSpPr/>
          <p:nvPr/>
        </p:nvCxnSpPr>
        <p:spPr>
          <a:xfrm>
            <a:off x="4368800" y="4000500"/>
            <a:ext cx="194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a:extLst>
              <a:ext uri="{FF2B5EF4-FFF2-40B4-BE49-F238E27FC236}">
                <a16:creationId xmlns:a16="http://schemas.microsoft.com/office/drawing/2014/main" id="{683C27E8-B170-4FFC-9489-ACEE1B90E40B}"/>
              </a:ext>
            </a:extLst>
          </p:cNvPr>
          <p:cNvCxnSpPr/>
          <p:nvPr/>
        </p:nvCxnSpPr>
        <p:spPr>
          <a:xfrm flipH="1">
            <a:off x="2679700" y="523676"/>
            <a:ext cx="3048000" cy="212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a:extLst>
              <a:ext uri="{FF2B5EF4-FFF2-40B4-BE49-F238E27FC236}">
                <a16:creationId xmlns:a16="http://schemas.microsoft.com/office/drawing/2014/main" id="{0BAB719D-2076-422E-B3D8-580995D2B37B}"/>
              </a:ext>
            </a:extLst>
          </p:cNvPr>
          <p:cNvCxnSpPr/>
          <p:nvPr/>
        </p:nvCxnSpPr>
        <p:spPr>
          <a:xfrm flipH="1">
            <a:off x="3274060" y="523676"/>
            <a:ext cx="2560320" cy="533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a:extLst>
              <a:ext uri="{FF2B5EF4-FFF2-40B4-BE49-F238E27FC236}">
                <a16:creationId xmlns:a16="http://schemas.microsoft.com/office/drawing/2014/main" id="{33D6D62A-408F-493B-9F7E-72C357B2BAF6}"/>
              </a:ext>
            </a:extLst>
          </p:cNvPr>
          <p:cNvCxnSpPr/>
          <p:nvPr/>
        </p:nvCxnSpPr>
        <p:spPr>
          <a:xfrm flipH="1">
            <a:off x="3649980" y="533789"/>
            <a:ext cx="2077720" cy="1218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a:extLst>
              <a:ext uri="{FF2B5EF4-FFF2-40B4-BE49-F238E27FC236}">
                <a16:creationId xmlns:a16="http://schemas.microsoft.com/office/drawing/2014/main" id="{CD509C64-E44B-4B76-8812-D2E3CFEF027C}"/>
              </a:ext>
            </a:extLst>
          </p:cNvPr>
          <p:cNvCxnSpPr>
            <a:cxnSpLocks/>
          </p:cNvCxnSpPr>
          <p:nvPr/>
        </p:nvCxnSpPr>
        <p:spPr>
          <a:xfrm flipH="1">
            <a:off x="3863340" y="523676"/>
            <a:ext cx="1902460" cy="1649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a16="http://schemas.microsoft.com/office/drawing/2014/main" id="{8F6CF76F-7696-4A6A-A61D-6D423021D99C}"/>
              </a:ext>
            </a:extLst>
          </p:cNvPr>
          <p:cNvCxnSpPr>
            <a:cxnSpLocks/>
          </p:cNvCxnSpPr>
          <p:nvPr/>
        </p:nvCxnSpPr>
        <p:spPr>
          <a:xfrm flipH="1">
            <a:off x="5715000" y="523676"/>
            <a:ext cx="48260" cy="1506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a:extLst>
              <a:ext uri="{FF2B5EF4-FFF2-40B4-BE49-F238E27FC236}">
                <a16:creationId xmlns:a16="http://schemas.microsoft.com/office/drawing/2014/main" id="{848DBF5B-FEFA-479B-B388-4EBE0E024792}"/>
              </a:ext>
            </a:extLst>
          </p:cNvPr>
          <p:cNvCxnSpPr/>
          <p:nvPr/>
        </p:nvCxnSpPr>
        <p:spPr>
          <a:xfrm>
            <a:off x="5727700" y="533789"/>
            <a:ext cx="789302" cy="865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a:extLst>
              <a:ext uri="{FF2B5EF4-FFF2-40B4-BE49-F238E27FC236}">
                <a16:creationId xmlns:a16="http://schemas.microsoft.com/office/drawing/2014/main" id="{6997E7F6-F976-4EEC-A165-2410FC50A861}"/>
              </a:ext>
            </a:extLst>
          </p:cNvPr>
          <p:cNvCxnSpPr/>
          <p:nvPr/>
        </p:nvCxnSpPr>
        <p:spPr>
          <a:xfrm>
            <a:off x="5715000" y="533789"/>
            <a:ext cx="1902460" cy="672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a:extLst>
              <a:ext uri="{FF2B5EF4-FFF2-40B4-BE49-F238E27FC236}">
                <a16:creationId xmlns:a16="http://schemas.microsoft.com/office/drawing/2014/main" id="{6D85B850-807E-4174-9879-6E4CC7156A2D}"/>
              </a:ext>
            </a:extLst>
          </p:cNvPr>
          <p:cNvCxnSpPr/>
          <p:nvPr/>
        </p:nvCxnSpPr>
        <p:spPr>
          <a:xfrm>
            <a:off x="5715000" y="523676"/>
            <a:ext cx="2235200" cy="212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092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FC335-C8D0-4DF7-8E71-C8AFCF107DC4}"/>
              </a:ext>
            </a:extLst>
          </p:cNvPr>
          <p:cNvSpPr txBox="1"/>
          <p:nvPr/>
        </p:nvSpPr>
        <p:spPr>
          <a:xfrm>
            <a:off x="1066060" y="414635"/>
            <a:ext cx="9309100" cy="646331"/>
          </a:xfrm>
          <a:prstGeom prst="rect">
            <a:avLst/>
          </a:prstGeom>
          <a:noFill/>
          <a:ln>
            <a:solidFill>
              <a:schemeClr val="accent1"/>
            </a:solidFill>
          </a:ln>
        </p:spPr>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якщо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вважає</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його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законні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інтереси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порушені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він</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має</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право на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захист</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визначеному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законом порядку</a:t>
            </a:r>
            <a:endParaRPr lang="ru-RU" dirty="0"/>
          </a:p>
        </p:txBody>
      </p:sp>
      <p:sp>
        <p:nvSpPr>
          <p:cNvPr id="7" name="TextBox 6">
            <a:extLst>
              <a:ext uri="{FF2B5EF4-FFF2-40B4-BE49-F238E27FC236}">
                <a16:creationId xmlns:a16="http://schemas.microsoft.com/office/drawing/2014/main" id="{655EEA71-90F2-43B8-AE04-5F0BDB82F508}"/>
              </a:ext>
            </a:extLst>
          </p:cNvPr>
          <p:cNvSpPr txBox="1"/>
          <p:nvPr/>
        </p:nvSpPr>
        <p:spPr>
          <a:xfrm>
            <a:off x="2499360" y="1312416"/>
            <a:ext cx="6096000" cy="369332"/>
          </a:xfrm>
          <a:prstGeom prst="rect">
            <a:avLst/>
          </a:prstGeom>
          <a:noFill/>
          <a:ln>
            <a:solidFill>
              <a:schemeClr val="accent1"/>
            </a:solidFill>
          </a:ln>
        </p:spPr>
        <p:txBody>
          <a:bodyPr wrap="square">
            <a:spAutoFit/>
          </a:bodyPr>
          <a:lstStyle/>
          <a:p>
            <a:pPr algn="ct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Алгоритм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випадку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порушення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їхніх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a:t>
            </a:r>
            <a:endParaRPr lang="ru-RU" dirty="0"/>
          </a:p>
        </p:txBody>
      </p:sp>
      <p:sp>
        <p:nvSpPr>
          <p:cNvPr id="10" name="TextBox 9">
            <a:extLst>
              <a:ext uri="{FF2B5EF4-FFF2-40B4-BE49-F238E27FC236}">
                <a16:creationId xmlns:a16="http://schemas.microsoft.com/office/drawing/2014/main" id="{70BACB9E-67E0-44CA-80AB-1B57A4FCD3A8}"/>
              </a:ext>
            </a:extLst>
          </p:cNvPr>
          <p:cNvSpPr txBox="1"/>
          <p:nvPr/>
        </p:nvSpPr>
        <p:spPr>
          <a:xfrm>
            <a:off x="2499360" y="2062984"/>
            <a:ext cx="6096000" cy="338554"/>
          </a:xfrm>
          <a:prstGeom prst="rect">
            <a:avLst/>
          </a:prstGeom>
          <a:noFill/>
          <a:ln>
            <a:solidFill>
              <a:schemeClr val="accent1"/>
            </a:solidFill>
          </a:ln>
        </p:spPr>
        <p:txBody>
          <a:bodyPr wrap="square">
            <a:spAutoFit/>
          </a:bodyPr>
          <a:lstStyle/>
          <a:p>
            <a:pPr algn="ct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По-перше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p>
        </p:txBody>
      </p:sp>
      <p:sp>
        <p:nvSpPr>
          <p:cNvPr id="12" name="TextBox 11">
            <a:extLst>
              <a:ext uri="{FF2B5EF4-FFF2-40B4-BE49-F238E27FC236}">
                <a16:creationId xmlns:a16="http://schemas.microsoft.com/office/drawing/2014/main" id="{AB0F079E-A412-4CB7-8A73-995F75E08842}"/>
              </a:ext>
            </a:extLst>
          </p:cNvPr>
          <p:cNvSpPr txBox="1"/>
          <p:nvPr/>
        </p:nvSpPr>
        <p:spPr>
          <a:xfrm>
            <a:off x="1043570" y="2904851"/>
            <a:ext cx="10104860" cy="923330"/>
          </a:xfrm>
          <a:prstGeom prst="rect">
            <a:avLst/>
          </a:prstGeom>
          <a:noFill/>
          <a:ln>
            <a:solidFill>
              <a:schemeClr val="accent1"/>
            </a:solidFill>
          </a:ln>
        </p:spPr>
        <p:txBody>
          <a:bodyPr wrap="square">
            <a:spAutoFit/>
          </a:bodyPr>
          <a:lstStyle/>
          <a:p>
            <a:pPr algn="just"/>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незалежно</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місця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способу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придбання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замовлення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товарів</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робіт</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послуг</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має</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право на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одержання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документів</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підтверджують</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факт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їх</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придбання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Слід</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неухильно</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пам’ятати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 правило та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завжди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вимагати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продавця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видачу</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зазначених</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документів</a:t>
            </a:r>
            <a:endParaRPr lang="ru-RU" dirty="0"/>
          </a:p>
        </p:txBody>
      </p:sp>
      <p:sp>
        <p:nvSpPr>
          <p:cNvPr id="14" name="TextBox 13">
            <a:extLst>
              <a:ext uri="{FF2B5EF4-FFF2-40B4-BE49-F238E27FC236}">
                <a16:creationId xmlns:a16="http://schemas.microsoft.com/office/drawing/2014/main" id="{AAB4A660-3E46-4C4B-9734-2B2FED5FF0BB}"/>
              </a:ext>
            </a:extLst>
          </p:cNvPr>
          <p:cNvSpPr txBox="1"/>
          <p:nvPr/>
        </p:nvSpPr>
        <p:spPr>
          <a:xfrm>
            <a:off x="1043570" y="4420394"/>
            <a:ext cx="10104860" cy="966803"/>
          </a:xfrm>
          <a:prstGeom prst="rect">
            <a:avLst/>
          </a:prstGeom>
          <a:noFill/>
          <a:ln>
            <a:solidFill>
              <a:schemeClr val="accent1"/>
            </a:solidFill>
          </a:ln>
        </p:spPr>
        <p:txBody>
          <a:bodyPr wrap="square">
            <a:spAutoFit/>
          </a:bodyPr>
          <a:lstStyle/>
          <a:p>
            <a:pPr algn="just">
              <a:lnSpc>
                <a:spcPct val="107000"/>
              </a:lnSpc>
              <a:spcAft>
                <a:spcPts val="800"/>
              </a:spcAft>
            </a:pP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бути договори,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квитанції</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чеки,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жетони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виконаних</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робіт</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свідоцтва</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суб’єктів</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підприємницької</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діяльності</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правила,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правила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страхової</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діяльності</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рекламні</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обіцянки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газетах, буклетах,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фотографії</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відеокадри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запис</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диктофоні</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медичні</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рецепти</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т.п.</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Стрелка: вниз 14">
            <a:extLst>
              <a:ext uri="{FF2B5EF4-FFF2-40B4-BE49-F238E27FC236}">
                <a16:creationId xmlns:a16="http://schemas.microsoft.com/office/drawing/2014/main" id="{9B6C7D2D-FB3D-40DA-83E4-6D82910D95C6}"/>
              </a:ext>
            </a:extLst>
          </p:cNvPr>
          <p:cNvSpPr/>
          <p:nvPr/>
        </p:nvSpPr>
        <p:spPr>
          <a:xfrm>
            <a:off x="5303520" y="1681747"/>
            <a:ext cx="944880" cy="471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a:extLst>
              <a:ext uri="{FF2B5EF4-FFF2-40B4-BE49-F238E27FC236}">
                <a16:creationId xmlns:a16="http://schemas.microsoft.com/office/drawing/2014/main" id="{714BC513-AA1A-4555-91B1-E606D257AFAC}"/>
              </a:ext>
            </a:extLst>
          </p:cNvPr>
          <p:cNvSpPr/>
          <p:nvPr/>
        </p:nvSpPr>
        <p:spPr>
          <a:xfrm>
            <a:off x="5303520" y="2398089"/>
            <a:ext cx="944880" cy="566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 стрелкой 18">
            <a:extLst>
              <a:ext uri="{FF2B5EF4-FFF2-40B4-BE49-F238E27FC236}">
                <a16:creationId xmlns:a16="http://schemas.microsoft.com/office/drawing/2014/main" id="{CFF88C07-1932-4186-B5E6-144F9AAFCA24}"/>
              </a:ext>
            </a:extLst>
          </p:cNvPr>
          <p:cNvCxnSpPr/>
          <p:nvPr/>
        </p:nvCxnSpPr>
        <p:spPr>
          <a:xfrm>
            <a:off x="5720610" y="3828181"/>
            <a:ext cx="0" cy="59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52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72F46C-82E1-4095-B199-FE5AB6040928}"/>
              </a:ext>
            </a:extLst>
          </p:cNvPr>
          <p:cNvSpPr txBox="1"/>
          <p:nvPr/>
        </p:nvSpPr>
        <p:spPr>
          <a:xfrm>
            <a:off x="224161" y="307153"/>
            <a:ext cx="11565384" cy="646331"/>
          </a:xfrm>
          <a:prstGeom prst="rect">
            <a:avLst/>
          </a:prstGeom>
          <a:noFill/>
        </p:spPr>
        <p:txBody>
          <a:bodyPr wrap="square">
            <a:spAutoFit/>
          </a:bodyPr>
          <a:lstStyle/>
          <a:p>
            <a:pPr marL="342900" lvl="0" indent="-342900" algn="just" fontAlgn="base">
              <a:buFont typeface="+mj-lt"/>
              <a:buAutoNum type="arabicPeriod"/>
            </a:pP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Економічні права та свободи людини і громадянина: поняття та особливості конституційно-правового закріплення в національному законодавстві.</a:t>
            </a:r>
            <a:endParaRPr lang="ru-RU"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D067A76-FB55-44E1-A58D-3CE3A0EBCE1B}"/>
              </a:ext>
            </a:extLst>
          </p:cNvPr>
          <p:cNvSpPr txBox="1"/>
          <p:nvPr/>
        </p:nvSpPr>
        <p:spPr>
          <a:xfrm>
            <a:off x="756292" y="1852862"/>
            <a:ext cx="10227076"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sz="1800" dirty="0">
                <a:solidFill>
                  <a:srgbClr val="000000"/>
                </a:solidFill>
                <a:effectLst/>
                <a:latin typeface="Times New Roman" panose="02020603050405020304" pitchFamily="18" charset="0"/>
                <a:ea typeface="Times New Roman" panose="02020603050405020304" pitchFamily="18" charset="0"/>
              </a:rPr>
              <a:t>визначають можливість людини створювати матеріальні та особисті нематеріальні блага, володіти ними та здійснювати господарську діяльність</a:t>
            </a:r>
            <a:endParaRPr lang="ru-RU" dirty="0"/>
          </a:p>
        </p:txBody>
      </p:sp>
      <p:sp>
        <p:nvSpPr>
          <p:cNvPr id="7" name="TextBox 6">
            <a:extLst>
              <a:ext uri="{FF2B5EF4-FFF2-40B4-BE49-F238E27FC236}">
                <a16:creationId xmlns:a16="http://schemas.microsoft.com/office/drawing/2014/main" id="{5A38BFAE-3E99-4F4A-A8EC-1BFE4F30375F}"/>
              </a:ext>
            </a:extLst>
          </p:cNvPr>
          <p:cNvSpPr txBox="1"/>
          <p:nvPr/>
        </p:nvSpPr>
        <p:spPr>
          <a:xfrm>
            <a:off x="796241" y="2992310"/>
            <a:ext cx="10147177"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Теоретичне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визначення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економічні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свободи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людини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громадянина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нормативно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визначена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міра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можливої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поведінки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діяльності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людини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громадянина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економічній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сфері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суспільних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відносин</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пов'язана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правовим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режимом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господарської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діяльності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8C8A786-7F51-4521-B080-920025904FDA}"/>
              </a:ext>
            </a:extLst>
          </p:cNvPr>
          <p:cNvSpPr txBox="1"/>
          <p:nvPr/>
        </p:nvSpPr>
        <p:spPr>
          <a:xfrm>
            <a:off x="3688142" y="1114198"/>
            <a:ext cx="3016188"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uk-UA" sz="1800" dirty="0">
                <a:solidFill>
                  <a:srgbClr val="000000"/>
                </a:solidFill>
                <a:effectLst/>
                <a:latin typeface="Times New Roman" panose="02020603050405020304" pitchFamily="18" charset="0"/>
                <a:ea typeface="Times New Roman" panose="02020603050405020304" pitchFamily="18" charset="0"/>
              </a:rPr>
              <a:t>економічні права та свободи</a:t>
            </a:r>
            <a:endParaRPr lang="ru-RU" dirty="0"/>
          </a:p>
        </p:txBody>
      </p:sp>
      <p:sp>
        <p:nvSpPr>
          <p:cNvPr id="10" name="Стрелка: вниз 9">
            <a:extLst>
              <a:ext uri="{FF2B5EF4-FFF2-40B4-BE49-F238E27FC236}">
                <a16:creationId xmlns:a16="http://schemas.microsoft.com/office/drawing/2014/main" id="{FB226BDF-19F9-4F45-B1FD-E9119EB9CD3C}"/>
              </a:ext>
            </a:extLst>
          </p:cNvPr>
          <p:cNvSpPr/>
          <p:nvPr/>
        </p:nvSpPr>
        <p:spPr>
          <a:xfrm>
            <a:off x="4600323" y="1483530"/>
            <a:ext cx="1269507"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a:extLst>
              <a:ext uri="{FF2B5EF4-FFF2-40B4-BE49-F238E27FC236}">
                <a16:creationId xmlns:a16="http://schemas.microsoft.com/office/drawing/2014/main" id="{6266CD0D-05E0-4724-BA20-69544B25C97C}"/>
              </a:ext>
            </a:extLst>
          </p:cNvPr>
          <p:cNvSpPr/>
          <p:nvPr/>
        </p:nvSpPr>
        <p:spPr>
          <a:xfrm>
            <a:off x="4659137" y="2509308"/>
            <a:ext cx="1269507"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Підприємництво для всіх: досвід Ізраїлю – Відділ зовнішньоекономічної  діяльності">
            <a:extLst>
              <a:ext uri="{FF2B5EF4-FFF2-40B4-BE49-F238E27FC236}">
                <a16:creationId xmlns:a16="http://schemas.microsoft.com/office/drawing/2014/main" id="{5F461AFC-A98E-4F83-8F9E-ED97D1A02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61" y="4348411"/>
            <a:ext cx="3859567" cy="24128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Амурстат: у амурчан выросла средняя заработная плата и составила более 40  тысяч рублей / Амур.инфо – Информационное агентство Дальнего Востока">
            <a:extLst>
              <a:ext uri="{FF2B5EF4-FFF2-40B4-BE49-F238E27FC236}">
                <a16:creationId xmlns:a16="http://schemas.microsoft.com/office/drawing/2014/main" id="{FB7FBC5A-0FCB-418C-ACE7-50A4B9F60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939" y="4275476"/>
            <a:ext cx="3728622" cy="24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967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9FAE66-FFBD-4809-B5DB-70E6EAE6831B}"/>
              </a:ext>
            </a:extLst>
          </p:cNvPr>
          <p:cNvSpPr txBox="1"/>
          <p:nvPr/>
        </p:nvSpPr>
        <p:spPr>
          <a:xfrm>
            <a:off x="2316480" y="379214"/>
            <a:ext cx="6096000" cy="369332"/>
          </a:xfrm>
          <a:prstGeom prst="rect">
            <a:avLst/>
          </a:prstGeom>
          <a:noFill/>
          <a:ln>
            <a:solidFill>
              <a:schemeClr val="accent1"/>
            </a:solidFill>
          </a:ln>
        </p:spPr>
        <p:txBody>
          <a:bodyPr wrap="square">
            <a:spAutoFit/>
          </a:bodyPr>
          <a:lstStyle/>
          <a:p>
            <a:pPr algn="ct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По-друге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p>
        </p:txBody>
      </p:sp>
      <p:sp>
        <p:nvSpPr>
          <p:cNvPr id="6" name="TextBox 5">
            <a:extLst>
              <a:ext uri="{FF2B5EF4-FFF2-40B4-BE49-F238E27FC236}">
                <a16:creationId xmlns:a16="http://schemas.microsoft.com/office/drawing/2014/main" id="{4438A284-262C-422F-A58D-535C919B6A70}"/>
              </a:ext>
            </a:extLst>
          </p:cNvPr>
          <p:cNvSpPr txBox="1"/>
          <p:nvPr/>
        </p:nvSpPr>
        <p:spPr>
          <a:xfrm>
            <a:off x="647330" y="1220915"/>
            <a:ext cx="9754340" cy="646331"/>
          </a:xfrm>
          <a:prstGeom prst="rect">
            <a:avLst/>
          </a:prstGeom>
          <a:noFill/>
          <a:ln>
            <a:solidFill>
              <a:schemeClr val="accent1"/>
            </a:solidFill>
          </a:ln>
        </p:spPr>
        <p:txBody>
          <a:bodyPr wrap="square">
            <a:spAutoFit/>
          </a:bodyPr>
          <a:lstStyle/>
          <a:p>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негайно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після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виявлення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факту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порушення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своїх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споживчих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необхідно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звернутися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продавця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із</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письмовою</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заявою-претензією</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вимогою</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щодо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відновлення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 </a:t>
            </a:r>
            <a:endParaRPr lang="ru-RU" dirty="0"/>
          </a:p>
        </p:txBody>
      </p:sp>
      <p:sp>
        <p:nvSpPr>
          <p:cNvPr id="8" name="TextBox 7">
            <a:extLst>
              <a:ext uri="{FF2B5EF4-FFF2-40B4-BE49-F238E27FC236}">
                <a16:creationId xmlns:a16="http://schemas.microsoft.com/office/drawing/2014/main" id="{2B5428E6-7E24-4BFB-9056-2B5210E1DF0D}"/>
              </a:ext>
            </a:extLst>
          </p:cNvPr>
          <p:cNvSpPr txBox="1"/>
          <p:nvPr/>
        </p:nvSpPr>
        <p:spPr>
          <a:xfrm>
            <a:off x="453020" y="2463569"/>
            <a:ext cx="4758690" cy="1855893"/>
          </a:xfrm>
          <a:prstGeom prst="rect">
            <a:avLst/>
          </a:prstGeom>
          <a:noFill/>
          <a:ln>
            <a:solidFill>
              <a:schemeClr val="accent1"/>
            </a:solidFill>
          </a:ln>
        </p:spPr>
        <p:txBody>
          <a:bodyPr wrap="square">
            <a:spAutoFit/>
          </a:bodyPr>
          <a:lstStyle/>
          <a:p>
            <a:pPr algn="just">
              <a:lnSpc>
                <a:spcPct val="107000"/>
              </a:lnSpc>
              <a:spcAft>
                <a:spcPts val="800"/>
              </a:spcAft>
            </a:pP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Претензія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складається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двох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примірниках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довільній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формі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адресується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продавцю</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керівнику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юридичної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особи,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фізичній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особі-підприємцю</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Ви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також</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маєте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можливість</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скористатися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готовим бланком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претензії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наявності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продавця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0EB861B-239E-48B4-A112-763B7DD3AC87}"/>
              </a:ext>
            </a:extLst>
          </p:cNvPr>
          <p:cNvSpPr txBox="1"/>
          <p:nvPr/>
        </p:nvSpPr>
        <p:spPr>
          <a:xfrm>
            <a:off x="5973710" y="2509288"/>
            <a:ext cx="5101590" cy="1559529"/>
          </a:xfrm>
          <a:prstGeom prst="rect">
            <a:avLst/>
          </a:prstGeom>
          <a:noFill/>
          <a:ln>
            <a:solidFill>
              <a:schemeClr val="accent1"/>
            </a:solidFill>
          </a:ln>
        </p:spPr>
        <p:txBody>
          <a:bodyPr wrap="square">
            <a:spAutoFit/>
          </a:bodyPr>
          <a:lstStyle/>
          <a:p>
            <a:pPr algn="just">
              <a:lnSpc>
                <a:spcPct val="107000"/>
              </a:lnSpc>
              <a:spcAft>
                <a:spcPts val="800"/>
              </a:spcAft>
            </a:pP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Важливо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отримати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другому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примірнику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претензії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відмітку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отримання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продавцем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із</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зазначенням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дати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прізвища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посади особи, яка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прийняла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претензію</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підписом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печаткою</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юридичної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особи,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особи-</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підприємця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7367A53-DF03-46AD-B350-0313676F8C14}"/>
              </a:ext>
            </a:extLst>
          </p:cNvPr>
          <p:cNvSpPr txBox="1"/>
          <p:nvPr/>
        </p:nvSpPr>
        <p:spPr>
          <a:xfrm>
            <a:off x="3443870" y="4865778"/>
            <a:ext cx="7837170" cy="966803"/>
          </a:xfrm>
          <a:prstGeom prst="rect">
            <a:avLst/>
          </a:prstGeom>
          <a:noFill/>
          <a:ln>
            <a:solidFill>
              <a:schemeClr val="accent1"/>
            </a:solidFill>
          </a:ln>
        </p:spPr>
        <p:txBody>
          <a:bodyPr wrap="square">
            <a:spAutoFit/>
          </a:bodyPr>
          <a:lstStyle/>
          <a:p>
            <a:pPr algn="just">
              <a:lnSpc>
                <a:spcPct val="107000"/>
              </a:lnSpc>
              <a:spcAft>
                <a:spcPts val="8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випадку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ухилення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продавця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прийняття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реєстрації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претензії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слід</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направити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засобами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поштового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зв’язку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юридичну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адресу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продавця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описом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вкладеної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кореспонденції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повідомленням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вручення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Стрелка: вниз 12">
            <a:extLst>
              <a:ext uri="{FF2B5EF4-FFF2-40B4-BE49-F238E27FC236}">
                <a16:creationId xmlns:a16="http://schemas.microsoft.com/office/drawing/2014/main" id="{54C637A4-5248-48BA-B714-D52EA5FA4310}"/>
              </a:ext>
            </a:extLst>
          </p:cNvPr>
          <p:cNvSpPr/>
          <p:nvPr/>
        </p:nvSpPr>
        <p:spPr>
          <a:xfrm>
            <a:off x="4953000" y="748546"/>
            <a:ext cx="1143000" cy="451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 стрелкой 14">
            <a:extLst>
              <a:ext uri="{FF2B5EF4-FFF2-40B4-BE49-F238E27FC236}">
                <a16:creationId xmlns:a16="http://schemas.microsoft.com/office/drawing/2014/main" id="{13177F44-8E31-458E-9466-23FE6E7A67D6}"/>
              </a:ext>
            </a:extLst>
          </p:cNvPr>
          <p:cNvCxnSpPr>
            <a:stCxn id="6" idx="2"/>
          </p:cNvCxnSpPr>
          <p:nvPr/>
        </p:nvCxnSpPr>
        <p:spPr>
          <a:xfrm flipH="1">
            <a:off x="2987040" y="1867246"/>
            <a:ext cx="2537460" cy="390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9369F7BF-9E78-400F-95C7-01868412F12F}"/>
              </a:ext>
            </a:extLst>
          </p:cNvPr>
          <p:cNvCxnSpPr>
            <a:stCxn id="6" idx="2"/>
          </p:cNvCxnSpPr>
          <p:nvPr/>
        </p:nvCxnSpPr>
        <p:spPr>
          <a:xfrm>
            <a:off x="5524500" y="1867246"/>
            <a:ext cx="2141220" cy="47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8FE4F238-23B4-46EB-B774-2C637252CC56}"/>
              </a:ext>
            </a:extLst>
          </p:cNvPr>
          <p:cNvCxnSpPr>
            <a:stCxn id="10" idx="2"/>
          </p:cNvCxnSpPr>
          <p:nvPr/>
        </p:nvCxnSpPr>
        <p:spPr>
          <a:xfrm>
            <a:off x="8524505" y="4068817"/>
            <a:ext cx="0" cy="796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03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C70989-D1AD-4627-AEE5-AB4FCCB7546E}"/>
              </a:ext>
            </a:extLst>
          </p:cNvPr>
          <p:cNvSpPr txBox="1"/>
          <p:nvPr/>
        </p:nvSpPr>
        <p:spPr>
          <a:xfrm>
            <a:off x="7604761" y="4283354"/>
            <a:ext cx="4434840" cy="2062103"/>
          </a:xfrm>
          <a:prstGeom prst="rect">
            <a:avLst/>
          </a:prstGeom>
          <a:noFill/>
          <a:ln>
            <a:solidFill>
              <a:schemeClr val="accent1"/>
            </a:solidFill>
          </a:ln>
        </p:spPr>
        <p:txBody>
          <a:bodyPr wrap="square">
            <a:spAutoFit/>
          </a:bodyPr>
          <a:lstStyle/>
          <a:p>
            <a:pPr algn="just"/>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Згідно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статтею</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22 Закону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звільняються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сплати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судового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збору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позовами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пов'язані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порушенням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 Позови про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захист</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пред'являтися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зареєстрованим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місцем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проживання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перебування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місцем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заподіяння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шкоди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виконання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договору (ст. 110 ЦПК).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4CED21B-8CBF-4D08-B3BE-091319382E95}"/>
              </a:ext>
            </a:extLst>
          </p:cNvPr>
          <p:cNvSpPr txBox="1"/>
          <p:nvPr/>
        </p:nvSpPr>
        <p:spPr>
          <a:xfrm>
            <a:off x="457200" y="228600"/>
            <a:ext cx="10881359" cy="830997"/>
          </a:xfrm>
          <a:prstGeom prst="rect">
            <a:avLst/>
          </a:prstGeom>
          <a:noFill/>
          <a:ln>
            <a:solidFill>
              <a:schemeClr val="accent1"/>
            </a:solidFill>
          </a:ln>
        </p:spPr>
        <p:txBody>
          <a:bodyPr wrap="square">
            <a:spAutoFit/>
          </a:bodyPr>
          <a:lstStyle/>
          <a:p>
            <a:pPr algn="just"/>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Якщо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ваша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претензія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була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прийнята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розглянута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була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надана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відповідь</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відповідь</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виявилася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негативною,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необґрунтованою</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незаконною, 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проведені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переговори з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керівництвом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закладу не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призвели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задоволення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ваших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законних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вимог</a:t>
            </a:r>
            <a:endParaRPr lang="ru-RU" sz="1600" dirty="0"/>
          </a:p>
        </p:txBody>
      </p:sp>
      <p:sp>
        <p:nvSpPr>
          <p:cNvPr id="7" name="TextBox 6">
            <a:extLst>
              <a:ext uri="{FF2B5EF4-FFF2-40B4-BE49-F238E27FC236}">
                <a16:creationId xmlns:a16="http://schemas.microsoft.com/office/drawing/2014/main" id="{159D6852-3BEF-4B6A-923A-A35D47DF8417}"/>
              </a:ext>
            </a:extLst>
          </p:cNvPr>
          <p:cNvSpPr txBox="1"/>
          <p:nvPr/>
        </p:nvSpPr>
        <p:spPr>
          <a:xfrm>
            <a:off x="471700" y="1294373"/>
            <a:ext cx="10866859" cy="830997"/>
          </a:xfrm>
          <a:prstGeom prst="rect">
            <a:avLst/>
          </a:prstGeom>
          <a:noFill/>
          <a:ln>
            <a:solidFill>
              <a:schemeClr val="accent1"/>
            </a:solidFill>
          </a:ln>
        </p:spPr>
        <p:txBody>
          <a:bodyPr wrap="square">
            <a:spAutoFit/>
          </a:bodyPr>
          <a:lstStyle/>
          <a:p>
            <a:pPr algn="just">
              <a:spcAft>
                <a:spcPts val="800"/>
              </a:spcAft>
            </a:pP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необхідно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звертатися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Державної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інспекції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питань</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захисту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далі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Інспекція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яка входить до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системи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виконавчої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влади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реалізує</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державну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політику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сфері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державного контролю за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додержанням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законодавства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захист</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21008E6-6D52-427E-BCDD-0D64F64CB454}"/>
              </a:ext>
            </a:extLst>
          </p:cNvPr>
          <p:cNvSpPr txBox="1"/>
          <p:nvPr/>
        </p:nvSpPr>
        <p:spPr>
          <a:xfrm>
            <a:off x="472439" y="2405884"/>
            <a:ext cx="10866119" cy="606256"/>
          </a:xfrm>
          <a:prstGeom prst="rect">
            <a:avLst/>
          </a:prstGeom>
          <a:noFill/>
          <a:ln>
            <a:solidFill>
              <a:schemeClr val="accent1"/>
            </a:solidFill>
          </a:ln>
        </p:spPr>
        <p:txBody>
          <a:bodyPr wrap="square">
            <a:spAutoFit/>
          </a:bodyPr>
          <a:lstStyle/>
          <a:p>
            <a:pPr algn="just">
              <a:spcAft>
                <a:spcPts val="800"/>
              </a:spcAft>
            </a:pP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Територіальні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Інспекції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є в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усіх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адміністративно-територіальних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одиницях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Вимоги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звернення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Інспекцію</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регулюються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положеннями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Текст Закону"/>
              </a:rPr>
              <a:t>«Про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Текст Закону"/>
              </a:rPr>
              <a:t>звернення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Текст Закону"/>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Текст Закону"/>
              </a:rPr>
              <a:t>громадян</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Текст Закону"/>
              </a:rPr>
              <a:t>»</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255F617-9EF4-43C3-930C-452401798A28}"/>
              </a:ext>
            </a:extLst>
          </p:cNvPr>
          <p:cNvSpPr txBox="1"/>
          <p:nvPr/>
        </p:nvSpPr>
        <p:spPr>
          <a:xfrm>
            <a:off x="1714499" y="3416915"/>
            <a:ext cx="8366760" cy="584775"/>
          </a:xfrm>
          <a:prstGeom prst="rect">
            <a:avLst/>
          </a:prstGeom>
          <a:noFill/>
          <a:ln>
            <a:solidFill>
              <a:schemeClr val="accent1"/>
            </a:solidFill>
          </a:ln>
        </p:spPr>
        <p:txBody>
          <a:bodyPr wrap="square">
            <a:spAutoFit/>
          </a:bodyPr>
          <a:lstStyle/>
          <a:p>
            <a:pPr algn="just"/>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випадку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якщо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звернення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Інспекції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 дали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бажаного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результату,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має</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право за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захистом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своїх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порушених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звернутися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судових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p>
        </p:txBody>
      </p:sp>
      <p:sp>
        <p:nvSpPr>
          <p:cNvPr id="13" name="TextBox 12">
            <a:extLst>
              <a:ext uri="{FF2B5EF4-FFF2-40B4-BE49-F238E27FC236}">
                <a16:creationId xmlns:a16="http://schemas.microsoft.com/office/drawing/2014/main" id="{37B260BF-869D-4829-B923-BF1920FE3E66}"/>
              </a:ext>
            </a:extLst>
          </p:cNvPr>
          <p:cNvSpPr txBox="1"/>
          <p:nvPr/>
        </p:nvSpPr>
        <p:spPr>
          <a:xfrm>
            <a:off x="457200" y="4406465"/>
            <a:ext cx="3817620" cy="1815882"/>
          </a:xfrm>
          <a:prstGeom prst="rect">
            <a:avLst/>
          </a:prstGeom>
          <a:noFill/>
          <a:ln>
            <a:solidFill>
              <a:schemeClr val="accent1"/>
            </a:solidFill>
          </a:ln>
        </p:spPr>
        <p:txBody>
          <a:bodyPr wrap="square">
            <a:spAutoFit/>
          </a:bodyPr>
          <a:lstStyle/>
          <a:p>
            <a:pPr algn="just"/>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Таке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визначено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Текст Закону"/>
              </a:rPr>
              <a:t>Цивільного-процесуального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Текст Закону"/>
              </a:rPr>
              <a:t> кодексу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Текст Закону"/>
              </a:rPr>
              <a:t>України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відповідно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кожна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має</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право в порядку,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встановленому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цим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Кодексом,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звернутися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суду за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захистом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своїх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порушених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невизнаних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оспорюваних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 свобод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інтересів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59EA5A9-015E-4F1D-8DE4-AF1749C51BFD}"/>
              </a:ext>
            </a:extLst>
          </p:cNvPr>
          <p:cNvSpPr txBox="1"/>
          <p:nvPr/>
        </p:nvSpPr>
        <p:spPr>
          <a:xfrm>
            <a:off x="4606290" y="4439706"/>
            <a:ext cx="2667001" cy="1815882"/>
          </a:xfrm>
          <a:prstGeom prst="rect">
            <a:avLst/>
          </a:prstGeom>
          <a:noFill/>
          <a:ln>
            <a:solidFill>
              <a:schemeClr val="accent1"/>
            </a:solidFill>
          </a:ln>
        </p:spPr>
        <p:txBody>
          <a:bodyPr wrap="square">
            <a:spAutoFit/>
          </a:bodyPr>
          <a:lstStyle/>
          <a:p>
            <a:pPr algn="just"/>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відсутності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спеціальних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знань</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навичок</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для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підготовки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позовної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заяви до суду рекомендовано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звернутися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адвоката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іншого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фахівця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галузі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Стрелка: вниз 15">
            <a:extLst>
              <a:ext uri="{FF2B5EF4-FFF2-40B4-BE49-F238E27FC236}">
                <a16:creationId xmlns:a16="http://schemas.microsoft.com/office/drawing/2014/main" id="{98A59EFA-DD63-4FA2-8DDA-B9E1EBC6133D}"/>
              </a:ext>
            </a:extLst>
          </p:cNvPr>
          <p:cNvSpPr/>
          <p:nvPr/>
        </p:nvSpPr>
        <p:spPr>
          <a:xfrm>
            <a:off x="5029200" y="889599"/>
            <a:ext cx="1066800" cy="436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a:extLst>
              <a:ext uri="{FF2B5EF4-FFF2-40B4-BE49-F238E27FC236}">
                <a16:creationId xmlns:a16="http://schemas.microsoft.com/office/drawing/2014/main" id="{D714EDC6-F280-4E1C-8D40-B8F337E5FD9B}"/>
              </a:ext>
            </a:extLst>
          </p:cNvPr>
          <p:cNvSpPr/>
          <p:nvPr/>
        </p:nvSpPr>
        <p:spPr>
          <a:xfrm>
            <a:off x="5029200" y="1969602"/>
            <a:ext cx="1066800" cy="436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a:extLst>
              <a:ext uri="{FF2B5EF4-FFF2-40B4-BE49-F238E27FC236}">
                <a16:creationId xmlns:a16="http://schemas.microsoft.com/office/drawing/2014/main" id="{B25EAECE-559A-4CC1-A39A-999E30CA38E1}"/>
              </a:ext>
            </a:extLst>
          </p:cNvPr>
          <p:cNvSpPr/>
          <p:nvPr/>
        </p:nvSpPr>
        <p:spPr>
          <a:xfrm>
            <a:off x="5029200" y="3010086"/>
            <a:ext cx="1066800" cy="436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 стрелкой 19">
            <a:extLst>
              <a:ext uri="{FF2B5EF4-FFF2-40B4-BE49-F238E27FC236}">
                <a16:creationId xmlns:a16="http://schemas.microsoft.com/office/drawing/2014/main" id="{18DB40DA-58D4-4887-8FA6-0F90BF2A1E6A}"/>
              </a:ext>
            </a:extLst>
          </p:cNvPr>
          <p:cNvCxnSpPr/>
          <p:nvPr/>
        </p:nvCxnSpPr>
        <p:spPr>
          <a:xfrm flipH="1">
            <a:off x="2895600" y="3985937"/>
            <a:ext cx="2667000" cy="220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501BF014-0BE9-4303-8AE9-CA63A0C227E7}"/>
              </a:ext>
            </a:extLst>
          </p:cNvPr>
          <p:cNvCxnSpPr/>
          <p:nvPr/>
        </p:nvCxnSpPr>
        <p:spPr>
          <a:xfrm>
            <a:off x="5562600" y="3993814"/>
            <a:ext cx="0" cy="412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C708B875-4388-4E13-A20F-A9DC6D11E336}"/>
              </a:ext>
            </a:extLst>
          </p:cNvPr>
          <p:cNvCxnSpPr>
            <a:cxnSpLocks/>
          </p:cNvCxnSpPr>
          <p:nvPr/>
        </p:nvCxnSpPr>
        <p:spPr>
          <a:xfrm>
            <a:off x="5562600" y="3985937"/>
            <a:ext cx="1920240" cy="220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511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EBF6AF-5AF7-440E-988B-5F02334006C8}"/>
              </a:ext>
            </a:extLst>
          </p:cNvPr>
          <p:cNvSpPr txBox="1"/>
          <p:nvPr/>
        </p:nvSpPr>
        <p:spPr>
          <a:xfrm>
            <a:off x="124407" y="3638511"/>
            <a:ext cx="4965753" cy="2657138"/>
          </a:xfrm>
          <a:prstGeom prst="rect">
            <a:avLst/>
          </a:prstGeom>
          <a:noFill/>
          <a:ln>
            <a:solidFill>
              <a:schemeClr val="accent1"/>
            </a:solidFill>
          </a:ln>
        </p:spPr>
        <p:txBody>
          <a:bodyPr wrap="square">
            <a:spAutoFit/>
          </a:bodyPr>
          <a:lstStyle/>
          <a:p>
            <a:pPr algn="just">
              <a:spcAft>
                <a:spcPts val="800"/>
              </a:spcAft>
            </a:pPr>
            <a:r>
              <a:rPr lang="ru-RU"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згідно</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із</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положеннями</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ст. 23 ЦК </a:t>
            </a:r>
            <a:r>
              <a:rPr lang="ru-RU"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полягає</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a:t>
            </a:r>
          </a:p>
          <a:p>
            <a:pPr algn="just">
              <a:spcAft>
                <a:spcPts val="80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фізичному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болю та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стражданнях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зазнала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зв'язку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каліцтвом</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іншим</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ушкодженням</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здоров'я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душевних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стражданнях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зазнала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зв'язку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протиправною</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поведінкою</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щодо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самої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членів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сім'ї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близьких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родичів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душевних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стражданнях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зазнала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зв'язку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із</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знищенням</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пошкодженням</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майна;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приниженні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честі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гідності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особи, 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також</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ділової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репутації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324277B-80C7-4584-A4DD-57F130F0296E}"/>
              </a:ext>
            </a:extLst>
          </p:cNvPr>
          <p:cNvSpPr txBox="1"/>
          <p:nvPr/>
        </p:nvSpPr>
        <p:spPr>
          <a:xfrm>
            <a:off x="4503420" y="107437"/>
            <a:ext cx="1592580" cy="307777"/>
          </a:xfrm>
          <a:prstGeom prst="rect">
            <a:avLst/>
          </a:prstGeom>
          <a:noFill/>
          <a:ln>
            <a:solidFill>
              <a:schemeClr val="accent1"/>
            </a:solidFill>
          </a:ln>
        </p:spPr>
        <p:txBody>
          <a:bodyPr wrap="square">
            <a:spAutoFit/>
          </a:bodyPr>
          <a:lstStyle/>
          <a:p>
            <a:pPr algn="ct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По-третє</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p>
        </p:txBody>
      </p:sp>
      <p:sp>
        <p:nvSpPr>
          <p:cNvPr id="7" name="TextBox 6">
            <a:extLst>
              <a:ext uri="{FF2B5EF4-FFF2-40B4-BE49-F238E27FC236}">
                <a16:creationId xmlns:a16="http://schemas.microsoft.com/office/drawing/2014/main" id="{2BF56AE2-1451-4F62-B654-889A929491E2}"/>
              </a:ext>
            </a:extLst>
          </p:cNvPr>
          <p:cNvSpPr txBox="1"/>
          <p:nvPr/>
        </p:nvSpPr>
        <p:spPr>
          <a:xfrm>
            <a:off x="354330" y="608996"/>
            <a:ext cx="10965180" cy="523220"/>
          </a:xfrm>
          <a:prstGeom prst="rect">
            <a:avLst/>
          </a:prstGeom>
          <a:noFill/>
          <a:ln>
            <a:solidFill>
              <a:schemeClr val="accent1"/>
            </a:solidFill>
          </a:ln>
        </p:spPr>
        <p:txBody>
          <a:bodyPr wrap="square">
            <a:spAutoFit/>
          </a:bodyPr>
          <a:lstStyle/>
          <a:p>
            <a:pPr algn="just">
              <a:spcAft>
                <a:spcPts val="800"/>
              </a:spcAft>
            </a:pP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час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підготовки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будь-</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стосуються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захисту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використовуйте</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інформацію</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наведену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Куточку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має</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бути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розміщена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усіх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без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виключення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закладах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торгівлі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послуг</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DFCAFA6-1C05-42A0-9944-C2D41015746F}"/>
              </a:ext>
            </a:extLst>
          </p:cNvPr>
          <p:cNvSpPr txBox="1"/>
          <p:nvPr/>
        </p:nvSpPr>
        <p:spPr>
          <a:xfrm>
            <a:off x="4523210" y="1421236"/>
            <a:ext cx="1572790" cy="307777"/>
          </a:xfrm>
          <a:prstGeom prst="rect">
            <a:avLst/>
          </a:prstGeom>
          <a:noFill/>
          <a:ln>
            <a:solidFill>
              <a:schemeClr val="accent1"/>
            </a:solidFill>
          </a:ln>
        </p:spPr>
        <p:txBody>
          <a:bodyPr wrap="square">
            <a:spAutoFit/>
          </a:bodyPr>
          <a:lstStyle/>
          <a:p>
            <a:pPr algn="ct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По-четверте</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p>
        </p:txBody>
      </p:sp>
      <p:sp>
        <p:nvSpPr>
          <p:cNvPr id="11" name="TextBox 10">
            <a:extLst>
              <a:ext uri="{FF2B5EF4-FFF2-40B4-BE49-F238E27FC236}">
                <a16:creationId xmlns:a16="http://schemas.microsoft.com/office/drawing/2014/main" id="{35F847A7-E9B0-4756-823F-F4D31D9FCD6E}"/>
              </a:ext>
            </a:extLst>
          </p:cNvPr>
          <p:cNvSpPr txBox="1"/>
          <p:nvPr/>
        </p:nvSpPr>
        <p:spPr>
          <a:xfrm>
            <a:off x="354330" y="1887867"/>
            <a:ext cx="10965180" cy="738664"/>
          </a:xfrm>
          <a:prstGeom prst="rect">
            <a:avLst/>
          </a:prstGeom>
          <a:noFill/>
          <a:ln>
            <a:solidFill>
              <a:schemeClr val="accent1"/>
            </a:solidFill>
          </a:ln>
        </p:spPr>
        <p:txBody>
          <a:bodyPr wrap="square">
            <a:spAutoFit/>
          </a:bodyPr>
          <a:lstStyle/>
          <a:p>
            <a:pPr algn="just">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відповідно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Закону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споживачі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час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придбання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замовлення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використання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продукції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яка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реалізується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території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для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задоволення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своїх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особистих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потреб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мають</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право,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зокрема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відшкодування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моральної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шкоди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завданої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внаслідок</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недоліків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продукції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(дефекту в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продукції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відповідно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закону.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1E3281E-C0E7-43C7-9876-9A60CAC0CFF9}"/>
              </a:ext>
            </a:extLst>
          </p:cNvPr>
          <p:cNvSpPr txBox="1"/>
          <p:nvPr/>
        </p:nvSpPr>
        <p:spPr>
          <a:xfrm>
            <a:off x="2166355" y="2920297"/>
            <a:ext cx="6286500" cy="307777"/>
          </a:xfrm>
          <a:prstGeom prst="rect">
            <a:avLst/>
          </a:prstGeom>
          <a:noFill/>
          <a:ln>
            <a:solidFill>
              <a:schemeClr val="accent1"/>
            </a:solidFill>
          </a:ln>
        </p:spPr>
        <p:txBody>
          <a:bodyPr wrap="square">
            <a:spAutoFit/>
          </a:bodyPr>
          <a:lstStyle/>
          <a:p>
            <a:pPr algn="ctr">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Моральна шкода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0349CC4-9847-4DF1-8F2F-329F0AA0DFF0}"/>
              </a:ext>
            </a:extLst>
          </p:cNvPr>
          <p:cNvSpPr txBox="1"/>
          <p:nvPr/>
        </p:nvSpPr>
        <p:spPr>
          <a:xfrm>
            <a:off x="5634222" y="3843695"/>
            <a:ext cx="2438400" cy="2246769"/>
          </a:xfrm>
          <a:prstGeom prst="rect">
            <a:avLst/>
          </a:prstGeom>
          <a:noFill/>
          <a:ln>
            <a:solidFill>
              <a:schemeClr val="accent1"/>
            </a:solidFill>
          </a:ln>
        </p:spPr>
        <p:txBody>
          <a:bodyPr wrap="square">
            <a:spAutoFit/>
          </a:bodyPr>
          <a:lstStyle/>
          <a:p>
            <a:pPr algn="just"/>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Згідно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статтею</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1167 ЦК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моральна шкода,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завдана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фізичній</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юридичній</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неправомірними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рішеннями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діями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бездіяльністю</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відшкодовується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особою, яка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завдала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наявності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вини,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крім</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випадків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встановлених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законом</a:t>
            </a:r>
            <a:endParaRPr lang="ru-RU" sz="1400" dirty="0"/>
          </a:p>
        </p:txBody>
      </p:sp>
      <p:sp>
        <p:nvSpPr>
          <p:cNvPr id="17" name="TextBox 16">
            <a:extLst>
              <a:ext uri="{FF2B5EF4-FFF2-40B4-BE49-F238E27FC236}">
                <a16:creationId xmlns:a16="http://schemas.microsoft.com/office/drawing/2014/main" id="{93C8E3FA-6549-4138-AFA5-B292E92597AC}"/>
              </a:ext>
            </a:extLst>
          </p:cNvPr>
          <p:cNvSpPr txBox="1"/>
          <p:nvPr/>
        </p:nvSpPr>
        <p:spPr>
          <a:xfrm>
            <a:off x="8770620" y="3843695"/>
            <a:ext cx="2842260" cy="1169551"/>
          </a:xfrm>
          <a:prstGeom prst="rect">
            <a:avLst/>
          </a:prstGeom>
          <a:noFill/>
          <a:ln>
            <a:solidFill>
              <a:schemeClr val="accent1"/>
            </a:solidFill>
          </a:ln>
        </p:spPr>
        <p:txBody>
          <a:bodyPr wrap="square">
            <a:spAutoFit/>
          </a:bodyPr>
          <a:lstStyle/>
          <a:p>
            <a:pPr algn="just">
              <a:spcAft>
                <a:spcPts val="800"/>
              </a:spcAft>
            </a:pP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Вимогу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відшкодування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моральної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шкоди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бути заявлено як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час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підготовки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претензії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так і в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позовній</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заяві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звернення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суду.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Стрелка: вниз 17">
            <a:extLst>
              <a:ext uri="{FF2B5EF4-FFF2-40B4-BE49-F238E27FC236}">
                <a16:creationId xmlns:a16="http://schemas.microsoft.com/office/drawing/2014/main" id="{72401DCC-A7E2-4602-8779-F9C6C1DCF2FD}"/>
              </a:ext>
            </a:extLst>
          </p:cNvPr>
          <p:cNvSpPr/>
          <p:nvPr/>
        </p:nvSpPr>
        <p:spPr>
          <a:xfrm>
            <a:off x="4888230" y="398445"/>
            <a:ext cx="822960" cy="225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9" name="Стрелка: вниз 18">
            <a:extLst>
              <a:ext uri="{FF2B5EF4-FFF2-40B4-BE49-F238E27FC236}">
                <a16:creationId xmlns:a16="http://schemas.microsoft.com/office/drawing/2014/main" id="{EC571270-E7DD-400D-9EEA-CB204E403123}"/>
              </a:ext>
            </a:extLst>
          </p:cNvPr>
          <p:cNvSpPr/>
          <p:nvPr/>
        </p:nvSpPr>
        <p:spPr>
          <a:xfrm>
            <a:off x="4898125" y="1683169"/>
            <a:ext cx="822960" cy="225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21" name="Прямая со стрелкой 20">
            <a:extLst>
              <a:ext uri="{FF2B5EF4-FFF2-40B4-BE49-F238E27FC236}">
                <a16:creationId xmlns:a16="http://schemas.microsoft.com/office/drawing/2014/main" id="{82F41A6B-458A-42E2-ACB6-210D11EBEB17}"/>
              </a:ext>
            </a:extLst>
          </p:cNvPr>
          <p:cNvCxnSpPr>
            <a:cxnSpLocks/>
            <a:stCxn id="13" idx="2"/>
          </p:cNvCxnSpPr>
          <p:nvPr/>
        </p:nvCxnSpPr>
        <p:spPr>
          <a:xfrm flipH="1">
            <a:off x="2871205" y="3228074"/>
            <a:ext cx="2438400"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F30D3336-1475-48A9-A21E-A36E103EBB63}"/>
              </a:ext>
            </a:extLst>
          </p:cNvPr>
          <p:cNvCxnSpPr>
            <a:cxnSpLocks/>
            <a:stCxn id="13" idx="2"/>
          </p:cNvCxnSpPr>
          <p:nvPr/>
        </p:nvCxnSpPr>
        <p:spPr>
          <a:xfrm>
            <a:off x="5309605" y="3228074"/>
            <a:ext cx="704850" cy="410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706598BC-A6E1-4CE5-ABF2-C1CEE1B0D36C}"/>
              </a:ext>
            </a:extLst>
          </p:cNvPr>
          <p:cNvCxnSpPr>
            <a:cxnSpLocks/>
            <a:stCxn id="13" idx="2"/>
          </p:cNvCxnSpPr>
          <p:nvPr/>
        </p:nvCxnSpPr>
        <p:spPr>
          <a:xfrm>
            <a:off x="5309605" y="3228074"/>
            <a:ext cx="4011190" cy="410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54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35C728-23A9-447E-99DD-5BF879202791}"/>
              </a:ext>
            </a:extLst>
          </p:cNvPr>
          <p:cNvSpPr txBox="1"/>
          <p:nvPr/>
        </p:nvSpPr>
        <p:spPr>
          <a:xfrm>
            <a:off x="1928812" y="263486"/>
            <a:ext cx="760095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ru-RU" b="0" i="0" dirty="0">
                <a:solidFill>
                  <a:srgbClr val="333333"/>
                </a:solidFill>
                <a:effectLst/>
                <a:latin typeface="Times New Roman" panose="02020603050405020304" pitchFamily="18" charset="0"/>
              </a:rPr>
              <a:t>Права </a:t>
            </a:r>
            <a:r>
              <a:rPr lang="ru-RU" b="0" i="0" dirty="0" err="1">
                <a:solidFill>
                  <a:srgbClr val="333333"/>
                </a:solidFill>
                <a:effectLst/>
                <a:latin typeface="Times New Roman" panose="02020603050405020304" pitchFamily="18" charset="0"/>
              </a:rPr>
              <a:t>споживача</a:t>
            </a:r>
            <a:r>
              <a:rPr lang="ru-RU" b="0" i="0" dirty="0">
                <a:solidFill>
                  <a:srgbClr val="333333"/>
                </a:solidFill>
                <a:effectLst/>
                <a:latin typeface="Times New Roman" panose="02020603050405020304" pitchFamily="18" charset="0"/>
              </a:rPr>
              <a:t> у </a:t>
            </a:r>
            <a:r>
              <a:rPr lang="ru-RU" b="0" i="0" dirty="0" err="1">
                <a:solidFill>
                  <a:srgbClr val="333333"/>
                </a:solidFill>
                <a:effectLst/>
                <a:latin typeface="Times New Roman" panose="02020603050405020304" pitchFamily="18" charset="0"/>
              </a:rPr>
              <a:t>разі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придбання</a:t>
            </a:r>
            <a:r>
              <a:rPr lang="ru-RU" b="0" i="0" dirty="0">
                <a:solidFill>
                  <a:srgbClr val="333333"/>
                </a:solidFill>
                <a:effectLst/>
                <a:latin typeface="Times New Roman" panose="02020603050405020304" pitchFamily="18" charset="0"/>
              </a:rPr>
              <a:t> ним товару </a:t>
            </a:r>
            <a:r>
              <a:rPr lang="ru-RU" b="0" i="0" dirty="0" err="1">
                <a:solidFill>
                  <a:srgbClr val="333333"/>
                </a:solidFill>
                <a:effectLst/>
                <a:latin typeface="Times New Roman" panose="02020603050405020304" pitchFamily="18" charset="0"/>
              </a:rPr>
              <a:t>неналежної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якості</a:t>
            </a:r>
            <a:endParaRPr lang="ru-RU" dirty="0"/>
          </a:p>
        </p:txBody>
      </p:sp>
      <p:sp>
        <p:nvSpPr>
          <p:cNvPr id="7" name="TextBox 6">
            <a:extLst>
              <a:ext uri="{FF2B5EF4-FFF2-40B4-BE49-F238E27FC236}">
                <a16:creationId xmlns:a16="http://schemas.microsoft.com/office/drawing/2014/main" id="{F7F45216-66AB-4F7C-B5A9-808BCE61D878}"/>
              </a:ext>
            </a:extLst>
          </p:cNvPr>
          <p:cNvSpPr txBox="1"/>
          <p:nvPr/>
        </p:nvSpPr>
        <p:spPr>
          <a:xfrm>
            <a:off x="838199" y="734883"/>
            <a:ext cx="9782175" cy="646331"/>
          </a:xfrm>
          <a:prstGeom prst="rect">
            <a:avLst/>
          </a:prstGeom>
          <a:noFill/>
          <a:ln>
            <a:solidFill>
              <a:schemeClr val="accent1"/>
            </a:solidFill>
          </a:ln>
        </p:spPr>
        <p:txBody>
          <a:bodyPr wrap="square">
            <a:spAutoFit/>
          </a:bodyPr>
          <a:lstStyle/>
          <a:p>
            <a:pPr algn="just"/>
            <a:r>
              <a:rPr lang="ru-RU" b="0" i="0" dirty="0">
                <a:solidFill>
                  <a:srgbClr val="333333"/>
                </a:solidFill>
                <a:effectLst/>
                <a:latin typeface="Times New Roman" panose="02020603050405020304" pitchFamily="18" charset="0"/>
              </a:rPr>
              <a:t>У </a:t>
            </a:r>
            <a:r>
              <a:rPr lang="ru-RU" b="0" i="0" dirty="0" err="1">
                <a:solidFill>
                  <a:srgbClr val="333333"/>
                </a:solidFill>
                <a:effectLst/>
                <a:latin typeface="Times New Roman" panose="02020603050405020304" pitchFamily="18" charset="0"/>
              </a:rPr>
              <a:t>разі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виявлення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протягом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встановленого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гарантійного</a:t>
            </a:r>
            <a:r>
              <a:rPr lang="ru-RU" b="0" i="0" dirty="0">
                <a:solidFill>
                  <a:srgbClr val="333333"/>
                </a:solidFill>
                <a:effectLst/>
                <a:latin typeface="Times New Roman" panose="02020603050405020304" pitchFamily="18" charset="0"/>
              </a:rPr>
              <a:t> строку </a:t>
            </a:r>
            <a:r>
              <a:rPr lang="ru-RU" b="0" i="0" dirty="0" err="1">
                <a:solidFill>
                  <a:srgbClr val="333333"/>
                </a:solidFill>
                <a:effectLst/>
                <a:latin typeface="Times New Roman" panose="02020603050405020304" pitchFamily="18" charset="0"/>
              </a:rPr>
              <a:t>недоліків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споживач</a:t>
            </a:r>
            <a:r>
              <a:rPr lang="ru-RU" b="0" i="0" dirty="0">
                <a:solidFill>
                  <a:srgbClr val="333333"/>
                </a:solidFill>
                <a:effectLst/>
                <a:latin typeface="Times New Roman" panose="02020603050405020304" pitchFamily="18" charset="0"/>
              </a:rPr>
              <a:t>, в порядку та у строки, </a:t>
            </a:r>
            <a:r>
              <a:rPr lang="ru-RU" b="0" i="0" dirty="0" err="1">
                <a:solidFill>
                  <a:srgbClr val="333333"/>
                </a:solidFill>
                <a:effectLst/>
                <a:latin typeface="Times New Roman" panose="02020603050405020304" pitchFamily="18" charset="0"/>
              </a:rPr>
              <a:t>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встановлені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законодавством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має</a:t>
            </a:r>
            <a:r>
              <a:rPr lang="ru-RU" b="0" i="0" dirty="0">
                <a:solidFill>
                  <a:srgbClr val="333333"/>
                </a:solidFill>
                <a:effectLst/>
                <a:latin typeface="Times New Roman" panose="02020603050405020304" pitchFamily="18" charset="0"/>
              </a:rPr>
              <a:t> право </a:t>
            </a:r>
            <a:r>
              <a:rPr lang="ru-RU" b="0" i="0" dirty="0" err="1">
                <a:solidFill>
                  <a:srgbClr val="333333"/>
                </a:solidFill>
                <a:effectLst/>
                <a:latin typeface="Times New Roman" panose="02020603050405020304" pitchFamily="18" charset="0"/>
              </a:rPr>
              <a:t>вимагати</a:t>
            </a:r>
            <a:r>
              <a:rPr lang="ru-RU" b="0" i="0" dirty="0">
                <a:solidFill>
                  <a:srgbClr val="333333"/>
                </a:solidFill>
                <a:effectLst/>
                <a:latin typeface="Times New Roman" panose="02020603050405020304" pitchFamily="18" charset="0"/>
              </a:rPr>
              <a:t>:</a:t>
            </a:r>
          </a:p>
        </p:txBody>
      </p:sp>
      <p:sp>
        <p:nvSpPr>
          <p:cNvPr id="9" name="TextBox 8">
            <a:extLst>
              <a:ext uri="{FF2B5EF4-FFF2-40B4-BE49-F238E27FC236}">
                <a16:creationId xmlns:a16="http://schemas.microsoft.com/office/drawing/2014/main" id="{86C3CED9-B983-43E7-B5B1-DF7232265CC4}"/>
              </a:ext>
            </a:extLst>
          </p:cNvPr>
          <p:cNvSpPr txBox="1"/>
          <p:nvPr/>
        </p:nvSpPr>
        <p:spPr>
          <a:xfrm>
            <a:off x="4105275" y="1668065"/>
            <a:ext cx="2800350" cy="646331"/>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пропорційного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зменшення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ціни</a:t>
            </a:r>
            <a:r>
              <a:rPr lang="ru-RU" b="0" i="0" dirty="0">
                <a:solidFill>
                  <a:srgbClr val="333333"/>
                </a:solidFill>
                <a:effectLst/>
                <a:latin typeface="Times New Roman" panose="02020603050405020304" pitchFamily="18" charset="0"/>
              </a:rPr>
              <a:t>;</a:t>
            </a:r>
          </a:p>
        </p:txBody>
      </p:sp>
      <p:sp>
        <p:nvSpPr>
          <p:cNvPr id="11" name="TextBox 10">
            <a:extLst>
              <a:ext uri="{FF2B5EF4-FFF2-40B4-BE49-F238E27FC236}">
                <a16:creationId xmlns:a16="http://schemas.microsoft.com/office/drawing/2014/main" id="{482C3587-D758-4C31-8868-C0E632A827B8}"/>
              </a:ext>
            </a:extLst>
          </p:cNvPr>
          <p:cNvSpPr txBox="1"/>
          <p:nvPr/>
        </p:nvSpPr>
        <p:spPr>
          <a:xfrm>
            <a:off x="664368" y="1668065"/>
            <a:ext cx="3009900" cy="923330"/>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безоплатного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усунення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недоліків</a:t>
            </a:r>
            <a:r>
              <a:rPr lang="ru-RU" b="0" i="0" dirty="0">
                <a:solidFill>
                  <a:srgbClr val="333333"/>
                </a:solidFill>
                <a:effectLst/>
                <a:latin typeface="Times New Roman" panose="02020603050405020304" pitchFamily="18" charset="0"/>
              </a:rPr>
              <a:t> товару в </a:t>
            </a:r>
            <a:r>
              <a:rPr lang="ru-RU" b="0" i="0" dirty="0" err="1">
                <a:solidFill>
                  <a:srgbClr val="333333"/>
                </a:solidFill>
                <a:effectLst/>
                <a:latin typeface="Times New Roman" panose="02020603050405020304" pitchFamily="18" charset="0"/>
              </a:rPr>
              <a:t>розумний</a:t>
            </a:r>
            <a:r>
              <a:rPr lang="ru-RU" b="0" i="0" dirty="0">
                <a:solidFill>
                  <a:srgbClr val="333333"/>
                </a:solidFill>
                <a:effectLst/>
                <a:latin typeface="Times New Roman" panose="02020603050405020304" pitchFamily="18" charset="0"/>
              </a:rPr>
              <a:t> строк;</a:t>
            </a:r>
          </a:p>
        </p:txBody>
      </p:sp>
      <p:sp>
        <p:nvSpPr>
          <p:cNvPr id="13" name="TextBox 12">
            <a:extLst>
              <a:ext uri="{FF2B5EF4-FFF2-40B4-BE49-F238E27FC236}">
                <a16:creationId xmlns:a16="http://schemas.microsoft.com/office/drawing/2014/main" id="{1482E7C8-959E-4C61-8967-746C510AE4D3}"/>
              </a:ext>
            </a:extLst>
          </p:cNvPr>
          <p:cNvSpPr txBox="1"/>
          <p:nvPr/>
        </p:nvSpPr>
        <p:spPr>
          <a:xfrm>
            <a:off x="7452122" y="1674258"/>
            <a:ext cx="3080146" cy="646331"/>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відшкодування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витрат</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усунення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недоліків</a:t>
            </a:r>
            <a:r>
              <a:rPr lang="ru-RU" b="0" i="0" dirty="0">
                <a:solidFill>
                  <a:srgbClr val="333333"/>
                </a:solidFill>
                <a:effectLst/>
                <a:latin typeface="Times New Roman" panose="02020603050405020304" pitchFamily="18" charset="0"/>
              </a:rPr>
              <a:t> товару.</a:t>
            </a:r>
          </a:p>
        </p:txBody>
      </p:sp>
      <p:sp>
        <p:nvSpPr>
          <p:cNvPr id="15" name="TextBox 14">
            <a:extLst>
              <a:ext uri="{FF2B5EF4-FFF2-40B4-BE49-F238E27FC236}">
                <a16:creationId xmlns:a16="http://schemas.microsoft.com/office/drawing/2014/main" id="{8C29C6E4-8D40-4ACD-9D15-00B019BEDDBD}"/>
              </a:ext>
            </a:extLst>
          </p:cNvPr>
          <p:cNvSpPr txBox="1"/>
          <p:nvPr/>
        </p:nvSpPr>
        <p:spPr>
          <a:xfrm>
            <a:off x="632816" y="2940434"/>
            <a:ext cx="10926367" cy="1569660"/>
          </a:xfrm>
          <a:prstGeom prst="rect">
            <a:avLst/>
          </a:prstGeom>
          <a:noFill/>
          <a:ln>
            <a:solidFill>
              <a:schemeClr val="accent1"/>
            </a:solidFill>
          </a:ln>
        </p:spPr>
        <p:txBody>
          <a:bodyPr wrap="square">
            <a:spAutoFit/>
          </a:bodyPr>
          <a:lstStyle/>
          <a:p>
            <a:pPr algn="just"/>
            <a:r>
              <a:rPr lang="ru-RU" sz="1600" b="0" i="0" dirty="0">
                <a:solidFill>
                  <a:srgbClr val="333333"/>
                </a:solidFill>
                <a:effectLst/>
                <a:latin typeface="Times New Roman" panose="02020603050405020304" pitchFamily="18" charset="0"/>
              </a:rPr>
              <a:t>У </a:t>
            </a:r>
            <a:r>
              <a:rPr lang="ru-RU" sz="1600" b="0" i="0" dirty="0" err="1">
                <a:solidFill>
                  <a:srgbClr val="333333"/>
                </a:solidFill>
                <a:effectLst/>
                <a:latin typeface="Times New Roman" panose="02020603050405020304" pitchFamily="18" charset="0"/>
              </a:rPr>
              <a:t>разі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виявлення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протягом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встановленого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гарантійного</a:t>
            </a:r>
            <a:r>
              <a:rPr lang="ru-RU" sz="1600" b="0" i="0" dirty="0">
                <a:solidFill>
                  <a:srgbClr val="333333"/>
                </a:solidFill>
                <a:effectLst/>
                <a:latin typeface="Times New Roman" panose="02020603050405020304" pitchFamily="18" charset="0"/>
              </a:rPr>
              <a:t> строку </a:t>
            </a:r>
            <a:r>
              <a:rPr lang="ru-RU" sz="1600" b="0" i="0" dirty="0" err="1">
                <a:solidFill>
                  <a:srgbClr val="333333"/>
                </a:solidFill>
                <a:effectLst/>
                <a:latin typeface="Times New Roman" panose="02020603050405020304" pitchFamily="18" charset="0"/>
              </a:rPr>
              <a:t>істотних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недоліків</a:t>
            </a:r>
            <a:r>
              <a:rPr lang="ru-RU" sz="16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600" b="0" i="0" dirty="0" err="1">
                <a:solidFill>
                  <a:srgbClr val="333333"/>
                </a:solidFill>
                <a:effectLst/>
                <a:latin typeface="Times New Roman" panose="02020603050405020304" pitchFamily="18" charset="0"/>
              </a:rPr>
              <a:t>які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виникли</a:t>
            </a:r>
            <a:r>
              <a:rPr lang="ru-RU" sz="1600" b="0" i="0" dirty="0">
                <a:solidFill>
                  <a:srgbClr val="333333"/>
                </a:solidFill>
                <a:effectLst/>
                <a:latin typeface="Times New Roman" panose="02020603050405020304" pitchFamily="18" charset="0"/>
              </a:rPr>
              <a:t> з вини </a:t>
            </a:r>
            <a:r>
              <a:rPr lang="ru-RU" sz="1600" b="0" i="0" dirty="0" err="1">
                <a:solidFill>
                  <a:srgbClr val="333333"/>
                </a:solidFill>
                <a:effectLst/>
                <a:latin typeface="Times New Roman" panose="02020603050405020304" pitchFamily="18" charset="0"/>
              </a:rPr>
              <a:t>виробника</a:t>
            </a:r>
            <a:r>
              <a:rPr lang="ru-RU" sz="1600" b="0" i="0" dirty="0">
                <a:solidFill>
                  <a:srgbClr val="333333"/>
                </a:solidFill>
                <a:effectLst/>
                <a:latin typeface="Times New Roman" panose="02020603050405020304" pitchFamily="18" charset="0"/>
              </a:rPr>
              <a:t> товару (</a:t>
            </a:r>
            <a:r>
              <a:rPr lang="ru-RU" sz="1600" b="0" i="0" dirty="0" err="1">
                <a:solidFill>
                  <a:srgbClr val="333333"/>
                </a:solidFill>
                <a:effectLst/>
                <a:latin typeface="Times New Roman" panose="02020603050405020304" pitchFamily="18" charset="0"/>
              </a:rPr>
              <a:t>продавця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виконавця</a:t>
            </a:r>
            <a:r>
              <a:rPr lang="ru-RU" sz="1600" b="0"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фальсифікації</a:t>
            </a:r>
            <a:r>
              <a:rPr lang="ru-RU" sz="1600" b="0" i="0" dirty="0">
                <a:solidFill>
                  <a:srgbClr val="333333"/>
                </a:solidFill>
                <a:effectLst/>
                <a:latin typeface="Times New Roman" panose="02020603050405020304" pitchFamily="18" charset="0"/>
              </a:rPr>
              <a:t> товару, </a:t>
            </a:r>
          </a:p>
          <a:p>
            <a:pPr marL="285750" indent="-285750" algn="just">
              <a:buFont typeface="Arial" panose="020B0604020202020204" pitchFamily="34" charset="0"/>
              <a:buChar char="•"/>
            </a:pPr>
            <a:r>
              <a:rPr lang="ru-RU" sz="1600" b="0" i="0" dirty="0" err="1">
                <a:solidFill>
                  <a:srgbClr val="333333"/>
                </a:solidFill>
                <a:effectLst/>
                <a:latin typeface="Times New Roman" panose="02020603050405020304" pitchFamily="18" charset="0"/>
              </a:rPr>
              <a:t>підтверджених</a:t>
            </a:r>
            <a:r>
              <a:rPr lang="ru-RU" sz="1600" b="0" i="0" dirty="0">
                <a:solidFill>
                  <a:srgbClr val="333333"/>
                </a:solidFill>
                <a:effectLst/>
                <a:latin typeface="Times New Roman" panose="02020603050405020304" pitchFamily="18" charset="0"/>
              </a:rPr>
              <a:t> за </a:t>
            </a:r>
            <a:r>
              <a:rPr lang="ru-RU" sz="1600" b="0" i="0" dirty="0" err="1">
                <a:solidFill>
                  <a:srgbClr val="333333"/>
                </a:solidFill>
                <a:effectLst/>
                <a:latin typeface="Times New Roman" panose="02020603050405020304" pitchFamily="18" charset="0"/>
              </a:rPr>
              <a:t>необхідності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висновком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експертизи</a:t>
            </a:r>
            <a:r>
              <a:rPr lang="ru-RU" sz="1600" b="0" i="0" dirty="0">
                <a:solidFill>
                  <a:srgbClr val="333333"/>
                </a:solidFill>
                <a:effectLst/>
                <a:latin typeface="Times New Roman" panose="02020603050405020304" pitchFamily="18" charset="0"/>
              </a:rPr>
              <a:t>, </a:t>
            </a:r>
          </a:p>
          <a:p>
            <a:pPr algn="just"/>
            <a:r>
              <a:rPr lang="ru-RU" sz="1600" b="0" i="0" dirty="0" err="1">
                <a:solidFill>
                  <a:srgbClr val="333333"/>
                </a:solidFill>
                <a:effectLst/>
                <a:latin typeface="Times New Roman" panose="02020603050405020304" pitchFamily="18" charset="0"/>
              </a:rPr>
              <a:t>споживач</a:t>
            </a:r>
            <a:r>
              <a:rPr lang="ru-RU" sz="1600" b="0" i="0" dirty="0">
                <a:solidFill>
                  <a:srgbClr val="333333"/>
                </a:solidFill>
                <a:effectLst/>
                <a:latin typeface="Times New Roman" panose="02020603050405020304" pitchFamily="18" charset="0"/>
              </a:rPr>
              <a:t>, в порядку та у строки, </a:t>
            </a:r>
            <a:r>
              <a:rPr lang="ru-RU" sz="1600" b="0" i="0" dirty="0" err="1">
                <a:solidFill>
                  <a:srgbClr val="333333"/>
                </a:solidFill>
                <a:effectLst/>
                <a:latin typeface="Times New Roman" panose="02020603050405020304" pitchFamily="18" charset="0"/>
              </a:rPr>
              <a:t>що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встановлені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законодавством</a:t>
            </a:r>
            <a:r>
              <a:rPr lang="ru-RU" sz="1600" b="0" i="0" dirty="0">
                <a:solidFill>
                  <a:srgbClr val="333333"/>
                </a:solidFill>
                <a:effectLst/>
                <a:latin typeface="Times New Roman" panose="02020603050405020304" pitchFamily="18" charset="0"/>
              </a:rPr>
              <a:t> і на </a:t>
            </a:r>
            <a:r>
              <a:rPr lang="ru-RU" sz="1600" b="0" i="0" dirty="0" err="1">
                <a:solidFill>
                  <a:srgbClr val="333333"/>
                </a:solidFill>
                <a:effectLst/>
                <a:latin typeface="Times New Roman" panose="02020603050405020304" pitchFamily="18" charset="0"/>
              </a:rPr>
              <a:t>підставі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обов'язкових</a:t>
            </a:r>
            <a:r>
              <a:rPr lang="ru-RU" sz="1600" b="0" i="0" dirty="0">
                <a:solidFill>
                  <a:srgbClr val="333333"/>
                </a:solidFill>
                <a:effectLst/>
                <a:latin typeface="Times New Roman" panose="02020603050405020304" pitchFamily="18" charset="0"/>
              </a:rPr>
              <a:t> для </a:t>
            </a:r>
            <a:r>
              <a:rPr lang="ru-RU" sz="1600" b="0" i="0" dirty="0" err="1">
                <a:solidFill>
                  <a:srgbClr val="333333"/>
                </a:solidFill>
                <a:effectLst/>
                <a:latin typeface="Times New Roman" panose="02020603050405020304" pitchFamily="18" charset="0"/>
              </a:rPr>
              <a:t>сторін</a:t>
            </a:r>
            <a:r>
              <a:rPr lang="ru-RU" sz="1600" b="0" i="0" dirty="0">
                <a:solidFill>
                  <a:srgbClr val="333333"/>
                </a:solidFill>
                <a:effectLst/>
                <a:latin typeface="Times New Roman" panose="02020603050405020304" pitchFamily="18" charset="0"/>
              </a:rPr>
              <a:t> правил </a:t>
            </a:r>
            <a:r>
              <a:rPr lang="ru-RU" sz="1600" b="0" i="0" dirty="0" err="1">
                <a:solidFill>
                  <a:srgbClr val="333333"/>
                </a:solidFill>
                <a:effectLst/>
                <a:latin typeface="Times New Roman" panose="02020603050405020304" pitchFamily="18" charset="0"/>
              </a:rPr>
              <a:t>чи</a:t>
            </a:r>
            <a:r>
              <a:rPr lang="ru-RU" sz="1600" b="0" i="0" dirty="0">
                <a:solidFill>
                  <a:srgbClr val="333333"/>
                </a:solidFill>
                <a:effectLst/>
                <a:latin typeface="Times New Roman" panose="02020603050405020304" pitchFamily="18" charset="0"/>
              </a:rPr>
              <a:t> договору, </a:t>
            </a:r>
            <a:r>
              <a:rPr lang="ru-RU" sz="1600" b="0" i="0" dirty="0" err="1">
                <a:solidFill>
                  <a:srgbClr val="333333"/>
                </a:solidFill>
                <a:effectLst/>
                <a:latin typeface="Times New Roman" panose="02020603050405020304" pitchFamily="18" charset="0"/>
              </a:rPr>
              <a:t>має</a:t>
            </a:r>
            <a:r>
              <a:rPr lang="ru-RU" sz="1600" b="0" i="0" dirty="0">
                <a:solidFill>
                  <a:srgbClr val="333333"/>
                </a:solidFill>
                <a:effectLst/>
                <a:latin typeface="Times New Roman" panose="02020603050405020304" pitchFamily="18" charset="0"/>
              </a:rPr>
              <a:t> право за </a:t>
            </a:r>
            <a:r>
              <a:rPr lang="ru-RU" sz="1600" b="0" i="0" dirty="0" err="1">
                <a:solidFill>
                  <a:srgbClr val="333333"/>
                </a:solidFill>
                <a:effectLst/>
                <a:latin typeface="Times New Roman" panose="02020603050405020304" pitchFamily="18" charset="0"/>
              </a:rPr>
              <a:t>своїм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вибором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вимагати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продавця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виробника</a:t>
            </a:r>
            <a:r>
              <a:rPr lang="ru-RU" sz="1600" b="0" i="0" dirty="0">
                <a:solidFill>
                  <a:srgbClr val="333333"/>
                </a:solidFill>
                <a:effectLst/>
                <a:latin typeface="Times New Roman" panose="02020603050405020304" pitchFamily="18" charset="0"/>
              </a:rPr>
              <a:t>:</a:t>
            </a:r>
          </a:p>
        </p:txBody>
      </p:sp>
      <p:sp>
        <p:nvSpPr>
          <p:cNvPr id="17" name="TextBox 16">
            <a:extLst>
              <a:ext uri="{FF2B5EF4-FFF2-40B4-BE49-F238E27FC236}">
                <a16:creationId xmlns:a16="http://schemas.microsoft.com/office/drawing/2014/main" id="{0E4D31A1-F9B4-4B95-BE79-91951C8E2557}"/>
              </a:ext>
            </a:extLst>
          </p:cNvPr>
          <p:cNvSpPr txBox="1"/>
          <p:nvPr/>
        </p:nvSpPr>
        <p:spPr>
          <a:xfrm>
            <a:off x="1512094" y="5124384"/>
            <a:ext cx="2593181" cy="923330"/>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розірвання</a:t>
            </a:r>
            <a:r>
              <a:rPr lang="ru-RU" b="0" i="0" dirty="0">
                <a:solidFill>
                  <a:srgbClr val="333333"/>
                </a:solidFill>
                <a:effectLst/>
                <a:latin typeface="Times New Roman" panose="02020603050405020304" pitchFamily="18" charset="0"/>
              </a:rPr>
              <a:t> договору та </a:t>
            </a:r>
            <a:r>
              <a:rPr lang="ru-RU" b="0" i="0" dirty="0" err="1">
                <a:solidFill>
                  <a:srgbClr val="333333"/>
                </a:solidFill>
                <a:effectLst/>
                <a:latin typeface="Times New Roman" panose="02020603050405020304" pitchFamily="18" charset="0"/>
              </a:rPr>
              <a:t>повернення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сплаченої</a:t>
            </a:r>
            <a:r>
              <a:rPr lang="ru-RU" b="0" i="0" dirty="0">
                <a:solidFill>
                  <a:srgbClr val="333333"/>
                </a:solidFill>
                <a:effectLst/>
                <a:latin typeface="Times New Roman" panose="02020603050405020304" pitchFamily="18" charset="0"/>
              </a:rPr>
              <a:t> за товар </a:t>
            </a:r>
            <a:r>
              <a:rPr lang="ru-RU" b="0" i="0" dirty="0" err="1">
                <a:solidFill>
                  <a:srgbClr val="333333"/>
                </a:solidFill>
                <a:effectLst/>
                <a:latin typeface="Times New Roman" panose="02020603050405020304" pitchFamily="18" charset="0"/>
              </a:rPr>
              <a:t>грошової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суми</a:t>
            </a:r>
            <a:r>
              <a:rPr lang="ru-RU" b="0" i="0" dirty="0">
                <a:solidFill>
                  <a:srgbClr val="333333"/>
                </a:solidFill>
                <a:effectLst/>
                <a:latin typeface="Times New Roman" panose="02020603050405020304" pitchFamily="18" charset="0"/>
              </a:rPr>
              <a:t>;</a:t>
            </a:r>
          </a:p>
        </p:txBody>
      </p:sp>
      <p:sp>
        <p:nvSpPr>
          <p:cNvPr id="19" name="TextBox 18">
            <a:extLst>
              <a:ext uri="{FF2B5EF4-FFF2-40B4-BE49-F238E27FC236}">
                <a16:creationId xmlns:a16="http://schemas.microsoft.com/office/drawing/2014/main" id="{D6D1F1A7-B9B5-4DE0-A484-D493182F6CB1}"/>
              </a:ext>
            </a:extLst>
          </p:cNvPr>
          <p:cNvSpPr txBox="1"/>
          <p:nvPr/>
        </p:nvSpPr>
        <p:spPr>
          <a:xfrm>
            <a:off x="6438900" y="5129939"/>
            <a:ext cx="4848224" cy="923330"/>
          </a:xfrm>
          <a:prstGeom prst="rect">
            <a:avLst/>
          </a:prstGeom>
          <a:noFill/>
          <a:ln>
            <a:solidFill>
              <a:schemeClr val="accent1"/>
            </a:solidFill>
          </a:ln>
        </p:spPr>
        <p:txBody>
          <a:bodyPr wrap="square">
            <a:spAutoFit/>
          </a:bodyPr>
          <a:lstStyle/>
          <a:p>
            <a:pPr algn="just"/>
            <a:r>
              <a:rPr lang="ru-RU" b="0" i="0" dirty="0" err="1">
                <a:solidFill>
                  <a:srgbClr val="333333"/>
                </a:solidFill>
                <a:effectLst/>
                <a:latin typeface="Times New Roman" panose="02020603050405020304" pitchFamily="18" charset="0"/>
              </a:rPr>
              <a:t>вимагати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заміни</a:t>
            </a:r>
            <a:r>
              <a:rPr lang="ru-RU" b="0" i="0" dirty="0">
                <a:solidFill>
                  <a:srgbClr val="333333"/>
                </a:solidFill>
                <a:effectLst/>
                <a:latin typeface="Times New Roman" panose="02020603050405020304" pitchFamily="18" charset="0"/>
              </a:rPr>
              <a:t> товару на </a:t>
            </a:r>
            <a:r>
              <a:rPr lang="ru-RU" b="0" i="0" dirty="0" err="1">
                <a:solidFill>
                  <a:srgbClr val="333333"/>
                </a:solidFill>
                <a:effectLst/>
                <a:latin typeface="Times New Roman" panose="02020603050405020304" pitchFamily="18" charset="0"/>
              </a:rPr>
              <a:t>такий</a:t>
            </a:r>
            <a:r>
              <a:rPr lang="ru-RU" b="0" i="0" dirty="0">
                <a:solidFill>
                  <a:srgbClr val="333333"/>
                </a:solidFill>
                <a:effectLst/>
                <a:latin typeface="Times New Roman" panose="02020603050405020304" pitchFamily="18" charset="0"/>
              </a:rPr>
              <a:t> же товар </a:t>
            </a:r>
            <a:r>
              <a:rPr lang="ru-RU" b="0" i="0" dirty="0" err="1">
                <a:solidFill>
                  <a:srgbClr val="333333"/>
                </a:solidFill>
                <a:effectLst/>
                <a:latin typeface="Times New Roman" panose="02020603050405020304" pitchFamily="18" charset="0"/>
              </a:rPr>
              <a:t>або</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аналогічний</a:t>
            </a:r>
            <a:r>
              <a:rPr lang="ru-RU" b="0" i="0" dirty="0">
                <a:solidFill>
                  <a:srgbClr val="333333"/>
                </a:solidFill>
                <a:effectLst/>
                <a:latin typeface="Times New Roman" panose="02020603050405020304" pitchFamily="18" charset="0"/>
              </a:rPr>
              <a:t>, з числа </a:t>
            </a:r>
            <a:r>
              <a:rPr lang="ru-RU" b="0" i="0" dirty="0" err="1">
                <a:solidFill>
                  <a:srgbClr val="333333"/>
                </a:solidFill>
                <a:effectLst/>
                <a:latin typeface="Times New Roman" panose="02020603050405020304" pitchFamily="18" charset="0"/>
              </a:rPr>
              <a:t>наявних</a:t>
            </a:r>
            <a:r>
              <a:rPr lang="ru-RU" b="0" i="0" dirty="0">
                <a:solidFill>
                  <a:srgbClr val="333333"/>
                </a:solidFill>
                <a:effectLst/>
                <a:latin typeface="Times New Roman" panose="02020603050405020304" pitchFamily="18" charset="0"/>
              </a:rPr>
              <a:t> у </a:t>
            </a:r>
            <a:r>
              <a:rPr lang="ru-RU" b="0" i="0" dirty="0" err="1">
                <a:solidFill>
                  <a:srgbClr val="333333"/>
                </a:solidFill>
                <a:effectLst/>
                <a:latin typeface="Times New Roman" panose="02020603050405020304" pitchFamily="18" charset="0"/>
              </a:rPr>
              <a:t>продавця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виробника</a:t>
            </a:r>
            <a:r>
              <a:rPr lang="ru-RU" b="0" i="0" dirty="0">
                <a:solidFill>
                  <a:srgbClr val="333333"/>
                </a:solidFill>
                <a:effectLst/>
                <a:latin typeface="Times New Roman" panose="02020603050405020304" pitchFamily="18" charset="0"/>
              </a:rPr>
              <a:t>), товар.</a:t>
            </a:r>
          </a:p>
        </p:txBody>
      </p:sp>
      <p:cxnSp>
        <p:nvCxnSpPr>
          <p:cNvPr id="21" name="Прямая со стрелкой 20">
            <a:extLst>
              <a:ext uri="{FF2B5EF4-FFF2-40B4-BE49-F238E27FC236}">
                <a16:creationId xmlns:a16="http://schemas.microsoft.com/office/drawing/2014/main" id="{74D49064-0FAB-4A67-B892-4048DCFE2934}"/>
              </a:ext>
            </a:extLst>
          </p:cNvPr>
          <p:cNvCxnSpPr>
            <a:stCxn id="7" idx="2"/>
          </p:cNvCxnSpPr>
          <p:nvPr/>
        </p:nvCxnSpPr>
        <p:spPr>
          <a:xfrm flipH="1">
            <a:off x="3400425" y="1381214"/>
            <a:ext cx="2328862" cy="209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37B214C3-0313-44E1-9A25-F68D3345DA19}"/>
              </a:ext>
            </a:extLst>
          </p:cNvPr>
          <p:cNvCxnSpPr>
            <a:stCxn id="7" idx="2"/>
          </p:cNvCxnSpPr>
          <p:nvPr/>
        </p:nvCxnSpPr>
        <p:spPr>
          <a:xfrm flipH="1">
            <a:off x="5729286" y="1381214"/>
            <a:ext cx="1" cy="28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3F43742D-EF62-4833-8D04-186E6D9CCF59}"/>
              </a:ext>
            </a:extLst>
          </p:cNvPr>
          <p:cNvCxnSpPr>
            <a:stCxn id="7" idx="2"/>
          </p:cNvCxnSpPr>
          <p:nvPr/>
        </p:nvCxnSpPr>
        <p:spPr>
          <a:xfrm>
            <a:off x="5729287" y="1381214"/>
            <a:ext cx="2347913" cy="209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0B7B87CF-67E8-4A69-936D-D20B1E21E97D}"/>
              </a:ext>
            </a:extLst>
          </p:cNvPr>
          <p:cNvCxnSpPr>
            <a:cxnSpLocks/>
          </p:cNvCxnSpPr>
          <p:nvPr/>
        </p:nvCxnSpPr>
        <p:spPr>
          <a:xfrm flipH="1">
            <a:off x="4267200" y="4510094"/>
            <a:ext cx="1333500" cy="851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B6BC22F1-2DBD-48B5-B080-35D5EB85FC59}"/>
              </a:ext>
            </a:extLst>
          </p:cNvPr>
          <p:cNvCxnSpPr/>
          <p:nvPr/>
        </p:nvCxnSpPr>
        <p:spPr>
          <a:xfrm>
            <a:off x="5591175" y="4510094"/>
            <a:ext cx="733425" cy="966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966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7843F1-1911-45EF-89E0-7C168702B5F0}"/>
              </a:ext>
            </a:extLst>
          </p:cNvPr>
          <p:cNvSpPr txBox="1"/>
          <p:nvPr/>
        </p:nvSpPr>
        <p:spPr>
          <a:xfrm>
            <a:off x="2892539" y="117912"/>
            <a:ext cx="6096000" cy="30777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400" b="0" i="0" dirty="0">
                <a:solidFill>
                  <a:srgbClr val="333333"/>
                </a:solidFill>
                <a:effectLst/>
                <a:latin typeface="Times New Roman" panose="02020603050405020304" pitchFamily="18" charset="0"/>
              </a:rPr>
              <a:t>Права </a:t>
            </a:r>
            <a:r>
              <a:rPr lang="ru-RU" sz="1400" b="0" i="0" dirty="0" err="1">
                <a:solidFill>
                  <a:srgbClr val="333333"/>
                </a:solidFill>
                <a:effectLst/>
                <a:latin typeface="Times New Roman" panose="02020603050405020304" pitchFamily="18" charset="0"/>
              </a:rPr>
              <a:t>споживача</a:t>
            </a:r>
            <a:r>
              <a:rPr lang="ru-RU" sz="1400" b="0" i="0" dirty="0">
                <a:solidFill>
                  <a:srgbClr val="333333"/>
                </a:solidFill>
                <a:effectLst/>
                <a:latin typeface="Times New Roman" panose="02020603050405020304" pitchFamily="18" charset="0"/>
              </a:rPr>
              <a:t> при </a:t>
            </a:r>
            <a:r>
              <a:rPr lang="ru-RU" sz="1400" b="0" i="0" dirty="0" err="1">
                <a:solidFill>
                  <a:srgbClr val="333333"/>
                </a:solidFill>
                <a:effectLst/>
                <a:latin typeface="Times New Roman" panose="02020603050405020304" pitchFamily="18" charset="0"/>
              </a:rPr>
              <a:t>придбанні</a:t>
            </a:r>
            <a:r>
              <a:rPr lang="ru-RU" sz="1400" b="0" i="0" dirty="0">
                <a:solidFill>
                  <a:srgbClr val="333333"/>
                </a:solidFill>
                <a:effectLst/>
                <a:latin typeface="Times New Roman" panose="02020603050405020304" pitchFamily="18" charset="0"/>
              </a:rPr>
              <a:t> товару </a:t>
            </a:r>
            <a:r>
              <a:rPr lang="ru-RU" sz="1400" b="0" i="0" dirty="0" err="1">
                <a:solidFill>
                  <a:srgbClr val="333333"/>
                </a:solidFill>
                <a:effectLst/>
                <a:latin typeface="Times New Roman" panose="02020603050405020304" pitchFamily="18" charset="0"/>
              </a:rPr>
              <a:t>належної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якості</a:t>
            </a:r>
            <a:endParaRPr lang="ru-RU" sz="1400" dirty="0"/>
          </a:p>
        </p:txBody>
      </p:sp>
      <p:sp>
        <p:nvSpPr>
          <p:cNvPr id="7" name="TextBox 6">
            <a:extLst>
              <a:ext uri="{FF2B5EF4-FFF2-40B4-BE49-F238E27FC236}">
                <a16:creationId xmlns:a16="http://schemas.microsoft.com/office/drawing/2014/main" id="{EFE512B7-97A2-4B12-BE7B-FF364DD9ADAD}"/>
              </a:ext>
            </a:extLst>
          </p:cNvPr>
          <p:cNvSpPr txBox="1"/>
          <p:nvPr/>
        </p:nvSpPr>
        <p:spPr>
          <a:xfrm>
            <a:off x="383722" y="847053"/>
            <a:ext cx="4994842"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400" b="0" i="0" dirty="0" err="1">
                <a:solidFill>
                  <a:srgbClr val="333333"/>
                </a:solidFill>
                <a:effectLst/>
                <a:latin typeface="Times New Roman" panose="02020603050405020304" pitchFamily="18" charset="0"/>
              </a:rPr>
              <a:t>Споживач</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має</a:t>
            </a:r>
            <a:r>
              <a:rPr lang="ru-RU" sz="1400" b="0" i="0" dirty="0">
                <a:solidFill>
                  <a:srgbClr val="333333"/>
                </a:solidFill>
                <a:effectLst/>
                <a:latin typeface="Times New Roman" panose="02020603050405020304" pitchFamily="18" charset="0"/>
              </a:rPr>
              <a:t> право </a:t>
            </a:r>
            <a:r>
              <a:rPr lang="ru-RU" sz="1400" b="0" i="0" dirty="0" err="1">
                <a:solidFill>
                  <a:srgbClr val="333333"/>
                </a:solidFill>
                <a:effectLst/>
                <a:latin typeface="Times New Roman" panose="02020603050405020304" pitchFamily="18" charset="0"/>
              </a:rPr>
              <a:t>обміняти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непродовольчий</a:t>
            </a:r>
            <a:r>
              <a:rPr lang="ru-RU" sz="1400" b="0" i="0" dirty="0">
                <a:solidFill>
                  <a:srgbClr val="333333"/>
                </a:solidFill>
                <a:effectLst/>
                <a:latin typeface="Times New Roman" panose="02020603050405020304" pitchFamily="18" charset="0"/>
              </a:rPr>
              <a:t> товар </a:t>
            </a:r>
            <a:r>
              <a:rPr lang="ru-RU" sz="1400" b="0" i="0" dirty="0" err="1">
                <a:solidFill>
                  <a:srgbClr val="333333"/>
                </a:solidFill>
                <a:effectLst/>
                <a:latin typeface="Times New Roman" panose="02020603050405020304" pitchFamily="18" charset="0"/>
              </a:rPr>
              <a:t>належної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якості</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аналогічний</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продавця</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якого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він</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був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придбаний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якщо</a:t>
            </a:r>
            <a:r>
              <a:rPr lang="ru-RU" sz="1400" b="0" i="0" dirty="0">
                <a:solidFill>
                  <a:srgbClr val="333333"/>
                </a:solidFill>
                <a:effectLst/>
                <a:latin typeface="Times New Roman" panose="02020603050405020304" pitchFamily="18" charset="0"/>
              </a:rPr>
              <a:t> товар не </a:t>
            </a:r>
            <a:r>
              <a:rPr lang="ru-RU" sz="1400" b="0" i="0" dirty="0" err="1">
                <a:solidFill>
                  <a:srgbClr val="333333"/>
                </a:solidFill>
                <a:effectLst/>
                <a:latin typeface="Times New Roman" panose="02020603050405020304" pitchFamily="18" charset="0"/>
              </a:rPr>
              <a:t>задовольнив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його</a:t>
            </a:r>
            <a:r>
              <a:rPr lang="ru-RU" sz="1400" b="0" i="0" dirty="0">
                <a:solidFill>
                  <a:srgbClr val="333333"/>
                </a:solidFill>
                <a:effectLst/>
                <a:latin typeface="Times New Roman" panose="02020603050405020304" pitchFamily="18" charset="0"/>
              </a:rPr>
              <a:t> за формою, габаритами, фасоном, </a:t>
            </a:r>
            <a:r>
              <a:rPr lang="ru-RU" sz="1400" b="0" i="0" dirty="0" err="1">
                <a:solidFill>
                  <a:srgbClr val="333333"/>
                </a:solidFill>
                <a:effectLst/>
                <a:latin typeface="Times New Roman" panose="02020603050405020304" pitchFamily="18" charset="0"/>
              </a:rPr>
              <a:t>кольором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розміром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інших</a:t>
            </a:r>
            <a:r>
              <a:rPr lang="ru-RU" sz="1400" b="0" i="0" dirty="0">
                <a:solidFill>
                  <a:srgbClr val="333333"/>
                </a:solidFill>
                <a:effectLst/>
                <a:latin typeface="Times New Roman" panose="02020603050405020304" pitchFamily="18" charset="0"/>
              </a:rPr>
              <a:t> причин не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бути ним </a:t>
            </a:r>
            <a:r>
              <a:rPr lang="ru-RU" sz="1400" b="0" i="0" dirty="0" err="1">
                <a:solidFill>
                  <a:srgbClr val="333333"/>
                </a:solidFill>
                <a:effectLst/>
                <a:latin typeface="Times New Roman" panose="02020603050405020304" pitchFamily="18" charset="0"/>
              </a:rPr>
              <a:t>використаний</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призначенням</a:t>
            </a:r>
            <a:r>
              <a:rPr lang="ru-RU" sz="1400" b="0" i="0" dirty="0">
                <a:solidFill>
                  <a:srgbClr val="333333"/>
                </a:solidFill>
                <a:effectLst/>
                <a:latin typeface="Times New Roman" panose="02020603050405020304" pitchFamily="18" charset="0"/>
              </a:rPr>
              <a:t>.</a:t>
            </a:r>
          </a:p>
        </p:txBody>
      </p:sp>
      <p:sp>
        <p:nvSpPr>
          <p:cNvPr id="9" name="TextBox 8">
            <a:extLst>
              <a:ext uri="{FF2B5EF4-FFF2-40B4-BE49-F238E27FC236}">
                <a16:creationId xmlns:a16="http://schemas.microsoft.com/office/drawing/2014/main" id="{157CC2DF-073E-4C7C-8662-11C3E8A149EB}"/>
              </a:ext>
            </a:extLst>
          </p:cNvPr>
          <p:cNvSpPr txBox="1"/>
          <p:nvPr/>
        </p:nvSpPr>
        <p:spPr>
          <a:xfrm>
            <a:off x="6813437" y="847694"/>
            <a:ext cx="3527992"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400" b="0" i="0" dirty="0" err="1">
                <a:solidFill>
                  <a:srgbClr val="333333"/>
                </a:solidFill>
                <a:effectLst/>
                <a:latin typeface="Times New Roman" panose="02020603050405020304" pitchFamily="18" charset="0"/>
              </a:rPr>
              <a:t>Споживач</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має</a:t>
            </a:r>
            <a:r>
              <a:rPr lang="ru-RU" sz="1400" b="0" i="0" dirty="0">
                <a:solidFill>
                  <a:srgbClr val="333333"/>
                </a:solidFill>
                <a:effectLst/>
                <a:latin typeface="Times New Roman" panose="02020603050405020304" pitchFamily="18" charset="0"/>
              </a:rPr>
              <a:t> право на </a:t>
            </a:r>
            <a:r>
              <a:rPr lang="ru-RU" sz="1400" b="0" i="0" dirty="0" err="1">
                <a:solidFill>
                  <a:srgbClr val="333333"/>
                </a:solidFill>
                <a:effectLst/>
                <a:latin typeface="Times New Roman" panose="02020603050405020304" pitchFamily="18" charset="0"/>
              </a:rPr>
              <a:t>обмін</a:t>
            </a:r>
            <a:r>
              <a:rPr lang="ru-RU" sz="1400" b="0" i="0" dirty="0">
                <a:solidFill>
                  <a:srgbClr val="333333"/>
                </a:solidFill>
                <a:effectLst/>
                <a:latin typeface="Times New Roman" panose="02020603050405020304" pitchFamily="18" charset="0"/>
              </a:rPr>
              <a:t> товару </a:t>
            </a:r>
            <a:r>
              <a:rPr lang="ru-RU" sz="1400" b="0" i="0" dirty="0" err="1">
                <a:solidFill>
                  <a:srgbClr val="333333"/>
                </a:solidFill>
                <a:effectLst/>
                <a:latin typeface="Times New Roman" panose="02020603050405020304" pitchFamily="18" charset="0"/>
              </a:rPr>
              <a:t>належної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протягом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чотирнадцяти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днів</a:t>
            </a: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рахуючи</a:t>
            </a:r>
            <a:r>
              <a:rPr lang="ru-RU" sz="1400" b="0" i="0" dirty="0">
                <a:solidFill>
                  <a:srgbClr val="333333"/>
                </a:solidFill>
                <a:effectLst/>
                <a:latin typeface="Times New Roman" panose="02020603050405020304" pitchFamily="18" charset="0"/>
              </a:rPr>
              <a:t> дня </a:t>
            </a:r>
            <a:r>
              <a:rPr lang="ru-RU" sz="1400" b="0" i="0" dirty="0" err="1">
                <a:solidFill>
                  <a:srgbClr val="333333"/>
                </a:solidFill>
                <a:effectLst/>
                <a:latin typeface="Times New Roman" panose="02020603050405020304" pitchFamily="18" charset="0"/>
              </a:rPr>
              <a:t>купівлі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якщо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триваліший</a:t>
            </a:r>
            <a:r>
              <a:rPr lang="ru-RU" sz="1400" b="0" i="0" dirty="0">
                <a:solidFill>
                  <a:srgbClr val="333333"/>
                </a:solidFill>
                <a:effectLst/>
                <a:latin typeface="Times New Roman" panose="02020603050405020304" pitchFamily="18" charset="0"/>
              </a:rPr>
              <a:t> строк не </a:t>
            </a:r>
            <a:r>
              <a:rPr lang="ru-RU" sz="1400" b="0" i="0" dirty="0" err="1">
                <a:solidFill>
                  <a:srgbClr val="333333"/>
                </a:solidFill>
                <a:effectLst/>
                <a:latin typeface="Times New Roman" panose="02020603050405020304" pitchFamily="18" charset="0"/>
              </a:rPr>
              <a:t>оголошений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продавцем</a:t>
            </a:r>
            <a:r>
              <a:rPr lang="ru-RU" sz="1400" b="0" i="0" dirty="0">
                <a:solidFill>
                  <a:srgbClr val="333333"/>
                </a:solidFill>
                <a:effectLst/>
                <a:latin typeface="Times New Roman" panose="02020603050405020304" pitchFamily="18" charset="0"/>
              </a:rPr>
              <a:t>.</a:t>
            </a:r>
          </a:p>
        </p:txBody>
      </p:sp>
      <p:sp>
        <p:nvSpPr>
          <p:cNvPr id="11" name="TextBox 10">
            <a:extLst>
              <a:ext uri="{FF2B5EF4-FFF2-40B4-BE49-F238E27FC236}">
                <a16:creationId xmlns:a16="http://schemas.microsoft.com/office/drawing/2014/main" id="{AC7E97DC-E24C-400B-A8B5-1A3D4317C1F7}"/>
              </a:ext>
            </a:extLst>
          </p:cNvPr>
          <p:cNvSpPr txBox="1"/>
          <p:nvPr/>
        </p:nvSpPr>
        <p:spPr>
          <a:xfrm>
            <a:off x="621507" y="2342831"/>
            <a:ext cx="9514114"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400" b="0" i="0" dirty="0" err="1">
                <a:solidFill>
                  <a:srgbClr val="333333"/>
                </a:solidFill>
                <a:effectLst/>
                <a:latin typeface="Times New Roman" panose="02020603050405020304" pitchFamily="18" charset="0"/>
              </a:rPr>
              <a:t>Обмін</a:t>
            </a:r>
            <a:r>
              <a:rPr lang="ru-RU" sz="1400" b="0" i="0" dirty="0">
                <a:solidFill>
                  <a:srgbClr val="333333"/>
                </a:solidFill>
                <a:effectLst/>
                <a:latin typeface="Times New Roman" panose="02020603050405020304" pitchFamily="18" charset="0"/>
              </a:rPr>
              <a:t> товару </a:t>
            </a:r>
            <a:r>
              <a:rPr lang="ru-RU" sz="1400" b="0" i="0" dirty="0" err="1">
                <a:solidFill>
                  <a:srgbClr val="333333"/>
                </a:solidFill>
                <a:effectLst/>
                <a:latin typeface="Times New Roman" panose="02020603050405020304" pitchFamily="18" charset="0"/>
              </a:rPr>
              <a:t>належної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провадиться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якщо</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він</a:t>
            </a: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використовувався</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якщо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збережено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його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товарний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вигляд</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споживчі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властивості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пломби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ярлики</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а </a:t>
            </a:r>
            <a:r>
              <a:rPr lang="ru-RU" sz="1400" b="0" i="0" dirty="0" err="1">
                <a:solidFill>
                  <a:srgbClr val="333333"/>
                </a:solidFill>
                <a:effectLst/>
                <a:latin typeface="Times New Roman" panose="02020603050405020304" pitchFamily="18" charset="0"/>
              </a:rPr>
              <a:t>також</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розрахунковий</a:t>
            </a:r>
            <a:r>
              <a:rPr lang="ru-RU" sz="1400" b="0" i="0" dirty="0">
                <a:solidFill>
                  <a:srgbClr val="333333"/>
                </a:solidFill>
                <a:effectLst/>
                <a:latin typeface="Times New Roman" panose="02020603050405020304" pitchFamily="18" charset="0"/>
              </a:rPr>
              <a:t> документ, </a:t>
            </a:r>
            <a:r>
              <a:rPr lang="ru-RU" sz="1400" b="0" i="0" dirty="0" err="1">
                <a:solidFill>
                  <a:srgbClr val="333333"/>
                </a:solidFill>
                <a:effectLst/>
                <a:latin typeface="Times New Roman" panose="02020603050405020304" pitchFamily="18" charset="0"/>
              </a:rPr>
              <a:t>виданий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споживачеві</a:t>
            </a:r>
            <a:r>
              <a:rPr lang="ru-RU" sz="1400" b="0" i="0" dirty="0">
                <a:solidFill>
                  <a:srgbClr val="333333"/>
                </a:solidFill>
                <a:effectLst/>
                <a:latin typeface="Times New Roman" panose="02020603050405020304" pitchFamily="18" charset="0"/>
              </a:rPr>
              <a:t> разом з </a:t>
            </a:r>
            <a:r>
              <a:rPr lang="ru-RU" sz="1400" b="0" i="0" dirty="0" err="1">
                <a:solidFill>
                  <a:srgbClr val="333333"/>
                </a:solidFill>
                <a:effectLst/>
                <a:latin typeface="Times New Roman" panose="02020603050405020304" pitchFamily="18" charset="0"/>
              </a:rPr>
              <a:t>проданим</a:t>
            </a:r>
            <a:r>
              <a:rPr lang="ru-RU" sz="1400" b="0" i="0" dirty="0">
                <a:solidFill>
                  <a:srgbClr val="333333"/>
                </a:solidFill>
                <a:effectLst/>
                <a:latin typeface="Times New Roman" panose="02020603050405020304" pitchFamily="18" charset="0"/>
              </a:rPr>
              <a:t> товаром,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відтворений</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дисплеї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програмного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реєстратора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розрахункових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операцій</a:t>
            </a:r>
            <a:r>
              <a:rPr lang="ru-RU" sz="1400" b="0" i="0" dirty="0">
                <a:solidFill>
                  <a:srgbClr val="333333"/>
                </a:solidFill>
                <a:effectLst/>
                <a:latin typeface="Times New Roman" panose="02020603050405020304" pitchFamily="18" charset="0"/>
              </a:rPr>
              <a:t> </a:t>
            </a:r>
            <a:r>
              <a:rPr lang="de-DE" sz="1400" b="0" i="0" dirty="0">
                <a:solidFill>
                  <a:srgbClr val="333333"/>
                </a:solidFill>
                <a:effectLst/>
                <a:latin typeface="Times New Roman" panose="02020603050405020304" pitchFamily="18" charset="0"/>
              </a:rPr>
              <a:t>QR-</a:t>
            </a:r>
            <a:r>
              <a:rPr lang="ru-RU" sz="1400" b="0" i="0" dirty="0">
                <a:solidFill>
                  <a:srgbClr val="333333"/>
                </a:solidFill>
                <a:effectLst/>
                <a:latin typeface="Times New Roman" panose="02020603050405020304" pitchFamily="18" charset="0"/>
              </a:rPr>
              <a:t>код</a:t>
            </a:r>
          </a:p>
        </p:txBody>
      </p:sp>
      <p:sp>
        <p:nvSpPr>
          <p:cNvPr id="13" name="TextBox 12">
            <a:extLst>
              <a:ext uri="{FF2B5EF4-FFF2-40B4-BE49-F238E27FC236}">
                <a16:creationId xmlns:a16="http://schemas.microsoft.com/office/drawing/2014/main" id="{05A78694-F748-4FD3-AC6D-41D6AA525F88}"/>
              </a:ext>
            </a:extLst>
          </p:cNvPr>
          <p:cNvSpPr txBox="1"/>
          <p:nvPr/>
        </p:nvSpPr>
        <p:spPr>
          <a:xfrm>
            <a:off x="383722" y="3998316"/>
            <a:ext cx="5606143" cy="224676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400" b="0" i="0" dirty="0" err="1">
                <a:solidFill>
                  <a:srgbClr val="333333"/>
                </a:solidFill>
                <a:effectLst/>
                <a:latin typeface="Times New Roman" panose="02020603050405020304" pitchFamily="18" charset="0"/>
              </a:rPr>
              <a:t>Якщо</a:t>
            </a:r>
            <a:r>
              <a:rPr lang="ru-RU" sz="1400" b="0" i="0" dirty="0">
                <a:solidFill>
                  <a:srgbClr val="333333"/>
                </a:solidFill>
                <a:effectLst/>
                <a:latin typeface="Times New Roman" panose="02020603050405020304" pitchFamily="18" charset="0"/>
              </a:rPr>
              <a:t> на момент </a:t>
            </a:r>
            <a:r>
              <a:rPr lang="ru-RU" sz="1400" b="0" i="0" dirty="0" err="1">
                <a:solidFill>
                  <a:srgbClr val="333333"/>
                </a:solidFill>
                <a:effectLst/>
                <a:latin typeface="Times New Roman" panose="02020603050405020304" pitchFamily="18" charset="0"/>
              </a:rPr>
              <a:t>обміну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аналогічного</a:t>
            </a:r>
            <a:r>
              <a:rPr lang="ru-RU" sz="1400" b="0" i="0" dirty="0">
                <a:solidFill>
                  <a:srgbClr val="333333"/>
                </a:solidFill>
                <a:effectLst/>
                <a:latin typeface="Times New Roman" panose="02020603050405020304" pitchFamily="18" charset="0"/>
              </a:rPr>
              <a:t> товару </a:t>
            </a:r>
            <a:r>
              <a:rPr lang="ru-RU" sz="1400" b="0" i="0" dirty="0" err="1">
                <a:solidFill>
                  <a:srgbClr val="333333"/>
                </a:solidFill>
                <a:effectLst/>
                <a:latin typeface="Times New Roman" panose="02020603050405020304" pitchFamily="18" charset="0"/>
              </a:rPr>
              <a:t>немає</a:t>
            </a:r>
            <a:r>
              <a:rPr lang="ru-RU" sz="1400" b="0" i="0" dirty="0">
                <a:solidFill>
                  <a:srgbClr val="333333"/>
                </a:solidFill>
                <a:effectLst/>
                <a:latin typeface="Times New Roman" panose="02020603050405020304" pitchFamily="18" charset="0"/>
              </a:rPr>
              <a:t> у продажу, </a:t>
            </a:r>
            <a:r>
              <a:rPr lang="ru-RU" sz="1400" b="0" i="0" dirty="0" err="1">
                <a:solidFill>
                  <a:srgbClr val="333333"/>
                </a:solidFill>
                <a:effectLst/>
                <a:latin typeface="Times New Roman" panose="02020603050405020304" pitchFamily="18" charset="0"/>
              </a:rPr>
              <a:t>споживач</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має</a:t>
            </a:r>
            <a:r>
              <a:rPr lang="ru-RU" sz="1400" b="0" i="0" dirty="0">
                <a:solidFill>
                  <a:srgbClr val="333333"/>
                </a:solidFill>
                <a:effectLst/>
                <a:latin typeface="Times New Roman" panose="02020603050405020304" pitchFamily="18" charset="0"/>
              </a:rPr>
              <a:t> право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придбати</a:t>
            </a:r>
            <a:r>
              <a:rPr lang="ru-RU" sz="1400" b="0" i="0" dirty="0">
                <a:solidFill>
                  <a:srgbClr val="333333"/>
                </a:solidFill>
                <a:effectLst/>
                <a:latin typeface="Times New Roman" panose="02020603050405020304" pitchFamily="18" charset="0"/>
              </a:rPr>
              <a:t> будь-</a:t>
            </a:r>
            <a:r>
              <a:rPr lang="ru-RU" sz="1400" b="0" i="0" dirty="0" err="1">
                <a:solidFill>
                  <a:srgbClr val="333333"/>
                </a:solidFill>
                <a:effectLst/>
                <a:latin typeface="Times New Roman" panose="02020603050405020304" pitchFamily="18" charset="0"/>
              </a:rPr>
              <a:t>які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інші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товари</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наявного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асортименту</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відповідним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перерахуванням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вартості</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розірвати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договір</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одержати</a:t>
            </a:r>
            <a:r>
              <a:rPr lang="ru-RU" sz="1400" b="0" i="0" dirty="0">
                <a:solidFill>
                  <a:srgbClr val="333333"/>
                </a:solidFill>
                <a:effectLst/>
                <a:latin typeface="Times New Roman" panose="02020603050405020304" pitchFamily="18" charset="0"/>
              </a:rPr>
              <a:t> назад </a:t>
            </a:r>
            <a:r>
              <a:rPr lang="ru-RU" sz="1400" b="0" i="0" dirty="0" err="1">
                <a:solidFill>
                  <a:srgbClr val="333333"/>
                </a:solidFill>
                <a:effectLst/>
                <a:latin typeface="Times New Roman" panose="02020603050405020304" pitchFamily="18" charset="0"/>
              </a:rPr>
              <a:t>гроші</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розмірі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вартості</a:t>
            </a:r>
            <a:r>
              <a:rPr lang="ru-RU" sz="1400" b="0" i="0" dirty="0">
                <a:solidFill>
                  <a:srgbClr val="333333"/>
                </a:solidFill>
                <a:effectLst/>
                <a:latin typeface="Times New Roman" panose="02020603050405020304" pitchFamily="18" charset="0"/>
              </a:rPr>
              <a:t> повернутого товару,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здійснити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обмін</a:t>
            </a:r>
            <a:r>
              <a:rPr lang="ru-RU" sz="1400" b="0" i="0" dirty="0">
                <a:solidFill>
                  <a:srgbClr val="333333"/>
                </a:solidFill>
                <a:effectLst/>
                <a:latin typeface="Times New Roman" panose="02020603050405020304" pitchFamily="18" charset="0"/>
              </a:rPr>
              <a:t> товару на </a:t>
            </a:r>
            <a:r>
              <a:rPr lang="ru-RU" sz="1400" b="0" i="0" dirty="0" err="1">
                <a:solidFill>
                  <a:srgbClr val="333333"/>
                </a:solidFill>
                <a:effectLst/>
                <a:latin typeface="Times New Roman" panose="02020603050405020304" pitchFamily="18" charset="0"/>
              </a:rPr>
              <a:t>аналогічний</a:t>
            </a:r>
            <a:r>
              <a:rPr lang="ru-RU" sz="1400" b="0" i="0" dirty="0">
                <a:solidFill>
                  <a:srgbClr val="333333"/>
                </a:solidFill>
                <a:effectLst/>
                <a:latin typeface="Times New Roman" panose="02020603050405020304" pitchFamily="18" charset="0"/>
              </a:rPr>
              <a:t> при </a:t>
            </a:r>
            <a:r>
              <a:rPr lang="ru-RU" sz="1400" b="0" i="0" dirty="0" err="1">
                <a:solidFill>
                  <a:srgbClr val="333333"/>
                </a:solidFill>
                <a:effectLst/>
                <a:latin typeface="Times New Roman" panose="02020603050405020304" pitchFamily="18" charset="0"/>
              </a:rPr>
              <a:t>першому</a:t>
            </a:r>
            <a:r>
              <a:rPr lang="ru-RU" sz="1400" b="0" i="0" dirty="0">
                <a:solidFill>
                  <a:srgbClr val="333333"/>
                </a:solidFill>
                <a:effectLst/>
                <a:latin typeface="Times New Roman" panose="02020603050405020304" pitchFamily="18" charset="0"/>
              </a:rPr>
              <a:t> ж </a:t>
            </a:r>
            <a:r>
              <a:rPr lang="ru-RU" sz="1400" b="0" i="0" dirty="0" err="1">
                <a:solidFill>
                  <a:srgbClr val="333333"/>
                </a:solidFill>
                <a:effectLst/>
                <a:latin typeface="Times New Roman" panose="02020603050405020304" pitchFamily="18" charset="0"/>
              </a:rPr>
              <a:t>надходженні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відповідного</a:t>
            </a:r>
            <a:r>
              <a:rPr lang="ru-RU" sz="1400" b="0" i="0" dirty="0">
                <a:solidFill>
                  <a:srgbClr val="333333"/>
                </a:solidFill>
                <a:effectLst/>
                <a:latin typeface="Times New Roman" panose="02020603050405020304" pitchFamily="18" charset="0"/>
              </a:rPr>
              <a:t> товару в продаж. </a:t>
            </a:r>
            <a:r>
              <a:rPr lang="ru-RU" sz="1400" b="0" i="0" dirty="0" err="1">
                <a:solidFill>
                  <a:srgbClr val="333333"/>
                </a:solidFill>
                <a:effectLst/>
                <a:latin typeface="Times New Roman" panose="02020603050405020304" pitchFamily="18" charset="0"/>
              </a:rPr>
              <a:t>Продавець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зобов'язаний</a:t>
            </a:r>
            <a:r>
              <a:rPr lang="ru-RU" sz="1400" b="0" i="0" dirty="0">
                <a:solidFill>
                  <a:srgbClr val="333333"/>
                </a:solidFill>
                <a:effectLst/>
                <a:latin typeface="Times New Roman" panose="02020603050405020304" pitchFamily="18" charset="0"/>
              </a:rPr>
              <a:t> у день </a:t>
            </a:r>
            <a:r>
              <a:rPr lang="ru-RU" sz="1400" b="0" i="0" dirty="0" err="1">
                <a:solidFill>
                  <a:srgbClr val="333333"/>
                </a:solidFill>
                <a:effectLst/>
                <a:latin typeface="Times New Roman" panose="02020603050405020304" pitchFamily="18" charset="0"/>
              </a:rPr>
              <a:t>надходження</a:t>
            </a:r>
            <a:r>
              <a:rPr lang="ru-RU" sz="1400" b="0" i="0" dirty="0">
                <a:solidFill>
                  <a:srgbClr val="333333"/>
                </a:solidFill>
                <a:effectLst/>
                <a:latin typeface="Times New Roman" panose="02020603050405020304" pitchFamily="18" charset="0"/>
              </a:rPr>
              <a:t> товару в продаж </a:t>
            </a:r>
            <a:r>
              <a:rPr lang="ru-RU" sz="1400" b="0" i="0" dirty="0" err="1">
                <a:solidFill>
                  <a:srgbClr val="333333"/>
                </a:solidFill>
                <a:effectLst/>
                <a:latin typeface="Times New Roman" panose="02020603050405020304" pitchFamily="18" charset="0"/>
              </a:rPr>
              <a:t>повідомити</a:t>
            </a:r>
            <a:r>
              <a:rPr lang="ru-RU" sz="1400" b="0" i="0" dirty="0">
                <a:solidFill>
                  <a:srgbClr val="333333"/>
                </a:solidFill>
                <a:effectLst/>
                <a:latin typeface="Times New Roman" panose="02020603050405020304" pitchFamily="18" charset="0"/>
              </a:rPr>
              <a:t> про </a:t>
            </a:r>
            <a:r>
              <a:rPr lang="ru-RU" sz="1400" b="0" i="0" dirty="0" err="1">
                <a:solidFill>
                  <a:srgbClr val="333333"/>
                </a:solidFill>
                <a:effectLst/>
                <a:latin typeface="Times New Roman" panose="02020603050405020304" pitchFamily="18" charset="0"/>
              </a:rPr>
              <a:t>це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який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вимагає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обміну</a:t>
            </a:r>
            <a:r>
              <a:rPr lang="ru-RU" sz="1400" b="0" i="0" dirty="0">
                <a:solidFill>
                  <a:srgbClr val="333333"/>
                </a:solidFill>
                <a:effectLst/>
                <a:latin typeface="Times New Roman" panose="02020603050405020304" pitchFamily="18" charset="0"/>
              </a:rPr>
              <a:t> товару.</a:t>
            </a:r>
          </a:p>
        </p:txBody>
      </p:sp>
      <p:sp>
        <p:nvSpPr>
          <p:cNvPr id="15" name="TextBox 14">
            <a:extLst>
              <a:ext uri="{FF2B5EF4-FFF2-40B4-BE49-F238E27FC236}">
                <a16:creationId xmlns:a16="http://schemas.microsoft.com/office/drawing/2014/main" id="{802A82BE-6CC8-435D-B1CA-42CD3D659E05}"/>
              </a:ext>
            </a:extLst>
          </p:cNvPr>
          <p:cNvSpPr txBox="1"/>
          <p:nvPr/>
        </p:nvSpPr>
        <p:spPr>
          <a:xfrm>
            <a:off x="6458971" y="3998316"/>
            <a:ext cx="4841421"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400" b="0" i="0" dirty="0">
                <a:solidFill>
                  <a:srgbClr val="333333"/>
                </a:solidFill>
                <a:effectLst/>
                <a:latin typeface="Times New Roman" panose="02020603050405020304" pitchFamily="18" charset="0"/>
              </a:rPr>
              <a:t>При </a:t>
            </a:r>
            <a:r>
              <a:rPr lang="ru-RU" sz="1400" b="0" i="0" dirty="0" err="1">
                <a:solidFill>
                  <a:srgbClr val="333333"/>
                </a:solidFill>
                <a:effectLst/>
                <a:latin typeface="Times New Roman" panose="02020603050405020304" pitchFamily="18" charset="0"/>
              </a:rPr>
              <a:t>розірванні</a:t>
            </a:r>
            <a:r>
              <a:rPr lang="ru-RU" sz="1400" b="0" i="0" dirty="0">
                <a:solidFill>
                  <a:srgbClr val="333333"/>
                </a:solidFill>
                <a:effectLst/>
                <a:latin typeface="Times New Roman" panose="02020603050405020304" pitchFamily="18" charset="0"/>
              </a:rPr>
              <a:t> договору </a:t>
            </a:r>
            <a:r>
              <a:rPr lang="ru-RU" sz="1400" b="0" i="0" dirty="0" err="1">
                <a:solidFill>
                  <a:srgbClr val="333333"/>
                </a:solidFill>
                <a:effectLst/>
                <a:latin typeface="Times New Roman" panose="02020603050405020304" pitchFamily="18" charset="0"/>
              </a:rPr>
              <a:t>купівлі</a:t>
            </a:r>
            <a:r>
              <a:rPr lang="ru-RU" sz="1400" b="0" i="0" dirty="0">
                <a:solidFill>
                  <a:srgbClr val="333333"/>
                </a:solidFill>
                <a:effectLst/>
                <a:latin typeface="Times New Roman" panose="02020603050405020304" pitchFamily="18" charset="0"/>
              </a:rPr>
              <a:t>-продажу </a:t>
            </a:r>
            <a:r>
              <a:rPr lang="ru-RU" sz="1400" b="0" i="0" dirty="0" err="1">
                <a:solidFill>
                  <a:srgbClr val="333333"/>
                </a:solidFill>
                <a:effectLst/>
                <a:latin typeface="Times New Roman" panose="02020603050405020304" pitchFamily="18" charset="0"/>
              </a:rPr>
              <a:t>розрахунки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із</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споживачем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провадяться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виходячи</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вартості</a:t>
            </a:r>
            <a:r>
              <a:rPr lang="ru-RU" sz="1400" b="0" i="0" dirty="0">
                <a:solidFill>
                  <a:srgbClr val="333333"/>
                </a:solidFill>
                <a:effectLst/>
                <a:latin typeface="Times New Roman" panose="02020603050405020304" pitchFamily="18" charset="0"/>
              </a:rPr>
              <a:t> товару на час </a:t>
            </a:r>
            <a:r>
              <a:rPr lang="ru-RU" sz="1400" b="0" i="0" dirty="0" err="1">
                <a:solidFill>
                  <a:srgbClr val="333333"/>
                </a:solidFill>
                <a:effectLst/>
                <a:latin typeface="Times New Roman" panose="02020603050405020304" pitchFamily="18" charset="0"/>
              </a:rPr>
              <a:t>його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купівлі</a:t>
            </a:r>
            <a:r>
              <a:rPr lang="ru-RU" sz="1400" b="0" i="0" dirty="0">
                <a:solidFill>
                  <a:srgbClr val="333333"/>
                </a:solidFill>
                <a:effectLst/>
                <a:latin typeface="Times New Roman" panose="02020603050405020304" pitchFamily="18" charset="0"/>
              </a:rPr>
              <a:t>. </a:t>
            </a:r>
          </a:p>
          <a:p>
            <a:pPr algn="just"/>
            <a:r>
              <a:rPr lang="ru-RU" sz="1400" b="0" i="0" dirty="0" err="1">
                <a:solidFill>
                  <a:srgbClr val="333333"/>
                </a:solidFill>
                <a:effectLst/>
                <a:latin typeface="Times New Roman" panose="02020603050405020304" pitchFamily="18" charset="0"/>
              </a:rPr>
              <a:t>Гроші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сплачені</a:t>
            </a:r>
            <a:r>
              <a:rPr lang="ru-RU" sz="1400" b="0" i="0" dirty="0">
                <a:solidFill>
                  <a:srgbClr val="333333"/>
                </a:solidFill>
                <a:effectLst/>
                <a:latin typeface="Times New Roman" panose="02020603050405020304" pitchFamily="18" charset="0"/>
              </a:rPr>
              <a:t> за товар, </a:t>
            </a:r>
            <a:r>
              <a:rPr lang="ru-RU" sz="1400" b="0" i="0" dirty="0" err="1">
                <a:solidFill>
                  <a:srgbClr val="333333"/>
                </a:solidFill>
                <a:effectLst/>
                <a:latin typeface="Times New Roman" panose="02020603050405020304" pitchFamily="18" charset="0"/>
              </a:rPr>
              <a:t>повертаються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споживачеві</a:t>
            </a:r>
            <a:endParaRPr lang="ru-RU" sz="1400" b="0" i="0" dirty="0">
              <a:solidFill>
                <a:srgbClr val="333333"/>
              </a:solidFill>
              <a:effectLst/>
              <a:latin typeface="Times New Roman" panose="02020603050405020304" pitchFamily="18" charset="0"/>
            </a:endParaRP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 у день </a:t>
            </a:r>
            <a:r>
              <a:rPr lang="ru-RU" sz="1400" b="0" i="0" dirty="0" err="1">
                <a:solidFill>
                  <a:srgbClr val="333333"/>
                </a:solidFill>
                <a:effectLst/>
                <a:latin typeface="Times New Roman" panose="02020603050405020304" pitchFamily="18" charset="0"/>
              </a:rPr>
              <a:t>розірвання</a:t>
            </a:r>
            <a:r>
              <a:rPr lang="ru-RU" sz="1400" b="0" i="0" dirty="0">
                <a:solidFill>
                  <a:srgbClr val="333333"/>
                </a:solidFill>
                <a:effectLst/>
                <a:latin typeface="Times New Roman" panose="02020603050405020304" pitchFamily="18" charset="0"/>
              </a:rPr>
              <a:t> договору, </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в </a:t>
            </a:r>
            <a:r>
              <a:rPr lang="ru-RU" sz="1400" b="0" i="0" dirty="0" err="1">
                <a:solidFill>
                  <a:srgbClr val="333333"/>
                </a:solidFill>
                <a:effectLst/>
                <a:latin typeface="Times New Roman" panose="02020603050405020304" pitchFamily="18" charset="0"/>
              </a:rPr>
              <a:t>разі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неможливості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повернути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гроші</a:t>
            </a:r>
            <a:r>
              <a:rPr lang="ru-RU" sz="1400" b="0" i="0" dirty="0">
                <a:solidFill>
                  <a:srgbClr val="333333"/>
                </a:solidFill>
                <a:effectLst/>
                <a:latin typeface="Times New Roman" panose="02020603050405020304" pitchFamily="18" charset="0"/>
              </a:rPr>
              <a:t> у день </a:t>
            </a:r>
            <a:r>
              <a:rPr lang="ru-RU" sz="1400" b="0" i="0" dirty="0" err="1">
                <a:solidFill>
                  <a:srgbClr val="333333"/>
                </a:solidFill>
                <a:effectLst/>
                <a:latin typeface="Times New Roman" panose="02020603050405020304" pitchFamily="18" charset="0"/>
              </a:rPr>
              <a:t>розірвання</a:t>
            </a:r>
            <a:r>
              <a:rPr lang="ru-RU" sz="1400" b="0" i="0" dirty="0">
                <a:solidFill>
                  <a:srgbClr val="333333"/>
                </a:solidFill>
                <a:effectLst/>
                <a:latin typeface="Times New Roman" panose="02020603050405020304" pitchFamily="18" charset="0"/>
              </a:rPr>
              <a:t> договору - в </a:t>
            </a:r>
            <a:r>
              <a:rPr lang="ru-RU" sz="1400" b="0" i="0" dirty="0" err="1">
                <a:solidFill>
                  <a:srgbClr val="333333"/>
                </a:solidFill>
                <a:effectLst/>
                <a:latin typeface="Times New Roman" panose="02020603050405020304" pitchFamily="18" charset="0"/>
              </a:rPr>
              <a:t>інший</a:t>
            </a:r>
            <a:r>
              <a:rPr lang="ru-RU" sz="1400" b="0" i="0" dirty="0">
                <a:solidFill>
                  <a:srgbClr val="333333"/>
                </a:solidFill>
                <a:effectLst/>
                <a:latin typeface="Times New Roman" panose="02020603050405020304" pitchFamily="18" charset="0"/>
              </a:rPr>
              <a:t> строк за </a:t>
            </a:r>
            <a:r>
              <a:rPr lang="ru-RU" sz="1400" b="0" i="0" dirty="0" err="1">
                <a:solidFill>
                  <a:srgbClr val="333333"/>
                </a:solidFill>
                <a:effectLst/>
                <a:latin typeface="Times New Roman" panose="02020603050405020304" pitchFamily="18" charset="0"/>
              </a:rPr>
              <a:t>домовленістю</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сторін</a:t>
            </a:r>
            <a:r>
              <a:rPr lang="ru-RU" sz="1400" b="0" i="0" dirty="0">
                <a:solidFill>
                  <a:srgbClr val="333333"/>
                </a:solidFill>
                <a:effectLst/>
                <a:latin typeface="Times New Roman" panose="02020603050405020304" pitchFamily="18" charset="0"/>
              </a:rPr>
              <a:t>, </a:t>
            </a:r>
          </a:p>
          <a:p>
            <a:pPr marL="285750" indent="-285750" algn="just">
              <a:buFont typeface="Arial" panose="020B0604020202020204" pitchFamily="34" charset="0"/>
              <a:buChar char="•"/>
            </a:pP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пізніше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ніж</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протягом</a:t>
            </a:r>
            <a:r>
              <a:rPr lang="ru-RU" sz="1400" b="0" i="0" dirty="0">
                <a:solidFill>
                  <a:srgbClr val="333333"/>
                </a:solidFill>
                <a:effectLst/>
                <a:latin typeface="Times New Roman" panose="02020603050405020304" pitchFamily="18" charset="0"/>
              </a:rPr>
              <a:t> семи </a:t>
            </a:r>
            <a:r>
              <a:rPr lang="ru-RU" sz="1400" b="0" i="0" dirty="0" err="1">
                <a:solidFill>
                  <a:srgbClr val="333333"/>
                </a:solidFill>
                <a:effectLst/>
                <a:latin typeface="Times New Roman" panose="02020603050405020304" pitchFamily="18" charset="0"/>
              </a:rPr>
              <a:t>днів</a:t>
            </a:r>
            <a:r>
              <a:rPr lang="ru-RU" sz="1400" b="0" i="0" dirty="0">
                <a:solidFill>
                  <a:srgbClr val="333333"/>
                </a:solidFill>
                <a:effectLst/>
                <a:latin typeface="Times New Roman" panose="02020603050405020304" pitchFamily="18" charset="0"/>
              </a:rPr>
              <a:t>.</a:t>
            </a:r>
            <a:endParaRPr lang="ru-RU" sz="1400" dirty="0"/>
          </a:p>
        </p:txBody>
      </p:sp>
      <p:cxnSp>
        <p:nvCxnSpPr>
          <p:cNvPr id="17" name="Прямая со стрелкой 16">
            <a:extLst>
              <a:ext uri="{FF2B5EF4-FFF2-40B4-BE49-F238E27FC236}">
                <a16:creationId xmlns:a16="http://schemas.microsoft.com/office/drawing/2014/main" id="{EB36F831-0332-4EA2-BBDA-0D9F358542A0}"/>
              </a:ext>
            </a:extLst>
          </p:cNvPr>
          <p:cNvCxnSpPr/>
          <p:nvPr/>
        </p:nvCxnSpPr>
        <p:spPr>
          <a:xfrm flipH="1">
            <a:off x="5497286" y="425689"/>
            <a:ext cx="598714" cy="61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80022D59-8472-4FE9-8591-3EE710908AD8}"/>
              </a:ext>
            </a:extLst>
          </p:cNvPr>
          <p:cNvCxnSpPr>
            <a:cxnSpLocks/>
          </p:cNvCxnSpPr>
          <p:nvPr/>
        </p:nvCxnSpPr>
        <p:spPr>
          <a:xfrm>
            <a:off x="6149918" y="425689"/>
            <a:ext cx="555682" cy="597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Стрелка: вниз 20">
            <a:extLst>
              <a:ext uri="{FF2B5EF4-FFF2-40B4-BE49-F238E27FC236}">
                <a16:creationId xmlns:a16="http://schemas.microsoft.com/office/drawing/2014/main" id="{26E0CFC5-7F27-4560-ACED-D07F21B5CAD6}"/>
              </a:ext>
            </a:extLst>
          </p:cNvPr>
          <p:cNvSpPr/>
          <p:nvPr/>
        </p:nvSpPr>
        <p:spPr>
          <a:xfrm>
            <a:off x="4332004" y="2042831"/>
            <a:ext cx="3527992" cy="307777"/>
          </a:xfrm>
          <a:prstGeom prst="downArrow">
            <a:avLst>
              <a:gd name="adj1" fmla="val 50000"/>
              <a:gd name="adj2" fmla="val 42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a:extLst>
              <a:ext uri="{FF2B5EF4-FFF2-40B4-BE49-F238E27FC236}">
                <a16:creationId xmlns:a16="http://schemas.microsoft.com/office/drawing/2014/main" id="{E914C9B3-A941-4D7C-925E-F478D98879E2}"/>
              </a:ext>
            </a:extLst>
          </p:cNvPr>
          <p:cNvCxnSpPr/>
          <p:nvPr/>
        </p:nvCxnSpPr>
        <p:spPr>
          <a:xfrm flipH="1">
            <a:off x="5138057" y="3512382"/>
            <a:ext cx="1110343" cy="30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0C21F61E-7C23-418A-B655-257B2EE7BF2B}"/>
              </a:ext>
            </a:extLst>
          </p:cNvPr>
          <p:cNvCxnSpPr>
            <a:cxnSpLocks/>
          </p:cNvCxnSpPr>
          <p:nvPr/>
        </p:nvCxnSpPr>
        <p:spPr>
          <a:xfrm>
            <a:off x="6149918" y="3485974"/>
            <a:ext cx="1055914" cy="326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361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231CAD-9412-4942-BD4B-2252AFA51523}"/>
              </a:ext>
            </a:extLst>
          </p:cNvPr>
          <p:cNvSpPr txBox="1"/>
          <p:nvPr/>
        </p:nvSpPr>
        <p:spPr>
          <a:xfrm>
            <a:off x="2806700" y="221734"/>
            <a:ext cx="6096000" cy="307777"/>
          </a:xfrm>
          <a:prstGeom prst="rect">
            <a:avLst/>
          </a:prstGeom>
          <a:noFill/>
          <a:ln>
            <a:solidFill>
              <a:schemeClr val="accent1"/>
            </a:solidFill>
          </a:ln>
        </p:spPr>
        <p:txBody>
          <a:bodyPr wrap="square">
            <a:spAutoFit/>
          </a:bodyPr>
          <a:lstStyle/>
          <a:p>
            <a:pPr algn="ctr"/>
            <a:r>
              <a:rPr lang="ru-RU" sz="1400" b="0" i="0" dirty="0" err="1">
                <a:solidFill>
                  <a:srgbClr val="333333"/>
                </a:solidFill>
                <a:effectLst/>
                <a:latin typeface="Times New Roman" panose="02020603050405020304" pitchFamily="18" charset="0"/>
              </a:rPr>
              <a:t>Громадські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організації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об'єднання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a:t>
            </a:r>
          </a:p>
        </p:txBody>
      </p:sp>
      <p:sp>
        <p:nvSpPr>
          <p:cNvPr id="7" name="TextBox 6">
            <a:extLst>
              <a:ext uri="{FF2B5EF4-FFF2-40B4-BE49-F238E27FC236}">
                <a16:creationId xmlns:a16="http://schemas.microsoft.com/office/drawing/2014/main" id="{79D32A90-1F7A-4C51-A0F1-8B2EC688A557}"/>
              </a:ext>
            </a:extLst>
          </p:cNvPr>
          <p:cNvSpPr txBox="1"/>
          <p:nvPr/>
        </p:nvSpPr>
        <p:spPr>
          <a:xfrm>
            <a:off x="469900" y="687913"/>
            <a:ext cx="3403600" cy="954107"/>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З метою </a:t>
            </a:r>
            <a:r>
              <a:rPr lang="ru-RU" sz="1400" b="0" i="0" dirty="0" err="1">
                <a:solidFill>
                  <a:srgbClr val="333333"/>
                </a:solidFill>
                <a:effectLst/>
                <a:latin typeface="Times New Roman" panose="02020603050405020304" pitchFamily="18" charset="0"/>
              </a:rPr>
              <a:t>захисту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своїх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законних</a:t>
            </a:r>
            <a:r>
              <a:rPr lang="ru-RU" sz="1400" b="0" i="0" dirty="0">
                <a:solidFill>
                  <a:srgbClr val="333333"/>
                </a:solidFill>
                <a:effectLst/>
                <a:latin typeface="Times New Roman" panose="02020603050405020304" pitchFamily="18" charset="0"/>
              </a:rPr>
              <a:t> прав та </a:t>
            </a:r>
            <a:r>
              <a:rPr lang="ru-RU" sz="1400" b="0" i="0" dirty="0" err="1">
                <a:solidFill>
                  <a:srgbClr val="333333"/>
                </a:solidFill>
                <a:effectLst/>
                <a:latin typeface="Times New Roman" panose="02020603050405020304" pitchFamily="18" charset="0"/>
              </a:rPr>
              <a:t>інтересів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мають</a:t>
            </a:r>
            <a:r>
              <a:rPr lang="ru-RU" sz="1400" b="0" i="0" dirty="0">
                <a:solidFill>
                  <a:srgbClr val="333333"/>
                </a:solidFill>
                <a:effectLst/>
                <a:latin typeface="Times New Roman" panose="02020603050405020304" pitchFamily="18" charset="0"/>
              </a:rPr>
              <a:t> право </a:t>
            </a:r>
            <a:r>
              <a:rPr lang="ru-RU" sz="1400" b="0" i="0" dirty="0" err="1">
                <a:solidFill>
                  <a:srgbClr val="333333"/>
                </a:solidFill>
                <a:effectLst/>
                <a:latin typeface="Times New Roman" panose="02020603050405020304" pitchFamily="18" charset="0"/>
              </a:rPr>
              <a:t>об'єднуватися</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громадські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організації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об'єднання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a:t>
            </a:r>
            <a:endParaRPr lang="ru-RU" sz="1400" dirty="0"/>
          </a:p>
        </p:txBody>
      </p:sp>
      <p:sp>
        <p:nvSpPr>
          <p:cNvPr id="9" name="TextBox 8">
            <a:extLst>
              <a:ext uri="{FF2B5EF4-FFF2-40B4-BE49-F238E27FC236}">
                <a16:creationId xmlns:a16="http://schemas.microsoft.com/office/drawing/2014/main" id="{F87AED0F-6576-4F25-A264-9989F826C1A6}"/>
              </a:ext>
            </a:extLst>
          </p:cNvPr>
          <p:cNvSpPr txBox="1"/>
          <p:nvPr/>
        </p:nvSpPr>
        <p:spPr>
          <a:xfrm>
            <a:off x="7721600" y="777031"/>
            <a:ext cx="3848100" cy="95410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Об'єднання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 є </a:t>
            </a:r>
            <a:r>
              <a:rPr lang="ru-RU" sz="1400" b="0" i="0" dirty="0" err="1">
                <a:solidFill>
                  <a:srgbClr val="333333"/>
                </a:solidFill>
                <a:effectLst/>
                <a:latin typeface="Times New Roman" panose="02020603050405020304" pitchFamily="18" charset="0"/>
              </a:rPr>
              <a:t>громадськими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організаціями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провадять</a:t>
            </a:r>
            <a:r>
              <a:rPr lang="ru-RU" sz="1400" b="0" i="0" dirty="0">
                <a:solidFill>
                  <a:srgbClr val="333333"/>
                </a:solidFill>
                <a:effectLst/>
                <a:latin typeface="Times New Roman" panose="02020603050405020304" pitchFamily="18" charset="0"/>
              </a:rPr>
              <a:t> свою </a:t>
            </a:r>
            <a:r>
              <a:rPr lang="ru-RU" sz="1400" b="0" i="0" dirty="0" err="1">
                <a:solidFill>
                  <a:srgbClr val="333333"/>
                </a:solidFill>
                <a:effectLst/>
                <a:latin typeface="Times New Roman" panose="02020603050405020304" pitchFamily="18" charset="0"/>
              </a:rPr>
              <a:t>діяльність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відповідно</a:t>
            </a:r>
            <a:r>
              <a:rPr lang="ru-RU" sz="1400" b="0" i="0" dirty="0">
                <a:solidFill>
                  <a:srgbClr val="333333"/>
                </a:solidFill>
                <a:effectLst/>
                <a:latin typeface="Times New Roman" panose="02020603050405020304" pitchFamily="18" charset="0"/>
              </a:rPr>
              <a:t> до </a:t>
            </a:r>
            <a:r>
              <a:rPr lang="ru-RU" sz="1400" b="0" i="0" u="sng" dirty="0">
                <a:solidFill>
                  <a:srgbClr val="000099"/>
                </a:solidFill>
                <a:effectLst/>
                <a:latin typeface="Times New Roman" panose="02020603050405020304" pitchFamily="18" charset="0"/>
              </a:rPr>
              <a:t>Закону </a:t>
            </a:r>
            <a:r>
              <a:rPr lang="ru-RU" sz="1400" b="0" i="0" u="sng" dirty="0" err="1">
                <a:solidFill>
                  <a:srgbClr val="000099"/>
                </a:solidFill>
                <a:effectLst/>
                <a:latin typeface="Times New Roman" panose="02020603050405020304" pitchFamily="18" charset="0"/>
              </a:rPr>
              <a:t>України</a:t>
            </a:r>
            <a:r>
              <a:rPr lang="ru-RU" sz="1400" b="0" i="0" u="sng" dirty="0">
                <a:solidFill>
                  <a:srgbClr val="000099"/>
                </a:solidFill>
                <a:effectLst/>
                <a:latin typeface="Times New Roman" panose="02020603050405020304" pitchFamily="18" charset="0"/>
              </a:rPr>
              <a:t> "Про </a:t>
            </a:r>
            <a:r>
              <a:rPr lang="ru-RU" sz="1400" b="0" i="0" u="sng" dirty="0" err="1">
                <a:solidFill>
                  <a:srgbClr val="000099"/>
                </a:solidFill>
                <a:effectLst/>
                <a:latin typeface="Times New Roman" panose="02020603050405020304" pitchFamily="18" charset="0"/>
              </a:rPr>
              <a:t>об'єднання</a:t>
            </a:r>
            <a:r>
              <a:rPr lang="ru-RU" sz="1400" b="0" i="0" u="sng" dirty="0">
                <a:solidFill>
                  <a:srgbClr val="000099"/>
                </a:solidFill>
                <a:effectLst/>
                <a:latin typeface="Times New Roman" panose="02020603050405020304" pitchFamily="18" charset="0"/>
              </a:rPr>
              <a:t> </a:t>
            </a:r>
            <a:r>
              <a:rPr lang="ru-RU" sz="1400" b="0" i="0" u="sng" dirty="0" err="1">
                <a:solidFill>
                  <a:srgbClr val="000099"/>
                </a:solidFill>
                <a:effectLst/>
                <a:latin typeface="Times New Roman" panose="02020603050405020304" pitchFamily="18" charset="0"/>
              </a:rPr>
              <a:t>громадян</a:t>
            </a:r>
            <a:r>
              <a:rPr lang="ru-RU" sz="1400" b="0" i="0" u="sng" dirty="0">
                <a:solidFill>
                  <a:srgbClr val="000099"/>
                </a:solidFill>
                <a:effectLst/>
                <a:latin typeface="Times New Roman" panose="02020603050405020304" pitchFamily="18" charset="0"/>
              </a:rPr>
              <a:t>"</a:t>
            </a:r>
            <a:r>
              <a:rPr lang="ru-RU" sz="1400" b="0" i="0" dirty="0">
                <a:solidFill>
                  <a:srgbClr val="333333"/>
                </a:solidFill>
                <a:effectLst/>
                <a:latin typeface="Times New Roman" panose="02020603050405020304" pitchFamily="18" charset="0"/>
              </a:rPr>
              <a:t>.</a:t>
            </a:r>
          </a:p>
        </p:txBody>
      </p:sp>
      <p:sp>
        <p:nvSpPr>
          <p:cNvPr id="11" name="TextBox 10">
            <a:extLst>
              <a:ext uri="{FF2B5EF4-FFF2-40B4-BE49-F238E27FC236}">
                <a16:creationId xmlns:a16="http://schemas.microsoft.com/office/drawing/2014/main" id="{5361742D-CA12-4128-907E-D369A73FD67C}"/>
              </a:ext>
            </a:extLst>
          </p:cNvPr>
          <p:cNvSpPr txBox="1"/>
          <p:nvPr/>
        </p:nvSpPr>
        <p:spPr>
          <a:xfrm>
            <a:off x="4470401" y="992474"/>
            <a:ext cx="2781300" cy="523220"/>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Держава </a:t>
            </a:r>
            <a:r>
              <a:rPr lang="ru-RU" sz="1400" b="0" i="0" dirty="0" err="1">
                <a:solidFill>
                  <a:srgbClr val="333333"/>
                </a:solidFill>
                <a:effectLst/>
                <a:latin typeface="Times New Roman" panose="02020603050405020304" pitchFamily="18" charset="0"/>
              </a:rPr>
              <a:t>підтримує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діяльність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об'єднань</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a:t>
            </a:r>
            <a:endParaRPr lang="ru-RU" sz="1400" dirty="0"/>
          </a:p>
        </p:txBody>
      </p:sp>
      <p:sp>
        <p:nvSpPr>
          <p:cNvPr id="13" name="TextBox 12">
            <a:extLst>
              <a:ext uri="{FF2B5EF4-FFF2-40B4-BE49-F238E27FC236}">
                <a16:creationId xmlns:a16="http://schemas.microsoft.com/office/drawing/2014/main" id="{5B111A82-C402-428B-87E8-5E667878F789}"/>
              </a:ext>
            </a:extLst>
          </p:cNvPr>
          <p:cNvSpPr txBox="1"/>
          <p:nvPr/>
        </p:nvSpPr>
        <p:spPr>
          <a:xfrm>
            <a:off x="165100" y="3573324"/>
            <a:ext cx="4445001" cy="738664"/>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проводити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самостійно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або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звертатися</a:t>
            </a:r>
            <a:r>
              <a:rPr lang="ru-RU" sz="1400" b="0" i="0" dirty="0">
                <a:solidFill>
                  <a:srgbClr val="333333"/>
                </a:solidFill>
                <a:effectLst/>
                <a:latin typeface="Times New Roman" panose="02020603050405020304" pitchFamily="18" charset="0"/>
              </a:rPr>
              <a:t> до </a:t>
            </a:r>
            <a:r>
              <a:rPr lang="ru-RU" sz="1400" b="0" i="0" dirty="0" err="1">
                <a:solidFill>
                  <a:srgbClr val="333333"/>
                </a:solidFill>
                <a:effectLst/>
                <a:latin typeface="Times New Roman" panose="02020603050405020304" pitchFamily="18" charset="0"/>
              </a:rPr>
              <a:t>уповноважених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щодо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проведення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експертизи</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випробування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продукції</a:t>
            </a:r>
            <a:r>
              <a:rPr lang="ru-RU" sz="1400" b="0" i="0" dirty="0">
                <a:solidFill>
                  <a:srgbClr val="333333"/>
                </a:solidFill>
                <a:effectLst/>
                <a:latin typeface="Times New Roman" panose="02020603050405020304" pitchFamily="18" charset="0"/>
              </a:rPr>
              <a:t>;</a:t>
            </a:r>
            <a:endParaRPr lang="ru-RU" sz="1400" dirty="0"/>
          </a:p>
        </p:txBody>
      </p:sp>
      <p:sp>
        <p:nvSpPr>
          <p:cNvPr id="15" name="TextBox 14">
            <a:extLst>
              <a:ext uri="{FF2B5EF4-FFF2-40B4-BE49-F238E27FC236}">
                <a16:creationId xmlns:a16="http://schemas.microsoft.com/office/drawing/2014/main" id="{469CE8F9-869A-42D7-B5EC-E1A42D555AD7}"/>
              </a:ext>
            </a:extLst>
          </p:cNvPr>
          <p:cNvSpPr txBox="1"/>
          <p:nvPr/>
        </p:nvSpPr>
        <p:spPr>
          <a:xfrm>
            <a:off x="139699" y="4613939"/>
            <a:ext cx="4470402" cy="954107"/>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звертатися</a:t>
            </a:r>
            <a:r>
              <a:rPr lang="ru-RU" sz="1400" b="0" i="0" dirty="0">
                <a:solidFill>
                  <a:srgbClr val="333333"/>
                </a:solidFill>
                <a:effectLst/>
                <a:latin typeface="Times New Roman" panose="02020603050405020304" pitchFamily="18" charset="0"/>
              </a:rPr>
              <a:t> з </a:t>
            </a:r>
            <a:r>
              <a:rPr lang="ru-RU" sz="1400" b="0" i="0" dirty="0" err="1">
                <a:solidFill>
                  <a:srgbClr val="333333"/>
                </a:solidFill>
                <a:effectLst/>
                <a:latin typeface="Times New Roman" panose="02020603050405020304" pitchFamily="18" charset="0"/>
              </a:rPr>
              <a:t>позовом</a:t>
            </a:r>
            <a:r>
              <a:rPr lang="ru-RU" sz="1400" b="0" i="0" dirty="0">
                <a:solidFill>
                  <a:srgbClr val="333333"/>
                </a:solidFill>
                <a:effectLst/>
                <a:latin typeface="Times New Roman" panose="02020603050405020304" pitchFamily="18" charset="0"/>
              </a:rPr>
              <a:t> до суду про </a:t>
            </a:r>
            <a:r>
              <a:rPr lang="ru-RU" sz="1400" b="0" i="0" dirty="0" err="1">
                <a:solidFill>
                  <a:srgbClr val="333333"/>
                </a:solidFill>
                <a:effectLst/>
                <a:latin typeface="Times New Roman" panose="02020603050405020304" pitchFamily="18" charset="0"/>
              </a:rPr>
              <a:t>визнання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продавця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виробника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підприємства</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виконує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функції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виконавця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протиправними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щодо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невизначеного</a:t>
            </a:r>
            <a:r>
              <a:rPr lang="ru-RU" sz="1400" b="0" i="0" dirty="0">
                <a:solidFill>
                  <a:srgbClr val="333333"/>
                </a:solidFill>
                <a:effectLst/>
                <a:latin typeface="Times New Roman" panose="02020603050405020304" pitchFamily="18" charset="0"/>
              </a:rPr>
              <a:t> кола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припинення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цих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дій</a:t>
            </a:r>
            <a:r>
              <a:rPr lang="ru-RU" sz="1400" b="0" i="0" dirty="0">
                <a:solidFill>
                  <a:srgbClr val="333333"/>
                </a:solidFill>
                <a:effectLst/>
                <a:latin typeface="Times New Roman" panose="02020603050405020304" pitchFamily="18" charset="0"/>
              </a:rPr>
              <a:t>. </a:t>
            </a:r>
            <a:endParaRPr lang="ru-RU" sz="1400" dirty="0"/>
          </a:p>
        </p:txBody>
      </p:sp>
      <p:sp>
        <p:nvSpPr>
          <p:cNvPr id="17" name="TextBox 16">
            <a:extLst>
              <a:ext uri="{FF2B5EF4-FFF2-40B4-BE49-F238E27FC236}">
                <a16:creationId xmlns:a16="http://schemas.microsoft.com/office/drawing/2014/main" id="{1C93541D-6677-453C-A2DD-DE3CA1115952}"/>
              </a:ext>
            </a:extLst>
          </p:cNvPr>
          <p:cNvSpPr txBox="1"/>
          <p:nvPr/>
        </p:nvSpPr>
        <p:spPr>
          <a:xfrm>
            <a:off x="6540500" y="3775078"/>
            <a:ext cx="4724400"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інформувати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громадськість</a:t>
            </a:r>
            <a:r>
              <a:rPr lang="ru-RU" sz="1400" b="0" i="0" dirty="0">
                <a:solidFill>
                  <a:srgbClr val="333333"/>
                </a:solidFill>
                <a:effectLst/>
                <a:latin typeface="Times New Roman" panose="02020603050405020304" pitchFamily="18" charset="0"/>
              </a:rPr>
              <a:t> про права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a:t>
            </a:r>
            <a:endParaRPr lang="ru-RU" sz="1400" dirty="0"/>
          </a:p>
        </p:txBody>
      </p:sp>
      <p:sp>
        <p:nvSpPr>
          <p:cNvPr id="19" name="TextBox 18">
            <a:extLst>
              <a:ext uri="{FF2B5EF4-FFF2-40B4-BE49-F238E27FC236}">
                <a16:creationId xmlns:a16="http://schemas.microsoft.com/office/drawing/2014/main" id="{0B323D25-8151-4E96-8D78-46BD31C70684}"/>
              </a:ext>
            </a:extLst>
          </p:cNvPr>
          <p:cNvSpPr txBox="1"/>
          <p:nvPr/>
        </p:nvSpPr>
        <p:spPr>
          <a:xfrm>
            <a:off x="4076701" y="2059140"/>
            <a:ext cx="3175000" cy="30777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Об'єднання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мають</a:t>
            </a:r>
            <a:r>
              <a:rPr lang="ru-RU" sz="1400" b="0" i="0" dirty="0">
                <a:solidFill>
                  <a:srgbClr val="333333"/>
                </a:solidFill>
                <a:effectLst/>
                <a:latin typeface="Times New Roman" panose="02020603050405020304" pitchFamily="18" charset="0"/>
              </a:rPr>
              <a:t> право:</a:t>
            </a:r>
            <a:endParaRPr lang="ru-RU" sz="1400" dirty="0"/>
          </a:p>
        </p:txBody>
      </p:sp>
      <p:sp>
        <p:nvSpPr>
          <p:cNvPr id="23" name="TextBox 22">
            <a:extLst>
              <a:ext uri="{FF2B5EF4-FFF2-40B4-BE49-F238E27FC236}">
                <a16:creationId xmlns:a16="http://schemas.microsoft.com/office/drawing/2014/main" id="{B01DAC78-6645-4CC3-96BD-58A41D0E623E}"/>
              </a:ext>
            </a:extLst>
          </p:cNvPr>
          <p:cNvSpPr txBox="1"/>
          <p:nvPr/>
        </p:nvSpPr>
        <p:spPr>
          <a:xfrm>
            <a:off x="6540500" y="2671492"/>
            <a:ext cx="4724400"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надавати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юридичну</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консультаційну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допомогу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споживачам</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згідно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із</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законодавством</a:t>
            </a:r>
            <a:r>
              <a:rPr lang="ru-RU" sz="1400" b="0" i="0" dirty="0">
                <a:solidFill>
                  <a:srgbClr val="333333"/>
                </a:solidFill>
                <a:effectLst/>
                <a:latin typeface="Times New Roman" panose="02020603050405020304" pitchFamily="18" charset="0"/>
              </a:rPr>
              <a:t>;</a:t>
            </a:r>
            <a:endParaRPr lang="ru-RU" sz="1400" dirty="0"/>
          </a:p>
        </p:txBody>
      </p:sp>
      <p:sp>
        <p:nvSpPr>
          <p:cNvPr id="25" name="TextBox 24">
            <a:extLst>
              <a:ext uri="{FF2B5EF4-FFF2-40B4-BE49-F238E27FC236}">
                <a16:creationId xmlns:a16="http://schemas.microsoft.com/office/drawing/2014/main" id="{9C9097A7-F5DB-48DF-906F-CD358FE55365}"/>
              </a:ext>
            </a:extLst>
          </p:cNvPr>
          <p:cNvSpPr txBox="1"/>
          <p:nvPr/>
        </p:nvSpPr>
        <p:spPr>
          <a:xfrm>
            <a:off x="165100" y="2655582"/>
            <a:ext cx="4445001" cy="738664"/>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представляти</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захищати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інтереси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споживачів</a:t>
            </a:r>
            <a:r>
              <a:rPr lang="ru-RU" sz="1400" b="0" i="0" dirty="0">
                <a:solidFill>
                  <a:srgbClr val="333333"/>
                </a:solidFill>
                <a:effectLst/>
                <a:latin typeface="Times New Roman" panose="02020603050405020304" pitchFamily="18" charset="0"/>
              </a:rPr>
              <a:t> в органах </a:t>
            </a:r>
            <a:r>
              <a:rPr lang="ru-RU" sz="1400" b="0" i="0" dirty="0" err="1">
                <a:solidFill>
                  <a:srgbClr val="333333"/>
                </a:solidFill>
                <a:effectLst/>
                <a:latin typeface="Times New Roman" panose="02020603050405020304" pitchFamily="18" charset="0"/>
              </a:rPr>
              <a:t>виконавчої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влади</a:t>
            </a:r>
            <a:r>
              <a:rPr lang="ru-RU" sz="1400" b="0" i="0" dirty="0">
                <a:solidFill>
                  <a:srgbClr val="333333"/>
                </a:solidFill>
                <a:effectLst/>
                <a:latin typeface="Times New Roman" panose="02020603050405020304" pitchFamily="18" charset="0"/>
              </a:rPr>
              <a:t> та органах </a:t>
            </a:r>
            <a:r>
              <a:rPr lang="ru-RU" sz="1400" b="0" i="0" dirty="0" err="1">
                <a:solidFill>
                  <a:srgbClr val="333333"/>
                </a:solidFill>
                <a:effectLst/>
                <a:latin typeface="Times New Roman" panose="02020603050405020304" pitchFamily="18" charset="0"/>
              </a:rPr>
              <a:t>місцевого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самоврядування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згідно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із</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законодавством</a:t>
            </a:r>
            <a:r>
              <a:rPr lang="ru-RU" sz="1400" b="0" i="0" dirty="0">
                <a:solidFill>
                  <a:srgbClr val="333333"/>
                </a:solidFill>
                <a:effectLst/>
                <a:latin typeface="Times New Roman" panose="02020603050405020304" pitchFamily="18" charset="0"/>
              </a:rPr>
              <a:t>;</a:t>
            </a:r>
            <a:endParaRPr lang="ru-RU" sz="1400" dirty="0"/>
          </a:p>
        </p:txBody>
      </p:sp>
      <p:sp>
        <p:nvSpPr>
          <p:cNvPr id="27" name="TextBox 26">
            <a:extLst>
              <a:ext uri="{FF2B5EF4-FFF2-40B4-BE49-F238E27FC236}">
                <a16:creationId xmlns:a16="http://schemas.microsoft.com/office/drawing/2014/main" id="{CE562673-8D90-4C3A-AF38-4257796A0126}"/>
              </a:ext>
            </a:extLst>
          </p:cNvPr>
          <p:cNvSpPr txBox="1"/>
          <p:nvPr/>
        </p:nvSpPr>
        <p:spPr>
          <a:xfrm>
            <a:off x="6540500" y="4564746"/>
            <a:ext cx="4724400" cy="954107"/>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звертатися</a:t>
            </a:r>
            <a:r>
              <a:rPr lang="ru-RU" sz="1400" b="0" i="0" dirty="0">
                <a:solidFill>
                  <a:srgbClr val="333333"/>
                </a:solidFill>
                <a:effectLst/>
                <a:latin typeface="Times New Roman" panose="02020603050405020304" pitchFamily="18" charset="0"/>
              </a:rPr>
              <a:t> до </a:t>
            </a:r>
            <a:r>
              <a:rPr lang="ru-RU" sz="1400" b="0" i="0" dirty="0" err="1">
                <a:solidFill>
                  <a:srgbClr val="333333"/>
                </a:solidFill>
                <a:effectLst/>
                <a:latin typeface="Times New Roman" panose="02020603050405020304" pitchFamily="18" charset="0"/>
              </a:rPr>
              <a:t>правоохоронних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органів</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органів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виконавчої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влади</a:t>
            </a:r>
            <a:r>
              <a:rPr lang="ru-RU" sz="1400" b="0" i="0" dirty="0">
                <a:solidFill>
                  <a:srgbClr val="333333"/>
                </a:solidFill>
                <a:effectLst/>
                <a:latin typeface="Times New Roman" panose="02020603050405020304" pitchFamily="18" charset="0"/>
              </a:rPr>
              <a:t> про </a:t>
            </a:r>
            <a:r>
              <a:rPr lang="ru-RU" sz="1400" b="0" i="0" dirty="0" err="1">
                <a:solidFill>
                  <a:srgbClr val="333333"/>
                </a:solidFill>
                <a:effectLst/>
                <a:latin typeface="Times New Roman" panose="02020603050405020304" pitchFamily="18" charset="0"/>
              </a:rPr>
              <a:t>притягнення</a:t>
            </a:r>
            <a:r>
              <a:rPr lang="ru-RU" sz="1400" b="0" i="0" dirty="0">
                <a:solidFill>
                  <a:srgbClr val="333333"/>
                </a:solidFill>
                <a:effectLst/>
                <a:latin typeface="Times New Roman" panose="02020603050405020304" pitchFamily="18" charset="0"/>
              </a:rPr>
              <a:t> до </a:t>
            </a:r>
            <a:r>
              <a:rPr lang="ru-RU" sz="1400" b="0" i="0" dirty="0" err="1">
                <a:solidFill>
                  <a:srgbClr val="333333"/>
                </a:solidFill>
                <a:effectLst/>
                <a:latin typeface="Times New Roman" panose="02020603050405020304" pitchFamily="18" charset="0"/>
              </a:rPr>
              <a:t>відповідальності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осіб</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винних</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випуску</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реалізації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продукції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неналежної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якості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інші</a:t>
            </a:r>
            <a:r>
              <a:rPr lang="ru-RU" sz="1400" b="0" i="0" dirty="0">
                <a:solidFill>
                  <a:srgbClr val="333333"/>
                </a:solidFill>
                <a:effectLst/>
                <a:latin typeface="Times New Roman" panose="02020603050405020304" pitchFamily="18" charset="0"/>
              </a:rPr>
              <a:t> права</a:t>
            </a:r>
            <a:endParaRPr lang="ru-RU" sz="1400" dirty="0"/>
          </a:p>
        </p:txBody>
      </p:sp>
      <p:cxnSp>
        <p:nvCxnSpPr>
          <p:cNvPr id="29" name="Прямая со стрелкой 28">
            <a:extLst>
              <a:ext uri="{FF2B5EF4-FFF2-40B4-BE49-F238E27FC236}">
                <a16:creationId xmlns:a16="http://schemas.microsoft.com/office/drawing/2014/main" id="{EC3C905C-C0EC-4DB0-B66E-70D11EF7314C}"/>
              </a:ext>
            </a:extLst>
          </p:cNvPr>
          <p:cNvCxnSpPr>
            <a:stCxn id="19" idx="2"/>
          </p:cNvCxnSpPr>
          <p:nvPr/>
        </p:nvCxnSpPr>
        <p:spPr>
          <a:xfrm flipH="1">
            <a:off x="4711700" y="2366917"/>
            <a:ext cx="952501" cy="592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B2273EFC-5810-486D-9AC9-90B454F1F401}"/>
              </a:ext>
            </a:extLst>
          </p:cNvPr>
          <p:cNvCxnSpPr>
            <a:stCxn id="19" idx="2"/>
          </p:cNvCxnSpPr>
          <p:nvPr/>
        </p:nvCxnSpPr>
        <p:spPr>
          <a:xfrm flipH="1">
            <a:off x="4749800" y="2366917"/>
            <a:ext cx="914401" cy="1608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BF9B1157-7B88-4F24-9FD4-195BD35AC50F}"/>
              </a:ext>
            </a:extLst>
          </p:cNvPr>
          <p:cNvCxnSpPr>
            <a:cxnSpLocks/>
            <a:stCxn id="19" idx="2"/>
          </p:cNvCxnSpPr>
          <p:nvPr/>
        </p:nvCxnSpPr>
        <p:spPr>
          <a:xfrm flipH="1">
            <a:off x="4711701" y="2366917"/>
            <a:ext cx="952500" cy="2713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a:extLst>
              <a:ext uri="{FF2B5EF4-FFF2-40B4-BE49-F238E27FC236}">
                <a16:creationId xmlns:a16="http://schemas.microsoft.com/office/drawing/2014/main" id="{F1FF2C10-2A22-44DC-947E-8C55628CCB15}"/>
              </a:ext>
            </a:extLst>
          </p:cNvPr>
          <p:cNvCxnSpPr>
            <a:stCxn id="19" idx="2"/>
          </p:cNvCxnSpPr>
          <p:nvPr/>
        </p:nvCxnSpPr>
        <p:spPr>
          <a:xfrm>
            <a:off x="5664201" y="2366917"/>
            <a:ext cx="749299" cy="52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id="{FE69F80D-1C19-46E5-AFA0-1B8495D39F26}"/>
              </a:ext>
            </a:extLst>
          </p:cNvPr>
          <p:cNvCxnSpPr>
            <a:stCxn id="19" idx="2"/>
          </p:cNvCxnSpPr>
          <p:nvPr/>
        </p:nvCxnSpPr>
        <p:spPr>
          <a:xfrm>
            <a:off x="5664201" y="2366917"/>
            <a:ext cx="749299" cy="1408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a:extLst>
              <a:ext uri="{FF2B5EF4-FFF2-40B4-BE49-F238E27FC236}">
                <a16:creationId xmlns:a16="http://schemas.microsoft.com/office/drawing/2014/main" id="{431E0068-B8EB-416C-A215-DC5EBB57EA43}"/>
              </a:ext>
            </a:extLst>
          </p:cNvPr>
          <p:cNvCxnSpPr>
            <a:stCxn id="19" idx="2"/>
          </p:cNvCxnSpPr>
          <p:nvPr/>
        </p:nvCxnSpPr>
        <p:spPr>
          <a:xfrm>
            <a:off x="5664201" y="2366917"/>
            <a:ext cx="749299" cy="2713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3A3608AD-170F-413D-9248-3B19CBA54E2F}"/>
              </a:ext>
            </a:extLst>
          </p:cNvPr>
          <p:cNvCxnSpPr>
            <a:stCxn id="5" idx="2"/>
          </p:cNvCxnSpPr>
          <p:nvPr/>
        </p:nvCxnSpPr>
        <p:spPr>
          <a:xfrm flipH="1">
            <a:off x="4076701" y="529511"/>
            <a:ext cx="1777999" cy="247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a16="http://schemas.microsoft.com/office/drawing/2014/main" id="{D0FFACC9-1546-417C-8164-0E7ABBDF01F1}"/>
              </a:ext>
            </a:extLst>
          </p:cNvPr>
          <p:cNvCxnSpPr>
            <a:stCxn id="5" idx="2"/>
            <a:endCxn id="11" idx="0"/>
          </p:cNvCxnSpPr>
          <p:nvPr/>
        </p:nvCxnSpPr>
        <p:spPr>
          <a:xfrm>
            <a:off x="5854700" y="529511"/>
            <a:ext cx="6351" cy="462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a:extLst>
              <a:ext uri="{FF2B5EF4-FFF2-40B4-BE49-F238E27FC236}">
                <a16:creationId xmlns:a16="http://schemas.microsoft.com/office/drawing/2014/main" id="{2955E126-0DC7-41FE-843E-E0493B9C2B18}"/>
              </a:ext>
            </a:extLst>
          </p:cNvPr>
          <p:cNvCxnSpPr>
            <a:stCxn id="5" idx="2"/>
          </p:cNvCxnSpPr>
          <p:nvPr/>
        </p:nvCxnSpPr>
        <p:spPr>
          <a:xfrm>
            <a:off x="5854700" y="529511"/>
            <a:ext cx="1777999"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091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5ADE29-680B-4678-BE8D-CB94609B7172}"/>
              </a:ext>
            </a:extLst>
          </p:cNvPr>
          <p:cNvSpPr txBox="1"/>
          <p:nvPr/>
        </p:nvSpPr>
        <p:spPr>
          <a:xfrm>
            <a:off x="2006600" y="533400"/>
            <a:ext cx="8153400" cy="369332"/>
          </a:xfrm>
          <a:prstGeom prst="rect">
            <a:avLst/>
          </a:prstGeom>
          <a:noFill/>
          <a:ln>
            <a:solidFill>
              <a:schemeClr val="accent1"/>
            </a:solidFill>
          </a:ln>
        </p:spPr>
        <p:txBody>
          <a:bodyPr wrap="square">
            <a:spAutoFit/>
          </a:bodyPr>
          <a:lstStyle/>
          <a:p>
            <a:pPr algn="ctr"/>
            <a:r>
              <a:rPr lang="ru-RU" b="0" i="0" dirty="0">
                <a:solidFill>
                  <a:srgbClr val="333333"/>
                </a:solidFill>
                <a:effectLst/>
                <a:latin typeface="Times New Roman" panose="02020603050405020304" pitchFamily="18" charset="0"/>
              </a:rPr>
              <a:t>Право </a:t>
            </a:r>
            <a:r>
              <a:rPr lang="ru-RU" b="0" i="0" dirty="0" err="1">
                <a:solidFill>
                  <a:srgbClr val="333333"/>
                </a:solidFill>
                <a:effectLst/>
                <a:latin typeface="Times New Roman" panose="02020603050405020304" pitchFamily="18" charset="0"/>
              </a:rPr>
              <a:t>споживача</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безпеку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продукції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товарів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наслідки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робіт</a:t>
            </a:r>
            <a:r>
              <a:rPr lang="ru-RU" b="0" i="0" dirty="0">
                <a:solidFill>
                  <a:srgbClr val="333333"/>
                </a:solidFill>
                <a:effectLst/>
                <a:latin typeface="Times New Roman" panose="02020603050405020304" pitchFamily="18" charset="0"/>
              </a:rPr>
              <a:t>)</a:t>
            </a:r>
          </a:p>
        </p:txBody>
      </p:sp>
      <p:sp>
        <p:nvSpPr>
          <p:cNvPr id="7" name="TextBox 6">
            <a:extLst>
              <a:ext uri="{FF2B5EF4-FFF2-40B4-BE49-F238E27FC236}">
                <a16:creationId xmlns:a16="http://schemas.microsoft.com/office/drawing/2014/main" id="{232A9C17-3F6B-4BAB-8F6A-92A5B66336AD}"/>
              </a:ext>
            </a:extLst>
          </p:cNvPr>
          <p:cNvSpPr txBox="1"/>
          <p:nvPr/>
        </p:nvSpPr>
        <p:spPr>
          <a:xfrm>
            <a:off x="225428" y="1350234"/>
            <a:ext cx="4695825" cy="1323439"/>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щоб</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продукція</a:t>
            </a:r>
            <a:r>
              <a:rPr lang="ru-RU" sz="1600" b="0" i="0" dirty="0">
                <a:solidFill>
                  <a:srgbClr val="333333"/>
                </a:solidFill>
                <a:effectLst/>
                <a:latin typeface="Times New Roman" panose="02020603050405020304" pitchFamily="18" charset="0"/>
              </a:rPr>
              <a:t> за </a:t>
            </a:r>
            <a:r>
              <a:rPr lang="ru-RU" sz="1600" b="0" i="0" dirty="0" err="1">
                <a:solidFill>
                  <a:srgbClr val="333333"/>
                </a:solidFill>
                <a:effectLst/>
                <a:latin typeface="Times New Roman" panose="02020603050405020304" pitchFamily="18" charset="0"/>
              </a:rPr>
              <a:t>звичайних</a:t>
            </a:r>
            <a:r>
              <a:rPr lang="ru-RU" sz="1600" b="0" i="0" dirty="0">
                <a:solidFill>
                  <a:srgbClr val="333333"/>
                </a:solidFill>
                <a:effectLst/>
                <a:latin typeface="Times New Roman" panose="02020603050405020304" pitchFamily="18" charset="0"/>
              </a:rPr>
              <a:t> умов </a:t>
            </a:r>
            <a:r>
              <a:rPr lang="ru-RU" sz="1600" b="0" i="0" dirty="0" err="1">
                <a:solidFill>
                  <a:srgbClr val="333333"/>
                </a:solidFill>
                <a:effectLst/>
                <a:latin typeface="Times New Roman" panose="02020603050405020304" pitchFamily="18" charset="0"/>
              </a:rPr>
              <a:t>її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використання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зберігання</a:t>
            </a:r>
            <a:r>
              <a:rPr lang="ru-RU" sz="1600" b="0" i="0" dirty="0">
                <a:solidFill>
                  <a:srgbClr val="333333"/>
                </a:solidFill>
                <a:effectLst/>
                <a:latin typeface="Times New Roman" panose="02020603050405020304" pitchFamily="18" charset="0"/>
              </a:rPr>
              <a:t> і </a:t>
            </a:r>
            <a:r>
              <a:rPr lang="ru-RU" sz="1600" b="0" i="0" dirty="0" err="1">
                <a:solidFill>
                  <a:srgbClr val="333333"/>
                </a:solidFill>
                <a:effectLst/>
                <a:latin typeface="Times New Roman" panose="02020603050405020304" pitchFamily="18" charset="0"/>
              </a:rPr>
              <a:t>транспортування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була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безпечною</a:t>
            </a:r>
            <a:r>
              <a:rPr lang="ru-RU" sz="1600" b="0" i="0" dirty="0">
                <a:solidFill>
                  <a:srgbClr val="333333"/>
                </a:solidFill>
                <a:effectLst/>
                <a:latin typeface="Times New Roman" panose="02020603050405020304" pitchFamily="18" charset="0"/>
              </a:rPr>
              <a:t> для </a:t>
            </a:r>
            <a:r>
              <a:rPr lang="ru-RU" sz="1600" b="0" i="0" dirty="0" err="1">
                <a:solidFill>
                  <a:srgbClr val="333333"/>
                </a:solidFill>
                <a:effectLst/>
                <a:latin typeface="Times New Roman" panose="02020603050405020304" pitchFamily="18" charset="0"/>
              </a:rPr>
              <a:t>його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життя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здоров'я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навколишнього</a:t>
            </a:r>
            <a:r>
              <a:rPr lang="ru-RU" sz="1600" b="0" i="0" dirty="0">
                <a:solidFill>
                  <a:srgbClr val="333333"/>
                </a:solidFill>
                <a:effectLst/>
                <a:latin typeface="Times New Roman" panose="02020603050405020304" pitchFamily="18" charset="0"/>
              </a:rPr>
              <a:t> природного </a:t>
            </a:r>
            <a:r>
              <a:rPr lang="ru-RU" sz="1600" b="0" i="0" dirty="0" err="1">
                <a:solidFill>
                  <a:srgbClr val="333333"/>
                </a:solidFill>
                <a:effectLst/>
                <a:latin typeface="Times New Roman" panose="02020603050405020304" pitchFamily="18" charset="0"/>
              </a:rPr>
              <a:t>середовища</a:t>
            </a:r>
            <a:r>
              <a:rPr lang="ru-RU" sz="1600" b="0" i="0" dirty="0">
                <a:solidFill>
                  <a:srgbClr val="333333"/>
                </a:solidFill>
                <a:effectLst/>
                <a:latin typeface="Times New Roman" panose="02020603050405020304" pitchFamily="18" charset="0"/>
              </a:rPr>
              <a:t>, а </a:t>
            </a:r>
            <a:r>
              <a:rPr lang="ru-RU" sz="1600" b="0" i="0" dirty="0" err="1">
                <a:solidFill>
                  <a:srgbClr val="333333"/>
                </a:solidFill>
                <a:effectLst/>
                <a:latin typeface="Times New Roman" panose="02020603050405020304" pitchFamily="18" charset="0"/>
              </a:rPr>
              <a:t>також</a:t>
            </a:r>
            <a:r>
              <a:rPr lang="ru-RU" sz="1600" b="0" i="0" dirty="0">
                <a:solidFill>
                  <a:srgbClr val="333333"/>
                </a:solidFill>
                <a:effectLst/>
                <a:latin typeface="Times New Roman" panose="02020603050405020304" pitchFamily="18" charset="0"/>
              </a:rPr>
              <a:t> не </a:t>
            </a:r>
            <a:r>
              <a:rPr lang="ru-RU" sz="1600" b="0" i="0" dirty="0" err="1">
                <a:solidFill>
                  <a:srgbClr val="333333"/>
                </a:solidFill>
                <a:effectLst/>
                <a:latin typeface="Times New Roman" panose="02020603050405020304" pitchFamily="18" charset="0"/>
              </a:rPr>
              <a:t>завдавала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шкоди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його</a:t>
            </a:r>
            <a:r>
              <a:rPr lang="ru-RU" sz="1600" b="0" i="0" dirty="0">
                <a:solidFill>
                  <a:srgbClr val="333333"/>
                </a:solidFill>
                <a:effectLst/>
                <a:latin typeface="Times New Roman" panose="02020603050405020304" pitchFamily="18" charset="0"/>
              </a:rPr>
              <a:t> майну.</a:t>
            </a:r>
          </a:p>
        </p:txBody>
      </p:sp>
      <p:sp>
        <p:nvSpPr>
          <p:cNvPr id="9" name="TextBox 8">
            <a:extLst>
              <a:ext uri="{FF2B5EF4-FFF2-40B4-BE49-F238E27FC236}">
                <a16:creationId xmlns:a16="http://schemas.microsoft.com/office/drawing/2014/main" id="{BA3EFD11-2DD3-417B-A0CC-F494264CD011}"/>
              </a:ext>
            </a:extLst>
          </p:cNvPr>
          <p:cNvSpPr txBox="1"/>
          <p:nvPr/>
        </p:nvSpPr>
        <p:spPr>
          <a:xfrm>
            <a:off x="225428" y="2982871"/>
            <a:ext cx="4695824" cy="1569660"/>
          </a:xfrm>
          <a:prstGeom prst="rect">
            <a:avLst/>
          </a:prstGeom>
          <a:noFill/>
          <a:ln>
            <a:solidFill>
              <a:schemeClr val="accent1"/>
            </a:solidFill>
          </a:ln>
        </p:spPr>
        <p:txBody>
          <a:bodyPr wrap="square">
            <a:spAutoFit/>
          </a:bodyPr>
          <a:lstStyle/>
          <a:p>
            <a:pPr algn="just"/>
            <a:r>
              <a:rPr lang="ru-RU" sz="1600" b="0" i="0" dirty="0">
                <a:solidFill>
                  <a:srgbClr val="333333"/>
                </a:solidFill>
                <a:effectLst/>
                <a:latin typeface="Times New Roman" panose="02020603050405020304" pitchFamily="18" charset="0"/>
              </a:rPr>
              <a:t>На </a:t>
            </a:r>
            <a:r>
              <a:rPr lang="ru-RU" sz="1600" b="0" i="0" dirty="0" err="1">
                <a:solidFill>
                  <a:srgbClr val="333333"/>
                </a:solidFill>
                <a:effectLst/>
                <a:latin typeface="Times New Roman" panose="02020603050405020304" pitchFamily="18" charset="0"/>
              </a:rPr>
              <a:t>товари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наслідки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робіт</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використання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яких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понад</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визначений</a:t>
            </a:r>
            <a:r>
              <a:rPr lang="ru-RU" sz="1600" b="0" i="0" dirty="0">
                <a:solidFill>
                  <a:srgbClr val="333333"/>
                </a:solidFill>
                <a:effectLst/>
                <a:latin typeface="Times New Roman" panose="02020603050405020304" pitchFamily="18" charset="0"/>
              </a:rPr>
              <a:t> строк є </a:t>
            </a:r>
            <a:r>
              <a:rPr lang="ru-RU" sz="1600" b="0" i="0" dirty="0" err="1">
                <a:solidFill>
                  <a:srgbClr val="333333"/>
                </a:solidFill>
                <a:effectLst/>
                <a:latin typeface="Times New Roman" panose="02020603050405020304" pitchFamily="18" charset="0"/>
              </a:rPr>
              <a:t>небезпечним</a:t>
            </a:r>
            <a:r>
              <a:rPr lang="ru-RU" sz="1600" b="0" i="0" dirty="0">
                <a:solidFill>
                  <a:srgbClr val="333333"/>
                </a:solidFill>
                <a:effectLst/>
                <a:latin typeface="Times New Roman" panose="02020603050405020304" pitchFamily="18" charset="0"/>
              </a:rPr>
              <a:t> для </a:t>
            </a:r>
            <a:r>
              <a:rPr lang="ru-RU" sz="1600" b="0" i="0" dirty="0" err="1">
                <a:solidFill>
                  <a:srgbClr val="333333"/>
                </a:solidFill>
                <a:effectLst/>
                <a:latin typeface="Times New Roman" panose="02020603050405020304" pitchFamily="18" charset="0"/>
              </a:rPr>
              <a:t>життя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здоров'я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споживача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навколишнього</a:t>
            </a:r>
            <a:r>
              <a:rPr lang="ru-RU" sz="1600" b="0" i="0" dirty="0">
                <a:solidFill>
                  <a:srgbClr val="333333"/>
                </a:solidFill>
                <a:effectLst/>
                <a:latin typeface="Times New Roman" panose="02020603050405020304" pitchFamily="18" charset="0"/>
              </a:rPr>
              <a:t> природного </a:t>
            </a:r>
            <a:r>
              <a:rPr lang="ru-RU" sz="1600" b="0" i="0" dirty="0" err="1">
                <a:solidFill>
                  <a:srgbClr val="333333"/>
                </a:solidFill>
                <a:effectLst/>
                <a:latin typeface="Times New Roman" panose="02020603050405020304" pitchFamily="18" charset="0"/>
              </a:rPr>
              <a:t>середовища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заподіяти</a:t>
            </a:r>
            <a:r>
              <a:rPr lang="ru-RU" sz="1600" b="0" i="0" dirty="0">
                <a:solidFill>
                  <a:srgbClr val="333333"/>
                </a:solidFill>
                <a:effectLst/>
                <a:latin typeface="Times New Roman" panose="02020603050405020304" pitchFamily="18" charset="0"/>
              </a:rPr>
              <a:t> шкоду майну </a:t>
            </a:r>
            <a:r>
              <a:rPr lang="ru-RU" sz="1600" b="0" i="0" dirty="0" err="1">
                <a:solidFill>
                  <a:srgbClr val="333333"/>
                </a:solidFill>
                <a:effectLst/>
                <a:latin typeface="Times New Roman" panose="02020603050405020304" pitchFamily="18" charset="0"/>
              </a:rPr>
              <a:t>споживача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встановлюється</a:t>
            </a:r>
            <a:r>
              <a:rPr lang="ru-RU" sz="1600" b="0" i="0" dirty="0">
                <a:solidFill>
                  <a:srgbClr val="333333"/>
                </a:solidFill>
                <a:effectLst/>
                <a:latin typeface="Times New Roman" panose="02020603050405020304" pitchFamily="18" charset="0"/>
              </a:rPr>
              <a:t> строк </a:t>
            </a:r>
            <a:r>
              <a:rPr lang="ru-RU" sz="1600" b="0" i="0" dirty="0" err="1">
                <a:solidFill>
                  <a:srgbClr val="333333"/>
                </a:solidFill>
                <a:effectLst/>
                <a:latin typeface="Times New Roman" panose="02020603050405020304" pitchFamily="18" charset="0"/>
              </a:rPr>
              <a:t>служби</a:t>
            </a:r>
            <a:r>
              <a:rPr lang="ru-RU" sz="1600" b="0" i="0" dirty="0">
                <a:solidFill>
                  <a:srgbClr val="333333"/>
                </a:solidFill>
                <a:effectLst/>
                <a:latin typeface="Times New Roman" panose="02020603050405020304" pitchFamily="18" charset="0"/>
              </a:rPr>
              <a:t> (строк </a:t>
            </a:r>
            <a:r>
              <a:rPr lang="ru-RU" sz="1600" b="0" i="0" dirty="0" err="1">
                <a:solidFill>
                  <a:srgbClr val="333333"/>
                </a:solidFill>
                <a:effectLst/>
                <a:latin typeface="Times New Roman" panose="02020603050405020304" pitchFamily="18" charset="0"/>
              </a:rPr>
              <a:t>придатності</a:t>
            </a:r>
            <a:r>
              <a:rPr lang="ru-RU" sz="1600" b="0" i="0" dirty="0">
                <a:solidFill>
                  <a:srgbClr val="333333"/>
                </a:solidFill>
                <a:effectLst/>
                <a:latin typeface="Times New Roman" panose="02020603050405020304" pitchFamily="18" charset="0"/>
              </a:rPr>
              <a:t>).</a:t>
            </a:r>
            <a:endParaRPr lang="ru-RU" sz="1600" dirty="0"/>
          </a:p>
        </p:txBody>
      </p:sp>
      <p:sp>
        <p:nvSpPr>
          <p:cNvPr id="11" name="TextBox 10">
            <a:extLst>
              <a:ext uri="{FF2B5EF4-FFF2-40B4-BE49-F238E27FC236}">
                <a16:creationId xmlns:a16="http://schemas.microsoft.com/office/drawing/2014/main" id="{38C48BEE-B77C-4BF2-9AA7-2D0F3B92E4CE}"/>
              </a:ext>
            </a:extLst>
          </p:cNvPr>
          <p:cNvSpPr txBox="1"/>
          <p:nvPr/>
        </p:nvSpPr>
        <p:spPr>
          <a:xfrm>
            <a:off x="7137399" y="3105982"/>
            <a:ext cx="4911725" cy="1323439"/>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Якщо</a:t>
            </a:r>
            <a:r>
              <a:rPr lang="ru-RU" sz="1600" b="0" i="0" dirty="0">
                <a:solidFill>
                  <a:srgbClr val="333333"/>
                </a:solidFill>
                <a:effectLst/>
                <a:latin typeface="Times New Roman" panose="02020603050405020304" pitchFamily="18" charset="0"/>
              </a:rPr>
              <a:t> для </a:t>
            </a:r>
            <a:r>
              <a:rPr lang="ru-RU" sz="1600" b="0" i="0" dirty="0" err="1">
                <a:solidFill>
                  <a:srgbClr val="333333"/>
                </a:solidFill>
                <a:effectLst/>
                <a:latin typeface="Times New Roman" panose="02020603050405020304" pitchFamily="18" charset="0"/>
              </a:rPr>
              <a:t>безпечного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використання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продукції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її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зберігання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транспортування</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утилізації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необхідно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додержуватися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спеціальних</a:t>
            </a:r>
            <a:r>
              <a:rPr lang="ru-RU" sz="1600" b="0" i="0" dirty="0">
                <a:solidFill>
                  <a:srgbClr val="333333"/>
                </a:solidFill>
                <a:effectLst/>
                <a:latin typeface="Times New Roman" panose="02020603050405020304" pitchFamily="18" charset="0"/>
              </a:rPr>
              <a:t> правил, </a:t>
            </a:r>
            <a:r>
              <a:rPr lang="ru-RU" sz="1600" b="0" i="0" dirty="0" err="1">
                <a:solidFill>
                  <a:srgbClr val="333333"/>
                </a:solidFill>
                <a:effectLst/>
                <a:latin typeface="Times New Roman" panose="02020603050405020304" pitchFamily="18" charset="0"/>
              </a:rPr>
              <a:t>виробник</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виконавець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зобов'язаний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розробити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такі</a:t>
            </a:r>
            <a:r>
              <a:rPr lang="ru-RU" sz="1600" b="0" i="0" dirty="0">
                <a:solidFill>
                  <a:srgbClr val="333333"/>
                </a:solidFill>
                <a:effectLst/>
                <a:latin typeface="Times New Roman" panose="02020603050405020304" pitchFamily="18" charset="0"/>
              </a:rPr>
              <a:t> правила та довести </a:t>
            </a:r>
            <a:r>
              <a:rPr lang="ru-RU" sz="1600" b="0" i="0" dirty="0" err="1">
                <a:solidFill>
                  <a:srgbClr val="333333"/>
                </a:solidFill>
                <a:effectLst/>
                <a:latin typeface="Times New Roman" panose="02020603050405020304" pitchFamily="18" charset="0"/>
              </a:rPr>
              <a:t>їх</a:t>
            </a:r>
            <a:r>
              <a:rPr lang="ru-RU" sz="1600" b="0" i="0" dirty="0">
                <a:solidFill>
                  <a:srgbClr val="333333"/>
                </a:solidFill>
                <a:effectLst/>
                <a:latin typeface="Times New Roman" panose="02020603050405020304" pitchFamily="18" charset="0"/>
              </a:rPr>
              <a:t> до </a:t>
            </a:r>
            <a:r>
              <a:rPr lang="ru-RU" sz="1600" b="0" i="0" dirty="0" err="1">
                <a:solidFill>
                  <a:srgbClr val="333333"/>
                </a:solidFill>
                <a:effectLst/>
                <a:latin typeface="Times New Roman" panose="02020603050405020304" pitchFamily="18" charset="0"/>
              </a:rPr>
              <a:t>продавця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споживача</a:t>
            </a:r>
            <a:endParaRPr lang="ru-RU" sz="1600" b="0" i="0" dirty="0">
              <a:solidFill>
                <a:srgbClr val="333333"/>
              </a:solidFill>
              <a:effectLst/>
              <a:latin typeface="Times New Roman" panose="02020603050405020304" pitchFamily="18" charset="0"/>
            </a:endParaRPr>
          </a:p>
        </p:txBody>
      </p:sp>
      <p:sp>
        <p:nvSpPr>
          <p:cNvPr id="13" name="TextBox 12">
            <a:extLst>
              <a:ext uri="{FF2B5EF4-FFF2-40B4-BE49-F238E27FC236}">
                <a16:creationId xmlns:a16="http://schemas.microsoft.com/office/drawing/2014/main" id="{263E7898-5343-4266-9EDD-4C9C10498517}"/>
              </a:ext>
            </a:extLst>
          </p:cNvPr>
          <p:cNvSpPr txBox="1"/>
          <p:nvPr/>
        </p:nvSpPr>
        <p:spPr>
          <a:xfrm>
            <a:off x="2176463" y="5156482"/>
            <a:ext cx="7550150" cy="584775"/>
          </a:xfrm>
          <a:prstGeom prst="rect">
            <a:avLst/>
          </a:prstGeom>
          <a:noFill/>
          <a:ln>
            <a:solidFill>
              <a:schemeClr val="accent1"/>
            </a:solidFill>
          </a:ln>
        </p:spPr>
        <p:txBody>
          <a:bodyPr wrap="square">
            <a:spAutoFit/>
          </a:bodyPr>
          <a:lstStyle/>
          <a:p>
            <a:r>
              <a:rPr lang="ru-RU" sz="1600" b="0" i="0" dirty="0" err="1">
                <a:solidFill>
                  <a:srgbClr val="333333"/>
                </a:solidFill>
                <a:effectLst/>
                <a:latin typeface="Times New Roman" panose="02020603050405020304" pitchFamily="18" charset="0"/>
              </a:rPr>
              <a:t>Виробник</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виконавець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зобов’язаний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відшкодувати</a:t>
            </a:r>
            <a:r>
              <a:rPr lang="ru-RU" sz="1600" b="0" i="0" dirty="0">
                <a:solidFill>
                  <a:srgbClr val="333333"/>
                </a:solidFill>
                <a:effectLst/>
                <a:latin typeface="Times New Roman" panose="02020603050405020304" pitchFamily="18" charset="0"/>
              </a:rPr>
              <a:t> у </a:t>
            </a:r>
            <a:r>
              <a:rPr lang="ru-RU" sz="1600" b="0" i="0" dirty="0" err="1">
                <a:solidFill>
                  <a:srgbClr val="333333"/>
                </a:solidFill>
                <a:effectLst/>
                <a:latin typeface="Times New Roman" panose="02020603050405020304" pitchFamily="18" charset="0"/>
              </a:rPr>
              <a:t>повному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обсязі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завдані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споживачам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збитки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пов’язані</a:t>
            </a:r>
            <a:r>
              <a:rPr lang="ru-RU" sz="1600" b="0" i="0" dirty="0">
                <a:solidFill>
                  <a:srgbClr val="333333"/>
                </a:solidFill>
                <a:effectLst/>
                <a:latin typeface="Times New Roman" panose="02020603050405020304" pitchFamily="18" charset="0"/>
              </a:rPr>
              <a:t> з </a:t>
            </a:r>
            <a:r>
              <a:rPr lang="ru-RU" sz="1600" b="0" i="0" dirty="0" err="1">
                <a:solidFill>
                  <a:srgbClr val="333333"/>
                </a:solidFill>
                <a:effectLst/>
                <a:latin typeface="Times New Roman" panose="02020603050405020304" pitchFamily="18" charset="0"/>
              </a:rPr>
              <a:t>відкликанням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продукції</a:t>
            </a:r>
            <a:endParaRPr lang="ru-RU" sz="1600" dirty="0"/>
          </a:p>
        </p:txBody>
      </p:sp>
      <p:sp>
        <p:nvSpPr>
          <p:cNvPr id="15" name="TextBox 14">
            <a:extLst>
              <a:ext uri="{FF2B5EF4-FFF2-40B4-BE49-F238E27FC236}">
                <a16:creationId xmlns:a16="http://schemas.microsoft.com/office/drawing/2014/main" id="{49A2EFD0-250C-4491-B624-DD61F32EB6D4}"/>
              </a:ext>
            </a:extLst>
          </p:cNvPr>
          <p:cNvSpPr txBox="1"/>
          <p:nvPr/>
        </p:nvSpPr>
        <p:spPr>
          <a:xfrm>
            <a:off x="7245348" y="1301703"/>
            <a:ext cx="4695825" cy="1077218"/>
          </a:xfrm>
          <a:prstGeom prst="rect">
            <a:avLst/>
          </a:prstGeom>
          <a:noFill/>
          <a:ln>
            <a:solidFill>
              <a:schemeClr val="accent1"/>
            </a:solidFill>
          </a:ln>
        </p:spPr>
        <p:txBody>
          <a:bodyPr wrap="square">
            <a:spAutoFit/>
          </a:bodyPr>
          <a:lstStyle/>
          <a:p>
            <a:pPr algn="just"/>
            <a:r>
              <a:rPr lang="ru-RU" sz="1600" b="0" i="0" dirty="0" err="1">
                <a:solidFill>
                  <a:srgbClr val="333333"/>
                </a:solidFill>
                <a:effectLst/>
                <a:latin typeface="Times New Roman" panose="02020603050405020304" pitchFamily="18" charset="0"/>
              </a:rPr>
              <a:t>Виробник</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виконавець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зобов'язаний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інформувати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споживача</a:t>
            </a:r>
            <a:r>
              <a:rPr lang="ru-RU" sz="1600" b="0" i="0" dirty="0">
                <a:solidFill>
                  <a:srgbClr val="333333"/>
                </a:solidFill>
                <a:effectLst/>
                <a:latin typeface="Times New Roman" panose="02020603050405020304" pitchFamily="18" charset="0"/>
              </a:rPr>
              <a:t> про </a:t>
            </a:r>
            <a:r>
              <a:rPr lang="ru-RU" sz="1600" b="0" i="0" dirty="0" err="1">
                <a:solidFill>
                  <a:srgbClr val="333333"/>
                </a:solidFill>
                <a:effectLst/>
                <a:latin typeface="Times New Roman" panose="02020603050405020304" pitchFamily="18" charset="0"/>
              </a:rPr>
              <a:t>можливий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ризик</a:t>
            </a:r>
            <a:r>
              <a:rPr lang="ru-RU" sz="1600" b="0" i="0" dirty="0">
                <a:solidFill>
                  <a:srgbClr val="333333"/>
                </a:solidFill>
                <a:effectLst/>
                <a:latin typeface="Times New Roman" panose="02020603050405020304" pitchFamily="18" charset="0"/>
              </a:rPr>
              <a:t> і про </a:t>
            </a:r>
            <a:r>
              <a:rPr lang="ru-RU" sz="1600" b="0" i="0" dirty="0" err="1">
                <a:solidFill>
                  <a:srgbClr val="333333"/>
                </a:solidFill>
                <a:effectLst/>
                <a:latin typeface="Times New Roman" panose="02020603050405020304" pitchFamily="18" charset="0"/>
              </a:rPr>
              <a:t>безпечне</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використання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продукції</a:t>
            </a:r>
            <a:r>
              <a:rPr lang="ru-RU" sz="1600" b="0" i="0" dirty="0">
                <a:solidFill>
                  <a:srgbClr val="333333"/>
                </a:solidFill>
                <a:effectLst/>
                <a:latin typeface="Times New Roman" panose="02020603050405020304" pitchFamily="18" charset="0"/>
              </a:rPr>
              <a:t> за </a:t>
            </a:r>
            <a:r>
              <a:rPr lang="ru-RU" sz="1600" b="0" i="0" dirty="0" err="1">
                <a:solidFill>
                  <a:srgbClr val="333333"/>
                </a:solidFill>
                <a:effectLst/>
                <a:latin typeface="Times New Roman" panose="02020603050405020304" pitchFamily="18" charset="0"/>
              </a:rPr>
              <a:t>допомогою</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прийнятих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загальновідомих</a:t>
            </a:r>
            <a:r>
              <a:rPr lang="ru-RU" sz="1600" b="0" i="0" dirty="0">
                <a:solidFill>
                  <a:srgbClr val="333333"/>
                </a:solidFill>
                <a:effectLst/>
                <a:latin typeface="Times New Roman" panose="02020603050405020304" pitchFamily="18" charset="0"/>
              </a:rPr>
              <a:t> у </a:t>
            </a:r>
            <a:r>
              <a:rPr lang="ru-RU" sz="1600" b="0" i="0" dirty="0" err="1">
                <a:solidFill>
                  <a:srgbClr val="333333"/>
                </a:solidFill>
                <a:effectLst/>
                <a:latin typeface="Times New Roman" panose="02020603050405020304" pitchFamily="18" charset="0"/>
              </a:rPr>
              <a:t>міжнародній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практиці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позначень</a:t>
            </a:r>
            <a:endParaRPr lang="ru-RU" sz="1600" dirty="0"/>
          </a:p>
        </p:txBody>
      </p:sp>
      <p:cxnSp>
        <p:nvCxnSpPr>
          <p:cNvPr id="17" name="Прямая со стрелкой 16">
            <a:extLst>
              <a:ext uri="{FF2B5EF4-FFF2-40B4-BE49-F238E27FC236}">
                <a16:creationId xmlns:a16="http://schemas.microsoft.com/office/drawing/2014/main" id="{857F787B-31DD-4E74-A2C2-4FD08A59BD71}"/>
              </a:ext>
            </a:extLst>
          </p:cNvPr>
          <p:cNvCxnSpPr>
            <a:stCxn id="5" idx="2"/>
          </p:cNvCxnSpPr>
          <p:nvPr/>
        </p:nvCxnSpPr>
        <p:spPr>
          <a:xfrm flipH="1">
            <a:off x="5041900" y="902732"/>
            <a:ext cx="1041400" cy="1109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81D7F5CD-6E85-475D-895F-28F96553F1B7}"/>
              </a:ext>
            </a:extLst>
          </p:cNvPr>
          <p:cNvCxnSpPr>
            <a:stCxn id="5" idx="2"/>
          </p:cNvCxnSpPr>
          <p:nvPr/>
        </p:nvCxnSpPr>
        <p:spPr>
          <a:xfrm flipH="1">
            <a:off x="5080000" y="902732"/>
            <a:ext cx="1003300" cy="2864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DA35E0B2-5FB2-48A3-8FDE-C25CBDAF4D93}"/>
              </a:ext>
            </a:extLst>
          </p:cNvPr>
          <p:cNvCxnSpPr>
            <a:stCxn id="5" idx="2"/>
          </p:cNvCxnSpPr>
          <p:nvPr/>
        </p:nvCxnSpPr>
        <p:spPr>
          <a:xfrm>
            <a:off x="6083300" y="902732"/>
            <a:ext cx="1054099" cy="937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E9256B98-B769-4C8E-BB38-D15F6E1475C7}"/>
              </a:ext>
            </a:extLst>
          </p:cNvPr>
          <p:cNvCxnSpPr>
            <a:stCxn id="5" idx="2"/>
          </p:cNvCxnSpPr>
          <p:nvPr/>
        </p:nvCxnSpPr>
        <p:spPr>
          <a:xfrm>
            <a:off x="6083300" y="902732"/>
            <a:ext cx="889000" cy="2864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933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4E292C-2E84-442E-87DF-7CE95E156198}"/>
              </a:ext>
            </a:extLst>
          </p:cNvPr>
          <p:cNvSpPr txBox="1"/>
          <p:nvPr/>
        </p:nvSpPr>
        <p:spPr>
          <a:xfrm>
            <a:off x="357325" y="193001"/>
            <a:ext cx="11236911" cy="374077"/>
          </a:xfrm>
          <a:prstGeom prst="rect">
            <a:avLst/>
          </a:prstGeom>
          <a:noFill/>
        </p:spPr>
        <p:txBody>
          <a:bodyPr wrap="square">
            <a:spAutoFit/>
          </a:bodyPr>
          <a:lstStyle/>
          <a:p>
            <a:pPr lvl="0" algn="just" fontAlgn="base">
              <a:lnSpc>
                <a:spcPct val="107000"/>
              </a:lnSpc>
              <a:spcAft>
                <a:spcPts val="800"/>
              </a:spcAft>
            </a:pPr>
            <a:r>
              <a:rPr lang="uk-UA"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Конституційно-правовий зміст права на користування об</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єктами</a:t>
            </a:r>
            <a:r>
              <a:rPr lang="uk-UA"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державної та комунальної власності. </a:t>
            </a:r>
            <a:endParaRPr lang="ru-R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3BF4D0B-F418-410D-97C9-9C3E5000586F}"/>
              </a:ext>
            </a:extLst>
          </p:cNvPr>
          <p:cNvSpPr txBox="1"/>
          <p:nvPr/>
        </p:nvSpPr>
        <p:spPr>
          <a:xfrm>
            <a:off x="3622089" y="777102"/>
            <a:ext cx="3391270" cy="369332"/>
          </a:xfrm>
          <a:prstGeom prst="rect">
            <a:avLst/>
          </a:prstGeom>
          <a:noFill/>
          <a:ln>
            <a:solidFill>
              <a:schemeClr val="accent1"/>
            </a:solidFill>
          </a:ln>
        </p:spPr>
        <p:txBody>
          <a:bodyPr wrap="square" rtlCol="0">
            <a:spAutoFit/>
          </a:bodyPr>
          <a:lstStyle/>
          <a:p>
            <a:pPr algn="ctr"/>
            <a:r>
              <a:rPr lang="uk-UA" dirty="0"/>
              <a:t>За Цивільним Кодексом</a:t>
            </a:r>
            <a:endParaRPr lang="ru-RU" dirty="0"/>
          </a:p>
        </p:txBody>
      </p:sp>
      <p:sp>
        <p:nvSpPr>
          <p:cNvPr id="7" name="TextBox 6">
            <a:extLst>
              <a:ext uri="{FF2B5EF4-FFF2-40B4-BE49-F238E27FC236}">
                <a16:creationId xmlns:a16="http://schemas.microsoft.com/office/drawing/2014/main" id="{09F6F9DE-0892-4864-B6D7-9AADDEAE534A}"/>
              </a:ext>
            </a:extLst>
          </p:cNvPr>
          <p:cNvSpPr txBox="1"/>
          <p:nvPr/>
        </p:nvSpPr>
        <p:spPr>
          <a:xfrm>
            <a:off x="401396" y="2260489"/>
            <a:ext cx="3185182" cy="1200329"/>
          </a:xfrm>
          <a:prstGeom prst="rect">
            <a:avLst/>
          </a:prstGeom>
          <a:noFill/>
          <a:ln>
            <a:solidFill>
              <a:schemeClr val="accent1"/>
            </a:solidFill>
          </a:ln>
        </p:spPr>
        <p:txBody>
          <a:bodyPr wrap="square">
            <a:spAutoFit/>
          </a:bodyPr>
          <a:lstStyle/>
          <a:p>
            <a:pPr algn="just">
              <a:spcAft>
                <a:spcPts val="750"/>
              </a:spcAft>
            </a:pPr>
            <a:r>
              <a:rPr lang="ru-RU" sz="1800" dirty="0">
                <a:solidFill>
                  <a:srgbClr val="333333"/>
                </a:solidFill>
                <a:effectLst/>
                <a:latin typeface="Times New Roman" panose="02020603050405020304" pitchFamily="18" charset="0"/>
                <a:ea typeface="Times New Roman" panose="02020603050405020304" pitchFamily="18" charset="0"/>
              </a:rPr>
              <a:t>У </a:t>
            </a:r>
            <a:r>
              <a:rPr lang="ru-RU" sz="1800" dirty="0" err="1">
                <a:solidFill>
                  <a:srgbClr val="333333"/>
                </a:solidFill>
                <a:effectLst/>
                <a:latin typeface="Times New Roman" panose="02020603050405020304" pitchFamily="18" charset="0"/>
                <a:ea typeface="Times New Roman" panose="02020603050405020304" pitchFamily="18" charset="0"/>
              </a:rPr>
              <a:t>державній</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власності</a:t>
            </a:r>
            <a:r>
              <a:rPr lang="ru-RU" sz="1800" dirty="0">
                <a:solidFill>
                  <a:srgbClr val="333333"/>
                </a:solidFill>
                <a:effectLst/>
                <a:latin typeface="Times New Roman" panose="02020603050405020304" pitchFamily="18" charset="0"/>
                <a:ea typeface="Times New Roman" panose="02020603050405020304" pitchFamily="18" charset="0"/>
              </a:rPr>
              <a:t> є </a:t>
            </a:r>
            <a:r>
              <a:rPr lang="ru-RU" sz="1800" dirty="0" err="1">
                <a:solidFill>
                  <a:srgbClr val="333333"/>
                </a:solidFill>
                <a:effectLst/>
                <a:latin typeface="Times New Roman" panose="02020603050405020304" pitchFamily="18" charset="0"/>
                <a:ea typeface="Times New Roman" panose="02020603050405020304" pitchFamily="18" charset="0"/>
              </a:rPr>
              <a:t>майно</a:t>
            </a:r>
            <a:r>
              <a:rPr lang="ru-RU" sz="1800" dirty="0">
                <a:solidFill>
                  <a:srgbClr val="333333"/>
                </a:solidFill>
                <a:effectLst/>
                <a:latin typeface="Times New Roman" panose="02020603050405020304" pitchFamily="18" charset="0"/>
                <a:ea typeface="Times New Roman" panose="02020603050405020304" pitchFamily="18" charset="0"/>
              </a:rPr>
              <a:t>, у тому </a:t>
            </a:r>
            <a:r>
              <a:rPr lang="ru-RU" sz="1800" dirty="0" err="1">
                <a:solidFill>
                  <a:srgbClr val="333333"/>
                </a:solidFill>
                <a:effectLst/>
                <a:latin typeface="Times New Roman" panose="02020603050405020304" pitchFamily="18" charset="0"/>
                <a:ea typeface="Times New Roman" panose="02020603050405020304" pitchFamily="18" charset="0"/>
              </a:rPr>
              <a:t>числі</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грошові</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кошти</a:t>
            </a:r>
            <a:r>
              <a:rPr lang="ru-RU" sz="1800" dirty="0">
                <a:solidFill>
                  <a:srgbClr val="333333"/>
                </a:solidFill>
                <a:effectLst/>
                <a:latin typeface="Times New Roman" panose="02020603050405020304" pitchFamily="18" charset="0"/>
                <a:ea typeface="Times New Roman" panose="02020603050405020304" pitchFamily="18" charset="0"/>
              </a:rPr>
              <a:t>, яке </a:t>
            </a:r>
            <a:r>
              <a:rPr lang="ru-RU" sz="1800" dirty="0" err="1">
                <a:solidFill>
                  <a:srgbClr val="333333"/>
                </a:solidFill>
                <a:effectLst/>
                <a:latin typeface="Times New Roman" panose="02020603050405020304" pitchFamily="18" charset="0"/>
                <a:ea typeface="Times New Roman" panose="02020603050405020304" pitchFamily="18" charset="0"/>
              </a:rPr>
              <a:t>належить</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державі</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Україна</a:t>
            </a:r>
            <a:r>
              <a:rPr lang="ru-RU" sz="1800" dirty="0">
                <a:solidFill>
                  <a:srgbClr val="333333"/>
                </a:solidFill>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1479F6C7-2095-4CF1-AAB4-72887A7F3682}"/>
              </a:ext>
            </a:extLst>
          </p:cNvPr>
          <p:cNvSpPr txBox="1"/>
          <p:nvPr/>
        </p:nvSpPr>
        <p:spPr>
          <a:xfrm>
            <a:off x="692350" y="3865316"/>
            <a:ext cx="4265676" cy="923330"/>
          </a:xfrm>
          <a:prstGeom prst="rect">
            <a:avLst/>
          </a:prstGeom>
          <a:noFill/>
          <a:ln>
            <a:solidFill>
              <a:schemeClr val="accent1"/>
            </a:solidFill>
          </a:ln>
        </p:spPr>
        <p:txBody>
          <a:bodyPr wrap="square">
            <a:spAutoFit/>
          </a:bodyPr>
          <a:lstStyle/>
          <a:p>
            <a:pPr algn="just">
              <a:spcAft>
                <a:spcPts val="750"/>
              </a:spcAft>
            </a:pPr>
            <a:r>
              <a:rPr lang="ru-RU" sz="1800" dirty="0" err="1">
                <a:solidFill>
                  <a:srgbClr val="333333"/>
                </a:solidFill>
                <a:effectLst/>
                <a:latin typeface="Times New Roman" panose="02020603050405020304" pitchFamily="18" charset="0"/>
                <a:ea typeface="Times New Roman" panose="02020603050405020304" pitchFamily="18" charset="0"/>
              </a:rPr>
              <a:t>Від</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імені</a:t>
            </a:r>
            <a:r>
              <a:rPr lang="ru-RU" sz="1800" dirty="0">
                <a:solidFill>
                  <a:srgbClr val="333333"/>
                </a:solidFill>
                <a:effectLst/>
                <a:latin typeface="Times New Roman" panose="02020603050405020304" pitchFamily="18" charset="0"/>
                <a:ea typeface="Times New Roman" panose="02020603050405020304" pitchFamily="18" charset="0"/>
              </a:rPr>
              <a:t> та в </a:t>
            </a:r>
            <a:r>
              <a:rPr lang="ru-RU" sz="1800" dirty="0" err="1">
                <a:solidFill>
                  <a:srgbClr val="333333"/>
                </a:solidFill>
                <a:effectLst/>
                <a:latin typeface="Times New Roman" panose="02020603050405020304" pitchFamily="18" charset="0"/>
                <a:ea typeface="Times New Roman" panose="02020603050405020304" pitchFamily="18" charset="0"/>
              </a:rPr>
              <a:t>інтересах</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держави</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Україна</a:t>
            </a:r>
            <a:r>
              <a:rPr lang="ru-RU" sz="1800" dirty="0">
                <a:solidFill>
                  <a:srgbClr val="333333"/>
                </a:solidFill>
                <a:effectLst/>
                <a:latin typeface="Times New Roman" panose="02020603050405020304" pitchFamily="18" charset="0"/>
                <a:ea typeface="Times New Roman" panose="02020603050405020304" pitchFamily="18" charset="0"/>
              </a:rPr>
              <a:t> право </a:t>
            </a:r>
            <a:r>
              <a:rPr lang="ru-RU" sz="1800" dirty="0" err="1">
                <a:solidFill>
                  <a:srgbClr val="333333"/>
                </a:solidFill>
                <a:effectLst/>
                <a:latin typeface="Times New Roman" panose="02020603050405020304" pitchFamily="18" charset="0"/>
                <a:ea typeface="Times New Roman" panose="02020603050405020304" pitchFamily="18" charset="0"/>
              </a:rPr>
              <a:t>власності</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здійснюють</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відповідно</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органи</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державної</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влади</a:t>
            </a:r>
            <a:r>
              <a:rPr lang="ru-RU" sz="1800" dirty="0">
                <a:solidFill>
                  <a:srgbClr val="333333"/>
                </a:solidFill>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115310D8-138D-428D-8CCE-309911E2FC71}"/>
              </a:ext>
            </a:extLst>
          </p:cNvPr>
          <p:cNvSpPr txBox="1"/>
          <p:nvPr/>
        </p:nvSpPr>
        <p:spPr>
          <a:xfrm>
            <a:off x="1150819" y="5154229"/>
            <a:ext cx="5245390" cy="1200329"/>
          </a:xfrm>
          <a:prstGeom prst="rect">
            <a:avLst/>
          </a:prstGeom>
          <a:noFill/>
          <a:ln>
            <a:solidFill>
              <a:schemeClr val="accent1"/>
            </a:solidFill>
          </a:ln>
        </p:spPr>
        <p:txBody>
          <a:bodyPr wrap="square">
            <a:spAutoFit/>
          </a:bodyPr>
          <a:lstStyle/>
          <a:p>
            <a:pPr algn="just">
              <a:spcAft>
                <a:spcPts val="750"/>
              </a:spcAft>
            </a:pPr>
            <a:r>
              <a:rPr lang="ru-RU" sz="1800" dirty="0" err="1">
                <a:solidFill>
                  <a:srgbClr val="333333"/>
                </a:solidFill>
                <a:effectLst/>
                <a:latin typeface="Times New Roman" panose="02020603050405020304" pitchFamily="18" charset="0"/>
                <a:ea typeface="Times New Roman" panose="02020603050405020304" pitchFamily="18" charset="0"/>
              </a:rPr>
              <a:t>Управління</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майном</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що</a:t>
            </a:r>
            <a:r>
              <a:rPr lang="ru-RU" sz="1800" dirty="0">
                <a:solidFill>
                  <a:srgbClr val="333333"/>
                </a:solidFill>
                <a:effectLst/>
                <a:latin typeface="Times New Roman" panose="02020603050405020304" pitchFamily="18" charset="0"/>
                <a:ea typeface="Times New Roman" panose="02020603050405020304" pitchFamily="18" charset="0"/>
              </a:rPr>
              <a:t> є у </a:t>
            </a:r>
            <a:r>
              <a:rPr lang="ru-RU" sz="1800" dirty="0" err="1">
                <a:solidFill>
                  <a:srgbClr val="333333"/>
                </a:solidFill>
                <a:effectLst/>
                <a:latin typeface="Times New Roman" panose="02020603050405020304" pitchFamily="18" charset="0"/>
                <a:ea typeface="Times New Roman" panose="02020603050405020304" pitchFamily="18" charset="0"/>
              </a:rPr>
              <a:t>державній</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власності</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здійснюється</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державними</a:t>
            </a:r>
            <a:r>
              <a:rPr lang="ru-RU" sz="1800" dirty="0">
                <a:solidFill>
                  <a:srgbClr val="333333"/>
                </a:solidFill>
                <a:effectLst/>
                <a:latin typeface="Times New Roman" panose="02020603050405020304" pitchFamily="18" charset="0"/>
                <a:ea typeface="Times New Roman" panose="02020603050405020304" pitchFamily="18" charset="0"/>
              </a:rPr>
              <a:t> органами, а у </a:t>
            </a:r>
            <a:r>
              <a:rPr lang="ru-RU" sz="1800" dirty="0" err="1">
                <a:solidFill>
                  <a:srgbClr val="333333"/>
                </a:solidFill>
                <a:effectLst/>
                <a:latin typeface="Times New Roman" panose="02020603050405020304" pitchFamily="18" charset="0"/>
                <a:ea typeface="Times New Roman" panose="02020603050405020304" pitchFamily="18" charset="0"/>
              </a:rPr>
              <a:t>випадках</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передбачених</a:t>
            </a:r>
            <a:r>
              <a:rPr lang="ru-RU" sz="1800" dirty="0">
                <a:solidFill>
                  <a:srgbClr val="333333"/>
                </a:solidFill>
                <a:effectLst/>
                <a:latin typeface="Times New Roman" panose="02020603050405020304" pitchFamily="18" charset="0"/>
                <a:ea typeface="Times New Roman" panose="02020603050405020304" pitchFamily="18" charset="0"/>
              </a:rPr>
              <a:t> законом, </a:t>
            </a:r>
            <a:r>
              <a:rPr lang="ru-RU" sz="1800" dirty="0" err="1">
                <a:solidFill>
                  <a:srgbClr val="333333"/>
                </a:solidFill>
                <a:effectLst/>
                <a:latin typeface="Times New Roman" panose="02020603050405020304" pitchFamily="18" charset="0"/>
                <a:ea typeface="Times New Roman" panose="02020603050405020304" pitchFamily="18" charset="0"/>
              </a:rPr>
              <a:t>може</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здійснюватися</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іншими</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суб'єктами</a:t>
            </a:r>
            <a:r>
              <a:rPr lang="ru-RU" sz="1800" dirty="0">
                <a:solidFill>
                  <a:srgbClr val="333333"/>
                </a:solidFill>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1771578D-4C4D-4EE8-8733-04C1CE37B781}"/>
              </a:ext>
            </a:extLst>
          </p:cNvPr>
          <p:cNvSpPr txBox="1"/>
          <p:nvPr/>
        </p:nvSpPr>
        <p:spPr>
          <a:xfrm>
            <a:off x="1525524" y="1557973"/>
            <a:ext cx="3872484" cy="369332"/>
          </a:xfrm>
          <a:prstGeom prst="rect">
            <a:avLst/>
          </a:prstGeom>
          <a:noFill/>
          <a:ln>
            <a:solidFill>
              <a:schemeClr val="accent1"/>
            </a:solidFill>
          </a:ln>
        </p:spPr>
        <p:txBody>
          <a:bodyPr wrap="square">
            <a:spAutoFit/>
          </a:bodyPr>
          <a:lstStyle/>
          <a:p>
            <a:pPr algn="just">
              <a:spcAft>
                <a:spcPts val="750"/>
              </a:spcAft>
            </a:pPr>
            <a:r>
              <a:rPr lang="ru-RU" sz="1800" dirty="0">
                <a:solidFill>
                  <a:srgbClr val="333333"/>
                </a:solidFill>
                <a:effectLst/>
                <a:latin typeface="Times New Roman" panose="02020603050405020304" pitchFamily="18" charset="0"/>
                <a:ea typeface="Times New Roman" panose="02020603050405020304" pitchFamily="18" charset="0"/>
              </a:rPr>
              <a:t>Право </a:t>
            </a:r>
            <a:r>
              <a:rPr lang="ru-RU" sz="1800" dirty="0" err="1">
                <a:solidFill>
                  <a:srgbClr val="333333"/>
                </a:solidFill>
                <a:effectLst/>
                <a:latin typeface="Times New Roman" panose="02020603050405020304" pitchFamily="18" charset="0"/>
                <a:ea typeface="Times New Roman" panose="02020603050405020304" pitchFamily="18" charset="0"/>
              </a:rPr>
              <a:t>державної</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власності</a:t>
            </a:r>
            <a:r>
              <a:rPr lang="ru-RU" sz="1800" dirty="0">
                <a:solidFill>
                  <a:srgbClr val="333333"/>
                </a:solidFill>
                <a:effectLst/>
                <a:latin typeface="Times New Roman" panose="02020603050405020304" pitchFamily="18" charset="0"/>
                <a:ea typeface="Times New Roman" panose="02020603050405020304" pitchFamily="18" charset="0"/>
              </a:rPr>
              <a:t> (Ст. 326)</a:t>
            </a:r>
            <a:endParaRPr lang="ru-RU" sz="18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2E026001-284B-45C1-8F3F-AC14760BBE0D}"/>
              </a:ext>
            </a:extLst>
          </p:cNvPr>
          <p:cNvSpPr txBox="1"/>
          <p:nvPr/>
        </p:nvSpPr>
        <p:spPr>
          <a:xfrm>
            <a:off x="7422642" y="1545546"/>
            <a:ext cx="4171594" cy="369332"/>
          </a:xfrm>
          <a:prstGeom prst="rect">
            <a:avLst/>
          </a:prstGeom>
          <a:noFill/>
          <a:ln>
            <a:solidFill>
              <a:schemeClr val="accent1"/>
            </a:solidFill>
          </a:ln>
        </p:spPr>
        <p:txBody>
          <a:bodyPr wrap="square">
            <a:spAutoFit/>
          </a:bodyPr>
          <a:lstStyle/>
          <a:p>
            <a:pPr algn="just">
              <a:spcAft>
                <a:spcPts val="750"/>
              </a:spcAft>
            </a:pPr>
            <a:r>
              <a:rPr lang="ru-RU" sz="1800" dirty="0">
                <a:solidFill>
                  <a:srgbClr val="333333"/>
                </a:solidFill>
                <a:effectLst/>
                <a:latin typeface="Times New Roman" panose="02020603050405020304" pitchFamily="18" charset="0"/>
                <a:ea typeface="Times New Roman" panose="02020603050405020304" pitchFamily="18" charset="0"/>
              </a:rPr>
              <a:t>Право </a:t>
            </a:r>
            <a:r>
              <a:rPr lang="ru-RU" sz="1800" dirty="0" err="1">
                <a:solidFill>
                  <a:srgbClr val="333333"/>
                </a:solidFill>
                <a:effectLst/>
                <a:latin typeface="Times New Roman" panose="02020603050405020304" pitchFamily="18" charset="0"/>
                <a:ea typeface="Times New Roman" panose="02020603050405020304" pitchFamily="18" charset="0"/>
              </a:rPr>
              <a:t>комунальної</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власності</a:t>
            </a:r>
            <a:r>
              <a:rPr lang="ru-RU" sz="1800" dirty="0">
                <a:solidFill>
                  <a:srgbClr val="333333"/>
                </a:solidFill>
                <a:effectLst/>
                <a:latin typeface="Times New Roman" panose="02020603050405020304" pitchFamily="18" charset="0"/>
                <a:ea typeface="Times New Roman" panose="02020603050405020304" pitchFamily="18" charset="0"/>
              </a:rPr>
              <a:t> (ст. 327)</a:t>
            </a:r>
            <a:endParaRPr lang="ru-RU" sz="18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FDAB0D3E-95CF-4D38-8433-E7441B09EF53}"/>
              </a:ext>
            </a:extLst>
          </p:cNvPr>
          <p:cNvSpPr txBox="1"/>
          <p:nvPr/>
        </p:nvSpPr>
        <p:spPr>
          <a:xfrm>
            <a:off x="6882730" y="2941986"/>
            <a:ext cx="3502674" cy="923330"/>
          </a:xfrm>
          <a:prstGeom prst="rect">
            <a:avLst/>
          </a:prstGeom>
          <a:noFill/>
          <a:ln>
            <a:solidFill>
              <a:schemeClr val="accent1"/>
            </a:solidFill>
          </a:ln>
        </p:spPr>
        <p:txBody>
          <a:bodyPr wrap="square">
            <a:spAutoFit/>
          </a:bodyPr>
          <a:lstStyle/>
          <a:p>
            <a:pPr algn="just">
              <a:spcAft>
                <a:spcPts val="750"/>
              </a:spcAft>
            </a:pPr>
            <a:r>
              <a:rPr lang="ru-RU" sz="1800" dirty="0">
                <a:solidFill>
                  <a:srgbClr val="333333"/>
                </a:solidFill>
                <a:effectLst/>
                <a:latin typeface="Times New Roman" panose="02020603050405020304" pitchFamily="18" charset="0"/>
                <a:ea typeface="Times New Roman" panose="02020603050405020304" pitchFamily="18" charset="0"/>
              </a:rPr>
              <a:t>У </a:t>
            </a:r>
            <a:r>
              <a:rPr lang="ru-RU" sz="1800" dirty="0" err="1">
                <a:solidFill>
                  <a:srgbClr val="333333"/>
                </a:solidFill>
                <a:effectLst/>
                <a:latin typeface="Times New Roman" panose="02020603050405020304" pitchFamily="18" charset="0"/>
                <a:ea typeface="Times New Roman" panose="02020603050405020304" pitchFamily="18" charset="0"/>
              </a:rPr>
              <a:t>комунальній</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власності</a:t>
            </a:r>
            <a:r>
              <a:rPr lang="ru-RU" sz="1800" dirty="0">
                <a:solidFill>
                  <a:srgbClr val="333333"/>
                </a:solidFill>
                <a:effectLst/>
                <a:latin typeface="Times New Roman" panose="02020603050405020304" pitchFamily="18" charset="0"/>
                <a:ea typeface="Times New Roman" panose="02020603050405020304" pitchFamily="18" charset="0"/>
              </a:rPr>
              <a:t> є </a:t>
            </a:r>
            <a:r>
              <a:rPr lang="ru-RU" sz="1800" dirty="0" err="1">
                <a:solidFill>
                  <a:srgbClr val="333333"/>
                </a:solidFill>
                <a:effectLst/>
                <a:latin typeface="Times New Roman" panose="02020603050405020304" pitchFamily="18" charset="0"/>
                <a:ea typeface="Times New Roman" panose="02020603050405020304" pitchFamily="18" charset="0"/>
              </a:rPr>
              <a:t>майно</a:t>
            </a:r>
            <a:r>
              <a:rPr lang="ru-RU" sz="1800" dirty="0">
                <a:solidFill>
                  <a:srgbClr val="333333"/>
                </a:solidFill>
                <a:effectLst/>
                <a:latin typeface="Times New Roman" panose="02020603050405020304" pitchFamily="18" charset="0"/>
                <a:ea typeface="Times New Roman" panose="02020603050405020304" pitchFamily="18" charset="0"/>
              </a:rPr>
              <a:t>, у тому </a:t>
            </a:r>
            <a:r>
              <a:rPr lang="ru-RU" sz="1800" dirty="0" err="1">
                <a:solidFill>
                  <a:srgbClr val="333333"/>
                </a:solidFill>
                <a:effectLst/>
                <a:latin typeface="Times New Roman" panose="02020603050405020304" pitchFamily="18" charset="0"/>
                <a:ea typeface="Times New Roman" panose="02020603050405020304" pitchFamily="18" charset="0"/>
              </a:rPr>
              <a:t>числі</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грошові</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кошти</a:t>
            </a:r>
            <a:r>
              <a:rPr lang="ru-RU" sz="1800" dirty="0">
                <a:solidFill>
                  <a:srgbClr val="333333"/>
                </a:solidFill>
                <a:effectLst/>
                <a:latin typeface="Times New Roman" panose="02020603050405020304" pitchFamily="18" charset="0"/>
                <a:ea typeface="Times New Roman" panose="02020603050405020304" pitchFamily="18" charset="0"/>
              </a:rPr>
              <a:t>, яке </a:t>
            </a:r>
            <a:r>
              <a:rPr lang="ru-RU" sz="1800" dirty="0" err="1">
                <a:solidFill>
                  <a:srgbClr val="333333"/>
                </a:solidFill>
                <a:effectLst/>
                <a:latin typeface="Times New Roman" panose="02020603050405020304" pitchFamily="18" charset="0"/>
                <a:ea typeface="Times New Roman" panose="02020603050405020304" pitchFamily="18" charset="0"/>
              </a:rPr>
              <a:t>належить</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територіальній</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громаді</a:t>
            </a:r>
            <a:r>
              <a:rPr lang="ru-RU" sz="1800" dirty="0">
                <a:solidFill>
                  <a:srgbClr val="333333"/>
                </a:solidFill>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836CC6D6-1CC7-4D76-8A30-6B4D53C5C53E}"/>
              </a:ext>
            </a:extLst>
          </p:cNvPr>
          <p:cNvSpPr txBox="1"/>
          <p:nvPr/>
        </p:nvSpPr>
        <p:spPr>
          <a:xfrm>
            <a:off x="7785518" y="4295528"/>
            <a:ext cx="3924898" cy="1477328"/>
          </a:xfrm>
          <a:prstGeom prst="rect">
            <a:avLst/>
          </a:prstGeom>
          <a:noFill/>
          <a:ln>
            <a:solidFill>
              <a:schemeClr val="accent1"/>
            </a:solidFill>
          </a:ln>
        </p:spPr>
        <p:txBody>
          <a:bodyPr wrap="square">
            <a:spAutoFit/>
          </a:bodyPr>
          <a:lstStyle/>
          <a:p>
            <a:pPr algn="just"/>
            <a:r>
              <a:rPr lang="ru-RU" sz="1800" dirty="0" err="1">
                <a:solidFill>
                  <a:srgbClr val="333333"/>
                </a:solidFill>
                <a:effectLst/>
                <a:latin typeface="Times New Roman" panose="02020603050405020304" pitchFamily="18" charset="0"/>
                <a:ea typeface="Times New Roman" panose="02020603050405020304" pitchFamily="18" charset="0"/>
              </a:rPr>
              <a:t>Управління</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майном</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що</a:t>
            </a:r>
            <a:r>
              <a:rPr lang="ru-RU" sz="1800" dirty="0">
                <a:solidFill>
                  <a:srgbClr val="333333"/>
                </a:solidFill>
                <a:effectLst/>
                <a:latin typeface="Times New Roman" panose="02020603050405020304" pitchFamily="18" charset="0"/>
                <a:ea typeface="Times New Roman" panose="02020603050405020304" pitchFamily="18" charset="0"/>
              </a:rPr>
              <a:t> є у </a:t>
            </a:r>
            <a:r>
              <a:rPr lang="ru-RU" sz="1800" dirty="0" err="1">
                <a:solidFill>
                  <a:srgbClr val="333333"/>
                </a:solidFill>
                <a:effectLst/>
                <a:latin typeface="Times New Roman" panose="02020603050405020304" pitchFamily="18" charset="0"/>
                <a:ea typeface="Times New Roman" panose="02020603050405020304" pitchFamily="18" charset="0"/>
              </a:rPr>
              <a:t>комунальній</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власності</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здійснюють</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безпосередньо</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територіальна</a:t>
            </a:r>
            <a:r>
              <a:rPr lang="ru-RU" sz="1800" dirty="0">
                <a:solidFill>
                  <a:srgbClr val="333333"/>
                </a:solidFill>
                <a:effectLst/>
                <a:latin typeface="Times New Roman" panose="02020603050405020304" pitchFamily="18" charset="0"/>
                <a:ea typeface="Times New Roman" panose="02020603050405020304" pitchFamily="18" charset="0"/>
              </a:rPr>
              <a:t> громада та </a:t>
            </a:r>
            <a:r>
              <a:rPr lang="ru-RU" sz="1800" dirty="0" err="1">
                <a:solidFill>
                  <a:srgbClr val="333333"/>
                </a:solidFill>
                <a:effectLst/>
                <a:latin typeface="Times New Roman" panose="02020603050405020304" pitchFamily="18" charset="0"/>
                <a:ea typeface="Times New Roman" panose="02020603050405020304" pitchFamily="18" charset="0"/>
              </a:rPr>
              <a:t>утворені</a:t>
            </a:r>
            <a:r>
              <a:rPr lang="ru-RU" sz="1800" dirty="0">
                <a:solidFill>
                  <a:srgbClr val="333333"/>
                </a:solidFill>
                <a:effectLst/>
                <a:latin typeface="Times New Roman" panose="02020603050405020304" pitchFamily="18" charset="0"/>
                <a:ea typeface="Times New Roman" panose="02020603050405020304" pitchFamily="18" charset="0"/>
              </a:rPr>
              <a:t> нею </a:t>
            </a:r>
            <a:r>
              <a:rPr lang="ru-RU" sz="1800" dirty="0" err="1">
                <a:solidFill>
                  <a:srgbClr val="333333"/>
                </a:solidFill>
                <a:effectLst/>
                <a:latin typeface="Times New Roman" panose="02020603050405020304" pitchFamily="18" charset="0"/>
                <a:ea typeface="Times New Roman" panose="02020603050405020304" pitchFamily="18" charset="0"/>
              </a:rPr>
              <a:t>органи</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місцевого</a:t>
            </a:r>
            <a:r>
              <a:rPr lang="ru-RU" sz="1800" dirty="0">
                <a:solidFill>
                  <a:srgbClr val="333333"/>
                </a:solidFill>
                <a:effectLst/>
                <a:latin typeface="Times New Roman" panose="02020603050405020304" pitchFamily="18" charset="0"/>
                <a:ea typeface="Times New Roman" panose="02020603050405020304" pitchFamily="18" charset="0"/>
              </a:rPr>
              <a:t> </a:t>
            </a:r>
            <a:r>
              <a:rPr lang="ru-RU" sz="1800" dirty="0" err="1">
                <a:solidFill>
                  <a:srgbClr val="333333"/>
                </a:solidFill>
                <a:effectLst/>
                <a:latin typeface="Times New Roman" panose="02020603050405020304" pitchFamily="18" charset="0"/>
                <a:ea typeface="Times New Roman" panose="02020603050405020304" pitchFamily="18" charset="0"/>
              </a:rPr>
              <a:t>самоврядування</a:t>
            </a:r>
            <a:r>
              <a:rPr lang="ru-RU" sz="1800" dirty="0">
                <a:solidFill>
                  <a:srgbClr val="333333"/>
                </a:solidFill>
                <a:effectLst/>
                <a:latin typeface="Times New Roman" panose="02020603050405020304" pitchFamily="18" charset="0"/>
                <a:ea typeface="Times New Roman" panose="02020603050405020304" pitchFamily="18" charset="0"/>
              </a:rPr>
              <a:t>.</a:t>
            </a:r>
            <a:endParaRPr lang="ru-RU" dirty="0"/>
          </a:p>
        </p:txBody>
      </p:sp>
      <p:cxnSp>
        <p:nvCxnSpPr>
          <p:cNvPr id="21" name="Прямая со стрелкой 20">
            <a:extLst>
              <a:ext uri="{FF2B5EF4-FFF2-40B4-BE49-F238E27FC236}">
                <a16:creationId xmlns:a16="http://schemas.microsoft.com/office/drawing/2014/main" id="{A0D6305E-03E1-49C0-9E97-76CDA395FFC7}"/>
              </a:ext>
            </a:extLst>
          </p:cNvPr>
          <p:cNvCxnSpPr/>
          <p:nvPr/>
        </p:nvCxnSpPr>
        <p:spPr>
          <a:xfrm flipH="1">
            <a:off x="4495800" y="1144560"/>
            <a:ext cx="1698171" cy="36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78236E38-DB17-4B51-8959-8F8C7A5C0900}"/>
              </a:ext>
            </a:extLst>
          </p:cNvPr>
          <p:cNvCxnSpPr/>
          <p:nvPr/>
        </p:nvCxnSpPr>
        <p:spPr>
          <a:xfrm>
            <a:off x="6096000" y="1129298"/>
            <a:ext cx="1230086" cy="4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3E03B516-A297-4DE2-86F5-9B594F4526E1}"/>
              </a:ext>
            </a:extLst>
          </p:cNvPr>
          <p:cNvCxnSpPr/>
          <p:nvPr/>
        </p:nvCxnSpPr>
        <p:spPr>
          <a:xfrm flipH="1">
            <a:off x="3676412" y="1914878"/>
            <a:ext cx="1281614" cy="839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3B8CF4A7-3A24-49FC-8058-963643A097D0}"/>
              </a:ext>
            </a:extLst>
          </p:cNvPr>
          <p:cNvCxnSpPr>
            <a:cxnSpLocks/>
          </p:cNvCxnSpPr>
          <p:nvPr/>
        </p:nvCxnSpPr>
        <p:spPr>
          <a:xfrm flipH="1">
            <a:off x="4593848" y="1973261"/>
            <a:ext cx="364178" cy="1820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D70F6F69-A9A1-45FB-9282-64816EAE72F4}"/>
              </a:ext>
            </a:extLst>
          </p:cNvPr>
          <p:cNvCxnSpPr/>
          <p:nvPr/>
        </p:nvCxnSpPr>
        <p:spPr>
          <a:xfrm>
            <a:off x="4958026" y="1914878"/>
            <a:ext cx="653186" cy="3193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917FF0FC-8D14-4383-B47F-C3E2EF315B81}"/>
              </a:ext>
            </a:extLst>
          </p:cNvPr>
          <p:cNvCxnSpPr/>
          <p:nvPr/>
        </p:nvCxnSpPr>
        <p:spPr>
          <a:xfrm flipH="1">
            <a:off x="9906000" y="1914878"/>
            <a:ext cx="1317171" cy="885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CE739AD3-0A75-4FC5-89C9-099D198E0D4B}"/>
              </a:ext>
            </a:extLst>
          </p:cNvPr>
          <p:cNvCxnSpPr/>
          <p:nvPr/>
        </p:nvCxnSpPr>
        <p:spPr>
          <a:xfrm flipH="1">
            <a:off x="11005457" y="1914878"/>
            <a:ext cx="206829" cy="2297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BAD1C6-3EBE-4C13-A1C9-F6162BF6318D}"/>
              </a:ext>
            </a:extLst>
          </p:cNvPr>
          <p:cNvSpPr txBox="1"/>
          <p:nvPr/>
        </p:nvSpPr>
        <p:spPr>
          <a:xfrm>
            <a:off x="566057" y="864275"/>
            <a:ext cx="11439312" cy="830997"/>
          </a:xfrm>
          <a:prstGeom prst="rect">
            <a:avLst/>
          </a:prstGeom>
          <a:noFill/>
          <a:ln>
            <a:solidFill>
              <a:schemeClr val="accent1"/>
            </a:solidFill>
          </a:ln>
        </p:spPr>
        <p:txBody>
          <a:bodyPr wrap="square">
            <a:spAutoFit/>
          </a:bodyPr>
          <a:lstStyle/>
          <a:p>
            <a:pPr algn="just"/>
            <a:r>
              <a:rPr lang="uk-U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наділяє КМУ та уповноважені органи повноваженнями щодо реалізації прав держави як власника таких об'єктів, пов'язаних з володінням, користуванням і розпоряджанням ними, у межах, визначених законодавством України, з метою задоволення державних та суспільних потреб. </a:t>
            </a:r>
            <a:endParaRPr lang="ru-RU" sz="1600" dirty="0"/>
          </a:p>
        </p:txBody>
      </p:sp>
      <p:sp>
        <p:nvSpPr>
          <p:cNvPr id="5" name="TextBox 4">
            <a:extLst>
              <a:ext uri="{FF2B5EF4-FFF2-40B4-BE49-F238E27FC236}">
                <a16:creationId xmlns:a16="http://schemas.microsoft.com/office/drawing/2014/main" id="{1B9BB54D-5B38-44E0-8719-DA70B65026FD}"/>
              </a:ext>
            </a:extLst>
          </p:cNvPr>
          <p:cNvSpPr txBox="1"/>
          <p:nvPr/>
        </p:nvSpPr>
        <p:spPr>
          <a:xfrm>
            <a:off x="2219112" y="246528"/>
            <a:ext cx="7554686" cy="338554"/>
          </a:xfrm>
          <a:prstGeom prst="rect">
            <a:avLst/>
          </a:prstGeom>
          <a:noFill/>
          <a:ln>
            <a:solidFill>
              <a:schemeClr val="accent1"/>
            </a:solidFill>
          </a:ln>
        </p:spPr>
        <p:txBody>
          <a:bodyPr wrap="square">
            <a:spAutoFit/>
          </a:bodyPr>
          <a:lstStyle/>
          <a:p>
            <a:r>
              <a:rPr lang="uk-U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Закон України «Про управління об’єктами державної власності» </a:t>
            </a:r>
            <a:endParaRPr lang="ru-RU" sz="1600" dirty="0"/>
          </a:p>
        </p:txBody>
      </p:sp>
      <p:sp>
        <p:nvSpPr>
          <p:cNvPr id="7" name="TextBox 6">
            <a:extLst>
              <a:ext uri="{FF2B5EF4-FFF2-40B4-BE49-F238E27FC236}">
                <a16:creationId xmlns:a16="http://schemas.microsoft.com/office/drawing/2014/main" id="{02BDCB94-FE27-4916-933A-5CC0C71A5239}"/>
              </a:ext>
            </a:extLst>
          </p:cNvPr>
          <p:cNvSpPr txBox="1"/>
          <p:nvPr/>
        </p:nvSpPr>
        <p:spPr>
          <a:xfrm>
            <a:off x="7396450" y="5939594"/>
            <a:ext cx="4608920" cy="584775"/>
          </a:xfrm>
          <a:prstGeom prst="rect">
            <a:avLst/>
          </a:prstGeom>
          <a:noFill/>
          <a:ln>
            <a:solidFill>
              <a:schemeClr val="accent1"/>
            </a:solidFill>
          </a:ln>
        </p:spPr>
        <p:txBody>
          <a:bodyPr wrap="square">
            <a:spAutoFit/>
          </a:bodyPr>
          <a:lstStyle/>
          <a:p>
            <a:pPr algn="just"/>
            <a:r>
              <a:rPr lang="ru-RU" sz="1600" dirty="0" err="1">
                <a:solidFill>
                  <a:srgbClr val="000000"/>
                </a:solidFill>
                <a:effectLst/>
                <a:latin typeface="Times New Roman" panose="02020603050405020304" pitchFamily="18" charset="0"/>
                <a:ea typeface="Times New Roman" panose="02020603050405020304" pitchFamily="18" charset="0"/>
              </a:rPr>
              <a:t>Національна</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академія</a:t>
            </a:r>
            <a:r>
              <a:rPr lang="ru-RU" sz="1600" dirty="0">
                <a:solidFill>
                  <a:srgbClr val="000000"/>
                </a:solidFill>
                <a:effectLst/>
                <a:latin typeface="Times New Roman" panose="02020603050405020304" pitchFamily="18" charset="0"/>
                <a:ea typeface="Times New Roman" panose="02020603050405020304" pitchFamily="18" charset="0"/>
              </a:rPr>
              <a:t> наук </a:t>
            </a:r>
            <a:r>
              <a:rPr lang="ru-RU" sz="1600" dirty="0" err="1">
                <a:solidFill>
                  <a:srgbClr val="000000"/>
                </a:solidFill>
                <a:effectLst/>
                <a:latin typeface="Times New Roman" panose="02020603050405020304" pitchFamily="18" charset="0"/>
                <a:ea typeface="Times New Roman" panose="02020603050405020304" pitchFamily="18" charset="0"/>
              </a:rPr>
              <a:t>України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галузеві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академії</a:t>
            </a:r>
            <a:r>
              <a:rPr lang="ru-RU" sz="1600" dirty="0">
                <a:solidFill>
                  <a:srgbClr val="000000"/>
                </a:solidFill>
                <a:effectLst/>
                <a:latin typeface="Times New Roman" panose="02020603050405020304" pitchFamily="18" charset="0"/>
                <a:ea typeface="Times New Roman" panose="02020603050405020304" pitchFamily="18" charset="0"/>
              </a:rPr>
              <a:t> наук.</a:t>
            </a:r>
            <a:endParaRPr lang="ru-RU"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384D6D99-6608-4A67-8CD4-8834633971DF}"/>
              </a:ext>
            </a:extLst>
          </p:cNvPr>
          <p:cNvSpPr txBox="1"/>
          <p:nvPr/>
        </p:nvSpPr>
        <p:spPr>
          <a:xfrm>
            <a:off x="3011261" y="1930063"/>
            <a:ext cx="5839910" cy="338554"/>
          </a:xfrm>
          <a:prstGeom prst="rect">
            <a:avLst/>
          </a:prstGeom>
          <a:noFill/>
          <a:ln>
            <a:solidFill>
              <a:schemeClr val="accent1"/>
            </a:solidFill>
          </a:ln>
        </p:spPr>
        <p:txBody>
          <a:bodyPr wrap="square">
            <a:spAutoFit/>
          </a:bodyPr>
          <a:lstStyle/>
          <a:p>
            <a:pPr algn="ctr"/>
            <a:r>
              <a:rPr lang="ru-RU" sz="1600" dirty="0" err="1">
                <a:solidFill>
                  <a:srgbClr val="000000"/>
                </a:solidFill>
                <a:effectLst/>
                <a:latin typeface="Times New Roman" panose="02020603050405020304" pitchFamily="18" charset="0"/>
                <a:ea typeface="Times New Roman" panose="02020603050405020304" pitchFamily="18" charset="0"/>
              </a:rPr>
              <a:t>Суб’єктами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управління</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об’єктами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державної</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власності</a:t>
            </a:r>
            <a:r>
              <a:rPr lang="ru-RU" sz="1600" dirty="0">
                <a:solidFill>
                  <a:srgbClr val="000000"/>
                </a:solidFill>
                <a:effectLst/>
                <a:latin typeface="Times New Roman" panose="02020603050405020304" pitchFamily="18" charset="0"/>
                <a:ea typeface="Times New Roman" panose="02020603050405020304" pitchFamily="18" charset="0"/>
              </a:rPr>
              <a:t> є: </a:t>
            </a:r>
            <a:endParaRPr lang="ru-RU" sz="16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1B7F9A46-713B-42C7-8CAB-F220C57D6040}"/>
              </a:ext>
            </a:extLst>
          </p:cNvPr>
          <p:cNvSpPr txBox="1"/>
          <p:nvPr/>
        </p:nvSpPr>
        <p:spPr>
          <a:xfrm>
            <a:off x="427266" y="2394446"/>
            <a:ext cx="2583995" cy="338554"/>
          </a:xfrm>
          <a:prstGeom prst="rect">
            <a:avLst/>
          </a:prstGeom>
          <a:noFill/>
          <a:ln>
            <a:solidFill>
              <a:schemeClr val="accent1"/>
            </a:solidFill>
          </a:ln>
        </p:spPr>
        <p:txBody>
          <a:bodyPr wrap="square">
            <a:spAutoFit/>
          </a:bodyPr>
          <a:lstStyle/>
          <a:p>
            <a:r>
              <a:rPr lang="ru-RU" sz="1600" dirty="0" err="1">
                <a:solidFill>
                  <a:srgbClr val="000000"/>
                </a:solidFill>
                <a:effectLst/>
                <a:latin typeface="Times New Roman" panose="02020603050405020304" pitchFamily="18" charset="0"/>
                <a:ea typeface="Times New Roman" panose="02020603050405020304" pitchFamily="18" charset="0"/>
              </a:rPr>
              <a:t>Кабінет</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Міністрів</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України</a:t>
            </a:r>
            <a:r>
              <a:rPr lang="ru-RU" sz="1600" dirty="0">
                <a:solidFill>
                  <a:srgbClr val="000000"/>
                </a:solidFill>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67867902-CE07-4F04-B77F-1234CBC02259}"/>
              </a:ext>
            </a:extLst>
          </p:cNvPr>
          <p:cNvSpPr txBox="1"/>
          <p:nvPr/>
        </p:nvSpPr>
        <p:spPr>
          <a:xfrm>
            <a:off x="415232" y="2950215"/>
            <a:ext cx="3296797" cy="1323439"/>
          </a:xfrm>
          <a:prstGeom prst="rect">
            <a:avLst/>
          </a:prstGeom>
          <a:noFill/>
          <a:ln>
            <a:solidFill>
              <a:schemeClr val="accent1"/>
            </a:solidFill>
          </a:ln>
        </p:spPr>
        <p:txBody>
          <a:bodyPr wrap="square">
            <a:spAutoFit/>
          </a:bodyPr>
          <a:lstStyle/>
          <a:p>
            <a:pPr algn="just"/>
            <a:r>
              <a:rPr lang="ru-RU" sz="1600" dirty="0" err="1">
                <a:solidFill>
                  <a:srgbClr val="000000"/>
                </a:solidFill>
                <a:effectLst/>
                <a:latin typeface="Times New Roman" panose="02020603050405020304" pitchFamily="18" charset="0"/>
                <a:ea typeface="Times New Roman" panose="02020603050405020304" pitchFamily="18" charset="0"/>
              </a:rPr>
              <a:t>центральний</a:t>
            </a:r>
            <a:r>
              <a:rPr lang="ru-RU" sz="1600" dirty="0">
                <a:solidFill>
                  <a:srgbClr val="000000"/>
                </a:solidFill>
                <a:effectLst/>
                <a:latin typeface="Times New Roman" panose="02020603050405020304" pitchFamily="18" charset="0"/>
                <a:ea typeface="Times New Roman" panose="02020603050405020304" pitchFamily="18" charset="0"/>
              </a:rPr>
              <a:t> орган </a:t>
            </a:r>
            <a:r>
              <a:rPr lang="ru-RU" sz="1600" dirty="0" err="1">
                <a:solidFill>
                  <a:srgbClr val="000000"/>
                </a:solidFill>
                <a:effectLst/>
                <a:latin typeface="Times New Roman" panose="02020603050405020304" pitchFamily="18" charset="0"/>
                <a:ea typeface="Times New Roman" panose="02020603050405020304" pitchFamily="18" charset="0"/>
              </a:rPr>
              <a:t>виконавчої</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влади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що</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забезпечує</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формування</a:t>
            </a:r>
            <a:r>
              <a:rPr lang="ru-RU" sz="1600" dirty="0">
                <a:solidFill>
                  <a:srgbClr val="000000"/>
                </a:solidFill>
                <a:effectLst/>
                <a:latin typeface="Times New Roman" panose="02020603050405020304" pitchFamily="18" charset="0"/>
                <a:ea typeface="Times New Roman" panose="02020603050405020304" pitchFamily="18" charset="0"/>
              </a:rPr>
              <a:t> та </a:t>
            </a:r>
            <a:r>
              <a:rPr lang="ru-RU" sz="1600" dirty="0" err="1">
                <a:solidFill>
                  <a:srgbClr val="000000"/>
                </a:solidFill>
                <a:effectLst/>
                <a:latin typeface="Times New Roman" panose="02020603050405020304" pitchFamily="18" charset="0"/>
                <a:ea typeface="Times New Roman" panose="02020603050405020304" pitchFamily="18" charset="0"/>
              </a:rPr>
              <a:t>реалізує</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державну</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політику</a:t>
            </a:r>
            <a:r>
              <a:rPr lang="ru-RU" sz="1600" dirty="0">
                <a:solidFill>
                  <a:srgbClr val="000000"/>
                </a:solidFill>
                <a:effectLst/>
                <a:latin typeface="Times New Roman" panose="02020603050405020304" pitchFamily="18" charset="0"/>
                <a:ea typeface="Times New Roman" panose="02020603050405020304" pitchFamily="18" charset="0"/>
              </a:rPr>
              <a:t> у </a:t>
            </a:r>
            <a:r>
              <a:rPr lang="ru-RU" sz="1600" dirty="0" err="1">
                <a:solidFill>
                  <a:srgbClr val="000000"/>
                </a:solidFill>
                <a:effectLst/>
                <a:latin typeface="Times New Roman" panose="02020603050405020304" pitchFamily="18" charset="0"/>
                <a:ea typeface="Times New Roman" panose="02020603050405020304" pitchFamily="18" charset="0"/>
              </a:rPr>
              <a:t>сфері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управління</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об'єктами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державної</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власності</a:t>
            </a:r>
            <a:r>
              <a:rPr lang="ru-RU" sz="1600"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12B47F7C-07DB-4324-B90C-F832E6FD061C}"/>
              </a:ext>
            </a:extLst>
          </p:cNvPr>
          <p:cNvSpPr txBox="1"/>
          <p:nvPr/>
        </p:nvSpPr>
        <p:spPr>
          <a:xfrm>
            <a:off x="7358744" y="2499756"/>
            <a:ext cx="4646626" cy="584775"/>
          </a:xfrm>
          <a:prstGeom prst="rect">
            <a:avLst/>
          </a:prstGeom>
          <a:noFill/>
          <a:ln>
            <a:solidFill>
              <a:schemeClr val="accent1"/>
            </a:solidFill>
          </a:ln>
        </p:spPr>
        <p:txBody>
          <a:bodyPr wrap="square">
            <a:spAutoFit/>
          </a:bodyPr>
          <a:lstStyle/>
          <a:p>
            <a:pPr algn="just"/>
            <a:r>
              <a:rPr lang="ru-RU" sz="1600" dirty="0" err="1">
                <a:solidFill>
                  <a:srgbClr val="000000"/>
                </a:solidFill>
                <a:effectLst/>
                <a:latin typeface="Times New Roman" panose="02020603050405020304" pitchFamily="18" charset="0"/>
                <a:ea typeface="Times New Roman" panose="02020603050405020304" pitchFamily="18" charset="0"/>
              </a:rPr>
              <a:t>міністерства</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інші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органи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виконавчої</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влади</a:t>
            </a:r>
            <a:r>
              <a:rPr lang="ru-RU" sz="1600" dirty="0">
                <a:solidFill>
                  <a:srgbClr val="000000"/>
                </a:solidFill>
                <a:effectLst/>
                <a:latin typeface="Times New Roman" panose="02020603050405020304" pitchFamily="18" charset="0"/>
                <a:ea typeface="Times New Roman" panose="02020603050405020304" pitchFamily="18" charset="0"/>
              </a:rPr>
              <a:t> та </a:t>
            </a:r>
            <a:r>
              <a:rPr lang="ru-RU" sz="1600" dirty="0" err="1">
                <a:solidFill>
                  <a:srgbClr val="000000"/>
                </a:solidFill>
                <a:effectLst/>
                <a:latin typeface="Times New Roman" panose="02020603050405020304" pitchFamily="18" charset="0"/>
                <a:ea typeface="Times New Roman" panose="02020603050405020304" pitchFamily="18" charset="0"/>
              </a:rPr>
              <a:t>державні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колегіальні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органи</a:t>
            </a:r>
            <a:endParaRPr lang="ru-RU"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AECE914F-6BA5-4415-BA94-1FCB2B8F1F82}"/>
              </a:ext>
            </a:extLst>
          </p:cNvPr>
          <p:cNvSpPr txBox="1"/>
          <p:nvPr/>
        </p:nvSpPr>
        <p:spPr>
          <a:xfrm>
            <a:off x="7358744" y="3315670"/>
            <a:ext cx="4646625" cy="338554"/>
          </a:xfrm>
          <a:prstGeom prst="rect">
            <a:avLst/>
          </a:prstGeom>
          <a:noFill/>
          <a:ln>
            <a:solidFill>
              <a:schemeClr val="accent1"/>
            </a:solidFill>
          </a:ln>
        </p:spPr>
        <p:txBody>
          <a:bodyPr wrap="square">
            <a:spAutoFit/>
          </a:bodyPr>
          <a:lstStyle/>
          <a:p>
            <a:pPr algn="just"/>
            <a:r>
              <a:rPr lang="ru-RU" sz="1600" dirty="0">
                <a:solidFill>
                  <a:srgbClr val="000000"/>
                </a:solidFill>
                <a:effectLst/>
                <a:latin typeface="Times New Roman" panose="02020603050405020304" pitchFamily="18" charset="0"/>
                <a:ea typeface="Times New Roman" panose="02020603050405020304" pitchFamily="18" charset="0"/>
              </a:rPr>
              <a:t>Фонд державного майна </a:t>
            </a:r>
            <a:r>
              <a:rPr lang="ru-RU" sz="1600" dirty="0" err="1">
                <a:solidFill>
                  <a:srgbClr val="000000"/>
                </a:solidFill>
                <a:effectLst/>
                <a:latin typeface="Times New Roman" panose="02020603050405020304" pitchFamily="18" charset="0"/>
                <a:ea typeface="Times New Roman" panose="02020603050405020304" pitchFamily="18" charset="0"/>
              </a:rPr>
              <a:t>України</a:t>
            </a:r>
            <a:r>
              <a:rPr lang="ru-RU" sz="1600"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21905D87-B449-40BE-A93F-FE9E4558DBC4}"/>
              </a:ext>
            </a:extLst>
          </p:cNvPr>
          <p:cNvSpPr txBox="1"/>
          <p:nvPr/>
        </p:nvSpPr>
        <p:spPr>
          <a:xfrm>
            <a:off x="7358744" y="3799006"/>
            <a:ext cx="4646625" cy="830997"/>
          </a:xfrm>
          <a:prstGeom prst="rect">
            <a:avLst/>
          </a:prstGeom>
          <a:noFill/>
          <a:ln>
            <a:solidFill>
              <a:schemeClr val="accent1"/>
            </a:solidFill>
          </a:ln>
        </p:spPr>
        <p:txBody>
          <a:bodyPr wrap="square">
            <a:spAutoFit/>
          </a:bodyPr>
          <a:lstStyle/>
          <a:p>
            <a:pPr algn="just"/>
            <a:r>
              <a:rPr lang="ru-RU" sz="1600" dirty="0" err="1">
                <a:solidFill>
                  <a:srgbClr val="000000"/>
                </a:solidFill>
                <a:effectLst/>
                <a:latin typeface="Times New Roman" panose="02020603050405020304" pitchFamily="18" charset="0"/>
                <a:ea typeface="Times New Roman" panose="02020603050405020304" pitchFamily="18" charset="0"/>
              </a:rPr>
              <a:t>органи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що</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забезпечують</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діяльність</a:t>
            </a:r>
            <a:r>
              <a:rPr lang="ru-RU" sz="1600" dirty="0">
                <a:solidFill>
                  <a:srgbClr val="000000"/>
                </a:solidFill>
                <a:effectLst/>
                <a:latin typeface="Times New Roman" panose="02020603050405020304" pitchFamily="18" charset="0"/>
                <a:ea typeface="Times New Roman" panose="02020603050405020304" pitchFamily="18" charset="0"/>
              </a:rPr>
              <a:t> Президента </a:t>
            </a:r>
            <a:r>
              <a:rPr lang="ru-RU" sz="1600" dirty="0" err="1">
                <a:solidFill>
                  <a:srgbClr val="000000"/>
                </a:solidFill>
                <a:effectLst/>
                <a:latin typeface="Times New Roman" panose="02020603050405020304" pitchFamily="18" charset="0"/>
                <a:ea typeface="Times New Roman" panose="02020603050405020304" pitchFamily="18" charset="0"/>
              </a:rPr>
              <a:t>України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Верховної</a:t>
            </a:r>
            <a:r>
              <a:rPr lang="ru-RU" sz="1600" dirty="0">
                <a:solidFill>
                  <a:srgbClr val="000000"/>
                </a:solidFill>
                <a:effectLst/>
                <a:latin typeface="Times New Roman" panose="02020603050405020304" pitchFamily="18" charset="0"/>
                <a:ea typeface="Times New Roman" panose="02020603050405020304" pitchFamily="18" charset="0"/>
              </a:rPr>
              <a:t> Ради </a:t>
            </a:r>
            <a:r>
              <a:rPr lang="ru-RU" sz="1600" dirty="0" err="1">
                <a:solidFill>
                  <a:srgbClr val="000000"/>
                </a:solidFill>
                <a:effectLst/>
                <a:latin typeface="Times New Roman" panose="02020603050405020304" pitchFamily="18" charset="0"/>
                <a:ea typeface="Times New Roman" panose="02020603050405020304" pitchFamily="18" charset="0"/>
              </a:rPr>
              <a:t>України</a:t>
            </a:r>
            <a:r>
              <a:rPr lang="ru-RU" sz="1600" dirty="0">
                <a:solidFill>
                  <a:srgbClr val="000000"/>
                </a:solidFill>
                <a:effectLst/>
                <a:latin typeface="Times New Roman" panose="02020603050405020304" pitchFamily="18" charset="0"/>
                <a:ea typeface="Times New Roman" panose="02020603050405020304" pitchFamily="18" charset="0"/>
              </a:rPr>
              <a:t> та </a:t>
            </a:r>
            <a:r>
              <a:rPr lang="ru-RU" sz="1600" dirty="0" err="1">
                <a:solidFill>
                  <a:srgbClr val="000000"/>
                </a:solidFill>
                <a:effectLst/>
                <a:latin typeface="Times New Roman" panose="02020603050405020304" pitchFamily="18" charset="0"/>
                <a:ea typeface="Times New Roman" panose="02020603050405020304" pitchFamily="18" charset="0"/>
              </a:rPr>
              <a:t>Кабінету</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Міністрів</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України</a:t>
            </a:r>
            <a:r>
              <a:rPr lang="ru-RU" sz="1600"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6CDA8BEB-1ED7-4EB1-8C32-3AFD9F0D5BD3}"/>
              </a:ext>
            </a:extLst>
          </p:cNvPr>
          <p:cNvSpPr txBox="1"/>
          <p:nvPr/>
        </p:nvSpPr>
        <p:spPr>
          <a:xfrm>
            <a:off x="7358744" y="4842723"/>
            <a:ext cx="4646625" cy="830997"/>
          </a:xfrm>
          <a:prstGeom prst="rect">
            <a:avLst/>
          </a:prstGeom>
          <a:noFill/>
          <a:ln>
            <a:solidFill>
              <a:schemeClr val="accent1"/>
            </a:solidFill>
          </a:ln>
        </p:spPr>
        <p:txBody>
          <a:bodyPr wrap="square">
            <a:spAutoFit/>
          </a:bodyPr>
          <a:lstStyle/>
          <a:p>
            <a:pPr algn="just"/>
            <a:r>
              <a:rPr lang="ru-RU" sz="1600" dirty="0" err="1">
                <a:solidFill>
                  <a:srgbClr val="000000"/>
                </a:solidFill>
                <a:effectLst/>
                <a:latin typeface="Times New Roman" panose="02020603050405020304" pitchFamily="18" charset="0"/>
                <a:ea typeface="Times New Roman" panose="02020603050405020304" pitchFamily="18" charset="0"/>
              </a:rPr>
              <a:t>органи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які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здійснюють</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управління</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державним</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майном</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відповідно</a:t>
            </a:r>
            <a:r>
              <a:rPr lang="ru-RU" sz="1600" dirty="0">
                <a:solidFill>
                  <a:srgbClr val="000000"/>
                </a:solidFill>
                <a:effectLst/>
                <a:latin typeface="Times New Roman" panose="02020603050405020304" pitchFamily="18" charset="0"/>
                <a:ea typeface="Times New Roman" panose="02020603050405020304" pitchFamily="18" charset="0"/>
              </a:rPr>
              <a:t> до </a:t>
            </a:r>
            <a:r>
              <a:rPr lang="ru-RU" sz="1600" dirty="0" err="1">
                <a:solidFill>
                  <a:srgbClr val="000000"/>
                </a:solidFill>
                <a:effectLst/>
                <a:latin typeface="Times New Roman" panose="02020603050405020304" pitchFamily="18" charset="0"/>
                <a:ea typeface="Times New Roman" panose="02020603050405020304" pitchFamily="18" charset="0"/>
              </a:rPr>
              <a:t>повноважень</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визначених</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окремими</a:t>
            </a:r>
            <a:r>
              <a:rPr lang="ru-RU" sz="1600" dirty="0">
                <a:solidFill>
                  <a:srgbClr val="000000"/>
                </a:solidFill>
                <a:effectLst/>
                <a:latin typeface="Times New Roman" panose="02020603050405020304" pitchFamily="18" charset="0"/>
                <a:ea typeface="Times New Roman" panose="02020603050405020304" pitchFamily="18" charset="0"/>
              </a:rPr>
              <a:t> законами;</a:t>
            </a:r>
            <a:endParaRPr lang="ru-RU" sz="1600" dirty="0">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A586AC97-BEB6-492E-AE6B-738809E0B1E4}"/>
              </a:ext>
            </a:extLst>
          </p:cNvPr>
          <p:cNvSpPr txBox="1"/>
          <p:nvPr/>
        </p:nvSpPr>
        <p:spPr>
          <a:xfrm>
            <a:off x="415232" y="4462361"/>
            <a:ext cx="5151388" cy="1815882"/>
          </a:xfrm>
          <a:prstGeom prst="rect">
            <a:avLst/>
          </a:prstGeom>
          <a:noFill/>
          <a:ln>
            <a:solidFill>
              <a:schemeClr val="accent1"/>
            </a:solidFill>
          </a:ln>
        </p:spPr>
        <p:txBody>
          <a:bodyPr wrap="square">
            <a:spAutoFit/>
          </a:bodyPr>
          <a:lstStyle/>
          <a:p>
            <a:pPr algn="just"/>
            <a:r>
              <a:rPr lang="ru-RU" sz="1600" dirty="0" err="1">
                <a:solidFill>
                  <a:srgbClr val="000000"/>
                </a:solidFill>
                <a:effectLst/>
                <a:latin typeface="Times New Roman" panose="02020603050405020304" pitchFamily="18" charset="0"/>
                <a:ea typeface="Times New Roman" panose="02020603050405020304" pitchFamily="18" charset="0"/>
              </a:rPr>
              <a:t>державні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господарські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об’єднання</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державні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холдингові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компанії</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інші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державні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господарські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організації</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далі</a:t>
            </a:r>
            <a:r>
              <a:rPr lang="ru-RU" sz="1600" dirty="0">
                <a:solidFill>
                  <a:srgbClr val="000000"/>
                </a:solidFill>
                <a:effectLst/>
                <a:latin typeface="Times New Roman" panose="02020603050405020304" pitchFamily="18" charset="0"/>
                <a:ea typeface="Times New Roman" panose="02020603050405020304" pitchFamily="18" charset="0"/>
              </a:rPr>
              <a:t> - </a:t>
            </a:r>
            <a:r>
              <a:rPr lang="ru-RU" sz="1600" dirty="0" err="1">
                <a:solidFill>
                  <a:srgbClr val="000000"/>
                </a:solidFill>
                <a:effectLst/>
                <a:latin typeface="Times New Roman" panose="02020603050405020304" pitchFamily="18" charset="0"/>
                <a:ea typeface="Times New Roman" panose="02020603050405020304" pitchFamily="18" charset="0"/>
              </a:rPr>
              <a:t>господарські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структури</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державне</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підприємство</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установа</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організація</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або</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господарське</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товариство</a:t>
            </a:r>
            <a:r>
              <a:rPr lang="ru-RU" sz="1600" dirty="0">
                <a:solidFill>
                  <a:srgbClr val="000000"/>
                </a:solidFill>
                <a:effectLst/>
                <a:latin typeface="Times New Roman" panose="02020603050405020304" pitchFamily="18" charset="0"/>
                <a:ea typeface="Times New Roman" panose="02020603050405020304" pitchFamily="18" charset="0"/>
              </a:rPr>
              <a:t>, 100 </a:t>
            </a:r>
            <a:r>
              <a:rPr lang="ru-RU" sz="1600" dirty="0" err="1">
                <a:solidFill>
                  <a:srgbClr val="000000"/>
                </a:solidFill>
                <a:effectLst/>
                <a:latin typeface="Times New Roman" panose="02020603050405020304" pitchFamily="18" charset="0"/>
                <a:ea typeface="Times New Roman" panose="02020603050405020304" pitchFamily="18" charset="0"/>
              </a:rPr>
              <a:t>відсотків</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акцій</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часток</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якого</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належить</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державі</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або</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іншому</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господарському</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товариству</a:t>
            </a:r>
            <a:r>
              <a:rPr lang="ru-RU" sz="1600" dirty="0">
                <a:solidFill>
                  <a:srgbClr val="000000"/>
                </a:solidFill>
                <a:effectLst/>
                <a:latin typeface="Times New Roman" panose="02020603050405020304" pitchFamily="18" charset="0"/>
                <a:ea typeface="Times New Roman" panose="02020603050405020304" pitchFamily="18" charset="0"/>
              </a:rPr>
              <a:t>, 100 </a:t>
            </a:r>
            <a:r>
              <a:rPr lang="ru-RU" sz="1600" dirty="0" err="1">
                <a:solidFill>
                  <a:srgbClr val="000000"/>
                </a:solidFill>
                <a:effectLst/>
                <a:latin typeface="Times New Roman" panose="02020603050405020304" pitchFamily="18" charset="0"/>
                <a:ea typeface="Times New Roman" panose="02020603050405020304" pitchFamily="18" charset="0"/>
              </a:rPr>
              <a:t>відсотків</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акцій</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часток</a:t>
            </a:r>
            <a:r>
              <a:rPr lang="ru-RU" sz="1600" dirty="0">
                <a:solidFill>
                  <a:srgbClr val="000000"/>
                </a:solidFill>
                <a:effectLst/>
                <a:latin typeface="Times New Roman" panose="02020603050405020304" pitchFamily="18" charset="0"/>
                <a:ea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rPr>
              <a:t>якого</a:t>
            </a:r>
            <a:r>
              <a:rPr lang="ru-RU" sz="1600" dirty="0">
                <a:solidFill>
                  <a:srgbClr val="000000"/>
                </a:solidFill>
                <a:effectLst/>
                <a:latin typeface="Times New Roman" panose="02020603050405020304" pitchFamily="18" charset="0"/>
                <a:ea typeface="Times New Roman" panose="02020603050405020304" pitchFamily="18" charset="0"/>
              </a:rPr>
              <a:t> належать </a:t>
            </a:r>
            <a:r>
              <a:rPr lang="ru-RU" sz="1600" dirty="0" err="1">
                <a:solidFill>
                  <a:srgbClr val="000000"/>
                </a:solidFill>
                <a:effectLst/>
                <a:latin typeface="Times New Roman" panose="02020603050405020304" pitchFamily="18" charset="0"/>
                <a:ea typeface="Times New Roman" panose="02020603050405020304" pitchFamily="18" charset="0"/>
              </a:rPr>
              <a:t>державі</a:t>
            </a:r>
            <a:r>
              <a:rPr lang="ru-RU" sz="1600"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24" name="Стрелка: вниз 23">
            <a:extLst>
              <a:ext uri="{FF2B5EF4-FFF2-40B4-BE49-F238E27FC236}">
                <a16:creationId xmlns:a16="http://schemas.microsoft.com/office/drawing/2014/main" id="{C2D1800D-65DA-4414-BB48-E57DF2DB51C5}"/>
              </a:ext>
            </a:extLst>
          </p:cNvPr>
          <p:cNvSpPr/>
          <p:nvPr/>
        </p:nvSpPr>
        <p:spPr>
          <a:xfrm>
            <a:off x="5094515" y="589331"/>
            <a:ext cx="1402682" cy="274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cxnSp>
        <p:nvCxnSpPr>
          <p:cNvPr id="26" name="Прямая со стрелкой 25">
            <a:extLst>
              <a:ext uri="{FF2B5EF4-FFF2-40B4-BE49-F238E27FC236}">
                <a16:creationId xmlns:a16="http://schemas.microsoft.com/office/drawing/2014/main" id="{ED078BC1-8994-4836-9A6D-D6E5C8F59AD2}"/>
              </a:ext>
            </a:extLst>
          </p:cNvPr>
          <p:cNvCxnSpPr>
            <a:stCxn id="9" idx="2"/>
          </p:cNvCxnSpPr>
          <p:nvPr/>
        </p:nvCxnSpPr>
        <p:spPr>
          <a:xfrm flipH="1">
            <a:off x="3200400" y="2268617"/>
            <a:ext cx="2730816" cy="311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55D18FEC-0504-453D-982B-658CF7A8EBDF}"/>
              </a:ext>
            </a:extLst>
          </p:cNvPr>
          <p:cNvCxnSpPr>
            <a:stCxn id="9" idx="2"/>
          </p:cNvCxnSpPr>
          <p:nvPr/>
        </p:nvCxnSpPr>
        <p:spPr>
          <a:xfrm flipH="1">
            <a:off x="3819594" y="2268617"/>
            <a:ext cx="2111622" cy="1385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DF7C0B23-97CA-4EF6-835D-E910C6DB1492}"/>
              </a:ext>
            </a:extLst>
          </p:cNvPr>
          <p:cNvCxnSpPr>
            <a:stCxn id="9" idx="2"/>
          </p:cNvCxnSpPr>
          <p:nvPr/>
        </p:nvCxnSpPr>
        <p:spPr>
          <a:xfrm flipH="1">
            <a:off x="4829959" y="2268617"/>
            <a:ext cx="1101257" cy="2096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D71E4CD4-A0DC-4541-8A38-9707C52A57FC}"/>
              </a:ext>
            </a:extLst>
          </p:cNvPr>
          <p:cNvCxnSpPr>
            <a:cxnSpLocks/>
            <a:stCxn id="9" idx="2"/>
          </p:cNvCxnSpPr>
          <p:nvPr/>
        </p:nvCxnSpPr>
        <p:spPr>
          <a:xfrm>
            <a:off x="5931216" y="2268617"/>
            <a:ext cx="1307784" cy="451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1770DAED-96C1-4779-8CDA-8DDCBC48E1BE}"/>
              </a:ext>
            </a:extLst>
          </p:cNvPr>
          <p:cNvCxnSpPr>
            <a:stCxn id="9" idx="2"/>
          </p:cNvCxnSpPr>
          <p:nvPr/>
        </p:nvCxnSpPr>
        <p:spPr>
          <a:xfrm>
            <a:off x="5931216" y="2268617"/>
            <a:ext cx="1307784" cy="1160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BC824380-EC1A-4F9E-A733-F7A0B42BC4C5}"/>
              </a:ext>
            </a:extLst>
          </p:cNvPr>
          <p:cNvCxnSpPr>
            <a:stCxn id="9" idx="2"/>
          </p:cNvCxnSpPr>
          <p:nvPr/>
        </p:nvCxnSpPr>
        <p:spPr>
          <a:xfrm>
            <a:off x="5931216" y="2268617"/>
            <a:ext cx="1307784" cy="1922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a:extLst>
              <a:ext uri="{FF2B5EF4-FFF2-40B4-BE49-F238E27FC236}">
                <a16:creationId xmlns:a16="http://schemas.microsoft.com/office/drawing/2014/main" id="{8267B30B-7F9C-4C45-8CB2-9978D78D5C75}"/>
              </a:ext>
            </a:extLst>
          </p:cNvPr>
          <p:cNvCxnSpPr>
            <a:stCxn id="9" idx="2"/>
          </p:cNvCxnSpPr>
          <p:nvPr/>
        </p:nvCxnSpPr>
        <p:spPr>
          <a:xfrm>
            <a:off x="5931216" y="2268617"/>
            <a:ext cx="1307784" cy="276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a16="http://schemas.microsoft.com/office/drawing/2014/main" id="{C8C096B3-E6D6-480E-8C46-AD2225E93EA0}"/>
              </a:ext>
            </a:extLst>
          </p:cNvPr>
          <p:cNvCxnSpPr>
            <a:stCxn id="9" idx="2"/>
          </p:cNvCxnSpPr>
          <p:nvPr/>
        </p:nvCxnSpPr>
        <p:spPr>
          <a:xfrm>
            <a:off x="5931216" y="2268617"/>
            <a:ext cx="1307784" cy="4000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612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2182A-5143-4646-9D7E-7E13CAB10C6C}"/>
              </a:ext>
            </a:extLst>
          </p:cNvPr>
          <p:cNvSpPr txBox="1"/>
          <p:nvPr/>
        </p:nvSpPr>
        <p:spPr>
          <a:xfrm>
            <a:off x="6313712" y="3993813"/>
            <a:ext cx="5619744" cy="584775"/>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державне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надане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суб’єкту</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господарювання</a:t>
            </a:r>
            <a:r>
              <a:rPr lang="ru-RU" sz="1600" dirty="0">
                <a:solidFill>
                  <a:srgbClr val="333333"/>
                </a:solidFill>
                <a:effectLst/>
                <a:latin typeface="Times New Roman" panose="02020603050405020304" pitchFamily="18" charset="0"/>
                <a:ea typeface="Times New Roman" panose="02020603050405020304" pitchFamily="18" charset="0"/>
              </a:rPr>
              <a:t> на </a:t>
            </a:r>
            <a:r>
              <a:rPr lang="ru-RU" sz="1600" dirty="0" err="1">
                <a:solidFill>
                  <a:srgbClr val="333333"/>
                </a:solidFill>
                <a:effectLst/>
                <a:latin typeface="Times New Roman" panose="02020603050405020304" pitchFamily="18" charset="0"/>
                <a:ea typeface="Times New Roman" panose="02020603050405020304" pitchFamily="18" charset="0"/>
              </a:rPr>
              <a:t>праві</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господарського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відання</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відповідно</a:t>
            </a:r>
            <a:r>
              <a:rPr lang="ru-RU" sz="1600" dirty="0">
                <a:solidFill>
                  <a:srgbClr val="333333"/>
                </a:solidFill>
                <a:effectLst/>
                <a:latin typeface="Times New Roman" panose="02020603050405020304" pitchFamily="18" charset="0"/>
                <a:ea typeface="Times New Roman" panose="02020603050405020304" pitchFamily="18" charset="0"/>
              </a:rPr>
              <a:t> до </a:t>
            </a:r>
            <a:r>
              <a:rPr lang="ru-RU" sz="1600" dirty="0" err="1">
                <a:solidFill>
                  <a:srgbClr val="333333"/>
                </a:solidFill>
                <a:effectLst/>
                <a:latin typeface="Times New Roman" panose="02020603050405020304" pitchFamily="18" charset="0"/>
                <a:ea typeface="Times New Roman" panose="02020603050405020304" pitchFamily="18" charset="0"/>
              </a:rPr>
              <a:t>законодавства</a:t>
            </a:r>
            <a:r>
              <a:rPr lang="ru-RU" sz="1600" dirty="0">
                <a:solidFill>
                  <a:srgbClr val="333333"/>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B176D7B-61B7-4949-BAA2-F8F1C2E1CBCC}"/>
              </a:ext>
            </a:extLst>
          </p:cNvPr>
          <p:cNvSpPr txBox="1"/>
          <p:nvPr/>
        </p:nvSpPr>
        <p:spPr>
          <a:xfrm>
            <a:off x="2862943" y="310634"/>
            <a:ext cx="6096000" cy="338554"/>
          </a:xfrm>
          <a:prstGeom prst="rect">
            <a:avLst/>
          </a:prstGeom>
          <a:noFill/>
          <a:ln>
            <a:solidFill>
              <a:schemeClr val="accent1"/>
            </a:solidFill>
          </a:ln>
        </p:spPr>
        <p:txBody>
          <a:bodyPr wrap="square">
            <a:spAutoFit/>
          </a:bodyPr>
          <a:lstStyle/>
          <a:p>
            <a:pPr algn="ctr"/>
            <a:r>
              <a:rPr lang="uk-UA" sz="1600" dirty="0">
                <a:solidFill>
                  <a:srgbClr val="333333"/>
                </a:solidFill>
                <a:effectLst/>
                <a:latin typeface="Times New Roman" panose="02020603050405020304" pitchFamily="18" charset="0"/>
                <a:ea typeface="Times New Roman" panose="02020603050405020304" pitchFamily="18" charset="0"/>
              </a:rPr>
              <a:t>О</a:t>
            </a:r>
            <a:r>
              <a:rPr lang="ru-RU" sz="1600" dirty="0" err="1">
                <a:solidFill>
                  <a:srgbClr val="333333"/>
                </a:solidFill>
                <a:effectLst/>
                <a:latin typeface="Times New Roman" panose="02020603050405020304" pitchFamily="18" charset="0"/>
                <a:ea typeface="Times New Roman" panose="02020603050405020304" pitchFamily="18" charset="0"/>
              </a:rPr>
              <a:t>б'єктами</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управління</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державної</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власності</a:t>
            </a:r>
            <a:r>
              <a:rPr lang="ru-RU" sz="1600" dirty="0">
                <a:solidFill>
                  <a:srgbClr val="333333"/>
                </a:solidFill>
                <a:effectLst/>
                <a:latin typeface="Times New Roman" panose="02020603050405020304" pitchFamily="18" charset="0"/>
                <a:ea typeface="Times New Roman" panose="02020603050405020304" pitchFamily="18" charset="0"/>
              </a:rPr>
              <a:t> є:</a:t>
            </a:r>
            <a:endParaRPr lang="ru-RU" sz="16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F606D7A-EC52-4B37-A749-3225403FCE08}"/>
              </a:ext>
            </a:extLst>
          </p:cNvPr>
          <p:cNvSpPr txBox="1"/>
          <p:nvPr/>
        </p:nvSpPr>
        <p:spPr>
          <a:xfrm>
            <a:off x="258542" y="1087208"/>
            <a:ext cx="4359716" cy="584775"/>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яке </a:t>
            </a:r>
            <a:r>
              <a:rPr lang="ru-RU" sz="1600" dirty="0" err="1">
                <a:solidFill>
                  <a:srgbClr val="333333"/>
                </a:solidFill>
                <a:effectLst/>
                <a:latin typeface="Times New Roman" panose="02020603050405020304" pitchFamily="18" charset="0"/>
                <a:ea typeface="Times New Roman" panose="02020603050405020304" pitchFamily="18" charset="0"/>
              </a:rPr>
              <a:t>передане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казенним</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підприємствам</a:t>
            </a:r>
            <a:r>
              <a:rPr lang="ru-RU" sz="1600" dirty="0">
                <a:solidFill>
                  <a:srgbClr val="333333"/>
                </a:solidFill>
                <a:effectLst/>
                <a:latin typeface="Times New Roman" panose="02020603050405020304" pitchFamily="18" charset="0"/>
                <a:ea typeface="Times New Roman" panose="02020603050405020304" pitchFamily="18" charset="0"/>
              </a:rPr>
              <a:t> в </a:t>
            </a:r>
            <a:r>
              <a:rPr lang="ru-RU" sz="1600" dirty="0" err="1">
                <a:solidFill>
                  <a:srgbClr val="333333"/>
                </a:solidFill>
                <a:effectLst/>
                <a:latin typeface="Times New Roman" panose="02020603050405020304" pitchFamily="18" charset="0"/>
                <a:ea typeface="Times New Roman" panose="02020603050405020304" pitchFamily="18" charset="0"/>
              </a:rPr>
              <a:t>оперативне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управління</a:t>
            </a:r>
            <a:r>
              <a:rPr lang="ru-RU" sz="1600" dirty="0">
                <a:solidFill>
                  <a:srgbClr val="333333"/>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52B8575-060A-4AE8-B60B-1E0B7D46781C}"/>
              </a:ext>
            </a:extLst>
          </p:cNvPr>
          <p:cNvSpPr txBox="1"/>
          <p:nvPr/>
        </p:nvSpPr>
        <p:spPr>
          <a:xfrm>
            <a:off x="255815" y="3093183"/>
            <a:ext cx="4359714" cy="830997"/>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яке </a:t>
            </a:r>
            <a:r>
              <a:rPr lang="ru-RU" sz="1600" dirty="0" err="1">
                <a:solidFill>
                  <a:srgbClr val="333333"/>
                </a:solidFill>
                <a:effectLst/>
                <a:latin typeface="Times New Roman" panose="02020603050405020304" pitchFamily="18" charset="0"/>
                <a:ea typeface="Times New Roman" panose="02020603050405020304" pitchFamily="18" charset="0"/>
              </a:rPr>
              <a:t>передане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державним</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комерційним</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підприємствам</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далі</a:t>
            </a:r>
            <a:r>
              <a:rPr lang="ru-RU" sz="1600" dirty="0">
                <a:solidFill>
                  <a:srgbClr val="333333"/>
                </a:solidFill>
                <a:effectLst/>
                <a:latin typeface="Times New Roman" panose="02020603050405020304" pitchFamily="18" charset="0"/>
                <a:ea typeface="Times New Roman" panose="02020603050405020304" pitchFamily="18" charset="0"/>
              </a:rPr>
              <a:t> - </a:t>
            </a:r>
            <a:r>
              <a:rPr lang="ru-RU" sz="1600" dirty="0" err="1">
                <a:solidFill>
                  <a:srgbClr val="333333"/>
                </a:solidFill>
                <a:effectLst/>
                <a:latin typeface="Times New Roman" panose="02020603050405020304" pitchFamily="18" charset="0"/>
                <a:ea typeface="Times New Roman" panose="02020603050405020304" pitchFamily="18" charset="0"/>
              </a:rPr>
              <a:t>державні</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підприємства</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установам</a:t>
            </a:r>
            <a:r>
              <a:rPr lang="ru-RU" sz="1600" dirty="0">
                <a:solidFill>
                  <a:srgbClr val="333333"/>
                </a:solidFill>
                <a:effectLst/>
                <a:latin typeface="Times New Roman" panose="02020603050405020304" pitchFamily="18" charset="0"/>
                <a:ea typeface="Times New Roman" panose="02020603050405020304" pitchFamily="18" charset="0"/>
              </a:rPr>
              <a:t> та </a:t>
            </a:r>
            <a:r>
              <a:rPr lang="ru-RU" sz="1600" dirty="0" err="1">
                <a:solidFill>
                  <a:srgbClr val="333333"/>
                </a:solidFill>
                <a:effectLst/>
                <a:latin typeface="Times New Roman" panose="02020603050405020304" pitchFamily="18" charset="0"/>
                <a:ea typeface="Times New Roman" panose="02020603050405020304" pitchFamily="18" charset="0"/>
              </a:rPr>
              <a:t>організаціям</a:t>
            </a:r>
            <a:r>
              <a:rPr lang="ru-RU" sz="1600" dirty="0">
                <a:solidFill>
                  <a:srgbClr val="333333"/>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AC87AC7-83F6-4850-9508-9DE746D5FD46}"/>
              </a:ext>
            </a:extLst>
          </p:cNvPr>
          <p:cNvSpPr txBox="1"/>
          <p:nvPr/>
        </p:nvSpPr>
        <p:spPr>
          <a:xfrm>
            <a:off x="258544" y="1845750"/>
            <a:ext cx="4359714" cy="584775"/>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яке </a:t>
            </a:r>
            <a:r>
              <a:rPr lang="ru-RU" sz="1600" dirty="0" err="1">
                <a:solidFill>
                  <a:srgbClr val="333333"/>
                </a:solidFill>
                <a:effectLst/>
                <a:latin typeface="Times New Roman" panose="02020603050405020304" pitchFamily="18" charset="0"/>
                <a:ea typeface="Times New Roman" panose="02020603050405020304" pitchFamily="18" charset="0"/>
              </a:rPr>
              <a:t>передане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державним</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господарським</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об'єднанням</a:t>
            </a:r>
            <a:r>
              <a:rPr lang="ru-RU" sz="1600" dirty="0">
                <a:solidFill>
                  <a:srgbClr val="333333"/>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807053F1-D0E5-4034-81BE-35D1E85AB625}"/>
              </a:ext>
            </a:extLst>
          </p:cNvPr>
          <p:cNvSpPr txBox="1"/>
          <p:nvPr/>
        </p:nvSpPr>
        <p:spPr>
          <a:xfrm>
            <a:off x="255814" y="5425908"/>
            <a:ext cx="4351511" cy="830997"/>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корпоративні</a:t>
            </a:r>
            <a:r>
              <a:rPr lang="ru-RU" sz="1600" dirty="0">
                <a:solidFill>
                  <a:srgbClr val="333333"/>
                </a:solidFill>
                <a:effectLst/>
                <a:latin typeface="Times New Roman" panose="02020603050405020304" pitchFamily="18" charset="0"/>
                <a:ea typeface="Times New Roman" panose="02020603050405020304" pitchFamily="18" charset="0"/>
              </a:rPr>
              <a:t> права, </a:t>
            </a:r>
            <a:r>
              <a:rPr lang="ru-RU" sz="1600" dirty="0" err="1">
                <a:solidFill>
                  <a:srgbClr val="333333"/>
                </a:solidFill>
                <a:effectLst/>
                <a:latin typeface="Times New Roman" panose="02020603050405020304" pitchFamily="18" charset="0"/>
                <a:ea typeface="Times New Roman" panose="02020603050405020304" pitchFamily="18" charset="0"/>
              </a:rPr>
              <a:t>що</a:t>
            </a:r>
            <a:r>
              <a:rPr lang="ru-RU" sz="1600" dirty="0">
                <a:solidFill>
                  <a:srgbClr val="333333"/>
                </a:solidFill>
                <a:effectLst/>
                <a:latin typeface="Times New Roman" panose="02020603050405020304" pitchFamily="18" charset="0"/>
                <a:ea typeface="Times New Roman" panose="02020603050405020304" pitchFamily="18" charset="0"/>
              </a:rPr>
              <a:t> належать </a:t>
            </a:r>
            <a:r>
              <a:rPr lang="ru-RU" sz="1600" dirty="0" err="1">
                <a:solidFill>
                  <a:srgbClr val="333333"/>
                </a:solidFill>
                <a:effectLst/>
                <a:latin typeface="Times New Roman" panose="02020603050405020304" pitchFamily="18" charset="0"/>
                <a:ea typeface="Times New Roman" panose="02020603050405020304" pitchFamily="18" charset="0"/>
              </a:rPr>
              <a:t>державі</a:t>
            </a:r>
            <a:r>
              <a:rPr lang="ru-RU" sz="1600" dirty="0">
                <a:solidFill>
                  <a:srgbClr val="333333"/>
                </a:solidFill>
                <a:effectLst/>
                <a:latin typeface="Times New Roman" panose="02020603050405020304" pitchFamily="18" charset="0"/>
                <a:ea typeface="Times New Roman" panose="02020603050405020304" pitchFamily="18" charset="0"/>
              </a:rPr>
              <a:t> у </a:t>
            </a:r>
            <a:r>
              <a:rPr lang="ru-RU" sz="1600" dirty="0" err="1">
                <a:solidFill>
                  <a:srgbClr val="333333"/>
                </a:solidFill>
                <a:effectLst/>
                <a:latin typeface="Times New Roman" panose="02020603050405020304" pitchFamily="18" charset="0"/>
                <a:ea typeface="Times New Roman" panose="02020603050405020304" pitchFamily="18" charset="0"/>
              </a:rPr>
              <a:t>статутних</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капіталах</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господарських</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організацій</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далі</a:t>
            </a:r>
            <a:r>
              <a:rPr lang="ru-RU" sz="1600" dirty="0">
                <a:solidFill>
                  <a:srgbClr val="333333"/>
                </a:solidFill>
                <a:effectLst/>
                <a:latin typeface="Times New Roman" panose="02020603050405020304" pitchFamily="18" charset="0"/>
                <a:ea typeface="Times New Roman" panose="02020603050405020304" pitchFamily="18" charset="0"/>
              </a:rPr>
              <a:t> - </a:t>
            </a:r>
            <a:r>
              <a:rPr lang="ru-RU" sz="1600" dirty="0" err="1">
                <a:solidFill>
                  <a:srgbClr val="333333"/>
                </a:solidFill>
                <a:effectLst/>
                <a:latin typeface="Times New Roman" panose="02020603050405020304" pitchFamily="18" charset="0"/>
                <a:ea typeface="Times New Roman" panose="02020603050405020304" pitchFamily="18" charset="0"/>
              </a:rPr>
              <a:t>корпоративні</a:t>
            </a:r>
            <a:r>
              <a:rPr lang="ru-RU" sz="1600" dirty="0">
                <a:solidFill>
                  <a:srgbClr val="333333"/>
                </a:solidFill>
                <a:effectLst/>
                <a:latin typeface="Times New Roman" panose="02020603050405020304" pitchFamily="18" charset="0"/>
                <a:ea typeface="Times New Roman" panose="02020603050405020304" pitchFamily="18" charset="0"/>
              </a:rPr>
              <a:t> права </a:t>
            </a:r>
            <a:r>
              <a:rPr lang="ru-RU" sz="1600" dirty="0" err="1">
                <a:solidFill>
                  <a:srgbClr val="333333"/>
                </a:solidFill>
                <a:effectLst/>
                <a:latin typeface="Times New Roman" panose="02020603050405020304" pitchFamily="18" charset="0"/>
                <a:ea typeface="Times New Roman" panose="02020603050405020304" pitchFamily="18" charset="0"/>
              </a:rPr>
              <a:t>держави</a:t>
            </a:r>
            <a:r>
              <a:rPr lang="ru-RU" sz="1600" dirty="0">
                <a:solidFill>
                  <a:srgbClr val="333333"/>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AC94C7D8-1914-4C6E-A0DC-E4CDEE7959C0}"/>
              </a:ext>
            </a:extLst>
          </p:cNvPr>
          <p:cNvSpPr txBox="1"/>
          <p:nvPr/>
        </p:nvSpPr>
        <p:spPr>
          <a:xfrm>
            <a:off x="6313712" y="4751906"/>
            <a:ext cx="5619744" cy="830997"/>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державне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що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забезпечує</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діяльність</a:t>
            </a:r>
            <a:r>
              <a:rPr lang="ru-RU" sz="1600" dirty="0">
                <a:solidFill>
                  <a:srgbClr val="333333"/>
                </a:solidFill>
                <a:effectLst/>
                <a:latin typeface="Times New Roman" panose="02020603050405020304" pitchFamily="18" charset="0"/>
                <a:ea typeface="Times New Roman" panose="02020603050405020304" pitchFamily="18" charset="0"/>
              </a:rPr>
              <a:t> Президента </a:t>
            </a:r>
            <a:r>
              <a:rPr lang="ru-RU" sz="1600" dirty="0" err="1">
                <a:solidFill>
                  <a:srgbClr val="333333"/>
                </a:solidFill>
                <a:effectLst/>
                <a:latin typeface="Times New Roman" panose="02020603050405020304" pitchFamily="18" charset="0"/>
                <a:ea typeface="Times New Roman" panose="02020603050405020304" pitchFamily="18" charset="0"/>
              </a:rPr>
              <a:t>України</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Верховної</a:t>
            </a:r>
            <a:r>
              <a:rPr lang="ru-RU" sz="1600" dirty="0">
                <a:solidFill>
                  <a:srgbClr val="333333"/>
                </a:solidFill>
                <a:effectLst/>
                <a:latin typeface="Times New Roman" panose="02020603050405020304" pitchFamily="18" charset="0"/>
                <a:ea typeface="Times New Roman" panose="02020603050405020304" pitchFamily="18" charset="0"/>
              </a:rPr>
              <a:t> Ради </a:t>
            </a:r>
            <a:r>
              <a:rPr lang="ru-RU" sz="1600" dirty="0" err="1">
                <a:solidFill>
                  <a:srgbClr val="333333"/>
                </a:solidFill>
                <a:effectLst/>
                <a:latin typeface="Times New Roman" panose="02020603050405020304" pitchFamily="18" charset="0"/>
                <a:ea typeface="Times New Roman" panose="02020603050405020304" pitchFamily="18" charset="0"/>
              </a:rPr>
              <a:t>України</a:t>
            </a:r>
            <a:r>
              <a:rPr lang="ru-RU" sz="1600" dirty="0">
                <a:solidFill>
                  <a:srgbClr val="333333"/>
                </a:solidFill>
                <a:effectLst/>
                <a:latin typeface="Times New Roman" panose="02020603050405020304" pitchFamily="18" charset="0"/>
                <a:ea typeface="Times New Roman" panose="02020603050405020304" pitchFamily="18" charset="0"/>
              </a:rPr>
              <a:t> та </a:t>
            </a:r>
            <a:r>
              <a:rPr lang="ru-RU" sz="1600" dirty="0" err="1">
                <a:solidFill>
                  <a:srgbClr val="333333"/>
                </a:solidFill>
                <a:effectLst/>
                <a:latin typeface="Times New Roman" panose="02020603050405020304" pitchFamily="18" charset="0"/>
                <a:ea typeface="Times New Roman" panose="02020603050405020304" pitchFamily="18" charset="0"/>
              </a:rPr>
              <a:t>Кабінету</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Міністрів</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України</a:t>
            </a:r>
            <a:r>
              <a:rPr lang="ru-RU" sz="1600" dirty="0">
                <a:solidFill>
                  <a:srgbClr val="333333"/>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BDE60F6-9C26-42AF-B26B-B709697104CF}"/>
              </a:ext>
            </a:extLst>
          </p:cNvPr>
          <p:cNvSpPr txBox="1"/>
          <p:nvPr/>
        </p:nvSpPr>
        <p:spPr>
          <a:xfrm>
            <a:off x="258542" y="2602911"/>
            <a:ext cx="4359714" cy="338554"/>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державне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передане</a:t>
            </a:r>
            <a:r>
              <a:rPr lang="ru-RU" sz="1600" dirty="0">
                <a:solidFill>
                  <a:srgbClr val="333333"/>
                </a:solidFill>
                <a:effectLst/>
                <a:latin typeface="Times New Roman" panose="02020603050405020304" pitchFamily="18" charset="0"/>
                <a:ea typeface="Times New Roman" panose="02020603050405020304" pitchFamily="18" charset="0"/>
              </a:rPr>
              <a:t> в </a:t>
            </a:r>
            <a:r>
              <a:rPr lang="ru-RU" sz="1600" dirty="0" err="1">
                <a:solidFill>
                  <a:srgbClr val="333333"/>
                </a:solidFill>
                <a:effectLst/>
                <a:latin typeface="Times New Roman" panose="02020603050405020304" pitchFamily="18" charset="0"/>
                <a:ea typeface="Times New Roman" panose="02020603050405020304" pitchFamily="18" charset="0"/>
              </a:rPr>
              <a:t>оренду</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лізинг</a:t>
            </a:r>
            <a:r>
              <a:rPr lang="ru-RU" sz="1600" dirty="0">
                <a:solidFill>
                  <a:srgbClr val="333333"/>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42A33F36-EFE0-4A22-A7A2-DD297AC9752E}"/>
              </a:ext>
            </a:extLst>
          </p:cNvPr>
          <p:cNvSpPr txBox="1"/>
          <p:nvPr/>
        </p:nvSpPr>
        <p:spPr>
          <a:xfrm>
            <a:off x="6313714" y="1087441"/>
            <a:ext cx="5619743" cy="830997"/>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державне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передане</a:t>
            </a:r>
            <a:r>
              <a:rPr lang="ru-RU" sz="1600" dirty="0">
                <a:solidFill>
                  <a:srgbClr val="333333"/>
                </a:solidFill>
                <a:effectLst/>
                <a:latin typeface="Times New Roman" panose="02020603050405020304" pitchFamily="18" charset="0"/>
                <a:ea typeface="Times New Roman" panose="02020603050405020304" pitchFamily="18" charset="0"/>
              </a:rPr>
              <a:t> та/</a:t>
            </a:r>
            <a:r>
              <a:rPr lang="ru-RU" sz="1600" dirty="0" err="1">
                <a:solidFill>
                  <a:srgbClr val="333333"/>
                </a:solidFill>
                <a:effectLst/>
                <a:latin typeface="Times New Roman" panose="02020603050405020304" pitchFamily="18" charset="0"/>
                <a:ea typeface="Times New Roman" panose="02020603050405020304" pitchFamily="18" charset="0"/>
              </a:rPr>
              <a:t>або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створене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збудоване</a:t>
            </a:r>
            <a:r>
              <a:rPr lang="ru-RU" sz="1600" dirty="0">
                <a:solidFill>
                  <a:srgbClr val="333333"/>
                </a:solidFill>
                <a:effectLst/>
                <a:latin typeface="Times New Roman" panose="02020603050405020304" pitchFamily="18" charset="0"/>
                <a:ea typeface="Times New Roman" panose="02020603050405020304" pitchFamily="18" charset="0"/>
              </a:rPr>
              <a:t>) на </a:t>
            </a:r>
            <a:r>
              <a:rPr lang="ru-RU" sz="1600" dirty="0" err="1">
                <a:solidFill>
                  <a:srgbClr val="333333"/>
                </a:solidFill>
                <a:effectLst/>
                <a:latin typeface="Times New Roman" panose="02020603050405020304" pitchFamily="18" charset="0"/>
                <a:ea typeface="Times New Roman" panose="02020603050405020304" pitchFamily="18" charset="0"/>
              </a:rPr>
              <a:t>підставі</a:t>
            </a:r>
            <a:r>
              <a:rPr lang="ru-RU" sz="1600" dirty="0">
                <a:solidFill>
                  <a:srgbClr val="333333"/>
                </a:solidFill>
                <a:effectLst/>
                <a:latin typeface="Times New Roman" panose="02020603050405020304" pitchFamily="18" charset="0"/>
                <a:ea typeface="Times New Roman" panose="02020603050405020304" pitchFamily="18" charset="0"/>
              </a:rPr>
              <a:t> договору, </a:t>
            </a:r>
            <a:r>
              <a:rPr lang="ru-RU" sz="1600" dirty="0" err="1">
                <a:solidFill>
                  <a:srgbClr val="333333"/>
                </a:solidFill>
                <a:effectLst/>
                <a:latin typeface="Times New Roman" panose="02020603050405020304" pitchFamily="18" charset="0"/>
                <a:ea typeface="Times New Roman" panose="02020603050405020304" pitchFamily="18" charset="0"/>
              </a:rPr>
              <a:t>укладеного</a:t>
            </a:r>
            <a:r>
              <a:rPr lang="ru-RU" sz="1600" dirty="0">
                <a:solidFill>
                  <a:srgbClr val="333333"/>
                </a:solidFill>
                <a:effectLst/>
                <a:latin typeface="Times New Roman" panose="02020603050405020304" pitchFamily="18" charset="0"/>
                <a:ea typeface="Times New Roman" panose="02020603050405020304" pitchFamily="18" charset="0"/>
              </a:rPr>
              <a:t> в рамках державно-приватного партнерства (у тому </a:t>
            </a:r>
            <a:r>
              <a:rPr lang="ru-RU" sz="1600" dirty="0" err="1">
                <a:solidFill>
                  <a:srgbClr val="333333"/>
                </a:solidFill>
                <a:effectLst/>
                <a:latin typeface="Times New Roman" panose="02020603050405020304" pitchFamily="18" charset="0"/>
                <a:ea typeface="Times New Roman" panose="02020603050405020304" pitchFamily="18" charset="0"/>
              </a:rPr>
              <a:t>числі</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концесійного</a:t>
            </a:r>
            <a:r>
              <a:rPr lang="ru-RU" sz="1600" dirty="0">
                <a:solidFill>
                  <a:srgbClr val="333333"/>
                </a:solidFill>
                <a:effectLst/>
                <a:latin typeface="Times New Roman" panose="02020603050405020304" pitchFamily="18" charset="0"/>
                <a:ea typeface="Times New Roman" panose="02020603050405020304" pitchFamily="18" charset="0"/>
              </a:rPr>
              <a:t> договору);</a:t>
            </a:r>
            <a:endParaRPr lang="ru-RU" sz="16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6FEB657D-3CE4-408D-B656-064FC9E76F25}"/>
              </a:ext>
            </a:extLst>
          </p:cNvPr>
          <p:cNvSpPr txBox="1"/>
          <p:nvPr/>
        </p:nvSpPr>
        <p:spPr>
          <a:xfrm>
            <a:off x="6313713" y="2137921"/>
            <a:ext cx="5619743" cy="830997"/>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державне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що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перебуває</a:t>
            </a:r>
            <a:r>
              <a:rPr lang="ru-RU" sz="1600" dirty="0">
                <a:solidFill>
                  <a:srgbClr val="333333"/>
                </a:solidFill>
                <a:effectLst/>
                <a:latin typeface="Times New Roman" panose="02020603050405020304" pitchFamily="18" charset="0"/>
                <a:ea typeface="Times New Roman" panose="02020603050405020304" pitchFamily="18" charset="0"/>
              </a:rPr>
              <a:t> на </a:t>
            </a:r>
            <a:r>
              <a:rPr lang="ru-RU" sz="1600" dirty="0" err="1">
                <a:solidFill>
                  <a:srgbClr val="333333"/>
                </a:solidFill>
                <a:effectLst/>
                <a:latin typeface="Times New Roman" panose="02020603050405020304" pitchFamily="18" charset="0"/>
                <a:ea typeface="Times New Roman" panose="02020603050405020304" pitchFamily="18" charset="0"/>
              </a:rPr>
              <a:t>балансі</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господарських</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організацій</a:t>
            </a:r>
            <a:r>
              <a:rPr lang="ru-RU" sz="1600" dirty="0">
                <a:solidFill>
                  <a:srgbClr val="333333"/>
                </a:solidFill>
                <a:effectLst/>
                <a:latin typeface="Times New Roman" panose="02020603050405020304" pitchFamily="18" charset="0"/>
                <a:ea typeface="Times New Roman" panose="02020603050405020304" pitchFamily="18" charset="0"/>
              </a:rPr>
              <a:t> і не </a:t>
            </a:r>
            <a:r>
              <a:rPr lang="ru-RU" sz="1600" dirty="0" err="1">
                <a:solidFill>
                  <a:srgbClr val="333333"/>
                </a:solidFill>
                <a:effectLst/>
                <a:latin typeface="Times New Roman" panose="02020603050405020304" pitchFamily="18" charset="0"/>
                <a:ea typeface="Times New Roman" panose="02020603050405020304" pitchFamily="18" charset="0"/>
              </a:rPr>
              <a:t>увійшло</a:t>
            </a:r>
            <a:r>
              <a:rPr lang="ru-RU" sz="1600" dirty="0">
                <a:solidFill>
                  <a:srgbClr val="333333"/>
                </a:solidFill>
                <a:effectLst/>
                <a:latin typeface="Times New Roman" panose="02020603050405020304" pitchFamily="18" charset="0"/>
                <a:ea typeface="Times New Roman" panose="02020603050405020304" pitchFamily="18" charset="0"/>
              </a:rPr>
              <a:t> до </a:t>
            </a:r>
            <a:r>
              <a:rPr lang="ru-RU" sz="1600" dirty="0" err="1">
                <a:solidFill>
                  <a:srgbClr val="333333"/>
                </a:solidFill>
                <a:effectLst/>
                <a:latin typeface="Times New Roman" panose="02020603050405020304" pitchFamily="18" charset="0"/>
                <a:ea typeface="Times New Roman" panose="02020603050405020304" pitchFamily="18" charset="0"/>
              </a:rPr>
              <a:t>їх</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статутних</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капіталів</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або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залишилося</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після</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ліквідації</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підприємств</a:t>
            </a:r>
            <a:r>
              <a:rPr lang="ru-RU" sz="1600" dirty="0">
                <a:solidFill>
                  <a:srgbClr val="333333"/>
                </a:solidFill>
                <a:effectLst/>
                <a:latin typeface="Times New Roman" panose="02020603050405020304" pitchFamily="18" charset="0"/>
                <a:ea typeface="Times New Roman" panose="02020603050405020304" pitchFamily="18" charset="0"/>
              </a:rPr>
              <a:t> та </a:t>
            </a:r>
            <a:r>
              <a:rPr lang="ru-RU" sz="1600" dirty="0" err="1">
                <a:solidFill>
                  <a:srgbClr val="333333"/>
                </a:solidFill>
                <a:effectLst/>
                <a:latin typeface="Times New Roman" panose="02020603050405020304" pitchFamily="18" charset="0"/>
                <a:ea typeface="Times New Roman" panose="02020603050405020304" pitchFamily="18" charset="0"/>
              </a:rPr>
              <a:t>організацій</a:t>
            </a:r>
            <a:r>
              <a:rPr lang="ru-RU" sz="1600" dirty="0">
                <a:solidFill>
                  <a:srgbClr val="333333"/>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64BB6D39-1EAB-4EF9-875A-AC26BBCADD61}"/>
              </a:ext>
            </a:extLst>
          </p:cNvPr>
          <p:cNvSpPr txBox="1"/>
          <p:nvPr/>
        </p:nvSpPr>
        <p:spPr>
          <a:xfrm>
            <a:off x="255814" y="4143661"/>
            <a:ext cx="4356981" cy="1077218"/>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державне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передане</a:t>
            </a:r>
            <a:r>
              <a:rPr lang="ru-RU" sz="1600" dirty="0">
                <a:solidFill>
                  <a:srgbClr val="333333"/>
                </a:solidFill>
                <a:effectLst/>
                <a:latin typeface="Times New Roman" panose="02020603050405020304" pitchFamily="18" charset="0"/>
                <a:ea typeface="Times New Roman" panose="02020603050405020304" pitchFamily="18" charset="0"/>
              </a:rPr>
              <a:t> в </a:t>
            </a:r>
            <a:r>
              <a:rPr lang="ru-RU" sz="1600" dirty="0" err="1">
                <a:solidFill>
                  <a:srgbClr val="333333"/>
                </a:solidFill>
                <a:effectLst/>
                <a:latin typeface="Times New Roman" panose="02020603050405020304" pitchFamily="18" charset="0"/>
                <a:ea typeface="Times New Roman" panose="02020603050405020304" pitchFamily="18" charset="0"/>
              </a:rPr>
              <a:t>безстрокове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безоплатне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користування</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Національній</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академії</a:t>
            </a:r>
            <a:r>
              <a:rPr lang="ru-RU" sz="1600" dirty="0">
                <a:solidFill>
                  <a:srgbClr val="333333"/>
                </a:solidFill>
                <a:effectLst/>
                <a:latin typeface="Times New Roman" panose="02020603050405020304" pitchFamily="18" charset="0"/>
                <a:ea typeface="Times New Roman" panose="02020603050405020304" pitchFamily="18" charset="0"/>
              </a:rPr>
              <a:t> наук </a:t>
            </a:r>
            <a:r>
              <a:rPr lang="ru-RU" sz="1600" dirty="0" err="1">
                <a:solidFill>
                  <a:srgbClr val="333333"/>
                </a:solidFill>
                <a:effectLst/>
                <a:latin typeface="Times New Roman" panose="02020603050405020304" pitchFamily="18" charset="0"/>
                <a:ea typeface="Times New Roman" panose="02020603050405020304" pitchFamily="18" charset="0"/>
              </a:rPr>
              <a:t>України</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галузевим</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академіям</a:t>
            </a:r>
            <a:r>
              <a:rPr lang="ru-RU" sz="1600" dirty="0">
                <a:solidFill>
                  <a:srgbClr val="333333"/>
                </a:solidFill>
                <a:effectLst/>
                <a:latin typeface="Times New Roman" panose="02020603050405020304" pitchFamily="18" charset="0"/>
                <a:ea typeface="Times New Roman" panose="02020603050405020304" pitchFamily="18" charset="0"/>
              </a:rPr>
              <a:t> наук;</a:t>
            </a:r>
            <a:endParaRPr lang="ru-RU" sz="1600" dirty="0">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36FC25C8-C79B-4BE1-BC7A-1B13EA91CC33}"/>
              </a:ext>
            </a:extLst>
          </p:cNvPr>
          <p:cNvSpPr txBox="1"/>
          <p:nvPr/>
        </p:nvSpPr>
        <p:spPr>
          <a:xfrm>
            <a:off x="6313713" y="3216293"/>
            <a:ext cx="5619743" cy="584775"/>
          </a:xfrm>
          <a:prstGeom prst="rect">
            <a:avLst/>
          </a:prstGeom>
          <a:noFill/>
          <a:ln>
            <a:solidFill>
              <a:schemeClr val="accent1"/>
            </a:solidFill>
          </a:ln>
        </p:spPr>
        <p:txBody>
          <a:bodyPr wrap="square">
            <a:spAutoFit/>
          </a:bodyPr>
          <a:lstStyle/>
          <a:p>
            <a:pPr algn="just">
              <a:spcAft>
                <a:spcPts val="750"/>
              </a:spcAft>
            </a:pPr>
            <a:r>
              <a:rPr lang="ru-RU" sz="1600" dirty="0" err="1">
                <a:solidFill>
                  <a:srgbClr val="333333"/>
                </a:solidFill>
                <a:effectLst/>
                <a:latin typeface="Times New Roman" panose="02020603050405020304" pitchFamily="18" charset="0"/>
                <a:ea typeface="Times New Roman" panose="02020603050405020304" pitchFamily="18" charset="0"/>
              </a:rPr>
              <a:t>безхазяйне</a:t>
            </a:r>
            <a:r>
              <a:rPr lang="ru-RU" sz="1600" dirty="0">
                <a:solidFill>
                  <a:srgbClr val="333333"/>
                </a:solidFill>
                <a:effectLst/>
                <a:latin typeface="Times New Roman" panose="02020603050405020304" pitchFamily="18" charset="0"/>
                <a:ea typeface="Times New Roman" panose="02020603050405020304" pitchFamily="18" charset="0"/>
              </a:rPr>
              <a:t> та </a:t>
            </a:r>
            <a:r>
              <a:rPr lang="ru-RU" sz="1600" dirty="0" err="1">
                <a:solidFill>
                  <a:srgbClr val="333333"/>
                </a:solidFill>
                <a:effectLst/>
                <a:latin typeface="Times New Roman" panose="02020603050405020304" pitchFamily="18" charset="0"/>
                <a:ea typeface="Times New Roman" panose="02020603050405020304" pitchFamily="18" charset="0"/>
              </a:rPr>
              <a:t>конфісковане</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майно</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що</a:t>
            </a:r>
            <a:r>
              <a:rPr lang="ru-RU" sz="1600" dirty="0">
                <a:solidFill>
                  <a:srgbClr val="333333"/>
                </a:solidFill>
                <a:effectLst/>
                <a:latin typeface="Times New Roman" panose="02020603050405020304" pitchFamily="18" charset="0"/>
                <a:ea typeface="Times New Roman" panose="02020603050405020304" pitchFamily="18" charset="0"/>
              </a:rPr>
              <a:t> переходить у </a:t>
            </a:r>
            <a:r>
              <a:rPr lang="ru-RU" sz="1600" dirty="0" err="1">
                <a:solidFill>
                  <a:srgbClr val="333333"/>
                </a:solidFill>
                <a:effectLst/>
                <a:latin typeface="Times New Roman" panose="02020603050405020304" pitchFamily="18" charset="0"/>
                <a:ea typeface="Times New Roman" panose="02020603050405020304" pitchFamily="18" charset="0"/>
              </a:rPr>
              <a:t>державну</a:t>
            </a:r>
            <a:r>
              <a:rPr lang="ru-RU" sz="1600" dirty="0">
                <a:solidFill>
                  <a:srgbClr val="333333"/>
                </a:solidFill>
                <a:effectLst/>
                <a:latin typeface="Times New Roman" panose="02020603050405020304" pitchFamily="18" charset="0"/>
                <a:ea typeface="Times New Roman" panose="02020603050405020304" pitchFamily="18" charset="0"/>
              </a:rPr>
              <a:t> </a:t>
            </a:r>
            <a:r>
              <a:rPr lang="ru-RU" sz="1600" dirty="0" err="1">
                <a:solidFill>
                  <a:srgbClr val="333333"/>
                </a:solidFill>
                <a:effectLst/>
                <a:latin typeface="Times New Roman" panose="02020603050405020304" pitchFamily="18" charset="0"/>
                <a:ea typeface="Times New Roman" panose="02020603050405020304" pitchFamily="18" charset="0"/>
              </a:rPr>
              <a:t>власність</a:t>
            </a:r>
            <a:r>
              <a:rPr lang="ru-RU" sz="1600" dirty="0">
                <a:solidFill>
                  <a:srgbClr val="333333"/>
                </a:solidFill>
                <a:effectLst/>
                <a:latin typeface="Times New Roman" panose="02020603050405020304" pitchFamily="18" charset="0"/>
                <a:ea typeface="Times New Roman" panose="02020603050405020304" pitchFamily="18" charset="0"/>
              </a:rPr>
              <a:t> за </a:t>
            </a:r>
            <a:r>
              <a:rPr lang="ru-RU" sz="1600" dirty="0" err="1">
                <a:solidFill>
                  <a:srgbClr val="333333"/>
                </a:solidFill>
                <a:effectLst/>
                <a:latin typeface="Times New Roman" panose="02020603050405020304" pitchFamily="18" charset="0"/>
                <a:ea typeface="Times New Roman" panose="02020603050405020304" pitchFamily="18" charset="0"/>
              </a:rPr>
              <a:t>рішенням</a:t>
            </a:r>
            <a:r>
              <a:rPr lang="ru-RU" sz="1600" dirty="0">
                <a:solidFill>
                  <a:srgbClr val="333333"/>
                </a:solidFill>
                <a:effectLst/>
                <a:latin typeface="Times New Roman" panose="02020603050405020304" pitchFamily="18" charset="0"/>
                <a:ea typeface="Times New Roman" panose="02020603050405020304" pitchFamily="18" charset="0"/>
              </a:rPr>
              <a:t> суду;</a:t>
            </a:r>
            <a:endParaRPr lang="ru-RU" sz="1600" dirty="0">
              <a:effectLst/>
              <a:latin typeface="Times New Roman" panose="02020603050405020304" pitchFamily="18" charset="0"/>
              <a:ea typeface="Times New Roman" panose="02020603050405020304" pitchFamily="18" charset="0"/>
            </a:endParaRPr>
          </a:p>
        </p:txBody>
      </p:sp>
      <p:cxnSp>
        <p:nvCxnSpPr>
          <p:cNvPr id="27" name="Прямая соединительная линия 26">
            <a:extLst>
              <a:ext uri="{FF2B5EF4-FFF2-40B4-BE49-F238E27FC236}">
                <a16:creationId xmlns:a16="http://schemas.microsoft.com/office/drawing/2014/main" id="{534E0CE9-49FB-4934-9930-0CC176D87963}"/>
              </a:ext>
            </a:extLst>
          </p:cNvPr>
          <p:cNvCxnSpPr/>
          <p:nvPr/>
        </p:nvCxnSpPr>
        <p:spPr>
          <a:xfrm>
            <a:off x="5519057" y="649188"/>
            <a:ext cx="0" cy="5196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C885CBEE-E826-463A-A152-7211B43BFDAF}"/>
              </a:ext>
            </a:extLst>
          </p:cNvPr>
          <p:cNvCxnSpPr>
            <a:cxnSpLocks/>
            <a:stCxn id="7" idx="3"/>
          </p:cNvCxnSpPr>
          <p:nvPr/>
        </p:nvCxnSpPr>
        <p:spPr>
          <a:xfrm>
            <a:off x="4618258" y="1379596"/>
            <a:ext cx="9007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FFA68239-B9A2-4D3A-B420-FDAD0A40D6FC}"/>
              </a:ext>
            </a:extLst>
          </p:cNvPr>
          <p:cNvCxnSpPr>
            <a:cxnSpLocks/>
          </p:cNvCxnSpPr>
          <p:nvPr/>
        </p:nvCxnSpPr>
        <p:spPr>
          <a:xfrm>
            <a:off x="4618258" y="2113259"/>
            <a:ext cx="9007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2A27EB37-9931-4ECF-B4D4-F83155A04A8D}"/>
              </a:ext>
            </a:extLst>
          </p:cNvPr>
          <p:cNvCxnSpPr>
            <a:cxnSpLocks/>
          </p:cNvCxnSpPr>
          <p:nvPr/>
        </p:nvCxnSpPr>
        <p:spPr>
          <a:xfrm>
            <a:off x="4618258" y="2794739"/>
            <a:ext cx="9007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784D50EF-67D2-4442-BDD3-8E2E87D9E314}"/>
              </a:ext>
            </a:extLst>
          </p:cNvPr>
          <p:cNvCxnSpPr>
            <a:cxnSpLocks/>
          </p:cNvCxnSpPr>
          <p:nvPr/>
        </p:nvCxnSpPr>
        <p:spPr>
          <a:xfrm>
            <a:off x="4618258" y="3458767"/>
            <a:ext cx="9007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BE540A71-8BA8-4604-97A7-3A9AB4469CE9}"/>
              </a:ext>
            </a:extLst>
          </p:cNvPr>
          <p:cNvCxnSpPr>
            <a:cxnSpLocks/>
          </p:cNvCxnSpPr>
          <p:nvPr/>
        </p:nvCxnSpPr>
        <p:spPr>
          <a:xfrm>
            <a:off x="4615529" y="4578588"/>
            <a:ext cx="9007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A715A8B2-4BF0-4185-B1B3-E9767C2AC750}"/>
              </a:ext>
            </a:extLst>
          </p:cNvPr>
          <p:cNvCxnSpPr>
            <a:cxnSpLocks/>
          </p:cNvCxnSpPr>
          <p:nvPr/>
        </p:nvCxnSpPr>
        <p:spPr>
          <a:xfrm>
            <a:off x="4612795" y="5845629"/>
            <a:ext cx="9007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60A99CF9-4EBB-4459-A4E9-581BD96A83D5}"/>
              </a:ext>
            </a:extLst>
          </p:cNvPr>
          <p:cNvCxnSpPr/>
          <p:nvPr/>
        </p:nvCxnSpPr>
        <p:spPr>
          <a:xfrm>
            <a:off x="5513592" y="1530469"/>
            <a:ext cx="80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327CB393-0420-4E7C-84AF-FE33B2A6D3B0}"/>
              </a:ext>
            </a:extLst>
          </p:cNvPr>
          <p:cNvCxnSpPr/>
          <p:nvPr/>
        </p:nvCxnSpPr>
        <p:spPr>
          <a:xfrm>
            <a:off x="5513592" y="2598494"/>
            <a:ext cx="80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D95C52EE-EC59-4220-949A-2AB1347330A4}"/>
              </a:ext>
            </a:extLst>
          </p:cNvPr>
          <p:cNvCxnSpPr/>
          <p:nvPr/>
        </p:nvCxnSpPr>
        <p:spPr>
          <a:xfrm>
            <a:off x="5513592" y="3620526"/>
            <a:ext cx="80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id="{2CE6C7E0-6A79-418B-8770-7459177DEB23}"/>
              </a:ext>
            </a:extLst>
          </p:cNvPr>
          <p:cNvCxnSpPr/>
          <p:nvPr/>
        </p:nvCxnSpPr>
        <p:spPr>
          <a:xfrm>
            <a:off x="5513592" y="4284555"/>
            <a:ext cx="80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a16="http://schemas.microsoft.com/office/drawing/2014/main" id="{D18340AA-4440-4AF1-9250-668BA291AD99}"/>
              </a:ext>
            </a:extLst>
          </p:cNvPr>
          <p:cNvCxnSpPr/>
          <p:nvPr/>
        </p:nvCxnSpPr>
        <p:spPr>
          <a:xfrm>
            <a:off x="5513592" y="5183805"/>
            <a:ext cx="8001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57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80C87B-0E47-478D-AD10-F3F87ACB3837}"/>
              </a:ext>
            </a:extLst>
          </p:cNvPr>
          <p:cNvSpPr txBox="1"/>
          <p:nvPr/>
        </p:nvSpPr>
        <p:spPr>
          <a:xfrm>
            <a:off x="2597511" y="271557"/>
            <a:ext cx="6496236"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1800" dirty="0">
                <a:solidFill>
                  <a:srgbClr val="000000"/>
                </a:solidFill>
                <a:effectLst/>
                <a:ea typeface="Times New Roman" panose="02020603050405020304" pitchFamily="18" charset="0"/>
              </a:rPr>
              <a:t>Особливості економічних прав і свобод:</a:t>
            </a:r>
            <a:endParaRPr lang="ru-RU" dirty="0"/>
          </a:p>
        </p:txBody>
      </p:sp>
      <p:sp>
        <p:nvSpPr>
          <p:cNvPr id="10" name="TextBox 9">
            <a:extLst>
              <a:ext uri="{FF2B5EF4-FFF2-40B4-BE49-F238E27FC236}">
                <a16:creationId xmlns:a16="http://schemas.microsoft.com/office/drawing/2014/main" id="{D5052C5B-5E54-4A10-822C-00949BD3C451}"/>
              </a:ext>
            </a:extLst>
          </p:cNvPr>
          <p:cNvSpPr txBox="1"/>
          <p:nvPr/>
        </p:nvSpPr>
        <p:spPr>
          <a:xfrm>
            <a:off x="5845629" y="2029990"/>
            <a:ext cx="3019748" cy="646331"/>
          </a:xfrm>
          <a:prstGeom prst="rect">
            <a:avLst/>
          </a:prstGeom>
          <a:noFill/>
          <a:ln>
            <a:solidFill>
              <a:schemeClr val="accent1"/>
            </a:solidFill>
          </a:ln>
        </p:spPr>
        <p:txBody>
          <a:bodyPr wrap="square">
            <a:spAutoFit/>
          </a:bodyPr>
          <a:lstStyle/>
          <a:p>
            <a:pPr algn="just"/>
            <a:r>
              <a:rPr lang="ru-RU" b="0" i="0" dirty="0" err="1">
                <a:effectLst/>
              </a:rPr>
              <a:t>відносяться</a:t>
            </a:r>
            <a:r>
              <a:rPr lang="ru-RU" b="0" i="0" dirty="0">
                <a:effectLst/>
              </a:rPr>
              <a:t> до </a:t>
            </a:r>
            <a:r>
              <a:rPr lang="ru-RU" b="0" i="0" u="none" strike="noStrike" dirty="0">
                <a:effectLst/>
              </a:rPr>
              <a:t>прав </a:t>
            </a:r>
            <a:r>
              <a:rPr lang="ru-RU" b="0" i="0" u="none" strike="noStrike" dirty="0" err="1">
                <a:effectLst/>
              </a:rPr>
              <a:t>людини</a:t>
            </a:r>
            <a:r>
              <a:rPr lang="ru-RU" b="0" i="0" u="none" strike="noStrike" dirty="0">
                <a:effectLst/>
              </a:rPr>
              <a:t> другого </a:t>
            </a:r>
            <a:r>
              <a:rPr lang="ru-RU" b="0" i="0" u="none" strike="noStrike" dirty="0" err="1">
                <a:effectLst/>
              </a:rPr>
              <a:t>покоління</a:t>
            </a:r>
            <a:endParaRPr lang="ru-RU" dirty="0"/>
          </a:p>
        </p:txBody>
      </p:sp>
      <p:sp>
        <p:nvSpPr>
          <p:cNvPr id="11" name="TextBox 10">
            <a:extLst>
              <a:ext uri="{FF2B5EF4-FFF2-40B4-BE49-F238E27FC236}">
                <a16:creationId xmlns:a16="http://schemas.microsoft.com/office/drawing/2014/main" id="{A5CC2FFB-4BDA-40C3-96CC-DD443B3A53AC}"/>
              </a:ext>
            </a:extLst>
          </p:cNvPr>
          <p:cNvSpPr txBox="1"/>
          <p:nvPr/>
        </p:nvSpPr>
        <p:spPr>
          <a:xfrm>
            <a:off x="7160725" y="1064382"/>
            <a:ext cx="3997132" cy="646331"/>
          </a:xfrm>
          <a:prstGeom prst="rect">
            <a:avLst/>
          </a:prstGeom>
          <a:noFill/>
          <a:ln>
            <a:solidFill>
              <a:schemeClr val="accent1"/>
            </a:solidFill>
          </a:ln>
        </p:spPr>
        <p:txBody>
          <a:bodyPr wrap="square">
            <a:spAutoFit/>
          </a:bodyPr>
          <a:lstStyle/>
          <a:p>
            <a:pPr algn="just"/>
            <a:r>
              <a:rPr lang="ru-RU" b="0" i="0" dirty="0" err="1">
                <a:effectLst/>
              </a:rPr>
              <a:t>поширеність</a:t>
            </a:r>
            <a:r>
              <a:rPr lang="ru-RU" b="0" i="0" dirty="0">
                <a:effectLst/>
              </a:rPr>
              <a:t> на </a:t>
            </a:r>
            <a:r>
              <a:rPr lang="ru-RU" b="0" i="0" dirty="0" err="1">
                <a:effectLst/>
              </a:rPr>
              <a:t>певну</a:t>
            </a:r>
            <a:r>
              <a:rPr lang="ru-RU" b="0" i="0" dirty="0">
                <a:effectLst/>
              </a:rPr>
              <a:t> </a:t>
            </a:r>
            <a:r>
              <a:rPr lang="ru-RU" b="0" i="0" dirty="0" err="1">
                <a:effectLst/>
              </a:rPr>
              <a:t>галузь</a:t>
            </a:r>
            <a:r>
              <a:rPr lang="ru-RU" b="0" i="0" dirty="0">
                <a:effectLst/>
              </a:rPr>
              <a:t> </a:t>
            </a:r>
            <a:r>
              <a:rPr lang="ru-RU" b="0" i="0" dirty="0" err="1">
                <a:effectLst/>
              </a:rPr>
              <a:t>життя</a:t>
            </a:r>
            <a:r>
              <a:rPr lang="ru-RU" b="0" i="0" dirty="0">
                <a:effectLst/>
              </a:rPr>
              <a:t> </a:t>
            </a:r>
            <a:r>
              <a:rPr lang="ru-RU" b="0" i="0" dirty="0" err="1">
                <a:effectLst/>
              </a:rPr>
              <a:t>людини</a:t>
            </a:r>
            <a:endParaRPr lang="ru-RU" b="0" i="0" dirty="0">
              <a:effectLst/>
            </a:endParaRPr>
          </a:p>
        </p:txBody>
      </p:sp>
      <p:sp>
        <p:nvSpPr>
          <p:cNvPr id="12" name="TextBox 11">
            <a:extLst>
              <a:ext uri="{FF2B5EF4-FFF2-40B4-BE49-F238E27FC236}">
                <a16:creationId xmlns:a16="http://schemas.microsoft.com/office/drawing/2014/main" id="{1B9F7275-39DC-44F4-8587-50DAEE8EBA98}"/>
              </a:ext>
            </a:extLst>
          </p:cNvPr>
          <p:cNvSpPr txBox="1"/>
          <p:nvPr/>
        </p:nvSpPr>
        <p:spPr>
          <a:xfrm>
            <a:off x="307375" y="1064382"/>
            <a:ext cx="3110739" cy="646330"/>
          </a:xfrm>
          <a:prstGeom prst="rect">
            <a:avLst/>
          </a:prstGeom>
          <a:noFill/>
          <a:ln>
            <a:solidFill>
              <a:schemeClr val="accent1"/>
            </a:solidFill>
          </a:ln>
        </p:spPr>
        <p:txBody>
          <a:bodyPr wrap="square" rtlCol="0">
            <a:spAutoFit/>
          </a:bodyPr>
          <a:lstStyle/>
          <a:p>
            <a:pPr algn="just"/>
            <a:r>
              <a:rPr lang="uk-UA" dirty="0"/>
              <a:t>пов’язані із соціальними, культурними правами</a:t>
            </a:r>
            <a:endParaRPr lang="ru-RU" dirty="0"/>
          </a:p>
        </p:txBody>
      </p:sp>
      <p:sp>
        <p:nvSpPr>
          <p:cNvPr id="13" name="TextBox 12">
            <a:extLst>
              <a:ext uri="{FF2B5EF4-FFF2-40B4-BE49-F238E27FC236}">
                <a16:creationId xmlns:a16="http://schemas.microsoft.com/office/drawing/2014/main" id="{0679FA2B-7E83-4440-AD8F-D63CF44E9850}"/>
              </a:ext>
            </a:extLst>
          </p:cNvPr>
          <p:cNvSpPr txBox="1"/>
          <p:nvPr/>
        </p:nvSpPr>
        <p:spPr>
          <a:xfrm>
            <a:off x="1624547" y="2029990"/>
            <a:ext cx="3197825" cy="923330"/>
          </a:xfrm>
          <a:prstGeom prst="rect">
            <a:avLst/>
          </a:prstGeom>
          <a:noFill/>
          <a:ln>
            <a:solidFill>
              <a:schemeClr val="accent1"/>
            </a:solidFill>
          </a:ln>
        </p:spPr>
        <p:txBody>
          <a:bodyPr wrap="square" rtlCol="0">
            <a:spAutoFit/>
          </a:bodyPr>
          <a:lstStyle/>
          <a:p>
            <a:pPr algn="just"/>
            <a:r>
              <a:rPr lang="ru-RU" b="0" i="0" dirty="0">
                <a:solidFill>
                  <a:srgbClr val="000000"/>
                </a:solidFill>
                <a:effectLst/>
              </a:rPr>
              <a:t>разом з ними </a:t>
            </a:r>
            <a:r>
              <a:rPr lang="ru-RU" b="0" i="0" dirty="0" err="1">
                <a:solidFill>
                  <a:srgbClr val="000000"/>
                </a:solidFill>
                <a:effectLst/>
              </a:rPr>
              <a:t>забезпечують</a:t>
            </a:r>
            <a:r>
              <a:rPr lang="ru-RU" b="0" i="0" dirty="0">
                <a:solidFill>
                  <a:srgbClr val="000000"/>
                </a:solidFill>
                <a:effectLst/>
              </a:rPr>
              <a:t> </a:t>
            </a:r>
            <a:r>
              <a:rPr lang="ru-RU" b="0" i="0" dirty="0" err="1">
                <a:solidFill>
                  <a:srgbClr val="000000"/>
                </a:solidFill>
                <a:effectLst/>
              </a:rPr>
              <a:t>належний</a:t>
            </a:r>
            <a:r>
              <a:rPr lang="ru-RU" b="0" i="0" dirty="0">
                <a:solidFill>
                  <a:srgbClr val="000000"/>
                </a:solidFill>
                <a:effectLst/>
              </a:rPr>
              <a:t> </a:t>
            </a:r>
            <a:r>
              <a:rPr lang="ru-RU" b="0" i="0" dirty="0" err="1">
                <a:solidFill>
                  <a:srgbClr val="000000"/>
                </a:solidFill>
                <a:effectLst/>
              </a:rPr>
              <a:t>рівень</a:t>
            </a:r>
            <a:r>
              <a:rPr lang="ru-RU" b="0" i="0" dirty="0">
                <a:solidFill>
                  <a:srgbClr val="000000"/>
                </a:solidFill>
                <a:effectLst/>
              </a:rPr>
              <a:t> </a:t>
            </a:r>
            <a:r>
              <a:rPr lang="ru-RU" b="0" i="0" dirty="0" err="1">
                <a:solidFill>
                  <a:srgbClr val="000000"/>
                </a:solidFill>
                <a:effectLst/>
              </a:rPr>
              <a:t>життя</a:t>
            </a:r>
            <a:r>
              <a:rPr lang="ru-RU" b="0" i="0" dirty="0">
                <a:solidFill>
                  <a:srgbClr val="000000"/>
                </a:solidFill>
                <a:effectLst/>
              </a:rPr>
              <a:t> </a:t>
            </a:r>
            <a:r>
              <a:rPr lang="ru-RU" b="0" i="0" dirty="0" err="1">
                <a:solidFill>
                  <a:srgbClr val="000000"/>
                </a:solidFill>
                <a:effectLst/>
              </a:rPr>
              <a:t>людини</a:t>
            </a:r>
            <a:r>
              <a:rPr lang="ru-RU" b="0" i="0" dirty="0">
                <a:solidFill>
                  <a:srgbClr val="000000"/>
                </a:solidFill>
                <a:effectLst/>
              </a:rPr>
              <a:t>, </a:t>
            </a:r>
            <a:r>
              <a:rPr lang="ru-RU" b="0" i="0" dirty="0" err="1">
                <a:solidFill>
                  <a:srgbClr val="000000"/>
                </a:solidFill>
                <a:effectLst/>
              </a:rPr>
              <a:t>її</a:t>
            </a:r>
            <a:r>
              <a:rPr lang="ru-RU" b="0" i="0" dirty="0">
                <a:solidFill>
                  <a:srgbClr val="000000"/>
                </a:solidFill>
                <a:effectLst/>
              </a:rPr>
              <a:t> </a:t>
            </a:r>
            <a:r>
              <a:rPr lang="ru-RU" b="0" i="0" dirty="0" err="1">
                <a:solidFill>
                  <a:srgbClr val="000000"/>
                </a:solidFill>
                <a:effectLst/>
              </a:rPr>
              <a:t>вільний</a:t>
            </a:r>
            <a:r>
              <a:rPr lang="ru-RU" b="0" i="0" dirty="0">
                <a:solidFill>
                  <a:srgbClr val="000000"/>
                </a:solidFill>
                <a:effectLst/>
              </a:rPr>
              <a:t> </a:t>
            </a:r>
            <a:r>
              <a:rPr lang="ru-RU" b="0" i="0" dirty="0" err="1">
                <a:solidFill>
                  <a:srgbClr val="000000"/>
                </a:solidFill>
                <a:effectLst/>
              </a:rPr>
              <a:t>розвиток</a:t>
            </a:r>
            <a:endParaRPr lang="ru-RU" dirty="0"/>
          </a:p>
        </p:txBody>
      </p:sp>
      <p:cxnSp>
        <p:nvCxnSpPr>
          <p:cNvPr id="5" name="Прямая со стрелкой 4">
            <a:extLst>
              <a:ext uri="{FF2B5EF4-FFF2-40B4-BE49-F238E27FC236}">
                <a16:creationId xmlns:a16="http://schemas.microsoft.com/office/drawing/2014/main" id="{23890952-4137-4B00-9FC8-35E40C115AF5}"/>
              </a:ext>
            </a:extLst>
          </p:cNvPr>
          <p:cNvCxnSpPr/>
          <p:nvPr/>
        </p:nvCxnSpPr>
        <p:spPr>
          <a:xfrm flipH="1">
            <a:off x="3548743" y="640889"/>
            <a:ext cx="2133600" cy="746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8E487B45-70EE-4C21-9B53-BF4599AACDDB}"/>
              </a:ext>
            </a:extLst>
          </p:cNvPr>
          <p:cNvCxnSpPr/>
          <p:nvPr/>
        </p:nvCxnSpPr>
        <p:spPr>
          <a:xfrm flipH="1">
            <a:off x="3951514" y="640889"/>
            <a:ext cx="1752600" cy="1264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9B3D7A4E-E5B7-4693-8B5F-4C2C2DA4A91A}"/>
              </a:ext>
            </a:extLst>
          </p:cNvPr>
          <p:cNvCxnSpPr/>
          <p:nvPr/>
        </p:nvCxnSpPr>
        <p:spPr>
          <a:xfrm>
            <a:off x="5682343" y="640889"/>
            <a:ext cx="1371600" cy="642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DD667CD0-67D6-4342-88D7-1BC29D2D25F8}"/>
              </a:ext>
            </a:extLst>
          </p:cNvPr>
          <p:cNvCxnSpPr/>
          <p:nvPr/>
        </p:nvCxnSpPr>
        <p:spPr>
          <a:xfrm>
            <a:off x="5682343" y="692996"/>
            <a:ext cx="729343" cy="1212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D8A8675-37B8-47AE-85D4-FBAB3C7B524E}"/>
              </a:ext>
            </a:extLst>
          </p:cNvPr>
          <p:cNvSpPr txBox="1"/>
          <p:nvPr/>
        </p:nvSpPr>
        <p:spPr>
          <a:xfrm>
            <a:off x="959581" y="3535349"/>
            <a:ext cx="977209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800" dirty="0" err="1">
                <a:solidFill>
                  <a:srgbClr val="000000"/>
                </a:solidFill>
                <a:effectLst/>
                <a:latin typeface="Times New Roman" panose="02020603050405020304" pitchFamily="18" charset="0"/>
                <a:ea typeface="Times New Roman" panose="02020603050405020304" pitchFamily="18" charset="0"/>
              </a:rPr>
              <a:t>Конституція</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України</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містить</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такі</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основні</a:t>
            </a:r>
            <a:r>
              <a:rPr lang="ru-RU" sz="1800" dirty="0">
                <a:solidFill>
                  <a:srgbClr val="000000"/>
                </a:solidFill>
                <a:effectLst/>
                <a:latin typeface="Times New Roman" panose="02020603050405020304" pitchFamily="18" charset="0"/>
                <a:ea typeface="Times New Roman" panose="02020603050405020304" pitchFamily="18" charset="0"/>
              </a:rPr>
              <a:t> права і </a:t>
            </a:r>
            <a:r>
              <a:rPr lang="ru-RU" sz="1800" dirty="0" err="1">
                <a:solidFill>
                  <a:srgbClr val="000000"/>
                </a:solidFill>
                <a:effectLst/>
                <a:latin typeface="Times New Roman" panose="02020603050405020304" pitchFamily="18" charset="0"/>
                <a:ea typeface="Times New Roman" panose="02020603050405020304" pitchFamily="18" charset="0"/>
              </a:rPr>
              <a:t>свободи</a:t>
            </a:r>
            <a:endParaRPr lang="ru-RU" dirty="0"/>
          </a:p>
        </p:txBody>
      </p:sp>
      <p:sp>
        <p:nvSpPr>
          <p:cNvPr id="21" name="TextBox 20">
            <a:extLst>
              <a:ext uri="{FF2B5EF4-FFF2-40B4-BE49-F238E27FC236}">
                <a16:creationId xmlns:a16="http://schemas.microsoft.com/office/drawing/2014/main" id="{0A4BCABE-128E-459D-AA9D-F0817A1980DC}"/>
              </a:ext>
            </a:extLst>
          </p:cNvPr>
          <p:cNvSpPr txBox="1"/>
          <p:nvPr/>
        </p:nvSpPr>
        <p:spPr>
          <a:xfrm>
            <a:off x="307375" y="4260503"/>
            <a:ext cx="211954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право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приватної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(ст. 41)</a:t>
            </a:r>
            <a:endParaRPr lang="ru-RU" dirty="0"/>
          </a:p>
        </p:txBody>
      </p:sp>
      <p:sp>
        <p:nvSpPr>
          <p:cNvPr id="22" name="TextBox 21">
            <a:extLst>
              <a:ext uri="{FF2B5EF4-FFF2-40B4-BE49-F238E27FC236}">
                <a16:creationId xmlns:a16="http://schemas.microsoft.com/office/drawing/2014/main" id="{DBA13550-B4B3-4613-9CD3-9E92910F6148}"/>
              </a:ext>
            </a:extLst>
          </p:cNvPr>
          <p:cNvSpPr txBox="1"/>
          <p:nvPr/>
        </p:nvSpPr>
        <p:spPr>
          <a:xfrm>
            <a:off x="1761795" y="5304152"/>
            <a:ext cx="3060577"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право на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підприємницьку</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діяльність</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яка не заборонена законом (ст. 42); </a:t>
            </a:r>
            <a:endParaRPr lang="ru-RU" dirty="0"/>
          </a:p>
        </p:txBody>
      </p:sp>
      <p:sp>
        <p:nvSpPr>
          <p:cNvPr id="23" name="TextBox 22">
            <a:extLst>
              <a:ext uri="{FF2B5EF4-FFF2-40B4-BE49-F238E27FC236}">
                <a16:creationId xmlns:a16="http://schemas.microsoft.com/office/drawing/2014/main" id="{3E5ED868-AC0A-4BFD-997A-62BE01553DF3}"/>
              </a:ext>
            </a:extLst>
          </p:cNvPr>
          <p:cNvSpPr txBox="1"/>
          <p:nvPr/>
        </p:nvSpPr>
        <p:spPr>
          <a:xfrm>
            <a:off x="7355503" y="4523729"/>
            <a:ext cx="413699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право на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користування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об'єктами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p>
        </p:txBody>
      </p:sp>
      <p:sp>
        <p:nvSpPr>
          <p:cNvPr id="24" name="TextBox 23">
            <a:extLst>
              <a:ext uri="{FF2B5EF4-FFF2-40B4-BE49-F238E27FC236}">
                <a16:creationId xmlns:a16="http://schemas.microsoft.com/office/drawing/2014/main" id="{DF4B3923-47F3-40AB-A778-E0953F80BD82}"/>
              </a:ext>
            </a:extLst>
          </p:cNvPr>
          <p:cNvSpPr txBox="1"/>
          <p:nvPr/>
        </p:nvSpPr>
        <p:spPr>
          <a:xfrm>
            <a:off x="5896782" y="5378959"/>
            <a:ext cx="2553808"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державної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комунальної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(ст. 41) </a:t>
            </a:r>
            <a:endParaRPr lang="ru-RU" dirty="0"/>
          </a:p>
        </p:txBody>
      </p:sp>
      <p:sp>
        <p:nvSpPr>
          <p:cNvPr id="25" name="TextBox 24">
            <a:extLst>
              <a:ext uri="{FF2B5EF4-FFF2-40B4-BE49-F238E27FC236}">
                <a16:creationId xmlns:a16="http://schemas.microsoft.com/office/drawing/2014/main" id="{8D3E24CE-DA2F-43BF-B225-E00A979B9D61}"/>
              </a:ext>
            </a:extLst>
          </p:cNvPr>
          <p:cNvSpPr txBox="1"/>
          <p:nvPr/>
        </p:nvSpPr>
        <p:spPr>
          <a:xfrm>
            <a:off x="9416142" y="5370120"/>
            <a:ext cx="232188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власністю</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Українського</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народу (ст. 13)</a:t>
            </a:r>
            <a:endParaRPr lang="ru-RU" dirty="0"/>
          </a:p>
        </p:txBody>
      </p:sp>
      <p:cxnSp>
        <p:nvCxnSpPr>
          <p:cNvPr id="27" name="Прямая со стрелкой 26">
            <a:extLst>
              <a:ext uri="{FF2B5EF4-FFF2-40B4-BE49-F238E27FC236}">
                <a16:creationId xmlns:a16="http://schemas.microsoft.com/office/drawing/2014/main" id="{D9D4FE14-2852-4170-A1B7-FD405491EA2F}"/>
              </a:ext>
            </a:extLst>
          </p:cNvPr>
          <p:cNvCxnSpPr>
            <a:cxnSpLocks/>
            <a:stCxn id="20" idx="2"/>
          </p:cNvCxnSpPr>
          <p:nvPr/>
        </p:nvCxnSpPr>
        <p:spPr>
          <a:xfrm flipH="1">
            <a:off x="2597511" y="3904681"/>
            <a:ext cx="3248118" cy="678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15A78171-79EE-469B-8C96-D42551FA855B}"/>
              </a:ext>
            </a:extLst>
          </p:cNvPr>
          <p:cNvCxnSpPr>
            <a:cxnSpLocks/>
            <a:stCxn id="20" idx="2"/>
          </p:cNvCxnSpPr>
          <p:nvPr/>
        </p:nvCxnSpPr>
        <p:spPr>
          <a:xfrm>
            <a:off x="5845629" y="3904681"/>
            <a:ext cx="1315096" cy="678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31B6256D-85B8-467E-9969-8E923BE172FE}"/>
              </a:ext>
            </a:extLst>
          </p:cNvPr>
          <p:cNvCxnSpPr>
            <a:stCxn id="20" idx="2"/>
          </p:cNvCxnSpPr>
          <p:nvPr/>
        </p:nvCxnSpPr>
        <p:spPr>
          <a:xfrm flipH="1">
            <a:off x="3799114" y="3904681"/>
            <a:ext cx="2046515" cy="1255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D714B44F-298F-4134-8425-6457BD6F6F5F}"/>
              </a:ext>
            </a:extLst>
          </p:cNvPr>
          <p:cNvCxnSpPr>
            <a:stCxn id="23" idx="2"/>
          </p:cNvCxnSpPr>
          <p:nvPr/>
        </p:nvCxnSpPr>
        <p:spPr>
          <a:xfrm flipH="1">
            <a:off x="7483559" y="4893061"/>
            <a:ext cx="1940441" cy="411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C0918F12-3106-4B57-9CF3-6519986EBB8D}"/>
              </a:ext>
            </a:extLst>
          </p:cNvPr>
          <p:cNvCxnSpPr>
            <a:stCxn id="23" idx="2"/>
          </p:cNvCxnSpPr>
          <p:nvPr/>
        </p:nvCxnSpPr>
        <p:spPr>
          <a:xfrm>
            <a:off x="9424000" y="4893061"/>
            <a:ext cx="1006205" cy="411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118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4D8B30-89E2-4F3C-9544-BD53B1A2EDF7}"/>
              </a:ext>
            </a:extLst>
          </p:cNvPr>
          <p:cNvSpPr txBox="1"/>
          <p:nvPr/>
        </p:nvSpPr>
        <p:spPr>
          <a:xfrm>
            <a:off x="2025796" y="453841"/>
            <a:ext cx="6094520" cy="374077"/>
          </a:xfrm>
          <a:prstGeom prst="rect">
            <a:avLst/>
          </a:prstGeom>
          <a:noFill/>
          <a:ln>
            <a:solidFill>
              <a:schemeClr val="accent1"/>
            </a:solidFill>
          </a:ln>
        </p:spPr>
        <p:txBody>
          <a:bodyPr wrap="square">
            <a:spAutoFit/>
          </a:bodyPr>
          <a:lstStyle/>
          <a:p>
            <a:pPr indent="450215" algn="ctr">
              <a:lnSpc>
                <a:spcPct val="107000"/>
              </a:lnSpc>
              <a:spcAft>
                <a:spcPts val="800"/>
              </a:spcAft>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 об'єктів права комунальної власності входить майно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AB976A6-89A6-492A-A21F-2F756C7C15B6}"/>
              </a:ext>
            </a:extLst>
          </p:cNvPr>
          <p:cNvSpPr txBox="1"/>
          <p:nvPr/>
        </p:nvSpPr>
        <p:spPr>
          <a:xfrm>
            <a:off x="369000" y="1189745"/>
            <a:ext cx="3735280" cy="923330"/>
          </a:xfrm>
          <a:prstGeom prst="rect">
            <a:avLst/>
          </a:prstGeom>
          <a:noFill/>
          <a:ln>
            <a:solidFill>
              <a:schemeClr val="accent1"/>
            </a:solidFill>
          </a:ln>
        </p:spPr>
        <p:txBody>
          <a:bodyPr wrap="square">
            <a:spAutoFit/>
          </a:bodyPr>
          <a:lstStyle/>
          <a:p>
            <a:pPr algn="just"/>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 забезпечує діяльність відповідних рад і утворюваних ними органів; </a:t>
            </a:r>
            <a:endParaRPr lang="ru-RU" dirty="0"/>
          </a:p>
        </p:txBody>
      </p:sp>
      <p:sp>
        <p:nvSpPr>
          <p:cNvPr id="9" name="TextBox 8">
            <a:extLst>
              <a:ext uri="{FF2B5EF4-FFF2-40B4-BE49-F238E27FC236}">
                <a16:creationId xmlns:a16="http://schemas.microsoft.com/office/drawing/2014/main" id="{A2633998-E20A-4892-9224-382431DF07F8}"/>
              </a:ext>
            </a:extLst>
          </p:cNvPr>
          <p:cNvSpPr txBox="1"/>
          <p:nvPr/>
        </p:nvSpPr>
        <p:spPr>
          <a:xfrm>
            <a:off x="6775705" y="1183301"/>
            <a:ext cx="5010720" cy="374077"/>
          </a:xfrm>
          <a:prstGeom prst="rect">
            <a:avLst/>
          </a:prstGeom>
          <a:noFill/>
          <a:ln>
            <a:solidFill>
              <a:schemeClr val="accent1"/>
            </a:solidFill>
          </a:ln>
        </p:spPr>
        <p:txBody>
          <a:bodyPr wrap="square">
            <a:spAutoFit/>
          </a:bodyPr>
          <a:lstStyle/>
          <a:p>
            <a:pPr algn="just">
              <a:lnSpc>
                <a:spcPct val="107000"/>
              </a:lnSpc>
              <a:spcAft>
                <a:spcPts val="800"/>
              </a:spcAft>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об'єкти житлово-комунального господарства;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6EF723D-5BC1-4E77-8BA4-E70672BD150F}"/>
              </a:ext>
            </a:extLst>
          </p:cNvPr>
          <p:cNvSpPr txBox="1"/>
          <p:nvPr/>
        </p:nvSpPr>
        <p:spPr>
          <a:xfrm>
            <a:off x="369000" y="2322831"/>
            <a:ext cx="3735280" cy="966803"/>
          </a:xfrm>
          <a:prstGeom prst="rect">
            <a:avLst/>
          </a:prstGeom>
          <a:noFill/>
          <a:ln>
            <a:solidFill>
              <a:schemeClr val="accent1"/>
            </a:solidFill>
          </a:ln>
        </p:spPr>
        <p:txBody>
          <a:bodyPr wrap="square">
            <a:spAutoFit/>
          </a:bodyPr>
          <a:lstStyle/>
          <a:p>
            <a:pPr algn="just">
              <a:lnSpc>
                <a:spcPct val="107000"/>
              </a:lnSpc>
              <a:spcAft>
                <a:spcPts val="800"/>
              </a:spcAft>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майно закладів освіти, культури, охорони здоров'я, торгівлі, побутового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обслуговуван</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AD76988-353E-4F4B-B118-55C28DE9E287}"/>
              </a:ext>
            </a:extLst>
          </p:cNvPr>
          <p:cNvSpPr txBox="1"/>
          <p:nvPr/>
        </p:nvSpPr>
        <p:spPr>
          <a:xfrm>
            <a:off x="6775704" y="1740948"/>
            <a:ext cx="5010719" cy="381181"/>
          </a:xfrm>
          <a:prstGeom prst="rect">
            <a:avLst/>
          </a:prstGeom>
          <a:noFill/>
          <a:ln>
            <a:solidFill>
              <a:schemeClr val="accent1"/>
            </a:solidFill>
          </a:ln>
        </p:spPr>
        <p:txBody>
          <a:bodyPr wrap="square">
            <a:spAutoFit/>
          </a:bodyPr>
          <a:lstStyle/>
          <a:p>
            <a:pPr algn="just">
              <a:lnSpc>
                <a:spcPct val="107000"/>
              </a:lnSpc>
              <a:spcAft>
                <a:spcPts val="800"/>
              </a:spcAft>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кошти місцевих бюджетів,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A0059F8-455A-421D-B168-FA0F91447041}"/>
              </a:ext>
            </a:extLst>
          </p:cNvPr>
          <p:cNvSpPr txBox="1"/>
          <p:nvPr/>
        </p:nvSpPr>
        <p:spPr>
          <a:xfrm>
            <a:off x="369000" y="3551712"/>
            <a:ext cx="3735280" cy="374077"/>
          </a:xfrm>
          <a:prstGeom prst="rect">
            <a:avLst/>
          </a:prstGeom>
          <a:noFill/>
          <a:ln>
            <a:solidFill>
              <a:schemeClr val="accent1"/>
            </a:solidFill>
          </a:ln>
        </p:spPr>
        <p:txBody>
          <a:bodyPr wrap="square">
            <a:spAutoFit/>
          </a:bodyPr>
          <a:lstStyle/>
          <a:p>
            <a:pPr algn="just">
              <a:lnSpc>
                <a:spcPct val="107000"/>
              </a:lnSpc>
              <a:spcAft>
                <a:spcPts val="800"/>
              </a:spcAft>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державний житловий фонд,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4170A33-E4C3-4176-8837-8482111B0C35}"/>
              </a:ext>
            </a:extLst>
          </p:cNvPr>
          <p:cNvSpPr txBox="1"/>
          <p:nvPr/>
        </p:nvSpPr>
        <p:spPr>
          <a:xfrm>
            <a:off x="6775701" y="2291895"/>
            <a:ext cx="5010721" cy="381181"/>
          </a:xfrm>
          <a:prstGeom prst="rect">
            <a:avLst/>
          </a:prstGeom>
          <a:noFill/>
          <a:ln>
            <a:solidFill>
              <a:schemeClr val="accent1"/>
            </a:solidFill>
          </a:ln>
        </p:spPr>
        <p:txBody>
          <a:bodyPr wrap="square">
            <a:spAutoFit/>
          </a:bodyPr>
          <a:lstStyle/>
          <a:p>
            <a:pPr algn="just"/>
            <a:r>
              <a:rPr lang="uk-UA"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майно підприємств; </a:t>
            </a:r>
            <a:endParaRPr lang="ru-RU" dirty="0"/>
          </a:p>
        </p:txBody>
      </p:sp>
      <p:sp>
        <p:nvSpPr>
          <p:cNvPr id="19" name="TextBox 18">
            <a:extLst>
              <a:ext uri="{FF2B5EF4-FFF2-40B4-BE49-F238E27FC236}">
                <a16:creationId xmlns:a16="http://schemas.microsoft.com/office/drawing/2014/main" id="{D7144A75-4823-4B93-91A3-1BEF08379BC2}"/>
              </a:ext>
            </a:extLst>
          </p:cNvPr>
          <p:cNvSpPr txBox="1"/>
          <p:nvPr/>
        </p:nvSpPr>
        <p:spPr>
          <a:xfrm>
            <a:off x="369000" y="4053918"/>
            <a:ext cx="3735280" cy="1855893"/>
          </a:xfrm>
          <a:prstGeom prst="rect">
            <a:avLst/>
          </a:prstGeom>
          <a:noFill/>
          <a:ln>
            <a:solidFill>
              <a:schemeClr val="accent1"/>
            </a:solidFill>
          </a:ln>
        </p:spPr>
        <p:txBody>
          <a:bodyPr wrap="square">
            <a:spAutoFit/>
          </a:bodyPr>
          <a:lstStyle/>
          <a:p>
            <a:pPr algn="just">
              <a:lnSpc>
                <a:spcPct val="107000"/>
              </a:lnSpc>
              <a:spcAft>
                <a:spcPts val="800"/>
              </a:spcAft>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місцеві енергетичні системи, транспорт, системи зв'язку та інформації, включаючи націоналізоване майно, передане відповідним підприємствам, установам, організаціям;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10ED287B-1FE0-4BEE-8835-1385F49656BE}"/>
              </a:ext>
            </a:extLst>
          </p:cNvPr>
          <p:cNvSpPr txBox="1"/>
          <p:nvPr/>
        </p:nvSpPr>
        <p:spPr>
          <a:xfrm>
            <a:off x="6775701" y="2856645"/>
            <a:ext cx="5010721" cy="966803"/>
          </a:xfrm>
          <a:prstGeom prst="rect">
            <a:avLst/>
          </a:prstGeom>
          <a:noFill/>
          <a:ln>
            <a:solidFill>
              <a:schemeClr val="accent1"/>
            </a:solidFill>
          </a:ln>
        </p:spPr>
        <p:txBody>
          <a:bodyPr wrap="square">
            <a:spAutoFit/>
          </a:bodyPr>
          <a:lstStyle/>
          <a:p>
            <a:pPr algn="just">
              <a:lnSpc>
                <a:spcPct val="107000"/>
              </a:lnSpc>
              <a:spcAft>
                <a:spcPts val="80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інше майно, необхідне для забезпечення економічного і соціального розвитку відповідної території. </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D797F9DB-C597-4C33-9326-03B5BFC5FE47}"/>
              </a:ext>
            </a:extLst>
          </p:cNvPr>
          <p:cNvSpPr txBox="1"/>
          <p:nvPr/>
        </p:nvSpPr>
        <p:spPr>
          <a:xfrm>
            <a:off x="6775701" y="4137053"/>
            <a:ext cx="5010720" cy="1559529"/>
          </a:xfrm>
          <a:prstGeom prst="rect">
            <a:avLst/>
          </a:prstGeom>
          <a:noFill/>
          <a:ln>
            <a:solidFill>
              <a:schemeClr val="accent1"/>
            </a:solidFill>
          </a:ln>
        </p:spPr>
        <p:txBody>
          <a:bodyPr wrap="square">
            <a:spAutoFit/>
          </a:bodyPr>
          <a:lstStyle/>
          <a:p>
            <a:pPr algn="just">
              <a:lnSpc>
                <a:spcPct val="107000"/>
              </a:lnSpc>
              <a:spcAft>
                <a:spcPts val="800"/>
              </a:spcAft>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комунальній власності перебуває також майно, передане у власність відповідної територіальної громади іншими суб'єктами права власності. До комунальної власності переходить відумерла спадщина.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Прямая соединительная линия 24">
            <a:extLst>
              <a:ext uri="{FF2B5EF4-FFF2-40B4-BE49-F238E27FC236}">
                <a16:creationId xmlns:a16="http://schemas.microsoft.com/office/drawing/2014/main" id="{FB49015F-07F7-45A1-9F81-BAA1D4CF120A}"/>
              </a:ext>
            </a:extLst>
          </p:cNvPr>
          <p:cNvCxnSpPr>
            <a:cxnSpLocks/>
          </p:cNvCxnSpPr>
          <p:nvPr/>
        </p:nvCxnSpPr>
        <p:spPr>
          <a:xfrm>
            <a:off x="5497827" y="827918"/>
            <a:ext cx="0" cy="4073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08A1BB28-32AA-4B49-9317-649EA86627B1}"/>
              </a:ext>
            </a:extLst>
          </p:cNvPr>
          <p:cNvCxnSpPr>
            <a:stCxn id="7" idx="3"/>
          </p:cNvCxnSpPr>
          <p:nvPr/>
        </p:nvCxnSpPr>
        <p:spPr>
          <a:xfrm>
            <a:off x="4104280" y="1651410"/>
            <a:ext cx="1414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58F5BAE8-48F7-45EA-9073-8CC671974C3A}"/>
              </a:ext>
            </a:extLst>
          </p:cNvPr>
          <p:cNvCxnSpPr/>
          <p:nvPr/>
        </p:nvCxnSpPr>
        <p:spPr>
          <a:xfrm>
            <a:off x="4104280" y="2762954"/>
            <a:ext cx="1414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9F5A9CD-9E94-4A6E-9937-48D811DC0780}"/>
              </a:ext>
            </a:extLst>
          </p:cNvPr>
          <p:cNvCxnSpPr/>
          <p:nvPr/>
        </p:nvCxnSpPr>
        <p:spPr>
          <a:xfrm>
            <a:off x="4104280" y="3738750"/>
            <a:ext cx="1414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6E41760C-EFA0-4D18-B650-F15B6D6A194B}"/>
              </a:ext>
            </a:extLst>
          </p:cNvPr>
          <p:cNvCxnSpPr/>
          <p:nvPr/>
        </p:nvCxnSpPr>
        <p:spPr>
          <a:xfrm>
            <a:off x="4104280" y="4900971"/>
            <a:ext cx="1414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1D8E67B6-0698-4A75-9DB5-9DB5912BA9A6}"/>
              </a:ext>
            </a:extLst>
          </p:cNvPr>
          <p:cNvCxnSpPr>
            <a:cxnSpLocks/>
            <a:endCxn id="9" idx="1"/>
          </p:cNvCxnSpPr>
          <p:nvPr/>
        </p:nvCxnSpPr>
        <p:spPr>
          <a:xfrm>
            <a:off x="5477256" y="1370340"/>
            <a:ext cx="12984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BE515C00-A619-42CC-B643-E6400990B77E}"/>
              </a:ext>
            </a:extLst>
          </p:cNvPr>
          <p:cNvCxnSpPr>
            <a:cxnSpLocks/>
          </p:cNvCxnSpPr>
          <p:nvPr/>
        </p:nvCxnSpPr>
        <p:spPr>
          <a:xfrm>
            <a:off x="5477252" y="1954662"/>
            <a:ext cx="12984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FB22E47D-B821-4A81-8AE6-68D23633C389}"/>
              </a:ext>
            </a:extLst>
          </p:cNvPr>
          <p:cNvCxnSpPr>
            <a:cxnSpLocks/>
          </p:cNvCxnSpPr>
          <p:nvPr/>
        </p:nvCxnSpPr>
        <p:spPr>
          <a:xfrm>
            <a:off x="5477252" y="2482485"/>
            <a:ext cx="12984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6AE2B47C-8BA3-4C94-90AC-CCA3A85FC451}"/>
              </a:ext>
            </a:extLst>
          </p:cNvPr>
          <p:cNvCxnSpPr>
            <a:cxnSpLocks/>
          </p:cNvCxnSpPr>
          <p:nvPr/>
        </p:nvCxnSpPr>
        <p:spPr>
          <a:xfrm>
            <a:off x="5497830" y="3340046"/>
            <a:ext cx="12984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4E734763-792A-441F-A90E-1B6A985F2A3C}"/>
              </a:ext>
            </a:extLst>
          </p:cNvPr>
          <p:cNvCxnSpPr>
            <a:cxnSpLocks/>
          </p:cNvCxnSpPr>
          <p:nvPr/>
        </p:nvCxnSpPr>
        <p:spPr>
          <a:xfrm>
            <a:off x="5477252" y="4778004"/>
            <a:ext cx="129844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567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8BD066-D7E8-4E47-BFA1-40336EA00DFC}"/>
              </a:ext>
            </a:extLst>
          </p:cNvPr>
          <p:cNvSpPr txBox="1"/>
          <p:nvPr/>
        </p:nvSpPr>
        <p:spPr>
          <a:xfrm>
            <a:off x="938814" y="4138904"/>
            <a:ext cx="4201357" cy="2180918"/>
          </a:xfrm>
          <a:prstGeom prst="rect">
            <a:avLst/>
          </a:prstGeom>
          <a:noFill/>
          <a:ln>
            <a:solidFill>
              <a:schemeClr val="accent1"/>
            </a:solidFill>
          </a:ln>
        </p:spPr>
        <p:txBody>
          <a:bodyPr wrap="square">
            <a:spAutoFit/>
          </a:bodyPr>
          <a:lstStyle/>
          <a:p>
            <a:pPr algn="just">
              <a:lnSpc>
                <a:spcPct val="107000"/>
              </a:lnSpc>
              <a:spcAft>
                <a:spcPts val="750"/>
              </a:spcAft>
            </a:pPr>
            <a:r>
              <a:rPr lang="uk-UA" sz="1600" dirty="0">
                <a:solidFill>
                  <a:srgbClr val="333333"/>
                </a:solidFill>
                <a:effectLst/>
                <a:ea typeface="Calibri" panose="020F0502020204030204" pitchFamily="34" charset="0"/>
                <a:cs typeface="Times New Roman" panose="02020603050405020304" pitchFamily="18" charset="0"/>
              </a:rPr>
              <a:t>Право користування земельною ділянкою державної або комунальної власності для забудови не може бути відчужено її землекористувачем іншим особам (крім випадків переходу права власності на будівлі та споруди, що розміщені на такій земельній ділянці), </a:t>
            </a:r>
            <a:r>
              <a:rPr lang="uk-UA" sz="1600" dirty="0" err="1">
                <a:solidFill>
                  <a:srgbClr val="333333"/>
                </a:solidFill>
                <a:effectLst/>
                <a:ea typeface="Calibri" panose="020F0502020204030204" pitchFamily="34" charset="0"/>
                <a:cs typeface="Times New Roman" panose="02020603050405020304" pitchFamily="18" charset="0"/>
              </a:rPr>
              <a:t>внесено</a:t>
            </a:r>
            <a:r>
              <a:rPr lang="uk-UA" sz="1600" dirty="0">
                <a:solidFill>
                  <a:srgbClr val="333333"/>
                </a:solidFill>
                <a:effectLst/>
                <a:ea typeface="Calibri" panose="020F0502020204030204" pitchFamily="34" charset="0"/>
                <a:cs typeface="Times New Roman" panose="02020603050405020304" pitchFamily="18" charset="0"/>
              </a:rPr>
              <a:t> до статутного фонду, передано у заставу.</a:t>
            </a:r>
            <a:endParaRPr lang="ru-RU" sz="16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B631394-5953-45BA-95FF-E50F2C015940}"/>
              </a:ext>
            </a:extLst>
          </p:cNvPr>
          <p:cNvSpPr txBox="1"/>
          <p:nvPr/>
        </p:nvSpPr>
        <p:spPr>
          <a:xfrm>
            <a:off x="2115105" y="472238"/>
            <a:ext cx="6968970" cy="606256"/>
          </a:xfrm>
          <a:prstGeom prst="rect">
            <a:avLst/>
          </a:prstGeom>
          <a:noFill/>
          <a:ln>
            <a:solidFill>
              <a:schemeClr val="accent1"/>
            </a:solidFill>
          </a:ln>
        </p:spPr>
        <p:txBody>
          <a:bodyPr wrap="square">
            <a:spAutoFit/>
          </a:bodyPr>
          <a:lstStyle/>
          <a:p>
            <a:pPr algn="ctr">
              <a:lnSpc>
                <a:spcPct val="107000"/>
              </a:lnSpc>
              <a:spcAft>
                <a:spcPts val="750"/>
              </a:spcAft>
            </a:pPr>
            <a:r>
              <a:rPr lang="uk-UA" sz="1600" dirty="0">
                <a:solidFill>
                  <a:srgbClr val="333333"/>
                </a:solidFill>
                <a:effectLst/>
                <a:ea typeface="Times New Roman" panose="02020603050405020304" pitchFamily="18" charset="0"/>
                <a:cs typeface="Times New Roman" panose="02020603050405020304" pitchFamily="18" charset="0"/>
              </a:rPr>
              <a:t>За ст. 3</a:t>
            </a:r>
            <a:r>
              <a:rPr lang="ru-RU" sz="1600" dirty="0">
                <a:solidFill>
                  <a:srgbClr val="333333"/>
                </a:solidFill>
                <a:effectLst/>
                <a:ea typeface="Times New Roman" panose="02020603050405020304" pitchFamily="18" charset="0"/>
                <a:cs typeface="Times New Roman" panose="02020603050405020304" pitchFamily="18" charset="0"/>
              </a:rPr>
              <a:t>95 ЦК, </a:t>
            </a:r>
            <a:r>
              <a:rPr lang="ru-RU" sz="1600" dirty="0" err="1">
                <a:solidFill>
                  <a:srgbClr val="333333"/>
                </a:solidFill>
                <a:effectLst/>
                <a:ea typeface="Times New Roman" panose="02020603050405020304" pitchFamily="18" charset="0"/>
                <a:cs typeface="Times New Roman" panose="02020603050405020304" pitchFamily="18" charset="0"/>
              </a:rPr>
              <a:t>визначаються</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такі</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види</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речових</a:t>
            </a:r>
            <a:r>
              <a:rPr lang="ru-RU" sz="1600" dirty="0">
                <a:solidFill>
                  <a:srgbClr val="333333"/>
                </a:solidFill>
                <a:effectLst/>
                <a:ea typeface="Times New Roman" panose="02020603050405020304" pitchFamily="18" charset="0"/>
                <a:cs typeface="Times New Roman" panose="02020603050405020304" pitchFamily="18" charset="0"/>
              </a:rPr>
              <a:t> прав на </a:t>
            </a:r>
            <a:r>
              <a:rPr lang="ru-RU" sz="1600" dirty="0" err="1">
                <a:solidFill>
                  <a:srgbClr val="333333"/>
                </a:solidFill>
                <a:effectLst/>
                <a:ea typeface="Times New Roman" panose="02020603050405020304" pitchFamily="18" charset="0"/>
                <a:cs typeface="Times New Roman" panose="02020603050405020304" pitchFamily="18" charset="0"/>
              </a:rPr>
              <a:t>чуже</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майно</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пов'язані</a:t>
            </a:r>
            <a:r>
              <a:rPr lang="ru-RU" sz="1600" dirty="0">
                <a:solidFill>
                  <a:srgbClr val="333333"/>
                </a:solidFill>
                <a:effectLst/>
                <a:ea typeface="Times New Roman" panose="02020603050405020304" pitchFamily="18" charset="0"/>
                <a:cs typeface="Times New Roman" panose="02020603050405020304" pitchFamily="18" charset="0"/>
              </a:rPr>
              <a:t> з </a:t>
            </a:r>
            <a:r>
              <a:rPr lang="ru-RU" sz="1600" dirty="0" err="1">
                <a:solidFill>
                  <a:srgbClr val="333333"/>
                </a:solidFill>
                <a:effectLst/>
                <a:ea typeface="Times New Roman" panose="02020603050405020304" pitchFamily="18" charset="0"/>
                <a:cs typeface="Times New Roman" panose="02020603050405020304" pitchFamily="18" charset="0"/>
              </a:rPr>
              <a:t>користуванням</a:t>
            </a:r>
            <a:r>
              <a:rPr lang="ru-RU" sz="1600" dirty="0">
                <a:solidFill>
                  <a:srgbClr val="333333"/>
                </a:solidFill>
                <a:effectLst/>
                <a:ea typeface="Times New Roman" panose="02020603050405020304" pitchFamily="18" charset="0"/>
                <a:cs typeface="Times New Roman" panose="02020603050405020304" pitchFamily="18" charset="0"/>
              </a:rPr>
              <a:t>:</a:t>
            </a:r>
            <a:endParaRPr lang="ru-RU" sz="16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E09E0B8-D8CC-4F38-9F0C-56EBE47FC21C}"/>
              </a:ext>
            </a:extLst>
          </p:cNvPr>
          <p:cNvSpPr txBox="1"/>
          <p:nvPr/>
        </p:nvSpPr>
        <p:spPr>
          <a:xfrm>
            <a:off x="300731" y="1457256"/>
            <a:ext cx="3401258" cy="336631"/>
          </a:xfrm>
          <a:prstGeom prst="rect">
            <a:avLst/>
          </a:prstGeom>
          <a:noFill/>
          <a:ln>
            <a:solidFill>
              <a:schemeClr val="accent1"/>
            </a:solidFill>
          </a:ln>
        </p:spPr>
        <p:txBody>
          <a:bodyPr wrap="square">
            <a:spAutoFit/>
          </a:bodyPr>
          <a:lstStyle/>
          <a:p>
            <a:pPr algn="just">
              <a:lnSpc>
                <a:spcPct val="107000"/>
              </a:lnSpc>
              <a:spcAft>
                <a:spcPts val="750"/>
              </a:spcAft>
            </a:pPr>
            <a:r>
              <a:rPr lang="ru-RU" sz="1600" dirty="0">
                <a:solidFill>
                  <a:srgbClr val="333333"/>
                </a:solidFill>
                <a:effectLst/>
                <a:ea typeface="Times New Roman" panose="02020603050405020304" pitchFamily="18" charset="0"/>
                <a:cs typeface="Times New Roman" panose="02020603050405020304" pitchFamily="18" charset="0"/>
              </a:rPr>
              <a:t>1) право </a:t>
            </a:r>
            <a:r>
              <a:rPr lang="ru-RU" sz="1600" dirty="0" err="1">
                <a:solidFill>
                  <a:srgbClr val="333333"/>
                </a:solidFill>
                <a:effectLst/>
                <a:ea typeface="Times New Roman" panose="02020603050405020304" pitchFamily="18" charset="0"/>
                <a:cs typeface="Times New Roman" panose="02020603050405020304" pitchFamily="18" charset="0"/>
              </a:rPr>
              <a:t>користування</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сервітут</a:t>
            </a:r>
            <a:r>
              <a:rPr lang="ru-RU" sz="1600" dirty="0">
                <a:solidFill>
                  <a:srgbClr val="333333"/>
                </a:solidFill>
                <a:effectLst/>
                <a:ea typeface="Times New Roman" panose="02020603050405020304" pitchFamily="18" charset="0"/>
                <a:cs typeface="Times New Roman" panose="02020603050405020304" pitchFamily="18" charset="0"/>
              </a:rPr>
              <a:t>);</a:t>
            </a:r>
            <a:endParaRPr lang="ru-RU" sz="1600"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0EFA486-5FE3-4EB7-943B-41F06B892B54}"/>
              </a:ext>
            </a:extLst>
          </p:cNvPr>
          <p:cNvSpPr txBox="1"/>
          <p:nvPr/>
        </p:nvSpPr>
        <p:spPr>
          <a:xfrm>
            <a:off x="938814" y="1944150"/>
            <a:ext cx="4769527" cy="600101"/>
          </a:xfrm>
          <a:prstGeom prst="rect">
            <a:avLst/>
          </a:prstGeom>
          <a:noFill/>
          <a:ln>
            <a:solidFill>
              <a:schemeClr val="accent1"/>
            </a:solidFill>
          </a:ln>
        </p:spPr>
        <p:txBody>
          <a:bodyPr wrap="square">
            <a:spAutoFit/>
          </a:bodyPr>
          <a:lstStyle/>
          <a:p>
            <a:pPr algn="just">
              <a:lnSpc>
                <a:spcPct val="107000"/>
              </a:lnSpc>
              <a:spcAft>
                <a:spcPts val="750"/>
              </a:spcAft>
            </a:pPr>
            <a:r>
              <a:rPr lang="ru-RU" sz="1600" dirty="0">
                <a:solidFill>
                  <a:srgbClr val="333333"/>
                </a:solidFill>
                <a:effectLst/>
                <a:ea typeface="Times New Roman" panose="02020603050405020304" pitchFamily="18" charset="0"/>
                <a:cs typeface="Times New Roman" panose="02020603050405020304" pitchFamily="18" charset="0"/>
              </a:rPr>
              <a:t>2) право </a:t>
            </a:r>
            <a:r>
              <a:rPr lang="ru-RU" sz="1600" dirty="0" err="1">
                <a:solidFill>
                  <a:srgbClr val="333333"/>
                </a:solidFill>
                <a:effectLst/>
                <a:ea typeface="Times New Roman" panose="02020603050405020304" pitchFamily="18" charset="0"/>
                <a:cs typeface="Times New Roman" panose="02020603050405020304" pitchFamily="18" charset="0"/>
              </a:rPr>
              <a:t>користування</a:t>
            </a:r>
            <a:r>
              <a:rPr lang="ru-RU" sz="1600" dirty="0">
                <a:solidFill>
                  <a:srgbClr val="333333"/>
                </a:solidFill>
                <a:effectLst/>
                <a:ea typeface="Times New Roman" panose="02020603050405020304" pitchFamily="18" charset="0"/>
                <a:cs typeface="Times New Roman" panose="02020603050405020304" pitchFamily="18" charset="0"/>
              </a:rPr>
              <a:t> земельною </a:t>
            </a:r>
            <a:r>
              <a:rPr lang="ru-RU" sz="1600" dirty="0" err="1">
                <a:solidFill>
                  <a:srgbClr val="333333"/>
                </a:solidFill>
                <a:effectLst/>
                <a:ea typeface="Times New Roman" panose="02020603050405020304" pitchFamily="18" charset="0"/>
                <a:cs typeface="Times New Roman" panose="02020603050405020304" pitchFamily="18" charset="0"/>
              </a:rPr>
              <a:t>ділянкою</a:t>
            </a:r>
            <a:r>
              <a:rPr lang="ru-RU" sz="1600" dirty="0">
                <a:solidFill>
                  <a:srgbClr val="333333"/>
                </a:solidFill>
                <a:effectLst/>
                <a:ea typeface="Times New Roman" panose="02020603050405020304" pitchFamily="18" charset="0"/>
                <a:cs typeface="Times New Roman" panose="02020603050405020304" pitchFamily="18" charset="0"/>
              </a:rPr>
              <a:t> для </a:t>
            </a:r>
            <a:r>
              <a:rPr lang="ru-RU" sz="1600" dirty="0" err="1">
                <a:solidFill>
                  <a:srgbClr val="333333"/>
                </a:solidFill>
                <a:effectLst/>
                <a:ea typeface="Times New Roman" panose="02020603050405020304" pitchFamily="18" charset="0"/>
                <a:cs typeface="Times New Roman" panose="02020603050405020304" pitchFamily="18" charset="0"/>
              </a:rPr>
              <a:t>сільськогосподарських</a:t>
            </a:r>
            <a:r>
              <a:rPr lang="ru-RU" sz="1600" dirty="0">
                <a:solidFill>
                  <a:srgbClr val="333333"/>
                </a:solidFill>
                <a:effectLst/>
                <a:ea typeface="Times New Roman" panose="02020603050405020304" pitchFamily="18" charset="0"/>
                <a:cs typeface="Times New Roman" panose="02020603050405020304" pitchFamily="18" charset="0"/>
              </a:rPr>
              <a:t> потреб (</a:t>
            </a:r>
            <a:r>
              <a:rPr lang="ru-RU" sz="1600" dirty="0" err="1">
                <a:solidFill>
                  <a:srgbClr val="333333"/>
                </a:solidFill>
                <a:effectLst/>
                <a:ea typeface="Times New Roman" panose="02020603050405020304" pitchFamily="18" charset="0"/>
                <a:cs typeface="Times New Roman" panose="02020603050405020304" pitchFamily="18" charset="0"/>
              </a:rPr>
              <a:t>емфітевзис</a:t>
            </a:r>
            <a:r>
              <a:rPr lang="ru-RU" sz="1600" dirty="0">
                <a:solidFill>
                  <a:srgbClr val="333333"/>
                </a:solidFill>
                <a:effectLst/>
                <a:ea typeface="Times New Roman" panose="02020603050405020304" pitchFamily="18" charset="0"/>
                <a:cs typeface="Times New Roman" panose="02020603050405020304" pitchFamily="18" charset="0"/>
              </a:rPr>
              <a:t>);</a:t>
            </a:r>
            <a:endParaRPr lang="ru-RU" sz="1600" dirty="0">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678544A-4660-47DE-BCE6-BF0E71DFE0F5}"/>
              </a:ext>
            </a:extLst>
          </p:cNvPr>
          <p:cNvSpPr txBox="1"/>
          <p:nvPr/>
        </p:nvSpPr>
        <p:spPr>
          <a:xfrm>
            <a:off x="6269854" y="1838298"/>
            <a:ext cx="3033944" cy="600101"/>
          </a:xfrm>
          <a:prstGeom prst="rect">
            <a:avLst/>
          </a:prstGeom>
          <a:noFill/>
          <a:ln>
            <a:solidFill>
              <a:schemeClr val="accent1"/>
            </a:solidFill>
          </a:ln>
        </p:spPr>
        <p:txBody>
          <a:bodyPr wrap="square">
            <a:spAutoFit/>
          </a:bodyPr>
          <a:lstStyle/>
          <a:p>
            <a:pPr algn="just">
              <a:lnSpc>
                <a:spcPct val="107000"/>
              </a:lnSpc>
              <a:spcAft>
                <a:spcPts val="750"/>
              </a:spcAft>
            </a:pPr>
            <a:r>
              <a:rPr lang="ru-RU" sz="1600" dirty="0">
                <a:solidFill>
                  <a:srgbClr val="333333"/>
                </a:solidFill>
                <a:effectLst/>
                <a:ea typeface="Times New Roman" panose="02020603050405020304" pitchFamily="18" charset="0"/>
                <a:cs typeface="Times New Roman" panose="02020603050405020304" pitchFamily="18" charset="0"/>
              </a:rPr>
              <a:t>3) право </a:t>
            </a:r>
            <a:r>
              <a:rPr lang="ru-RU" sz="1600" dirty="0" err="1">
                <a:solidFill>
                  <a:srgbClr val="333333"/>
                </a:solidFill>
                <a:effectLst/>
                <a:ea typeface="Times New Roman" panose="02020603050405020304" pitchFamily="18" charset="0"/>
                <a:cs typeface="Times New Roman" panose="02020603050405020304" pitchFamily="18" charset="0"/>
              </a:rPr>
              <a:t>забудови</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земельної</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ділянки</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суперфіцій</a:t>
            </a:r>
            <a:r>
              <a:rPr lang="ru-RU" sz="1600" dirty="0">
                <a:solidFill>
                  <a:srgbClr val="333333"/>
                </a:solidFill>
                <a:effectLst/>
                <a:ea typeface="Times New Roman" panose="02020603050405020304" pitchFamily="18" charset="0"/>
                <a:cs typeface="Times New Roman" panose="02020603050405020304" pitchFamily="18" charset="0"/>
              </a:rPr>
              <a:t>).</a:t>
            </a:r>
            <a:endParaRPr lang="ru-RU" sz="16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A57D9FC-5882-46A8-8733-E4BDE558F294}"/>
              </a:ext>
            </a:extLst>
          </p:cNvPr>
          <p:cNvSpPr txBox="1"/>
          <p:nvPr/>
        </p:nvSpPr>
        <p:spPr>
          <a:xfrm>
            <a:off x="9581225" y="1321555"/>
            <a:ext cx="2285631" cy="1127040"/>
          </a:xfrm>
          <a:prstGeom prst="rect">
            <a:avLst/>
          </a:prstGeom>
          <a:noFill/>
          <a:ln>
            <a:solidFill>
              <a:schemeClr val="accent1"/>
            </a:solidFill>
          </a:ln>
        </p:spPr>
        <p:txBody>
          <a:bodyPr wrap="square">
            <a:spAutoFit/>
          </a:bodyPr>
          <a:lstStyle/>
          <a:p>
            <a:pPr algn="just">
              <a:lnSpc>
                <a:spcPct val="107000"/>
              </a:lnSpc>
              <a:spcAft>
                <a:spcPts val="750"/>
              </a:spcAft>
            </a:pPr>
            <a:r>
              <a:rPr lang="ru-RU" sz="1600" dirty="0">
                <a:solidFill>
                  <a:srgbClr val="333333"/>
                </a:solidFill>
                <a:effectLst/>
                <a:ea typeface="Times New Roman" panose="02020603050405020304" pitchFamily="18" charset="0"/>
                <a:cs typeface="Times New Roman" panose="02020603050405020304" pitchFamily="18" charset="0"/>
              </a:rPr>
              <a:t>Законом </a:t>
            </a:r>
            <a:r>
              <a:rPr lang="ru-RU" sz="1600" dirty="0" err="1">
                <a:solidFill>
                  <a:srgbClr val="333333"/>
                </a:solidFill>
                <a:effectLst/>
                <a:ea typeface="Times New Roman" panose="02020603050405020304" pitchFamily="18" charset="0"/>
                <a:cs typeface="Times New Roman" panose="02020603050405020304" pitchFamily="18" charset="0"/>
              </a:rPr>
              <a:t>можуть</a:t>
            </a:r>
            <a:r>
              <a:rPr lang="ru-RU" sz="1600" dirty="0">
                <a:solidFill>
                  <a:srgbClr val="333333"/>
                </a:solidFill>
                <a:effectLst/>
                <a:ea typeface="Times New Roman" panose="02020603050405020304" pitchFamily="18" charset="0"/>
                <a:cs typeface="Times New Roman" panose="02020603050405020304" pitchFamily="18" charset="0"/>
              </a:rPr>
              <a:t> бути </a:t>
            </a:r>
            <a:r>
              <a:rPr lang="ru-RU" sz="1600" dirty="0" err="1">
                <a:solidFill>
                  <a:srgbClr val="333333"/>
                </a:solidFill>
                <a:effectLst/>
                <a:ea typeface="Times New Roman" panose="02020603050405020304" pitchFamily="18" charset="0"/>
                <a:cs typeface="Times New Roman" panose="02020603050405020304" pitchFamily="18" charset="0"/>
              </a:rPr>
              <a:t>встановлені</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інші</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речові</a:t>
            </a:r>
            <a:r>
              <a:rPr lang="ru-RU" sz="1600" dirty="0">
                <a:solidFill>
                  <a:srgbClr val="333333"/>
                </a:solidFill>
                <a:effectLst/>
                <a:ea typeface="Times New Roman" panose="02020603050405020304" pitchFamily="18" charset="0"/>
                <a:cs typeface="Times New Roman" panose="02020603050405020304" pitchFamily="18" charset="0"/>
              </a:rPr>
              <a:t> права на </a:t>
            </a:r>
            <a:r>
              <a:rPr lang="ru-RU" sz="1600" dirty="0" err="1">
                <a:solidFill>
                  <a:srgbClr val="333333"/>
                </a:solidFill>
                <a:effectLst/>
                <a:ea typeface="Times New Roman" panose="02020603050405020304" pitchFamily="18" charset="0"/>
                <a:cs typeface="Times New Roman" panose="02020603050405020304" pitchFamily="18" charset="0"/>
              </a:rPr>
              <a:t>чуже</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майно</a:t>
            </a:r>
            <a:r>
              <a:rPr lang="ru-RU" sz="1600" dirty="0">
                <a:solidFill>
                  <a:srgbClr val="333333"/>
                </a:solidFill>
                <a:effectLst/>
                <a:ea typeface="Times New Roman" panose="02020603050405020304" pitchFamily="18" charset="0"/>
                <a:cs typeface="Times New Roman" panose="02020603050405020304" pitchFamily="18" charset="0"/>
              </a:rPr>
              <a:t>.</a:t>
            </a:r>
            <a:endParaRPr lang="ru-RU" sz="1600"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882806F-4018-4824-BD5F-03431640C9B3}"/>
              </a:ext>
            </a:extLst>
          </p:cNvPr>
          <p:cNvSpPr txBox="1"/>
          <p:nvPr/>
        </p:nvSpPr>
        <p:spPr>
          <a:xfrm>
            <a:off x="938814" y="2921096"/>
            <a:ext cx="10309194" cy="584775"/>
          </a:xfrm>
          <a:prstGeom prst="rect">
            <a:avLst/>
          </a:prstGeom>
          <a:noFill/>
          <a:ln>
            <a:solidFill>
              <a:schemeClr val="accent1"/>
            </a:solidFill>
          </a:ln>
        </p:spPr>
        <p:txBody>
          <a:bodyPr wrap="square">
            <a:spAutoFit/>
          </a:bodyPr>
          <a:lstStyle/>
          <a:p>
            <a:pPr algn="just"/>
            <a:r>
              <a:rPr lang="ru-RU" sz="1600" dirty="0" err="1">
                <a:solidFill>
                  <a:srgbClr val="333333"/>
                </a:solidFill>
                <a:effectLst/>
                <a:ea typeface="Times New Roman" panose="02020603050405020304" pitchFamily="18" charset="0"/>
                <a:cs typeface="Times New Roman" panose="02020603050405020304" pitchFamily="18" charset="0"/>
              </a:rPr>
              <a:t>Однак</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користування</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державним</a:t>
            </a:r>
            <a:r>
              <a:rPr lang="ru-RU" sz="1600" dirty="0">
                <a:solidFill>
                  <a:srgbClr val="333333"/>
                </a:solidFill>
                <a:effectLst/>
                <a:ea typeface="Times New Roman" panose="02020603050405020304" pitchFamily="18" charset="0"/>
                <a:cs typeface="Times New Roman" panose="02020603050405020304" pitchFamily="18" charset="0"/>
              </a:rPr>
              <a:t> і </a:t>
            </a:r>
            <a:r>
              <a:rPr lang="ru-RU" sz="1600" dirty="0" err="1">
                <a:solidFill>
                  <a:srgbClr val="333333"/>
                </a:solidFill>
                <a:effectLst/>
                <a:ea typeface="Times New Roman" panose="02020603050405020304" pitchFamily="18" charset="0"/>
                <a:cs typeface="Times New Roman" panose="02020603050405020304" pitchFamily="18" charset="0"/>
              </a:rPr>
              <a:t>комунальним</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майном</a:t>
            </a:r>
            <a:r>
              <a:rPr lang="ru-RU" sz="1600" dirty="0">
                <a:solidFill>
                  <a:srgbClr val="333333"/>
                </a:solidFill>
                <a:effectLst/>
                <a:ea typeface="Times New Roman" panose="02020603050405020304" pitchFamily="18" charset="0"/>
                <a:cs typeface="Times New Roman" panose="02020603050405020304" pitchFamily="18" charset="0"/>
              </a:rPr>
              <a:t>, яке </a:t>
            </a:r>
            <a:r>
              <a:rPr lang="ru-RU" sz="1600" dirty="0" err="1">
                <a:solidFill>
                  <a:srgbClr val="333333"/>
                </a:solidFill>
                <a:effectLst/>
                <a:ea typeface="Times New Roman" panose="02020603050405020304" pitchFamily="18" charset="0"/>
                <a:cs typeface="Times New Roman" panose="02020603050405020304" pitchFamily="18" charset="0"/>
              </a:rPr>
              <a:t>відбувається</a:t>
            </a:r>
            <a:r>
              <a:rPr lang="ru-RU" sz="1600" dirty="0">
                <a:solidFill>
                  <a:srgbClr val="333333"/>
                </a:solidFill>
                <a:effectLst/>
                <a:ea typeface="Times New Roman" panose="02020603050405020304" pitchFamily="18" charset="0"/>
                <a:cs typeface="Times New Roman" panose="02020603050405020304" pitchFamily="18" charset="0"/>
              </a:rPr>
              <a:t> в </a:t>
            </a:r>
            <a:r>
              <a:rPr lang="ru-RU" sz="1600" dirty="0" err="1">
                <a:solidFill>
                  <a:srgbClr val="333333"/>
                </a:solidFill>
                <a:effectLst/>
                <a:ea typeface="Times New Roman" panose="02020603050405020304" pitchFamily="18" charset="0"/>
                <a:cs typeface="Times New Roman" panose="02020603050405020304" pitchFamily="18" charset="0"/>
              </a:rPr>
              <a:t>процесі</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здійснення</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цих</a:t>
            </a:r>
            <a:r>
              <a:rPr lang="ru-RU" sz="1600" dirty="0">
                <a:solidFill>
                  <a:srgbClr val="333333"/>
                </a:solidFill>
                <a:effectLst/>
                <a:ea typeface="Times New Roman" panose="02020603050405020304" pitchFamily="18" charset="0"/>
                <a:cs typeface="Times New Roman" panose="02020603050405020304" pitchFamily="18" charset="0"/>
              </a:rPr>
              <a:t> прав, </a:t>
            </a:r>
            <a:r>
              <a:rPr lang="ru-RU" sz="1600" dirty="0" err="1">
                <a:solidFill>
                  <a:srgbClr val="333333"/>
                </a:solidFill>
                <a:effectLst/>
                <a:ea typeface="Times New Roman" panose="02020603050405020304" pitchFamily="18" charset="0"/>
                <a:cs typeface="Times New Roman" panose="02020603050405020304" pitchFamily="18" charset="0"/>
              </a:rPr>
              <a:t>має</a:t>
            </a:r>
            <a:r>
              <a:rPr lang="ru-RU" sz="1600" dirty="0">
                <a:solidFill>
                  <a:srgbClr val="333333"/>
                </a:solidFill>
                <a:effectLst/>
                <a:ea typeface="Times New Roman" panose="02020603050405020304" pitchFamily="18" charset="0"/>
                <a:cs typeface="Times New Roman" panose="02020603050405020304" pitchFamily="18" charset="0"/>
              </a:rPr>
              <a:t> </a:t>
            </a:r>
            <a:r>
              <a:rPr lang="ru-RU" sz="1600" dirty="0" err="1">
                <a:solidFill>
                  <a:srgbClr val="333333"/>
                </a:solidFill>
                <a:effectLst/>
                <a:ea typeface="Times New Roman" panose="02020603050405020304" pitchFamily="18" charset="0"/>
                <a:cs typeface="Times New Roman" panose="02020603050405020304" pitchFamily="18" charset="0"/>
              </a:rPr>
              <a:t>особливості</a:t>
            </a:r>
            <a:r>
              <a:rPr lang="ru-RU" sz="1600" dirty="0">
                <a:solidFill>
                  <a:srgbClr val="333333"/>
                </a:solidFill>
                <a:effectLst/>
                <a:ea typeface="Times New Roman" panose="02020603050405020304" pitchFamily="18" charset="0"/>
                <a:cs typeface="Times New Roman" panose="02020603050405020304" pitchFamily="18" charset="0"/>
              </a:rPr>
              <a:t>. </a:t>
            </a:r>
            <a:endParaRPr lang="ru-RU" sz="1600" dirty="0"/>
          </a:p>
        </p:txBody>
      </p:sp>
      <p:sp>
        <p:nvSpPr>
          <p:cNvPr id="17" name="TextBox 16">
            <a:extLst>
              <a:ext uri="{FF2B5EF4-FFF2-40B4-BE49-F238E27FC236}">
                <a16:creationId xmlns:a16="http://schemas.microsoft.com/office/drawing/2014/main" id="{3C9C833A-FC50-4614-9FC3-DAEF9FC62141}"/>
              </a:ext>
            </a:extLst>
          </p:cNvPr>
          <p:cNvSpPr txBox="1"/>
          <p:nvPr/>
        </p:nvSpPr>
        <p:spPr>
          <a:xfrm>
            <a:off x="6820268" y="4138904"/>
            <a:ext cx="4201358" cy="1917448"/>
          </a:xfrm>
          <a:prstGeom prst="rect">
            <a:avLst/>
          </a:prstGeom>
          <a:noFill/>
          <a:ln>
            <a:solidFill>
              <a:schemeClr val="accent1"/>
            </a:solidFill>
          </a:ln>
        </p:spPr>
        <p:txBody>
          <a:bodyPr wrap="square">
            <a:spAutoFit/>
          </a:bodyPr>
          <a:lstStyle/>
          <a:p>
            <a:pPr algn="just">
              <a:lnSpc>
                <a:spcPct val="107000"/>
              </a:lnSpc>
              <a:spcAft>
                <a:spcPts val="750"/>
              </a:spcAft>
            </a:pPr>
            <a:r>
              <a:rPr lang="ru-RU" sz="1600" dirty="0" err="1">
                <a:solidFill>
                  <a:srgbClr val="333333"/>
                </a:solidFill>
                <a:effectLst/>
                <a:ea typeface="Times New Roman" panose="02020603050405020304" pitchFamily="18" charset="0"/>
                <a:cs typeface="Times New Roman" panose="02020603050405020304" pitchFamily="18" charset="0"/>
              </a:rPr>
              <a:t>Наприклад</a:t>
            </a:r>
            <a:r>
              <a:rPr lang="ru-RU" sz="1600" dirty="0">
                <a:solidFill>
                  <a:srgbClr val="333333"/>
                </a:solidFill>
                <a:effectLst/>
                <a:ea typeface="Times New Roman" panose="02020603050405020304" pitchFamily="18" charset="0"/>
                <a:cs typeface="Times New Roman" panose="02020603050405020304" pitchFamily="18" charset="0"/>
              </a:rPr>
              <a:t>, </a:t>
            </a:r>
            <a:r>
              <a:rPr lang="uk-UA" sz="1600" dirty="0">
                <a:solidFill>
                  <a:srgbClr val="333333"/>
                </a:solidFill>
                <a:effectLst/>
                <a:ea typeface="Calibri" panose="020F0502020204030204" pitchFamily="34" charset="0"/>
                <a:cs typeface="Times New Roman" panose="02020603050405020304" pitchFamily="18" charset="0"/>
              </a:rPr>
              <a:t>право користування земельною ділянкою державної або комунальної власності для сільськогосподарських потреб не може бути відчужено її землекористувачем іншим особам, </a:t>
            </a:r>
            <a:r>
              <a:rPr lang="uk-UA" sz="1600" dirty="0" err="1">
                <a:solidFill>
                  <a:srgbClr val="333333"/>
                </a:solidFill>
                <a:effectLst/>
                <a:ea typeface="Calibri" panose="020F0502020204030204" pitchFamily="34" charset="0"/>
                <a:cs typeface="Times New Roman" panose="02020603050405020304" pitchFamily="18" charset="0"/>
              </a:rPr>
              <a:t>внесено</a:t>
            </a:r>
            <a:r>
              <a:rPr lang="uk-UA" sz="1600" dirty="0">
                <a:solidFill>
                  <a:srgbClr val="333333"/>
                </a:solidFill>
                <a:effectLst/>
                <a:ea typeface="Calibri" panose="020F0502020204030204" pitchFamily="34" charset="0"/>
                <a:cs typeface="Times New Roman" panose="02020603050405020304" pitchFamily="18" charset="0"/>
              </a:rPr>
              <a:t> до статутного фонду, передано у заставу.</a:t>
            </a:r>
            <a:endParaRPr lang="ru-RU" sz="1600" dirty="0">
              <a:effectLst/>
              <a:ea typeface="Calibri" panose="020F0502020204030204" pitchFamily="34" charset="0"/>
              <a:cs typeface="Times New Roman" panose="02020603050405020304" pitchFamily="18" charset="0"/>
            </a:endParaRPr>
          </a:p>
        </p:txBody>
      </p:sp>
      <p:cxnSp>
        <p:nvCxnSpPr>
          <p:cNvPr id="19" name="Прямая со стрелкой 18">
            <a:extLst>
              <a:ext uri="{FF2B5EF4-FFF2-40B4-BE49-F238E27FC236}">
                <a16:creationId xmlns:a16="http://schemas.microsoft.com/office/drawing/2014/main" id="{2C2FFF09-1BE5-447D-899F-86EEE0EDC426}"/>
              </a:ext>
            </a:extLst>
          </p:cNvPr>
          <p:cNvCxnSpPr>
            <a:stCxn id="5" idx="2"/>
          </p:cNvCxnSpPr>
          <p:nvPr/>
        </p:nvCxnSpPr>
        <p:spPr>
          <a:xfrm flipH="1">
            <a:off x="3888419" y="1078494"/>
            <a:ext cx="1711171" cy="430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25C72B75-92D6-480B-B010-E7FE3BD6A6B6}"/>
              </a:ext>
            </a:extLst>
          </p:cNvPr>
          <p:cNvCxnSpPr>
            <a:stCxn id="5" idx="2"/>
          </p:cNvCxnSpPr>
          <p:nvPr/>
        </p:nvCxnSpPr>
        <p:spPr>
          <a:xfrm flipH="1">
            <a:off x="5140171" y="1078494"/>
            <a:ext cx="459419" cy="865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CC57B680-6279-41EF-9790-EC5DD0570445}"/>
              </a:ext>
            </a:extLst>
          </p:cNvPr>
          <p:cNvCxnSpPr>
            <a:stCxn id="5" idx="2"/>
          </p:cNvCxnSpPr>
          <p:nvPr/>
        </p:nvCxnSpPr>
        <p:spPr>
          <a:xfrm>
            <a:off x="5599590" y="1078494"/>
            <a:ext cx="1138561" cy="728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89E6A943-494E-4066-B62D-A47CA29A583B}"/>
              </a:ext>
            </a:extLst>
          </p:cNvPr>
          <p:cNvCxnSpPr>
            <a:stCxn id="5" idx="2"/>
          </p:cNvCxnSpPr>
          <p:nvPr/>
        </p:nvCxnSpPr>
        <p:spPr>
          <a:xfrm>
            <a:off x="5599590" y="1078494"/>
            <a:ext cx="3872884" cy="556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41E7D874-D1D1-4D7A-B364-9D8A30D864DC}"/>
              </a:ext>
            </a:extLst>
          </p:cNvPr>
          <p:cNvCxnSpPr>
            <a:stCxn id="15" idx="2"/>
          </p:cNvCxnSpPr>
          <p:nvPr/>
        </p:nvCxnSpPr>
        <p:spPr>
          <a:xfrm flipH="1">
            <a:off x="3888419" y="3505871"/>
            <a:ext cx="2204992" cy="506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DC731085-1EDD-4369-A5E5-17F418AB91B2}"/>
              </a:ext>
            </a:extLst>
          </p:cNvPr>
          <p:cNvCxnSpPr>
            <a:stCxn id="15" idx="2"/>
          </p:cNvCxnSpPr>
          <p:nvPr/>
        </p:nvCxnSpPr>
        <p:spPr>
          <a:xfrm>
            <a:off x="6093411" y="3505871"/>
            <a:ext cx="1585773" cy="48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475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B09500-7A12-4724-915A-21CB417E5DE7}"/>
              </a:ext>
            </a:extLst>
          </p:cNvPr>
          <p:cNvSpPr txBox="1"/>
          <p:nvPr/>
        </p:nvSpPr>
        <p:spPr>
          <a:xfrm>
            <a:off x="0" y="277941"/>
            <a:ext cx="11763375" cy="1477328"/>
          </a:xfrm>
          <a:prstGeom prst="rect">
            <a:avLst/>
          </a:prstGeom>
          <a:noFill/>
        </p:spPr>
        <p:txBody>
          <a:bodyPr wrap="square">
            <a:spAutoFit/>
          </a:bodyPr>
          <a:lstStyle/>
          <a:p>
            <a:pPr indent="285750" algn="just">
              <a:spcAft>
                <a:spcPts val="750"/>
              </a:spcAft>
            </a:pPr>
            <a:r>
              <a:rPr lang="uk-UA" sz="1400" dirty="0">
                <a:solidFill>
                  <a:srgbClr val="333333"/>
                </a:solidFill>
                <a:effectLst/>
                <a:latin typeface="Times New Roman" panose="02020603050405020304" pitchFamily="18" charset="0"/>
                <a:ea typeface="Times New Roman" panose="02020603050405020304" pitchFamily="18" charset="0"/>
              </a:rPr>
              <a:t>Користування майном здійснюється також на підставі оренди згідно із Законом України «Про оренду державного та комунального майна». Орендарями за цим Законом можуть бути </a:t>
            </a:r>
          </a:p>
          <a:p>
            <a:pPr marL="285750" indent="-285750" algn="just">
              <a:spcAft>
                <a:spcPts val="750"/>
              </a:spcAft>
              <a:buFont typeface="Arial" panose="020B0604020202020204" pitchFamily="34" charset="0"/>
              <a:buChar char="•"/>
            </a:pPr>
            <a:r>
              <a:rPr lang="uk-UA" sz="1400" dirty="0">
                <a:solidFill>
                  <a:srgbClr val="333333"/>
                </a:solidFill>
                <a:effectLst/>
                <a:latin typeface="Times New Roman" panose="02020603050405020304" pitchFamily="18" charset="0"/>
                <a:ea typeface="Times New Roman" panose="02020603050405020304" pitchFamily="18" charset="0"/>
              </a:rPr>
              <a:t>фізичні та юридичні особи, </a:t>
            </a:r>
          </a:p>
          <a:p>
            <a:pPr marL="285750" indent="-285750" algn="just">
              <a:spcAft>
                <a:spcPts val="750"/>
              </a:spcAft>
              <a:buFont typeface="Arial" panose="020B0604020202020204" pitchFamily="34" charset="0"/>
              <a:buChar char="•"/>
            </a:pPr>
            <a:r>
              <a:rPr lang="uk-UA" sz="1400" dirty="0">
                <a:solidFill>
                  <a:srgbClr val="333333"/>
                </a:solidFill>
                <a:effectLst/>
                <a:latin typeface="Times New Roman" panose="02020603050405020304" pitchFamily="18" charset="0"/>
                <a:ea typeface="Times New Roman" panose="02020603050405020304" pitchFamily="18" charset="0"/>
              </a:rPr>
              <a:t>у тому числі фізичні та юридичні особи іноземних держав, </a:t>
            </a:r>
          </a:p>
          <a:p>
            <a:pPr marL="285750" indent="-285750" algn="just">
              <a:spcAft>
                <a:spcPts val="750"/>
              </a:spcAft>
              <a:buFont typeface="Arial" panose="020B0604020202020204" pitchFamily="34" charset="0"/>
              <a:buChar char="•"/>
            </a:pPr>
            <a:r>
              <a:rPr lang="uk-UA" sz="1400" dirty="0">
                <a:solidFill>
                  <a:srgbClr val="333333"/>
                </a:solidFill>
                <a:effectLst/>
                <a:latin typeface="Times New Roman" panose="02020603050405020304" pitchFamily="18" charset="0"/>
                <a:ea typeface="Times New Roman" panose="02020603050405020304" pitchFamily="18" charset="0"/>
              </a:rPr>
              <a:t>міжнародні організації та особи без громадянства </a:t>
            </a:r>
            <a:endParaRPr lang="ru-RU" sz="1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9949376-587F-4B28-A0F0-F25A287D0641}"/>
              </a:ext>
            </a:extLst>
          </p:cNvPr>
          <p:cNvSpPr txBox="1"/>
          <p:nvPr/>
        </p:nvSpPr>
        <p:spPr>
          <a:xfrm>
            <a:off x="4501997" y="2149510"/>
            <a:ext cx="2565553" cy="307777"/>
          </a:xfrm>
          <a:prstGeom prst="rect">
            <a:avLst/>
          </a:prstGeom>
          <a:noFill/>
          <a:ln>
            <a:solidFill>
              <a:schemeClr val="accent1"/>
            </a:solidFill>
          </a:ln>
        </p:spPr>
        <p:txBody>
          <a:bodyPr wrap="square">
            <a:spAutoFit/>
          </a:bodyPr>
          <a:lstStyle/>
          <a:p>
            <a:pPr algn="ctr"/>
            <a:r>
              <a:rPr lang="uk-UA" sz="1400" dirty="0">
                <a:solidFill>
                  <a:srgbClr val="333333"/>
                </a:solidFill>
                <a:effectLst/>
                <a:latin typeface="Times New Roman" panose="02020603050405020304" pitchFamily="18" charset="0"/>
                <a:ea typeface="Times New Roman" panose="02020603050405020304" pitchFamily="18" charset="0"/>
              </a:rPr>
              <a:t>Не можуть бути орендарями:</a:t>
            </a:r>
            <a:endParaRPr lang="ru-RU" sz="1400" dirty="0"/>
          </a:p>
        </p:txBody>
      </p:sp>
      <p:sp>
        <p:nvSpPr>
          <p:cNvPr id="11" name="TextBox 10">
            <a:extLst>
              <a:ext uri="{FF2B5EF4-FFF2-40B4-BE49-F238E27FC236}">
                <a16:creationId xmlns:a16="http://schemas.microsoft.com/office/drawing/2014/main" id="{94C329E9-2CF7-4DF6-A98F-6D7DD1EFA7FB}"/>
              </a:ext>
            </a:extLst>
          </p:cNvPr>
          <p:cNvSpPr txBox="1"/>
          <p:nvPr/>
        </p:nvSpPr>
        <p:spPr>
          <a:xfrm>
            <a:off x="7524752" y="4787908"/>
            <a:ext cx="4238622" cy="1169551"/>
          </a:xfrm>
          <a:prstGeom prst="rect">
            <a:avLst/>
          </a:prstGeom>
          <a:noFill/>
          <a:ln>
            <a:solidFill>
              <a:schemeClr val="accent1"/>
            </a:solidFill>
          </a:ln>
        </p:spPr>
        <p:txBody>
          <a:bodyPr wrap="square">
            <a:spAutoFit/>
          </a:bodyPr>
          <a:lstStyle/>
          <a:p>
            <a:pPr algn="just">
              <a:spcAft>
                <a:spcPts val="750"/>
              </a:spcAft>
            </a:pPr>
            <a:r>
              <a:rPr lang="uk-UA" sz="1400" dirty="0">
                <a:solidFill>
                  <a:srgbClr val="333333"/>
                </a:solidFill>
                <a:effectLst/>
                <a:latin typeface="Times New Roman" panose="02020603050405020304" pitchFamily="18" charset="0"/>
                <a:ea typeface="Times New Roman" panose="02020603050405020304" pitchFamily="18" charset="0"/>
              </a:rPr>
              <a:t>фізичні та юридичні особи, стосовно яких застосовано спеціальні економічні та інші обмежувальні заходи (санкції) відповідно до</a:t>
            </a:r>
            <a:r>
              <a:rPr lang="ru-RU" sz="1400" dirty="0">
                <a:solidFill>
                  <a:srgbClr val="333333"/>
                </a:solidFill>
                <a:effectLst/>
                <a:latin typeface="Times New Roman" panose="02020603050405020304" pitchFamily="18" charset="0"/>
                <a:ea typeface="Times New Roman" panose="02020603050405020304" pitchFamily="18" charset="0"/>
              </a:rPr>
              <a:t> </a:t>
            </a:r>
            <a:r>
              <a:rPr lang="uk-UA" sz="1400" u="sng" dirty="0">
                <a:solidFill>
                  <a:srgbClr val="000099"/>
                </a:solidFill>
                <a:effectLst/>
                <a:latin typeface="Times New Roman" panose="02020603050405020304" pitchFamily="18" charset="0"/>
                <a:ea typeface="Times New Roman" panose="02020603050405020304" pitchFamily="18" charset="0"/>
                <a:hlinkClick r:id="rId2"/>
              </a:rPr>
              <a:t>Закону України</a:t>
            </a:r>
            <a:r>
              <a:rPr lang="ru-RU" sz="1400" dirty="0">
                <a:solidFill>
                  <a:srgbClr val="333333"/>
                </a:solidFill>
                <a:effectLst/>
                <a:latin typeface="Times New Roman" panose="02020603050405020304" pitchFamily="18" charset="0"/>
                <a:ea typeface="Times New Roman" panose="02020603050405020304" pitchFamily="18" charset="0"/>
              </a:rPr>
              <a:t> </a:t>
            </a:r>
            <a:r>
              <a:rPr lang="uk-UA" sz="1400" dirty="0">
                <a:solidFill>
                  <a:srgbClr val="333333"/>
                </a:solidFill>
                <a:effectLst/>
                <a:latin typeface="Times New Roman" panose="02020603050405020304" pitchFamily="18" charset="0"/>
                <a:ea typeface="Times New Roman" panose="02020603050405020304" pitchFamily="18" charset="0"/>
              </a:rPr>
              <a:t>"Про санкції", а також пов’язані з ними особи;</a:t>
            </a:r>
            <a:endParaRPr lang="ru-RU" sz="14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7EAE418-8E83-429F-AE21-1C42549CAE78}"/>
              </a:ext>
            </a:extLst>
          </p:cNvPr>
          <p:cNvSpPr txBox="1"/>
          <p:nvPr/>
        </p:nvSpPr>
        <p:spPr>
          <a:xfrm>
            <a:off x="7724775" y="3271588"/>
            <a:ext cx="4038599" cy="1169551"/>
          </a:xfrm>
          <a:prstGeom prst="rect">
            <a:avLst/>
          </a:prstGeom>
          <a:noFill/>
          <a:ln>
            <a:solidFill>
              <a:schemeClr val="accent1"/>
            </a:solidFill>
          </a:ln>
        </p:spPr>
        <p:txBody>
          <a:bodyPr wrap="square">
            <a:spAutoFit/>
          </a:bodyPr>
          <a:lstStyle/>
          <a:p>
            <a:pPr algn="just">
              <a:spcAft>
                <a:spcPts val="750"/>
              </a:spcAft>
            </a:pPr>
            <a:r>
              <a:rPr lang="uk-UA" sz="1400" dirty="0">
                <a:solidFill>
                  <a:srgbClr val="333333"/>
                </a:solidFill>
                <a:effectLst/>
                <a:latin typeface="Times New Roman" panose="02020603050405020304" pitchFamily="18" charset="0"/>
                <a:ea typeface="Times New Roman" panose="02020603050405020304" pitchFamily="18" charset="0"/>
              </a:rPr>
              <a:t>юридичні особи, інформація про </a:t>
            </a:r>
            <a:r>
              <a:rPr lang="uk-UA" sz="1400" dirty="0" err="1">
                <a:solidFill>
                  <a:srgbClr val="333333"/>
                </a:solidFill>
                <a:effectLst/>
                <a:latin typeface="Times New Roman" panose="02020603050405020304" pitchFamily="18" charset="0"/>
                <a:ea typeface="Times New Roman" panose="02020603050405020304" pitchFamily="18" charset="0"/>
              </a:rPr>
              <a:t>бенефіціарних</a:t>
            </a:r>
            <a:r>
              <a:rPr lang="uk-UA" sz="1400" dirty="0">
                <a:solidFill>
                  <a:srgbClr val="333333"/>
                </a:solidFill>
                <a:effectLst/>
                <a:latin typeface="Times New Roman" panose="02020603050405020304" pitchFamily="18" charset="0"/>
                <a:ea typeface="Times New Roman" panose="02020603050405020304" pitchFamily="18" charset="0"/>
              </a:rPr>
              <a:t> власників яких не розкрита в порушення вимог</a:t>
            </a:r>
            <a:r>
              <a:rPr lang="ru-RU" sz="1400" dirty="0">
                <a:solidFill>
                  <a:srgbClr val="333333"/>
                </a:solidFill>
                <a:effectLst/>
                <a:latin typeface="Times New Roman" panose="02020603050405020304" pitchFamily="18" charset="0"/>
                <a:ea typeface="Times New Roman" panose="02020603050405020304" pitchFamily="18" charset="0"/>
              </a:rPr>
              <a:t> </a:t>
            </a:r>
            <a:r>
              <a:rPr lang="uk-UA" sz="1400" u="sng" dirty="0">
                <a:solidFill>
                  <a:srgbClr val="000099"/>
                </a:solidFill>
                <a:effectLst/>
                <a:latin typeface="Times New Roman" panose="02020603050405020304" pitchFamily="18" charset="0"/>
                <a:ea typeface="Times New Roman" panose="02020603050405020304" pitchFamily="18" charset="0"/>
                <a:hlinkClick r:id="rId3"/>
              </a:rPr>
              <a:t>Закону України</a:t>
            </a:r>
            <a:r>
              <a:rPr lang="ru-RU" sz="1400" dirty="0">
                <a:solidFill>
                  <a:srgbClr val="333333"/>
                </a:solidFill>
                <a:effectLst/>
                <a:latin typeface="Times New Roman" panose="02020603050405020304" pitchFamily="18" charset="0"/>
                <a:ea typeface="Times New Roman" panose="02020603050405020304" pitchFamily="18" charset="0"/>
              </a:rPr>
              <a:t> </a:t>
            </a:r>
            <a:r>
              <a:rPr lang="uk-UA" sz="1400" dirty="0">
                <a:solidFill>
                  <a:srgbClr val="333333"/>
                </a:solidFill>
                <a:effectLst/>
                <a:latin typeface="Times New Roman" panose="02020603050405020304" pitchFamily="18" charset="0"/>
                <a:ea typeface="Times New Roman" panose="02020603050405020304" pitchFamily="18" charset="0"/>
              </a:rPr>
              <a:t>"Про державну реєстрацію юридичних осіб, фізичних осіб - підприємців та громадських формувань";</a:t>
            </a:r>
            <a:endParaRPr lang="ru-RU" sz="1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297FDCE9-1FB1-4B57-9DD4-8ABC80382C18}"/>
              </a:ext>
            </a:extLst>
          </p:cNvPr>
          <p:cNvSpPr txBox="1"/>
          <p:nvPr/>
        </p:nvSpPr>
        <p:spPr>
          <a:xfrm>
            <a:off x="159750" y="4639261"/>
            <a:ext cx="4507499" cy="1384995"/>
          </a:xfrm>
          <a:prstGeom prst="rect">
            <a:avLst/>
          </a:prstGeom>
          <a:noFill/>
          <a:ln>
            <a:solidFill>
              <a:schemeClr val="accent1"/>
            </a:solidFill>
          </a:ln>
        </p:spPr>
        <p:txBody>
          <a:bodyPr wrap="square">
            <a:spAutoFit/>
          </a:bodyPr>
          <a:lstStyle/>
          <a:p>
            <a:pPr algn="just">
              <a:spcAft>
                <a:spcPts val="750"/>
              </a:spcAft>
            </a:pPr>
            <a:r>
              <a:rPr lang="uk-UA" sz="1400" dirty="0">
                <a:solidFill>
                  <a:srgbClr val="333333"/>
                </a:solidFill>
                <a:effectLst/>
                <a:latin typeface="Times New Roman" panose="02020603050405020304" pitchFamily="18" charset="0"/>
                <a:ea typeface="Times New Roman" panose="02020603050405020304" pitchFamily="18" charset="0"/>
              </a:rPr>
              <a:t>фізичні та юридичні особи, зареєстровані в державах, включених </a:t>
            </a:r>
            <a:r>
              <a:rPr lang="ru-RU" sz="1400" dirty="0">
                <a:solidFill>
                  <a:srgbClr val="333333"/>
                </a:solidFill>
                <a:effectLst/>
                <a:latin typeface="Times New Roman" panose="02020603050405020304" pitchFamily="18" charset="0"/>
                <a:ea typeface="Times New Roman" panose="02020603050405020304" pitchFamily="18" charset="0"/>
              </a:rPr>
              <a:t>FATF</a:t>
            </a:r>
            <a:r>
              <a:rPr lang="uk-UA" sz="1400" dirty="0">
                <a:solidFill>
                  <a:srgbClr val="333333"/>
                </a:solidFill>
                <a:effectLst/>
                <a:latin typeface="Times New Roman" panose="02020603050405020304" pitchFamily="18" charset="0"/>
                <a:ea typeface="Times New Roman" panose="02020603050405020304" pitchFamily="18" charset="0"/>
              </a:rPr>
              <a:t> до списку держав, що не співпрацюють у сфері протидії відмиванню доходів, одержаних злочинним шляхом, а також юридичні особи, 50 і більше відсотків статутного капіталу яких належать прямо або опосередковано таким особам;</a:t>
            </a:r>
            <a:endParaRPr lang="ru-RU" sz="14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5E891D16-2DD3-4DA6-936F-3B7EA7BBD226}"/>
              </a:ext>
            </a:extLst>
          </p:cNvPr>
          <p:cNvSpPr txBox="1"/>
          <p:nvPr/>
        </p:nvSpPr>
        <p:spPr>
          <a:xfrm>
            <a:off x="8239125" y="2173112"/>
            <a:ext cx="3450430" cy="954107"/>
          </a:xfrm>
          <a:prstGeom prst="rect">
            <a:avLst/>
          </a:prstGeom>
          <a:noFill/>
          <a:ln>
            <a:solidFill>
              <a:schemeClr val="accent1"/>
            </a:solidFill>
          </a:ln>
        </p:spPr>
        <p:txBody>
          <a:bodyPr wrap="square">
            <a:spAutoFit/>
          </a:bodyPr>
          <a:lstStyle/>
          <a:p>
            <a:pPr algn="just">
              <a:spcAft>
                <a:spcPts val="750"/>
              </a:spcAft>
            </a:pPr>
            <a:r>
              <a:rPr lang="ru-RU" sz="1400" dirty="0" err="1">
                <a:solidFill>
                  <a:srgbClr val="333333"/>
                </a:solidFill>
                <a:effectLst/>
                <a:latin typeface="Times New Roman" panose="02020603050405020304" pitchFamily="18" charset="0"/>
                <a:ea typeface="Times New Roman" panose="02020603050405020304" pitchFamily="18" charset="0"/>
              </a:rPr>
              <a:t>фізичні</a:t>
            </a:r>
            <a:r>
              <a:rPr lang="ru-RU" sz="1400" dirty="0">
                <a:solidFill>
                  <a:srgbClr val="333333"/>
                </a:solidFill>
                <a:effectLst/>
                <a:latin typeface="Times New Roman" panose="02020603050405020304" pitchFamily="18" charset="0"/>
                <a:ea typeface="Times New Roman" panose="02020603050405020304" pitchFamily="18" charset="0"/>
              </a:rPr>
              <a:t> та </a:t>
            </a:r>
            <a:r>
              <a:rPr lang="ru-RU" sz="1400" dirty="0" err="1">
                <a:solidFill>
                  <a:srgbClr val="333333"/>
                </a:solidFill>
                <a:effectLst/>
                <a:latin typeface="Times New Roman" panose="02020603050405020304" pitchFamily="18" charset="0"/>
                <a:ea typeface="Times New Roman" panose="02020603050405020304" pitchFamily="18" charset="0"/>
              </a:rPr>
              <a:t>юридичні</a:t>
            </a:r>
            <a:r>
              <a:rPr lang="ru-RU" sz="1400" dirty="0">
                <a:solidFill>
                  <a:srgbClr val="333333"/>
                </a:solidFill>
                <a:effectLst/>
                <a:latin typeface="Times New Roman" panose="02020603050405020304" pitchFamily="18" charset="0"/>
                <a:ea typeface="Times New Roman" panose="02020603050405020304" pitchFamily="18" charset="0"/>
              </a:rPr>
              <a:t> особи, </a:t>
            </a:r>
            <a:r>
              <a:rPr lang="ru-RU" sz="1400" dirty="0" err="1">
                <a:solidFill>
                  <a:srgbClr val="333333"/>
                </a:solidFill>
                <a:effectLst/>
                <a:latin typeface="Times New Roman" panose="02020603050405020304" pitchFamily="18" charset="0"/>
                <a:ea typeface="Times New Roman" panose="02020603050405020304" pitchFamily="18" charset="0"/>
              </a:rPr>
              <a:t>які</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перебувають</a:t>
            </a:r>
            <a:r>
              <a:rPr lang="ru-RU" sz="1400" dirty="0">
                <a:solidFill>
                  <a:srgbClr val="333333"/>
                </a:solidFill>
                <a:effectLst/>
                <a:latin typeface="Times New Roman" panose="02020603050405020304" pitchFamily="18" charset="0"/>
                <a:ea typeface="Times New Roman" panose="02020603050405020304" pitchFamily="18" charset="0"/>
              </a:rPr>
              <a:t> у процедурах </a:t>
            </a:r>
            <a:r>
              <a:rPr lang="ru-RU" sz="1400" dirty="0" err="1">
                <a:solidFill>
                  <a:srgbClr val="333333"/>
                </a:solidFill>
                <a:effectLst/>
                <a:latin typeface="Times New Roman" panose="02020603050405020304" pitchFamily="18" charset="0"/>
                <a:ea typeface="Times New Roman" panose="02020603050405020304" pitchFamily="18" charset="0"/>
              </a:rPr>
              <a:t>банкрутства</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неплатоспроможності</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або</a:t>
            </a:r>
            <a:r>
              <a:rPr lang="ru-RU" sz="1400" dirty="0">
                <a:solidFill>
                  <a:srgbClr val="333333"/>
                </a:solidFill>
                <a:effectLst/>
                <a:latin typeface="Times New Roman" panose="02020603050405020304" pitchFamily="18" charset="0"/>
                <a:ea typeface="Times New Roman" panose="02020603050405020304" pitchFamily="18" charset="0"/>
              </a:rPr>
              <a:t> у </a:t>
            </a:r>
            <a:r>
              <a:rPr lang="ru-RU" sz="1400" dirty="0" err="1">
                <a:solidFill>
                  <a:srgbClr val="333333"/>
                </a:solidFill>
                <a:effectLst/>
                <a:latin typeface="Times New Roman" panose="02020603050405020304" pitchFamily="18" charset="0"/>
                <a:ea typeface="Times New Roman" panose="02020603050405020304" pitchFamily="18" charset="0"/>
              </a:rPr>
              <a:t>процесі</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припинення</a:t>
            </a:r>
            <a:r>
              <a:rPr lang="ru-RU" sz="1400" dirty="0">
                <a:solidFill>
                  <a:srgbClr val="333333"/>
                </a:solidFill>
                <a:effectLst/>
                <a:latin typeface="Times New Roman" panose="02020603050405020304" pitchFamily="18" charset="0"/>
                <a:ea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75390182-42F6-4361-B4DC-A707713C2BDA}"/>
              </a:ext>
            </a:extLst>
          </p:cNvPr>
          <p:cNvSpPr txBox="1"/>
          <p:nvPr/>
        </p:nvSpPr>
        <p:spPr>
          <a:xfrm>
            <a:off x="149741" y="2149510"/>
            <a:ext cx="2803216" cy="738664"/>
          </a:xfrm>
          <a:prstGeom prst="rect">
            <a:avLst/>
          </a:prstGeom>
          <a:noFill/>
          <a:ln>
            <a:solidFill>
              <a:schemeClr val="accent1"/>
            </a:solidFill>
          </a:ln>
        </p:spPr>
        <p:txBody>
          <a:bodyPr wrap="square">
            <a:spAutoFit/>
          </a:bodyPr>
          <a:lstStyle/>
          <a:p>
            <a:pPr algn="just">
              <a:spcAft>
                <a:spcPts val="750"/>
              </a:spcAft>
            </a:pPr>
            <a:r>
              <a:rPr lang="ru-RU" sz="1400" dirty="0" err="1">
                <a:solidFill>
                  <a:srgbClr val="333333"/>
                </a:solidFill>
                <a:effectLst/>
                <a:latin typeface="Times New Roman" panose="02020603050405020304" pitchFamily="18" charset="0"/>
                <a:ea typeface="Times New Roman" panose="02020603050405020304" pitchFamily="18" charset="0"/>
              </a:rPr>
              <a:t>працівники</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орендодавця</a:t>
            </a:r>
            <a:r>
              <a:rPr lang="ru-RU" sz="1400" dirty="0">
                <a:solidFill>
                  <a:srgbClr val="333333"/>
                </a:solidFill>
                <a:effectLst/>
                <a:latin typeface="Times New Roman" panose="02020603050405020304" pitchFamily="18" charset="0"/>
                <a:ea typeface="Times New Roman" panose="02020603050405020304" pitchFamily="18" charset="0"/>
              </a:rPr>
              <a:t> - </a:t>
            </a:r>
            <a:r>
              <a:rPr lang="ru-RU" sz="1400" dirty="0" err="1">
                <a:solidFill>
                  <a:srgbClr val="333333"/>
                </a:solidFill>
                <a:effectLst/>
                <a:latin typeface="Times New Roman" panose="02020603050405020304" pitchFamily="18" charset="0"/>
                <a:ea typeface="Times New Roman" panose="02020603050405020304" pitchFamily="18" charset="0"/>
              </a:rPr>
              <a:t>щодо</a:t>
            </a:r>
            <a:r>
              <a:rPr lang="ru-RU" sz="1400" dirty="0">
                <a:solidFill>
                  <a:srgbClr val="333333"/>
                </a:solidFill>
                <a:effectLst/>
                <a:latin typeface="Times New Roman" panose="02020603050405020304" pitchFamily="18" charset="0"/>
                <a:ea typeface="Times New Roman" panose="02020603050405020304" pitchFamily="18" charset="0"/>
              </a:rPr>
              <a:t> майна, яке </a:t>
            </a:r>
            <a:r>
              <a:rPr lang="ru-RU" sz="1400" dirty="0" err="1">
                <a:solidFill>
                  <a:srgbClr val="333333"/>
                </a:solidFill>
                <a:effectLst/>
                <a:latin typeface="Times New Roman" panose="02020603050405020304" pitchFamily="18" charset="0"/>
                <a:ea typeface="Times New Roman" panose="02020603050405020304" pitchFamily="18" charset="0"/>
              </a:rPr>
              <a:t>надається</a:t>
            </a:r>
            <a:r>
              <a:rPr lang="ru-RU" sz="1400" dirty="0">
                <a:solidFill>
                  <a:srgbClr val="333333"/>
                </a:solidFill>
                <a:effectLst/>
                <a:latin typeface="Times New Roman" panose="02020603050405020304" pitchFamily="18" charset="0"/>
                <a:ea typeface="Times New Roman" panose="02020603050405020304" pitchFamily="18" charset="0"/>
              </a:rPr>
              <a:t> в </a:t>
            </a:r>
            <a:r>
              <a:rPr lang="ru-RU" sz="1400" dirty="0" err="1">
                <a:solidFill>
                  <a:srgbClr val="333333"/>
                </a:solidFill>
                <a:effectLst/>
                <a:latin typeface="Times New Roman" panose="02020603050405020304" pitchFamily="18" charset="0"/>
                <a:ea typeface="Times New Roman" panose="02020603050405020304" pitchFamily="18" charset="0"/>
              </a:rPr>
              <a:t>оренду</a:t>
            </a:r>
            <a:r>
              <a:rPr lang="ru-RU" sz="1400" dirty="0">
                <a:solidFill>
                  <a:srgbClr val="333333"/>
                </a:solidFill>
                <a:effectLst/>
                <a:latin typeface="Times New Roman" panose="02020603050405020304" pitchFamily="18" charset="0"/>
                <a:ea typeface="Times New Roman" panose="02020603050405020304" pitchFamily="18" charset="0"/>
              </a:rPr>
              <a:t> такими </a:t>
            </a:r>
            <a:r>
              <a:rPr lang="ru-RU" sz="1400" dirty="0" err="1">
                <a:solidFill>
                  <a:srgbClr val="333333"/>
                </a:solidFill>
                <a:effectLst/>
                <a:latin typeface="Times New Roman" panose="02020603050405020304" pitchFamily="18" charset="0"/>
                <a:ea typeface="Times New Roman" panose="02020603050405020304" pitchFamily="18" charset="0"/>
              </a:rPr>
              <a:t>орендодавцями</a:t>
            </a:r>
            <a:r>
              <a:rPr lang="ru-RU" sz="1400" dirty="0">
                <a:solidFill>
                  <a:srgbClr val="333333"/>
                </a:solidFill>
                <a:effectLst/>
                <a:latin typeface="Times New Roman" panose="02020603050405020304" pitchFamily="18" charset="0"/>
                <a:ea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0F77410E-D7AD-4230-B68E-44068D4E79A0}"/>
              </a:ext>
            </a:extLst>
          </p:cNvPr>
          <p:cNvSpPr txBox="1"/>
          <p:nvPr/>
        </p:nvSpPr>
        <p:spPr>
          <a:xfrm>
            <a:off x="159750" y="3071220"/>
            <a:ext cx="3450429" cy="1384995"/>
          </a:xfrm>
          <a:prstGeom prst="rect">
            <a:avLst/>
          </a:prstGeom>
          <a:noFill/>
          <a:ln>
            <a:solidFill>
              <a:schemeClr val="accent1"/>
            </a:solidFill>
          </a:ln>
        </p:spPr>
        <p:txBody>
          <a:bodyPr wrap="square">
            <a:spAutoFit/>
          </a:bodyPr>
          <a:lstStyle/>
          <a:p>
            <a:pPr algn="just">
              <a:spcAft>
                <a:spcPts val="750"/>
              </a:spcAft>
            </a:pPr>
            <a:r>
              <a:rPr lang="ru-RU" sz="1400" dirty="0" err="1">
                <a:solidFill>
                  <a:srgbClr val="333333"/>
                </a:solidFill>
                <a:effectLst/>
                <a:latin typeface="Times New Roman" panose="02020603050405020304" pitchFamily="18" charset="0"/>
                <a:ea typeface="Times New Roman" panose="02020603050405020304" pitchFamily="18" charset="0"/>
              </a:rPr>
              <a:t>працівники</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уповноважених</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органів</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управління</a:t>
            </a:r>
            <a:r>
              <a:rPr lang="ru-RU" sz="1400" dirty="0">
                <a:solidFill>
                  <a:srgbClr val="333333"/>
                </a:solidFill>
                <a:effectLst/>
                <a:latin typeface="Times New Roman" panose="02020603050405020304" pitchFamily="18" charset="0"/>
                <a:ea typeface="Times New Roman" panose="02020603050405020304" pitchFamily="18" charset="0"/>
              </a:rPr>
              <a:t> та </a:t>
            </a:r>
            <a:r>
              <a:rPr lang="ru-RU" sz="1400" dirty="0" err="1">
                <a:solidFill>
                  <a:srgbClr val="333333"/>
                </a:solidFill>
                <a:effectLst/>
                <a:latin typeface="Times New Roman" panose="02020603050405020304" pitchFamily="18" charset="0"/>
                <a:ea typeface="Times New Roman" panose="02020603050405020304" pitchFamily="18" charset="0"/>
              </a:rPr>
              <a:t>балансоутримувачів</a:t>
            </a:r>
            <a:r>
              <a:rPr lang="ru-RU" sz="1400" dirty="0">
                <a:solidFill>
                  <a:srgbClr val="333333"/>
                </a:solidFill>
                <a:effectLst/>
                <a:latin typeface="Times New Roman" panose="02020603050405020304" pitchFamily="18" charset="0"/>
                <a:ea typeface="Times New Roman" panose="02020603050405020304" pitchFamily="18" charset="0"/>
              </a:rPr>
              <a:t> - </a:t>
            </a:r>
            <a:r>
              <a:rPr lang="ru-RU" sz="1400" dirty="0" err="1">
                <a:solidFill>
                  <a:srgbClr val="333333"/>
                </a:solidFill>
                <a:effectLst/>
                <a:latin typeface="Times New Roman" panose="02020603050405020304" pitchFamily="18" charset="0"/>
                <a:ea typeface="Times New Roman" panose="02020603050405020304" pitchFamily="18" charset="0"/>
              </a:rPr>
              <a:t>щодо</a:t>
            </a:r>
            <a:r>
              <a:rPr lang="ru-RU" sz="1400" dirty="0">
                <a:solidFill>
                  <a:srgbClr val="333333"/>
                </a:solidFill>
                <a:effectLst/>
                <a:latin typeface="Times New Roman" panose="02020603050405020304" pitchFamily="18" charset="0"/>
                <a:ea typeface="Times New Roman" panose="02020603050405020304" pitchFamily="18" charset="0"/>
              </a:rPr>
              <a:t> майна, </a:t>
            </a:r>
            <a:r>
              <a:rPr lang="ru-RU" sz="1400" dirty="0" err="1">
                <a:solidFill>
                  <a:srgbClr val="333333"/>
                </a:solidFill>
                <a:effectLst/>
                <a:latin typeface="Times New Roman" panose="02020603050405020304" pitchFamily="18" charset="0"/>
                <a:ea typeface="Times New Roman" panose="02020603050405020304" pitchFamily="18" charset="0"/>
              </a:rPr>
              <a:t>оренда</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якого</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погоджується</a:t>
            </a:r>
            <a:r>
              <a:rPr lang="ru-RU" sz="1400" dirty="0">
                <a:solidFill>
                  <a:srgbClr val="333333"/>
                </a:solidFill>
                <a:effectLst/>
                <a:latin typeface="Times New Roman" panose="02020603050405020304" pitchFamily="18" charset="0"/>
                <a:ea typeface="Times New Roman" panose="02020603050405020304" pitchFamily="18" charset="0"/>
              </a:rPr>
              <a:t> такими </a:t>
            </a:r>
            <a:r>
              <a:rPr lang="ru-RU" sz="1400" dirty="0" err="1">
                <a:solidFill>
                  <a:srgbClr val="333333"/>
                </a:solidFill>
                <a:effectLst/>
                <a:latin typeface="Times New Roman" panose="02020603050405020304" pitchFamily="18" charset="0"/>
                <a:ea typeface="Times New Roman" panose="02020603050405020304" pitchFamily="18" charset="0"/>
              </a:rPr>
              <a:t>уповноваженими</a:t>
            </a:r>
            <a:r>
              <a:rPr lang="ru-RU" sz="1400" dirty="0">
                <a:solidFill>
                  <a:srgbClr val="333333"/>
                </a:solidFill>
                <a:effectLst/>
                <a:latin typeface="Times New Roman" panose="02020603050405020304" pitchFamily="18" charset="0"/>
                <a:ea typeface="Times New Roman" panose="02020603050405020304" pitchFamily="18" charset="0"/>
              </a:rPr>
              <a:t> органами </a:t>
            </a:r>
            <a:r>
              <a:rPr lang="ru-RU" sz="1400" dirty="0" err="1">
                <a:solidFill>
                  <a:srgbClr val="333333"/>
                </a:solidFill>
                <a:effectLst/>
                <a:latin typeface="Times New Roman" panose="02020603050405020304" pitchFamily="18" charset="0"/>
                <a:ea typeface="Times New Roman" panose="02020603050405020304" pitchFamily="18" charset="0"/>
              </a:rPr>
              <a:t>управління</a:t>
            </a:r>
            <a:r>
              <a:rPr lang="ru-RU" sz="1400" dirty="0">
                <a:solidFill>
                  <a:srgbClr val="333333"/>
                </a:solidFill>
                <a:effectLst/>
                <a:latin typeface="Times New Roman" panose="02020603050405020304" pitchFamily="18" charset="0"/>
                <a:ea typeface="Times New Roman" panose="02020603050405020304" pitchFamily="18" charset="0"/>
              </a:rPr>
              <a:t> </a:t>
            </a:r>
            <a:r>
              <a:rPr lang="ru-RU" sz="1400" dirty="0" err="1">
                <a:solidFill>
                  <a:srgbClr val="333333"/>
                </a:solidFill>
                <a:effectLst/>
                <a:latin typeface="Times New Roman" panose="02020603050405020304" pitchFamily="18" charset="0"/>
                <a:ea typeface="Times New Roman" panose="02020603050405020304" pitchFamily="18" charset="0"/>
              </a:rPr>
              <a:t>або</a:t>
            </a:r>
            <a:r>
              <a:rPr lang="ru-RU" sz="1400" dirty="0">
                <a:solidFill>
                  <a:srgbClr val="333333"/>
                </a:solidFill>
                <a:effectLst/>
                <a:latin typeface="Times New Roman" panose="02020603050405020304" pitchFamily="18" charset="0"/>
                <a:ea typeface="Times New Roman" panose="02020603050405020304" pitchFamily="18" charset="0"/>
              </a:rPr>
              <a:t> яке </a:t>
            </a:r>
            <a:r>
              <a:rPr lang="ru-RU" sz="1400" dirty="0" err="1">
                <a:solidFill>
                  <a:srgbClr val="333333"/>
                </a:solidFill>
                <a:effectLst/>
                <a:latin typeface="Times New Roman" panose="02020603050405020304" pitchFamily="18" charset="0"/>
                <a:ea typeface="Times New Roman" panose="02020603050405020304" pitchFamily="18" charset="0"/>
              </a:rPr>
              <a:t>знаходиться</a:t>
            </a:r>
            <a:r>
              <a:rPr lang="ru-RU" sz="1400" dirty="0">
                <a:solidFill>
                  <a:srgbClr val="333333"/>
                </a:solidFill>
                <a:effectLst/>
                <a:latin typeface="Times New Roman" panose="02020603050405020304" pitchFamily="18" charset="0"/>
                <a:ea typeface="Times New Roman" panose="02020603050405020304" pitchFamily="18" charset="0"/>
              </a:rPr>
              <a:t> на </a:t>
            </a:r>
            <a:r>
              <a:rPr lang="ru-RU" sz="1400" dirty="0" err="1">
                <a:solidFill>
                  <a:srgbClr val="333333"/>
                </a:solidFill>
                <a:effectLst/>
                <a:latin typeface="Times New Roman" panose="02020603050405020304" pitchFamily="18" charset="0"/>
                <a:ea typeface="Times New Roman" panose="02020603050405020304" pitchFamily="18" charset="0"/>
              </a:rPr>
              <a:t>балансі</a:t>
            </a:r>
            <a:r>
              <a:rPr lang="ru-RU" sz="1400" dirty="0">
                <a:solidFill>
                  <a:srgbClr val="333333"/>
                </a:solidFill>
                <a:effectLst/>
                <a:latin typeface="Times New Roman" panose="02020603050405020304" pitchFamily="18" charset="0"/>
                <a:ea typeface="Times New Roman" panose="02020603050405020304" pitchFamily="18" charset="0"/>
              </a:rPr>
              <a:t> таких </a:t>
            </a:r>
            <a:r>
              <a:rPr lang="ru-RU" sz="1400" dirty="0" err="1">
                <a:solidFill>
                  <a:srgbClr val="333333"/>
                </a:solidFill>
                <a:effectLst/>
                <a:latin typeface="Times New Roman" panose="02020603050405020304" pitchFamily="18" charset="0"/>
                <a:ea typeface="Times New Roman" panose="02020603050405020304" pitchFamily="18" charset="0"/>
              </a:rPr>
              <a:t>балансоутримувачів</a:t>
            </a:r>
            <a:r>
              <a:rPr lang="ru-RU" sz="1400" dirty="0">
                <a:solidFill>
                  <a:srgbClr val="333333"/>
                </a:solidFill>
                <a:effectLst/>
                <a:latin typeface="Times New Roman" panose="02020603050405020304" pitchFamily="18" charset="0"/>
                <a:ea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endParaRPr>
          </a:p>
        </p:txBody>
      </p:sp>
      <p:cxnSp>
        <p:nvCxnSpPr>
          <p:cNvPr id="23" name="Прямая со стрелкой 22">
            <a:extLst>
              <a:ext uri="{FF2B5EF4-FFF2-40B4-BE49-F238E27FC236}">
                <a16:creationId xmlns:a16="http://schemas.microsoft.com/office/drawing/2014/main" id="{7B0E9F65-850C-4771-9C79-BA56C70E05AF}"/>
              </a:ext>
            </a:extLst>
          </p:cNvPr>
          <p:cNvCxnSpPr>
            <a:cxnSpLocks/>
            <a:stCxn id="9" idx="2"/>
          </p:cNvCxnSpPr>
          <p:nvPr/>
        </p:nvCxnSpPr>
        <p:spPr>
          <a:xfrm flipH="1">
            <a:off x="3114676" y="2457287"/>
            <a:ext cx="2670098" cy="192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4F9AE4C6-D79C-4DD3-88D3-3B97CC419CB0}"/>
              </a:ext>
            </a:extLst>
          </p:cNvPr>
          <p:cNvCxnSpPr>
            <a:stCxn id="9" idx="2"/>
          </p:cNvCxnSpPr>
          <p:nvPr/>
        </p:nvCxnSpPr>
        <p:spPr>
          <a:xfrm>
            <a:off x="5784774" y="2457287"/>
            <a:ext cx="2330526" cy="292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7EB50976-2B19-49BB-9AED-509833B1BD79}"/>
              </a:ext>
            </a:extLst>
          </p:cNvPr>
          <p:cNvCxnSpPr>
            <a:stCxn id="9" idx="2"/>
          </p:cNvCxnSpPr>
          <p:nvPr/>
        </p:nvCxnSpPr>
        <p:spPr>
          <a:xfrm flipH="1">
            <a:off x="3790950" y="2457287"/>
            <a:ext cx="1993824" cy="1238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DFBFAE0E-4A9B-42FC-B658-0834D8F77E90}"/>
              </a:ext>
            </a:extLst>
          </p:cNvPr>
          <p:cNvCxnSpPr>
            <a:stCxn id="9" idx="2"/>
          </p:cNvCxnSpPr>
          <p:nvPr/>
        </p:nvCxnSpPr>
        <p:spPr>
          <a:xfrm flipH="1">
            <a:off x="4340278" y="2457287"/>
            <a:ext cx="1444496" cy="2105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BA63F60C-D898-4F67-83BF-6915E8818B8A}"/>
              </a:ext>
            </a:extLst>
          </p:cNvPr>
          <p:cNvCxnSpPr>
            <a:stCxn id="9" idx="2"/>
          </p:cNvCxnSpPr>
          <p:nvPr/>
        </p:nvCxnSpPr>
        <p:spPr>
          <a:xfrm>
            <a:off x="5784774" y="2457287"/>
            <a:ext cx="1739978" cy="1171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AE07963D-7B18-4BAB-AFFE-386C6D8CB03E}"/>
              </a:ext>
            </a:extLst>
          </p:cNvPr>
          <p:cNvCxnSpPr>
            <a:stCxn id="9" idx="2"/>
          </p:cNvCxnSpPr>
          <p:nvPr/>
        </p:nvCxnSpPr>
        <p:spPr>
          <a:xfrm>
            <a:off x="5784774" y="2457287"/>
            <a:ext cx="1568526" cy="2438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988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4BD1E0-F753-46FF-960A-BD6E4FF89350}"/>
              </a:ext>
            </a:extLst>
          </p:cNvPr>
          <p:cNvSpPr txBox="1"/>
          <p:nvPr/>
        </p:nvSpPr>
        <p:spPr>
          <a:xfrm>
            <a:off x="6977061" y="1578307"/>
            <a:ext cx="4367213" cy="738664"/>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підлягає</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приватизації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бути передано в </a:t>
            </a:r>
            <a:r>
              <a:rPr lang="ru-RU" sz="1400" b="0" i="0" dirty="0" err="1">
                <a:solidFill>
                  <a:srgbClr val="333333"/>
                </a:solidFill>
                <a:effectLst/>
                <a:latin typeface="Times New Roman" panose="02020603050405020304" pitchFamily="18" charset="0"/>
              </a:rPr>
              <a:t>оренду</a:t>
            </a:r>
            <a:r>
              <a:rPr lang="ru-RU" sz="1400" b="0" i="0" dirty="0">
                <a:solidFill>
                  <a:srgbClr val="333333"/>
                </a:solidFill>
                <a:effectLst/>
                <a:latin typeface="Times New Roman" panose="02020603050405020304" pitchFamily="18" charset="0"/>
              </a:rPr>
              <a:t> без права </a:t>
            </a:r>
            <a:r>
              <a:rPr lang="ru-RU" sz="1400" b="0" i="0" dirty="0" err="1">
                <a:solidFill>
                  <a:srgbClr val="333333"/>
                </a:solidFill>
                <a:effectLst/>
                <a:latin typeface="Times New Roman" panose="02020603050405020304" pitchFamily="18" charset="0"/>
              </a:rPr>
              <a:t>викупу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орендарем</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передачі</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суборенду</a:t>
            </a:r>
            <a:r>
              <a:rPr lang="ru-RU" sz="1400" b="0" i="0" dirty="0">
                <a:solidFill>
                  <a:srgbClr val="333333"/>
                </a:solidFill>
                <a:effectLst/>
                <a:latin typeface="Times New Roman" panose="02020603050405020304" pitchFamily="18" charset="0"/>
              </a:rPr>
              <a:t>.</a:t>
            </a:r>
          </a:p>
        </p:txBody>
      </p:sp>
      <p:sp>
        <p:nvSpPr>
          <p:cNvPr id="5" name="TextBox 4">
            <a:extLst>
              <a:ext uri="{FF2B5EF4-FFF2-40B4-BE49-F238E27FC236}">
                <a16:creationId xmlns:a16="http://schemas.microsoft.com/office/drawing/2014/main" id="{29E26014-EE9D-46A6-BFF5-2DD12BB3A8DF}"/>
              </a:ext>
            </a:extLst>
          </p:cNvPr>
          <p:cNvSpPr txBox="1"/>
          <p:nvPr/>
        </p:nvSpPr>
        <p:spPr>
          <a:xfrm>
            <a:off x="3048000" y="120401"/>
            <a:ext cx="5543550" cy="307777"/>
          </a:xfrm>
          <a:prstGeom prst="rect">
            <a:avLst/>
          </a:prstGeom>
          <a:noFill/>
          <a:ln>
            <a:solidFill>
              <a:schemeClr val="accent1"/>
            </a:solidFill>
          </a:ln>
        </p:spPr>
        <p:txBody>
          <a:bodyPr wrap="square">
            <a:spAutoFit/>
          </a:bodyPr>
          <a:lstStyle/>
          <a:p>
            <a:pPr algn="ctr"/>
            <a:r>
              <a:rPr lang="ru-RU" sz="1400" b="0" i="0" dirty="0" err="1">
                <a:solidFill>
                  <a:srgbClr val="333333"/>
                </a:solidFill>
                <a:effectLst/>
                <a:latin typeface="Times New Roman" panose="02020603050405020304" pitchFamily="18" charset="0"/>
              </a:rPr>
              <a:t>Об’єктами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оренди</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цим</a:t>
            </a:r>
            <a:r>
              <a:rPr lang="ru-RU" sz="1400" b="0" i="0" dirty="0">
                <a:solidFill>
                  <a:srgbClr val="333333"/>
                </a:solidFill>
                <a:effectLst/>
                <a:latin typeface="Times New Roman" panose="02020603050405020304" pitchFamily="18" charset="0"/>
              </a:rPr>
              <a:t> Законом є:</a:t>
            </a:r>
          </a:p>
        </p:txBody>
      </p:sp>
      <p:sp>
        <p:nvSpPr>
          <p:cNvPr id="7" name="TextBox 6">
            <a:extLst>
              <a:ext uri="{FF2B5EF4-FFF2-40B4-BE49-F238E27FC236}">
                <a16:creationId xmlns:a16="http://schemas.microsoft.com/office/drawing/2014/main" id="{2947DB48-CDC7-42C6-AD5B-00FC191CE345}"/>
              </a:ext>
            </a:extLst>
          </p:cNvPr>
          <p:cNvSpPr txBox="1"/>
          <p:nvPr/>
        </p:nvSpPr>
        <p:spPr>
          <a:xfrm>
            <a:off x="6977062" y="775453"/>
            <a:ext cx="4367213"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єдині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майнові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комплекси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підприємств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їхніх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відокремлених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структурних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підрозділів</a:t>
            </a:r>
            <a:r>
              <a:rPr lang="ru-RU" sz="1400" b="0" i="0" dirty="0">
                <a:solidFill>
                  <a:srgbClr val="333333"/>
                </a:solidFill>
                <a:effectLst/>
                <a:latin typeface="Times New Roman" panose="02020603050405020304" pitchFamily="18" charset="0"/>
              </a:rPr>
              <a:t>;</a:t>
            </a:r>
          </a:p>
        </p:txBody>
      </p:sp>
      <p:sp>
        <p:nvSpPr>
          <p:cNvPr id="9" name="TextBox 8">
            <a:extLst>
              <a:ext uri="{FF2B5EF4-FFF2-40B4-BE49-F238E27FC236}">
                <a16:creationId xmlns:a16="http://schemas.microsoft.com/office/drawing/2014/main" id="{BE4111DC-C7A3-4A24-9BED-213060E542A1}"/>
              </a:ext>
            </a:extLst>
          </p:cNvPr>
          <p:cNvSpPr txBox="1"/>
          <p:nvPr/>
        </p:nvSpPr>
        <p:spPr>
          <a:xfrm>
            <a:off x="295275" y="3467100"/>
            <a:ext cx="4371975" cy="738664"/>
          </a:xfrm>
          <a:prstGeom prst="rect">
            <a:avLst/>
          </a:prstGeom>
          <a:noFill/>
          <a:ln>
            <a:solidFill>
              <a:schemeClr val="accent1"/>
            </a:solidFill>
          </a:ln>
        </p:spPr>
        <p:txBody>
          <a:bodyPr wrap="square">
            <a:spAutoFit/>
          </a:bodyPr>
          <a:lstStyle/>
          <a:p>
            <a:pPr algn="just"/>
            <a:r>
              <a:rPr lang="ru-RU" sz="1400" b="0" i="0" dirty="0">
                <a:solidFill>
                  <a:srgbClr val="333333"/>
                </a:solidFill>
                <a:effectLst/>
                <a:latin typeface="Times New Roman" panose="02020603050405020304" pitchFamily="18" charset="0"/>
              </a:rPr>
              <a:t>1нерухоме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будівлі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споруди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приміщення</a:t>
            </a:r>
            <a:r>
              <a:rPr lang="ru-RU" sz="1400" b="0" i="0" dirty="0">
                <a:solidFill>
                  <a:srgbClr val="333333"/>
                </a:solidFill>
                <a:effectLst/>
                <a:latin typeface="Times New Roman" panose="02020603050405020304" pitchFamily="18" charset="0"/>
              </a:rPr>
              <a:t>, а </a:t>
            </a:r>
            <a:r>
              <a:rPr lang="ru-RU" sz="1400" b="0" i="0" dirty="0" err="1">
                <a:solidFill>
                  <a:srgbClr val="333333"/>
                </a:solidFill>
                <a:effectLst/>
                <a:latin typeface="Times New Roman" panose="02020603050405020304" pitchFamily="18" charset="0"/>
              </a:rPr>
              <a:t>також</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окремі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частини</a:t>
            </a:r>
            <a:r>
              <a:rPr lang="ru-RU" sz="1400" b="0" i="0" dirty="0">
                <a:solidFill>
                  <a:srgbClr val="333333"/>
                </a:solidFill>
                <a:effectLst/>
                <a:latin typeface="Times New Roman" panose="02020603050405020304" pitchFamily="18" charset="0"/>
              </a:rPr>
              <a:t>);</a:t>
            </a:r>
          </a:p>
          <a:p>
            <a:pPr algn="just"/>
            <a:r>
              <a:rPr lang="ru-RU" sz="1400" b="0" i="0" dirty="0" err="1">
                <a:solidFill>
                  <a:srgbClr val="333333"/>
                </a:solidFill>
                <a:effectLst/>
                <a:latin typeface="Times New Roman" panose="02020603050405020304" pitchFamily="18" charset="0"/>
              </a:rPr>
              <a:t>інше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окреме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індивідуально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визначене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a:t>
            </a:r>
          </a:p>
        </p:txBody>
      </p:sp>
      <p:sp>
        <p:nvSpPr>
          <p:cNvPr id="11" name="TextBox 10">
            <a:extLst>
              <a:ext uri="{FF2B5EF4-FFF2-40B4-BE49-F238E27FC236}">
                <a16:creationId xmlns:a16="http://schemas.microsoft.com/office/drawing/2014/main" id="{E21D23DF-1707-4EAA-8F52-EE04444DEA0E}"/>
              </a:ext>
            </a:extLst>
          </p:cNvPr>
          <p:cNvSpPr txBox="1"/>
          <p:nvPr/>
        </p:nvSpPr>
        <p:spPr>
          <a:xfrm>
            <a:off x="295275" y="4501696"/>
            <a:ext cx="4371975" cy="1815882"/>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увійшло</a:t>
            </a:r>
            <a:r>
              <a:rPr lang="ru-RU" sz="1400" b="0" i="0" dirty="0">
                <a:solidFill>
                  <a:srgbClr val="333333"/>
                </a:solidFill>
                <a:effectLst/>
                <a:latin typeface="Times New Roman" panose="02020603050405020304" pitchFamily="18" charset="0"/>
              </a:rPr>
              <a:t> до статутного (</a:t>
            </a:r>
            <a:r>
              <a:rPr lang="ru-RU" sz="1400" b="0" i="0" dirty="0" err="1">
                <a:solidFill>
                  <a:srgbClr val="333333"/>
                </a:solidFill>
                <a:effectLst/>
                <a:latin typeface="Times New Roman" panose="02020603050405020304" pitchFamily="18" charset="0"/>
              </a:rPr>
              <a:t>складеного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капіталу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господарських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товариств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створених</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процесі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приватизації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корпоратизації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далі</a:t>
            </a:r>
            <a:r>
              <a:rPr lang="ru-RU" sz="1400" b="0" i="0" dirty="0">
                <a:solidFill>
                  <a:srgbClr val="333333"/>
                </a:solidFill>
                <a:effectLst/>
                <a:latin typeface="Times New Roman" panose="02020603050405020304" pitchFamily="18" charset="0"/>
              </a:rPr>
              <a:t> -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увійшло</a:t>
            </a:r>
            <a:r>
              <a:rPr lang="ru-RU" sz="1400" b="0" i="0" dirty="0">
                <a:solidFill>
                  <a:srgbClr val="333333"/>
                </a:solidFill>
                <a:effectLst/>
                <a:latin typeface="Times New Roman" panose="02020603050405020304" pitchFamily="18" charset="0"/>
              </a:rPr>
              <a:t> до статутного </a:t>
            </a:r>
            <a:r>
              <a:rPr lang="ru-RU" sz="1400" b="0" i="0" dirty="0" err="1">
                <a:solidFill>
                  <a:srgbClr val="333333"/>
                </a:solidFill>
                <a:effectLst/>
                <a:latin typeface="Times New Roman" panose="02020603050405020304" pitchFamily="18" charset="0"/>
              </a:rPr>
              <a:t>капіталу</a:t>
            </a:r>
            <a:r>
              <a:rPr lang="ru-RU" sz="1400" b="0" i="0" dirty="0">
                <a:solidFill>
                  <a:srgbClr val="333333"/>
                </a:solidFill>
                <a:effectLst/>
                <a:latin typeface="Times New Roman" panose="02020603050405020304" pitchFamily="18" charset="0"/>
              </a:rPr>
              <a:t>), а </a:t>
            </a:r>
            <a:r>
              <a:rPr lang="ru-RU" sz="1400" b="0" i="0" dirty="0" err="1">
                <a:solidFill>
                  <a:srgbClr val="333333"/>
                </a:solidFill>
                <a:effectLst/>
                <a:latin typeface="Times New Roman" panose="02020603050405020304" pitchFamily="18" charset="0"/>
              </a:rPr>
              <a:t>також</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заборонене</a:t>
            </a:r>
            <a:r>
              <a:rPr lang="ru-RU" sz="1400" b="0" i="0" dirty="0">
                <a:solidFill>
                  <a:srgbClr val="333333"/>
                </a:solidFill>
                <a:effectLst/>
                <a:latin typeface="Times New Roman" panose="02020603050405020304" pitchFamily="18" charset="0"/>
              </a:rPr>
              <a:t> до </a:t>
            </a:r>
            <a:r>
              <a:rPr lang="ru-RU" sz="1400" b="0" i="0" dirty="0" err="1">
                <a:solidFill>
                  <a:srgbClr val="333333"/>
                </a:solidFill>
                <a:effectLst/>
                <a:latin typeface="Times New Roman" panose="02020603050405020304" pitchFamily="18" charset="0"/>
              </a:rPr>
              <a:t>приватизації</a:t>
            </a:r>
            <a:r>
              <a:rPr lang="ru-RU" sz="1400" b="0" i="0" dirty="0">
                <a:solidFill>
                  <a:srgbClr val="333333"/>
                </a:solidFill>
                <a:effectLst/>
                <a:latin typeface="Times New Roman" panose="02020603050405020304" pitchFamily="18" charset="0"/>
              </a:rPr>
              <a:t>, яке </a:t>
            </a:r>
            <a:r>
              <a:rPr lang="ru-RU" sz="1400" b="0" i="0" dirty="0" err="1">
                <a:solidFill>
                  <a:srgbClr val="333333"/>
                </a:solidFill>
                <a:effectLst/>
                <a:latin typeface="Times New Roman" panose="02020603050405020304" pitchFamily="18" charset="0"/>
              </a:rPr>
              <a:t>може</a:t>
            </a:r>
            <a:r>
              <a:rPr lang="ru-RU" sz="1400" b="0" i="0" dirty="0">
                <a:solidFill>
                  <a:srgbClr val="333333"/>
                </a:solidFill>
                <a:effectLst/>
                <a:latin typeface="Times New Roman" panose="02020603050405020304" pitchFamily="18" charset="0"/>
              </a:rPr>
              <a:t> при </a:t>
            </a:r>
            <a:r>
              <a:rPr lang="ru-RU" sz="1400" b="0" i="0" dirty="0" err="1">
                <a:solidFill>
                  <a:srgbClr val="333333"/>
                </a:solidFill>
                <a:effectLst/>
                <a:latin typeface="Times New Roman" panose="02020603050405020304" pitchFamily="18" charset="0"/>
              </a:rPr>
              <a:t>перетворенні</a:t>
            </a:r>
            <a:r>
              <a:rPr lang="ru-RU" sz="1400" b="0" i="0" dirty="0">
                <a:solidFill>
                  <a:srgbClr val="333333"/>
                </a:solidFill>
                <a:effectLst/>
                <a:latin typeface="Times New Roman" panose="02020603050405020304" pitchFamily="18" charset="0"/>
              </a:rPr>
              <a:t> державного </a:t>
            </a:r>
            <a:r>
              <a:rPr lang="ru-RU" sz="1400" b="0" i="0" dirty="0" err="1">
                <a:solidFill>
                  <a:srgbClr val="333333"/>
                </a:solidFill>
                <a:effectLst/>
                <a:latin typeface="Times New Roman" panose="02020603050405020304" pitchFamily="18" charset="0"/>
              </a:rPr>
              <a:t>підприємства</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господарське</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товариство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надаватись</a:t>
            </a:r>
            <a:r>
              <a:rPr lang="ru-RU" sz="1400" b="0" i="0" dirty="0">
                <a:solidFill>
                  <a:srgbClr val="333333"/>
                </a:solidFill>
                <a:effectLst/>
                <a:latin typeface="Times New Roman" panose="02020603050405020304" pitchFamily="18" charset="0"/>
              </a:rPr>
              <a:t> такому </a:t>
            </a:r>
            <a:r>
              <a:rPr lang="ru-RU" sz="1400" b="0" i="0" dirty="0" err="1">
                <a:solidFill>
                  <a:srgbClr val="333333"/>
                </a:solidFill>
                <a:effectLst/>
                <a:latin typeface="Times New Roman" panose="02020603050405020304" pitchFamily="18" charset="0"/>
              </a:rPr>
              <a:t>товариству</a:t>
            </a:r>
            <a:r>
              <a:rPr lang="ru-RU" sz="1400" b="0" i="0" dirty="0">
                <a:solidFill>
                  <a:srgbClr val="333333"/>
                </a:solidFill>
                <a:effectLst/>
                <a:latin typeface="Times New Roman" panose="02020603050405020304" pitchFamily="18" charset="0"/>
              </a:rPr>
              <a:t> на правах </a:t>
            </a:r>
            <a:r>
              <a:rPr lang="ru-RU" sz="1400" b="0" i="0" dirty="0" err="1">
                <a:solidFill>
                  <a:srgbClr val="333333"/>
                </a:solidFill>
                <a:effectLst/>
                <a:latin typeface="Times New Roman" panose="02020603050405020304" pitchFamily="18" charset="0"/>
              </a:rPr>
              <a:t>оренди</a:t>
            </a:r>
            <a:r>
              <a:rPr lang="ru-RU" sz="1400" b="0" i="0" dirty="0">
                <a:solidFill>
                  <a:srgbClr val="333333"/>
                </a:solidFill>
                <a:effectLst/>
                <a:latin typeface="Times New Roman" panose="02020603050405020304" pitchFamily="18" charset="0"/>
              </a:rPr>
              <a:t>;</a:t>
            </a:r>
          </a:p>
        </p:txBody>
      </p:sp>
      <p:sp>
        <p:nvSpPr>
          <p:cNvPr id="13" name="TextBox 12">
            <a:extLst>
              <a:ext uri="{FF2B5EF4-FFF2-40B4-BE49-F238E27FC236}">
                <a16:creationId xmlns:a16="http://schemas.microsoft.com/office/drawing/2014/main" id="{757D283D-AD63-4102-AEB6-1A1407E87711}"/>
              </a:ext>
            </a:extLst>
          </p:cNvPr>
          <p:cNvSpPr txBox="1"/>
          <p:nvPr/>
        </p:nvSpPr>
        <p:spPr>
          <a:xfrm>
            <a:off x="295275" y="2647948"/>
            <a:ext cx="4371975"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щодо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якого</a:t>
            </a:r>
            <a:r>
              <a:rPr lang="ru-RU" sz="1400" b="0" i="0" dirty="0">
                <a:solidFill>
                  <a:srgbClr val="333333"/>
                </a:solidFill>
                <a:effectLst/>
                <a:latin typeface="Times New Roman" panose="02020603050405020304" pitchFamily="18" charset="0"/>
              </a:rPr>
              <a:t> до статутного </a:t>
            </a:r>
            <a:r>
              <a:rPr lang="ru-RU" sz="1400" b="0" i="0" dirty="0" err="1">
                <a:solidFill>
                  <a:srgbClr val="333333"/>
                </a:solidFill>
                <a:effectLst/>
                <a:latin typeface="Times New Roman" panose="02020603050405020304" pitchFamily="18" charset="0"/>
              </a:rPr>
              <a:t>капіталу</a:t>
            </a:r>
            <a:r>
              <a:rPr lang="ru-RU" sz="1400" b="0" i="0" dirty="0">
                <a:solidFill>
                  <a:srgbClr val="333333"/>
                </a:solidFill>
                <a:effectLst/>
                <a:latin typeface="Times New Roman" panose="02020603050405020304" pitchFamily="18" charset="0"/>
              </a:rPr>
              <a:t> внесено право </a:t>
            </a:r>
            <a:r>
              <a:rPr lang="ru-RU" sz="1400" b="0" i="0" dirty="0" err="1">
                <a:solidFill>
                  <a:srgbClr val="333333"/>
                </a:solidFill>
                <a:effectLst/>
                <a:latin typeface="Times New Roman" panose="02020603050405020304" pitchFamily="18" charset="0"/>
              </a:rPr>
              <a:t>господарського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відання</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a:t>
            </a:r>
          </a:p>
        </p:txBody>
      </p:sp>
      <p:sp>
        <p:nvSpPr>
          <p:cNvPr id="15" name="TextBox 14">
            <a:extLst>
              <a:ext uri="{FF2B5EF4-FFF2-40B4-BE49-F238E27FC236}">
                <a16:creationId xmlns:a16="http://schemas.microsoft.com/office/drawing/2014/main" id="{47FA1F5C-B460-4948-AEAA-7790BC82EBF2}"/>
              </a:ext>
            </a:extLst>
          </p:cNvPr>
          <p:cNvSpPr txBox="1"/>
          <p:nvPr/>
        </p:nvSpPr>
        <p:spPr>
          <a:xfrm>
            <a:off x="295275" y="775453"/>
            <a:ext cx="4371975" cy="738664"/>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закріплене</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праві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господарського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відання</a:t>
            </a:r>
            <a:r>
              <a:rPr lang="ru-RU" sz="1400" b="0" i="0" dirty="0">
                <a:solidFill>
                  <a:srgbClr val="333333"/>
                </a:solidFill>
                <a:effectLst/>
                <a:latin typeface="Times New Roman" panose="02020603050405020304" pitchFamily="18" charset="0"/>
              </a:rPr>
              <a:t> за </a:t>
            </a:r>
            <a:r>
              <a:rPr lang="ru-RU" sz="1400" b="0" i="0" dirty="0" err="1">
                <a:solidFill>
                  <a:srgbClr val="333333"/>
                </a:solidFill>
                <a:effectLst/>
                <a:latin typeface="Times New Roman" panose="02020603050405020304" pitchFamily="18" charset="0"/>
              </a:rPr>
              <a:t>акціонерними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товариствами</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їхніми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дочірніми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підприємствами</a:t>
            </a:r>
            <a:r>
              <a:rPr lang="ru-RU" sz="1400" b="0" i="0" dirty="0">
                <a:solidFill>
                  <a:srgbClr val="333333"/>
                </a:solidFill>
                <a:effectLst/>
                <a:latin typeface="Times New Roman" panose="02020603050405020304" pitchFamily="18" charset="0"/>
              </a:rPr>
              <a:t> у </a:t>
            </a:r>
            <a:r>
              <a:rPr lang="ru-RU" sz="1400" b="0" i="0" dirty="0" err="1">
                <a:solidFill>
                  <a:srgbClr val="333333"/>
                </a:solidFill>
                <a:effectLst/>
                <a:latin typeface="Times New Roman" panose="02020603050405020304" pitchFamily="18" charset="0"/>
              </a:rPr>
              <a:t>процесі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утворення</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діяльності</a:t>
            </a:r>
            <a:r>
              <a:rPr lang="ru-RU" sz="1400" b="0" i="0" dirty="0">
                <a:solidFill>
                  <a:srgbClr val="333333"/>
                </a:solidFill>
                <a:effectLst/>
                <a:latin typeface="Times New Roman" panose="02020603050405020304" pitchFamily="18" charset="0"/>
              </a:rPr>
              <a:t>;</a:t>
            </a:r>
          </a:p>
        </p:txBody>
      </p:sp>
      <p:sp>
        <p:nvSpPr>
          <p:cNvPr id="17" name="TextBox 16">
            <a:extLst>
              <a:ext uri="{FF2B5EF4-FFF2-40B4-BE49-F238E27FC236}">
                <a16:creationId xmlns:a16="http://schemas.microsoft.com/office/drawing/2014/main" id="{7BB9D295-7273-4975-B65C-1A66D6FD295B}"/>
              </a:ext>
            </a:extLst>
          </p:cNvPr>
          <p:cNvSpPr txBox="1"/>
          <p:nvPr/>
        </p:nvSpPr>
        <p:spPr>
          <a:xfrm>
            <a:off x="295275" y="1846509"/>
            <a:ext cx="4371975" cy="523220"/>
          </a:xfrm>
          <a:prstGeom prst="rect">
            <a:avLst/>
          </a:prstGeom>
          <a:noFill/>
          <a:ln>
            <a:solidFill>
              <a:schemeClr val="accent1"/>
            </a:solidFill>
          </a:ln>
        </p:spPr>
        <p:txBody>
          <a:bodyPr wrap="square">
            <a:spAutoFit/>
          </a:bodyPr>
          <a:lstStyle/>
          <a:p>
            <a:pPr algn="just"/>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передане</a:t>
            </a:r>
            <a:r>
              <a:rPr lang="ru-RU" sz="1400" b="0" i="0" dirty="0">
                <a:solidFill>
                  <a:srgbClr val="333333"/>
                </a:solidFill>
                <a:effectLst/>
                <a:latin typeface="Times New Roman" panose="02020603050405020304" pitchFamily="18" charset="0"/>
              </a:rPr>
              <a:t> до статутного </a:t>
            </a:r>
            <a:r>
              <a:rPr lang="ru-RU" sz="1400" b="0" i="0" dirty="0" err="1">
                <a:solidFill>
                  <a:srgbClr val="333333"/>
                </a:solidFill>
                <a:effectLst/>
                <a:latin typeface="Times New Roman" panose="02020603050405020304" pitchFamily="18" charset="0"/>
              </a:rPr>
              <a:t>капіталу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акціонерних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товариств</a:t>
            </a:r>
            <a:r>
              <a:rPr lang="ru-RU" sz="1400" b="0" i="0" dirty="0">
                <a:solidFill>
                  <a:srgbClr val="333333"/>
                </a:solidFill>
                <a:effectLst/>
                <a:latin typeface="Times New Roman" panose="02020603050405020304" pitchFamily="18" charset="0"/>
              </a:rPr>
              <a:t> на </a:t>
            </a:r>
            <a:r>
              <a:rPr lang="ru-RU" sz="1400" b="0" i="0" dirty="0" err="1">
                <a:solidFill>
                  <a:srgbClr val="333333"/>
                </a:solidFill>
                <a:effectLst/>
                <a:latin typeface="Times New Roman" panose="02020603050405020304" pitchFamily="18" charset="0"/>
              </a:rPr>
              <a:t>праві</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господарського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відання</a:t>
            </a:r>
            <a:r>
              <a:rPr lang="ru-RU" sz="1400" b="0" i="0" dirty="0">
                <a:solidFill>
                  <a:srgbClr val="333333"/>
                </a:solidFill>
                <a:effectLst/>
                <a:latin typeface="Times New Roman" panose="02020603050405020304" pitchFamily="18" charset="0"/>
              </a:rPr>
              <a:t>;</a:t>
            </a:r>
          </a:p>
        </p:txBody>
      </p:sp>
      <p:sp>
        <p:nvSpPr>
          <p:cNvPr id="19" name="TextBox 18">
            <a:extLst>
              <a:ext uri="{FF2B5EF4-FFF2-40B4-BE49-F238E27FC236}">
                <a16:creationId xmlns:a16="http://schemas.microsoft.com/office/drawing/2014/main" id="{9033B3C1-4A13-4B3F-BD08-AD8C250FD418}"/>
              </a:ext>
            </a:extLst>
          </p:cNvPr>
          <p:cNvSpPr txBox="1"/>
          <p:nvPr/>
        </p:nvSpPr>
        <p:spPr>
          <a:xfrm>
            <a:off x="6972298" y="2509705"/>
            <a:ext cx="4371975" cy="2893100"/>
          </a:xfrm>
          <a:prstGeom prst="rect">
            <a:avLst/>
          </a:prstGeom>
          <a:noFill/>
          <a:ln>
            <a:solidFill>
              <a:schemeClr val="accent1"/>
            </a:solidFill>
          </a:ln>
        </p:spPr>
        <p:txBody>
          <a:bodyPr wrap="square">
            <a:spAutoFit/>
          </a:bodyPr>
          <a:lstStyle/>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майно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виконавчої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влади</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органів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місцевого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самоврядування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державних</a:t>
            </a:r>
            <a:r>
              <a:rPr lang="ru-RU" sz="1400" b="0" i="0" dirty="0">
                <a:solidFill>
                  <a:srgbClr val="333333"/>
                </a:solidFill>
                <a:effectLst/>
                <a:latin typeface="Times New Roman" panose="02020603050405020304" pitchFamily="18" charset="0"/>
              </a:rPr>
              <a:t> і </a:t>
            </a:r>
            <a:r>
              <a:rPr lang="ru-RU" sz="1400" b="0" i="0" dirty="0" err="1">
                <a:solidFill>
                  <a:srgbClr val="333333"/>
                </a:solidFill>
                <a:effectLst/>
                <a:latin typeface="Times New Roman" panose="02020603050405020304" pitchFamily="18" charset="0"/>
              </a:rPr>
              <a:t>комунальних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установ</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організацій</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Збройних</a:t>
            </a:r>
            <a:r>
              <a:rPr lang="ru-RU" sz="1400" b="0" i="0" dirty="0">
                <a:solidFill>
                  <a:srgbClr val="333333"/>
                </a:solidFill>
                <a:effectLst/>
                <a:latin typeface="Times New Roman" panose="02020603050405020304" pitchFamily="18" charset="0"/>
              </a:rPr>
              <a:t> Сил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Служби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безпеки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прикордонної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служби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кримінально-виконавчої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служби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Державної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служби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спеціального</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зв’язку</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захисту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інформації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правоохоронних</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фіскальних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органів</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Національної</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академії</a:t>
            </a:r>
            <a:r>
              <a:rPr lang="ru-RU" sz="1400" b="0" i="0" dirty="0">
                <a:solidFill>
                  <a:srgbClr val="333333"/>
                </a:solidFill>
                <a:effectLst/>
                <a:latin typeface="Times New Roman" panose="02020603050405020304" pitchFamily="18" charset="0"/>
              </a:rPr>
              <a:t> наук </a:t>
            </a:r>
            <a:r>
              <a:rPr lang="ru-RU" sz="1400" b="0" i="0" dirty="0" err="1">
                <a:solidFill>
                  <a:srgbClr val="333333"/>
                </a:solidFill>
                <a:effectLst/>
                <a:latin typeface="Times New Roman" panose="02020603050405020304" pitchFamily="18" charset="0"/>
              </a:rPr>
              <a:t>України</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національних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галузевих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академій</a:t>
            </a:r>
            <a:r>
              <a:rPr lang="ru-RU" sz="1400" b="0" i="0" dirty="0">
                <a:solidFill>
                  <a:srgbClr val="333333"/>
                </a:solidFill>
                <a:effectLst/>
                <a:latin typeface="Times New Roman" panose="02020603050405020304" pitchFamily="18" charset="0"/>
              </a:rPr>
              <a:t> наук, </a:t>
            </a:r>
          </a:p>
          <a:p>
            <a:pPr marL="285750" indent="-285750" algn="just">
              <a:buFont typeface="Arial" panose="020B0604020202020204" pitchFamily="34" charset="0"/>
              <a:buChar char="•"/>
            </a:pPr>
            <a:r>
              <a:rPr lang="ru-RU" sz="1400" b="0" i="0" dirty="0" err="1">
                <a:solidFill>
                  <a:srgbClr val="333333"/>
                </a:solidFill>
                <a:effectLst/>
                <a:latin typeface="Times New Roman" panose="02020603050405020304" pitchFamily="18" charset="0"/>
              </a:rPr>
              <a:t>що</a:t>
            </a:r>
            <a:r>
              <a:rPr lang="ru-RU" sz="1400" b="0" i="0" dirty="0">
                <a:solidFill>
                  <a:srgbClr val="333333"/>
                </a:solidFill>
                <a:effectLst/>
                <a:latin typeface="Times New Roman" panose="02020603050405020304" pitchFamily="18" charset="0"/>
              </a:rPr>
              <a:t> не </a:t>
            </a:r>
            <a:r>
              <a:rPr lang="ru-RU" sz="1400" b="0" i="0" dirty="0" err="1">
                <a:solidFill>
                  <a:srgbClr val="333333"/>
                </a:solidFill>
                <a:effectLst/>
                <a:latin typeface="Times New Roman" panose="02020603050405020304" pitchFamily="18" charset="0"/>
              </a:rPr>
              <a:t>використовується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зазначеними</a:t>
            </a:r>
            <a:r>
              <a:rPr lang="ru-RU" sz="1400" b="0" i="0" dirty="0">
                <a:solidFill>
                  <a:srgbClr val="333333"/>
                </a:solidFill>
                <a:effectLst/>
                <a:latin typeface="Times New Roman" panose="02020603050405020304" pitchFamily="18" charset="0"/>
              </a:rPr>
              <a:t> органами для </a:t>
            </a:r>
            <a:r>
              <a:rPr lang="ru-RU" sz="1400" b="0" i="0" dirty="0" err="1">
                <a:solidFill>
                  <a:srgbClr val="333333"/>
                </a:solidFill>
                <a:effectLst/>
                <a:latin typeface="Times New Roman" panose="02020603050405020304" pitchFamily="18" charset="0"/>
              </a:rPr>
              <a:t>здійснення</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своїх</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функцій</a:t>
            </a:r>
            <a:r>
              <a:rPr lang="ru-RU" sz="1400" b="0" i="0" dirty="0">
                <a:solidFill>
                  <a:srgbClr val="333333"/>
                </a:solidFill>
                <a:effectLst/>
                <a:latin typeface="Times New Roman" panose="02020603050405020304" pitchFamily="18" charset="0"/>
              </a:rPr>
              <a:t>, - без права </a:t>
            </a:r>
            <a:r>
              <a:rPr lang="ru-RU" sz="1400" b="0" i="0" dirty="0" err="1">
                <a:solidFill>
                  <a:srgbClr val="333333"/>
                </a:solidFill>
                <a:effectLst/>
                <a:latin typeface="Times New Roman" panose="02020603050405020304" pitchFamily="18" charset="0"/>
              </a:rPr>
              <a:t>викупу</a:t>
            </a:r>
            <a:r>
              <a:rPr lang="ru-RU" sz="1400" b="0" i="0" dirty="0">
                <a:solidFill>
                  <a:srgbClr val="333333"/>
                </a:solidFill>
                <a:effectLst/>
                <a:latin typeface="Times New Roman" panose="02020603050405020304" pitchFamily="18" charset="0"/>
              </a:rPr>
              <a:t> та </a:t>
            </a:r>
            <a:r>
              <a:rPr lang="ru-RU" sz="1400" b="0" i="0" dirty="0" err="1">
                <a:solidFill>
                  <a:srgbClr val="333333"/>
                </a:solidFill>
                <a:effectLst/>
                <a:latin typeface="Times New Roman" panose="02020603050405020304" pitchFamily="18" charset="0"/>
              </a:rPr>
              <a:t>передачі</a:t>
            </a:r>
            <a:r>
              <a:rPr lang="ru-RU" sz="1400" b="0" i="0" dirty="0">
                <a:solidFill>
                  <a:srgbClr val="333333"/>
                </a:solidFill>
                <a:effectLst/>
                <a:latin typeface="Times New Roman" panose="02020603050405020304" pitchFamily="18" charset="0"/>
              </a:rPr>
              <a:t> в </a:t>
            </a:r>
            <a:r>
              <a:rPr lang="ru-RU" sz="1400" b="0" i="0" dirty="0" err="1">
                <a:solidFill>
                  <a:srgbClr val="333333"/>
                </a:solidFill>
                <a:effectLst/>
                <a:latin typeface="Times New Roman" panose="02020603050405020304" pitchFamily="18" charset="0"/>
              </a:rPr>
              <a:t>суборенду</a:t>
            </a:r>
            <a:r>
              <a:rPr lang="ru-RU" sz="1400" b="0" i="0" dirty="0">
                <a:solidFill>
                  <a:srgbClr val="333333"/>
                </a:solidFill>
                <a:effectLst/>
                <a:latin typeface="Times New Roman" panose="02020603050405020304" pitchFamily="18" charset="0"/>
              </a:rPr>
              <a:t> </a:t>
            </a:r>
            <a:r>
              <a:rPr lang="ru-RU" sz="1400" b="0" i="0" dirty="0" err="1">
                <a:solidFill>
                  <a:srgbClr val="333333"/>
                </a:solidFill>
                <a:effectLst/>
                <a:latin typeface="Times New Roman" panose="02020603050405020304" pitchFamily="18" charset="0"/>
              </a:rPr>
              <a:t>орендарем</a:t>
            </a:r>
            <a:r>
              <a:rPr lang="ru-RU" sz="1400" b="0" i="0" dirty="0">
                <a:solidFill>
                  <a:srgbClr val="333333"/>
                </a:solidFill>
                <a:effectLst/>
                <a:latin typeface="Times New Roman" panose="02020603050405020304" pitchFamily="18" charset="0"/>
              </a:rPr>
              <a:t>;</a:t>
            </a:r>
          </a:p>
        </p:txBody>
      </p:sp>
      <p:cxnSp>
        <p:nvCxnSpPr>
          <p:cNvPr id="21" name="Прямая соединительная линия 20">
            <a:extLst>
              <a:ext uri="{FF2B5EF4-FFF2-40B4-BE49-F238E27FC236}">
                <a16:creationId xmlns:a16="http://schemas.microsoft.com/office/drawing/2014/main" id="{187CC09C-A821-45A7-9858-80CAF2166055}"/>
              </a:ext>
            </a:extLst>
          </p:cNvPr>
          <p:cNvCxnSpPr/>
          <p:nvPr/>
        </p:nvCxnSpPr>
        <p:spPr>
          <a:xfrm>
            <a:off x="5705475" y="428178"/>
            <a:ext cx="0" cy="4886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94C23E1-4003-4C67-B914-57EF58A8FE4A}"/>
              </a:ext>
            </a:extLst>
          </p:cNvPr>
          <p:cNvCxnSpPr>
            <a:stCxn id="15" idx="3"/>
          </p:cNvCxnSpPr>
          <p:nvPr/>
        </p:nvCxnSpPr>
        <p:spPr>
          <a:xfrm flipV="1">
            <a:off x="4667250" y="1143000"/>
            <a:ext cx="1066800" cy="1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3E04EBC8-7BCA-4720-B12B-26E0DAB6AAC9}"/>
              </a:ext>
            </a:extLst>
          </p:cNvPr>
          <p:cNvCxnSpPr/>
          <p:nvPr/>
        </p:nvCxnSpPr>
        <p:spPr>
          <a:xfrm flipV="1">
            <a:off x="4652963" y="2103956"/>
            <a:ext cx="1066800" cy="1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83BA7674-16BD-4ED8-98C0-B9776BA400D3}"/>
              </a:ext>
            </a:extLst>
          </p:cNvPr>
          <p:cNvCxnSpPr/>
          <p:nvPr/>
        </p:nvCxnSpPr>
        <p:spPr>
          <a:xfrm flipV="1">
            <a:off x="4652963" y="2907773"/>
            <a:ext cx="1066800" cy="1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23A6DCDA-63A0-4F69-83CD-CEB8980046E7}"/>
              </a:ext>
            </a:extLst>
          </p:cNvPr>
          <p:cNvCxnSpPr/>
          <p:nvPr/>
        </p:nvCxnSpPr>
        <p:spPr>
          <a:xfrm flipV="1">
            <a:off x="4610101" y="5310292"/>
            <a:ext cx="1066800" cy="1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BA1FDB2A-CDF7-472A-956B-3219762B43D1}"/>
              </a:ext>
            </a:extLst>
          </p:cNvPr>
          <p:cNvCxnSpPr/>
          <p:nvPr/>
        </p:nvCxnSpPr>
        <p:spPr>
          <a:xfrm flipV="1">
            <a:off x="4641057" y="3946658"/>
            <a:ext cx="1066800" cy="1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01898B50-CCDA-4FF3-B1FE-0842DAE17831}"/>
              </a:ext>
            </a:extLst>
          </p:cNvPr>
          <p:cNvCxnSpPr>
            <a:cxnSpLocks/>
            <a:endCxn id="7" idx="1"/>
          </p:cNvCxnSpPr>
          <p:nvPr/>
        </p:nvCxnSpPr>
        <p:spPr>
          <a:xfrm>
            <a:off x="5676901" y="1037063"/>
            <a:ext cx="1300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8B8D8FEE-6B60-4191-9FD1-296A8D582041}"/>
              </a:ext>
            </a:extLst>
          </p:cNvPr>
          <p:cNvCxnSpPr>
            <a:cxnSpLocks/>
          </p:cNvCxnSpPr>
          <p:nvPr/>
        </p:nvCxnSpPr>
        <p:spPr>
          <a:xfrm>
            <a:off x="5686426" y="1864397"/>
            <a:ext cx="1300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1CA8E904-D37F-4703-B718-B7ECEE87FA5A}"/>
              </a:ext>
            </a:extLst>
          </p:cNvPr>
          <p:cNvCxnSpPr>
            <a:cxnSpLocks/>
          </p:cNvCxnSpPr>
          <p:nvPr/>
        </p:nvCxnSpPr>
        <p:spPr>
          <a:xfrm>
            <a:off x="5672137" y="3778120"/>
            <a:ext cx="13001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760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0E1D9-037E-4FC3-9520-2C039CEBDA0C}"/>
              </a:ext>
            </a:extLst>
          </p:cNvPr>
          <p:cNvSpPr txBox="1"/>
          <p:nvPr/>
        </p:nvSpPr>
        <p:spPr>
          <a:xfrm>
            <a:off x="533400" y="572674"/>
            <a:ext cx="10248900" cy="1056700"/>
          </a:xfrm>
          <a:prstGeom prst="rect">
            <a:avLst/>
          </a:prstGeom>
          <a:noFill/>
        </p:spPr>
        <p:txBody>
          <a:bodyPr wrap="square">
            <a:spAutoFit/>
          </a:bodyPr>
          <a:lstStyle/>
          <a:p>
            <a:pPr>
              <a:spcAft>
                <a:spcPts val="800"/>
              </a:spcAft>
            </a:pPr>
            <a:r>
              <a:rPr lang="uk-UA" sz="1400" kern="1600" dirty="0">
                <a:effectLst/>
                <a:ea typeface="Times New Roman" panose="02020603050405020304" pitchFamily="18" charset="0"/>
                <a:cs typeface="Times New Roman" panose="02020603050405020304" pitchFamily="18" charset="0"/>
              </a:rPr>
              <a:t>Оренду землі регулює окрему Закон України «Про оренду землі». </a:t>
            </a:r>
            <a:endParaRPr lang="ru-RU" sz="1400" dirty="0">
              <a:effectLst/>
              <a:ea typeface="Calibri" panose="020F0502020204030204" pitchFamily="34" charset="0"/>
              <a:cs typeface="Times New Roman" panose="02020603050405020304" pitchFamily="18" charset="0"/>
            </a:endParaRPr>
          </a:p>
          <a:p>
            <a:pPr algn="just">
              <a:spcAft>
                <a:spcPts val="750"/>
              </a:spcAft>
            </a:pPr>
            <a:r>
              <a:rPr lang="uk-UA" sz="1400" dirty="0">
                <a:solidFill>
                  <a:srgbClr val="333333"/>
                </a:solidFill>
                <a:effectLst/>
                <a:ea typeface="Times New Roman" panose="02020603050405020304" pitchFamily="18" charset="0"/>
              </a:rPr>
              <a:t>За Земельним Кодексом, користування землею може здійснюватися на праві постійного користування земельною ділянкою - це право володіння і користування земельною ділянкою, яка перебуває у державній або комунальній власності, без встановлення строку.</a:t>
            </a:r>
            <a:endParaRPr lang="ru-RU" sz="1400" dirty="0">
              <a:effectLst/>
              <a:ea typeface="Times New Roman" panose="02020603050405020304" pitchFamily="18" charset="0"/>
            </a:endParaRPr>
          </a:p>
        </p:txBody>
      </p:sp>
      <p:sp>
        <p:nvSpPr>
          <p:cNvPr id="5" name="TextBox 4">
            <a:extLst>
              <a:ext uri="{FF2B5EF4-FFF2-40B4-BE49-F238E27FC236}">
                <a16:creationId xmlns:a16="http://schemas.microsoft.com/office/drawing/2014/main" id="{2E29E1DD-AD1D-4F14-B8A4-8706266894BD}"/>
              </a:ext>
            </a:extLst>
          </p:cNvPr>
          <p:cNvSpPr txBox="1"/>
          <p:nvPr/>
        </p:nvSpPr>
        <p:spPr>
          <a:xfrm>
            <a:off x="2705100" y="1662297"/>
            <a:ext cx="6238875"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750"/>
              </a:spcAft>
            </a:pPr>
            <a:r>
              <a:rPr lang="ru-RU" sz="1400" dirty="0">
                <a:solidFill>
                  <a:srgbClr val="333333"/>
                </a:solidFill>
                <a:effectLst/>
                <a:ea typeface="Times New Roman" panose="02020603050405020304" pitchFamily="18" charset="0"/>
              </a:rPr>
              <a:t>Права </a:t>
            </a:r>
            <a:r>
              <a:rPr lang="ru-RU" sz="1400" dirty="0" err="1">
                <a:solidFill>
                  <a:srgbClr val="333333"/>
                </a:solidFill>
                <a:effectLst/>
                <a:ea typeface="Times New Roman" panose="02020603050405020304" pitchFamily="18" charset="0"/>
              </a:rPr>
              <a:t>постійного</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користування</a:t>
            </a:r>
            <a:r>
              <a:rPr lang="ru-RU" sz="1400" dirty="0">
                <a:solidFill>
                  <a:srgbClr val="333333"/>
                </a:solidFill>
                <a:effectLst/>
                <a:ea typeface="Times New Roman" panose="02020603050405020304" pitchFamily="18" charset="0"/>
              </a:rPr>
              <a:t> земельною </a:t>
            </a:r>
            <a:r>
              <a:rPr lang="ru-RU" sz="1400" dirty="0" err="1">
                <a:solidFill>
                  <a:srgbClr val="333333"/>
                </a:solidFill>
                <a:effectLst/>
                <a:ea typeface="Times New Roman" panose="02020603050405020304" pitchFamily="18" charset="0"/>
              </a:rPr>
              <a:t>ділянкою</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із</a:t>
            </a:r>
            <a:r>
              <a:rPr lang="ru-RU" sz="1400" dirty="0">
                <a:solidFill>
                  <a:srgbClr val="333333"/>
                </a:solidFill>
                <a:effectLst/>
                <a:ea typeface="Times New Roman" panose="02020603050405020304" pitchFamily="18" charset="0"/>
              </a:rPr>
              <a:t> земель </a:t>
            </a:r>
            <a:r>
              <a:rPr lang="ru-RU" sz="1400" dirty="0" err="1">
                <a:solidFill>
                  <a:srgbClr val="333333"/>
                </a:solidFill>
                <a:effectLst/>
                <a:ea typeface="Times New Roman" panose="02020603050405020304" pitchFamily="18" charset="0"/>
              </a:rPr>
              <a:t>державної</a:t>
            </a:r>
            <a:r>
              <a:rPr lang="ru-RU" sz="1400" dirty="0">
                <a:solidFill>
                  <a:srgbClr val="333333"/>
                </a:solidFill>
                <a:effectLst/>
                <a:ea typeface="Times New Roman" panose="02020603050405020304" pitchFamily="18" charset="0"/>
              </a:rPr>
              <a:t> та </a:t>
            </a:r>
            <a:r>
              <a:rPr lang="ru-RU" sz="1400" dirty="0" err="1">
                <a:solidFill>
                  <a:srgbClr val="333333"/>
                </a:solidFill>
                <a:effectLst/>
                <a:ea typeface="Times New Roman" panose="02020603050405020304" pitchFamily="18" charset="0"/>
              </a:rPr>
              <a:t>комунальної</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власності</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набувають</a:t>
            </a:r>
            <a:r>
              <a:rPr lang="ru-RU" sz="1400" dirty="0">
                <a:solidFill>
                  <a:srgbClr val="333333"/>
                </a:solidFill>
                <a:effectLst/>
                <a:ea typeface="Times New Roman" panose="02020603050405020304" pitchFamily="18" charset="0"/>
              </a:rPr>
              <a:t>:</a:t>
            </a:r>
            <a:endParaRPr lang="ru-RU" sz="1400" dirty="0">
              <a:effectLst/>
              <a:ea typeface="Times New Roman" panose="02020603050405020304" pitchFamily="18" charset="0"/>
            </a:endParaRPr>
          </a:p>
        </p:txBody>
      </p:sp>
      <p:sp>
        <p:nvSpPr>
          <p:cNvPr id="7" name="TextBox 6">
            <a:extLst>
              <a:ext uri="{FF2B5EF4-FFF2-40B4-BE49-F238E27FC236}">
                <a16:creationId xmlns:a16="http://schemas.microsoft.com/office/drawing/2014/main" id="{909C378D-A035-445D-BAB8-DE9088F17083}"/>
              </a:ext>
            </a:extLst>
          </p:cNvPr>
          <p:cNvSpPr txBox="1"/>
          <p:nvPr/>
        </p:nvSpPr>
        <p:spPr>
          <a:xfrm>
            <a:off x="409574" y="5124076"/>
            <a:ext cx="59055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750"/>
              </a:spcAft>
            </a:pPr>
            <a:r>
              <a:rPr lang="ru-RU" sz="1400" dirty="0" err="1">
                <a:solidFill>
                  <a:srgbClr val="333333"/>
                </a:solidFill>
                <a:ea typeface="Times New Roman" panose="02020603050405020304" pitchFamily="18" charset="0"/>
              </a:rPr>
              <a:t>релігійні</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організації</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України</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статути</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положення</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яких</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зареєстровано</a:t>
            </a:r>
            <a:r>
              <a:rPr lang="ru-RU" sz="1400" dirty="0">
                <a:solidFill>
                  <a:srgbClr val="333333"/>
                </a:solidFill>
                <a:ea typeface="Times New Roman" panose="02020603050405020304" pitchFamily="18" charset="0"/>
              </a:rPr>
              <a:t> у </a:t>
            </a:r>
            <a:r>
              <a:rPr lang="ru-RU" sz="1400" dirty="0" err="1">
                <a:solidFill>
                  <a:srgbClr val="333333"/>
                </a:solidFill>
                <a:ea typeface="Times New Roman" panose="02020603050405020304" pitchFamily="18" charset="0"/>
              </a:rPr>
              <a:t>встановленому</a:t>
            </a:r>
            <a:r>
              <a:rPr lang="ru-RU" sz="1400" dirty="0">
                <a:solidFill>
                  <a:srgbClr val="333333"/>
                </a:solidFill>
                <a:ea typeface="Times New Roman" panose="02020603050405020304" pitchFamily="18" charset="0"/>
              </a:rPr>
              <a:t> законом порядку, </a:t>
            </a:r>
            <a:r>
              <a:rPr lang="ru-RU" sz="1400" dirty="0" err="1">
                <a:solidFill>
                  <a:srgbClr val="333333"/>
                </a:solidFill>
                <a:ea typeface="Times New Roman" panose="02020603050405020304" pitchFamily="18" charset="0"/>
              </a:rPr>
              <a:t>виключно</a:t>
            </a:r>
            <a:r>
              <a:rPr lang="ru-RU" sz="1400" dirty="0">
                <a:solidFill>
                  <a:srgbClr val="333333"/>
                </a:solidFill>
                <a:ea typeface="Times New Roman" panose="02020603050405020304" pitchFamily="18" charset="0"/>
              </a:rPr>
              <a:t> для </a:t>
            </a:r>
            <a:r>
              <a:rPr lang="ru-RU" sz="1400" dirty="0" err="1">
                <a:solidFill>
                  <a:srgbClr val="333333"/>
                </a:solidFill>
                <a:ea typeface="Times New Roman" panose="02020603050405020304" pitchFamily="18" charset="0"/>
              </a:rPr>
              <a:t>будівництва</a:t>
            </a:r>
            <a:r>
              <a:rPr lang="ru-RU" sz="1400" dirty="0">
                <a:solidFill>
                  <a:srgbClr val="333333"/>
                </a:solidFill>
                <a:ea typeface="Times New Roman" panose="02020603050405020304" pitchFamily="18" charset="0"/>
              </a:rPr>
              <a:t> і </a:t>
            </a:r>
            <a:r>
              <a:rPr lang="ru-RU" sz="1400" dirty="0" err="1">
                <a:solidFill>
                  <a:srgbClr val="333333"/>
                </a:solidFill>
                <a:ea typeface="Times New Roman" panose="02020603050405020304" pitchFamily="18" charset="0"/>
              </a:rPr>
              <a:t>обслуговування</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культових</a:t>
            </a:r>
            <a:r>
              <a:rPr lang="ru-RU" sz="1400" dirty="0">
                <a:solidFill>
                  <a:srgbClr val="333333"/>
                </a:solidFill>
                <a:ea typeface="Times New Roman" panose="02020603050405020304" pitchFamily="18" charset="0"/>
              </a:rPr>
              <a:t> та </a:t>
            </a:r>
            <a:r>
              <a:rPr lang="ru-RU" sz="1400" dirty="0" err="1">
                <a:solidFill>
                  <a:srgbClr val="333333"/>
                </a:solidFill>
                <a:ea typeface="Times New Roman" panose="02020603050405020304" pitchFamily="18" charset="0"/>
              </a:rPr>
              <a:t>інших</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будівель</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необхідних</a:t>
            </a:r>
            <a:r>
              <a:rPr lang="ru-RU" sz="1400" dirty="0">
                <a:solidFill>
                  <a:srgbClr val="333333"/>
                </a:solidFill>
                <a:ea typeface="Times New Roman" panose="02020603050405020304" pitchFamily="18" charset="0"/>
              </a:rPr>
              <a:t> для </a:t>
            </a:r>
            <a:r>
              <a:rPr lang="ru-RU" sz="1400" dirty="0" err="1">
                <a:solidFill>
                  <a:srgbClr val="333333"/>
                </a:solidFill>
                <a:ea typeface="Times New Roman" panose="02020603050405020304" pitchFamily="18" charset="0"/>
              </a:rPr>
              <a:t>забезпечення</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їх</a:t>
            </a:r>
            <a:r>
              <a:rPr lang="ru-RU" sz="1400" dirty="0">
                <a:solidFill>
                  <a:srgbClr val="333333"/>
                </a:solidFill>
                <a:ea typeface="Times New Roman" panose="02020603050405020304" pitchFamily="18" charset="0"/>
              </a:rPr>
              <a:t> </a:t>
            </a:r>
            <a:r>
              <a:rPr lang="ru-RU" sz="1400" dirty="0" err="1">
                <a:solidFill>
                  <a:srgbClr val="333333"/>
                </a:solidFill>
                <a:ea typeface="Times New Roman" panose="02020603050405020304" pitchFamily="18" charset="0"/>
              </a:rPr>
              <a:t>діяльності</a:t>
            </a:r>
            <a:r>
              <a:rPr lang="ru-RU" sz="1400" dirty="0">
                <a:solidFill>
                  <a:srgbClr val="333333"/>
                </a:solidFill>
                <a:ea typeface="Times New Roman" panose="02020603050405020304" pitchFamily="18" charset="0"/>
              </a:rPr>
              <a:t>;</a:t>
            </a:r>
            <a:endParaRPr lang="ru-RU" sz="1400" dirty="0">
              <a:ea typeface="Times New Roman" panose="02020603050405020304" pitchFamily="18" charset="0"/>
            </a:endParaRPr>
          </a:p>
        </p:txBody>
      </p:sp>
      <p:sp>
        <p:nvSpPr>
          <p:cNvPr id="9" name="TextBox 8">
            <a:extLst>
              <a:ext uri="{FF2B5EF4-FFF2-40B4-BE49-F238E27FC236}">
                <a16:creationId xmlns:a16="http://schemas.microsoft.com/office/drawing/2014/main" id="{05022276-5751-46EB-A53F-CE6717FB56A6}"/>
              </a:ext>
            </a:extLst>
          </p:cNvPr>
          <p:cNvSpPr txBox="1"/>
          <p:nvPr/>
        </p:nvSpPr>
        <p:spPr>
          <a:xfrm>
            <a:off x="261937" y="3357503"/>
            <a:ext cx="3586162"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750"/>
              </a:spcAft>
            </a:pPr>
            <a:r>
              <a:rPr lang="ru-RU" sz="1400" dirty="0" err="1">
                <a:solidFill>
                  <a:srgbClr val="333333"/>
                </a:solidFill>
                <a:effectLst/>
                <a:ea typeface="Times New Roman" panose="02020603050405020304" pitchFamily="18" charset="0"/>
              </a:rPr>
              <a:t>громадські</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організації</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осіб</a:t>
            </a:r>
            <a:r>
              <a:rPr lang="ru-RU" sz="1400" dirty="0">
                <a:solidFill>
                  <a:srgbClr val="333333"/>
                </a:solidFill>
                <a:effectLst/>
                <a:ea typeface="Times New Roman" panose="02020603050405020304" pitchFamily="18" charset="0"/>
              </a:rPr>
              <a:t> з </a:t>
            </a:r>
            <a:r>
              <a:rPr lang="ru-RU" sz="1400" dirty="0" err="1">
                <a:solidFill>
                  <a:srgbClr val="333333"/>
                </a:solidFill>
                <a:effectLst/>
                <a:ea typeface="Times New Roman" panose="02020603050405020304" pitchFamily="18" charset="0"/>
              </a:rPr>
              <a:t>інвалідністю</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України</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їх</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підприємства</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об'єднання</a:t>
            </a:r>
            <a:r>
              <a:rPr lang="ru-RU" sz="1400" dirty="0">
                <a:solidFill>
                  <a:srgbClr val="333333"/>
                </a:solidFill>
                <a:effectLst/>
                <a:ea typeface="Times New Roman" panose="02020603050405020304" pitchFamily="18" charset="0"/>
              </a:rPr>
              <a:t>), установи та </a:t>
            </a:r>
            <a:r>
              <a:rPr lang="ru-RU" sz="1400" dirty="0" err="1">
                <a:solidFill>
                  <a:srgbClr val="333333"/>
                </a:solidFill>
                <a:effectLst/>
                <a:ea typeface="Times New Roman" panose="02020603050405020304" pitchFamily="18" charset="0"/>
              </a:rPr>
              <a:t>організації</a:t>
            </a:r>
            <a:r>
              <a:rPr lang="ru-RU" sz="1400" dirty="0">
                <a:solidFill>
                  <a:srgbClr val="333333"/>
                </a:solidFill>
                <a:effectLst/>
                <a:ea typeface="Times New Roman" panose="02020603050405020304" pitchFamily="18" charset="0"/>
              </a:rPr>
              <a:t>;</a:t>
            </a:r>
            <a:endParaRPr lang="ru-RU" sz="1400" dirty="0">
              <a:effectLst/>
              <a:ea typeface="Times New Roman" panose="02020603050405020304" pitchFamily="18" charset="0"/>
            </a:endParaRPr>
          </a:p>
        </p:txBody>
      </p:sp>
      <p:sp>
        <p:nvSpPr>
          <p:cNvPr id="11" name="TextBox 10">
            <a:extLst>
              <a:ext uri="{FF2B5EF4-FFF2-40B4-BE49-F238E27FC236}">
                <a16:creationId xmlns:a16="http://schemas.microsoft.com/office/drawing/2014/main" id="{7E34202B-44E3-4795-8323-2B719309FA1D}"/>
              </a:ext>
            </a:extLst>
          </p:cNvPr>
          <p:cNvSpPr txBox="1"/>
          <p:nvPr/>
        </p:nvSpPr>
        <p:spPr>
          <a:xfrm>
            <a:off x="6738942" y="4944512"/>
            <a:ext cx="5043484"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750"/>
              </a:spcAft>
            </a:pPr>
            <a:r>
              <a:rPr lang="ru-RU" sz="1400" dirty="0" err="1">
                <a:solidFill>
                  <a:srgbClr val="333333"/>
                </a:solidFill>
                <a:effectLst/>
                <a:ea typeface="Times New Roman" panose="02020603050405020304" pitchFamily="18" charset="0"/>
              </a:rPr>
              <a:t>публічне</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акціонерне</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товариство</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залізничного</a:t>
            </a:r>
            <a:r>
              <a:rPr lang="ru-RU" sz="1400" dirty="0">
                <a:solidFill>
                  <a:srgbClr val="333333"/>
                </a:solidFill>
                <a:effectLst/>
                <a:ea typeface="Times New Roman" panose="02020603050405020304" pitchFamily="18" charset="0"/>
              </a:rPr>
              <a:t> транспорту </a:t>
            </a:r>
            <a:r>
              <a:rPr lang="ru-RU" sz="1400" dirty="0" err="1">
                <a:solidFill>
                  <a:srgbClr val="333333"/>
                </a:solidFill>
                <a:effectLst/>
                <a:ea typeface="Times New Roman" panose="02020603050405020304" pitchFamily="18" charset="0"/>
              </a:rPr>
              <a:t>загального</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користування</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утворене</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відповідно</a:t>
            </a:r>
            <a:r>
              <a:rPr lang="ru-RU" sz="1400" dirty="0">
                <a:solidFill>
                  <a:srgbClr val="333333"/>
                </a:solidFill>
                <a:effectLst/>
                <a:ea typeface="Times New Roman" panose="02020603050405020304" pitchFamily="18" charset="0"/>
              </a:rPr>
              <a:t> до </a:t>
            </a:r>
            <a:r>
              <a:rPr lang="ru-RU" sz="1400" u="sng" dirty="0">
                <a:solidFill>
                  <a:srgbClr val="000099"/>
                </a:solidFill>
                <a:effectLst/>
                <a:ea typeface="Times New Roman" panose="02020603050405020304" pitchFamily="18" charset="0"/>
                <a:hlinkClick r:id="rId2"/>
              </a:rPr>
              <a:t>Закону </a:t>
            </a:r>
            <a:r>
              <a:rPr lang="ru-RU" sz="1400" u="sng" dirty="0" err="1">
                <a:solidFill>
                  <a:srgbClr val="000099"/>
                </a:solidFill>
                <a:effectLst/>
                <a:ea typeface="Times New Roman" panose="02020603050405020304" pitchFamily="18" charset="0"/>
                <a:hlinkClick r:id="rId2"/>
              </a:rPr>
              <a:t>України</a:t>
            </a:r>
            <a:r>
              <a:rPr lang="ru-RU" sz="1400" u="sng" dirty="0">
                <a:solidFill>
                  <a:srgbClr val="000099"/>
                </a:solidFill>
                <a:effectLst/>
                <a:ea typeface="Times New Roman" panose="02020603050405020304" pitchFamily="18" charset="0"/>
                <a:hlinkClick r:id="rId2"/>
              </a:rPr>
              <a:t> "Про </a:t>
            </a:r>
            <a:r>
              <a:rPr lang="ru-RU" sz="1400" u="sng" dirty="0" err="1">
                <a:solidFill>
                  <a:srgbClr val="000099"/>
                </a:solidFill>
                <a:effectLst/>
                <a:ea typeface="Times New Roman" panose="02020603050405020304" pitchFamily="18" charset="0"/>
                <a:hlinkClick r:id="rId2"/>
              </a:rPr>
              <a:t>особливості</a:t>
            </a:r>
            <a:r>
              <a:rPr lang="ru-RU" sz="1400" u="sng" dirty="0">
                <a:solidFill>
                  <a:srgbClr val="000099"/>
                </a:solidFill>
                <a:effectLst/>
                <a:ea typeface="Times New Roman" panose="02020603050405020304" pitchFamily="18" charset="0"/>
                <a:hlinkClick r:id="rId2"/>
              </a:rPr>
              <a:t> </a:t>
            </a:r>
            <a:r>
              <a:rPr lang="ru-RU" sz="1400" u="sng" dirty="0" err="1">
                <a:solidFill>
                  <a:srgbClr val="000099"/>
                </a:solidFill>
                <a:effectLst/>
                <a:ea typeface="Times New Roman" panose="02020603050405020304" pitchFamily="18" charset="0"/>
                <a:hlinkClick r:id="rId2"/>
              </a:rPr>
              <a:t>утворення</a:t>
            </a:r>
            <a:r>
              <a:rPr lang="ru-RU" sz="1400" u="sng" dirty="0">
                <a:solidFill>
                  <a:srgbClr val="000099"/>
                </a:solidFill>
                <a:effectLst/>
                <a:ea typeface="Times New Roman" panose="02020603050405020304" pitchFamily="18" charset="0"/>
                <a:hlinkClick r:id="rId2"/>
              </a:rPr>
              <a:t> </a:t>
            </a:r>
            <a:r>
              <a:rPr lang="ru-RU" sz="1400" u="sng" dirty="0" err="1">
                <a:solidFill>
                  <a:srgbClr val="000099"/>
                </a:solidFill>
                <a:effectLst/>
                <a:ea typeface="Times New Roman" panose="02020603050405020304" pitchFamily="18" charset="0"/>
                <a:hlinkClick r:id="rId2"/>
              </a:rPr>
              <a:t>публічного</a:t>
            </a:r>
            <a:r>
              <a:rPr lang="ru-RU" sz="1400" u="sng" dirty="0">
                <a:solidFill>
                  <a:srgbClr val="000099"/>
                </a:solidFill>
                <a:effectLst/>
                <a:ea typeface="Times New Roman" panose="02020603050405020304" pitchFamily="18" charset="0"/>
                <a:hlinkClick r:id="rId2"/>
              </a:rPr>
              <a:t> </a:t>
            </a:r>
            <a:r>
              <a:rPr lang="ru-RU" sz="1400" u="sng" dirty="0" err="1">
                <a:solidFill>
                  <a:srgbClr val="000099"/>
                </a:solidFill>
                <a:effectLst/>
                <a:ea typeface="Times New Roman" panose="02020603050405020304" pitchFamily="18" charset="0"/>
                <a:hlinkClick r:id="rId2"/>
              </a:rPr>
              <a:t>акціонерного</a:t>
            </a:r>
            <a:r>
              <a:rPr lang="ru-RU" sz="1400" u="sng" dirty="0">
                <a:solidFill>
                  <a:srgbClr val="000099"/>
                </a:solidFill>
                <a:effectLst/>
                <a:ea typeface="Times New Roman" panose="02020603050405020304" pitchFamily="18" charset="0"/>
                <a:hlinkClick r:id="rId2"/>
              </a:rPr>
              <a:t> </a:t>
            </a:r>
            <a:r>
              <a:rPr lang="ru-RU" sz="1400" u="sng" dirty="0" err="1">
                <a:solidFill>
                  <a:srgbClr val="000099"/>
                </a:solidFill>
                <a:effectLst/>
                <a:ea typeface="Times New Roman" panose="02020603050405020304" pitchFamily="18" charset="0"/>
                <a:hlinkClick r:id="rId2"/>
              </a:rPr>
              <a:t>товариства</a:t>
            </a:r>
            <a:r>
              <a:rPr lang="ru-RU" sz="1400" u="sng" dirty="0">
                <a:solidFill>
                  <a:srgbClr val="000099"/>
                </a:solidFill>
                <a:effectLst/>
                <a:ea typeface="Times New Roman" panose="02020603050405020304" pitchFamily="18" charset="0"/>
                <a:hlinkClick r:id="rId2"/>
              </a:rPr>
              <a:t> </a:t>
            </a:r>
            <a:r>
              <a:rPr lang="ru-RU" sz="1400" u="sng" dirty="0" err="1">
                <a:solidFill>
                  <a:srgbClr val="000099"/>
                </a:solidFill>
                <a:effectLst/>
                <a:ea typeface="Times New Roman" panose="02020603050405020304" pitchFamily="18" charset="0"/>
                <a:hlinkClick r:id="rId2"/>
              </a:rPr>
              <a:t>залізничного</a:t>
            </a:r>
            <a:r>
              <a:rPr lang="ru-RU" sz="1400" u="sng" dirty="0">
                <a:solidFill>
                  <a:srgbClr val="000099"/>
                </a:solidFill>
                <a:effectLst/>
                <a:ea typeface="Times New Roman" panose="02020603050405020304" pitchFamily="18" charset="0"/>
                <a:hlinkClick r:id="rId2"/>
              </a:rPr>
              <a:t> транспорту </a:t>
            </a:r>
            <a:r>
              <a:rPr lang="ru-RU" sz="1400" u="sng" dirty="0" err="1">
                <a:solidFill>
                  <a:srgbClr val="000099"/>
                </a:solidFill>
                <a:effectLst/>
                <a:ea typeface="Times New Roman" panose="02020603050405020304" pitchFamily="18" charset="0"/>
                <a:hlinkClick r:id="rId2"/>
              </a:rPr>
              <a:t>загального</a:t>
            </a:r>
            <a:r>
              <a:rPr lang="ru-RU" sz="1400" u="sng" dirty="0">
                <a:solidFill>
                  <a:srgbClr val="000099"/>
                </a:solidFill>
                <a:effectLst/>
                <a:ea typeface="Times New Roman" panose="02020603050405020304" pitchFamily="18" charset="0"/>
                <a:hlinkClick r:id="rId2"/>
              </a:rPr>
              <a:t> </a:t>
            </a:r>
            <a:r>
              <a:rPr lang="ru-RU" sz="1400" u="sng" dirty="0" err="1">
                <a:solidFill>
                  <a:srgbClr val="000099"/>
                </a:solidFill>
                <a:effectLst/>
                <a:ea typeface="Times New Roman" panose="02020603050405020304" pitchFamily="18" charset="0"/>
                <a:hlinkClick r:id="rId2"/>
              </a:rPr>
              <a:t>користування</a:t>
            </a:r>
            <a:r>
              <a:rPr lang="ru-RU" sz="1400" u="sng" dirty="0">
                <a:solidFill>
                  <a:srgbClr val="000099"/>
                </a:solidFill>
                <a:effectLst/>
                <a:ea typeface="Times New Roman" panose="02020603050405020304" pitchFamily="18" charset="0"/>
                <a:hlinkClick r:id="rId2"/>
              </a:rPr>
              <a:t>"</a:t>
            </a:r>
            <a:r>
              <a:rPr lang="ru-RU" sz="1400" dirty="0">
                <a:solidFill>
                  <a:srgbClr val="333333"/>
                </a:solidFill>
                <a:effectLst/>
                <a:ea typeface="Times New Roman" panose="02020603050405020304" pitchFamily="18" charset="0"/>
              </a:rPr>
              <a:t>;</a:t>
            </a:r>
            <a:endParaRPr lang="ru-RU" sz="1400" dirty="0">
              <a:effectLst/>
              <a:ea typeface="Times New Roman" panose="02020603050405020304" pitchFamily="18" charset="0"/>
            </a:endParaRPr>
          </a:p>
        </p:txBody>
      </p:sp>
      <p:sp>
        <p:nvSpPr>
          <p:cNvPr id="13" name="TextBox 12">
            <a:extLst>
              <a:ext uri="{FF2B5EF4-FFF2-40B4-BE49-F238E27FC236}">
                <a16:creationId xmlns:a16="http://schemas.microsoft.com/office/drawing/2014/main" id="{1583BDA0-111A-4802-9823-CCCF9E1D14EE}"/>
              </a:ext>
            </a:extLst>
          </p:cNvPr>
          <p:cNvSpPr txBox="1"/>
          <p:nvPr/>
        </p:nvSpPr>
        <p:spPr>
          <a:xfrm>
            <a:off x="7562851" y="3287489"/>
            <a:ext cx="421957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750"/>
              </a:spcAft>
            </a:pPr>
            <a:r>
              <a:rPr lang="ru-RU" sz="1400" dirty="0" err="1">
                <a:solidFill>
                  <a:srgbClr val="333333"/>
                </a:solidFill>
                <a:effectLst/>
                <a:ea typeface="Times New Roman" panose="02020603050405020304" pitchFamily="18" charset="0"/>
              </a:rPr>
              <a:t>співвласники</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багатоквартирного</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будинку</a:t>
            </a:r>
            <a:r>
              <a:rPr lang="ru-RU" sz="1400" dirty="0">
                <a:solidFill>
                  <a:srgbClr val="333333"/>
                </a:solidFill>
                <a:effectLst/>
                <a:ea typeface="Times New Roman" panose="02020603050405020304" pitchFamily="18" charset="0"/>
              </a:rPr>
              <a:t> для </a:t>
            </a:r>
            <a:r>
              <a:rPr lang="ru-RU" sz="1400" dirty="0" err="1">
                <a:solidFill>
                  <a:srgbClr val="333333"/>
                </a:solidFill>
                <a:effectLst/>
                <a:ea typeface="Times New Roman" panose="02020603050405020304" pitchFamily="18" charset="0"/>
              </a:rPr>
              <a:t>обслуговування</a:t>
            </a:r>
            <a:r>
              <a:rPr lang="ru-RU" sz="1400" dirty="0">
                <a:solidFill>
                  <a:srgbClr val="333333"/>
                </a:solidFill>
                <a:effectLst/>
                <a:ea typeface="Times New Roman" panose="02020603050405020304" pitchFamily="18" charset="0"/>
              </a:rPr>
              <a:t> такого </a:t>
            </a:r>
            <a:r>
              <a:rPr lang="ru-RU" sz="1400" dirty="0" err="1">
                <a:solidFill>
                  <a:srgbClr val="333333"/>
                </a:solidFill>
                <a:effectLst/>
                <a:ea typeface="Times New Roman" panose="02020603050405020304" pitchFamily="18" charset="0"/>
              </a:rPr>
              <a:t>будинку</a:t>
            </a:r>
            <a:r>
              <a:rPr lang="ru-RU" sz="1400" dirty="0">
                <a:solidFill>
                  <a:srgbClr val="333333"/>
                </a:solidFill>
                <a:effectLst/>
                <a:ea typeface="Times New Roman" panose="02020603050405020304" pitchFamily="18" charset="0"/>
              </a:rPr>
              <a:t> та </a:t>
            </a:r>
            <a:r>
              <a:rPr lang="ru-RU" sz="1400" dirty="0" err="1">
                <a:solidFill>
                  <a:srgbClr val="333333"/>
                </a:solidFill>
                <a:effectLst/>
                <a:ea typeface="Times New Roman" panose="02020603050405020304" pitchFamily="18" charset="0"/>
              </a:rPr>
              <a:t>забезпечення</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задоволення</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житлових</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соціальних</a:t>
            </a:r>
            <a:r>
              <a:rPr lang="ru-RU" sz="1400" dirty="0">
                <a:solidFill>
                  <a:srgbClr val="333333"/>
                </a:solidFill>
                <a:effectLst/>
                <a:ea typeface="Times New Roman" panose="02020603050405020304" pitchFamily="18" charset="0"/>
              </a:rPr>
              <a:t> і </a:t>
            </a:r>
            <a:r>
              <a:rPr lang="ru-RU" sz="1400" dirty="0" err="1">
                <a:solidFill>
                  <a:srgbClr val="333333"/>
                </a:solidFill>
                <a:effectLst/>
                <a:ea typeface="Times New Roman" panose="02020603050405020304" pitchFamily="18" charset="0"/>
              </a:rPr>
              <a:t>побутових</a:t>
            </a:r>
            <a:r>
              <a:rPr lang="ru-RU" sz="1400" dirty="0">
                <a:solidFill>
                  <a:srgbClr val="333333"/>
                </a:solidFill>
                <a:effectLst/>
                <a:ea typeface="Times New Roman" panose="02020603050405020304" pitchFamily="18" charset="0"/>
              </a:rPr>
              <a:t> потреб </a:t>
            </a:r>
            <a:r>
              <a:rPr lang="ru-RU" sz="1400" dirty="0" err="1">
                <a:solidFill>
                  <a:srgbClr val="333333"/>
                </a:solidFill>
                <a:effectLst/>
                <a:ea typeface="Times New Roman" panose="02020603050405020304" pitchFamily="18" charset="0"/>
              </a:rPr>
              <a:t>власників</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співвласників</a:t>
            </a:r>
            <a:r>
              <a:rPr lang="ru-RU" sz="1400" dirty="0">
                <a:solidFill>
                  <a:srgbClr val="333333"/>
                </a:solidFill>
                <a:effectLst/>
                <a:ea typeface="Times New Roman" panose="02020603050405020304" pitchFamily="18" charset="0"/>
              </a:rPr>
              <a:t>) та </a:t>
            </a:r>
            <a:r>
              <a:rPr lang="ru-RU" sz="1400" dirty="0" err="1">
                <a:solidFill>
                  <a:srgbClr val="333333"/>
                </a:solidFill>
                <a:effectLst/>
                <a:ea typeface="Times New Roman" panose="02020603050405020304" pitchFamily="18" charset="0"/>
              </a:rPr>
              <a:t>наймачів</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орендарів</a:t>
            </a:r>
            <a:r>
              <a:rPr lang="ru-RU" sz="1400" dirty="0">
                <a:solidFill>
                  <a:srgbClr val="333333"/>
                </a:solidFill>
                <a:effectLst/>
                <a:ea typeface="Times New Roman" panose="02020603050405020304" pitchFamily="18" charset="0"/>
              </a:rPr>
              <a:t>) квартир та </a:t>
            </a:r>
            <a:r>
              <a:rPr lang="ru-RU" sz="1400" dirty="0" err="1">
                <a:solidFill>
                  <a:srgbClr val="333333"/>
                </a:solidFill>
                <a:effectLst/>
                <a:ea typeface="Times New Roman" panose="02020603050405020304" pitchFamily="18" charset="0"/>
              </a:rPr>
              <a:t>нежитлових</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приміщень</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розташованих</a:t>
            </a:r>
            <a:r>
              <a:rPr lang="ru-RU" sz="1400" dirty="0">
                <a:solidFill>
                  <a:srgbClr val="333333"/>
                </a:solidFill>
                <a:effectLst/>
                <a:ea typeface="Times New Roman" panose="02020603050405020304" pitchFamily="18" charset="0"/>
              </a:rPr>
              <a:t> у </a:t>
            </a:r>
            <a:r>
              <a:rPr lang="ru-RU" sz="1400" dirty="0" err="1">
                <a:solidFill>
                  <a:srgbClr val="333333"/>
                </a:solidFill>
                <a:effectLst/>
                <a:ea typeface="Times New Roman" panose="02020603050405020304" pitchFamily="18" charset="0"/>
              </a:rPr>
              <a:t>багатоквартирному</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будинку</a:t>
            </a:r>
            <a:r>
              <a:rPr lang="ru-RU" sz="1400" dirty="0">
                <a:solidFill>
                  <a:srgbClr val="333333"/>
                </a:solidFill>
                <a:effectLst/>
                <a:ea typeface="Times New Roman" panose="02020603050405020304" pitchFamily="18" charset="0"/>
              </a:rPr>
              <a:t>;</a:t>
            </a:r>
            <a:endParaRPr lang="ru-RU" sz="1400" dirty="0">
              <a:effectLst/>
              <a:ea typeface="Times New Roman" panose="02020603050405020304" pitchFamily="18" charset="0"/>
            </a:endParaRPr>
          </a:p>
        </p:txBody>
      </p:sp>
      <p:sp>
        <p:nvSpPr>
          <p:cNvPr id="15" name="TextBox 14">
            <a:extLst>
              <a:ext uri="{FF2B5EF4-FFF2-40B4-BE49-F238E27FC236}">
                <a16:creationId xmlns:a16="http://schemas.microsoft.com/office/drawing/2014/main" id="{9FB2DA3B-B5B2-4F6F-8A3E-51AE06F8F977}"/>
              </a:ext>
            </a:extLst>
          </p:cNvPr>
          <p:cNvSpPr txBox="1"/>
          <p:nvPr/>
        </p:nvSpPr>
        <p:spPr>
          <a:xfrm>
            <a:off x="409574" y="4248948"/>
            <a:ext cx="3905251"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sz="1400" dirty="0">
                <a:solidFill>
                  <a:srgbClr val="333333"/>
                </a:solidFill>
                <a:effectLst/>
                <a:ea typeface="Calibri" panose="020F0502020204030204" pitchFamily="34" charset="0"/>
                <a:cs typeface="Times New Roman" panose="02020603050405020304" pitchFamily="18" charset="0"/>
              </a:rPr>
              <a:t>оператор газотранспортної системи та оператор системи передачі</a:t>
            </a:r>
            <a:endParaRPr lang="ru-RU" sz="1400" dirty="0"/>
          </a:p>
        </p:txBody>
      </p:sp>
      <p:sp>
        <p:nvSpPr>
          <p:cNvPr id="17" name="TextBox 16">
            <a:extLst>
              <a:ext uri="{FF2B5EF4-FFF2-40B4-BE49-F238E27FC236}">
                <a16:creationId xmlns:a16="http://schemas.microsoft.com/office/drawing/2014/main" id="{6D1884A9-16C4-4058-9B1D-7090443AF6DC}"/>
              </a:ext>
            </a:extLst>
          </p:cNvPr>
          <p:cNvSpPr txBox="1"/>
          <p:nvPr/>
        </p:nvSpPr>
        <p:spPr>
          <a:xfrm>
            <a:off x="209550" y="2537425"/>
            <a:ext cx="336232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750"/>
              </a:spcAft>
            </a:pPr>
            <a:r>
              <a:rPr lang="ru-RU" sz="1400" dirty="0" err="1">
                <a:solidFill>
                  <a:srgbClr val="333333"/>
                </a:solidFill>
                <a:effectLst/>
                <a:ea typeface="Times New Roman" panose="02020603050405020304" pitchFamily="18" charset="0"/>
              </a:rPr>
              <a:t>заклади</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освіти</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незалежно</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від</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форми</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власності</a:t>
            </a:r>
            <a:r>
              <a:rPr lang="ru-RU" sz="1400" dirty="0">
                <a:solidFill>
                  <a:srgbClr val="333333"/>
                </a:solidFill>
                <a:effectLst/>
                <a:ea typeface="Times New Roman" panose="02020603050405020304" pitchFamily="18" charset="0"/>
              </a:rPr>
              <a:t>;</a:t>
            </a:r>
            <a:endParaRPr lang="ru-RU" sz="1400" dirty="0">
              <a:effectLst/>
              <a:ea typeface="Times New Roman" panose="02020603050405020304" pitchFamily="18" charset="0"/>
            </a:endParaRPr>
          </a:p>
        </p:txBody>
      </p:sp>
      <p:sp>
        <p:nvSpPr>
          <p:cNvPr id="19" name="TextBox 18">
            <a:extLst>
              <a:ext uri="{FF2B5EF4-FFF2-40B4-BE49-F238E27FC236}">
                <a16:creationId xmlns:a16="http://schemas.microsoft.com/office/drawing/2014/main" id="{09C0D0A0-950C-47C0-9B01-055B099E0CA6}"/>
              </a:ext>
            </a:extLst>
          </p:cNvPr>
          <p:cNvSpPr txBox="1"/>
          <p:nvPr/>
        </p:nvSpPr>
        <p:spPr>
          <a:xfrm>
            <a:off x="7862886" y="2413601"/>
            <a:ext cx="4219576" cy="523220"/>
          </a:xfrm>
          <a:prstGeom prst="rect">
            <a:avLst/>
          </a:prstGeom>
          <a:noFill/>
          <a:ln>
            <a:solidFill>
              <a:schemeClr val="accent1"/>
            </a:solidFill>
          </a:ln>
        </p:spPr>
        <p:txBody>
          <a:bodyPr wrap="square">
            <a:spAutoFit/>
          </a:bodyPr>
          <a:lstStyle/>
          <a:p>
            <a:pPr algn="just">
              <a:spcAft>
                <a:spcPts val="750"/>
              </a:spcAft>
            </a:pPr>
            <a:r>
              <a:rPr lang="ru-RU" sz="1400" dirty="0" err="1">
                <a:solidFill>
                  <a:srgbClr val="333333"/>
                </a:solidFill>
                <a:effectLst/>
                <a:ea typeface="Times New Roman" panose="02020603050405020304" pitchFamily="18" charset="0"/>
              </a:rPr>
              <a:t>підприємства</a:t>
            </a:r>
            <a:r>
              <a:rPr lang="ru-RU" sz="1400" dirty="0">
                <a:solidFill>
                  <a:srgbClr val="333333"/>
                </a:solidFill>
                <a:effectLst/>
                <a:ea typeface="Times New Roman" panose="02020603050405020304" pitchFamily="18" charset="0"/>
              </a:rPr>
              <a:t>, установи та </a:t>
            </a:r>
            <a:r>
              <a:rPr lang="ru-RU" sz="1400" dirty="0" err="1">
                <a:solidFill>
                  <a:srgbClr val="333333"/>
                </a:solidFill>
                <a:effectLst/>
                <a:ea typeface="Times New Roman" panose="02020603050405020304" pitchFamily="18" charset="0"/>
              </a:rPr>
              <a:t>організації</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що</a:t>
            </a:r>
            <a:r>
              <a:rPr lang="ru-RU" sz="1400" dirty="0">
                <a:solidFill>
                  <a:srgbClr val="333333"/>
                </a:solidFill>
                <a:effectLst/>
                <a:ea typeface="Times New Roman" panose="02020603050405020304" pitchFamily="18" charset="0"/>
              </a:rPr>
              <a:t> належать до </a:t>
            </a:r>
            <a:r>
              <a:rPr lang="ru-RU" sz="1400" dirty="0" err="1">
                <a:solidFill>
                  <a:srgbClr val="333333"/>
                </a:solidFill>
                <a:effectLst/>
                <a:ea typeface="Times New Roman" panose="02020603050405020304" pitchFamily="18" charset="0"/>
              </a:rPr>
              <a:t>державної</a:t>
            </a:r>
            <a:r>
              <a:rPr lang="ru-RU" sz="1400" dirty="0">
                <a:solidFill>
                  <a:srgbClr val="333333"/>
                </a:solidFill>
                <a:effectLst/>
                <a:ea typeface="Times New Roman" panose="02020603050405020304" pitchFamily="18" charset="0"/>
              </a:rPr>
              <a:t> та </a:t>
            </a:r>
            <a:r>
              <a:rPr lang="ru-RU" sz="1400" dirty="0" err="1">
                <a:solidFill>
                  <a:srgbClr val="333333"/>
                </a:solidFill>
                <a:effectLst/>
                <a:ea typeface="Times New Roman" panose="02020603050405020304" pitchFamily="18" charset="0"/>
              </a:rPr>
              <a:t>комунальної</a:t>
            </a:r>
            <a:r>
              <a:rPr lang="ru-RU" sz="1400" dirty="0">
                <a:solidFill>
                  <a:srgbClr val="333333"/>
                </a:solidFill>
                <a:effectLst/>
                <a:ea typeface="Times New Roman" panose="02020603050405020304" pitchFamily="18" charset="0"/>
              </a:rPr>
              <a:t> </a:t>
            </a:r>
            <a:r>
              <a:rPr lang="ru-RU" sz="1400" dirty="0" err="1">
                <a:solidFill>
                  <a:srgbClr val="333333"/>
                </a:solidFill>
                <a:effectLst/>
                <a:ea typeface="Times New Roman" panose="02020603050405020304" pitchFamily="18" charset="0"/>
              </a:rPr>
              <a:t>власності</a:t>
            </a:r>
            <a:r>
              <a:rPr lang="ru-RU" sz="1400" dirty="0">
                <a:solidFill>
                  <a:srgbClr val="333333"/>
                </a:solidFill>
                <a:effectLst/>
                <a:ea typeface="Times New Roman" panose="02020603050405020304" pitchFamily="18" charset="0"/>
              </a:rPr>
              <a:t>;</a:t>
            </a:r>
            <a:endParaRPr lang="ru-RU" sz="1400" dirty="0">
              <a:effectLst/>
              <a:ea typeface="Times New Roman" panose="02020603050405020304" pitchFamily="18" charset="0"/>
            </a:endParaRPr>
          </a:p>
        </p:txBody>
      </p:sp>
      <p:cxnSp>
        <p:nvCxnSpPr>
          <p:cNvPr id="21" name="Прямая со стрелкой 20">
            <a:extLst>
              <a:ext uri="{FF2B5EF4-FFF2-40B4-BE49-F238E27FC236}">
                <a16:creationId xmlns:a16="http://schemas.microsoft.com/office/drawing/2014/main" id="{371FC97D-18F4-4D4E-A191-050EE02BFFF7}"/>
              </a:ext>
            </a:extLst>
          </p:cNvPr>
          <p:cNvCxnSpPr>
            <a:stCxn id="5" idx="2"/>
          </p:cNvCxnSpPr>
          <p:nvPr/>
        </p:nvCxnSpPr>
        <p:spPr>
          <a:xfrm flipH="1">
            <a:off x="3762375" y="2185517"/>
            <a:ext cx="2062163" cy="624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1CD743FB-6C78-40DB-97C0-86F7E43DDE5B}"/>
              </a:ext>
            </a:extLst>
          </p:cNvPr>
          <p:cNvCxnSpPr>
            <a:stCxn id="5" idx="2"/>
          </p:cNvCxnSpPr>
          <p:nvPr/>
        </p:nvCxnSpPr>
        <p:spPr>
          <a:xfrm flipH="1">
            <a:off x="4038600" y="2185517"/>
            <a:ext cx="1785938" cy="151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FFD64638-E4C9-4BF1-BCB1-2F6F062C7380}"/>
              </a:ext>
            </a:extLst>
          </p:cNvPr>
          <p:cNvCxnSpPr>
            <a:stCxn id="5" idx="2"/>
          </p:cNvCxnSpPr>
          <p:nvPr/>
        </p:nvCxnSpPr>
        <p:spPr>
          <a:xfrm flipH="1">
            <a:off x="4505325" y="2185517"/>
            <a:ext cx="1319213" cy="233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1DAC8986-05CD-48E7-BAE6-C9CBA63A13DF}"/>
              </a:ext>
            </a:extLst>
          </p:cNvPr>
          <p:cNvCxnSpPr>
            <a:stCxn id="5" idx="2"/>
          </p:cNvCxnSpPr>
          <p:nvPr/>
        </p:nvCxnSpPr>
        <p:spPr>
          <a:xfrm flipH="1">
            <a:off x="5753100" y="2185517"/>
            <a:ext cx="71438" cy="2843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70EE972D-762D-4A70-8551-B9D03CB028D9}"/>
              </a:ext>
            </a:extLst>
          </p:cNvPr>
          <p:cNvCxnSpPr>
            <a:stCxn id="5" idx="2"/>
          </p:cNvCxnSpPr>
          <p:nvPr/>
        </p:nvCxnSpPr>
        <p:spPr>
          <a:xfrm>
            <a:off x="5824538" y="2185517"/>
            <a:ext cx="1057275" cy="258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73CE5514-D079-4240-9D94-AD4929FF6FC3}"/>
              </a:ext>
            </a:extLst>
          </p:cNvPr>
          <p:cNvCxnSpPr>
            <a:stCxn id="5" idx="2"/>
          </p:cNvCxnSpPr>
          <p:nvPr/>
        </p:nvCxnSpPr>
        <p:spPr>
          <a:xfrm>
            <a:off x="5824538" y="2185517"/>
            <a:ext cx="1624012" cy="151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3F5429D4-2136-4693-B969-43DD32FB406E}"/>
              </a:ext>
            </a:extLst>
          </p:cNvPr>
          <p:cNvCxnSpPr>
            <a:stCxn id="5" idx="2"/>
          </p:cNvCxnSpPr>
          <p:nvPr/>
        </p:nvCxnSpPr>
        <p:spPr>
          <a:xfrm>
            <a:off x="5824538" y="2185517"/>
            <a:ext cx="1938337" cy="624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95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9936E2-9F78-421E-A427-3BB7B72048F3}"/>
              </a:ext>
            </a:extLst>
          </p:cNvPr>
          <p:cNvSpPr txBox="1"/>
          <p:nvPr/>
        </p:nvSpPr>
        <p:spPr>
          <a:xfrm>
            <a:off x="0" y="235775"/>
            <a:ext cx="10047303" cy="670440"/>
          </a:xfrm>
          <a:prstGeom prst="rect">
            <a:avLst/>
          </a:prstGeom>
          <a:noFill/>
        </p:spPr>
        <p:txBody>
          <a:bodyPr wrap="square">
            <a:spAutoFit/>
          </a:bodyPr>
          <a:lstStyle/>
          <a:p>
            <a:pPr marL="342900" lvl="0" algn="just" fontAlgn="base">
              <a:buFont typeface="+mj-lt"/>
              <a:buAutoNum type="arabicPeriod"/>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Конституційно-правові засади права на приватну власність. Підстави і порядок примусового відчуження об</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єктів</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 приватної власності. Способи захисту права на приватну власність.</a:t>
            </a:r>
            <a:endParaRPr lang="ru-R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66159358-44FB-4172-B1B7-128AAE5FAA82}"/>
              </a:ext>
            </a:extLst>
          </p:cNvPr>
          <p:cNvSpPr>
            <a:spLocks noChangeArrowheads="1"/>
          </p:cNvSpPr>
          <p:nvPr/>
        </p:nvSpPr>
        <p:spPr bwMode="auto">
          <a:xfrm>
            <a:off x="7013358" y="2222669"/>
            <a:ext cx="4889376" cy="600164"/>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err="1">
                <a:ln>
                  <a:noFill/>
                </a:ln>
                <a:solidFill>
                  <a:srgbClr val="212529"/>
                </a:solidFill>
                <a:effectLst/>
                <a:latin typeface="Menlo"/>
              </a:rPr>
              <a:t>Ніхто</a:t>
            </a:r>
            <a:r>
              <a:rPr kumimoji="0" lang="ru-RU" altLang="ru-RU" b="0" i="0" u="none" strike="noStrike" cap="none" normalizeH="0" baseline="0" dirty="0">
                <a:ln>
                  <a:noFill/>
                </a:ln>
                <a:solidFill>
                  <a:srgbClr val="212529"/>
                </a:solidFill>
                <a:effectLst/>
                <a:latin typeface="Menlo"/>
              </a:rPr>
              <a:t> не </a:t>
            </a:r>
            <a:r>
              <a:rPr kumimoji="0" lang="ru-RU" altLang="ru-RU" b="0" i="0" u="none" strike="noStrike" cap="none" normalizeH="0" baseline="0" dirty="0" err="1">
                <a:ln>
                  <a:noFill/>
                </a:ln>
                <a:solidFill>
                  <a:srgbClr val="212529"/>
                </a:solidFill>
                <a:effectLst/>
                <a:latin typeface="Menlo"/>
              </a:rPr>
              <a:t>може</a:t>
            </a:r>
            <a:r>
              <a:rPr kumimoji="0" lang="ru-RU" altLang="ru-RU" b="0" i="0" u="none" strike="noStrike" cap="none" normalizeH="0" baseline="0" dirty="0">
                <a:ln>
                  <a:noFill/>
                </a:ln>
                <a:solidFill>
                  <a:srgbClr val="212529"/>
                </a:solidFill>
                <a:effectLst/>
                <a:latin typeface="Menlo"/>
              </a:rPr>
              <a:t> бути </a:t>
            </a:r>
            <a:r>
              <a:rPr kumimoji="0" lang="ru-RU" altLang="ru-RU" b="0" i="0" u="none" strike="noStrike" cap="none" normalizeH="0" baseline="0" dirty="0" err="1">
                <a:ln>
                  <a:noFill/>
                </a:ln>
                <a:solidFill>
                  <a:srgbClr val="212529"/>
                </a:solidFill>
                <a:effectLst/>
                <a:latin typeface="Menlo"/>
              </a:rPr>
              <a:t>безпідставно</a:t>
            </a:r>
            <a:r>
              <a:rPr kumimoji="0" lang="ru-RU" altLang="ru-RU" b="0" i="0" u="none" strike="noStrike" cap="none" normalizeH="0" baseline="0" dirty="0">
                <a:ln>
                  <a:noFill/>
                </a:ln>
                <a:solidFill>
                  <a:srgbClr val="212529"/>
                </a:solidFill>
                <a:effectLst/>
                <a:latin typeface="Menlo"/>
              </a:rPr>
              <a:t> </a:t>
            </a:r>
            <a:r>
              <a:rPr kumimoji="0" lang="ru-RU" altLang="ru-RU" b="0" i="0" u="none" strike="noStrike" cap="none" normalizeH="0" baseline="0" dirty="0" err="1">
                <a:ln>
                  <a:noFill/>
                </a:ln>
                <a:solidFill>
                  <a:srgbClr val="212529"/>
                </a:solidFill>
                <a:effectLst/>
                <a:latin typeface="Menlo"/>
              </a:rPr>
              <a:t>позбавлений</a:t>
            </a:r>
            <a:r>
              <a:rPr kumimoji="0" lang="ru-RU" altLang="ru-RU" b="0" i="0" u="none" strike="noStrike" cap="none" normalizeH="0" baseline="0" dirty="0">
                <a:ln>
                  <a:noFill/>
                </a:ln>
                <a:solidFill>
                  <a:srgbClr val="212529"/>
                </a:solidFill>
                <a:effectLst/>
                <a:latin typeface="Menlo"/>
              </a:rPr>
              <a:t> </a:t>
            </a:r>
            <a:r>
              <a:rPr kumimoji="0" lang="ru-RU" altLang="ru-RU" b="0" i="0" u="none" strike="noStrike" cap="none" normalizeH="0" baseline="0" dirty="0" err="1">
                <a:ln>
                  <a:noFill/>
                </a:ln>
                <a:solidFill>
                  <a:srgbClr val="212529"/>
                </a:solidFill>
                <a:effectLst/>
                <a:latin typeface="Menlo"/>
              </a:rPr>
              <a:t>свого</a:t>
            </a:r>
            <a:r>
              <a:rPr kumimoji="0" lang="ru-RU" altLang="ru-RU" b="0" i="0" u="none" strike="noStrike" cap="none" normalizeH="0" baseline="0" dirty="0">
                <a:ln>
                  <a:noFill/>
                </a:ln>
                <a:solidFill>
                  <a:srgbClr val="212529"/>
                </a:solidFill>
                <a:effectLst/>
                <a:latin typeface="Menlo"/>
              </a:rPr>
              <a:t> майна. </a:t>
            </a:r>
            <a:endParaRPr kumimoji="0" lang="ru-RU" altLang="ru-RU"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953C6BF4-B77C-4A44-8A35-E766ED91DD65}"/>
              </a:ext>
            </a:extLst>
          </p:cNvPr>
          <p:cNvSpPr txBox="1"/>
          <p:nvPr/>
        </p:nvSpPr>
        <p:spPr>
          <a:xfrm>
            <a:off x="3535533" y="1591784"/>
            <a:ext cx="4889376"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err="1">
                <a:ln>
                  <a:noFill/>
                </a:ln>
                <a:solidFill>
                  <a:srgbClr val="212529"/>
                </a:solidFill>
                <a:effectLst/>
                <a:latin typeface="Menlo"/>
              </a:rPr>
              <a:t>Загальна</a:t>
            </a:r>
            <a:r>
              <a:rPr kumimoji="0" lang="ru-RU" altLang="ru-RU" sz="1800" b="1" i="0" u="none" strike="noStrike" cap="none" normalizeH="0" baseline="0" dirty="0">
                <a:ln>
                  <a:noFill/>
                </a:ln>
                <a:solidFill>
                  <a:srgbClr val="212529"/>
                </a:solidFill>
                <a:effectLst/>
                <a:latin typeface="Menlo"/>
              </a:rPr>
              <a:t> </a:t>
            </a:r>
            <a:r>
              <a:rPr kumimoji="0" lang="ru-RU" altLang="ru-RU" sz="1800" b="1" i="0" u="none" strike="noStrike" cap="none" normalizeH="0" baseline="0" dirty="0" err="1">
                <a:ln>
                  <a:noFill/>
                </a:ln>
                <a:solidFill>
                  <a:srgbClr val="212529"/>
                </a:solidFill>
                <a:effectLst/>
                <a:latin typeface="Menlo"/>
              </a:rPr>
              <a:t>декларація</a:t>
            </a:r>
            <a:r>
              <a:rPr kumimoji="0" lang="ru-RU" altLang="ru-RU" sz="1800" b="1" i="0" u="none" strike="noStrike" cap="none" normalizeH="0" baseline="0" dirty="0">
                <a:ln>
                  <a:noFill/>
                </a:ln>
                <a:solidFill>
                  <a:srgbClr val="212529"/>
                </a:solidFill>
                <a:effectLst/>
                <a:latin typeface="Menlo"/>
              </a:rPr>
              <a:t> прав </a:t>
            </a:r>
            <a:r>
              <a:rPr kumimoji="0" lang="ru-RU" altLang="ru-RU" sz="1800" b="1" i="0" u="none" strike="noStrike" cap="none" normalizeH="0" baseline="0" dirty="0" err="1">
                <a:ln>
                  <a:noFill/>
                </a:ln>
                <a:solidFill>
                  <a:srgbClr val="212529"/>
                </a:solidFill>
                <a:effectLst/>
                <a:latin typeface="Menlo"/>
              </a:rPr>
              <a:t>людини</a:t>
            </a:r>
            <a:r>
              <a:rPr kumimoji="0" lang="ru-RU" altLang="ru-RU" sz="1800" b="1" i="0" u="none" strike="noStrike" cap="none" normalizeH="0" baseline="0" dirty="0">
                <a:ln>
                  <a:noFill/>
                </a:ln>
                <a:solidFill>
                  <a:srgbClr val="212529"/>
                </a:solidFill>
                <a:effectLst/>
                <a:latin typeface="Menlo"/>
              </a:rPr>
              <a:t> (ст. 17)</a:t>
            </a:r>
          </a:p>
        </p:txBody>
      </p:sp>
      <p:sp>
        <p:nvSpPr>
          <p:cNvPr id="9" name="TextBox 8">
            <a:extLst>
              <a:ext uri="{FF2B5EF4-FFF2-40B4-BE49-F238E27FC236}">
                <a16:creationId xmlns:a16="http://schemas.microsoft.com/office/drawing/2014/main" id="{F4E4F213-84F9-4112-9A5C-DA8B7E629358}"/>
              </a:ext>
            </a:extLst>
          </p:cNvPr>
          <p:cNvSpPr txBox="1"/>
          <p:nvPr/>
        </p:nvSpPr>
        <p:spPr>
          <a:xfrm>
            <a:off x="640299" y="1117876"/>
            <a:ext cx="4962618" cy="369332"/>
          </a:xfrm>
          <a:prstGeom prst="rect">
            <a:avLst/>
          </a:prstGeom>
          <a:noFill/>
        </p:spPr>
        <p:txBody>
          <a:bodyPr wrap="square" rtlCol="0">
            <a:spAutoFit/>
          </a:bodyPr>
          <a:lstStyle/>
          <a:p>
            <a:r>
              <a:rPr lang="uk-UA" dirty="0"/>
              <a:t>Міжнародне </a:t>
            </a:r>
            <a:r>
              <a:rPr lang="uk-UA" dirty="0" err="1"/>
              <a:t>обгрунтування</a:t>
            </a:r>
            <a:r>
              <a:rPr lang="uk-UA" dirty="0"/>
              <a:t>:</a:t>
            </a:r>
            <a:endParaRPr lang="ru-RU" dirty="0"/>
          </a:p>
        </p:txBody>
      </p:sp>
      <p:sp>
        <p:nvSpPr>
          <p:cNvPr id="11" name="TextBox 10">
            <a:extLst>
              <a:ext uri="{FF2B5EF4-FFF2-40B4-BE49-F238E27FC236}">
                <a16:creationId xmlns:a16="http://schemas.microsoft.com/office/drawing/2014/main" id="{81493B6A-8FEB-4487-A0EF-132FB1DBA678}"/>
              </a:ext>
            </a:extLst>
          </p:cNvPr>
          <p:cNvSpPr txBox="1"/>
          <p:nvPr/>
        </p:nvSpPr>
        <p:spPr>
          <a:xfrm>
            <a:off x="523783" y="2215532"/>
            <a:ext cx="5079134" cy="646331"/>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err="1">
                <a:ln>
                  <a:noFill/>
                </a:ln>
                <a:solidFill>
                  <a:srgbClr val="212529"/>
                </a:solidFill>
                <a:effectLst/>
                <a:latin typeface="Menlo"/>
              </a:rPr>
              <a:t>Кожна</a:t>
            </a:r>
            <a:r>
              <a:rPr kumimoji="0" lang="ru-RU" altLang="ru-RU" sz="1800" b="0" i="0" u="none" strike="noStrike" cap="none" normalizeH="0" baseline="0" dirty="0">
                <a:ln>
                  <a:noFill/>
                </a:ln>
                <a:solidFill>
                  <a:srgbClr val="212529"/>
                </a:solidFill>
                <a:effectLst/>
                <a:latin typeface="Menlo"/>
              </a:rPr>
              <a:t> </a:t>
            </a:r>
            <a:r>
              <a:rPr kumimoji="0" lang="ru-RU" altLang="ru-RU" sz="1800" b="0" i="0" u="none" strike="noStrike" cap="none" normalizeH="0" baseline="0" dirty="0" err="1">
                <a:ln>
                  <a:noFill/>
                </a:ln>
                <a:solidFill>
                  <a:srgbClr val="212529"/>
                </a:solidFill>
                <a:effectLst/>
                <a:latin typeface="Menlo"/>
              </a:rPr>
              <a:t>людина</a:t>
            </a:r>
            <a:r>
              <a:rPr kumimoji="0" lang="ru-RU" altLang="ru-RU" sz="1800" b="0" i="0" u="none" strike="noStrike" cap="none" normalizeH="0" baseline="0" dirty="0">
                <a:ln>
                  <a:noFill/>
                </a:ln>
                <a:solidFill>
                  <a:srgbClr val="212529"/>
                </a:solidFill>
                <a:effectLst/>
                <a:latin typeface="Menlo"/>
              </a:rPr>
              <a:t> </a:t>
            </a:r>
            <a:r>
              <a:rPr kumimoji="0" lang="ru-RU" altLang="ru-RU" sz="1800" b="0" i="0" u="none" strike="noStrike" cap="none" normalizeH="0" baseline="0" dirty="0" err="1">
                <a:ln>
                  <a:noFill/>
                </a:ln>
                <a:solidFill>
                  <a:srgbClr val="212529"/>
                </a:solidFill>
                <a:effectLst/>
                <a:latin typeface="Menlo"/>
              </a:rPr>
              <a:t>має</a:t>
            </a:r>
            <a:r>
              <a:rPr kumimoji="0" lang="ru-RU" altLang="ru-RU" sz="1800" b="0" i="0" u="none" strike="noStrike" cap="none" normalizeH="0" baseline="0" dirty="0">
                <a:ln>
                  <a:noFill/>
                </a:ln>
                <a:solidFill>
                  <a:srgbClr val="212529"/>
                </a:solidFill>
                <a:effectLst/>
                <a:latin typeface="Menlo"/>
              </a:rPr>
              <a:t> право </a:t>
            </a:r>
            <a:r>
              <a:rPr kumimoji="0" lang="ru-RU" altLang="ru-RU" sz="1800" b="0" i="0" u="none" strike="noStrike" cap="none" normalizeH="0" baseline="0" dirty="0" err="1">
                <a:ln>
                  <a:noFill/>
                </a:ln>
                <a:solidFill>
                  <a:srgbClr val="212529"/>
                </a:solidFill>
                <a:effectLst/>
                <a:latin typeface="Menlo"/>
              </a:rPr>
              <a:t>володіти</a:t>
            </a:r>
            <a:r>
              <a:rPr kumimoji="0" lang="ru-RU" altLang="ru-RU" sz="1800" b="0" i="0" u="none" strike="noStrike" cap="none" normalizeH="0" baseline="0" dirty="0">
                <a:ln>
                  <a:noFill/>
                </a:ln>
                <a:solidFill>
                  <a:srgbClr val="212529"/>
                </a:solidFill>
                <a:effectLst/>
                <a:latin typeface="Menlo"/>
              </a:rPr>
              <a:t> </a:t>
            </a:r>
            <a:r>
              <a:rPr kumimoji="0" lang="ru-RU" altLang="ru-RU" sz="1800" b="0" i="0" u="none" strike="noStrike" cap="none" normalizeH="0" baseline="0" dirty="0" err="1">
                <a:ln>
                  <a:noFill/>
                </a:ln>
                <a:solidFill>
                  <a:srgbClr val="212529"/>
                </a:solidFill>
                <a:effectLst/>
                <a:latin typeface="Menlo"/>
              </a:rPr>
              <a:t>майном</a:t>
            </a:r>
            <a:r>
              <a:rPr kumimoji="0" lang="ru-RU" altLang="ru-RU" sz="1800" b="0" i="0" u="none" strike="noStrike" cap="none" normalizeH="0" baseline="0" dirty="0">
                <a:ln>
                  <a:noFill/>
                </a:ln>
                <a:solidFill>
                  <a:srgbClr val="212529"/>
                </a:solidFill>
                <a:effectLst/>
                <a:latin typeface="Menlo"/>
              </a:rPr>
              <a:t> як </a:t>
            </a:r>
            <a:r>
              <a:rPr kumimoji="0" lang="ru-RU" altLang="ru-RU" sz="1800" b="0" i="0" u="none" strike="noStrike" cap="none" normalizeH="0" baseline="0" dirty="0" err="1">
                <a:ln>
                  <a:noFill/>
                </a:ln>
                <a:solidFill>
                  <a:srgbClr val="212529"/>
                </a:solidFill>
                <a:effectLst/>
                <a:latin typeface="Menlo"/>
              </a:rPr>
              <a:t>одноособово</a:t>
            </a:r>
            <a:r>
              <a:rPr kumimoji="0" lang="ru-RU" altLang="ru-RU" sz="1800" b="0" i="0" u="none" strike="noStrike" cap="none" normalizeH="0" baseline="0" dirty="0">
                <a:ln>
                  <a:noFill/>
                </a:ln>
                <a:solidFill>
                  <a:srgbClr val="212529"/>
                </a:solidFill>
                <a:effectLst/>
                <a:latin typeface="Menlo"/>
              </a:rPr>
              <a:t>, так і разом з </a:t>
            </a:r>
            <a:r>
              <a:rPr kumimoji="0" lang="ru-RU" altLang="ru-RU" sz="1800" b="0" i="0" u="none" strike="noStrike" cap="none" normalizeH="0" baseline="0" dirty="0" err="1">
                <a:ln>
                  <a:noFill/>
                </a:ln>
                <a:solidFill>
                  <a:srgbClr val="212529"/>
                </a:solidFill>
                <a:effectLst/>
                <a:latin typeface="Menlo"/>
              </a:rPr>
              <a:t>іншими</a:t>
            </a:r>
            <a:r>
              <a:rPr kumimoji="0" lang="ru-RU" altLang="ru-RU" sz="1800" b="0" i="0" u="none" strike="noStrike" cap="none" normalizeH="0" baseline="0" dirty="0">
                <a:ln>
                  <a:noFill/>
                </a:ln>
                <a:solidFill>
                  <a:srgbClr val="212529"/>
                </a:solidFill>
                <a:effectLst/>
                <a:latin typeface="Menlo"/>
              </a:rPr>
              <a:t>.</a:t>
            </a:r>
          </a:p>
        </p:txBody>
      </p:sp>
      <p:sp>
        <p:nvSpPr>
          <p:cNvPr id="12" name="TextBox 11">
            <a:extLst>
              <a:ext uri="{FF2B5EF4-FFF2-40B4-BE49-F238E27FC236}">
                <a16:creationId xmlns:a16="http://schemas.microsoft.com/office/drawing/2014/main" id="{A20E3748-D7CE-4DC3-8061-D93439437730}"/>
              </a:ext>
            </a:extLst>
          </p:cNvPr>
          <p:cNvSpPr txBox="1"/>
          <p:nvPr/>
        </p:nvSpPr>
        <p:spPr>
          <a:xfrm>
            <a:off x="2422491" y="3330436"/>
            <a:ext cx="7624811"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dirty="0"/>
              <a:t>Нормативне визначення за Цивільним Кодексом України (ст. 316)</a:t>
            </a:r>
            <a:endParaRPr lang="ru-RU" dirty="0"/>
          </a:p>
        </p:txBody>
      </p:sp>
      <p:sp>
        <p:nvSpPr>
          <p:cNvPr id="14" name="TextBox 13">
            <a:extLst>
              <a:ext uri="{FF2B5EF4-FFF2-40B4-BE49-F238E27FC236}">
                <a16:creationId xmlns:a16="http://schemas.microsoft.com/office/drawing/2014/main" id="{EAB88813-E052-45A9-95FD-7899645C236C}"/>
              </a:ext>
            </a:extLst>
          </p:cNvPr>
          <p:cNvSpPr txBox="1"/>
          <p:nvPr/>
        </p:nvSpPr>
        <p:spPr>
          <a:xfrm>
            <a:off x="1053114" y="4036552"/>
            <a:ext cx="9854214" cy="646331"/>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b="0" i="0" dirty="0">
                <a:solidFill>
                  <a:srgbClr val="333333"/>
                </a:solidFill>
                <a:effectLst/>
                <a:latin typeface="Times New Roman" panose="02020603050405020304" pitchFamily="18" charset="0"/>
              </a:rPr>
              <a:t>Правом </a:t>
            </a:r>
            <a:r>
              <a:rPr lang="ru-RU" b="0" i="0" dirty="0" err="1">
                <a:solidFill>
                  <a:srgbClr val="333333"/>
                </a:solidFill>
                <a:effectLst/>
                <a:latin typeface="Times New Roman" panose="02020603050405020304" pitchFamily="18" charset="0"/>
              </a:rPr>
              <a:t>власності</a:t>
            </a:r>
            <a:r>
              <a:rPr lang="ru-RU" b="0" i="0" dirty="0">
                <a:solidFill>
                  <a:srgbClr val="333333"/>
                </a:solidFill>
                <a:effectLst/>
                <a:latin typeface="Times New Roman" panose="02020603050405020304" pitchFamily="18" charset="0"/>
              </a:rPr>
              <a:t> є право особи на </a:t>
            </a:r>
            <a:r>
              <a:rPr lang="ru-RU" b="0" i="0" dirty="0" err="1">
                <a:solidFill>
                  <a:srgbClr val="333333"/>
                </a:solidFill>
                <a:effectLst/>
                <a:latin typeface="Times New Roman" panose="02020603050405020304" pitchFamily="18" charset="0"/>
              </a:rPr>
              <a:t>річ</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майно</a:t>
            </a:r>
            <a:r>
              <a:rPr lang="ru-RU" b="0" i="0" dirty="0">
                <a:solidFill>
                  <a:srgbClr val="333333"/>
                </a:solidFill>
                <a:effectLst/>
                <a:latin typeface="Times New Roman" panose="02020603050405020304" pitchFamily="18" charset="0"/>
              </a:rPr>
              <a:t>), яке вона </a:t>
            </a:r>
            <a:r>
              <a:rPr lang="ru-RU" b="0" i="0" dirty="0" err="1">
                <a:solidFill>
                  <a:srgbClr val="333333"/>
                </a:solidFill>
                <a:effectLst/>
                <a:latin typeface="Times New Roman" panose="02020603050405020304" pitchFamily="18" charset="0"/>
              </a:rPr>
              <a:t>здійснює</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відповідно</a:t>
            </a:r>
            <a:r>
              <a:rPr lang="ru-RU" b="0" i="0" dirty="0">
                <a:solidFill>
                  <a:srgbClr val="333333"/>
                </a:solidFill>
                <a:effectLst/>
                <a:latin typeface="Times New Roman" panose="02020603050405020304" pitchFamily="18" charset="0"/>
              </a:rPr>
              <a:t> до закону за </a:t>
            </a:r>
            <a:r>
              <a:rPr lang="ru-RU" b="0" i="0" dirty="0" err="1">
                <a:solidFill>
                  <a:srgbClr val="333333"/>
                </a:solidFill>
                <a:effectLst/>
                <a:latin typeface="Times New Roman" panose="02020603050405020304" pitchFamily="18" charset="0"/>
              </a:rPr>
              <a:t>своєю</a:t>
            </a:r>
            <a:r>
              <a:rPr lang="ru-RU" b="0" i="0" dirty="0">
                <a:solidFill>
                  <a:srgbClr val="333333"/>
                </a:solidFill>
                <a:effectLst/>
                <a:latin typeface="Times New Roman" panose="02020603050405020304" pitchFamily="18" charset="0"/>
              </a:rPr>
              <a:t> волею, </a:t>
            </a:r>
            <a:r>
              <a:rPr lang="ru-RU" b="0" i="0" dirty="0" err="1">
                <a:solidFill>
                  <a:srgbClr val="333333"/>
                </a:solidFill>
                <a:effectLst/>
                <a:latin typeface="Times New Roman" panose="02020603050405020304" pitchFamily="18" charset="0"/>
              </a:rPr>
              <a:t>незалежно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від</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волі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інших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осіб</a:t>
            </a:r>
            <a:r>
              <a:rPr lang="ru-RU" b="0" i="0" dirty="0">
                <a:solidFill>
                  <a:srgbClr val="333333"/>
                </a:solidFill>
                <a:effectLst/>
                <a:latin typeface="Times New Roman" panose="02020603050405020304" pitchFamily="18" charset="0"/>
              </a:rPr>
              <a:t>.</a:t>
            </a:r>
            <a:endParaRPr lang="ru-RU" dirty="0"/>
          </a:p>
        </p:txBody>
      </p:sp>
      <p:sp>
        <p:nvSpPr>
          <p:cNvPr id="16" name="TextBox 15">
            <a:extLst>
              <a:ext uri="{FF2B5EF4-FFF2-40B4-BE49-F238E27FC236}">
                <a16:creationId xmlns:a16="http://schemas.microsoft.com/office/drawing/2014/main" id="{DBF3D710-A3AD-4D31-93EB-7A3F17AD0523}"/>
              </a:ext>
            </a:extLst>
          </p:cNvPr>
          <p:cNvSpPr txBox="1"/>
          <p:nvPr/>
        </p:nvSpPr>
        <p:spPr>
          <a:xfrm>
            <a:off x="680249" y="5034549"/>
            <a:ext cx="2405848" cy="369332"/>
          </a:xfrm>
          <a:prstGeom prst="rect">
            <a:avLst/>
          </a:prstGeom>
          <a:noFill/>
          <a:ln>
            <a:solidFill>
              <a:schemeClr val="accent1"/>
            </a:solidFill>
          </a:ln>
        </p:spPr>
        <p:txBody>
          <a:bodyPr wrap="square" rtlCol="0">
            <a:spAutoFit/>
          </a:bodyPr>
          <a:lstStyle/>
          <a:p>
            <a:r>
              <a:rPr lang="uk-UA" dirty="0"/>
              <a:t>Державна власність</a:t>
            </a:r>
            <a:endParaRPr lang="ru-RU" dirty="0"/>
          </a:p>
        </p:txBody>
      </p:sp>
      <p:sp>
        <p:nvSpPr>
          <p:cNvPr id="17" name="TextBox 16">
            <a:extLst>
              <a:ext uri="{FF2B5EF4-FFF2-40B4-BE49-F238E27FC236}">
                <a16:creationId xmlns:a16="http://schemas.microsoft.com/office/drawing/2014/main" id="{011CF812-8FF5-4E62-A1C0-B218036DECD9}"/>
              </a:ext>
            </a:extLst>
          </p:cNvPr>
          <p:cNvSpPr txBox="1"/>
          <p:nvPr/>
        </p:nvSpPr>
        <p:spPr>
          <a:xfrm>
            <a:off x="4125890" y="5025679"/>
            <a:ext cx="2831977" cy="369332"/>
          </a:xfrm>
          <a:prstGeom prst="rect">
            <a:avLst/>
          </a:prstGeom>
          <a:noFill/>
          <a:ln>
            <a:solidFill>
              <a:schemeClr val="accent1"/>
            </a:solidFill>
          </a:ln>
        </p:spPr>
        <p:txBody>
          <a:bodyPr wrap="square" rtlCol="0">
            <a:spAutoFit/>
          </a:bodyPr>
          <a:lstStyle/>
          <a:p>
            <a:r>
              <a:rPr lang="uk-UA" dirty="0"/>
              <a:t>Комунальна власність</a:t>
            </a:r>
            <a:endParaRPr lang="ru-RU" dirty="0"/>
          </a:p>
        </p:txBody>
      </p:sp>
      <p:sp>
        <p:nvSpPr>
          <p:cNvPr id="18" name="TextBox 17">
            <a:extLst>
              <a:ext uri="{FF2B5EF4-FFF2-40B4-BE49-F238E27FC236}">
                <a16:creationId xmlns:a16="http://schemas.microsoft.com/office/drawing/2014/main" id="{F904B666-7ECF-472C-8F8C-F079891FA7BE}"/>
              </a:ext>
            </a:extLst>
          </p:cNvPr>
          <p:cNvSpPr txBox="1"/>
          <p:nvPr/>
        </p:nvSpPr>
        <p:spPr>
          <a:xfrm>
            <a:off x="8164124" y="5025679"/>
            <a:ext cx="2938509" cy="369332"/>
          </a:xfrm>
          <a:prstGeom prst="rect">
            <a:avLst/>
          </a:prstGeom>
          <a:noFill/>
          <a:ln>
            <a:solidFill>
              <a:schemeClr val="accent1"/>
            </a:solidFill>
          </a:ln>
        </p:spPr>
        <p:txBody>
          <a:bodyPr wrap="square" rtlCol="0">
            <a:spAutoFit/>
          </a:bodyPr>
          <a:lstStyle/>
          <a:p>
            <a:r>
              <a:rPr lang="uk-UA" dirty="0"/>
              <a:t>Приватна власність</a:t>
            </a:r>
            <a:endParaRPr lang="ru-RU" dirty="0"/>
          </a:p>
        </p:txBody>
      </p:sp>
      <p:sp>
        <p:nvSpPr>
          <p:cNvPr id="19" name="TextBox 18">
            <a:extLst>
              <a:ext uri="{FF2B5EF4-FFF2-40B4-BE49-F238E27FC236}">
                <a16:creationId xmlns:a16="http://schemas.microsoft.com/office/drawing/2014/main" id="{4501F262-872C-4073-85A8-ACE6C589D44A}"/>
              </a:ext>
            </a:extLst>
          </p:cNvPr>
          <p:cNvSpPr txBox="1"/>
          <p:nvPr/>
        </p:nvSpPr>
        <p:spPr>
          <a:xfrm>
            <a:off x="1689900" y="5737807"/>
            <a:ext cx="9540167" cy="1200329"/>
          </a:xfrm>
          <a:prstGeom prst="rect">
            <a:avLst/>
          </a:prstGeom>
          <a:noFill/>
        </p:spPr>
        <p:txBody>
          <a:bodyPr wrap="square" rtlCol="0">
            <a:spAutoFit/>
          </a:bodyPr>
          <a:lstStyle/>
          <a:p>
            <a:pPr algn="just"/>
            <a:r>
              <a:rPr lang="uk-UA" dirty="0"/>
              <a:t>Приватна власність є однією із форм власності, закріпленою законодавством. Усі </a:t>
            </a:r>
            <a:r>
              <a:rPr lang="ru-RU" b="0" i="0" dirty="0" err="1">
                <a:solidFill>
                  <a:srgbClr val="333333"/>
                </a:solidFill>
                <a:effectLst/>
                <a:latin typeface="Times New Roman" panose="02020603050405020304" pitchFamily="18" charset="0"/>
              </a:rPr>
              <a:t>суб'єкти</a:t>
            </a:r>
            <a:r>
              <a:rPr lang="ru-RU" b="0" i="0" dirty="0">
                <a:solidFill>
                  <a:srgbClr val="333333"/>
                </a:solidFill>
                <a:effectLst/>
                <a:latin typeface="Times New Roman" panose="02020603050405020304" pitchFamily="18" charset="0"/>
              </a:rPr>
              <a:t> права </a:t>
            </a:r>
            <a:r>
              <a:rPr lang="ru-RU" b="0" i="0" dirty="0" err="1">
                <a:solidFill>
                  <a:srgbClr val="333333"/>
                </a:solidFill>
                <a:effectLst/>
                <a:latin typeface="Times New Roman" panose="02020603050405020304" pitchFamily="18" charset="0"/>
              </a:rPr>
              <a:t>власності</a:t>
            </a:r>
            <a:r>
              <a:rPr lang="ru-RU" b="0" i="0" dirty="0">
                <a:solidFill>
                  <a:srgbClr val="333333"/>
                </a:solidFill>
                <a:effectLst/>
                <a:latin typeface="Times New Roman" panose="02020603050405020304" pitchFamily="18" charset="0"/>
              </a:rPr>
              <a:t> є </a:t>
            </a:r>
            <a:r>
              <a:rPr lang="ru-RU" b="0" i="0" dirty="0" err="1">
                <a:solidFill>
                  <a:srgbClr val="333333"/>
                </a:solidFill>
                <a:effectLst/>
                <a:latin typeface="Times New Roman" panose="02020603050405020304" pitchFamily="18" charset="0"/>
              </a:rPr>
              <a:t>рівними</a:t>
            </a:r>
            <a:r>
              <a:rPr lang="ru-RU" b="0" i="0" dirty="0">
                <a:solidFill>
                  <a:srgbClr val="333333"/>
                </a:solidFill>
                <a:effectLst/>
                <a:latin typeface="Times New Roman" panose="02020603050405020304" pitchFamily="18" charset="0"/>
              </a:rPr>
              <a:t> перед законом.</a:t>
            </a:r>
          </a:p>
          <a:p>
            <a:br>
              <a:rPr lang="ru-RU" dirty="0"/>
            </a:br>
            <a:endParaRPr lang="ru-RU" dirty="0"/>
          </a:p>
        </p:txBody>
      </p:sp>
      <p:cxnSp>
        <p:nvCxnSpPr>
          <p:cNvPr id="21" name="Прямая со стрелкой 20">
            <a:extLst>
              <a:ext uri="{FF2B5EF4-FFF2-40B4-BE49-F238E27FC236}">
                <a16:creationId xmlns:a16="http://schemas.microsoft.com/office/drawing/2014/main" id="{334C4608-91A2-4216-894F-12A21ED8CE58}"/>
              </a:ext>
            </a:extLst>
          </p:cNvPr>
          <p:cNvCxnSpPr>
            <a:stCxn id="8" idx="1"/>
          </p:cNvCxnSpPr>
          <p:nvPr/>
        </p:nvCxnSpPr>
        <p:spPr>
          <a:xfrm flipH="1">
            <a:off x="2521258" y="1776450"/>
            <a:ext cx="1014275" cy="396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59029C5D-E067-4EA1-A237-7A24A973678D}"/>
              </a:ext>
            </a:extLst>
          </p:cNvPr>
          <p:cNvCxnSpPr>
            <a:stCxn id="8" idx="3"/>
          </p:cNvCxnSpPr>
          <p:nvPr/>
        </p:nvCxnSpPr>
        <p:spPr>
          <a:xfrm>
            <a:off x="8424909" y="1776450"/>
            <a:ext cx="754602" cy="343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Стрелка: вниз 23">
            <a:extLst>
              <a:ext uri="{FF2B5EF4-FFF2-40B4-BE49-F238E27FC236}">
                <a16:creationId xmlns:a16="http://schemas.microsoft.com/office/drawing/2014/main" id="{C0218633-BCEA-44A0-B0FA-AAF6B5DB6FB3}"/>
              </a:ext>
            </a:extLst>
          </p:cNvPr>
          <p:cNvSpPr/>
          <p:nvPr/>
        </p:nvSpPr>
        <p:spPr>
          <a:xfrm>
            <a:off x="5119087" y="3656607"/>
            <a:ext cx="1722268"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 стрелкой 25">
            <a:extLst>
              <a:ext uri="{FF2B5EF4-FFF2-40B4-BE49-F238E27FC236}">
                <a16:creationId xmlns:a16="http://schemas.microsoft.com/office/drawing/2014/main" id="{2230DA82-23CF-448C-BCBD-B3FF3C07700C}"/>
              </a:ext>
            </a:extLst>
          </p:cNvPr>
          <p:cNvCxnSpPr>
            <a:stCxn id="14" idx="2"/>
          </p:cNvCxnSpPr>
          <p:nvPr/>
        </p:nvCxnSpPr>
        <p:spPr>
          <a:xfrm flipH="1">
            <a:off x="2743200" y="4682883"/>
            <a:ext cx="3237021" cy="217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08D8D958-4218-4330-AA32-411416E39044}"/>
              </a:ext>
            </a:extLst>
          </p:cNvPr>
          <p:cNvCxnSpPr>
            <a:stCxn id="14" idx="2"/>
          </p:cNvCxnSpPr>
          <p:nvPr/>
        </p:nvCxnSpPr>
        <p:spPr>
          <a:xfrm>
            <a:off x="5980221" y="4682883"/>
            <a:ext cx="12206" cy="336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7099305B-E8F0-4A7B-A724-9C4D82DFE48B}"/>
              </a:ext>
            </a:extLst>
          </p:cNvPr>
          <p:cNvCxnSpPr>
            <a:stCxn id="14" idx="2"/>
          </p:cNvCxnSpPr>
          <p:nvPr/>
        </p:nvCxnSpPr>
        <p:spPr>
          <a:xfrm>
            <a:off x="5980221" y="4682883"/>
            <a:ext cx="3199290" cy="230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Восклицательный знак PNG">
            <a:extLst>
              <a:ext uri="{FF2B5EF4-FFF2-40B4-BE49-F238E27FC236}">
                <a16:creationId xmlns:a16="http://schemas.microsoft.com/office/drawing/2014/main" id="{C1FB0FE7-14F0-4C5E-B319-B9E0DF407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9" y="5600743"/>
            <a:ext cx="1166117" cy="101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76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95E95-7952-452B-ACE7-F0AE2A763329}"/>
              </a:ext>
            </a:extLst>
          </p:cNvPr>
          <p:cNvSpPr txBox="1"/>
          <p:nvPr/>
        </p:nvSpPr>
        <p:spPr>
          <a:xfrm>
            <a:off x="1200705" y="5468843"/>
            <a:ext cx="9931892" cy="606256"/>
          </a:xfrm>
          <a:prstGeom prst="rect">
            <a:avLst/>
          </a:prstGeom>
          <a:noFill/>
          <a:ln>
            <a:solidFill>
              <a:schemeClr val="accent1"/>
            </a:solidFill>
          </a:ln>
        </p:spPr>
        <p:txBody>
          <a:bodyPr wrap="square">
            <a:spAutoFit/>
          </a:bodyPr>
          <a:lstStyle/>
          <a:p>
            <a:pPr algn="just" fontAlgn="base">
              <a:lnSpc>
                <a:spcPct val="107000"/>
              </a:lnSpc>
              <a:spcAft>
                <a:spcPts val="800"/>
              </a:spcAft>
            </a:pP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Використання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завдавати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шкоди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правам, свободам та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гідності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громадян</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інтересам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суспільства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погіршувати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екологічну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ситуацію</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природні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землі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2FB4A33-4E43-43E2-BF64-26C013E8B0F5}"/>
              </a:ext>
            </a:extLst>
          </p:cNvPr>
          <p:cNvSpPr txBox="1"/>
          <p:nvPr/>
        </p:nvSpPr>
        <p:spPr>
          <a:xfrm>
            <a:off x="2976239" y="163630"/>
            <a:ext cx="6094520" cy="374077"/>
          </a:xfrm>
          <a:prstGeom prst="rect">
            <a:avLst/>
          </a:prstGeom>
          <a:noFill/>
          <a:ln>
            <a:solidFill>
              <a:schemeClr val="accent1"/>
            </a:solidFill>
          </a:ln>
        </p:spPr>
        <p:txBody>
          <a:bodyPr wrap="square">
            <a:spAutoFit/>
          </a:bodyPr>
          <a:lstStyle/>
          <a:p>
            <a:pPr algn="ctr" fontAlgn="base">
              <a:lnSpc>
                <a:spcPct val="107000"/>
              </a:lnSpc>
              <a:spcAft>
                <a:spcPts val="800"/>
              </a:spcAft>
            </a:pPr>
            <a:r>
              <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a:t>
            </a:r>
            <a:r>
              <a:rPr lang="ru-RU"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статті</a:t>
            </a:r>
            <a:r>
              <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41</a:t>
            </a: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Конституції України зазначено, що</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C2D1C0A-F2AD-454D-837F-ABCA81261046}"/>
              </a:ext>
            </a:extLst>
          </p:cNvPr>
          <p:cNvSpPr txBox="1"/>
          <p:nvPr/>
        </p:nvSpPr>
        <p:spPr>
          <a:xfrm>
            <a:off x="1200705" y="828817"/>
            <a:ext cx="9931894" cy="606256"/>
          </a:xfrm>
          <a:prstGeom prst="rect">
            <a:avLst/>
          </a:prstGeom>
          <a:noFill/>
          <a:ln>
            <a:solidFill>
              <a:schemeClr val="accent1"/>
            </a:solidFill>
          </a:ln>
        </p:spPr>
        <p:txBody>
          <a:bodyPr wrap="square">
            <a:spAutoFit/>
          </a:bodyPr>
          <a:lstStyle/>
          <a:p>
            <a:pPr algn="just" fontAlgn="base">
              <a:lnSpc>
                <a:spcPct val="107000"/>
              </a:lnSpc>
              <a:spcAft>
                <a:spcPts val="800"/>
              </a:spcAft>
            </a:pP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Кожен має право володіти, користуватися і розпоряджатися своєю власністю, результатами своєї інтелектуальної, творчої діяльності.</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923DFB2-1C36-4470-BD5A-20489D49679C}"/>
              </a:ext>
            </a:extLst>
          </p:cNvPr>
          <p:cNvSpPr txBox="1"/>
          <p:nvPr/>
        </p:nvSpPr>
        <p:spPr>
          <a:xfrm>
            <a:off x="1200704" y="1612814"/>
            <a:ext cx="9931893" cy="342786"/>
          </a:xfrm>
          <a:prstGeom prst="rect">
            <a:avLst/>
          </a:prstGeom>
          <a:noFill/>
          <a:ln>
            <a:solidFill>
              <a:schemeClr val="accent1"/>
            </a:solidFill>
          </a:ln>
        </p:spPr>
        <p:txBody>
          <a:bodyPr wrap="square">
            <a:spAutoFit/>
          </a:bodyPr>
          <a:lstStyle/>
          <a:p>
            <a:pPr algn="just" fontAlgn="base">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приватної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набувається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порядку,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визначеному</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25A6770-7416-4730-BE1A-64F326A55AE0}"/>
              </a:ext>
            </a:extLst>
          </p:cNvPr>
          <p:cNvSpPr txBox="1"/>
          <p:nvPr/>
        </p:nvSpPr>
        <p:spPr>
          <a:xfrm>
            <a:off x="1200704" y="2134901"/>
            <a:ext cx="9931892" cy="606256"/>
          </a:xfrm>
          <a:prstGeom prst="rect">
            <a:avLst/>
          </a:prstGeom>
          <a:noFill/>
          <a:ln>
            <a:solidFill>
              <a:schemeClr val="accent1"/>
            </a:solidFill>
          </a:ln>
        </p:spPr>
        <p:txBody>
          <a:bodyPr wrap="square">
            <a:spAutoFit/>
          </a:bodyPr>
          <a:lstStyle/>
          <a:p>
            <a:pPr algn="just" fontAlgn="base">
              <a:lnSpc>
                <a:spcPct val="107000"/>
              </a:lnSpc>
              <a:spcAft>
                <a:spcPts val="800"/>
              </a:spcAft>
            </a:pP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Громадяни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для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задоволення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своїх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потреб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користуватися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об'єктами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державної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комунальної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відповідно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закону.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08FACA4-69DD-4DAF-9D3D-4285228093E9}"/>
              </a:ext>
            </a:extLst>
          </p:cNvPr>
          <p:cNvSpPr txBox="1"/>
          <p:nvPr/>
        </p:nvSpPr>
        <p:spPr>
          <a:xfrm>
            <a:off x="1200704" y="2993104"/>
            <a:ext cx="9931894" cy="2128788"/>
          </a:xfrm>
          <a:prstGeom prst="rect">
            <a:avLst/>
          </a:prstGeom>
          <a:noFill/>
          <a:ln>
            <a:solidFill>
              <a:schemeClr val="accent1"/>
            </a:solidFill>
          </a:ln>
        </p:spPr>
        <p:txBody>
          <a:bodyPr wrap="square">
            <a:spAutoFit/>
          </a:bodyPr>
          <a:lstStyle/>
          <a:p>
            <a:pPr algn="just" fontAlgn="base">
              <a:lnSpc>
                <a:spcPct val="107000"/>
              </a:lnSpc>
              <a:spcAft>
                <a:spcPts val="800"/>
              </a:spcAft>
            </a:pP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Ніхто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бути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протиправно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позбавлений</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Право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приватної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є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непорушним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Примусове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відчуження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об'єктів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приватної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бути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застосоване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лише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як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виняток</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мотивів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суспільної</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необхідності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підставі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в порядку,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встановлених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законом, та за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умови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попереднього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повного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відшкодування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вартості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Примусове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відчуження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таких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об'єктів</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наступним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повним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відшкодуванням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їх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вартості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допускається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лише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умовах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воєнного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надзвичайного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стану.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Конфіскація</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майна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бути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застосована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виключно</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рішенням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суду 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випадках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обсязі</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порядку,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встановлених</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Прямая соединительная линия 14">
            <a:extLst>
              <a:ext uri="{FF2B5EF4-FFF2-40B4-BE49-F238E27FC236}">
                <a16:creationId xmlns:a16="http://schemas.microsoft.com/office/drawing/2014/main" id="{555E1022-C493-4550-92F7-40F8B1ED8A20}"/>
              </a:ext>
            </a:extLst>
          </p:cNvPr>
          <p:cNvCxnSpPr>
            <a:cxnSpLocks/>
            <a:endCxn id="5" idx="1"/>
          </p:cNvCxnSpPr>
          <p:nvPr/>
        </p:nvCxnSpPr>
        <p:spPr>
          <a:xfrm>
            <a:off x="745724" y="350669"/>
            <a:ext cx="22305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39F14B27-88B5-482B-B0B4-E0C166FD60D1}"/>
              </a:ext>
            </a:extLst>
          </p:cNvPr>
          <p:cNvCxnSpPr/>
          <p:nvPr/>
        </p:nvCxnSpPr>
        <p:spPr>
          <a:xfrm>
            <a:off x="745724" y="350669"/>
            <a:ext cx="0" cy="5530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A10C5369-1883-45F6-B850-0007A5126FBA}"/>
              </a:ext>
            </a:extLst>
          </p:cNvPr>
          <p:cNvCxnSpPr>
            <a:cxnSpLocks/>
            <a:endCxn id="7" idx="1"/>
          </p:cNvCxnSpPr>
          <p:nvPr/>
        </p:nvCxnSpPr>
        <p:spPr>
          <a:xfrm>
            <a:off x="745724" y="1131945"/>
            <a:ext cx="4549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C38324A4-0A03-4051-8536-9D7F533FFCA7}"/>
              </a:ext>
            </a:extLst>
          </p:cNvPr>
          <p:cNvCxnSpPr>
            <a:cxnSpLocks/>
          </p:cNvCxnSpPr>
          <p:nvPr/>
        </p:nvCxnSpPr>
        <p:spPr>
          <a:xfrm>
            <a:off x="745724" y="1790372"/>
            <a:ext cx="4549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1EB9156D-A8F4-4CFD-A8E1-C57797094363}"/>
              </a:ext>
            </a:extLst>
          </p:cNvPr>
          <p:cNvCxnSpPr>
            <a:cxnSpLocks/>
          </p:cNvCxnSpPr>
          <p:nvPr/>
        </p:nvCxnSpPr>
        <p:spPr>
          <a:xfrm>
            <a:off x="745724" y="2385176"/>
            <a:ext cx="4549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01ADC2B2-FA35-431E-BDD5-65A773368D0E}"/>
              </a:ext>
            </a:extLst>
          </p:cNvPr>
          <p:cNvCxnSpPr>
            <a:cxnSpLocks/>
          </p:cNvCxnSpPr>
          <p:nvPr/>
        </p:nvCxnSpPr>
        <p:spPr>
          <a:xfrm>
            <a:off x="745724" y="4134077"/>
            <a:ext cx="4549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4330C4EA-7DC2-4A7C-8632-FE5B2D8F6413}"/>
              </a:ext>
            </a:extLst>
          </p:cNvPr>
          <p:cNvCxnSpPr>
            <a:cxnSpLocks/>
          </p:cNvCxnSpPr>
          <p:nvPr/>
        </p:nvCxnSpPr>
        <p:spPr>
          <a:xfrm>
            <a:off x="745724" y="5881458"/>
            <a:ext cx="4549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59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05CCF-D840-4FE9-B694-03327822EBD8}"/>
              </a:ext>
            </a:extLst>
          </p:cNvPr>
          <p:cNvSpPr txBox="1"/>
          <p:nvPr/>
        </p:nvSpPr>
        <p:spPr>
          <a:xfrm>
            <a:off x="5079232" y="3188731"/>
            <a:ext cx="6763581"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i="0" u="none" strike="noStrike" dirty="0" err="1">
                <a:solidFill>
                  <a:srgbClr val="333333"/>
                </a:solidFill>
                <a:effectLst/>
                <a:latin typeface="Times New Roman" panose="02020603050405020304" pitchFamily="18" charset="0"/>
              </a:rPr>
              <a:t>Обмеження</a:t>
            </a:r>
            <a:r>
              <a:rPr lang="ru-RU" sz="1600" i="0" u="none" strike="noStrike" dirty="0">
                <a:solidFill>
                  <a:srgbClr val="333333"/>
                </a:solidFill>
                <a:effectLst/>
                <a:latin typeface="Times New Roman" panose="02020603050405020304" pitchFamily="18" charset="0"/>
              </a:rPr>
              <a:t> права </a:t>
            </a:r>
            <a:r>
              <a:rPr lang="ru-RU" sz="1600" i="0" u="none" strike="noStrike" dirty="0" err="1">
                <a:solidFill>
                  <a:srgbClr val="333333"/>
                </a:solidFill>
                <a:effectLst/>
                <a:latin typeface="Times New Roman" panose="02020603050405020304" pitchFamily="18" charset="0"/>
              </a:rPr>
              <a:t>власності</a:t>
            </a:r>
            <a:endParaRPr lang="ru-RU" sz="1600" i="0" u="none" strike="noStrike" dirty="0">
              <a:solidFill>
                <a:srgbClr val="333333"/>
              </a:solidFill>
              <a:effectLst/>
              <a:latin typeface="Times New Roman" panose="02020603050405020304" pitchFamily="18" charset="0"/>
            </a:endParaRPr>
          </a:p>
          <a:p>
            <a:pPr algn="just"/>
            <a:endParaRPr lang="ru-RU" sz="1600" i="0" dirty="0">
              <a:solidFill>
                <a:srgbClr val="333333"/>
              </a:solidFill>
              <a:effectLst/>
              <a:latin typeface="Times New Roman" panose="02020603050405020304" pitchFamily="18" charset="0"/>
            </a:endParaRPr>
          </a:p>
          <a:p>
            <a:pPr marL="285750" indent="-285750" algn="just">
              <a:buFont typeface="Arial" panose="020B0604020202020204" pitchFamily="34" charset="0"/>
              <a:buChar char="•"/>
            </a:pPr>
            <a:r>
              <a:rPr lang="ru-RU" sz="1600" b="0" i="0" dirty="0">
                <a:solidFill>
                  <a:srgbClr val="333333"/>
                </a:solidFill>
                <a:effectLst/>
                <a:latin typeface="Times New Roman" panose="02020603050405020304" pitchFamily="18" charset="0"/>
              </a:rPr>
              <a:t>При </a:t>
            </a:r>
            <a:r>
              <a:rPr lang="ru-RU" sz="1600" b="0" i="0" dirty="0" err="1">
                <a:solidFill>
                  <a:srgbClr val="333333"/>
                </a:solidFill>
                <a:effectLst/>
                <a:latin typeface="Times New Roman" panose="02020603050405020304" pitchFamily="18" charset="0"/>
              </a:rPr>
              <a:t>здійсненні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своїх</a:t>
            </a:r>
            <a:r>
              <a:rPr lang="ru-RU" sz="1600" b="0" i="0" dirty="0">
                <a:solidFill>
                  <a:srgbClr val="333333"/>
                </a:solidFill>
                <a:effectLst/>
                <a:latin typeface="Times New Roman" panose="02020603050405020304" pitchFamily="18" charset="0"/>
              </a:rPr>
              <a:t> прав та </a:t>
            </a:r>
            <a:r>
              <a:rPr lang="ru-RU" sz="1600" b="0" i="0" dirty="0" err="1">
                <a:solidFill>
                  <a:srgbClr val="333333"/>
                </a:solidFill>
                <a:effectLst/>
                <a:latin typeface="Times New Roman" panose="02020603050405020304" pitchFamily="18" charset="0"/>
              </a:rPr>
              <a:t>виконанні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обов'язків</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власник</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зобов'язаний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додержуватися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моральних</a:t>
            </a:r>
            <a:r>
              <a:rPr lang="ru-RU" sz="1600" b="0" i="0" dirty="0">
                <a:solidFill>
                  <a:srgbClr val="333333"/>
                </a:solidFill>
                <a:effectLst/>
                <a:latin typeface="Times New Roman" panose="02020603050405020304" pitchFamily="18" charset="0"/>
              </a:rPr>
              <a:t> засад </a:t>
            </a:r>
            <a:r>
              <a:rPr lang="ru-RU" sz="1600" b="0" i="0" dirty="0" err="1">
                <a:solidFill>
                  <a:srgbClr val="333333"/>
                </a:solidFill>
                <a:effectLst/>
                <a:latin typeface="Times New Roman" panose="02020603050405020304" pitchFamily="18" charset="0"/>
              </a:rPr>
              <a:t>суспільства</a:t>
            </a:r>
            <a:r>
              <a:rPr lang="ru-RU" sz="1600" b="0"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sz="1600" b="0" i="0" dirty="0" err="1">
                <a:solidFill>
                  <a:srgbClr val="333333"/>
                </a:solidFill>
                <a:effectLst/>
                <a:latin typeface="Times New Roman" panose="02020603050405020304" pitchFamily="18" charset="0"/>
              </a:rPr>
              <a:t>Власність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зобов'язує</a:t>
            </a:r>
            <a:r>
              <a:rPr lang="ru-RU" sz="1600" b="0"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sz="1600" b="0" i="0" dirty="0" err="1">
                <a:solidFill>
                  <a:srgbClr val="333333"/>
                </a:solidFill>
                <a:effectLst/>
                <a:latin typeface="Times New Roman" panose="02020603050405020304" pitchFamily="18" charset="0"/>
              </a:rPr>
              <a:t>Власник</a:t>
            </a:r>
            <a:r>
              <a:rPr lang="ru-RU" sz="1600" b="0" i="0" dirty="0">
                <a:solidFill>
                  <a:srgbClr val="333333"/>
                </a:solidFill>
                <a:effectLst/>
                <a:latin typeface="Times New Roman" panose="02020603050405020304" pitchFamily="18" charset="0"/>
              </a:rPr>
              <a:t> не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використовувати</a:t>
            </a:r>
            <a:r>
              <a:rPr lang="ru-RU" sz="1600" b="0" i="0" dirty="0">
                <a:solidFill>
                  <a:srgbClr val="333333"/>
                </a:solidFill>
                <a:effectLst/>
                <a:latin typeface="Times New Roman" panose="02020603050405020304" pitchFamily="18" charset="0"/>
              </a:rPr>
              <a:t> право </a:t>
            </a:r>
            <a:r>
              <a:rPr lang="ru-RU" sz="1600" b="0" i="0" dirty="0" err="1">
                <a:solidFill>
                  <a:srgbClr val="333333"/>
                </a:solidFill>
                <a:effectLst/>
                <a:latin typeface="Times New Roman" panose="02020603050405020304" pitchFamily="18" charset="0"/>
              </a:rPr>
              <a:t>власності</a:t>
            </a:r>
            <a:r>
              <a:rPr lang="ru-RU" sz="1600" b="0" i="0" dirty="0">
                <a:solidFill>
                  <a:srgbClr val="333333"/>
                </a:solidFill>
                <a:effectLst/>
                <a:latin typeface="Times New Roman" panose="02020603050405020304" pitchFamily="18" charset="0"/>
              </a:rPr>
              <a:t> на шкоду правам, свободам та </a:t>
            </a:r>
            <a:r>
              <a:rPr lang="ru-RU" sz="1600" b="0" i="0" dirty="0" err="1">
                <a:solidFill>
                  <a:srgbClr val="333333"/>
                </a:solidFill>
                <a:effectLst/>
                <a:latin typeface="Times New Roman" panose="02020603050405020304" pitchFamily="18" charset="0"/>
              </a:rPr>
              <a:t>гідності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громадян</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інтересам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суспільства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погіршувати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екологічну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ситуацію</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природні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якості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землі</a:t>
            </a:r>
            <a:r>
              <a:rPr lang="ru-RU" sz="1600" b="0" i="0" dirty="0">
                <a:solidFill>
                  <a:srgbClr val="333333"/>
                </a:solidFill>
                <a:effectLst/>
                <a:latin typeface="Times New Roman" panose="02020603050405020304" pitchFamily="18" charset="0"/>
              </a:rPr>
              <a:t>.</a:t>
            </a:r>
          </a:p>
          <a:p>
            <a:pPr marL="285750" indent="-285750" algn="just">
              <a:buFont typeface="Arial" panose="020B0604020202020204" pitchFamily="34" charset="0"/>
              <a:buChar char="•"/>
            </a:pPr>
            <a:r>
              <a:rPr lang="ru-RU" sz="1600" b="0" i="0" dirty="0" err="1">
                <a:solidFill>
                  <a:srgbClr val="333333"/>
                </a:solidFill>
                <a:effectLst/>
                <a:latin typeface="Times New Roman" panose="02020603050405020304" pitchFamily="18" charset="0"/>
              </a:rPr>
              <a:t>Діяльність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власника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бути </a:t>
            </a:r>
            <a:r>
              <a:rPr lang="ru-RU" sz="1600" b="0" i="0" dirty="0" err="1">
                <a:solidFill>
                  <a:srgbClr val="333333"/>
                </a:solidFill>
                <a:effectLst/>
                <a:latin typeface="Times New Roman" panose="02020603050405020304" pitchFamily="18" charset="0"/>
              </a:rPr>
              <a:t>обмежена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чи</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припинена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або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власника</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бути </a:t>
            </a:r>
            <a:r>
              <a:rPr lang="ru-RU" sz="1600" b="0" i="0" dirty="0" err="1">
                <a:solidFill>
                  <a:srgbClr val="333333"/>
                </a:solidFill>
                <a:effectLst/>
                <a:latin typeface="Times New Roman" panose="02020603050405020304" pitchFamily="18" charset="0"/>
              </a:rPr>
              <a:t>зобов'язано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допустити</a:t>
            </a:r>
            <a:r>
              <a:rPr lang="ru-RU" sz="1600" b="0" i="0" dirty="0">
                <a:solidFill>
                  <a:srgbClr val="333333"/>
                </a:solidFill>
                <a:effectLst/>
                <a:latin typeface="Times New Roman" panose="02020603050405020304" pitchFamily="18" charset="0"/>
              </a:rPr>
              <a:t> до </a:t>
            </a:r>
            <a:r>
              <a:rPr lang="ru-RU" sz="1600" b="0" i="0" dirty="0" err="1">
                <a:solidFill>
                  <a:srgbClr val="333333"/>
                </a:solidFill>
                <a:effectLst/>
                <a:latin typeface="Times New Roman" panose="02020603050405020304" pitchFamily="18" charset="0"/>
              </a:rPr>
              <a:t>користування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його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майном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інших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осіб</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лише</a:t>
            </a:r>
            <a:r>
              <a:rPr lang="ru-RU" sz="1600" b="0" i="0" dirty="0">
                <a:solidFill>
                  <a:srgbClr val="333333"/>
                </a:solidFill>
                <a:effectLst/>
                <a:latin typeface="Times New Roman" panose="02020603050405020304" pitchFamily="18" charset="0"/>
              </a:rPr>
              <a:t> у </a:t>
            </a:r>
            <a:r>
              <a:rPr lang="ru-RU" sz="1600" b="0" i="0" dirty="0" err="1">
                <a:solidFill>
                  <a:srgbClr val="333333"/>
                </a:solidFill>
                <a:effectLst/>
                <a:latin typeface="Times New Roman" panose="02020603050405020304" pitchFamily="18" charset="0"/>
              </a:rPr>
              <a:t>випадках</a:t>
            </a:r>
            <a:r>
              <a:rPr lang="ru-RU" sz="1600" b="0" i="0" dirty="0">
                <a:solidFill>
                  <a:srgbClr val="333333"/>
                </a:solidFill>
                <a:effectLst/>
                <a:latin typeface="Times New Roman" panose="02020603050405020304" pitchFamily="18" charset="0"/>
              </a:rPr>
              <a:t> і в порядку, </a:t>
            </a:r>
            <a:r>
              <a:rPr lang="ru-RU" sz="1600" b="0" i="0" dirty="0" err="1">
                <a:solidFill>
                  <a:srgbClr val="333333"/>
                </a:solidFill>
                <a:effectLst/>
                <a:latin typeface="Times New Roman" panose="02020603050405020304" pitchFamily="18" charset="0"/>
              </a:rPr>
              <a:t>встановлених</a:t>
            </a:r>
            <a:r>
              <a:rPr lang="ru-RU" sz="1600" b="0" i="0" dirty="0">
                <a:solidFill>
                  <a:srgbClr val="333333"/>
                </a:solidFill>
                <a:effectLst/>
                <a:latin typeface="Times New Roman" panose="02020603050405020304" pitchFamily="18" charset="0"/>
              </a:rPr>
              <a:t> законом.</a:t>
            </a:r>
          </a:p>
        </p:txBody>
      </p:sp>
      <p:sp>
        <p:nvSpPr>
          <p:cNvPr id="5" name="TextBox 4">
            <a:extLst>
              <a:ext uri="{FF2B5EF4-FFF2-40B4-BE49-F238E27FC236}">
                <a16:creationId xmlns:a16="http://schemas.microsoft.com/office/drawing/2014/main" id="{FBC202D3-78E8-4ADA-A41D-17F3F5889335}"/>
              </a:ext>
            </a:extLst>
          </p:cNvPr>
          <p:cNvSpPr txBox="1"/>
          <p:nvPr/>
        </p:nvSpPr>
        <p:spPr>
          <a:xfrm>
            <a:off x="689129" y="868502"/>
            <a:ext cx="3682013"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0" i="0" dirty="0" err="1">
                <a:solidFill>
                  <a:srgbClr val="333333"/>
                </a:solidFill>
                <a:effectLst/>
                <a:latin typeface="Times New Roman" panose="02020603050405020304" pitchFamily="18" charset="0"/>
              </a:rPr>
              <a:t>Власникові</a:t>
            </a:r>
            <a:r>
              <a:rPr lang="ru-RU" sz="1600" b="0" i="0" dirty="0">
                <a:solidFill>
                  <a:srgbClr val="333333"/>
                </a:solidFill>
                <a:effectLst/>
                <a:latin typeface="Times New Roman" panose="02020603050405020304" pitchFamily="18" charset="0"/>
              </a:rPr>
              <a:t> належать права </a:t>
            </a:r>
            <a:r>
              <a:rPr lang="ru-RU" sz="1600" b="0" i="0" dirty="0" err="1">
                <a:solidFill>
                  <a:srgbClr val="333333"/>
                </a:solidFill>
                <a:effectLst/>
                <a:latin typeface="Times New Roman" panose="02020603050405020304" pitchFamily="18" charset="0"/>
              </a:rPr>
              <a:t>володіння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користування</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розпоряджання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своїм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майном</a:t>
            </a:r>
            <a:r>
              <a:rPr lang="ru-RU" sz="1600" b="0" i="0" dirty="0">
                <a:solidFill>
                  <a:srgbClr val="333333"/>
                </a:solidFill>
                <a:effectLst/>
                <a:latin typeface="Times New Roman" panose="02020603050405020304" pitchFamily="18" charset="0"/>
              </a:rPr>
              <a:t>. </a:t>
            </a:r>
          </a:p>
        </p:txBody>
      </p:sp>
      <p:sp>
        <p:nvSpPr>
          <p:cNvPr id="6" name="TextBox 5">
            <a:extLst>
              <a:ext uri="{FF2B5EF4-FFF2-40B4-BE49-F238E27FC236}">
                <a16:creationId xmlns:a16="http://schemas.microsoft.com/office/drawing/2014/main" id="{CC228879-E622-4C01-BD63-4F342083EB7C}"/>
              </a:ext>
            </a:extLst>
          </p:cNvPr>
          <p:cNvSpPr txBox="1"/>
          <p:nvPr/>
        </p:nvSpPr>
        <p:spPr>
          <a:xfrm>
            <a:off x="3687653" y="288611"/>
            <a:ext cx="3932808"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1600" dirty="0"/>
              <a:t>Зміст права власності (ст. 317 ЦК)</a:t>
            </a:r>
            <a:endParaRPr lang="ru-RU" sz="1600" dirty="0"/>
          </a:p>
        </p:txBody>
      </p:sp>
      <p:sp>
        <p:nvSpPr>
          <p:cNvPr id="8" name="TextBox 7">
            <a:extLst>
              <a:ext uri="{FF2B5EF4-FFF2-40B4-BE49-F238E27FC236}">
                <a16:creationId xmlns:a16="http://schemas.microsoft.com/office/drawing/2014/main" id="{9C289ACC-DBE6-4BC7-9643-D17DAFAAB329}"/>
              </a:ext>
            </a:extLst>
          </p:cNvPr>
          <p:cNvSpPr txBox="1"/>
          <p:nvPr/>
        </p:nvSpPr>
        <p:spPr>
          <a:xfrm>
            <a:off x="7038975" y="868502"/>
            <a:ext cx="420135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0" i="0" dirty="0">
                <a:solidFill>
                  <a:srgbClr val="333333"/>
                </a:solidFill>
                <a:effectLst/>
                <a:latin typeface="Times New Roman" panose="02020603050405020304" pitchFamily="18" charset="0"/>
              </a:rPr>
              <a:t>На </a:t>
            </a:r>
            <a:r>
              <a:rPr lang="ru-RU" sz="1600" b="0" i="0" dirty="0" err="1">
                <a:solidFill>
                  <a:srgbClr val="333333"/>
                </a:solidFill>
                <a:effectLst/>
                <a:latin typeface="Times New Roman" panose="02020603050405020304" pitchFamily="18" charset="0"/>
              </a:rPr>
              <a:t>зміст</a:t>
            </a:r>
            <a:r>
              <a:rPr lang="ru-RU" sz="1600" b="0" i="0" dirty="0">
                <a:solidFill>
                  <a:srgbClr val="333333"/>
                </a:solidFill>
                <a:effectLst/>
                <a:latin typeface="Times New Roman" panose="02020603050405020304" pitchFamily="18" charset="0"/>
              </a:rPr>
              <a:t> права </a:t>
            </a:r>
            <a:r>
              <a:rPr lang="ru-RU" sz="1600" b="0" i="0" dirty="0" err="1">
                <a:solidFill>
                  <a:srgbClr val="333333"/>
                </a:solidFill>
                <a:effectLst/>
                <a:latin typeface="Times New Roman" panose="02020603050405020304" pitchFamily="18" charset="0"/>
              </a:rPr>
              <a:t>власності</a:t>
            </a:r>
            <a:r>
              <a:rPr lang="ru-RU" sz="1600" b="0" i="0" dirty="0">
                <a:solidFill>
                  <a:srgbClr val="333333"/>
                </a:solidFill>
                <a:effectLst/>
                <a:latin typeface="Times New Roman" panose="02020603050405020304" pitchFamily="18" charset="0"/>
              </a:rPr>
              <a:t> не </a:t>
            </a:r>
            <a:r>
              <a:rPr lang="ru-RU" sz="1600" b="0" i="0" dirty="0" err="1">
                <a:solidFill>
                  <a:srgbClr val="333333"/>
                </a:solidFill>
                <a:effectLst/>
                <a:latin typeface="Times New Roman" panose="02020603050405020304" pitchFamily="18" charset="0"/>
              </a:rPr>
              <a:t>впливають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місце</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проживання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власника</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місцезнаходження</a:t>
            </a:r>
            <a:r>
              <a:rPr lang="ru-RU" sz="1600" b="0" i="0" dirty="0">
                <a:solidFill>
                  <a:srgbClr val="333333"/>
                </a:solidFill>
                <a:effectLst/>
                <a:latin typeface="Times New Roman" panose="02020603050405020304" pitchFamily="18" charset="0"/>
              </a:rPr>
              <a:t> майна.</a:t>
            </a:r>
            <a:endParaRPr lang="ru-RU" sz="1600" dirty="0"/>
          </a:p>
        </p:txBody>
      </p:sp>
      <p:sp>
        <p:nvSpPr>
          <p:cNvPr id="10" name="TextBox 9">
            <a:extLst>
              <a:ext uri="{FF2B5EF4-FFF2-40B4-BE49-F238E27FC236}">
                <a16:creationId xmlns:a16="http://schemas.microsoft.com/office/drawing/2014/main" id="{E202B6AD-B8E1-497C-B91D-AD5E1B2C6585}"/>
              </a:ext>
            </a:extLst>
          </p:cNvPr>
          <p:cNvSpPr txBox="1"/>
          <p:nvPr/>
        </p:nvSpPr>
        <p:spPr>
          <a:xfrm>
            <a:off x="3724920" y="2226923"/>
            <a:ext cx="3932808"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0" i="0" dirty="0" err="1">
                <a:solidFill>
                  <a:srgbClr val="333333"/>
                </a:solidFill>
                <a:effectLst/>
                <a:latin typeface="Times New Roman" panose="02020603050405020304" pitchFamily="18" charset="0"/>
              </a:rPr>
              <a:t>Здійснення</a:t>
            </a:r>
            <a:r>
              <a:rPr lang="ru-RU" sz="1600" b="0" i="0" dirty="0">
                <a:solidFill>
                  <a:srgbClr val="333333"/>
                </a:solidFill>
                <a:effectLst/>
                <a:latin typeface="Times New Roman" panose="02020603050405020304" pitchFamily="18" charset="0"/>
              </a:rPr>
              <a:t> права </a:t>
            </a:r>
            <a:r>
              <a:rPr lang="ru-RU" sz="1600" b="0" i="0" dirty="0" err="1">
                <a:solidFill>
                  <a:srgbClr val="333333"/>
                </a:solidFill>
                <a:effectLst/>
                <a:latin typeface="Times New Roman" panose="02020603050405020304" pitchFamily="18" charset="0"/>
              </a:rPr>
              <a:t>власності</a:t>
            </a:r>
            <a:r>
              <a:rPr lang="ru-RU" sz="1600" b="0" i="0" dirty="0">
                <a:solidFill>
                  <a:srgbClr val="333333"/>
                </a:solidFill>
                <a:effectLst/>
                <a:latin typeface="Times New Roman" panose="02020603050405020304" pitchFamily="18" charset="0"/>
              </a:rPr>
              <a:t> (Ст. 319 ЦК)</a:t>
            </a:r>
            <a:endParaRPr lang="ru-RU" sz="1600" dirty="0"/>
          </a:p>
        </p:txBody>
      </p:sp>
      <p:sp>
        <p:nvSpPr>
          <p:cNvPr id="12" name="TextBox 11">
            <a:extLst>
              <a:ext uri="{FF2B5EF4-FFF2-40B4-BE49-F238E27FC236}">
                <a16:creationId xmlns:a16="http://schemas.microsoft.com/office/drawing/2014/main" id="{BFEACFF5-D7BC-4772-9A5A-D57166AE1384}"/>
              </a:ext>
            </a:extLst>
          </p:cNvPr>
          <p:cNvSpPr txBox="1"/>
          <p:nvPr/>
        </p:nvSpPr>
        <p:spPr>
          <a:xfrm>
            <a:off x="444438" y="3192338"/>
            <a:ext cx="3926704"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ru-RU" sz="1600" dirty="0" err="1">
                <a:solidFill>
                  <a:srgbClr val="333333"/>
                </a:solidFill>
                <a:latin typeface="Times New Roman" panose="02020603050405020304" pitchFamily="18" charset="0"/>
              </a:rPr>
              <a:t>Власник</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володіє</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користується</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розпоряджається</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своїм</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майном</a:t>
            </a:r>
            <a:r>
              <a:rPr lang="ru-RU" sz="1600" dirty="0">
                <a:solidFill>
                  <a:srgbClr val="333333"/>
                </a:solidFill>
                <a:latin typeface="Times New Roman" panose="02020603050405020304" pitchFamily="18" charset="0"/>
              </a:rPr>
              <a:t> н</a:t>
            </a:r>
            <a:r>
              <a:rPr lang="ru-RU" sz="1600" b="0" i="0" dirty="0">
                <a:solidFill>
                  <a:srgbClr val="333333"/>
                </a:solidFill>
                <a:effectLst/>
                <a:latin typeface="Times New Roman" panose="02020603050405020304" pitchFamily="18" charset="0"/>
              </a:rPr>
              <a:t>а </a:t>
            </a:r>
            <a:r>
              <a:rPr lang="ru-RU" sz="1600" b="0" i="0" dirty="0" err="1">
                <a:solidFill>
                  <a:srgbClr val="333333"/>
                </a:solidFill>
                <a:effectLst/>
                <a:latin typeface="Times New Roman" panose="02020603050405020304" pitchFamily="18" charset="0"/>
              </a:rPr>
              <a:t>власний</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розсуд</a:t>
            </a:r>
            <a:endParaRPr lang="ru-RU" sz="1600" b="0" i="0" dirty="0">
              <a:solidFill>
                <a:srgbClr val="333333"/>
              </a:solidFill>
              <a:effectLst/>
              <a:latin typeface="Times New Roman" panose="02020603050405020304" pitchFamily="18" charset="0"/>
            </a:endParaRPr>
          </a:p>
          <a:p>
            <a:pPr marL="285750" indent="-285750" algn="just">
              <a:buFont typeface="Arial" panose="020B0604020202020204" pitchFamily="34" charset="0"/>
              <a:buChar char="•"/>
            </a:pPr>
            <a:r>
              <a:rPr lang="ru-RU" sz="1600" dirty="0" err="1">
                <a:solidFill>
                  <a:srgbClr val="333333"/>
                </a:solidFill>
                <a:latin typeface="Times New Roman" panose="02020603050405020304" pitchFamily="18" charset="0"/>
              </a:rPr>
              <a:t>Власник</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має</a:t>
            </a:r>
            <a:r>
              <a:rPr lang="ru-RU" sz="1600" dirty="0">
                <a:solidFill>
                  <a:srgbClr val="333333"/>
                </a:solidFill>
                <a:latin typeface="Times New Roman" panose="02020603050405020304" pitchFamily="18" charset="0"/>
              </a:rPr>
              <a:t> право </a:t>
            </a:r>
            <a:r>
              <a:rPr lang="ru-RU" sz="1600" dirty="0" err="1">
                <a:solidFill>
                  <a:srgbClr val="333333"/>
                </a:solidFill>
                <a:latin typeface="Times New Roman" panose="02020603050405020304" pitchFamily="18" charset="0"/>
              </a:rPr>
              <a:t>вчиняти</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щодо</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свого</a:t>
            </a:r>
            <a:r>
              <a:rPr lang="ru-RU" sz="1600" dirty="0">
                <a:solidFill>
                  <a:srgbClr val="333333"/>
                </a:solidFill>
                <a:latin typeface="Times New Roman" panose="02020603050405020304" pitchFamily="18" charset="0"/>
              </a:rPr>
              <a:t> майна будь-</a:t>
            </a:r>
            <a:r>
              <a:rPr lang="ru-RU" sz="1600" dirty="0" err="1">
                <a:solidFill>
                  <a:srgbClr val="333333"/>
                </a:solidFill>
                <a:latin typeface="Times New Roman" panose="02020603050405020304" pitchFamily="18" charset="0"/>
              </a:rPr>
              <a:t>які</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дії</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які</a:t>
            </a:r>
            <a:r>
              <a:rPr lang="ru-RU" sz="1600" dirty="0">
                <a:solidFill>
                  <a:srgbClr val="333333"/>
                </a:solidFill>
                <a:latin typeface="Times New Roman" panose="02020603050405020304" pitchFamily="18" charset="0"/>
              </a:rPr>
              <a:t> не </a:t>
            </a:r>
            <a:r>
              <a:rPr lang="ru-RU" sz="1600" dirty="0" err="1">
                <a:solidFill>
                  <a:srgbClr val="333333"/>
                </a:solidFill>
                <a:latin typeface="Times New Roman" panose="02020603050405020304" pitchFamily="18" charset="0"/>
              </a:rPr>
              <a:t>суперечать</a:t>
            </a:r>
            <a:r>
              <a:rPr lang="ru-RU" sz="1600" dirty="0">
                <a:solidFill>
                  <a:srgbClr val="333333"/>
                </a:solidFill>
                <a:latin typeface="Times New Roman" panose="02020603050405020304" pitchFamily="18" charset="0"/>
              </a:rPr>
              <a:t> закону. </a:t>
            </a:r>
          </a:p>
          <a:p>
            <a:pPr marL="285750" indent="-285750" algn="just">
              <a:buFont typeface="Arial" panose="020B0604020202020204" pitchFamily="34" charset="0"/>
              <a:buChar char="•"/>
            </a:pPr>
            <a:r>
              <a:rPr lang="ru-RU" sz="1600" dirty="0" err="1">
                <a:solidFill>
                  <a:srgbClr val="333333"/>
                </a:solidFill>
                <a:latin typeface="Times New Roman" panose="02020603050405020304" pitchFamily="18" charset="0"/>
              </a:rPr>
              <a:t>Усім</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власникам</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забезпечуються</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рівні</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умови</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здійснення</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своїх</a:t>
            </a:r>
            <a:r>
              <a:rPr lang="ru-RU" sz="1600" dirty="0">
                <a:solidFill>
                  <a:srgbClr val="333333"/>
                </a:solidFill>
                <a:latin typeface="Times New Roman" panose="02020603050405020304" pitchFamily="18" charset="0"/>
              </a:rPr>
              <a:t> прав.</a:t>
            </a:r>
          </a:p>
          <a:p>
            <a:pPr marL="285750" indent="-285750" algn="just">
              <a:buFont typeface="Arial" panose="020B0604020202020204" pitchFamily="34" charset="0"/>
              <a:buChar char="•"/>
            </a:pPr>
            <a:r>
              <a:rPr lang="ru-RU" sz="1600" dirty="0">
                <a:solidFill>
                  <a:srgbClr val="333333"/>
                </a:solidFill>
                <a:latin typeface="Times New Roman" panose="02020603050405020304" pitchFamily="18" charset="0"/>
              </a:rPr>
              <a:t>Держава не </a:t>
            </a:r>
            <a:r>
              <a:rPr lang="ru-RU" sz="1600" dirty="0" err="1">
                <a:solidFill>
                  <a:srgbClr val="333333"/>
                </a:solidFill>
                <a:latin typeface="Times New Roman" panose="02020603050405020304" pitchFamily="18" charset="0"/>
              </a:rPr>
              <a:t>втручається</a:t>
            </a:r>
            <a:r>
              <a:rPr lang="ru-RU" sz="1600" dirty="0">
                <a:solidFill>
                  <a:srgbClr val="333333"/>
                </a:solidFill>
                <a:latin typeface="Times New Roman" panose="02020603050405020304" pitchFamily="18" charset="0"/>
              </a:rPr>
              <a:t> у </a:t>
            </a:r>
            <a:r>
              <a:rPr lang="ru-RU" sz="1600" dirty="0" err="1">
                <a:solidFill>
                  <a:srgbClr val="333333"/>
                </a:solidFill>
                <a:latin typeface="Times New Roman" panose="02020603050405020304" pitchFamily="18" charset="0"/>
              </a:rPr>
              <a:t>здійснення</a:t>
            </a:r>
            <a:r>
              <a:rPr lang="ru-RU" sz="1600" dirty="0">
                <a:solidFill>
                  <a:srgbClr val="333333"/>
                </a:solidFill>
                <a:latin typeface="Times New Roman" panose="02020603050405020304" pitchFamily="18" charset="0"/>
              </a:rPr>
              <a:t> </a:t>
            </a:r>
            <a:r>
              <a:rPr lang="ru-RU" sz="1600" dirty="0" err="1">
                <a:solidFill>
                  <a:srgbClr val="333333"/>
                </a:solidFill>
                <a:latin typeface="Times New Roman" panose="02020603050405020304" pitchFamily="18" charset="0"/>
              </a:rPr>
              <a:t>власником</a:t>
            </a:r>
            <a:r>
              <a:rPr lang="ru-RU" sz="1600" dirty="0">
                <a:solidFill>
                  <a:srgbClr val="333333"/>
                </a:solidFill>
                <a:latin typeface="Times New Roman" panose="02020603050405020304" pitchFamily="18" charset="0"/>
              </a:rPr>
              <a:t> права </a:t>
            </a:r>
            <a:r>
              <a:rPr lang="ru-RU" sz="1600" dirty="0" err="1">
                <a:solidFill>
                  <a:srgbClr val="333333"/>
                </a:solidFill>
                <a:latin typeface="Times New Roman" panose="02020603050405020304" pitchFamily="18" charset="0"/>
              </a:rPr>
              <a:t>власності</a:t>
            </a:r>
            <a:r>
              <a:rPr lang="ru-RU" sz="1600" dirty="0">
                <a:solidFill>
                  <a:srgbClr val="333333"/>
                </a:solidFill>
                <a:latin typeface="Times New Roman" panose="02020603050405020304" pitchFamily="18" charset="0"/>
              </a:rPr>
              <a:t>.</a:t>
            </a:r>
          </a:p>
        </p:txBody>
      </p:sp>
      <p:cxnSp>
        <p:nvCxnSpPr>
          <p:cNvPr id="14" name="Прямая со стрелкой 13">
            <a:extLst>
              <a:ext uri="{FF2B5EF4-FFF2-40B4-BE49-F238E27FC236}">
                <a16:creationId xmlns:a16="http://schemas.microsoft.com/office/drawing/2014/main" id="{5B17D3D0-DA91-4E1A-9399-0A7C960D2A75}"/>
              </a:ext>
            </a:extLst>
          </p:cNvPr>
          <p:cNvCxnSpPr>
            <a:stCxn id="6" idx="1"/>
          </p:cNvCxnSpPr>
          <p:nvPr/>
        </p:nvCxnSpPr>
        <p:spPr>
          <a:xfrm flipH="1">
            <a:off x="2390775" y="457888"/>
            <a:ext cx="1296878" cy="285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83511B05-6373-4349-8C99-2FEF806B730F}"/>
              </a:ext>
            </a:extLst>
          </p:cNvPr>
          <p:cNvCxnSpPr>
            <a:stCxn id="6" idx="3"/>
          </p:cNvCxnSpPr>
          <p:nvPr/>
        </p:nvCxnSpPr>
        <p:spPr>
          <a:xfrm>
            <a:off x="7620461" y="457888"/>
            <a:ext cx="1031061" cy="358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D853C298-A78B-48AA-B1D5-0DCF526924D8}"/>
              </a:ext>
            </a:extLst>
          </p:cNvPr>
          <p:cNvCxnSpPr>
            <a:stCxn id="10" idx="1"/>
          </p:cNvCxnSpPr>
          <p:nvPr/>
        </p:nvCxnSpPr>
        <p:spPr>
          <a:xfrm flipH="1">
            <a:off x="2047875" y="2396200"/>
            <a:ext cx="1677045" cy="708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4A3B1B5C-B8B7-4D6A-B336-77DE11198373}"/>
              </a:ext>
            </a:extLst>
          </p:cNvPr>
          <p:cNvCxnSpPr>
            <a:stCxn id="10" idx="3"/>
          </p:cNvCxnSpPr>
          <p:nvPr/>
        </p:nvCxnSpPr>
        <p:spPr>
          <a:xfrm>
            <a:off x="7657728" y="2396200"/>
            <a:ext cx="1486272" cy="708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63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5D0982-3239-4E72-BC47-38BAEE254A39}"/>
              </a:ext>
            </a:extLst>
          </p:cNvPr>
          <p:cNvSpPr txBox="1"/>
          <p:nvPr/>
        </p:nvSpPr>
        <p:spPr>
          <a:xfrm>
            <a:off x="619121" y="1989341"/>
            <a:ext cx="3076577"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0" i="0" dirty="0">
                <a:solidFill>
                  <a:srgbClr val="333333"/>
                </a:solidFill>
                <a:effectLst/>
                <a:latin typeface="Times New Roman" panose="02020603050405020304" pitchFamily="18" charset="0"/>
              </a:rPr>
              <a:t>Склад, </a:t>
            </a:r>
            <a:r>
              <a:rPr lang="ru-RU" sz="1600" b="0" i="0" dirty="0" err="1">
                <a:solidFill>
                  <a:srgbClr val="333333"/>
                </a:solidFill>
                <a:effectLst/>
                <a:latin typeface="Times New Roman" panose="02020603050405020304" pitchFamily="18" charset="0"/>
              </a:rPr>
              <a:t>кількість</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вартість</a:t>
            </a:r>
            <a:r>
              <a:rPr lang="ru-RU" sz="1600" b="0" i="0" dirty="0">
                <a:solidFill>
                  <a:srgbClr val="333333"/>
                </a:solidFill>
                <a:effectLst/>
                <a:latin typeface="Times New Roman" panose="02020603050405020304" pitchFamily="18" charset="0"/>
              </a:rPr>
              <a:t> майна, яке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бути у </a:t>
            </a:r>
            <a:r>
              <a:rPr lang="ru-RU" sz="1600" b="0" i="0" dirty="0" err="1">
                <a:solidFill>
                  <a:srgbClr val="333333"/>
                </a:solidFill>
                <a:effectLst/>
                <a:latin typeface="Times New Roman" panose="02020603050405020304" pitchFamily="18" charset="0"/>
              </a:rPr>
              <a:t>власності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фізичних</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юридичних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осіб</a:t>
            </a:r>
            <a:r>
              <a:rPr lang="ru-RU" sz="1600" b="0" i="0" dirty="0">
                <a:solidFill>
                  <a:srgbClr val="333333"/>
                </a:solidFill>
                <a:effectLst/>
                <a:latin typeface="Times New Roman" panose="02020603050405020304" pitchFamily="18" charset="0"/>
              </a:rPr>
              <a:t>, не є </a:t>
            </a:r>
            <a:r>
              <a:rPr lang="ru-RU" sz="1600" b="0" i="0" dirty="0" err="1">
                <a:solidFill>
                  <a:srgbClr val="333333"/>
                </a:solidFill>
                <a:effectLst/>
                <a:latin typeface="Times New Roman" panose="02020603050405020304" pitchFamily="18" charset="0"/>
              </a:rPr>
              <a:t>обмеженими</a:t>
            </a:r>
            <a:r>
              <a:rPr lang="ru-RU" sz="1600" b="0" i="0" dirty="0">
                <a:solidFill>
                  <a:srgbClr val="333333"/>
                </a:solidFill>
                <a:effectLst/>
                <a:latin typeface="Times New Roman" panose="02020603050405020304" pitchFamily="18" charset="0"/>
              </a:rPr>
              <a:t>. Законом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бути </a:t>
            </a:r>
            <a:r>
              <a:rPr lang="ru-RU" sz="1600" b="0" i="0" dirty="0" err="1">
                <a:solidFill>
                  <a:srgbClr val="333333"/>
                </a:solidFill>
                <a:effectLst/>
                <a:latin typeface="Times New Roman" panose="02020603050405020304" pitchFamily="18" charset="0"/>
              </a:rPr>
              <a:t>встановлено</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обмеження</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розміру</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земельної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ділянки</a:t>
            </a:r>
            <a:r>
              <a:rPr lang="ru-RU" sz="1600" b="0" i="0" dirty="0">
                <a:solidFill>
                  <a:srgbClr val="333333"/>
                </a:solidFill>
                <a:effectLst/>
                <a:latin typeface="Times New Roman" panose="02020603050405020304" pitchFamily="18" charset="0"/>
              </a:rPr>
              <a:t>, яка </a:t>
            </a:r>
            <a:r>
              <a:rPr lang="ru-RU" sz="1600" b="0" i="0" dirty="0" err="1">
                <a:solidFill>
                  <a:srgbClr val="333333"/>
                </a:solidFill>
                <a:effectLst/>
                <a:latin typeface="Times New Roman" panose="02020603050405020304" pitchFamily="18" charset="0"/>
              </a:rPr>
              <a:t>може</a:t>
            </a:r>
            <a:r>
              <a:rPr lang="ru-RU" sz="1600" b="0" i="0" dirty="0">
                <a:solidFill>
                  <a:srgbClr val="333333"/>
                </a:solidFill>
                <a:effectLst/>
                <a:latin typeface="Times New Roman" panose="02020603050405020304" pitchFamily="18" charset="0"/>
              </a:rPr>
              <a:t> бути у </a:t>
            </a:r>
            <a:r>
              <a:rPr lang="ru-RU" sz="1600" b="0" i="0" dirty="0" err="1">
                <a:solidFill>
                  <a:srgbClr val="333333"/>
                </a:solidFill>
                <a:effectLst/>
                <a:latin typeface="Times New Roman" panose="02020603050405020304" pitchFamily="18" charset="0"/>
              </a:rPr>
              <a:t>власності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фізичної</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юридичної</a:t>
            </a:r>
            <a:r>
              <a:rPr lang="ru-RU" sz="1600" b="0" i="0" dirty="0">
                <a:solidFill>
                  <a:srgbClr val="333333"/>
                </a:solidFill>
                <a:effectLst/>
                <a:latin typeface="Times New Roman" panose="02020603050405020304" pitchFamily="18" charset="0"/>
              </a:rPr>
              <a:t> особи.</a:t>
            </a:r>
          </a:p>
        </p:txBody>
      </p:sp>
      <p:sp>
        <p:nvSpPr>
          <p:cNvPr id="5" name="TextBox 4">
            <a:extLst>
              <a:ext uri="{FF2B5EF4-FFF2-40B4-BE49-F238E27FC236}">
                <a16:creationId xmlns:a16="http://schemas.microsoft.com/office/drawing/2014/main" id="{3D2C038E-8CB1-4667-9A01-1095CC70B7AE}"/>
              </a:ext>
            </a:extLst>
          </p:cNvPr>
          <p:cNvSpPr txBox="1"/>
          <p:nvPr/>
        </p:nvSpPr>
        <p:spPr>
          <a:xfrm>
            <a:off x="3895723" y="301109"/>
            <a:ext cx="287655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0" i="0" dirty="0">
                <a:solidFill>
                  <a:srgbClr val="333333"/>
                </a:solidFill>
                <a:effectLst/>
                <a:latin typeface="Times New Roman" panose="02020603050405020304" pitchFamily="18" charset="0"/>
              </a:rPr>
              <a:t>Право </a:t>
            </a:r>
            <a:r>
              <a:rPr lang="ru-RU" b="0" i="0" dirty="0" err="1">
                <a:solidFill>
                  <a:srgbClr val="333333"/>
                </a:solidFill>
                <a:effectLst/>
                <a:latin typeface="Times New Roman" panose="02020603050405020304" pitchFamily="18" charset="0"/>
              </a:rPr>
              <a:t>приватної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власності</a:t>
            </a:r>
            <a:endParaRPr lang="ru-RU" b="0" i="0" dirty="0">
              <a:solidFill>
                <a:srgbClr val="333333"/>
              </a:solidFill>
              <a:effectLst/>
              <a:latin typeface="Times New Roman" panose="02020603050405020304" pitchFamily="18" charset="0"/>
            </a:endParaRPr>
          </a:p>
        </p:txBody>
      </p:sp>
      <p:sp>
        <p:nvSpPr>
          <p:cNvPr id="7" name="TextBox 6">
            <a:extLst>
              <a:ext uri="{FF2B5EF4-FFF2-40B4-BE49-F238E27FC236}">
                <a16:creationId xmlns:a16="http://schemas.microsoft.com/office/drawing/2014/main" id="{6FB2E8CC-15C8-48B0-A585-35EA79C27FC2}"/>
              </a:ext>
            </a:extLst>
          </p:cNvPr>
          <p:cNvSpPr txBox="1"/>
          <p:nvPr/>
        </p:nvSpPr>
        <p:spPr>
          <a:xfrm>
            <a:off x="685798" y="853766"/>
            <a:ext cx="300990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0" i="0" dirty="0" err="1">
                <a:solidFill>
                  <a:srgbClr val="333333"/>
                </a:solidFill>
                <a:effectLst/>
                <a:latin typeface="Times New Roman" panose="02020603050405020304" pitchFamily="18" charset="0"/>
              </a:rPr>
              <a:t>Суб'єктами</a:t>
            </a:r>
            <a:r>
              <a:rPr lang="ru-RU" sz="1600" b="0" i="0" dirty="0">
                <a:solidFill>
                  <a:srgbClr val="333333"/>
                </a:solidFill>
                <a:effectLst/>
                <a:latin typeface="Times New Roman" panose="02020603050405020304" pitchFamily="18" charset="0"/>
              </a:rPr>
              <a:t> права </a:t>
            </a:r>
            <a:r>
              <a:rPr lang="ru-RU" sz="1600" b="0" i="0" dirty="0" err="1">
                <a:solidFill>
                  <a:srgbClr val="333333"/>
                </a:solidFill>
                <a:effectLst/>
                <a:latin typeface="Times New Roman" panose="02020603050405020304" pitchFamily="18" charset="0"/>
              </a:rPr>
              <a:t>приватної</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власності</a:t>
            </a:r>
            <a:r>
              <a:rPr lang="ru-RU" sz="1600" b="0" i="0" dirty="0">
                <a:solidFill>
                  <a:srgbClr val="333333"/>
                </a:solidFill>
                <a:effectLst/>
                <a:latin typeface="Times New Roman" panose="02020603050405020304" pitchFamily="18" charset="0"/>
              </a:rPr>
              <a:t> є </a:t>
            </a:r>
            <a:r>
              <a:rPr lang="ru-RU" sz="1600" b="0" i="0" dirty="0" err="1">
                <a:solidFill>
                  <a:srgbClr val="333333"/>
                </a:solidFill>
                <a:effectLst/>
                <a:latin typeface="Times New Roman" panose="02020603050405020304" pitchFamily="18" charset="0"/>
              </a:rPr>
              <a:t>фізичні</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юридичні</a:t>
            </a:r>
            <a:r>
              <a:rPr lang="ru-RU" sz="1600" b="0" i="0" dirty="0">
                <a:solidFill>
                  <a:srgbClr val="333333"/>
                </a:solidFill>
                <a:effectLst/>
                <a:latin typeface="Times New Roman" panose="02020603050405020304" pitchFamily="18" charset="0"/>
              </a:rPr>
              <a:t> особи.</a:t>
            </a:r>
          </a:p>
        </p:txBody>
      </p:sp>
      <p:sp>
        <p:nvSpPr>
          <p:cNvPr id="9" name="TextBox 8">
            <a:extLst>
              <a:ext uri="{FF2B5EF4-FFF2-40B4-BE49-F238E27FC236}">
                <a16:creationId xmlns:a16="http://schemas.microsoft.com/office/drawing/2014/main" id="{0AC82C04-380D-4495-8032-4625215D7BAE}"/>
              </a:ext>
            </a:extLst>
          </p:cNvPr>
          <p:cNvSpPr txBox="1"/>
          <p:nvPr/>
        </p:nvSpPr>
        <p:spPr>
          <a:xfrm>
            <a:off x="6115050" y="1073054"/>
            <a:ext cx="506730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b="0" i="0" dirty="0" err="1">
                <a:solidFill>
                  <a:srgbClr val="333333"/>
                </a:solidFill>
                <a:effectLst/>
                <a:latin typeface="Times New Roman" panose="02020603050405020304" pitchFamily="18" charset="0"/>
              </a:rPr>
              <a:t>Фізичні</a:t>
            </a:r>
            <a:r>
              <a:rPr lang="ru-RU" sz="1600" b="0" i="0" dirty="0">
                <a:solidFill>
                  <a:srgbClr val="333333"/>
                </a:solidFill>
                <a:effectLst/>
                <a:latin typeface="Times New Roman" panose="02020603050405020304" pitchFamily="18" charset="0"/>
              </a:rPr>
              <a:t> та </a:t>
            </a:r>
            <a:r>
              <a:rPr lang="ru-RU" sz="1600" b="0" i="0" dirty="0" err="1">
                <a:solidFill>
                  <a:srgbClr val="333333"/>
                </a:solidFill>
                <a:effectLst/>
                <a:latin typeface="Times New Roman" panose="02020603050405020304" pitchFamily="18" charset="0"/>
              </a:rPr>
              <a:t>юридичні</a:t>
            </a:r>
            <a:r>
              <a:rPr lang="ru-RU" sz="1600" b="0" i="0" dirty="0">
                <a:solidFill>
                  <a:srgbClr val="333333"/>
                </a:solidFill>
                <a:effectLst/>
                <a:latin typeface="Times New Roman" panose="02020603050405020304" pitchFamily="18" charset="0"/>
              </a:rPr>
              <a:t> особи </a:t>
            </a:r>
            <a:r>
              <a:rPr lang="ru-RU" sz="1600" b="0" i="0" dirty="0" err="1">
                <a:solidFill>
                  <a:srgbClr val="333333"/>
                </a:solidFill>
                <a:effectLst/>
                <a:latin typeface="Times New Roman" panose="02020603050405020304" pitchFamily="18" charset="0"/>
              </a:rPr>
              <a:t>можуть</a:t>
            </a:r>
            <a:r>
              <a:rPr lang="ru-RU" sz="1600" b="0" i="0" dirty="0">
                <a:solidFill>
                  <a:srgbClr val="333333"/>
                </a:solidFill>
                <a:effectLst/>
                <a:latin typeface="Times New Roman" panose="02020603050405020304" pitchFamily="18" charset="0"/>
              </a:rPr>
              <a:t> бути </a:t>
            </a:r>
            <a:r>
              <a:rPr lang="ru-RU" sz="1600" b="0" i="0" dirty="0" err="1">
                <a:solidFill>
                  <a:srgbClr val="333333"/>
                </a:solidFill>
                <a:effectLst/>
                <a:latin typeface="Times New Roman" panose="02020603050405020304" pitchFamily="18" charset="0"/>
              </a:rPr>
              <a:t>власниками</a:t>
            </a:r>
            <a:r>
              <a:rPr lang="ru-RU" sz="1600" b="0" i="0" dirty="0">
                <a:solidFill>
                  <a:srgbClr val="333333"/>
                </a:solidFill>
                <a:effectLst/>
                <a:latin typeface="Times New Roman" panose="02020603050405020304" pitchFamily="18" charset="0"/>
              </a:rPr>
              <a:t> будь-</a:t>
            </a:r>
            <a:r>
              <a:rPr lang="ru-RU" sz="1600" b="0" i="0" dirty="0" err="1">
                <a:solidFill>
                  <a:srgbClr val="333333"/>
                </a:solidFill>
                <a:effectLst/>
                <a:latin typeface="Times New Roman" panose="02020603050405020304" pitchFamily="18" charset="0"/>
              </a:rPr>
              <a:t>якого</a:t>
            </a:r>
            <a:r>
              <a:rPr lang="ru-RU" sz="1600" b="0" i="0" dirty="0">
                <a:solidFill>
                  <a:srgbClr val="333333"/>
                </a:solidFill>
                <a:effectLst/>
                <a:latin typeface="Times New Roman" panose="02020603050405020304" pitchFamily="18" charset="0"/>
              </a:rPr>
              <a:t> майна, за </a:t>
            </a:r>
            <a:r>
              <a:rPr lang="ru-RU" sz="1600" b="0" i="0" dirty="0" err="1">
                <a:solidFill>
                  <a:srgbClr val="333333"/>
                </a:solidFill>
                <a:effectLst/>
                <a:latin typeface="Times New Roman" panose="02020603050405020304" pitchFamily="18" charset="0"/>
              </a:rPr>
              <a:t>винятком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окремих</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видів</a:t>
            </a:r>
            <a:r>
              <a:rPr lang="ru-RU" sz="1600" b="0" i="0" dirty="0">
                <a:solidFill>
                  <a:srgbClr val="333333"/>
                </a:solidFill>
                <a:effectLst/>
                <a:latin typeface="Times New Roman" panose="02020603050405020304" pitchFamily="18" charset="0"/>
              </a:rPr>
              <a:t> майна, </a:t>
            </a:r>
            <a:r>
              <a:rPr lang="ru-RU" sz="1600" b="0" i="0" dirty="0" err="1">
                <a:solidFill>
                  <a:srgbClr val="333333"/>
                </a:solidFill>
                <a:effectLst/>
                <a:latin typeface="Times New Roman" panose="02020603050405020304" pitchFamily="18" charset="0"/>
              </a:rPr>
              <a:t>які</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відповідно</a:t>
            </a:r>
            <a:r>
              <a:rPr lang="ru-RU" sz="1600" b="0" i="0" dirty="0">
                <a:solidFill>
                  <a:srgbClr val="333333"/>
                </a:solidFill>
                <a:effectLst/>
                <a:latin typeface="Times New Roman" panose="02020603050405020304" pitchFamily="18" charset="0"/>
              </a:rPr>
              <a:t> до закону не </a:t>
            </a:r>
            <a:r>
              <a:rPr lang="ru-RU" sz="1600" b="0" i="0" dirty="0" err="1">
                <a:solidFill>
                  <a:srgbClr val="333333"/>
                </a:solidFill>
                <a:effectLst/>
                <a:latin typeface="Times New Roman" panose="02020603050405020304" pitchFamily="18" charset="0"/>
              </a:rPr>
              <a:t>можуть</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їм</a:t>
            </a:r>
            <a:r>
              <a:rPr lang="ru-RU" sz="1600" b="0" i="0" dirty="0">
                <a:solidFill>
                  <a:srgbClr val="333333"/>
                </a:solidFill>
                <a:effectLst/>
                <a:latin typeface="Times New Roman" panose="02020603050405020304" pitchFamily="18" charset="0"/>
              </a:rPr>
              <a:t> </a:t>
            </a:r>
            <a:r>
              <a:rPr lang="ru-RU" sz="1600" b="0" i="0" dirty="0" err="1">
                <a:solidFill>
                  <a:srgbClr val="333333"/>
                </a:solidFill>
                <a:effectLst/>
                <a:latin typeface="Times New Roman" panose="02020603050405020304" pitchFamily="18" charset="0"/>
              </a:rPr>
              <a:t>належати</a:t>
            </a:r>
            <a:r>
              <a:rPr lang="ru-RU" sz="1600" b="0" i="0" dirty="0">
                <a:solidFill>
                  <a:srgbClr val="333333"/>
                </a:solidFill>
                <a:effectLst/>
                <a:latin typeface="Times New Roman" panose="02020603050405020304" pitchFamily="18" charset="0"/>
              </a:rPr>
              <a:t>.</a:t>
            </a:r>
          </a:p>
        </p:txBody>
      </p:sp>
      <p:sp>
        <p:nvSpPr>
          <p:cNvPr id="15" name="TextBox 14">
            <a:extLst>
              <a:ext uri="{FF2B5EF4-FFF2-40B4-BE49-F238E27FC236}">
                <a16:creationId xmlns:a16="http://schemas.microsoft.com/office/drawing/2014/main" id="{8BEC278F-5C17-47FF-AAFD-16B1D6CBB420}"/>
              </a:ext>
            </a:extLst>
          </p:cNvPr>
          <p:cNvSpPr txBox="1"/>
          <p:nvPr/>
        </p:nvSpPr>
        <p:spPr>
          <a:xfrm>
            <a:off x="4676778" y="2306664"/>
            <a:ext cx="650557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0" i="0" dirty="0" err="1">
                <a:solidFill>
                  <a:srgbClr val="000000"/>
                </a:solidFill>
                <a:effectLst/>
                <a:latin typeface="Times New Roman" panose="02020603050405020304" pitchFamily="18" charset="0"/>
                <a:cs typeface="Times New Roman" panose="02020603050405020304" pitchFamily="18" charset="0"/>
              </a:rPr>
              <a:t>Об'єкти</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цивільних</a:t>
            </a:r>
            <a:r>
              <a:rPr lang="ru-RU" sz="1600" b="0" i="0" dirty="0">
                <a:solidFill>
                  <a:srgbClr val="000000"/>
                </a:solidFill>
                <a:effectLst/>
                <a:latin typeface="Times New Roman" panose="02020603050405020304" pitchFamily="18" charset="0"/>
                <a:cs typeface="Times New Roman" panose="02020603050405020304" pitchFamily="18" charset="0"/>
              </a:rPr>
              <a:t> прав </a:t>
            </a:r>
            <a:r>
              <a:rPr lang="ru-RU" sz="1600" b="0" i="0" dirty="0" err="1">
                <a:solidFill>
                  <a:srgbClr val="000000"/>
                </a:solidFill>
                <a:effectLst/>
                <a:latin typeface="Times New Roman" panose="02020603050405020304" pitchFamily="18" charset="0"/>
                <a:cs typeface="Times New Roman" panose="02020603050405020304" pitchFamily="18" charset="0"/>
              </a:rPr>
              <a:t>можуть</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вільно</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відчужуватися</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або</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переходити</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від</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однієї</a:t>
            </a:r>
            <a:r>
              <a:rPr lang="ru-RU" sz="1600" b="0" i="0" dirty="0">
                <a:solidFill>
                  <a:srgbClr val="000000"/>
                </a:solidFill>
                <a:effectLst/>
                <a:latin typeface="Times New Roman" panose="02020603050405020304" pitchFamily="18" charset="0"/>
                <a:cs typeface="Times New Roman" panose="02020603050405020304" pitchFamily="18" charset="0"/>
              </a:rPr>
              <a:t> особи до </a:t>
            </a:r>
            <a:r>
              <a:rPr lang="ru-RU" sz="1600" b="0" i="0" dirty="0" err="1">
                <a:solidFill>
                  <a:srgbClr val="000000"/>
                </a:solidFill>
                <a:effectLst/>
                <a:latin typeface="Times New Roman" panose="02020603050405020304" pitchFamily="18" charset="0"/>
                <a:cs typeface="Times New Roman" panose="02020603050405020304" pitchFamily="18" charset="0"/>
              </a:rPr>
              <a:t>іншої</a:t>
            </a:r>
            <a:r>
              <a:rPr lang="ru-RU" sz="1600" b="0" i="0" dirty="0">
                <a:solidFill>
                  <a:srgbClr val="000000"/>
                </a:solidFill>
                <a:effectLst/>
                <a:latin typeface="Times New Roman" panose="02020603050405020304" pitchFamily="18" charset="0"/>
                <a:cs typeface="Times New Roman" panose="02020603050405020304" pitchFamily="18" charset="0"/>
              </a:rPr>
              <a:t> в порядку </a:t>
            </a:r>
            <a:r>
              <a:rPr lang="ru-RU" sz="1600" b="0" i="0" dirty="0" err="1">
                <a:solidFill>
                  <a:srgbClr val="000000"/>
                </a:solidFill>
                <a:effectLst/>
                <a:latin typeface="Times New Roman" panose="02020603050405020304" pitchFamily="18" charset="0"/>
                <a:cs typeface="Times New Roman" panose="02020603050405020304" pitchFamily="18" charset="0"/>
              </a:rPr>
              <a:t>правонаступництва</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чи</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спадкування</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або</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іншим</a:t>
            </a:r>
            <a:r>
              <a:rPr lang="ru-RU" sz="1600" b="0" i="0" dirty="0">
                <a:solidFill>
                  <a:srgbClr val="000000"/>
                </a:solidFill>
                <a:effectLst/>
                <a:latin typeface="Times New Roman" panose="02020603050405020304" pitchFamily="18" charset="0"/>
                <a:cs typeface="Times New Roman" panose="02020603050405020304" pitchFamily="18" charset="0"/>
              </a:rPr>
              <a:t> чином, </a:t>
            </a:r>
            <a:r>
              <a:rPr lang="ru-RU" sz="1600" b="0" i="0" dirty="0" err="1">
                <a:solidFill>
                  <a:srgbClr val="000000"/>
                </a:solidFill>
                <a:effectLst/>
                <a:latin typeface="Times New Roman" panose="02020603050405020304" pitchFamily="18" charset="0"/>
                <a:cs typeface="Times New Roman" panose="02020603050405020304" pitchFamily="18" charset="0"/>
              </a:rPr>
              <a:t>якщо</a:t>
            </a:r>
            <a:r>
              <a:rPr lang="ru-RU" sz="1600" b="0" i="0" dirty="0">
                <a:solidFill>
                  <a:srgbClr val="000000"/>
                </a:solidFill>
                <a:effectLst/>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600" b="0" i="0" dirty="0">
                <a:solidFill>
                  <a:srgbClr val="000000"/>
                </a:solidFill>
                <a:effectLst/>
                <a:latin typeface="Times New Roman" panose="02020603050405020304" pitchFamily="18" charset="0"/>
                <a:cs typeface="Times New Roman" panose="02020603050405020304" pitchFamily="18" charset="0"/>
              </a:rPr>
              <a:t>вони не </a:t>
            </a:r>
            <a:r>
              <a:rPr lang="ru-RU" sz="1600" b="0" i="0" dirty="0" err="1">
                <a:solidFill>
                  <a:srgbClr val="000000"/>
                </a:solidFill>
                <a:effectLst/>
                <a:latin typeface="Times New Roman" panose="02020603050405020304" pitchFamily="18" charset="0"/>
                <a:cs typeface="Times New Roman" panose="02020603050405020304" pitchFamily="18" charset="0"/>
              </a:rPr>
              <a:t>вилучені</a:t>
            </a:r>
            <a:r>
              <a:rPr lang="ru-RU" sz="1600" b="0" i="0" dirty="0">
                <a:solidFill>
                  <a:srgbClr val="000000"/>
                </a:solidFill>
                <a:effectLst/>
                <a:latin typeface="Times New Roman" panose="02020603050405020304" pitchFamily="18" charset="0"/>
                <a:cs typeface="Times New Roman" panose="02020603050405020304" pitchFamily="18" charset="0"/>
              </a:rPr>
              <a:t> з </a:t>
            </a:r>
            <a:r>
              <a:rPr lang="ru-RU" sz="1600" b="0" i="0" dirty="0" err="1">
                <a:solidFill>
                  <a:srgbClr val="000000"/>
                </a:solidFill>
                <a:effectLst/>
                <a:latin typeface="Times New Roman" panose="02020603050405020304" pitchFamily="18" charset="0"/>
                <a:cs typeface="Times New Roman" panose="02020603050405020304" pitchFamily="18" charset="0"/>
              </a:rPr>
              <a:t>цивільного</a:t>
            </a:r>
            <a:r>
              <a:rPr lang="ru-RU" sz="1600" b="0" i="0" dirty="0">
                <a:solidFill>
                  <a:srgbClr val="000000"/>
                </a:solidFill>
                <a:effectLst/>
                <a:latin typeface="Times New Roman" panose="02020603050405020304" pitchFamily="18" charset="0"/>
                <a:cs typeface="Times New Roman" panose="02020603050405020304" pitchFamily="18" charset="0"/>
              </a:rPr>
              <a:t> обороту, </a:t>
            </a:r>
          </a:p>
          <a:p>
            <a:pPr marL="285750" indent="-285750">
              <a:buFont typeface="Arial" panose="020B0604020202020204" pitchFamily="34" charset="0"/>
              <a:buChar char="•"/>
            </a:pPr>
            <a:r>
              <a:rPr lang="ru-RU" sz="1600" b="0" i="0" dirty="0" err="1">
                <a:solidFill>
                  <a:srgbClr val="000000"/>
                </a:solidFill>
                <a:effectLst/>
                <a:latin typeface="Times New Roman" panose="02020603050405020304" pitchFamily="18" charset="0"/>
                <a:cs typeface="Times New Roman" panose="02020603050405020304" pitchFamily="18" charset="0"/>
              </a:rPr>
              <a:t>або</a:t>
            </a:r>
            <a:r>
              <a:rPr lang="ru-RU" sz="1600" b="0" i="0" dirty="0">
                <a:solidFill>
                  <a:srgbClr val="000000"/>
                </a:solidFill>
                <a:effectLst/>
                <a:latin typeface="Times New Roman" panose="02020603050405020304" pitchFamily="18" charset="0"/>
                <a:cs typeface="Times New Roman" panose="02020603050405020304" pitchFamily="18" charset="0"/>
              </a:rPr>
              <a:t> не </a:t>
            </a:r>
            <a:r>
              <a:rPr lang="ru-RU" sz="1600" b="0" i="0" dirty="0" err="1">
                <a:solidFill>
                  <a:srgbClr val="000000"/>
                </a:solidFill>
                <a:effectLst/>
                <a:latin typeface="Times New Roman" panose="02020603050405020304" pitchFamily="18" charset="0"/>
                <a:cs typeface="Times New Roman" panose="02020603050405020304" pitchFamily="18" charset="0"/>
              </a:rPr>
              <a:t>обмежені</a:t>
            </a:r>
            <a:r>
              <a:rPr lang="ru-RU" sz="1600" b="0" i="0" dirty="0">
                <a:solidFill>
                  <a:srgbClr val="000000"/>
                </a:solidFill>
                <a:effectLst/>
                <a:latin typeface="Times New Roman" panose="02020603050405020304" pitchFamily="18" charset="0"/>
                <a:cs typeface="Times New Roman" panose="02020603050405020304" pitchFamily="18" charset="0"/>
              </a:rPr>
              <a:t> в </a:t>
            </a:r>
            <a:r>
              <a:rPr lang="ru-RU" sz="1600" b="0" i="0" dirty="0" err="1">
                <a:solidFill>
                  <a:srgbClr val="000000"/>
                </a:solidFill>
                <a:effectLst/>
                <a:latin typeface="Times New Roman" panose="02020603050405020304" pitchFamily="18" charset="0"/>
                <a:cs typeface="Times New Roman" panose="02020603050405020304" pitchFamily="18" charset="0"/>
              </a:rPr>
              <a:t>обороті</a:t>
            </a:r>
            <a:r>
              <a:rPr lang="ru-RU" sz="1600" b="0" i="0" dirty="0">
                <a:solidFill>
                  <a:srgbClr val="000000"/>
                </a:solidFill>
                <a:effectLst/>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600" b="0" i="0" dirty="0" err="1">
                <a:solidFill>
                  <a:srgbClr val="000000"/>
                </a:solidFill>
                <a:effectLst/>
                <a:latin typeface="Times New Roman" panose="02020603050405020304" pitchFamily="18" charset="0"/>
                <a:cs typeface="Times New Roman" panose="02020603050405020304" pitchFamily="18" charset="0"/>
              </a:rPr>
              <a:t>або</a:t>
            </a:r>
            <a:r>
              <a:rPr lang="ru-RU" sz="1600" b="0" i="0" dirty="0">
                <a:solidFill>
                  <a:srgbClr val="000000"/>
                </a:solidFill>
                <a:effectLst/>
                <a:latin typeface="Times New Roman" panose="02020603050405020304" pitchFamily="18" charset="0"/>
                <a:cs typeface="Times New Roman" panose="02020603050405020304" pitchFamily="18" charset="0"/>
              </a:rPr>
              <a:t> не є </a:t>
            </a:r>
            <a:r>
              <a:rPr lang="ru-RU" sz="1600" b="0" i="0" dirty="0" err="1">
                <a:solidFill>
                  <a:srgbClr val="000000"/>
                </a:solidFill>
                <a:effectLst/>
                <a:latin typeface="Times New Roman" panose="02020603050405020304" pitchFamily="18" charset="0"/>
                <a:cs typeface="Times New Roman" panose="02020603050405020304" pitchFamily="18" charset="0"/>
              </a:rPr>
              <a:t>невід'ємними</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від</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фізичної</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чи</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ru-RU" sz="1600" b="0" i="0" dirty="0" err="1">
                <a:solidFill>
                  <a:srgbClr val="000000"/>
                </a:solidFill>
                <a:effectLst/>
                <a:latin typeface="Times New Roman" panose="02020603050405020304" pitchFamily="18" charset="0"/>
                <a:cs typeface="Times New Roman" panose="02020603050405020304" pitchFamily="18" charset="0"/>
              </a:rPr>
              <a:t>юридичної</a:t>
            </a:r>
            <a:r>
              <a:rPr lang="ru-RU" sz="1600" b="0" i="0" dirty="0">
                <a:solidFill>
                  <a:srgbClr val="000000"/>
                </a:solidFill>
                <a:effectLst/>
                <a:latin typeface="Times New Roman" panose="02020603050405020304" pitchFamily="18" charset="0"/>
                <a:cs typeface="Times New Roman" panose="02020603050405020304" pitchFamily="18" charset="0"/>
              </a:rPr>
              <a:t> особи (Ст. 178 ЦК).</a:t>
            </a:r>
            <a:endParaRPr lang="ru-RU" sz="1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5D79E97-0AC7-46A2-800E-709D65B12B87}"/>
              </a:ext>
            </a:extLst>
          </p:cNvPr>
          <p:cNvSpPr txBox="1"/>
          <p:nvPr/>
        </p:nvSpPr>
        <p:spPr>
          <a:xfrm>
            <a:off x="1038225" y="4424809"/>
            <a:ext cx="4086225"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dirty="0"/>
              <a:t>Постанова ВРУ «Про право </a:t>
            </a:r>
            <a:r>
              <a:rPr lang="ru-RU" sz="1600" dirty="0" err="1"/>
              <a:t>власності</a:t>
            </a:r>
            <a:r>
              <a:rPr lang="ru-RU" sz="1600" dirty="0"/>
              <a:t> на </a:t>
            </a:r>
            <a:r>
              <a:rPr lang="ru-RU" sz="1600" dirty="0" err="1"/>
              <a:t>окремі</a:t>
            </a:r>
            <a:r>
              <a:rPr lang="ru-RU" sz="1600" dirty="0"/>
              <a:t> </a:t>
            </a:r>
            <a:r>
              <a:rPr lang="ru-RU" sz="1600" dirty="0" err="1"/>
              <a:t>види</a:t>
            </a:r>
            <a:r>
              <a:rPr lang="ru-RU" sz="1600" dirty="0"/>
              <a:t> майна» - </a:t>
            </a:r>
            <a:r>
              <a:rPr lang="ru-RU" sz="1600" dirty="0" err="1"/>
              <a:t>визначає</a:t>
            </a:r>
            <a:r>
              <a:rPr lang="ru-RU" sz="1600" dirty="0"/>
              <a:t> </a:t>
            </a:r>
            <a:r>
              <a:rPr lang="ru-RU" sz="1600" dirty="0" err="1"/>
              <a:t>перелік</a:t>
            </a:r>
            <a:r>
              <a:rPr lang="ru-RU" sz="1600" dirty="0"/>
              <a:t> майна, </a:t>
            </a:r>
            <a:r>
              <a:rPr lang="ru-RU" sz="1600" dirty="0" err="1"/>
              <a:t>що</a:t>
            </a:r>
            <a:r>
              <a:rPr lang="ru-RU" sz="1600" dirty="0"/>
              <a:t> не </a:t>
            </a:r>
            <a:r>
              <a:rPr lang="ru-RU" sz="1600" dirty="0" err="1"/>
              <a:t>може</a:t>
            </a:r>
            <a:r>
              <a:rPr lang="ru-RU" sz="1600" dirty="0"/>
              <a:t> </a:t>
            </a:r>
            <a:r>
              <a:rPr lang="ru-RU" sz="1600" dirty="0" err="1"/>
              <a:t>перебувати</a:t>
            </a:r>
            <a:r>
              <a:rPr lang="ru-RU" sz="1600" dirty="0"/>
              <a:t> у </a:t>
            </a:r>
            <a:r>
              <a:rPr lang="ru-RU" sz="1600" dirty="0" err="1"/>
              <a:t>приватній</a:t>
            </a:r>
            <a:r>
              <a:rPr lang="ru-RU" sz="1600" dirty="0"/>
              <a:t> </a:t>
            </a:r>
            <a:r>
              <a:rPr lang="ru-RU" sz="1600" dirty="0" err="1"/>
              <a:t>власності</a:t>
            </a:r>
            <a:r>
              <a:rPr lang="ru-RU" sz="1600" dirty="0"/>
              <a:t> (</a:t>
            </a:r>
            <a:r>
              <a:rPr lang="ru-RU" sz="1600" dirty="0" err="1"/>
              <a:t>наркотичні</a:t>
            </a:r>
            <a:r>
              <a:rPr lang="ru-RU" sz="1600" dirty="0"/>
              <a:t> </a:t>
            </a:r>
            <a:r>
              <a:rPr lang="ru-RU" sz="1600" dirty="0" err="1"/>
              <a:t>речовини</a:t>
            </a:r>
            <a:r>
              <a:rPr lang="ru-RU" sz="1600" dirty="0"/>
              <a:t>, </a:t>
            </a:r>
            <a:r>
              <a:rPr lang="ru-RU" sz="1600" dirty="0" err="1"/>
              <a:t>боєприпаси</a:t>
            </a:r>
            <a:r>
              <a:rPr lang="ru-RU" sz="1600" dirty="0"/>
              <a:t> та </a:t>
            </a:r>
            <a:r>
              <a:rPr lang="ru-RU" sz="1600" dirty="0" err="1"/>
              <a:t>ін</a:t>
            </a:r>
            <a:r>
              <a:rPr lang="ru-RU" sz="1600" dirty="0"/>
              <a:t>.) та </a:t>
            </a:r>
            <a:r>
              <a:rPr lang="ru-RU" sz="1600" dirty="0" err="1"/>
              <a:t>майно</a:t>
            </a:r>
            <a:r>
              <a:rPr lang="ru-RU" sz="1600" dirty="0"/>
              <a:t>, на яке </a:t>
            </a:r>
            <a:r>
              <a:rPr lang="ru-RU" sz="1600" dirty="0" err="1"/>
              <a:t>існує</a:t>
            </a:r>
            <a:r>
              <a:rPr lang="ru-RU" sz="1600" dirty="0"/>
              <a:t> </a:t>
            </a:r>
            <a:r>
              <a:rPr lang="ru-RU" sz="1600" dirty="0" err="1"/>
              <a:t>спеціальний</a:t>
            </a:r>
            <a:r>
              <a:rPr lang="ru-RU" sz="1600" dirty="0"/>
              <a:t> порядок </a:t>
            </a:r>
            <a:r>
              <a:rPr lang="ru-RU" sz="1600" dirty="0" err="1"/>
              <a:t>набуття</a:t>
            </a:r>
            <a:r>
              <a:rPr lang="ru-RU" sz="1600" dirty="0"/>
              <a:t> права </a:t>
            </a:r>
            <a:r>
              <a:rPr lang="ru-RU" sz="1600" dirty="0" err="1"/>
              <a:t>власності</a:t>
            </a:r>
            <a:r>
              <a:rPr lang="ru-RU" sz="1600" dirty="0"/>
              <a:t> (</a:t>
            </a:r>
            <a:r>
              <a:rPr lang="ru-RU" sz="1600" dirty="0" err="1"/>
              <a:t>мисливська</a:t>
            </a:r>
            <a:r>
              <a:rPr lang="ru-RU" sz="1600" dirty="0"/>
              <a:t> </a:t>
            </a:r>
            <a:r>
              <a:rPr lang="ru-RU" sz="1600" dirty="0" err="1"/>
              <a:t>зброя</a:t>
            </a:r>
            <a:r>
              <a:rPr lang="ru-RU" sz="1600" dirty="0"/>
              <a:t>, </a:t>
            </a:r>
            <a:r>
              <a:rPr lang="ru-RU" sz="1600" dirty="0" err="1"/>
              <a:t>радіоактивні</a:t>
            </a:r>
            <a:r>
              <a:rPr lang="ru-RU" sz="1600" dirty="0"/>
              <a:t> </a:t>
            </a:r>
            <a:r>
              <a:rPr lang="ru-RU" sz="1600" dirty="0" err="1"/>
              <a:t>речовини</a:t>
            </a:r>
            <a:r>
              <a:rPr lang="ru-RU" sz="1600" dirty="0"/>
              <a:t> та </a:t>
            </a:r>
            <a:r>
              <a:rPr lang="ru-RU" sz="1600" dirty="0" err="1"/>
              <a:t>ін</a:t>
            </a:r>
            <a:r>
              <a:rPr lang="ru-RU" sz="1600" dirty="0"/>
              <a:t>)</a:t>
            </a:r>
          </a:p>
        </p:txBody>
      </p:sp>
      <p:sp>
        <p:nvSpPr>
          <p:cNvPr id="18" name="TextBox 17">
            <a:extLst>
              <a:ext uri="{FF2B5EF4-FFF2-40B4-BE49-F238E27FC236}">
                <a16:creationId xmlns:a16="http://schemas.microsoft.com/office/drawing/2014/main" id="{3D91278E-5E35-4135-94FB-84F077C98FAD}"/>
              </a:ext>
            </a:extLst>
          </p:cNvPr>
          <p:cNvSpPr txBox="1"/>
          <p:nvPr/>
        </p:nvSpPr>
        <p:spPr>
          <a:xfrm>
            <a:off x="6057900" y="4424809"/>
            <a:ext cx="518160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sz="1600" b="0" dirty="0" err="1">
                <a:solidFill>
                  <a:srgbClr val="000000"/>
                </a:solidFill>
                <a:effectLst/>
                <a:latin typeface="Times New Roman" panose="02020603050405020304" pitchFamily="18" charset="0"/>
                <a:cs typeface="Times New Roman" panose="02020603050405020304" pitchFamily="18" charset="0"/>
              </a:rPr>
              <a:t>Об’єкти</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вилучені</a:t>
            </a:r>
            <a:r>
              <a:rPr lang="ru-RU" sz="1600" b="0" dirty="0">
                <a:solidFill>
                  <a:srgbClr val="000000"/>
                </a:solidFill>
                <a:effectLst/>
                <a:latin typeface="Times New Roman" panose="02020603050405020304" pitchFamily="18" charset="0"/>
                <a:cs typeface="Times New Roman" panose="02020603050405020304" pitchFamily="18" charset="0"/>
              </a:rPr>
              <a:t> з </a:t>
            </a:r>
            <a:r>
              <a:rPr lang="ru-RU" sz="1600" b="0" dirty="0" err="1">
                <a:solidFill>
                  <a:srgbClr val="000000"/>
                </a:solidFill>
                <a:effectLst/>
                <a:latin typeface="Times New Roman" panose="02020603050405020304" pitchFamily="18" charset="0"/>
                <a:cs typeface="Times New Roman" panose="02020603050405020304" pitchFamily="18" charset="0"/>
              </a:rPr>
              <a:t>цивільного</a:t>
            </a:r>
            <a:r>
              <a:rPr lang="ru-RU" sz="1600" b="0" dirty="0">
                <a:solidFill>
                  <a:srgbClr val="000000"/>
                </a:solidFill>
                <a:effectLst/>
                <a:latin typeface="Times New Roman" panose="02020603050405020304" pitchFamily="18" charset="0"/>
                <a:cs typeface="Times New Roman" panose="02020603050405020304" pitchFamily="18" charset="0"/>
              </a:rPr>
              <a:t> обороту </a:t>
            </a:r>
            <a:r>
              <a:rPr lang="ru-RU" sz="1600" b="0" dirty="0" err="1">
                <a:solidFill>
                  <a:srgbClr val="000000"/>
                </a:solidFill>
                <a:effectLst/>
                <a:latin typeface="Times New Roman" panose="02020603050405020304" pitchFamily="18" charset="0"/>
                <a:cs typeface="Times New Roman" panose="02020603050405020304" pitchFamily="18" charset="0"/>
              </a:rPr>
              <a:t>або</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обмежені</a:t>
            </a:r>
            <a:r>
              <a:rPr lang="ru-RU" sz="1600" b="0" dirty="0">
                <a:solidFill>
                  <a:srgbClr val="000000"/>
                </a:solidFill>
                <a:effectLst/>
                <a:latin typeface="Times New Roman" panose="02020603050405020304" pitchFamily="18" charset="0"/>
                <a:cs typeface="Times New Roman" panose="02020603050405020304" pitchFamily="18" charset="0"/>
              </a:rPr>
              <a:t> в </a:t>
            </a:r>
            <a:r>
              <a:rPr lang="ru-RU" sz="1600" b="0" dirty="0" err="1">
                <a:solidFill>
                  <a:srgbClr val="000000"/>
                </a:solidFill>
                <a:effectLst/>
                <a:latin typeface="Times New Roman" panose="02020603050405020304" pitchFamily="18" charset="0"/>
                <a:cs typeface="Times New Roman" panose="02020603050405020304" pitchFamily="18" charset="0"/>
              </a:rPr>
              <a:t>обороті</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встановлюються</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спеціальним</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законодавством</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Наприклад</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виключно</a:t>
            </a:r>
            <a:r>
              <a:rPr lang="ru-RU" sz="1600" b="0" dirty="0">
                <a:solidFill>
                  <a:srgbClr val="000000"/>
                </a:solidFill>
                <a:effectLst/>
                <a:latin typeface="Times New Roman" panose="02020603050405020304" pitchFamily="18" charset="0"/>
                <a:cs typeface="Times New Roman" panose="02020603050405020304" pitchFamily="18" charset="0"/>
              </a:rPr>
              <a:t> у </a:t>
            </a:r>
            <a:r>
              <a:rPr lang="ru-RU" sz="1600" b="0" dirty="0" err="1">
                <a:solidFill>
                  <a:srgbClr val="000000"/>
                </a:solidFill>
                <a:effectLst/>
                <a:latin typeface="Times New Roman" panose="02020603050405020304" pitchFamily="18" charset="0"/>
                <a:cs typeface="Times New Roman" panose="02020603050405020304" pitchFamily="18" charset="0"/>
              </a:rPr>
              <a:t>державній</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власності</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можуть</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перебувати</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ядерні</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матеріали</a:t>
            </a:r>
            <a:r>
              <a:rPr lang="ru-RU" sz="1600" b="0" dirty="0">
                <a:solidFill>
                  <a:srgbClr val="000000"/>
                </a:solidFill>
                <a:effectLst/>
                <a:latin typeface="Times New Roman" panose="02020603050405020304" pitchFamily="18" charset="0"/>
                <a:cs typeface="Times New Roman" panose="02020603050405020304" pitchFamily="18" charset="0"/>
              </a:rPr>
              <a:t> (ст. 9 Закону </a:t>
            </a:r>
            <a:r>
              <a:rPr lang="ru-RU" sz="1600" b="0" dirty="0" err="1">
                <a:solidFill>
                  <a:srgbClr val="000000"/>
                </a:solidFill>
                <a:effectLst/>
                <a:latin typeface="Times New Roman" panose="02020603050405020304" pitchFamily="18" charset="0"/>
                <a:cs typeface="Times New Roman" panose="02020603050405020304" pitchFamily="18" charset="0"/>
              </a:rPr>
              <a:t>України</a:t>
            </a:r>
            <a:r>
              <a:rPr lang="ru-RU" sz="1600" b="0" dirty="0">
                <a:solidFill>
                  <a:srgbClr val="000000"/>
                </a:solidFill>
                <a:effectLst/>
                <a:latin typeface="Times New Roman" panose="02020603050405020304" pitchFamily="18" charset="0"/>
                <a:cs typeface="Times New Roman" panose="02020603050405020304" pitchFamily="18" charset="0"/>
              </a:rPr>
              <a:t> "Про </a:t>
            </a:r>
            <a:r>
              <a:rPr lang="ru-RU" sz="1600" b="0" dirty="0" err="1">
                <a:solidFill>
                  <a:srgbClr val="000000"/>
                </a:solidFill>
                <a:effectLst/>
                <a:latin typeface="Times New Roman" panose="02020603050405020304" pitchFamily="18" charset="0"/>
                <a:cs typeface="Times New Roman" panose="02020603050405020304" pitchFamily="18" charset="0"/>
              </a:rPr>
              <a:t>використання</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ядерної</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енергії</a:t>
            </a:r>
            <a:r>
              <a:rPr lang="ru-RU" sz="1600" b="0" dirty="0">
                <a:solidFill>
                  <a:srgbClr val="000000"/>
                </a:solidFill>
                <a:effectLst/>
                <a:latin typeface="Times New Roman" panose="02020603050405020304" pitchFamily="18" charset="0"/>
                <a:cs typeface="Times New Roman" panose="02020603050405020304" pitchFamily="18" charset="0"/>
              </a:rPr>
              <a:t> та </a:t>
            </a:r>
            <a:r>
              <a:rPr lang="ru-RU" sz="1600" b="0" dirty="0" err="1">
                <a:solidFill>
                  <a:srgbClr val="000000"/>
                </a:solidFill>
                <a:effectLst/>
                <a:latin typeface="Times New Roman" panose="02020603050405020304" pitchFamily="18" charset="0"/>
                <a:cs typeface="Times New Roman" panose="02020603050405020304" pitchFamily="18" charset="0"/>
              </a:rPr>
              <a:t>радіаційну</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безпеку</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пам'ятки</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археології</a:t>
            </a:r>
            <a:r>
              <a:rPr lang="ru-RU" sz="1600" b="0" dirty="0">
                <a:solidFill>
                  <a:srgbClr val="000000"/>
                </a:solidFill>
                <a:effectLst/>
                <a:latin typeface="Times New Roman" panose="02020603050405020304" pitchFamily="18" charset="0"/>
                <a:cs typeface="Times New Roman" panose="02020603050405020304" pitchFamily="18" charset="0"/>
              </a:rPr>
              <a:t> (ст. 17 Закону </a:t>
            </a:r>
            <a:r>
              <a:rPr lang="ru-RU" sz="1600" b="0" dirty="0" err="1">
                <a:solidFill>
                  <a:srgbClr val="000000"/>
                </a:solidFill>
                <a:effectLst/>
                <a:latin typeface="Times New Roman" panose="02020603050405020304" pitchFamily="18" charset="0"/>
                <a:cs typeface="Times New Roman" panose="02020603050405020304" pitchFamily="18" charset="0"/>
              </a:rPr>
              <a:t>України</a:t>
            </a:r>
            <a:r>
              <a:rPr lang="ru-RU" sz="1600" b="0" dirty="0">
                <a:solidFill>
                  <a:srgbClr val="000000"/>
                </a:solidFill>
                <a:effectLst/>
                <a:latin typeface="Times New Roman" panose="02020603050405020304" pitchFamily="18" charset="0"/>
                <a:cs typeface="Times New Roman" panose="02020603050405020304" pitchFamily="18" charset="0"/>
              </a:rPr>
              <a:t> "Про </a:t>
            </a:r>
            <a:r>
              <a:rPr lang="ru-RU" sz="1600" b="0" dirty="0" err="1">
                <a:solidFill>
                  <a:srgbClr val="000000"/>
                </a:solidFill>
                <a:effectLst/>
                <a:latin typeface="Times New Roman" panose="02020603050405020304" pitchFamily="18" charset="0"/>
                <a:cs typeface="Times New Roman" panose="02020603050405020304" pitchFamily="18" charset="0"/>
              </a:rPr>
              <a:t>охорону</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культурної</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спадщини</a:t>
            </a:r>
            <a:r>
              <a:rPr lang="ru-RU" sz="1600" b="0" dirty="0">
                <a:solidFill>
                  <a:srgbClr val="000000"/>
                </a:solidFill>
                <a:effectLst/>
                <a:latin typeface="Times New Roman" panose="02020603050405020304" pitchFamily="18" charset="0"/>
                <a:cs typeface="Times New Roman" panose="02020603050405020304" pitchFamily="18" charset="0"/>
              </a:rPr>
              <a:t>"), </a:t>
            </a:r>
            <a:r>
              <a:rPr lang="ru-RU" sz="1600" b="0" dirty="0" err="1">
                <a:solidFill>
                  <a:srgbClr val="000000"/>
                </a:solidFill>
                <a:effectLst/>
                <a:latin typeface="Times New Roman" panose="02020603050405020304" pitchFamily="18" charset="0"/>
                <a:cs typeface="Times New Roman" panose="02020603050405020304" pitchFamily="18" charset="0"/>
              </a:rPr>
              <a:t>тощо</a:t>
            </a:r>
            <a:r>
              <a:rPr lang="ru-RU" sz="1600" b="0" dirty="0">
                <a:solidFill>
                  <a:srgbClr val="000000"/>
                </a:solidFill>
                <a:effectLst/>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cxnSp>
        <p:nvCxnSpPr>
          <p:cNvPr id="20" name="Прямая со стрелкой 19">
            <a:extLst>
              <a:ext uri="{FF2B5EF4-FFF2-40B4-BE49-F238E27FC236}">
                <a16:creationId xmlns:a16="http://schemas.microsoft.com/office/drawing/2014/main" id="{A09E79BA-1EAE-4186-A106-0A801561C60E}"/>
              </a:ext>
            </a:extLst>
          </p:cNvPr>
          <p:cNvCxnSpPr>
            <a:stCxn id="5" idx="2"/>
          </p:cNvCxnSpPr>
          <p:nvPr/>
        </p:nvCxnSpPr>
        <p:spPr>
          <a:xfrm flipH="1">
            <a:off x="3810000" y="670441"/>
            <a:ext cx="1523999" cy="50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1086B6B8-EE6C-474F-9F44-87B1C1C4FADA}"/>
              </a:ext>
            </a:extLst>
          </p:cNvPr>
          <p:cNvCxnSpPr>
            <a:cxnSpLocks/>
            <a:stCxn id="5" idx="2"/>
          </p:cNvCxnSpPr>
          <p:nvPr/>
        </p:nvCxnSpPr>
        <p:spPr>
          <a:xfrm>
            <a:off x="5333999" y="670441"/>
            <a:ext cx="742952" cy="748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Стрелка: вниз 23">
            <a:extLst>
              <a:ext uri="{FF2B5EF4-FFF2-40B4-BE49-F238E27FC236}">
                <a16:creationId xmlns:a16="http://schemas.microsoft.com/office/drawing/2014/main" id="{11EF783E-956B-49D9-A4BE-4CE985BAF10F}"/>
              </a:ext>
            </a:extLst>
          </p:cNvPr>
          <p:cNvSpPr/>
          <p:nvPr/>
        </p:nvSpPr>
        <p:spPr>
          <a:xfrm>
            <a:off x="1800225" y="1684763"/>
            <a:ext cx="704850" cy="3045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 стрелкой 25">
            <a:extLst>
              <a:ext uri="{FF2B5EF4-FFF2-40B4-BE49-F238E27FC236}">
                <a16:creationId xmlns:a16="http://schemas.microsoft.com/office/drawing/2014/main" id="{A33AE3A2-36FF-464D-AD28-3AEE9B087AE0}"/>
              </a:ext>
            </a:extLst>
          </p:cNvPr>
          <p:cNvCxnSpPr>
            <a:stCxn id="9" idx="2"/>
          </p:cNvCxnSpPr>
          <p:nvPr/>
        </p:nvCxnSpPr>
        <p:spPr>
          <a:xfrm>
            <a:off x="8648700" y="1904051"/>
            <a:ext cx="38100" cy="402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47F4D9A8-A540-4FB8-801E-2F49C0AAF080}"/>
              </a:ext>
            </a:extLst>
          </p:cNvPr>
          <p:cNvCxnSpPr>
            <a:stCxn id="15" idx="2"/>
          </p:cNvCxnSpPr>
          <p:nvPr/>
        </p:nvCxnSpPr>
        <p:spPr>
          <a:xfrm flipH="1">
            <a:off x="3895723" y="3876324"/>
            <a:ext cx="4033841" cy="448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5851A7D5-CB81-483D-B4D8-908002EC7673}"/>
              </a:ext>
            </a:extLst>
          </p:cNvPr>
          <p:cNvCxnSpPr>
            <a:stCxn id="15" idx="2"/>
          </p:cNvCxnSpPr>
          <p:nvPr/>
        </p:nvCxnSpPr>
        <p:spPr>
          <a:xfrm>
            <a:off x="7929564" y="3876324"/>
            <a:ext cx="1681161" cy="50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65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1598C7-0B0B-4C53-AF6D-6D02D631DC3C}"/>
              </a:ext>
            </a:extLst>
          </p:cNvPr>
          <p:cNvSpPr txBox="1"/>
          <p:nvPr/>
        </p:nvSpPr>
        <p:spPr>
          <a:xfrm>
            <a:off x="5327197" y="874455"/>
            <a:ext cx="641984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b="0" i="0" dirty="0">
                <a:solidFill>
                  <a:srgbClr val="333333"/>
                </a:solidFill>
                <a:effectLst/>
                <a:latin typeface="Times New Roman" panose="02020603050405020304" pitchFamily="18" charset="0"/>
                <a:cs typeface="Times New Roman" panose="02020603050405020304" pitchFamily="18" charset="0"/>
              </a:rPr>
              <a:t>Право </a:t>
            </a:r>
            <a:r>
              <a:rPr lang="ru-RU" sz="1600" b="0" i="0" dirty="0" err="1">
                <a:solidFill>
                  <a:srgbClr val="333333"/>
                </a:solidFill>
                <a:effectLst/>
                <a:latin typeface="Times New Roman" panose="02020603050405020304" pitchFamily="18" charset="0"/>
                <a:cs typeface="Times New Roman" panose="02020603050405020304" pitchFamily="18" charset="0"/>
              </a:rPr>
              <a:t>власності</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вважається</a:t>
            </a:r>
            <a:r>
              <a:rPr lang="ru-RU" sz="1600" b="0" i="0" dirty="0">
                <a:solidFill>
                  <a:srgbClr val="333333"/>
                </a:solidFill>
                <a:effectLst/>
                <a:latin typeface="Times New Roman" panose="02020603050405020304" pitchFamily="18" charset="0"/>
                <a:cs typeface="Times New Roman" panose="02020603050405020304" pitchFamily="18" charset="0"/>
              </a:rPr>
              <a:t> набутим </a:t>
            </a:r>
            <a:r>
              <a:rPr lang="ru-RU" sz="1600" b="0" i="0" dirty="0" err="1">
                <a:solidFill>
                  <a:srgbClr val="333333"/>
                </a:solidFill>
                <a:effectLst/>
                <a:latin typeface="Times New Roman" panose="02020603050405020304" pitchFamily="18" charset="0"/>
                <a:cs typeface="Times New Roman" panose="02020603050405020304" pitchFamily="18" charset="0"/>
              </a:rPr>
              <a:t>правомірно</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якщо</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інше</a:t>
            </a:r>
            <a:r>
              <a:rPr lang="ru-RU" sz="1600" b="0" i="0" dirty="0">
                <a:solidFill>
                  <a:srgbClr val="333333"/>
                </a:solidFill>
                <a:effectLst/>
                <a:latin typeface="Times New Roman" panose="02020603050405020304" pitchFamily="18" charset="0"/>
                <a:cs typeface="Times New Roman" panose="02020603050405020304" pitchFamily="18" charset="0"/>
              </a:rPr>
              <a:t> прямо не </a:t>
            </a:r>
            <a:r>
              <a:rPr lang="ru-RU" sz="1600" b="0" i="0" dirty="0" err="1">
                <a:solidFill>
                  <a:srgbClr val="333333"/>
                </a:solidFill>
                <a:effectLst/>
                <a:latin typeface="Times New Roman" panose="02020603050405020304" pitchFamily="18" charset="0"/>
                <a:cs typeface="Times New Roman" panose="02020603050405020304" pitchFamily="18" charset="0"/>
              </a:rPr>
              <a:t>випливає</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із</a:t>
            </a:r>
            <a:r>
              <a:rPr lang="ru-RU" sz="1600" b="0" i="0" dirty="0">
                <a:solidFill>
                  <a:srgbClr val="333333"/>
                </a:solidFill>
                <a:effectLst/>
                <a:latin typeface="Times New Roman" panose="02020603050405020304" pitchFamily="18" charset="0"/>
                <a:cs typeface="Times New Roman" panose="02020603050405020304" pitchFamily="18" charset="0"/>
              </a:rPr>
              <a:t> закону </a:t>
            </a:r>
            <a:r>
              <a:rPr lang="ru-RU" sz="1600" b="0" i="0" dirty="0" err="1">
                <a:solidFill>
                  <a:srgbClr val="333333"/>
                </a:solidFill>
                <a:effectLst/>
                <a:latin typeface="Times New Roman" panose="02020603050405020304" pitchFamily="18" charset="0"/>
                <a:cs typeface="Times New Roman" panose="02020603050405020304" pitchFamily="18" charset="0"/>
              </a:rPr>
              <a:t>або</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незаконність</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набуття</a:t>
            </a:r>
            <a:r>
              <a:rPr lang="ru-RU" sz="1600" b="0" i="0" dirty="0">
                <a:solidFill>
                  <a:srgbClr val="333333"/>
                </a:solidFill>
                <a:effectLst/>
                <a:latin typeface="Times New Roman" panose="02020603050405020304" pitchFamily="18" charset="0"/>
                <a:cs typeface="Times New Roman" panose="02020603050405020304" pitchFamily="18" charset="0"/>
              </a:rPr>
              <a:t> права </a:t>
            </a:r>
            <a:r>
              <a:rPr lang="ru-RU" sz="1600" b="0" i="0" dirty="0" err="1">
                <a:solidFill>
                  <a:srgbClr val="333333"/>
                </a:solidFill>
                <a:effectLst/>
                <a:latin typeface="Times New Roman" panose="02020603050405020304" pitchFamily="18" charset="0"/>
                <a:cs typeface="Times New Roman" panose="02020603050405020304" pitchFamily="18" charset="0"/>
              </a:rPr>
              <a:t>власності</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чи</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необґрунтованість</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активів</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які</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перебувають</a:t>
            </a:r>
            <a:r>
              <a:rPr lang="ru-RU" sz="1600" b="0" i="0" dirty="0">
                <a:solidFill>
                  <a:srgbClr val="333333"/>
                </a:solidFill>
                <a:effectLst/>
                <a:latin typeface="Times New Roman" panose="02020603050405020304" pitchFamily="18" charset="0"/>
                <a:cs typeface="Times New Roman" panose="02020603050405020304" pitchFamily="18" charset="0"/>
              </a:rPr>
              <a:t> у </a:t>
            </a:r>
            <a:r>
              <a:rPr lang="ru-RU" sz="1600" b="0" i="0" dirty="0" err="1">
                <a:solidFill>
                  <a:srgbClr val="333333"/>
                </a:solidFill>
                <a:effectLst/>
                <a:latin typeface="Times New Roman" panose="02020603050405020304" pitchFamily="18" charset="0"/>
                <a:cs typeface="Times New Roman" panose="02020603050405020304" pitchFamily="18" charset="0"/>
              </a:rPr>
              <a:t>власності</a:t>
            </a:r>
            <a:r>
              <a:rPr lang="ru-RU" sz="1600" b="0" i="0" dirty="0">
                <a:solidFill>
                  <a:srgbClr val="333333"/>
                </a:solidFill>
                <a:effectLst/>
                <a:latin typeface="Times New Roman" panose="02020603050405020304" pitchFamily="18" charset="0"/>
                <a:cs typeface="Times New Roman" panose="02020603050405020304" pitchFamily="18" charset="0"/>
              </a:rPr>
              <a:t>, не </a:t>
            </a:r>
            <a:r>
              <a:rPr lang="ru-RU" sz="1600" b="0" i="0" dirty="0" err="1">
                <a:solidFill>
                  <a:srgbClr val="333333"/>
                </a:solidFill>
                <a:effectLst/>
                <a:latin typeface="Times New Roman" panose="02020603050405020304" pitchFamily="18" charset="0"/>
                <a:cs typeface="Times New Roman" panose="02020603050405020304" pitchFamily="18" charset="0"/>
              </a:rPr>
              <a:t>встановлені</a:t>
            </a:r>
            <a:r>
              <a:rPr lang="ru-RU" sz="1600" b="0" i="0" dirty="0">
                <a:solidFill>
                  <a:srgbClr val="333333"/>
                </a:solidFill>
                <a:effectLst/>
                <a:latin typeface="Times New Roman" panose="02020603050405020304" pitchFamily="18" charset="0"/>
                <a:cs typeface="Times New Roman" panose="02020603050405020304" pitchFamily="18" charset="0"/>
              </a:rPr>
              <a:t> судом.</a:t>
            </a:r>
          </a:p>
        </p:txBody>
      </p:sp>
      <p:sp>
        <p:nvSpPr>
          <p:cNvPr id="7" name="TextBox 6">
            <a:extLst>
              <a:ext uri="{FF2B5EF4-FFF2-40B4-BE49-F238E27FC236}">
                <a16:creationId xmlns:a16="http://schemas.microsoft.com/office/drawing/2014/main" id="{5D5891AF-F907-48E1-BBE4-1086925D7308}"/>
              </a:ext>
            </a:extLst>
          </p:cNvPr>
          <p:cNvSpPr txBox="1"/>
          <p:nvPr/>
        </p:nvSpPr>
        <p:spPr>
          <a:xfrm>
            <a:off x="3107872" y="258748"/>
            <a:ext cx="493395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0" i="0" dirty="0" err="1">
                <a:solidFill>
                  <a:srgbClr val="333333"/>
                </a:solidFill>
                <a:effectLst/>
                <a:latin typeface="Times New Roman" panose="02020603050405020304" pitchFamily="18" charset="0"/>
                <a:cs typeface="Times New Roman" panose="02020603050405020304" pitchFamily="18" charset="0"/>
              </a:rPr>
              <a:t>Набуття</a:t>
            </a:r>
            <a:r>
              <a:rPr lang="ru-RU" sz="1600" b="0" i="0" dirty="0">
                <a:solidFill>
                  <a:srgbClr val="333333"/>
                </a:solidFill>
                <a:effectLst/>
                <a:latin typeface="Times New Roman" panose="02020603050405020304" pitchFamily="18" charset="0"/>
                <a:cs typeface="Times New Roman" panose="02020603050405020304" pitchFamily="18" charset="0"/>
              </a:rPr>
              <a:t> права </a:t>
            </a:r>
            <a:r>
              <a:rPr lang="ru-RU" sz="1600" b="0" i="0" dirty="0" err="1">
                <a:solidFill>
                  <a:srgbClr val="333333"/>
                </a:solidFill>
                <a:effectLst/>
                <a:latin typeface="Times New Roman" panose="02020603050405020304" pitchFamily="18" charset="0"/>
                <a:cs typeface="Times New Roman" panose="02020603050405020304" pitchFamily="18" charset="0"/>
              </a:rPr>
              <a:t>власності</a:t>
            </a:r>
            <a:r>
              <a:rPr lang="ru-RU" sz="1600" b="0" i="0" dirty="0">
                <a:solidFill>
                  <a:srgbClr val="333333"/>
                </a:solidFill>
                <a:effectLst/>
                <a:latin typeface="Times New Roman" panose="02020603050405020304" pitchFamily="18" charset="0"/>
                <a:cs typeface="Times New Roman" panose="02020603050405020304" pitchFamily="18" charset="0"/>
              </a:rPr>
              <a:t> (ст. 328 ЦК)</a:t>
            </a:r>
            <a:endParaRPr lang="ru-RU"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2A99AF-6FED-42CE-BC09-83611A6CA59E}"/>
              </a:ext>
            </a:extLst>
          </p:cNvPr>
          <p:cNvSpPr txBox="1"/>
          <p:nvPr/>
        </p:nvSpPr>
        <p:spPr>
          <a:xfrm>
            <a:off x="248332" y="909511"/>
            <a:ext cx="3507242"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b="0" i="0" dirty="0">
                <a:solidFill>
                  <a:srgbClr val="333333"/>
                </a:solidFill>
                <a:effectLst/>
                <a:latin typeface="Times New Roman" panose="02020603050405020304" pitchFamily="18" charset="0"/>
                <a:cs typeface="Times New Roman" panose="02020603050405020304" pitchFamily="18" charset="0"/>
              </a:rPr>
              <a:t>Право </a:t>
            </a:r>
            <a:r>
              <a:rPr lang="ru-RU" sz="1600" b="0" i="0" dirty="0" err="1">
                <a:solidFill>
                  <a:srgbClr val="333333"/>
                </a:solidFill>
                <a:effectLst/>
                <a:latin typeface="Times New Roman" panose="02020603050405020304" pitchFamily="18" charset="0"/>
                <a:cs typeface="Times New Roman" panose="02020603050405020304" pitchFamily="18" charset="0"/>
              </a:rPr>
              <a:t>власності</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набувається</a:t>
            </a:r>
            <a:r>
              <a:rPr lang="ru-RU" sz="1600" b="0" i="0" dirty="0">
                <a:solidFill>
                  <a:srgbClr val="333333"/>
                </a:solidFill>
                <a:effectLst/>
                <a:latin typeface="Times New Roman" panose="02020603050405020304" pitchFamily="18" charset="0"/>
                <a:cs typeface="Times New Roman" panose="02020603050405020304" pitchFamily="18" charset="0"/>
              </a:rPr>
              <a:t> на </a:t>
            </a:r>
            <a:r>
              <a:rPr lang="ru-RU" sz="1600" b="0" i="0" dirty="0" err="1">
                <a:solidFill>
                  <a:srgbClr val="333333"/>
                </a:solidFill>
                <a:effectLst/>
                <a:latin typeface="Times New Roman" panose="02020603050405020304" pitchFamily="18" charset="0"/>
                <a:cs typeface="Times New Roman" panose="02020603050405020304" pitchFamily="18" charset="0"/>
              </a:rPr>
              <a:t>підставах</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що</a:t>
            </a:r>
            <a:r>
              <a:rPr lang="ru-RU" sz="1600" b="0" i="0" dirty="0">
                <a:solidFill>
                  <a:srgbClr val="333333"/>
                </a:solidFill>
                <a:effectLst/>
                <a:latin typeface="Times New Roman" panose="02020603050405020304" pitchFamily="18" charset="0"/>
                <a:cs typeface="Times New Roman" panose="02020603050405020304" pitchFamily="18" charset="0"/>
              </a:rPr>
              <a:t> не </a:t>
            </a:r>
            <a:r>
              <a:rPr lang="ru-RU" sz="1600" b="0" i="0" dirty="0" err="1">
                <a:solidFill>
                  <a:srgbClr val="333333"/>
                </a:solidFill>
                <a:effectLst/>
                <a:latin typeface="Times New Roman" panose="02020603050405020304" pitchFamily="18" charset="0"/>
                <a:cs typeface="Times New Roman" panose="02020603050405020304" pitchFamily="18" charset="0"/>
              </a:rPr>
              <a:t>заборонені</a:t>
            </a:r>
            <a:r>
              <a:rPr lang="ru-RU" sz="1600" b="0" i="0" dirty="0">
                <a:solidFill>
                  <a:srgbClr val="333333"/>
                </a:solidFill>
                <a:effectLst/>
                <a:latin typeface="Times New Roman" panose="02020603050405020304" pitchFamily="18" charset="0"/>
                <a:cs typeface="Times New Roman" panose="02020603050405020304" pitchFamily="18" charset="0"/>
              </a:rPr>
              <a:t> законом, </a:t>
            </a:r>
            <a:r>
              <a:rPr lang="ru-RU" sz="1600" b="0" i="0" dirty="0" err="1">
                <a:solidFill>
                  <a:srgbClr val="333333"/>
                </a:solidFill>
                <a:effectLst/>
                <a:latin typeface="Times New Roman" panose="02020603050405020304" pitchFamily="18" charset="0"/>
                <a:cs typeface="Times New Roman" panose="02020603050405020304" pitchFamily="18" charset="0"/>
              </a:rPr>
              <a:t>зокрема</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із</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правочинів</a:t>
            </a:r>
            <a:r>
              <a:rPr lang="ru-RU" sz="1600" b="0" i="0" dirty="0">
                <a:solidFill>
                  <a:srgbClr val="333333"/>
                </a:solidFill>
                <a:effectLst/>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95AED919-FC8C-4B29-8B6F-2CD54CA61939}"/>
              </a:ext>
            </a:extLst>
          </p:cNvPr>
          <p:cNvSpPr txBox="1"/>
          <p:nvPr/>
        </p:nvSpPr>
        <p:spPr>
          <a:xfrm>
            <a:off x="5460547" y="2191845"/>
            <a:ext cx="131445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0" i="0" dirty="0" err="1">
                <a:solidFill>
                  <a:srgbClr val="202122"/>
                </a:solidFill>
                <a:effectLst/>
                <a:latin typeface="Times New Roman" panose="02020603050405020304" pitchFamily="18" charset="0"/>
                <a:cs typeface="Times New Roman" panose="02020603050405020304" pitchFamily="18" charset="0"/>
              </a:rPr>
              <a:t>Підстави</a:t>
            </a:r>
            <a:r>
              <a:rPr lang="ru-RU" sz="1600" b="0" i="0" dirty="0">
                <a:solidFill>
                  <a:srgbClr val="202122"/>
                </a:solidFill>
                <a:effectLst/>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4FC04F2-BB55-4717-99B0-D9204421D1A3}"/>
              </a:ext>
            </a:extLst>
          </p:cNvPr>
          <p:cNvSpPr txBox="1"/>
          <p:nvPr/>
        </p:nvSpPr>
        <p:spPr>
          <a:xfrm>
            <a:off x="239827" y="2844225"/>
            <a:ext cx="573609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b="1" i="0" dirty="0" err="1">
                <a:solidFill>
                  <a:srgbClr val="202122"/>
                </a:solidFill>
                <a:effectLst/>
                <a:latin typeface="Times New Roman" panose="02020603050405020304" pitchFamily="18" charset="0"/>
                <a:cs typeface="Times New Roman" panose="02020603050405020304" pitchFamily="18" charset="0"/>
              </a:rPr>
              <a:t>Первісні</a:t>
            </a:r>
            <a:r>
              <a:rPr lang="ru-RU" sz="1600" b="1" i="0" dirty="0">
                <a:solidFill>
                  <a:srgbClr val="202122"/>
                </a:solidFill>
                <a:effectLst/>
                <a:latin typeface="Times New Roman" panose="02020603050405020304" pitchFamily="18" charset="0"/>
                <a:cs typeface="Times New Roman" panose="02020603050405020304" pitchFamily="18" charset="0"/>
              </a:rPr>
              <a:t> -  </a:t>
            </a:r>
            <a:r>
              <a:rPr lang="ru-RU" sz="1600" dirty="0">
                <a:solidFill>
                  <a:srgbClr val="202122"/>
                </a:solidFill>
                <a:latin typeface="Times New Roman" panose="02020603050405020304" pitchFamily="18" charset="0"/>
                <a:cs typeface="Times New Roman" panose="02020603050405020304" pitchFamily="18" charset="0"/>
              </a:rPr>
              <a:t>право </a:t>
            </a:r>
            <a:r>
              <a:rPr lang="ru-RU" sz="1600" dirty="0" err="1">
                <a:solidFill>
                  <a:srgbClr val="202122"/>
                </a:solidFill>
                <a:latin typeface="Times New Roman" panose="02020603050405020304" pitchFamily="18" charset="0"/>
                <a:cs typeface="Times New Roman" panose="02020603050405020304" pitchFamily="18" charset="0"/>
              </a:rPr>
              <a:t>власності</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виникає</a:t>
            </a:r>
            <a:r>
              <a:rPr lang="ru-RU" sz="1600" dirty="0">
                <a:solidFill>
                  <a:srgbClr val="202122"/>
                </a:solidFill>
                <a:latin typeface="Times New Roman" panose="02020603050405020304" pitchFamily="18" charset="0"/>
                <a:cs typeface="Times New Roman" panose="02020603050405020304" pitchFamily="18" charset="0"/>
              </a:rPr>
              <a:t> на </a:t>
            </a:r>
            <a:r>
              <a:rPr lang="ru-RU" sz="1600" dirty="0" err="1">
                <a:solidFill>
                  <a:srgbClr val="202122"/>
                </a:solidFill>
                <a:latin typeface="Times New Roman" panose="02020603050405020304" pitchFamily="18" charset="0"/>
                <a:cs typeface="Times New Roman" panose="02020603050405020304" pitchFamily="18" charset="0"/>
              </a:rPr>
              <a:t>річ</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вперше</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або</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незалежно</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від</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волі</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попередніх</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власників</a:t>
            </a:r>
            <a:endParaRPr lang="ru-RU" sz="1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2B2E45F-B84A-43BE-8A65-B1055E3207CD}"/>
              </a:ext>
            </a:extLst>
          </p:cNvPr>
          <p:cNvSpPr txBox="1"/>
          <p:nvPr/>
        </p:nvSpPr>
        <p:spPr>
          <a:xfrm>
            <a:off x="7184572" y="2838953"/>
            <a:ext cx="403996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b="1" i="0" dirty="0" err="1">
                <a:solidFill>
                  <a:srgbClr val="202122"/>
                </a:solidFill>
                <a:effectLst/>
                <a:latin typeface="Times New Roman" panose="02020603050405020304" pitchFamily="18" charset="0"/>
                <a:cs typeface="Times New Roman" panose="02020603050405020304" pitchFamily="18" charset="0"/>
              </a:rPr>
              <a:t>Похідні</a:t>
            </a:r>
            <a:r>
              <a:rPr lang="ru-RU" sz="1600" b="1" i="0" dirty="0">
                <a:solidFill>
                  <a:srgbClr val="202122"/>
                </a:solidFill>
                <a:effectLst/>
                <a:latin typeface="Times New Roman" panose="02020603050405020304" pitchFamily="18" charset="0"/>
                <a:cs typeface="Times New Roman" panose="02020603050405020304" pitchFamily="18" charset="0"/>
              </a:rPr>
              <a:t> - </a:t>
            </a:r>
            <a:r>
              <a:rPr lang="ru-RU" sz="1600" dirty="0">
                <a:solidFill>
                  <a:srgbClr val="202122"/>
                </a:solidFill>
                <a:latin typeface="Times New Roman" panose="02020603050405020304" pitchFamily="18" charset="0"/>
                <a:cs typeface="Times New Roman" panose="02020603050405020304" pitchFamily="18" charset="0"/>
              </a:rPr>
              <a:t>право </a:t>
            </a:r>
            <a:r>
              <a:rPr lang="ru-RU" sz="1600" dirty="0" err="1">
                <a:solidFill>
                  <a:srgbClr val="202122"/>
                </a:solidFill>
                <a:latin typeface="Times New Roman" panose="02020603050405020304" pitchFamily="18" charset="0"/>
                <a:cs typeface="Times New Roman" panose="02020603050405020304" pitchFamily="18" charset="0"/>
              </a:rPr>
              <a:t>власності</a:t>
            </a:r>
            <a:r>
              <a:rPr lang="ru-RU" sz="1600" dirty="0">
                <a:solidFill>
                  <a:srgbClr val="202122"/>
                </a:solidFill>
                <a:latin typeface="Times New Roman" panose="02020603050405020304" pitchFamily="18" charset="0"/>
                <a:cs typeface="Times New Roman" panose="02020603050405020304" pitchFamily="18" charset="0"/>
              </a:rPr>
              <a:t> на </a:t>
            </a:r>
            <a:r>
              <a:rPr lang="ru-RU" sz="1600" dirty="0" err="1">
                <a:solidFill>
                  <a:srgbClr val="202122"/>
                </a:solidFill>
                <a:latin typeface="Times New Roman" panose="02020603050405020304" pitchFamily="18" charset="0"/>
                <a:cs typeface="Times New Roman" panose="02020603050405020304" pitchFamily="18" charset="0"/>
              </a:rPr>
              <a:t>річ</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виникає</a:t>
            </a:r>
            <a:r>
              <a:rPr lang="ru-RU" sz="1600" dirty="0">
                <a:solidFill>
                  <a:srgbClr val="202122"/>
                </a:solidFill>
                <a:latin typeface="Times New Roman" panose="02020603050405020304" pitchFamily="18" charset="0"/>
                <a:cs typeface="Times New Roman" panose="02020603050405020304" pitchFamily="18" charset="0"/>
              </a:rPr>
              <a:t> за волею </a:t>
            </a:r>
            <a:r>
              <a:rPr lang="ru-RU" sz="1600" dirty="0" err="1">
                <a:solidFill>
                  <a:srgbClr val="202122"/>
                </a:solidFill>
                <a:latin typeface="Times New Roman" panose="02020603050405020304" pitchFamily="18" charset="0"/>
                <a:cs typeface="Times New Roman" panose="02020603050405020304" pitchFamily="18" charset="0"/>
              </a:rPr>
              <a:t>попереднього</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власника</a:t>
            </a:r>
            <a:r>
              <a:rPr lang="ru-RU" sz="1600" dirty="0">
                <a:solidFill>
                  <a:srgbClr val="202122"/>
                </a:solidFill>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E91D68C-C837-461F-9CC2-8D142455FFA1}"/>
              </a:ext>
            </a:extLst>
          </p:cNvPr>
          <p:cNvSpPr txBox="1"/>
          <p:nvPr/>
        </p:nvSpPr>
        <p:spPr>
          <a:xfrm>
            <a:off x="239827" y="3742826"/>
            <a:ext cx="5736090"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mj-lt"/>
              <a:buAutoNum type="arabicPeriod"/>
            </a:pPr>
            <a:r>
              <a:rPr lang="ru-RU" sz="1600" b="0" i="0" dirty="0" err="1">
                <a:solidFill>
                  <a:srgbClr val="202122"/>
                </a:solidFill>
                <a:effectLst/>
                <a:latin typeface="Times New Roman" panose="02020603050405020304" pitchFamily="18" charset="0"/>
                <a:cs typeface="Times New Roman" panose="02020603050405020304" pitchFamily="18" charset="0"/>
              </a:rPr>
              <a:t>новостворене</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майно</a:t>
            </a:r>
            <a:r>
              <a:rPr lang="ru-RU" sz="1600" b="0" i="0" dirty="0">
                <a:solidFill>
                  <a:srgbClr val="202122"/>
                </a:solidFill>
                <a:effectLst/>
                <a:latin typeface="Times New Roman" panose="02020603050405020304" pitchFamily="18" charset="0"/>
                <a:cs typeface="Times New Roman" panose="02020603050405020304" pitchFamily="18" charset="0"/>
              </a:rPr>
              <a:t> (ст. 331);</a:t>
            </a:r>
          </a:p>
          <a:p>
            <a:pPr algn="just">
              <a:buFont typeface="+mj-lt"/>
              <a:buAutoNum type="arabicPeriod"/>
            </a:pPr>
            <a:r>
              <a:rPr lang="ru-RU" sz="1600" b="0" i="0" dirty="0" err="1">
                <a:solidFill>
                  <a:srgbClr val="202122"/>
                </a:solidFill>
                <a:effectLst/>
                <a:latin typeface="Times New Roman" panose="02020603050405020304" pitchFamily="18" charset="0"/>
                <a:cs typeface="Times New Roman" panose="02020603050405020304" pitchFamily="18" charset="0"/>
              </a:rPr>
              <a:t>переробка</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речі</a:t>
            </a:r>
            <a:r>
              <a:rPr lang="ru-RU" sz="1600" b="0" i="0" dirty="0">
                <a:solidFill>
                  <a:srgbClr val="202122"/>
                </a:solidFill>
                <a:effectLst/>
                <a:latin typeface="Times New Roman" panose="02020603050405020304" pitchFamily="18" charset="0"/>
                <a:cs typeface="Times New Roman" panose="02020603050405020304" pitchFamily="18" charset="0"/>
              </a:rPr>
              <a:t> (ст. 332);</a:t>
            </a:r>
          </a:p>
          <a:p>
            <a:pPr algn="just">
              <a:buFont typeface="+mj-lt"/>
              <a:buAutoNum type="arabicPeriod"/>
            </a:pPr>
            <a:r>
              <a:rPr lang="ru-RU" sz="1600" b="0" i="0" dirty="0" err="1">
                <a:solidFill>
                  <a:srgbClr val="202122"/>
                </a:solidFill>
                <a:effectLst/>
                <a:latin typeface="Times New Roman" panose="02020603050405020304" pitchFamily="18" charset="0"/>
                <a:cs typeface="Times New Roman" panose="02020603050405020304" pitchFamily="18" charset="0"/>
              </a:rPr>
              <a:t>привласнення</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загальнодоступних</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дарів</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природи</a:t>
            </a:r>
            <a:r>
              <a:rPr lang="ru-RU" sz="1600" b="0" i="0" dirty="0">
                <a:solidFill>
                  <a:srgbClr val="202122"/>
                </a:solidFill>
                <a:effectLst/>
                <a:latin typeface="Times New Roman" panose="02020603050405020304" pitchFamily="18" charset="0"/>
                <a:cs typeface="Times New Roman" panose="02020603050405020304" pitchFamily="18" charset="0"/>
              </a:rPr>
              <a:t> (ст. 333);</a:t>
            </a:r>
          </a:p>
          <a:p>
            <a:pPr algn="just">
              <a:buFont typeface="+mj-lt"/>
              <a:buAutoNum type="arabicPeriod"/>
            </a:pPr>
            <a:r>
              <a:rPr lang="ru-RU" sz="1600" b="0" i="0" dirty="0" err="1">
                <a:solidFill>
                  <a:srgbClr val="202122"/>
                </a:solidFill>
                <a:effectLst/>
                <a:latin typeface="Times New Roman" panose="02020603050405020304" pitchFamily="18" charset="0"/>
                <a:cs typeface="Times New Roman" panose="02020603050405020304" pitchFamily="18" charset="0"/>
              </a:rPr>
              <a:t>безхазяйна</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річ</a:t>
            </a:r>
            <a:r>
              <a:rPr lang="ru-RU" sz="1600" b="0" i="0" dirty="0">
                <a:solidFill>
                  <a:srgbClr val="202122"/>
                </a:solidFill>
                <a:effectLst/>
                <a:latin typeface="Times New Roman" panose="02020603050405020304" pitchFamily="18" charset="0"/>
                <a:cs typeface="Times New Roman" panose="02020603050405020304" pitchFamily="18" charset="0"/>
              </a:rPr>
              <a:t> (ст. 335);</a:t>
            </a:r>
          </a:p>
          <a:p>
            <a:pPr algn="just">
              <a:buFont typeface="+mj-lt"/>
              <a:buAutoNum type="arabicPeriod"/>
            </a:pPr>
            <a:r>
              <a:rPr lang="ru-RU" sz="1600" b="0" i="0" dirty="0" err="1">
                <a:solidFill>
                  <a:srgbClr val="202122"/>
                </a:solidFill>
                <a:effectLst/>
                <a:latin typeface="Times New Roman" panose="02020603050405020304" pitchFamily="18" charset="0"/>
                <a:cs typeface="Times New Roman" panose="02020603050405020304" pitchFamily="18" charset="0"/>
              </a:rPr>
              <a:t>набуття</a:t>
            </a:r>
            <a:r>
              <a:rPr lang="ru-RU" sz="1600" b="0" i="0" dirty="0">
                <a:solidFill>
                  <a:srgbClr val="202122"/>
                </a:solidFill>
                <a:effectLst/>
                <a:latin typeface="Times New Roman" panose="02020603050405020304" pitchFamily="18" charset="0"/>
                <a:cs typeface="Times New Roman" panose="02020603050405020304" pitchFamily="18" charset="0"/>
              </a:rPr>
              <a:t> права </a:t>
            </a:r>
            <a:r>
              <a:rPr lang="ru-RU" sz="1600" b="0" i="0" dirty="0" err="1">
                <a:solidFill>
                  <a:srgbClr val="202122"/>
                </a:solidFill>
                <a:effectLst/>
                <a:latin typeface="Times New Roman" panose="02020603050405020304" pitchFamily="18" charset="0"/>
                <a:cs typeface="Times New Roman" panose="02020603050405020304" pitchFamily="18" charset="0"/>
              </a:rPr>
              <a:t>власності</a:t>
            </a:r>
            <a:r>
              <a:rPr lang="ru-RU" sz="1600" b="0" i="0" dirty="0">
                <a:solidFill>
                  <a:srgbClr val="202122"/>
                </a:solidFill>
                <a:effectLst/>
                <a:latin typeface="Times New Roman" panose="02020603050405020304" pitchFamily="18" charset="0"/>
                <a:cs typeface="Times New Roman" panose="02020603050405020304" pitchFamily="18" charset="0"/>
              </a:rPr>
              <a:t> на </a:t>
            </a:r>
            <a:r>
              <a:rPr lang="ru-RU" sz="1600" b="0" i="0" dirty="0" err="1">
                <a:solidFill>
                  <a:srgbClr val="202122"/>
                </a:solidFill>
                <a:effectLst/>
                <a:latin typeface="Times New Roman" panose="02020603050405020304" pitchFamily="18" charset="0"/>
                <a:cs typeface="Times New Roman" panose="02020603050405020304" pitchFamily="18" charset="0"/>
              </a:rPr>
              <a:t>рухому</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річ</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від</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якої</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власник</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відмовився</a:t>
            </a:r>
            <a:r>
              <a:rPr lang="ru-RU" sz="1600" b="0" i="0" dirty="0">
                <a:solidFill>
                  <a:srgbClr val="202122"/>
                </a:solidFill>
                <a:effectLst/>
                <a:latin typeface="Times New Roman" panose="02020603050405020304" pitchFamily="18" charset="0"/>
                <a:cs typeface="Times New Roman" panose="02020603050405020304" pitchFamily="18" charset="0"/>
              </a:rPr>
              <a:t> (ст. 336);</a:t>
            </a:r>
          </a:p>
          <a:p>
            <a:pPr algn="just">
              <a:buFont typeface="+mj-lt"/>
              <a:buAutoNum type="arabicPeriod"/>
            </a:pPr>
            <a:r>
              <a:rPr lang="ru-RU" sz="1600" b="0" i="0" dirty="0" err="1">
                <a:solidFill>
                  <a:srgbClr val="202122"/>
                </a:solidFill>
                <a:effectLst/>
                <a:latin typeface="Times New Roman" panose="02020603050405020304" pitchFamily="18" charset="0"/>
                <a:cs typeface="Times New Roman" panose="02020603050405020304" pitchFamily="18" charset="0"/>
              </a:rPr>
              <a:t>знахідка</a:t>
            </a:r>
            <a:r>
              <a:rPr lang="ru-RU" sz="1600" b="0" i="0" dirty="0">
                <a:solidFill>
                  <a:srgbClr val="202122"/>
                </a:solidFill>
                <a:effectLst/>
                <a:latin typeface="Times New Roman" panose="02020603050405020304" pitchFamily="18" charset="0"/>
                <a:cs typeface="Times New Roman" panose="02020603050405020304" pitchFamily="18" charset="0"/>
              </a:rPr>
              <a:t> (ст. 338);</a:t>
            </a:r>
          </a:p>
          <a:p>
            <a:pPr algn="just">
              <a:buFont typeface="+mj-lt"/>
              <a:buAutoNum type="arabicPeriod"/>
            </a:pPr>
            <a:r>
              <a:rPr lang="ru-RU" sz="1600" b="0" i="0" dirty="0" err="1">
                <a:solidFill>
                  <a:srgbClr val="202122"/>
                </a:solidFill>
                <a:effectLst/>
                <a:latin typeface="Times New Roman" panose="02020603050405020304" pitchFamily="18" charset="0"/>
                <a:cs typeface="Times New Roman" panose="02020603050405020304" pitchFamily="18" charset="0"/>
              </a:rPr>
              <a:t>бездоглядна</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домашня</a:t>
            </a:r>
            <a:r>
              <a:rPr lang="ru-RU" sz="1600" b="0" i="0" dirty="0">
                <a:solidFill>
                  <a:srgbClr val="202122"/>
                </a:solidFill>
                <a:effectLst/>
                <a:latin typeface="Times New Roman" panose="02020603050405020304" pitchFamily="18" charset="0"/>
                <a:cs typeface="Times New Roman" panose="02020603050405020304" pitchFamily="18" charset="0"/>
              </a:rPr>
              <a:t> </a:t>
            </a:r>
            <a:r>
              <a:rPr lang="ru-RU" sz="1600" b="0" i="0" dirty="0" err="1">
                <a:solidFill>
                  <a:srgbClr val="202122"/>
                </a:solidFill>
                <a:effectLst/>
                <a:latin typeface="Times New Roman" panose="02020603050405020304" pitchFamily="18" charset="0"/>
                <a:cs typeface="Times New Roman" panose="02020603050405020304" pitchFamily="18" charset="0"/>
              </a:rPr>
              <a:t>тварина</a:t>
            </a:r>
            <a:r>
              <a:rPr lang="ru-RU" sz="1600" b="0" i="0" dirty="0">
                <a:solidFill>
                  <a:srgbClr val="202122"/>
                </a:solidFill>
                <a:effectLst/>
                <a:latin typeface="Times New Roman" panose="02020603050405020304" pitchFamily="18" charset="0"/>
                <a:cs typeface="Times New Roman" panose="02020603050405020304" pitchFamily="18" charset="0"/>
              </a:rPr>
              <a:t> (ст. 341);</a:t>
            </a:r>
          </a:p>
          <a:p>
            <a:pPr algn="just">
              <a:buFont typeface="+mj-lt"/>
              <a:buAutoNum type="arabicPeriod"/>
            </a:pPr>
            <a:r>
              <a:rPr lang="ru-RU" sz="1600" b="0" i="0" u="none" strike="noStrike" dirty="0">
                <a:solidFill>
                  <a:srgbClr val="0B0080"/>
                </a:solidFill>
                <a:effectLst/>
                <a:latin typeface="Times New Roman" panose="02020603050405020304" pitchFamily="18" charset="0"/>
                <a:cs typeface="Times New Roman" panose="02020603050405020304" pitchFamily="18" charset="0"/>
              </a:rPr>
              <a:t>скарб</a:t>
            </a:r>
            <a:r>
              <a:rPr lang="ru-RU" sz="1600" b="0" i="0" dirty="0">
                <a:solidFill>
                  <a:srgbClr val="202122"/>
                </a:solidFill>
                <a:effectLst/>
                <a:latin typeface="Times New Roman" panose="02020603050405020304" pitchFamily="18" charset="0"/>
                <a:cs typeface="Times New Roman" panose="02020603050405020304" pitchFamily="18" charset="0"/>
              </a:rPr>
              <a:t> (ст. 343);</a:t>
            </a:r>
          </a:p>
          <a:p>
            <a:pPr algn="just">
              <a:buFont typeface="+mj-lt"/>
              <a:buAutoNum type="arabicPeriod"/>
            </a:pPr>
            <a:r>
              <a:rPr lang="ru-RU" sz="1600" b="0" i="0" dirty="0" err="1">
                <a:solidFill>
                  <a:srgbClr val="202122"/>
                </a:solidFill>
                <a:effectLst/>
                <a:latin typeface="Times New Roman" panose="02020603050405020304" pitchFamily="18" charset="0"/>
                <a:cs typeface="Times New Roman" panose="02020603050405020304" pitchFamily="18" charset="0"/>
              </a:rPr>
              <a:t>набувальна</a:t>
            </a:r>
            <a:r>
              <a:rPr lang="ru-RU" sz="1600" b="0" i="0" dirty="0">
                <a:solidFill>
                  <a:srgbClr val="202122"/>
                </a:solidFill>
                <a:effectLst/>
                <a:latin typeface="Times New Roman" panose="02020603050405020304" pitchFamily="18" charset="0"/>
                <a:cs typeface="Times New Roman" panose="02020603050405020304" pitchFamily="18" charset="0"/>
              </a:rPr>
              <a:t> д</a:t>
            </a:r>
            <a:r>
              <a:rPr lang="uk-UA" sz="1600" b="0" i="0" dirty="0" err="1">
                <a:solidFill>
                  <a:srgbClr val="202122"/>
                </a:solidFill>
                <a:effectLst/>
                <a:latin typeface="Times New Roman" panose="02020603050405020304" pitchFamily="18" charset="0"/>
                <a:cs typeface="Times New Roman" panose="02020603050405020304" pitchFamily="18" charset="0"/>
              </a:rPr>
              <a:t>авність</a:t>
            </a:r>
            <a:r>
              <a:rPr lang="ru-RU" sz="1600" b="0" i="0" dirty="0">
                <a:solidFill>
                  <a:srgbClr val="202122"/>
                </a:solidFill>
                <a:effectLst/>
                <a:latin typeface="Times New Roman" panose="02020603050405020304" pitchFamily="18" charset="0"/>
                <a:cs typeface="Times New Roman" panose="02020603050405020304" pitchFamily="18" charset="0"/>
              </a:rPr>
              <a:t> (ст. 344);</a:t>
            </a:r>
          </a:p>
        </p:txBody>
      </p:sp>
      <p:sp>
        <p:nvSpPr>
          <p:cNvPr id="19" name="TextBox 18">
            <a:extLst>
              <a:ext uri="{FF2B5EF4-FFF2-40B4-BE49-F238E27FC236}">
                <a16:creationId xmlns:a16="http://schemas.microsoft.com/office/drawing/2014/main" id="{203314EF-9B01-4FA1-9A8B-975A323FF3ED}"/>
              </a:ext>
            </a:extLst>
          </p:cNvPr>
          <p:cNvSpPr txBox="1"/>
          <p:nvPr/>
        </p:nvSpPr>
        <p:spPr>
          <a:xfrm>
            <a:off x="7184571" y="3742826"/>
            <a:ext cx="4039959"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buFont typeface="+mj-lt"/>
              <a:buAutoNum type="arabicPeriod"/>
            </a:pPr>
            <a:r>
              <a:rPr lang="ru-RU" sz="1600" dirty="0" err="1">
                <a:solidFill>
                  <a:srgbClr val="202122"/>
                </a:solidFill>
                <a:latin typeface="Times New Roman" panose="02020603050405020304" pitchFamily="18" charset="0"/>
                <a:cs typeface="Times New Roman" panose="02020603050405020304" pitchFamily="18" charset="0"/>
              </a:rPr>
              <a:t>ц</a:t>
            </a:r>
            <a:r>
              <a:rPr lang="ru-RU" sz="1600" b="0" i="0" dirty="0" err="1">
                <a:solidFill>
                  <a:srgbClr val="202122"/>
                </a:solidFill>
                <a:effectLst/>
                <a:latin typeface="Times New Roman" panose="02020603050405020304" pitchFamily="18" charset="0"/>
                <a:cs typeface="Times New Roman" panose="02020603050405020304" pitchFamily="18" charset="0"/>
              </a:rPr>
              <a:t>ивільні</a:t>
            </a:r>
            <a:r>
              <a:rPr lang="ru-RU" sz="1600" dirty="0">
                <a:solidFill>
                  <a:srgbClr val="202122"/>
                </a:solidFill>
                <a:latin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cs typeface="Times New Roman" panose="02020603050405020304" pitchFamily="18" charset="0"/>
              </a:rPr>
              <a:t>правочини</a:t>
            </a:r>
            <a:r>
              <a:rPr lang="ru-RU" sz="1600" b="0" i="0" dirty="0">
                <a:solidFill>
                  <a:srgbClr val="202122"/>
                </a:solidFill>
                <a:effectLst/>
                <a:latin typeface="Times New Roman" panose="02020603050405020304" pitchFamily="18" charset="0"/>
                <a:cs typeface="Times New Roman" panose="02020603050405020304" pitchFamily="18" charset="0"/>
              </a:rPr>
              <a:t>;</a:t>
            </a:r>
          </a:p>
          <a:p>
            <a:pPr algn="l">
              <a:buFont typeface="+mj-lt"/>
              <a:buAutoNum type="arabicPeriod"/>
            </a:pPr>
            <a:r>
              <a:rPr lang="ru-RU" sz="1600" b="0" i="0" dirty="0">
                <a:solidFill>
                  <a:srgbClr val="0B0080"/>
                </a:solidFill>
                <a:effectLst/>
                <a:latin typeface="Times New Roman" panose="02020603050405020304" pitchFamily="18" charset="0"/>
                <a:cs typeface="Times New Roman" panose="02020603050405020304" pitchFamily="18" charset="0"/>
              </a:rPr>
              <a:t> </a:t>
            </a:r>
            <a:r>
              <a:rPr lang="ru-RU" sz="1600" b="0" i="0" dirty="0" err="1">
                <a:solidFill>
                  <a:srgbClr val="0B0080"/>
                </a:solidFill>
                <a:effectLst/>
                <a:latin typeface="Times New Roman" panose="02020603050405020304" pitchFamily="18" charset="0"/>
                <a:cs typeface="Times New Roman" panose="02020603050405020304" pitchFamily="18" charset="0"/>
              </a:rPr>
              <a:t>спадкування</a:t>
            </a:r>
            <a:r>
              <a:rPr lang="ru-RU" sz="1600" b="0" i="0" dirty="0">
                <a:solidFill>
                  <a:srgbClr val="202122"/>
                </a:solidFill>
                <a:effectLst/>
                <a:latin typeface="Times New Roman" panose="02020603050405020304" pitchFamily="18" charset="0"/>
                <a:cs typeface="Times New Roman" panose="02020603050405020304" pitchFamily="18" charset="0"/>
              </a:rPr>
              <a:t> за законом;</a:t>
            </a:r>
          </a:p>
          <a:p>
            <a:pPr algn="l">
              <a:buFont typeface="+mj-lt"/>
              <a:buAutoNum type="arabicPeriod"/>
            </a:pPr>
            <a:r>
              <a:rPr lang="ru-RU" sz="1600" b="0" i="0" dirty="0" err="1">
                <a:solidFill>
                  <a:srgbClr val="202122"/>
                </a:solidFill>
                <a:effectLst/>
                <a:latin typeface="Times New Roman" panose="02020603050405020304" pitchFamily="18" charset="0"/>
                <a:cs typeface="Times New Roman" panose="02020603050405020304" pitchFamily="18" charset="0"/>
              </a:rPr>
              <a:t>спадкування</a:t>
            </a:r>
            <a:r>
              <a:rPr lang="ru-RU" sz="1600" b="0" i="0" dirty="0">
                <a:solidFill>
                  <a:srgbClr val="202122"/>
                </a:solidFill>
                <a:effectLst/>
                <a:latin typeface="Times New Roman" panose="02020603050405020304" pitchFamily="18" charset="0"/>
                <a:cs typeface="Times New Roman" panose="02020603050405020304" pitchFamily="18" charset="0"/>
              </a:rPr>
              <a:t> за </a:t>
            </a:r>
            <a:r>
              <a:rPr lang="ru-RU" sz="1600" b="0" i="0" dirty="0" err="1">
                <a:solidFill>
                  <a:srgbClr val="202122"/>
                </a:solidFill>
                <a:effectLst/>
                <a:latin typeface="Times New Roman" panose="02020603050405020304" pitchFamily="18" charset="0"/>
                <a:cs typeface="Times New Roman" panose="02020603050405020304" pitchFamily="18" charset="0"/>
              </a:rPr>
              <a:t>заповітом</a:t>
            </a:r>
            <a:r>
              <a:rPr lang="ru-RU" sz="1600" b="0" i="0" dirty="0">
                <a:solidFill>
                  <a:srgbClr val="202122"/>
                </a:solidFill>
                <a:effectLst/>
                <a:latin typeface="Times New Roman" panose="02020603050405020304" pitchFamily="18" charset="0"/>
                <a:cs typeface="Times New Roman" panose="02020603050405020304" pitchFamily="18" charset="0"/>
              </a:rPr>
              <a:t>.</a:t>
            </a:r>
          </a:p>
        </p:txBody>
      </p:sp>
      <p:cxnSp>
        <p:nvCxnSpPr>
          <p:cNvPr id="21" name="Прямая со стрелкой 20">
            <a:extLst>
              <a:ext uri="{FF2B5EF4-FFF2-40B4-BE49-F238E27FC236}">
                <a16:creationId xmlns:a16="http://schemas.microsoft.com/office/drawing/2014/main" id="{1F2134A5-37CE-4607-9255-0FCA8A32BFF5}"/>
              </a:ext>
            </a:extLst>
          </p:cNvPr>
          <p:cNvCxnSpPr>
            <a:stCxn id="7" idx="1"/>
          </p:cNvCxnSpPr>
          <p:nvPr/>
        </p:nvCxnSpPr>
        <p:spPr>
          <a:xfrm flipH="1">
            <a:off x="1926771" y="428025"/>
            <a:ext cx="1181101" cy="34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B08C0AA2-BE76-4A65-8AB4-D83CF8A9FFCC}"/>
              </a:ext>
            </a:extLst>
          </p:cNvPr>
          <p:cNvCxnSpPr>
            <a:stCxn id="7" idx="3"/>
          </p:cNvCxnSpPr>
          <p:nvPr/>
        </p:nvCxnSpPr>
        <p:spPr>
          <a:xfrm>
            <a:off x="8041822" y="428025"/>
            <a:ext cx="1134835" cy="355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9612E649-281A-4CFA-819D-6F922CF1086B}"/>
              </a:ext>
            </a:extLst>
          </p:cNvPr>
          <p:cNvCxnSpPr>
            <a:stCxn id="11" idx="1"/>
          </p:cNvCxnSpPr>
          <p:nvPr/>
        </p:nvCxnSpPr>
        <p:spPr>
          <a:xfrm flipH="1">
            <a:off x="3559629" y="2361122"/>
            <a:ext cx="1900918" cy="392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9A81F1ED-B38E-4155-8E20-EA7F4E548A64}"/>
              </a:ext>
            </a:extLst>
          </p:cNvPr>
          <p:cNvCxnSpPr>
            <a:stCxn id="11" idx="3"/>
          </p:cNvCxnSpPr>
          <p:nvPr/>
        </p:nvCxnSpPr>
        <p:spPr>
          <a:xfrm>
            <a:off x="6774997" y="2361122"/>
            <a:ext cx="1530803" cy="409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Стрелка: вниз 27">
            <a:extLst>
              <a:ext uri="{FF2B5EF4-FFF2-40B4-BE49-F238E27FC236}">
                <a16:creationId xmlns:a16="http://schemas.microsoft.com/office/drawing/2014/main" id="{6952B07E-67D2-4FD3-9F76-AD8544E35B02}"/>
              </a:ext>
            </a:extLst>
          </p:cNvPr>
          <p:cNvSpPr/>
          <p:nvPr/>
        </p:nvSpPr>
        <p:spPr>
          <a:xfrm>
            <a:off x="2743200" y="3417679"/>
            <a:ext cx="1012374" cy="325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a:extLst>
              <a:ext uri="{FF2B5EF4-FFF2-40B4-BE49-F238E27FC236}">
                <a16:creationId xmlns:a16="http://schemas.microsoft.com/office/drawing/2014/main" id="{48D0015F-950D-475B-AADA-01D58FEB0969}"/>
              </a:ext>
            </a:extLst>
          </p:cNvPr>
          <p:cNvSpPr/>
          <p:nvPr/>
        </p:nvSpPr>
        <p:spPr>
          <a:xfrm>
            <a:off x="8479290" y="3417679"/>
            <a:ext cx="1012374" cy="325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Купівля. Продаж. Торгівля. Презентація — Гипермаркет знаний">
            <a:extLst>
              <a:ext uri="{FF2B5EF4-FFF2-40B4-BE49-F238E27FC236}">
                <a16:creationId xmlns:a16="http://schemas.microsoft.com/office/drawing/2014/main" id="{44FEB4DA-249C-44E6-92D3-C6E226112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57" y="4971928"/>
            <a:ext cx="2551160" cy="18860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Виготовлення садового столу з надставками за 1 хвилину | Изготовление  садового стола с надставками - YouTube">
            <a:extLst>
              <a:ext uri="{FF2B5EF4-FFF2-40B4-BE49-F238E27FC236}">
                <a16:creationId xmlns:a16="http://schemas.microsoft.com/office/drawing/2014/main" id="{147C14F8-B03B-4C4A-8A71-B32B15164E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96"/>
          <a:stretch/>
        </p:blipFill>
        <p:spPr bwMode="auto">
          <a:xfrm>
            <a:off x="8999103" y="4971928"/>
            <a:ext cx="3015342" cy="187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72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TM03090434[[fn=Дерево]]</Template>
  <TotalTime>817</TotalTime>
  <Words>7264</Words>
  <Application>Microsoft Office PowerPoint</Application>
  <PresentationFormat>Широкоэкранный</PresentationFormat>
  <Paragraphs>451</Paragraphs>
  <Slides>44</Slides>
  <Notes>0</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55" baseType="lpstr">
      <vt:lpstr>Arial</vt:lpstr>
      <vt:lpstr>Calibri</vt:lpstr>
      <vt:lpstr>Cambria</vt:lpstr>
      <vt:lpstr>Georgia</vt:lpstr>
      <vt:lpstr>Menlo</vt:lpstr>
      <vt:lpstr>Rockwell</vt:lpstr>
      <vt:lpstr>Rockwell Condensed</vt:lpstr>
      <vt:lpstr>Times New Roman</vt:lpstr>
      <vt:lpstr>Wingdings</vt:lpstr>
      <vt:lpstr>Дерево</vt:lpstr>
      <vt:lpstr>Slide</vt:lpstr>
      <vt:lpstr>Економічні права та свободи людини і громадянина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Економічні права та свободи людини і громадянина </dc:title>
  <dc:creator>Acer</dc:creator>
  <cp:lastModifiedBy>Acer</cp:lastModifiedBy>
  <cp:revision>80</cp:revision>
  <dcterms:created xsi:type="dcterms:W3CDTF">2021-01-18T07:52:57Z</dcterms:created>
  <dcterms:modified xsi:type="dcterms:W3CDTF">2021-01-24T12:34:15Z</dcterms:modified>
</cp:coreProperties>
</file>