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7" d="100"/>
          <a:sy n="107" d="100"/>
        </p:scale>
        <p:origin x="1180" y="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Міфопоетика української прози 60-90-х років ХХ століття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Презентація до курсу для студентів магістерської програми</a:t>
            </a:r>
          </a:p>
          <a:p>
            <a:r>
              <a:t>Спеціальність: Українська мова і література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Вступ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Курс спрямований на вивчення міфопоетики української прози другої половини ХХ століття, з акцентом на теоретичні засади та практичний аналіз текстів.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Цілі курсу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Освоїти концепції міфологічної критики.</a:t>
            </a:r>
          </a:p>
          <a:p>
            <a:r>
              <a:t>- Вивчити типологію міфів та їх відображення в літературі.</a:t>
            </a:r>
          </a:p>
          <a:p>
            <a:r>
              <a:t>- Розвинути навички аналізу міфопоетичних текстів.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Структура курсу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Модуль 1: Теоретичні принципи міфологічної критики</a:t>
            </a:r>
          </a:p>
          <a:p>
            <a:r>
              <a:t>- Міфологія в історії культури</a:t>
            </a:r>
          </a:p>
          <a:p>
            <a:r>
              <a:t>- Еволюція концепції міфу</a:t>
            </a:r>
          </a:p>
          <a:p>
            <a:r>
              <a:t>- Напрями міфокритики</a:t>
            </a:r>
          </a:p>
          <a:p>
            <a:r>
              <a:t>Модуль 2: Міфопоетика української прози другої половини ХХ століття</a:t>
            </a:r>
          </a:p>
          <a:p>
            <a:r>
              <a:t>- Архетипні структури</a:t>
            </a:r>
          </a:p>
          <a:p>
            <a:r>
              <a:t>- Соціальні міфи</a:t>
            </a:r>
          </a:p>
          <a:p>
            <a:r>
              <a:t>- Химерна проза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Практичні завдання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Літературний аналіз архетипів і міфологем.</a:t>
            </a:r>
          </a:p>
          <a:p>
            <a:r>
              <a:t>- Порівняльний аналіз текстів різних авторів.</a:t>
            </a:r>
          </a:p>
          <a:p>
            <a:r>
              <a:t>- Виявлення інтертекстуальних зв’язків у прозі.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Методологічні підходи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Використання теорії міфу для аналізу текстів.</a:t>
            </a:r>
          </a:p>
          <a:p>
            <a:r>
              <a:t>- Міждисциплінарний підхід (літературознавство, культурологія, антропологія).</a:t>
            </a:r>
          </a:p>
          <a:p>
            <a:r>
              <a:t>- Комбінація лекцій, семінарів та практичних занять.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Оцінювання знань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Теоретичні знання: контрольні роботи, тести.</a:t>
            </a:r>
          </a:p>
          <a:p>
            <a:r>
              <a:t>- Практичні навички: есе, творчі проєкти.</a:t>
            </a:r>
          </a:p>
          <a:p>
            <a:r>
              <a:t>- Активність у дискусіях та семінарах.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Рекомендована література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sz="2400" dirty="0" err="1"/>
              <a:t>Основна</a:t>
            </a:r>
            <a:r>
              <a:rPr sz="2400" dirty="0"/>
              <a:t>:</a:t>
            </a:r>
          </a:p>
          <a:p>
            <a:r>
              <a:rPr sz="2400" dirty="0"/>
              <a:t>- </a:t>
            </a:r>
            <a:r>
              <a:rPr sz="2400" dirty="0" err="1"/>
              <a:t>Еліаде</a:t>
            </a:r>
            <a:r>
              <a:rPr sz="2400" dirty="0"/>
              <a:t> М. "</a:t>
            </a:r>
            <a:r>
              <a:rPr sz="2400" dirty="0" err="1"/>
              <a:t>Міф</a:t>
            </a:r>
            <a:r>
              <a:rPr sz="2400" dirty="0"/>
              <a:t> </a:t>
            </a:r>
            <a:r>
              <a:rPr sz="2400" dirty="0" err="1"/>
              <a:t>про</a:t>
            </a:r>
            <a:r>
              <a:rPr sz="2400" dirty="0"/>
              <a:t> </a:t>
            </a:r>
            <a:r>
              <a:rPr sz="2400" dirty="0" err="1"/>
              <a:t>вічне</a:t>
            </a:r>
            <a:r>
              <a:rPr sz="2400" dirty="0"/>
              <a:t> </a:t>
            </a:r>
            <a:r>
              <a:rPr sz="2400" dirty="0" err="1"/>
              <a:t>повернення</a:t>
            </a:r>
            <a:r>
              <a:rPr sz="2400" dirty="0"/>
              <a:t>".</a:t>
            </a:r>
          </a:p>
          <a:p>
            <a:r>
              <a:rPr sz="2400" dirty="0"/>
              <a:t>- </a:t>
            </a:r>
            <a:r>
              <a:rPr sz="2400" dirty="0" err="1"/>
              <a:t>Фрейзер</a:t>
            </a:r>
            <a:r>
              <a:rPr sz="2400" dirty="0"/>
              <a:t> </a:t>
            </a:r>
            <a:r>
              <a:rPr sz="2400" dirty="0" err="1"/>
              <a:t>Дж</a:t>
            </a:r>
            <a:r>
              <a:rPr sz="2400" dirty="0"/>
              <a:t>. "</a:t>
            </a:r>
            <a:r>
              <a:rPr sz="2400" dirty="0" err="1"/>
              <a:t>Золота</a:t>
            </a:r>
            <a:r>
              <a:rPr sz="2400" dirty="0"/>
              <a:t> </a:t>
            </a:r>
            <a:r>
              <a:rPr sz="2400" dirty="0" err="1"/>
              <a:t>гілка</a:t>
            </a:r>
            <a:r>
              <a:rPr sz="2400" dirty="0"/>
              <a:t>".</a:t>
            </a:r>
          </a:p>
          <a:p>
            <a:r>
              <a:rPr sz="2400" dirty="0"/>
              <a:t>- </a:t>
            </a:r>
            <a:r>
              <a:rPr sz="2400" dirty="0" err="1"/>
              <a:t>Фрай</a:t>
            </a:r>
            <a:r>
              <a:rPr sz="2400" dirty="0"/>
              <a:t> Н. "</a:t>
            </a:r>
            <a:r>
              <a:rPr sz="2400" dirty="0" err="1"/>
              <a:t>Архетипний</a:t>
            </a:r>
            <a:r>
              <a:rPr sz="2400" dirty="0"/>
              <a:t> </a:t>
            </a:r>
            <a:r>
              <a:rPr sz="2400" dirty="0" err="1"/>
              <a:t>аналіз</a:t>
            </a:r>
            <a:r>
              <a:rPr sz="2400" dirty="0"/>
              <a:t>: </a:t>
            </a:r>
            <a:r>
              <a:rPr sz="2400" dirty="0" err="1"/>
              <a:t>теорія</a:t>
            </a:r>
            <a:r>
              <a:rPr sz="2400" dirty="0"/>
              <a:t> </a:t>
            </a:r>
            <a:r>
              <a:rPr sz="2400" dirty="0" err="1"/>
              <a:t>міфів</a:t>
            </a:r>
            <a:r>
              <a:rPr sz="2400" dirty="0"/>
              <a:t>".</a:t>
            </a:r>
          </a:p>
          <a:p>
            <a:endParaRPr sz="2400" dirty="0"/>
          </a:p>
          <a:p>
            <a:r>
              <a:rPr sz="2400" dirty="0" err="1"/>
              <a:t>Додаткова</a:t>
            </a:r>
            <a:r>
              <a:rPr sz="2400" dirty="0"/>
              <a:t>:</a:t>
            </a:r>
          </a:p>
          <a:p>
            <a:r>
              <a:rPr sz="2400" dirty="0"/>
              <a:t>- </a:t>
            </a:r>
            <a:r>
              <a:rPr sz="2400" dirty="0" err="1"/>
              <a:t>Бондарєва</a:t>
            </a:r>
            <a:r>
              <a:rPr sz="2400" dirty="0"/>
              <a:t> О. "</a:t>
            </a:r>
            <a:r>
              <a:rPr sz="2400" dirty="0" err="1"/>
              <a:t>Міфопоетична</a:t>
            </a:r>
            <a:r>
              <a:rPr sz="2400" dirty="0"/>
              <a:t> </a:t>
            </a:r>
            <a:r>
              <a:rPr sz="2400" dirty="0" err="1"/>
              <a:t>свідомість</a:t>
            </a:r>
            <a:r>
              <a:rPr sz="2400" dirty="0"/>
              <a:t> у </a:t>
            </a:r>
            <a:r>
              <a:rPr sz="2400" dirty="0" err="1"/>
              <a:t>драмі</a:t>
            </a:r>
            <a:r>
              <a:rPr sz="2400" dirty="0"/>
              <a:t> 80-х </a:t>
            </a:r>
            <a:r>
              <a:rPr sz="2400" dirty="0" err="1"/>
              <a:t>років</a:t>
            </a:r>
            <a:r>
              <a:rPr sz="2400" dirty="0"/>
              <a:t> ХХ </a:t>
            </a:r>
            <a:r>
              <a:rPr sz="2400" dirty="0" err="1"/>
              <a:t>століття</a:t>
            </a:r>
            <a:r>
              <a:rPr sz="2400" dirty="0"/>
              <a:t>".</a:t>
            </a:r>
          </a:p>
          <a:p>
            <a:r>
              <a:rPr sz="2400" dirty="0"/>
              <a:t>- </a:t>
            </a:r>
            <a:r>
              <a:rPr sz="2400" dirty="0" err="1"/>
              <a:t>Гаврилюк</a:t>
            </a:r>
            <a:r>
              <a:rPr sz="2400" dirty="0"/>
              <a:t> Е. "</a:t>
            </a:r>
            <a:r>
              <a:rPr sz="2400" dirty="0" err="1"/>
              <a:t>Танатос</a:t>
            </a:r>
            <a:r>
              <a:rPr sz="2400" dirty="0"/>
              <a:t> і </a:t>
            </a:r>
            <a:r>
              <a:rPr sz="2400" dirty="0" err="1"/>
              <a:t>Ерос</a:t>
            </a:r>
            <a:r>
              <a:rPr sz="2400" dirty="0"/>
              <a:t> у </a:t>
            </a:r>
            <a:r>
              <a:rPr sz="2400" dirty="0" err="1"/>
              <a:t>символіці</a:t>
            </a:r>
            <a:r>
              <a:rPr sz="2400" dirty="0"/>
              <a:t> </a:t>
            </a:r>
            <a:r>
              <a:rPr sz="2400" dirty="0" err="1"/>
              <a:t>обрядів</a:t>
            </a:r>
            <a:r>
              <a:rPr sz="2400" dirty="0"/>
              <a:t> </a:t>
            </a:r>
            <a:r>
              <a:rPr sz="2400" dirty="0" err="1"/>
              <a:t>переходу</a:t>
            </a:r>
            <a:r>
              <a:rPr sz="2400" dirty="0"/>
              <a:t>".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249</Words>
  <Application>Microsoft Office PowerPoint</Application>
  <PresentationFormat>Екран (4:3)</PresentationFormat>
  <Paragraphs>39</Paragraphs>
  <Slides>8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Міфопоетика української прози 60-90-х років ХХ століття</vt:lpstr>
      <vt:lpstr>Вступ</vt:lpstr>
      <vt:lpstr>Цілі курсу</vt:lpstr>
      <vt:lpstr>Структура курсу</vt:lpstr>
      <vt:lpstr>Практичні завдання</vt:lpstr>
      <vt:lpstr>Методологічні підходи</vt:lpstr>
      <vt:lpstr>Оцінювання знань</vt:lpstr>
      <vt:lpstr>Рекомендована література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Міфопоетика української прози 60-90-х років ХХ століття</dc:title>
  <dc:subject/>
  <dc:creator/>
  <cp:keywords/>
  <dc:description>generated using python-pptx</dc:description>
  <cp:lastModifiedBy>Юлія Курилова</cp:lastModifiedBy>
  <cp:revision>2</cp:revision>
  <dcterms:created xsi:type="dcterms:W3CDTF">2013-01-27T09:14:16Z</dcterms:created>
  <dcterms:modified xsi:type="dcterms:W3CDTF">2024-11-22T06:42:57Z</dcterms:modified>
  <cp:category/>
</cp:coreProperties>
</file>