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4" r:id="rId7"/>
    <p:sldId id="272" r:id="rId8"/>
    <p:sldId id="260" r:id="rId9"/>
    <p:sldId id="270" r:id="rId10"/>
    <p:sldId id="261" r:id="rId11"/>
    <p:sldId id="271" r:id="rId12"/>
    <p:sldId id="262" r:id="rId13"/>
    <p:sldId id="273" r:id="rId14"/>
    <p:sldId id="274" r:id="rId15"/>
    <p:sldId id="276" r:id="rId16"/>
    <p:sldId id="277" r:id="rId17"/>
    <p:sldId id="275" r:id="rId18"/>
    <p:sldId id="26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77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437" y="3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D272271-0D14-43F3-B1B4-1159FCF9EE21}" type="datetimeFigureOut">
              <a:rPr lang="ru-RU" smtClean="0"/>
              <a:t>14.04.2021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EE175DC-78DD-49CC-94B9-747074D93B1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2271-0D14-43F3-B1B4-1159FCF9EE21}" type="datetimeFigureOut">
              <a:rPr lang="ru-RU" smtClean="0"/>
              <a:t>14.04.2021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75DC-78DD-49CC-94B9-747074D93B1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2271-0D14-43F3-B1B4-1159FCF9EE21}" type="datetimeFigureOut">
              <a:rPr lang="ru-RU" smtClean="0"/>
              <a:t>14.04.2021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75DC-78DD-49CC-94B9-747074D93B1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D272271-0D14-43F3-B1B4-1159FCF9EE21}" type="datetimeFigureOut">
              <a:rPr lang="ru-RU" smtClean="0"/>
              <a:t>14.04.2021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75DC-78DD-49CC-94B9-747074D93B1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D272271-0D14-43F3-B1B4-1159FCF9EE21}" type="datetimeFigureOut">
              <a:rPr lang="ru-RU" smtClean="0"/>
              <a:t>14.04.2021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EE175DC-78DD-49CC-94B9-747074D93B14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D272271-0D14-43F3-B1B4-1159FCF9EE21}" type="datetimeFigureOut">
              <a:rPr lang="ru-RU" smtClean="0"/>
              <a:t>14.04.2021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EE175DC-78DD-49CC-94B9-747074D93B1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D272271-0D14-43F3-B1B4-1159FCF9EE21}" type="datetimeFigureOut">
              <a:rPr lang="ru-RU" smtClean="0"/>
              <a:t>14.04.2021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EE175DC-78DD-49CC-94B9-747074D93B1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2271-0D14-43F3-B1B4-1159FCF9EE21}" type="datetimeFigureOut">
              <a:rPr lang="ru-RU" smtClean="0"/>
              <a:t>14.04.2021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175DC-78DD-49CC-94B9-747074D93B1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D272271-0D14-43F3-B1B4-1159FCF9EE21}" type="datetimeFigureOut">
              <a:rPr lang="ru-RU" smtClean="0"/>
              <a:t>14.04.2021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EE175DC-78DD-49CC-94B9-747074D93B14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D272271-0D14-43F3-B1B4-1159FCF9EE21}" type="datetimeFigureOut">
              <a:rPr lang="ru-RU" smtClean="0"/>
              <a:t>14.04.2021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EE175DC-78DD-49CC-94B9-747074D93B1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D272271-0D14-43F3-B1B4-1159FCF9EE21}" type="datetimeFigureOut">
              <a:rPr lang="ru-RU" smtClean="0"/>
              <a:t>14.04.2021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EE175DC-78DD-49CC-94B9-747074D93B14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D272271-0D14-43F3-B1B4-1159FCF9EE21}" type="datetimeFigureOut">
              <a:rPr lang="ru-RU" smtClean="0"/>
              <a:t>14.04.2021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EE175DC-78DD-49CC-94B9-747074D93B14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332657"/>
            <a:ext cx="8062912" cy="1512168"/>
          </a:xfrm>
        </p:spPr>
        <p:txBody>
          <a:bodyPr/>
          <a:lstStyle/>
          <a:p>
            <a:pPr algn="ctr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Трудовий колектив як об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єкт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соціології праці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1916832"/>
            <a:ext cx="8062912" cy="2808312"/>
          </a:xfrm>
        </p:spPr>
        <p:txBody>
          <a:bodyPr>
            <a:normAutofit/>
          </a:bodyPr>
          <a:lstStyle/>
          <a:p>
            <a:pPr algn="l"/>
            <a:r>
              <a:rPr lang="uk-UA" sz="2400" b="1" dirty="0" smtClean="0"/>
              <a:t>ПЛАН</a:t>
            </a:r>
            <a:r>
              <a:rPr lang="uk-UA" sz="2400" dirty="0" smtClean="0"/>
              <a:t>:</a:t>
            </a:r>
          </a:p>
          <a:p>
            <a:pPr marL="457200" indent="-457200" algn="l">
              <a:buAutoNum type="arabicPeriod"/>
            </a:pPr>
            <a:r>
              <a:rPr lang="uk-UA" sz="2400" b="1" dirty="0" smtClean="0">
                <a:solidFill>
                  <a:schemeClr val="tx1"/>
                </a:solidFill>
              </a:rPr>
              <a:t>Трудова організація і трудовий колектив</a:t>
            </a:r>
          </a:p>
          <a:p>
            <a:pPr marL="457200" indent="-457200" algn="l">
              <a:buAutoNum type="arabicPeriod"/>
            </a:pPr>
            <a:r>
              <a:rPr lang="uk-UA" sz="2400" b="1" dirty="0" smtClean="0"/>
              <a:t>Специфіка трудового колективу</a:t>
            </a:r>
          </a:p>
          <a:p>
            <a:pPr marL="457200" indent="-457200" algn="l">
              <a:buAutoNum type="arabicPeriod"/>
            </a:pPr>
            <a:r>
              <a:rPr lang="uk-UA" sz="2400" b="1" dirty="0" smtClean="0"/>
              <a:t>Різновиди трудових колективів</a:t>
            </a:r>
            <a:endParaRPr lang="uk-UA" sz="2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198346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5776">
            <a:off x="6732240" y="311943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49080"/>
            <a:ext cx="235267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ФУНКЦІЇ ТРУДОВОГО КОЛЕКТИВУ</a:t>
            </a:r>
            <a:endParaRPr lang="uk-UA" sz="3200" b="1" dirty="0">
              <a:solidFill>
                <a:schemeClr val="accent4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412777"/>
            <a:ext cx="4316288" cy="4835624"/>
          </a:xfrm>
        </p:spPr>
        <p:txBody>
          <a:bodyPr>
            <a:normAutofit fontScale="62500" lnSpcReduction="20000"/>
          </a:bodyPr>
          <a:lstStyle/>
          <a:p>
            <a:pPr marL="64008" indent="0">
              <a:buNone/>
            </a:pPr>
            <a:r>
              <a:rPr lang="uk-UA" dirty="0" smtClean="0"/>
              <a:t>- </a:t>
            </a:r>
            <a:r>
              <a:rPr lang="uk-UA" b="1" dirty="0" smtClean="0"/>
              <a:t>виробничо-економічна</a:t>
            </a:r>
            <a:r>
              <a:rPr lang="uk-UA" b="1" dirty="0"/>
              <a:t>, яка полягає у створенні матеріальних і духовних благ, виробництві товарів, послуг та інших суспільно корисних цінностей</a:t>
            </a:r>
            <a:r>
              <a:rPr lang="uk-UA" b="1" dirty="0" smtClean="0"/>
              <a:t>;</a:t>
            </a:r>
          </a:p>
          <a:p>
            <a:pPr marL="64008" indent="0">
              <a:buNone/>
            </a:pPr>
            <a:endParaRPr lang="uk-UA" b="1" dirty="0"/>
          </a:p>
          <a:p>
            <a:pPr marL="64008" indent="0">
              <a:buNone/>
            </a:pPr>
            <a:r>
              <a:rPr lang="uk-UA" b="1" dirty="0" smtClean="0"/>
              <a:t>- виховна </a:t>
            </a:r>
            <a:r>
              <a:rPr lang="uk-UA" b="1" dirty="0"/>
              <a:t>функція полягає у формуванні в працівників високої відповідальності до праці, почуття колективізму і свідомого ставлення до підприємства, готовності виконувати норми трудової моралі</a:t>
            </a:r>
            <a:r>
              <a:rPr lang="uk-UA" b="1" dirty="0" smtClean="0"/>
              <a:t>;</a:t>
            </a:r>
          </a:p>
          <a:p>
            <a:pPr marL="64008" indent="0">
              <a:buNone/>
            </a:pPr>
            <a:endParaRPr lang="uk-UA" b="1" dirty="0"/>
          </a:p>
          <a:p>
            <a:pPr marL="64008" indent="0">
              <a:buNone/>
            </a:pPr>
            <a:r>
              <a:rPr lang="uk-UA" b="1" dirty="0" smtClean="0"/>
              <a:t>- організаційно-управлінська </a:t>
            </a:r>
            <a:r>
              <a:rPr lang="uk-UA" b="1" dirty="0"/>
              <a:t>функція припускає залучення трудящих до системи громадського самоврядування, прищеплювання навичок, досвіду та інтересу до організаторської роботи;</a:t>
            </a:r>
          </a:p>
          <a:p>
            <a:pPr marL="64008" indent="0" algn="just">
              <a:buNone/>
            </a:pPr>
            <a:endParaRPr lang="uk-UA" sz="1500" dirty="0">
              <a:solidFill>
                <a:schemeClr val="accent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2777"/>
            <a:ext cx="4038600" cy="4835624"/>
          </a:xfrm>
        </p:spPr>
        <p:txBody>
          <a:bodyPr>
            <a:normAutofit fontScale="62500" lnSpcReduction="20000"/>
          </a:bodyPr>
          <a:lstStyle/>
          <a:p>
            <a:pPr marL="64008" indent="0">
              <a:buNone/>
            </a:pPr>
            <a:r>
              <a:rPr lang="uk-UA" sz="2000" dirty="0" smtClean="0"/>
              <a:t>- </a:t>
            </a:r>
            <a:r>
              <a:rPr lang="uk-UA" b="1" dirty="0" smtClean="0"/>
              <a:t>функція </a:t>
            </a:r>
            <a:r>
              <a:rPr lang="uk-UA" b="1" dirty="0"/>
              <a:t>соціального контролю реалізується шляхом оцінки поведінки членів колективу, виходячи із соціальних норм, заохочення нормативної поведінки та покарання за проти нормативну</a:t>
            </a:r>
            <a:r>
              <a:rPr lang="uk-UA" b="1" dirty="0" smtClean="0"/>
              <a:t>;</a:t>
            </a:r>
          </a:p>
          <a:p>
            <a:pPr marL="64008" indent="0">
              <a:buNone/>
            </a:pPr>
            <a:endParaRPr lang="uk-UA" b="1" dirty="0"/>
          </a:p>
          <a:p>
            <a:pPr marL="64008" indent="0">
              <a:buNone/>
            </a:pPr>
            <a:r>
              <a:rPr lang="uk-UA" b="1" dirty="0" smtClean="0"/>
              <a:t>- функція </a:t>
            </a:r>
            <a:r>
              <a:rPr lang="uk-UA" b="1" dirty="0"/>
              <a:t>задоволення потреб працівників як у виробничій, так і в позавиробничій сфері</a:t>
            </a:r>
            <a:r>
              <a:rPr lang="uk-UA" b="1" dirty="0" smtClean="0"/>
              <a:t>;</a:t>
            </a:r>
          </a:p>
          <a:p>
            <a:pPr marL="64008" indent="0">
              <a:buNone/>
            </a:pPr>
            <a:endParaRPr lang="uk-UA" b="1" dirty="0"/>
          </a:p>
          <a:p>
            <a:pPr marL="64008" indent="0">
              <a:buNone/>
            </a:pPr>
            <a:r>
              <a:rPr lang="uk-UA" b="1" dirty="0" smtClean="0"/>
              <a:t>- функція </a:t>
            </a:r>
            <a:r>
              <a:rPr lang="uk-UA" b="1" dirty="0"/>
              <a:t>створення умов для самореалізації і розвитку особистості працівників</a:t>
            </a:r>
            <a:r>
              <a:rPr lang="uk-UA" b="1" dirty="0" smtClean="0"/>
              <a:t>;</a:t>
            </a:r>
          </a:p>
          <a:p>
            <a:pPr marL="64008" indent="0">
              <a:buNone/>
            </a:pPr>
            <a:endParaRPr lang="uk-UA" b="1" dirty="0"/>
          </a:p>
          <a:p>
            <a:pPr marL="64008" indent="0">
              <a:buNone/>
            </a:pPr>
            <a:r>
              <a:rPr lang="uk-UA" b="1" dirty="0" smtClean="0"/>
              <a:t>- функція </a:t>
            </a:r>
            <a:r>
              <a:rPr lang="uk-UA" b="1" dirty="0"/>
              <a:t>здійснення і відтворення колективістського, демократичного способу життя.</a:t>
            </a:r>
          </a:p>
          <a:p>
            <a:pPr marL="64008" indent="0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40544" y="260649"/>
            <a:ext cx="8062912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Види соціальних відносин у трудовому колективі</a:t>
            </a:r>
            <a:endParaRPr lang="uk-UA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568952" cy="4896544"/>
          </a:xfrm>
        </p:spPr>
        <p:txBody>
          <a:bodyPr>
            <a:noAutofit/>
          </a:bodyPr>
          <a:lstStyle/>
          <a:p>
            <a:pPr algn="l"/>
            <a:r>
              <a:rPr lang="uk-UA" sz="2300" b="1" u="sng" dirty="0"/>
              <a:t>Перший різновид</a:t>
            </a:r>
            <a:r>
              <a:rPr lang="uk-UA" sz="2300" dirty="0"/>
              <a:t> – </a:t>
            </a:r>
            <a:r>
              <a:rPr lang="uk-UA" sz="2300" b="1" dirty="0"/>
              <a:t>відносини по горизонталі, тобто між працівниками, що займають однакове соціальне становище. Це відносини </a:t>
            </a:r>
            <a:r>
              <a:rPr lang="uk-UA" sz="2300" b="1" dirty="0">
                <a:solidFill>
                  <a:srgbClr val="FFC000"/>
                </a:solidFill>
              </a:rPr>
              <a:t>взаємної відповідальності</a:t>
            </a:r>
            <a:r>
              <a:rPr lang="uk-UA" sz="2300" b="1" dirty="0"/>
              <a:t>, </a:t>
            </a:r>
            <a:r>
              <a:rPr lang="uk-UA" sz="2300" b="1" dirty="0">
                <a:solidFill>
                  <a:srgbClr val="FFC000"/>
                </a:solidFill>
              </a:rPr>
              <a:t>співпраці</a:t>
            </a:r>
            <a:r>
              <a:rPr lang="uk-UA" sz="2300" b="1" dirty="0"/>
              <a:t>, </a:t>
            </a:r>
            <a:r>
              <a:rPr lang="uk-UA" sz="2300" b="1" dirty="0">
                <a:solidFill>
                  <a:srgbClr val="FFC000"/>
                </a:solidFill>
              </a:rPr>
              <a:t>взаємодопомоги</a:t>
            </a:r>
            <a:r>
              <a:rPr lang="uk-UA" sz="2300" b="1" dirty="0"/>
              <a:t>, </a:t>
            </a:r>
            <a:r>
              <a:rPr lang="uk-UA" sz="2300" b="1" dirty="0">
                <a:solidFill>
                  <a:srgbClr val="FFC000"/>
                </a:solidFill>
              </a:rPr>
              <a:t>вимогливості</a:t>
            </a:r>
            <a:r>
              <a:rPr lang="uk-UA" sz="2300" b="1" dirty="0"/>
              <a:t>, </a:t>
            </a:r>
            <a:r>
              <a:rPr lang="uk-UA" sz="2300" b="1" dirty="0">
                <a:solidFill>
                  <a:srgbClr val="FFC000"/>
                </a:solidFill>
              </a:rPr>
              <a:t>змагальності</a:t>
            </a:r>
            <a:r>
              <a:rPr lang="uk-UA" sz="2300" b="1" dirty="0" smtClean="0"/>
              <a:t>.</a:t>
            </a:r>
          </a:p>
          <a:p>
            <a:pPr algn="l"/>
            <a:r>
              <a:rPr lang="uk-UA" sz="2300" b="1" u="sng" dirty="0"/>
              <a:t>Другий різновид</a:t>
            </a:r>
            <a:r>
              <a:rPr lang="uk-UA" sz="2300" dirty="0"/>
              <a:t> – </a:t>
            </a:r>
            <a:r>
              <a:rPr lang="uk-UA" sz="2300" b="1" dirty="0"/>
              <a:t>відносини по вертикалі, організаційно-управлінські, тобто відносини між </a:t>
            </a:r>
            <a:r>
              <a:rPr lang="uk-UA" sz="2300" b="1" dirty="0">
                <a:solidFill>
                  <a:srgbClr val="FFC000"/>
                </a:solidFill>
              </a:rPr>
              <a:t>керівниками і підлеглими</a:t>
            </a:r>
            <a:r>
              <a:rPr lang="uk-UA" sz="2300" b="1" dirty="0"/>
              <a:t>. Проявом цих відносин є </a:t>
            </a:r>
            <a:r>
              <a:rPr lang="uk-UA" sz="2300" b="1" dirty="0">
                <a:solidFill>
                  <a:srgbClr val="FFC000"/>
                </a:solidFill>
              </a:rPr>
              <a:t>керівництво</a:t>
            </a:r>
            <a:r>
              <a:rPr lang="uk-UA" sz="2300" b="1" dirty="0"/>
              <a:t>, </a:t>
            </a:r>
            <a:r>
              <a:rPr lang="uk-UA" sz="2300" b="1" dirty="0">
                <a:solidFill>
                  <a:srgbClr val="FFC000"/>
                </a:solidFill>
              </a:rPr>
              <a:t>підпорядкування</a:t>
            </a:r>
            <a:r>
              <a:rPr lang="uk-UA" sz="2300" b="1" dirty="0"/>
              <a:t>, </a:t>
            </a:r>
            <a:r>
              <a:rPr lang="uk-UA" sz="2300" b="1" dirty="0">
                <a:solidFill>
                  <a:srgbClr val="FFC000"/>
                </a:solidFill>
              </a:rPr>
              <a:t>принциповість</a:t>
            </a:r>
            <a:r>
              <a:rPr lang="uk-UA" sz="2300" b="1" dirty="0"/>
              <a:t>, </a:t>
            </a:r>
            <a:r>
              <a:rPr lang="uk-UA" sz="2300" b="1" dirty="0">
                <a:solidFill>
                  <a:srgbClr val="FFC000"/>
                </a:solidFill>
              </a:rPr>
              <a:t>старанність</a:t>
            </a:r>
            <a:r>
              <a:rPr lang="uk-UA" sz="2300" b="1" dirty="0"/>
              <a:t>. </a:t>
            </a:r>
            <a:endParaRPr lang="uk-UA" sz="2300" b="1" dirty="0" smtClean="0"/>
          </a:p>
          <a:p>
            <a:pPr algn="l"/>
            <a:r>
              <a:rPr lang="uk-UA" sz="2300" b="1" i="1" dirty="0" smtClean="0"/>
              <a:t>Чіткість </a:t>
            </a:r>
            <a:r>
              <a:rPr lang="uk-UA" sz="2300" b="1" i="1" dirty="0"/>
              <a:t>і злагодженість взаємодій в системі цих відносин залежать як від дій і якостей керівника, так і від дій і якостей підлеглих, від уміння виконавців виконувати покладені на них повноваження і завдання.</a:t>
            </a:r>
            <a:endParaRPr lang="uk-UA" sz="2300" dirty="0" smtClean="0"/>
          </a:p>
          <a:p>
            <a:pPr algn="l"/>
            <a:endParaRPr lang="uk-UA" sz="2300" dirty="0"/>
          </a:p>
        </p:txBody>
      </p:sp>
    </p:spTree>
    <p:extLst>
      <p:ext uri="{BB962C8B-B14F-4D97-AF65-F5344CB8AC3E}">
        <p14:creationId xmlns:p14="http://schemas.microsoft.com/office/powerpoint/2010/main" val="253181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260648"/>
            <a:ext cx="8062912" cy="1296144"/>
          </a:xfrm>
        </p:spPr>
        <p:txBody>
          <a:bodyPr>
            <a:noAutofit/>
          </a:bodyPr>
          <a:lstStyle/>
          <a:p>
            <a:pPr algn="ctr"/>
            <a:r>
              <a:rPr lang="uk-UA" sz="4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Первинні трудові колективи</a:t>
            </a:r>
            <a:endParaRPr lang="uk-UA" sz="46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40544" y="1772816"/>
            <a:ext cx="8062912" cy="46805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uk-UA" b="1" dirty="0" smtClean="0"/>
              <a:t>     Первинні </a:t>
            </a:r>
            <a:r>
              <a:rPr lang="uk-UA" b="1" dirty="0"/>
              <a:t>колективи</a:t>
            </a:r>
            <a:r>
              <a:rPr lang="uk-UA" dirty="0"/>
              <a:t> </a:t>
            </a:r>
            <a:r>
              <a:rPr lang="uk-UA" b="1" dirty="0"/>
              <a:t>є різновидом малих соціальних груп. </a:t>
            </a:r>
            <a:endParaRPr lang="uk-UA" b="1" dirty="0" smtClean="0"/>
          </a:p>
          <a:p>
            <a:pPr algn="l"/>
            <a:r>
              <a:rPr lang="uk-UA" b="1" dirty="0" smtClean="0"/>
              <a:t>     </a:t>
            </a:r>
            <a:r>
              <a:rPr lang="uk-UA" b="1" dirty="0" smtClean="0">
                <a:solidFill>
                  <a:srgbClr val="FFC000"/>
                </a:solidFill>
              </a:rPr>
              <a:t>Визначальною </a:t>
            </a:r>
            <a:r>
              <a:rPr lang="uk-UA" b="1" dirty="0">
                <a:solidFill>
                  <a:srgbClr val="FFC000"/>
                </a:solidFill>
              </a:rPr>
              <a:t>ознакою </a:t>
            </a:r>
            <a:r>
              <a:rPr lang="uk-UA" b="1" dirty="0"/>
              <a:t>такої групи є </a:t>
            </a:r>
            <a:r>
              <a:rPr lang="uk-UA" b="1" dirty="0" smtClean="0"/>
              <a:t>невелика численність</a:t>
            </a:r>
            <a:r>
              <a:rPr lang="uk-UA" b="1" dirty="0"/>
              <a:t>, </a:t>
            </a:r>
            <a:r>
              <a:rPr lang="uk-UA" b="1" dirty="0" smtClean="0"/>
              <a:t>безпосередність </a:t>
            </a:r>
            <a:r>
              <a:rPr lang="uk-UA" b="1" dirty="0"/>
              <a:t>комунікаційних зв'язків між її членами. </a:t>
            </a:r>
            <a:endParaRPr lang="uk-UA" b="1" dirty="0" smtClean="0"/>
          </a:p>
          <a:p>
            <a:pPr algn="l"/>
            <a:r>
              <a:rPr lang="uk-UA" b="1" dirty="0"/>
              <a:t> </a:t>
            </a:r>
            <a:r>
              <a:rPr lang="uk-UA" b="1" dirty="0" smtClean="0"/>
              <a:t>    В </a:t>
            </a:r>
            <a:r>
              <a:rPr lang="uk-UA" b="1" dirty="0"/>
              <a:t>процесі безпосереднього спілкування виявляються індивідуальні особливості працівників, їх потреби, інтереси, цінності, погляди і установки. Відбувається взаємне сприйняття, взаємне пізнання, взаємна оцінка працівників.</a:t>
            </a:r>
          </a:p>
          <a:p>
            <a:pPr algn="l"/>
            <a:endParaRPr lang="uk-UA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97346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uk-UA" dirty="0" smtClean="0"/>
          </a:p>
          <a:p>
            <a:r>
              <a:rPr lang="uk-UA" b="1" dirty="0" smtClean="0"/>
              <a:t>       Соціально-економічна </a:t>
            </a:r>
            <a:r>
              <a:rPr lang="uk-UA" b="1" dirty="0"/>
              <a:t>ефективність діяльності підприємств, установ, організацій в значній мірі залежить </a:t>
            </a:r>
            <a:r>
              <a:rPr lang="uk-UA" b="1" u="sng" dirty="0"/>
              <a:t>від згуртованості їхніх трудових колективів</a:t>
            </a:r>
            <a:r>
              <a:rPr lang="uk-UA" dirty="0"/>
              <a:t>. </a:t>
            </a:r>
          </a:p>
          <a:p>
            <a:r>
              <a:rPr lang="uk-UA" b="1" dirty="0" smtClean="0"/>
              <a:t>      </a:t>
            </a:r>
            <a:r>
              <a:rPr lang="uk-UA" b="1" u="sng" dirty="0" smtClean="0"/>
              <a:t> </a:t>
            </a:r>
            <a:r>
              <a:rPr lang="uk-UA" b="1" u="sng" dirty="0" err="1" smtClean="0"/>
              <a:t>Внутрішньоколективна</a:t>
            </a:r>
            <a:r>
              <a:rPr lang="uk-UA" b="1" u="sng" dirty="0" smtClean="0"/>
              <a:t> </a:t>
            </a:r>
            <a:r>
              <a:rPr lang="uk-UA" b="1" u="sng" dirty="0"/>
              <a:t>згуртованість</a:t>
            </a:r>
            <a:r>
              <a:rPr lang="uk-UA" dirty="0"/>
              <a:t> – </a:t>
            </a:r>
            <a:r>
              <a:rPr lang="uk-UA" b="1" dirty="0"/>
              <a:t>це єдність поведінки членів колективу, що ґрунтується на спільності інтересів, цінностей, норм поведінки</a:t>
            </a:r>
            <a:r>
              <a:rPr lang="uk-UA" b="1" i="1" dirty="0"/>
              <a:t>. </a:t>
            </a:r>
            <a:r>
              <a:rPr lang="uk-UA" b="1" dirty="0"/>
              <a:t>Єдність поведінки означає злагодженість дій членів колективу при виконанні спільних завдань і реалізації </a:t>
            </a:r>
            <a:r>
              <a:rPr lang="uk-UA" b="1" dirty="0" smtClean="0"/>
              <a:t>загально колективних </a:t>
            </a:r>
            <a:r>
              <a:rPr lang="uk-UA" b="1" dirty="0"/>
              <a:t>цілей. Умовою, за якої єдність характеризує саме згуртованість членів колективу, є наявність у працівників можливості вибору тих або інших варіантів поведінки, свобода вибору дій.</a:t>
            </a:r>
          </a:p>
          <a:p>
            <a:r>
              <a:rPr lang="uk-UA" b="1" dirty="0" smtClean="0"/>
              <a:t>     </a:t>
            </a:r>
            <a:r>
              <a:rPr lang="uk-UA" b="1" u="sng" dirty="0" smtClean="0"/>
              <a:t> Згуртованість </a:t>
            </a:r>
            <a:r>
              <a:rPr lang="uk-UA" b="1" u="sng" dirty="0"/>
              <a:t>колективу</a:t>
            </a:r>
            <a:r>
              <a:rPr lang="uk-UA" dirty="0"/>
              <a:t> </a:t>
            </a:r>
            <a:r>
              <a:rPr lang="uk-UA" b="1" dirty="0"/>
              <a:t>виявляється в спрацьованості, відповідальності і обов'язковості його членів один перед одним, узгодженості дій в ході виконання завдань</a:t>
            </a:r>
            <a:r>
              <a:rPr lang="uk-UA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941168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489" y="4221088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130538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307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40544" y="332656"/>
            <a:ext cx="8062912" cy="129614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Що ж таке згуртованість трудового колективу?</a:t>
            </a:r>
            <a:endParaRPr lang="uk-UA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40544" y="1916832"/>
            <a:ext cx="8207920" cy="468052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-UA" b="1" dirty="0" smtClean="0"/>
              <a:t>    </a:t>
            </a:r>
            <a:r>
              <a:rPr lang="uk-UA" b="1" u="sng" dirty="0" smtClean="0"/>
              <a:t>Процес </a:t>
            </a:r>
            <a:r>
              <a:rPr lang="uk-UA" b="1" u="sng" dirty="0"/>
              <a:t>згуртування трудового колективу</a:t>
            </a:r>
            <a:r>
              <a:rPr lang="uk-UA" dirty="0"/>
              <a:t> – </a:t>
            </a:r>
            <a:r>
              <a:rPr lang="uk-UA" b="1" dirty="0"/>
              <a:t>це формування і підтримка єдності інтересів, цінностей і поведінки всіх його членів в ході трудової діяльності. </a:t>
            </a:r>
            <a:endParaRPr lang="uk-UA" b="1" dirty="0" smtClean="0"/>
          </a:p>
          <a:p>
            <a:pPr algn="l"/>
            <a:r>
              <a:rPr lang="uk-UA" b="1" dirty="0" smtClean="0"/>
              <a:t>    Єдність </a:t>
            </a:r>
            <a:r>
              <a:rPr lang="uk-UA" b="1" dirty="0"/>
              <a:t>інтересів і цінностей членів трудового колективу є ціннісно-орієнтаційною єдністю, а єдність поведінки всіх членів колективу </a:t>
            </a:r>
            <a:r>
              <a:rPr lang="uk-UA" b="1" dirty="0" smtClean="0"/>
              <a:t>– </a:t>
            </a:r>
            <a:r>
              <a:rPr lang="uk-UA" b="1" dirty="0"/>
              <a:t>його предметно-діяльнісна </a:t>
            </a:r>
            <a:r>
              <a:rPr lang="uk-UA" b="1" dirty="0" smtClean="0"/>
              <a:t>                        єдність</a:t>
            </a:r>
            <a:r>
              <a:rPr lang="uk-UA" b="1" dirty="0"/>
              <a:t>. </a:t>
            </a:r>
            <a:endParaRPr lang="uk-UA" b="1" dirty="0" smtClean="0"/>
          </a:p>
          <a:p>
            <a:pPr algn="l"/>
            <a:r>
              <a:rPr lang="uk-UA" b="1" dirty="0"/>
              <a:t> </a:t>
            </a:r>
            <a:r>
              <a:rPr lang="uk-UA" b="1" dirty="0" smtClean="0"/>
              <a:t>   Об'єднанню </a:t>
            </a:r>
            <a:r>
              <a:rPr lang="uk-UA" b="1" dirty="0"/>
              <a:t>протистоїть </a:t>
            </a:r>
            <a:r>
              <a:rPr lang="uk-UA" b="1" dirty="0" smtClean="0"/>
              <a:t>                 роз'єднання </a:t>
            </a:r>
            <a:r>
              <a:rPr lang="uk-UA" b="1" dirty="0"/>
              <a:t>колективу і розвиток в </a:t>
            </a:r>
            <a:r>
              <a:rPr lang="uk-UA" b="1" dirty="0" smtClean="0"/>
              <a:t>                    ньому </a:t>
            </a:r>
            <a:r>
              <a:rPr lang="uk-UA" b="1" dirty="0"/>
              <a:t>конфліктних ситуацій.</a:t>
            </a:r>
          </a:p>
          <a:p>
            <a:pPr algn="l"/>
            <a:endParaRPr lang="uk-U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36095">
            <a:off x="6763020" y="4869161"/>
            <a:ext cx="2376264" cy="1775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1724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548681"/>
            <a:ext cx="8062912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Ознаки згуртованого трудового колективу</a:t>
            </a:r>
            <a:endParaRPr lang="uk-UA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1484784"/>
            <a:ext cx="8062912" cy="482453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uk-UA" b="1" u="sng" dirty="0">
                <a:solidFill>
                  <a:srgbClr val="FFC000"/>
                </a:solidFill>
              </a:rPr>
              <a:t>Згуртований колектив</a:t>
            </a:r>
            <a:r>
              <a:rPr lang="uk-UA" b="1" dirty="0"/>
              <a:t>. </a:t>
            </a:r>
            <a:endParaRPr lang="uk-UA" b="1" dirty="0" smtClean="0"/>
          </a:p>
          <a:p>
            <a:pPr algn="l"/>
            <a:r>
              <a:rPr lang="uk-UA" b="1" dirty="0"/>
              <a:t> </a:t>
            </a:r>
            <a:r>
              <a:rPr lang="uk-UA" b="1" dirty="0" smtClean="0"/>
              <a:t>    Характерні </a:t>
            </a:r>
            <a:r>
              <a:rPr lang="uk-UA" b="1" dirty="0"/>
              <a:t>ознаки – стабільність складу, підтримка між членами колективу дружніх контактів як в робочий, так і в неробочий час, високий рівень трудової дисципліни тощо. Як наслідок, високі результати економічної діяльності</a:t>
            </a:r>
            <a:r>
              <a:rPr lang="uk-UA" b="1" dirty="0" smtClean="0"/>
              <a:t>.</a:t>
            </a:r>
          </a:p>
          <a:p>
            <a:pPr algn="l"/>
            <a:r>
              <a:rPr lang="uk-UA" b="1" dirty="0"/>
              <a:t> </a:t>
            </a:r>
            <a:r>
              <a:rPr lang="uk-UA" b="1" dirty="0" smtClean="0"/>
              <a:t>    </a:t>
            </a:r>
            <a:r>
              <a:rPr lang="uk-UA" b="1" dirty="0"/>
              <a:t>В таких колективах формується колективна самосвідомість, тобто усвідомлення членами колективу себе як спільності </a:t>
            </a:r>
            <a:r>
              <a:rPr lang="uk-UA" b="1" dirty="0" smtClean="0"/>
              <a:t>(«ми»), </a:t>
            </a:r>
            <a:r>
              <a:rPr lang="uk-UA" b="1" dirty="0"/>
              <a:t>усвідомлення своєї приналежності до колективу, відмінності його від інших.</a:t>
            </a:r>
          </a:p>
          <a:p>
            <a:pPr algn="l"/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4026141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828092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/>
              <a:t>     </a:t>
            </a:r>
            <a:r>
              <a:rPr lang="uk-UA" sz="2800" b="1" u="sng" dirty="0" smtClean="0">
                <a:solidFill>
                  <a:srgbClr val="92D050"/>
                </a:solidFill>
              </a:rPr>
              <a:t>Розчленований </a:t>
            </a:r>
            <a:r>
              <a:rPr lang="uk-UA" sz="2800" b="1" u="sng" dirty="0">
                <a:solidFill>
                  <a:srgbClr val="92D050"/>
                </a:solidFill>
              </a:rPr>
              <a:t>колектив</a:t>
            </a:r>
            <a:r>
              <a:rPr lang="uk-UA" sz="2400" b="1" dirty="0"/>
              <a:t>. </a:t>
            </a:r>
            <a:endParaRPr lang="uk-UA" sz="2400" b="1" dirty="0" smtClean="0"/>
          </a:p>
          <a:p>
            <a:r>
              <a:rPr lang="uk-UA" sz="2400" b="1" dirty="0" smtClean="0"/>
              <a:t>Для </a:t>
            </a:r>
            <a:r>
              <a:rPr lang="uk-UA" sz="2400" b="1" dirty="0"/>
              <a:t>нього характерна наявність декількох соціально-психологічних груп, неприязно налаштованих по відношенню одна до одної, великі розбіжності в показниках ефективності трудової діяльності.</a:t>
            </a:r>
          </a:p>
          <a:p>
            <a:r>
              <a:rPr lang="uk-UA" sz="2400" b="1" dirty="0" smtClean="0">
                <a:solidFill>
                  <a:srgbClr val="92D050"/>
                </a:solidFill>
              </a:rPr>
              <a:t>     </a:t>
            </a:r>
            <a:r>
              <a:rPr lang="uk-UA" sz="2800" b="1" u="sng" dirty="0" smtClean="0">
                <a:solidFill>
                  <a:srgbClr val="92D050"/>
                </a:solidFill>
              </a:rPr>
              <a:t>Роз'єднаний </a:t>
            </a:r>
            <a:r>
              <a:rPr lang="uk-UA" sz="2800" b="1" u="sng" dirty="0">
                <a:solidFill>
                  <a:srgbClr val="92D050"/>
                </a:solidFill>
              </a:rPr>
              <a:t>колектив</a:t>
            </a:r>
            <a:r>
              <a:rPr lang="uk-UA" sz="2400" b="1" dirty="0"/>
              <a:t>. </a:t>
            </a:r>
            <a:endParaRPr lang="uk-UA" sz="2400" b="1" dirty="0" smtClean="0"/>
          </a:p>
          <a:p>
            <a:r>
              <a:rPr lang="uk-UA" sz="2400" b="1" dirty="0" smtClean="0"/>
              <a:t>В </a:t>
            </a:r>
            <a:r>
              <a:rPr lang="uk-UA" sz="2400" b="1" dirty="0"/>
              <a:t>ньому домінують функціональні відносини, </a:t>
            </a:r>
            <a:r>
              <a:rPr lang="uk-UA" sz="2400" b="1" dirty="0" smtClean="0"/>
              <a:t>а соціально-психологічні </a:t>
            </a:r>
            <a:r>
              <a:rPr lang="uk-UA" sz="2400" b="1" dirty="0"/>
              <a:t>контакти не розвинені. Часто виникають конфлікти. Для розчленованих і роз'єднаних колективів, тобто колективів з низьким рівнем згуртованості характерні конформізм, поширеність чуток і схильність до них, підвищена сугестивність, емоційна нестійкість, розповсюдження упереджень.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445223"/>
            <a:ext cx="2641476" cy="143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2924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04665"/>
            <a:ext cx="82089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/>
              <a:t>У </a:t>
            </a:r>
            <a:r>
              <a:rPr lang="uk-UA" sz="3600" b="1" u="sng" dirty="0"/>
              <a:t>соціології праці</a:t>
            </a:r>
            <a:r>
              <a:rPr lang="uk-UA" sz="3600" dirty="0"/>
              <a:t> процес згуртування вивчений менше, ніж інші соціальні процеси в трудових колективах, такі, наприклад, як </a:t>
            </a:r>
            <a:r>
              <a:rPr lang="uk-UA" sz="3600" b="1" dirty="0">
                <a:solidFill>
                  <a:srgbClr val="FFC000"/>
                </a:solidFill>
              </a:rPr>
              <a:t>трудова адаптація</a:t>
            </a:r>
            <a:r>
              <a:rPr lang="uk-UA" sz="3600" dirty="0"/>
              <a:t>, </a:t>
            </a:r>
            <a:r>
              <a:rPr lang="uk-UA" sz="3600" b="1" dirty="0">
                <a:solidFill>
                  <a:srgbClr val="FFC000"/>
                </a:solidFill>
              </a:rPr>
              <a:t>мобільність робочої сили</a:t>
            </a:r>
            <a:r>
              <a:rPr lang="uk-UA" sz="3600" dirty="0"/>
              <a:t>, </a:t>
            </a:r>
            <a:r>
              <a:rPr lang="uk-UA" sz="3600" b="1" dirty="0">
                <a:solidFill>
                  <a:srgbClr val="FFC000"/>
                </a:solidFill>
              </a:rPr>
              <a:t>мотивація</a:t>
            </a:r>
            <a:r>
              <a:rPr lang="uk-UA" sz="3600" dirty="0"/>
              <a:t>, </a:t>
            </a:r>
            <a:r>
              <a:rPr lang="uk-UA" sz="3600" b="1" dirty="0" smtClean="0">
                <a:solidFill>
                  <a:srgbClr val="FFC000"/>
                </a:solidFill>
              </a:rPr>
              <a:t>керівництво і лідерство</a:t>
            </a:r>
            <a:r>
              <a:rPr lang="uk-UA" sz="3600" dirty="0" smtClean="0"/>
              <a:t>.        Недостатня </a:t>
            </a:r>
            <a:r>
              <a:rPr lang="uk-UA" sz="3600" dirty="0"/>
              <a:t>дослідженість даної проблематики спричиняє низьку ефективність управління трудовими колективами.</a:t>
            </a:r>
          </a:p>
        </p:txBody>
      </p:sp>
    </p:spTree>
    <p:extLst>
      <p:ext uri="{BB962C8B-B14F-4D97-AF65-F5344CB8AC3E}">
        <p14:creationId xmlns:p14="http://schemas.microsoft.com/office/powerpoint/2010/main" val="3971504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836712"/>
            <a:ext cx="7488832" cy="4319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5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Дякую за увагу</a:t>
            </a:r>
            <a:r>
              <a:rPr lang="uk-UA" sz="5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ctr"/>
            <a:r>
              <a:rPr lang="uk-UA" sz="5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А зараз вам необхідно виконати завдання, розташоване у мудлі</a:t>
            </a:r>
          </a:p>
          <a:p>
            <a:pPr algn="ctr"/>
            <a:r>
              <a:rPr lang="uk-UA" sz="5400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Бажаю успіху!</a:t>
            </a:r>
            <a:endParaRPr lang="uk-UA" sz="5400" dirty="0">
              <a:solidFill>
                <a:schemeClr val="accent2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ТРУДОВА ОРГАНІЗАЦІЯ</a:t>
            </a:r>
            <a:endParaRPr lang="uk-UA" sz="3200" b="1" dirty="0">
              <a:solidFill>
                <a:schemeClr val="accent3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12777"/>
            <a:ext cx="4546848" cy="483562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uk-UA" b="1" dirty="0" smtClean="0"/>
              <a:t>Організація - це група людей, діяльність яких свідомо координується для досягнення спільної мети.</a:t>
            </a:r>
          </a:p>
          <a:p>
            <a:pPr algn="just"/>
            <a:r>
              <a:rPr lang="uk-UA" b="1" u="sng" dirty="0" smtClean="0">
                <a:solidFill>
                  <a:srgbClr val="92D050"/>
                </a:solidFill>
              </a:rPr>
              <a:t>Трудова організація </a:t>
            </a:r>
            <a:r>
              <a:rPr lang="uk-UA" b="1" dirty="0" smtClean="0"/>
              <a:t>- це організаційно закріплена сукупність людей діють за єдиним планом для досягнення значущої для всіх членів організації цілі і для створення певного суспільно необхідного продукту або надання послуг.</a:t>
            </a:r>
            <a:endParaRPr lang="uk-UA" b="1" dirty="0">
              <a:solidFill>
                <a:schemeClr val="accent2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2" descr="Ð ÐµÐ·ÑÐ»ÑÑÐ°Ñ Ð¿Ð¾ÑÑÐºÑ Ð·Ð¾Ð±ÑÐ°Ð¶ÐµÐ½Ñ Ð·Ð° Ð·Ð°Ð¿Ð¸ÑÐ¾Ð¼ ÐºÐ°ÑÑÐ¸Ð½ÐºÐ¸ Ð·Ð°Ð²Ð¾Ð´Ð¾Ð² Ð¸ ÑÐ°Ð±ÑÐ¸Ðº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268760"/>
            <a:ext cx="3384376" cy="2420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63159">
            <a:off x="5850770" y="4295838"/>
            <a:ext cx="3172237" cy="26730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52128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ТРУДОВИЙ КОЛЕКТИВ</a:t>
            </a:r>
            <a:endParaRPr lang="uk-UA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196753"/>
            <a:ext cx="4824536" cy="5051648"/>
          </a:xfrm>
        </p:spPr>
        <p:txBody>
          <a:bodyPr>
            <a:normAutofit fontScale="92500"/>
          </a:bodyPr>
          <a:lstStyle/>
          <a:p>
            <a:pPr marL="64008" indent="0">
              <a:buNone/>
            </a:pPr>
            <a:r>
              <a:rPr lang="uk-UA" b="1" dirty="0"/>
              <a:t>Трудовий колектив - це об'єднання працівників, що здійснюють спільну трудову діяльність на державному, кооперативному, громадському, приватному підприємстві, установі, організації. У складі єдиного </a:t>
            </a:r>
            <a:r>
              <a:rPr lang="uk-UA" b="1" dirty="0" smtClean="0"/>
              <a:t>трудового </a:t>
            </a:r>
            <a:r>
              <a:rPr lang="uk-UA" b="1" dirty="0"/>
              <a:t>колективу діють трудові колективи </a:t>
            </a:r>
            <a:r>
              <a:rPr lang="uk-UA" b="1" dirty="0" err="1"/>
              <a:t>цехів</a:t>
            </a:r>
            <a:r>
              <a:rPr lang="uk-UA" b="1" dirty="0"/>
              <a:t>, відділів, дільниць, бригад та інших підрозділів.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581128"/>
            <a:ext cx="2880320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412776"/>
            <a:ext cx="3888432" cy="249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29258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Класифікація трудової організації</a:t>
            </a:r>
            <a:endParaRPr lang="uk-UA" sz="4000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979641"/>
          </a:xfrm>
        </p:spPr>
        <p:txBody>
          <a:bodyPr>
            <a:noAutofit/>
          </a:bodyPr>
          <a:lstStyle/>
          <a:p>
            <a:pPr marL="64008" indent="0">
              <a:buNone/>
            </a:pPr>
            <a:r>
              <a:rPr lang="uk-UA" sz="2000" b="1" dirty="0" smtClean="0"/>
              <a:t>Трудова </a:t>
            </a:r>
            <a:r>
              <a:rPr lang="uk-UA" sz="2000" b="1" dirty="0"/>
              <a:t>організація значно ширше виробничої і охоплює працівників виробничих, наукових, навчальних, медичних, культурно-просвітницьких, адміністративних та інших організацій.</a:t>
            </a:r>
          </a:p>
          <a:p>
            <a:pPr marL="64008" indent="0">
              <a:buNone/>
            </a:pPr>
            <a:endParaRPr lang="uk-UA" sz="2000" dirty="0" smtClean="0"/>
          </a:p>
          <a:p>
            <a:pPr marL="64008" indent="0">
              <a:buNone/>
            </a:pPr>
            <a:r>
              <a:rPr lang="uk-UA" sz="2000" b="1" dirty="0" smtClean="0"/>
              <a:t>Виробнича </a:t>
            </a:r>
            <a:r>
              <a:rPr lang="uk-UA" sz="2000" b="1" dirty="0"/>
              <a:t>організація відноситься тільки до сфери матеріального виробництва, в ній поєднуються працівники з метою виробництва матеріальних благ</a:t>
            </a:r>
            <a:r>
              <a:rPr lang="uk-UA" sz="2000" b="1" dirty="0" smtClean="0"/>
              <a:t>.</a:t>
            </a:r>
          </a:p>
          <a:p>
            <a:pPr marL="64008" indent="0">
              <a:buNone/>
            </a:pPr>
            <a:r>
              <a:rPr lang="uk-UA" sz="1600" dirty="0"/>
              <a:t/>
            </a:r>
            <a:br>
              <a:rPr lang="uk-UA" sz="1600" dirty="0"/>
            </a:br>
            <a:endParaRPr lang="uk-UA" sz="1600" dirty="0">
              <a:solidFill>
                <a:schemeClr val="accent3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9992" y="1196752"/>
            <a:ext cx="4536504" cy="5051649"/>
          </a:xfrm>
        </p:spPr>
        <p:txBody>
          <a:bodyPr>
            <a:noAutofit/>
          </a:bodyPr>
          <a:lstStyle/>
          <a:p>
            <a:pPr marL="64008" indent="0">
              <a:buNone/>
            </a:pPr>
            <a:r>
              <a:rPr lang="uk-UA" sz="2000" b="1" dirty="0"/>
              <a:t>Усі </a:t>
            </a:r>
            <a:r>
              <a:rPr lang="uk-UA" sz="2000" b="1" u="sng" dirty="0"/>
              <a:t>трудові організації </a:t>
            </a:r>
            <a:r>
              <a:rPr lang="uk-UA" sz="2000" b="1" dirty="0"/>
              <a:t>можна класифікувати </a:t>
            </a:r>
            <a:r>
              <a:rPr lang="uk-UA" sz="2000" b="1" dirty="0" smtClean="0"/>
              <a:t>за </a:t>
            </a:r>
            <a:r>
              <a:rPr lang="uk-UA" sz="2000" b="1" u="sng" dirty="0" smtClean="0"/>
              <a:t>низкою ознак</a:t>
            </a:r>
            <a:r>
              <a:rPr lang="uk-UA" sz="2000" b="1" dirty="0"/>
              <a:t>:</a:t>
            </a:r>
            <a:br>
              <a:rPr lang="uk-UA" sz="2000" b="1" dirty="0"/>
            </a:br>
            <a:r>
              <a:rPr lang="uk-UA" sz="2000" b="1" dirty="0"/>
              <a:t>1) </a:t>
            </a:r>
            <a:r>
              <a:rPr lang="uk-UA" sz="2000" b="1" dirty="0">
                <a:solidFill>
                  <a:srgbClr val="FFC000"/>
                </a:solidFill>
              </a:rPr>
              <a:t>за формою власності </a:t>
            </a:r>
            <a:r>
              <a:rPr lang="uk-UA" sz="2000" b="1" dirty="0" smtClean="0"/>
              <a:t>державна</a:t>
            </a:r>
            <a:r>
              <a:rPr lang="uk-UA" sz="2000" b="1" dirty="0"/>
              <a:t>; кооперативна; акціонерна; власність трудового колективу; приватна; спільна з іноземним капіталом; іноземна;</a:t>
            </a:r>
            <a:br>
              <a:rPr lang="uk-UA" sz="2000" b="1" dirty="0"/>
            </a:br>
            <a:r>
              <a:rPr lang="uk-UA" sz="2000" b="1" dirty="0"/>
              <a:t>2) </a:t>
            </a:r>
            <a:r>
              <a:rPr lang="uk-UA" sz="2000" b="1" dirty="0">
                <a:solidFill>
                  <a:srgbClr val="FFC000"/>
                </a:solidFill>
              </a:rPr>
              <a:t>за сферами діяльності </a:t>
            </a:r>
            <a:r>
              <a:rPr lang="uk-UA" sz="2000" b="1" dirty="0"/>
              <a:t>виділяють:</a:t>
            </a:r>
            <a:br>
              <a:rPr lang="uk-UA" sz="2000" b="1" dirty="0"/>
            </a:br>
            <a:r>
              <a:rPr lang="uk-UA" sz="2000" b="1" dirty="0"/>
              <a:t>а) організації, що діють у сфері матеріального виробництва </a:t>
            </a:r>
            <a:r>
              <a:rPr lang="uk-UA" sz="2000" b="1" dirty="0" smtClean="0"/>
              <a:t>(промисловість </a:t>
            </a:r>
            <a:r>
              <a:rPr lang="uk-UA" sz="2000" b="1" dirty="0"/>
              <a:t>, </a:t>
            </a:r>
            <a:r>
              <a:rPr lang="uk-UA" sz="2000" b="1" dirty="0" smtClean="0"/>
              <a:t>будівництво, сільське господарство тощо);</a:t>
            </a:r>
            <a:r>
              <a:rPr lang="uk-UA" sz="2000" b="1" dirty="0"/>
              <a:t/>
            </a:r>
            <a:br>
              <a:rPr lang="uk-UA" sz="2000" b="1" dirty="0"/>
            </a:br>
            <a:r>
              <a:rPr lang="uk-UA" sz="2000" b="1" dirty="0"/>
              <a:t>б) організації, що функціонують у невиробничій сфері (установи культури, науки, охорони здоров'я, освіти і т. д.).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36815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Специфіка трудового колективу і його відмінність від трудової організації</a:t>
            </a:r>
            <a:endParaRPr lang="uk-UA" b="1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4826008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uk-UA" sz="2400" b="1" dirty="0" smtClean="0"/>
              <a:t>Якщо поняття «трудова організація» більше зосереджене на </a:t>
            </a:r>
            <a:r>
              <a:rPr lang="uk-UA" sz="2400" b="1" u="sng" dirty="0" smtClean="0">
                <a:solidFill>
                  <a:srgbClr val="FFC000"/>
                </a:solidFill>
              </a:rPr>
              <a:t>інституціональних аспектах </a:t>
            </a:r>
            <a:r>
              <a:rPr lang="uk-UA" sz="2400" b="1" dirty="0" smtClean="0"/>
              <a:t>(виробнича/невиробнича, форми власності тощо), то</a:t>
            </a:r>
          </a:p>
          <a:p>
            <a:pPr marL="64008" indent="0" algn="just">
              <a:buNone/>
            </a:pPr>
            <a:r>
              <a:rPr lang="uk-UA" sz="2400" b="1" dirty="0" smtClean="0"/>
              <a:t>ПОНЯТТЯ «</a:t>
            </a:r>
            <a:r>
              <a:rPr lang="uk-UA" sz="2400" b="1" u="sng" dirty="0" smtClean="0">
                <a:solidFill>
                  <a:srgbClr val="FFC000"/>
                </a:solidFill>
              </a:rPr>
              <a:t>ТРУДОВИЙ КОЛЕКТИВ</a:t>
            </a:r>
            <a:r>
              <a:rPr lang="uk-UA" sz="2400" b="1" dirty="0" smtClean="0"/>
              <a:t>» (від </a:t>
            </a:r>
            <a:r>
              <a:rPr lang="uk-UA" sz="2400" b="1" dirty="0"/>
              <a:t>лат. </a:t>
            </a:r>
            <a:r>
              <a:rPr lang="en-US" sz="2400" b="1" dirty="0" err="1"/>
              <a:t>collectivus</a:t>
            </a:r>
            <a:r>
              <a:rPr lang="en-US" sz="2400" b="1" dirty="0"/>
              <a:t> — </a:t>
            </a:r>
            <a:r>
              <a:rPr lang="uk-UA" sz="2400" b="1" dirty="0"/>
              <a:t>збірний) вживається для позначення </a:t>
            </a:r>
            <a:r>
              <a:rPr lang="uk-UA" sz="2400" b="1" u="sng" dirty="0">
                <a:solidFill>
                  <a:srgbClr val="FFC000"/>
                </a:solidFill>
              </a:rPr>
              <a:t>соціальної спільності людей</a:t>
            </a:r>
            <a:r>
              <a:rPr lang="uk-UA" sz="2400" b="1" dirty="0"/>
              <a:t>, об'єднаних спільною діяльністю на основі чинних соціально-економічних відносин, єдністю цілей та інтересів, взаємною відповідальністю, відносинами товариськості і взаємодопомоги, організованих і забезпечених органами управління та самоврядування.</a:t>
            </a:r>
            <a:endParaRPr lang="uk-UA" sz="2400" b="1" dirty="0">
              <a:solidFill>
                <a:schemeClr val="accent2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217290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ОЗНАКИ ТРУДОВОГО  КОЛЕКТИВУ</a:t>
            </a:r>
            <a:endParaRPr lang="uk-UA" sz="40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79512" y="1556792"/>
            <a:ext cx="8507288" cy="4898016"/>
          </a:xfrm>
        </p:spPr>
        <p:txBody>
          <a:bodyPr>
            <a:normAutofit/>
          </a:bodyPr>
          <a:lstStyle/>
          <a:p>
            <a:r>
              <a:rPr lang="uk-UA" sz="2800" b="1" dirty="0"/>
              <a:t>ц</a:t>
            </a:r>
            <a:r>
              <a:rPr lang="uk-UA" sz="2800" b="1" dirty="0" smtClean="0"/>
              <a:t>е об'єднання </a:t>
            </a:r>
            <a:r>
              <a:rPr lang="uk-UA" sz="2800" b="1" dirty="0"/>
              <a:t>людей, створене для реалізації виробничо-економічних функцій</a:t>
            </a:r>
            <a:r>
              <a:rPr lang="uk-UA" sz="2800" b="1" dirty="0" smtClean="0"/>
              <a:t>;</a:t>
            </a:r>
          </a:p>
          <a:p>
            <a:r>
              <a:rPr lang="uk-UA" sz="2800" b="1" dirty="0" smtClean="0"/>
              <a:t>Чітко визначені і </a:t>
            </a:r>
            <a:r>
              <a:rPr lang="uk-UA" sz="2800" b="1" dirty="0" err="1" smtClean="0"/>
              <a:t>статусно</a:t>
            </a:r>
            <a:r>
              <a:rPr lang="uk-UA" sz="2800" b="1" dirty="0" smtClean="0"/>
              <a:t>-рольові позиції;</a:t>
            </a:r>
            <a:endParaRPr lang="uk-UA" sz="2800" b="1" dirty="0"/>
          </a:p>
          <a:p>
            <a:r>
              <a:rPr lang="uk-UA" sz="2800" b="1" dirty="0" smtClean="0"/>
              <a:t>спільність </a:t>
            </a:r>
            <a:r>
              <a:rPr lang="uk-UA" sz="2800" b="1" dirty="0"/>
              <a:t>дій;</a:t>
            </a:r>
          </a:p>
          <a:p>
            <a:r>
              <a:rPr lang="uk-UA" sz="2800" b="1" dirty="0" smtClean="0"/>
              <a:t>певна </a:t>
            </a:r>
            <a:r>
              <a:rPr lang="uk-UA" sz="2800" b="1" dirty="0"/>
              <a:t>організація та управління;</a:t>
            </a:r>
          </a:p>
          <a:p>
            <a:r>
              <a:rPr lang="uk-UA" sz="2800" b="1" dirty="0" smtClean="0"/>
              <a:t>загальна </a:t>
            </a:r>
            <a:r>
              <a:rPr lang="uk-UA" sz="2800" b="1" dirty="0"/>
              <a:t>мета, спільні </a:t>
            </a:r>
            <a:r>
              <a:rPr lang="uk-UA" sz="2800" b="1" dirty="0" smtClean="0"/>
              <a:t>інтереси;</a:t>
            </a:r>
          </a:p>
          <a:p>
            <a:r>
              <a:rPr lang="uk-UA" sz="2800" b="1" dirty="0"/>
              <a:t>наявність </a:t>
            </a:r>
            <a:r>
              <a:rPr lang="uk-UA" sz="2800" b="1" dirty="0" smtClean="0"/>
              <a:t>крім формальних соціальних відносин, неформальних – соціально-психологічних</a:t>
            </a:r>
            <a:endParaRPr lang="uk-UA" sz="2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/>
          <a:lstStyle/>
          <a:p>
            <a:r>
              <a:rPr lang="uk-UA" b="1" dirty="0" smtClean="0"/>
              <a:t>Види трудових колективів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uk-UA" b="1" dirty="0"/>
              <a:t>За організаційними зв'язками розрізняються </a:t>
            </a:r>
            <a:r>
              <a:rPr lang="uk-UA" b="1" dirty="0">
                <a:solidFill>
                  <a:srgbClr val="FFC000"/>
                </a:solidFill>
              </a:rPr>
              <a:t>наступні види </a:t>
            </a:r>
            <a:r>
              <a:rPr lang="uk-UA" b="1" dirty="0"/>
              <a:t>трудових колективів:</a:t>
            </a:r>
          </a:p>
          <a:p>
            <a:r>
              <a:rPr lang="uk-UA" b="1" dirty="0"/>
              <a:t>− основний колектив (підприємство, установа, </a:t>
            </a:r>
            <a:r>
              <a:rPr lang="uk-UA" b="1" dirty="0" smtClean="0"/>
              <a:t>навчальний </a:t>
            </a:r>
            <a:r>
              <a:rPr lang="uk-UA" b="1" dirty="0"/>
              <a:t>заклад);</a:t>
            </a:r>
          </a:p>
          <a:p>
            <a:r>
              <a:rPr lang="uk-UA" b="1" dirty="0"/>
              <a:t>− проміжний (цех, відділення, факультет);</a:t>
            </a:r>
          </a:p>
          <a:p>
            <a:r>
              <a:rPr lang="uk-UA" b="1" dirty="0"/>
              <a:t>− первинний (ділянка, відділ, лабораторія, кафедра).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51459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b="1" dirty="0" smtClean="0">
                <a:effectLst/>
              </a:rPr>
              <a:t>Суттєвою ознакою трудового колективу є його структурна оформленість</a:t>
            </a:r>
            <a:r>
              <a:rPr lang="ru-RU" sz="3600" b="1" dirty="0" smtClean="0">
                <a:effectLst/>
              </a:rPr>
              <a:t>. </a:t>
            </a:r>
            <a:endParaRPr lang="uk-UA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499992" y="1988840"/>
            <a:ext cx="4464496" cy="4608512"/>
          </a:xfrm>
        </p:spPr>
        <p:txBody>
          <a:bodyPr>
            <a:noAutofit/>
          </a:bodyPr>
          <a:lstStyle/>
          <a:p>
            <a:pPr marL="64008" indent="0">
              <a:buNone/>
            </a:pPr>
            <a:r>
              <a:rPr lang="uk-UA" sz="1600" b="1" dirty="0" smtClean="0"/>
              <a:t>3)</a:t>
            </a:r>
            <a:r>
              <a:rPr lang="uk-UA" sz="1600" b="1" dirty="0"/>
              <a:t> </a:t>
            </a:r>
            <a:r>
              <a:rPr lang="uk-UA" sz="1600" b="1" u="sng" dirty="0"/>
              <a:t>с</a:t>
            </a:r>
            <a:r>
              <a:rPr lang="uk-UA" sz="1600" b="1" u="sng" dirty="0" smtClean="0"/>
              <a:t>труктура підпорядкування </a:t>
            </a:r>
            <a:r>
              <a:rPr lang="uk-UA" sz="1600" b="1" dirty="0"/>
              <a:t>— сукупність зв'язків між робітниками, інженерно-технічною </a:t>
            </a:r>
            <a:r>
              <a:rPr lang="uk-UA" sz="1600" b="1" dirty="0" smtClean="0"/>
              <a:t>ланкою, </a:t>
            </a:r>
            <a:r>
              <a:rPr lang="uk-UA" sz="1600" b="1" dirty="0"/>
              <a:t>службовцями і молодшим обслуговуючим персоналом. Відмінності між цими групами пов'язані зі змістом праці і роллю в організації та здійсненні процесу виробництва</a:t>
            </a:r>
            <a:r>
              <a:rPr lang="uk-UA" sz="1600" b="1" dirty="0" smtClean="0"/>
              <a:t>;</a:t>
            </a:r>
          </a:p>
          <a:p>
            <a:pPr marL="64008" indent="0">
              <a:buNone/>
            </a:pPr>
            <a:endParaRPr lang="uk-UA" sz="1600" b="1" dirty="0"/>
          </a:p>
          <a:p>
            <a:pPr marL="64008" indent="0">
              <a:buNone/>
            </a:pPr>
            <a:r>
              <a:rPr lang="uk-UA" sz="1600" b="1" dirty="0" smtClean="0"/>
              <a:t>4) </a:t>
            </a:r>
            <a:r>
              <a:rPr lang="uk-UA" sz="1600" b="1" u="sng" dirty="0" smtClean="0"/>
              <a:t>соціально-демографічна</a:t>
            </a:r>
            <a:r>
              <a:rPr lang="uk-UA" sz="1600" b="1" dirty="0" smtClean="0"/>
              <a:t> </a:t>
            </a:r>
            <a:r>
              <a:rPr lang="uk-UA" sz="1600" b="1" dirty="0"/>
              <a:t>— сукупність зв'язків, що ґрунтуються на статевовікових ознаках, родинному стані, рівні освіти</a:t>
            </a:r>
            <a:r>
              <a:rPr lang="uk-UA" sz="1600" b="1" dirty="0" smtClean="0"/>
              <a:t>;</a:t>
            </a:r>
          </a:p>
          <a:p>
            <a:pPr marL="64008" indent="0">
              <a:buNone/>
            </a:pPr>
            <a:endParaRPr lang="uk-UA" sz="1600" b="1" dirty="0"/>
          </a:p>
          <a:p>
            <a:pPr marL="64008" indent="0">
              <a:buNone/>
            </a:pPr>
            <a:r>
              <a:rPr lang="uk-UA" sz="1600" b="1" dirty="0" smtClean="0"/>
              <a:t>5) </a:t>
            </a:r>
            <a:r>
              <a:rPr lang="uk-UA" sz="1600" b="1" u="sng" dirty="0" smtClean="0"/>
              <a:t>соціально-психологічна</a:t>
            </a:r>
            <a:r>
              <a:rPr lang="uk-UA" sz="1600" b="1" dirty="0" smtClean="0"/>
              <a:t> </a:t>
            </a:r>
            <a:r>
              <a:rPr lang="uk-UA" sz="1600" b="1" dirty="0"/>
              <a:t>— структура міжособистісних відносин, цінностей, установок, мотивів трудової діяльності й </a:t>
            </a:r>
            <a:r>
              <a:rPr lang="uk-UA" sz="1600" b="1" dirty="0" err="1"/>
              <a:t>позавиробничої</a:t>
            </a:r>
            <a:r>
              <a:rPr lang="uk-UA" sz="1600" b="1" dirty="0"/>
              <a:t> поведінки.</a:t>
            </a:r>
          </a:p>
          <a:p>
            <a:pPr algn="just">
              <a:buNone/>
            </a:pPr>
            <a:endParaRPr lang="uk-UA" sz="15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388296" cy="4752528"/>
          </a:xfrm>
        </p:spPr>
        <p:txBody>
          <a:bodyPr>
            <a:normAutofit fontScale="70000" lnSpcReduction="20000"/>
          </a:bodyPr>
          <a:lstStyle/>
          <a:p>
            <a:pPr marL="64008" indent="0">
              <a:buNone/>
            </a:pPr>
            <a:r>
              <a:rPr lang="uk-UA" b="1" dirty="0" smtClean="0"/>
              <a:t>1) </a:t>
            </a:r>
            <a:r>
              <a:rPr lang="uk-UA" b="1" u="sng" dirty="0" smtClean="0"/>
              <a:t>функціональна</a:t>
            </a:r>
            <a:r>
              <a:rPr lang="uk-UA" b="1" dirty="0" smtClean="0"/>
              <a:t> </a:t>
            </a:r>
            <a:r>
              <a:rPr lang="uk-UA" b="1" dirty="0"/>
              <a:t>— це зв'язки між людьми, групами щодо обміну діяльністю, зумовлені технологією виробництва, системою робочих місць, посадовими інструкціями працівників</a:t>
            </a:r>
            <a:r>
              <a:rPr lang="uk-UA" b="1" dirty="0" smtClean="0"/>
              <a:t>;</a:t>
            </a:r>
          </a:p>
          <a:p>
            <a:pPr marL="64008" indent="0">
              <a:buNone/>
            </a:pPr>
            <a:endParaRPr lang="uk-UA" b="1" dirty="0"/>
          </a:p>
          <a:p>
            <a:pPr marL="64008" indent="0">
              <a:buNone/>
            </a:pPr>
            <a:r>
              <a:rPr lang="uk-UA" b="1" dirty="0" smtClean="0"/>
              <a:t>2) </a:t>
            </a:r>
            <a:r>
              <a:rPr lang="uk-UA" b="1" u="sng" dirty="0"/>
              <a:t>професійно-кваліфікаційна структура </a:t>
            </a:r>
            <a:r>
              <a:rPr lang="uk-UA" b="1" dirty="0"/>
              <a:t>— сукупність зв'язків між групами працівників, які розрізняються за ознаками професії і кваліфікації. Кожна професія має свій діапазон кваліфікаційних груп: некваліфікована, малокваліфікована, кваліфікована і висококваліфікована праця;</a:t>
            </a:r>
          </a:p>
          <a:p>
            <a:pPr marL="64008" indent="0"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332656"/>
            <a:ext cx="8062912" cy="1512169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effectLst/>
              </a:rPr>
              <a:t>Соціальні групи в </a:t>
            </a:r>
            <a:r>
              <a:rPr lang="uk-UA" b="1" dirty="0" smtClean="0">
                <a:effectLst/>
              </a:rPr>
              <a:t>трудовому колективі</a:t>
            </a:r>
            <a:endParaRPr lang="uk-UA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324429"/>
              </p:ext>
            </p:extLst>
          </p:nvPr>
        </p:nvGraphicFramePr>
        <p:xfrm>
          <a:off x="539552" y="2060847"/>
          <a:ext cx="8064896" cy="3744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12481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Реальні </a:t>
                      </a:r>
                      <a:endParaRPr lang="uk-UA" sz="3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36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</a:rPr>
                        <a:t>Умовні </a:t>
                      </a:r>
                      <a:endParaRPr lang="uk-UA" sz="36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481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800" b="0" dirty="0">
                          <a:effectLst/>
                          <a:latin typeface="Times New Roman"/>
                          <a:ea typeface="Times New Roman"/>
                        </a:rPr>
                        <a:t>Функціонально-виробничі (цільові)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800" b="0" dirty="0">
                          <a:effectLst/>
                          <a:latin typeface="Times New Roman"/>
                          <a:ea typeface="Times New Roman"/>
                        </a:rPr>
                        <a:t>Професійно-кваліфікаційні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2481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800" b="0">
                          <a:effectLst/>
                          <a:latin typeface="Times New Roman"/>
                          <a:ea typeface="Times New Roman"/>
                        </a:rPr>
                        <a:t>Соціально-психологічні</a:t>
                      </a:r>
                      <a:endParaRPr lang="uk-UA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2800" b="0" dirty="0">
                          <a:effectLst/>
                          <a:latin typeface="Times New Roman"/>
                          <a:ea typeface="Times New Roman"/>
                        </a:rPr>
                        <a:t>Соціально-демографічні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012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179</TotalTime>
  <Words>1173</Words>
  <Application>Microsoft Office PowerPoint</Application>
  <PresentationFormat>Экран (4:3)</PresentationFormat>
  <Paragraphs>88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Яркая</vt:lpstr>
      <vt:lpstr>Трудовий колектив як об’єкт соціології праці</vt:lpstr>
      <vt:lpstr>ТРУДОВА ОРГАНІЗАЦІЯ</vt:lpstr>
      <vt:lpstr>ТРУДОВИЙ КОЛЕКТИВ</vt:lpstr>
      <vt:lpstr>Класифікація трудової організації</vt:lpstr>
      <vt:lpstr>Специфіка трудового колективу і його відмінність від трудової організації</vt:lpstr>
      <vt:lpstr>ОЗНАКИ ТРУДОВОГО  КОЛЕКТИВУ</vt:lpstr>
      <vt:lpstr>Види трудових колективів</vt:lpstr>
      <vt:lpstr>Суттєвою ознакою трудового колективу є його структурна оформленість. </vt:lpstr>
      <vt:lpstr>Соціальні групи в трудовому колективі</vt:lpstr>
      <vt:lpstr>ФУНКЦІЇ ТРУДОВОГО КОЛЕКТИВУ</vt:lpstr>
      <vt:lpstr>Види соціальних відносин у трудовому колективі</vt:lpstr>
      <vt:lpstr>Первинні трудові колективи</vt:lpstr>
      <vt:lpstr>Презентация PowerPoint</vt:lpstr>
      <vt:lpstr>Що ж таке згуртованість трудового колективу?</vt:lpstr>
      <vt:lpstr>Ознаки згуртованого трудового колективу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Соціологія молоді</dc:title>
  <dc:creator>Admin</dc:creator>
  <cp:lastModifiedBy>userznu</cp:lastModifiedBy>
  <cp:revision>15</cp:revision>
  <dcterms:created xsi:type="dcterms:W3CDTF">2013-04-23T15:48:48Z</dcterms:created>
  <dcterms:modified xsi:type="dcterms:W3CDTF">2021-04-14T07:25:13Z</dcterms:modified>
</cp:coreProperties>
</file>