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7" r:id="rId2"/>
  </p:sldMasterIdLst>
  <p:notesMasterIdLst>
    <p:notesMasterId r:id="rId42"/>
  </p:notesMasterIdLst>
  <p:sldIdLst>
    <p:sldId id="256" r:id="rId3"/>
    <p:sldId id="281" r:id="rId4"/>
    <p:sldId id="282" r:id="rId5"/>
    <p:sldId id="283" r:id="rId6"/>
    <p:sldId id="284" r:id="rId7"/>
    <p:sldId id="285" r:id="rId8"/>
    <p:sldId id="286" r:id="rId9"/>
    <p:sldId id="287" r:id="rId10"/>
    <p:sldId id="289" r:id="rId11"/>
    <p:sldId id="288" r:id="rId12"/>
    <p:sldId id="290" r:id="rId13"/>
    <p:sldId id="259" r:id="rId14"/>
    <p:sldId id="260" r:id="rId15"/>
    <p:sldId id="292" r:id="rId16"/>
    <p:sldId id="291"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10" r:id="rId33"/>
    <p:sldId id="308" r:id="rId34"/>
    <p:sldId id="309" r:id="rId35"/>
    <p:sldId id="311" r:id="rId36"/>
    <p:sldId id="274" r:id="rId37"/>
    <p:sldId id="275" r:id="rId38"/>
    <p:sldId id="277" r:id="rId39"/>
    <p:sldId id="278" r:id="rId40"/>
    <p:sldId id="312"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577B9-DD99-4AC6-84F0-73513C15918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uk-UA"/>
        </a:p>
      </dgm:t>
    </dgm:pt>
    <dgm:pt modelId="{0B5D9A2C-02DF-4A82-8C7A-60921436ED62}">
      <dgm:prSet/>
      <dgm:spPr/>
      <dgm:t>
        <a:bodyPr/>
        <a:lstStyle/>
        <a:p>
          <a:pPr rtl="0"/>
          <a:r>
            <a:rPr lang="uk-UA" dirty="0" smtClean="0"/>
            <a:t>Припинення трудового договору є правомірним лише за таких умов:</a:t>
          </a:r>
          <a:br>
            <a:rPr lang="uk-UA" dirty="0" smtClean="0"/>
          </a:br>
          <a:r>
            <a:rPr lang="uk-UA" dirty="0" smtClean="0"/>
            <a:t>1) з передбачених у законі підстав припинення трудового договору;</a:t>
          </a:r>
          <a:br>
            <a:rPr lang="uk-UA" dirty="0" smtClean="0"/>
          </a:br>
          <a:r>
            <a:rPr lang="uk-UA" dirty="0" smtClean="0"/>
            <a:t>2) з дотриманням певного порядку звільнення з конкретної підстави;</a:t>
          </a:r>
          <a:br>
            <a:rPr lang="uk-UA" dirty="0" smtClean="0"/>
          </a:br>
          <a:r>
            <a:rPr lang="uk-UA" dirty="0" smtClean="0"/>
            <a:t>3) є юридичний факт щодо припинення трудових правовідносин (розпорядження власника, заява працівника, відповідний акт третьої сторони – суду, військкомату).</a:t>
          </a:r>
          <a:br>
            <a:rPr lang="uk-UA" dirty="0" smtClean="0"/>
          </a:br>
          <a:endParaRPr lang="uk-UA" dirty="0"/>
        </a:p>
      </dgm:t>
    </dgm:pt>
    <dgm:pt modelId="{ECA63AF8-14AD-4308-83BC-4B0FDB365FFD}" type="parTrans" cxnId="{15169F84-815A-4D5E-81D2-08585A9B37A2}">
      <dgm:prSet/>
      <dgm:spPr/>
      <dgm:t>
        <a:bodyPr/>
        <a:lstStyle/>
        <a:p>
          <a:endParaRPr lang="uk-UA"/>
        </a:p>
      </dgm:t>
    </dgm:pt>
    <dgm:pt modelId="{B69BDC4F-8E98-4953-B7BC-D340C3EE6A18}" type="sibTrans" cxnId="{15169F84-815A-4D5E-81D2-08585A9B37A2}">
      <dgm:prSet/>
      <dgm:spPr/>
      <dgm:t>
        <a:bodyPr/>
        <a:lstStyle/>
        <a:p>
          <a:endParaRPr lang="uk-UA"/>
        </a:p>
      </dgm:t>
    </dgm:pt>
    <dgm:pt modelId="{EA4F169C-4325-4404-AEBC-B7A2CC4B5A3A}" type="pres">
      <dgm:prSet presAssocID="{572577B9-DD99-4AC6-84F0-73513C159185}" presName="diagram" presStyleCnt="0">
        <dgm:presLayoutVars>
          <dgm:chPref val="1"/>
          <dgm:dir/>
          <dgm:animOne val="branch"/>
          <dgm:animLvl val="lvl"/>
          <dgm:resizeHandles/>
        </dgm:presLayoutVars>
      </dgm:prSet>
      <dgm:spPr/>
    </dgm:pt>
    <dgm:pt modelId="{E93BD256-CA75-43CD-91F2-7EC01ECD4C38}" type="pres">
      <dgm:prSet presAssocID="{0B5D9A2C-02DF-4A82-8C7A-60921436ED62}" presName="root" presStyleCnt="0"/>
      <dgm:spPr/>
    </dgm:pt>
    <dgm:pt modelId="{03BF8B59-0A06-4DF1-9961-5307D92A2860}" type="pres">
      <dgm:prSet presAssocID="{0B5D9A2C-02DF-4A82-8C7A-60921436ED62}" presName="rootComposite" presStyleCnt="0"/>
      <dgm:spPr/>
    </dgm:pt>
    <dgm:pt modelId="{10053236-A081-4410-9272-3D632A4898E5}" type="pres">
      <dgm:prSet presAssocID="{0B5D9A2C-02DF-4A82-8C7A-60921436ED62}" presName="rootText" presStyleLbl="node1" presStyleIdx="0" presStyleCnt="1"/>
      <dgm:spPr/>
      <dgm:t>
        <a:bodyPr/>
        <a:lstStyle/>
        <a:p>
          <a:endParaRPr lang="uk-UA"/>
        </a:p>
      </dgm:t>
    </dgm:pt>
    <dgm:pt modelId="{5B8295FF-DAF5-4FFC-8D23-A8358BC08F8E}" type="pres">
      <dgm:prSet presAssocID="{0B5D9A2C-02DF-4A82-8C7A-60921436ED62}" presName="rootConnector" presStyleLbl="node1" presStyleIdx="0" presStyleCnt="1"/>
      <dgm:spPr/>
    </dgm:pt>
    <dgm:pt modelId="{A36C97E6-68E4-4C27-82B3-0A7921E59C0F}" type="pres">
      <dgm:prSet presAssocID="{0B5D9A2C-02DF-4A82-8C7A-60921436ED62}" presName="childShape" presStyleCnt="0"/>
      <dgm:spPr/>
    </dgm:pt>
  </dgm:ptLst>
  <dgm:cxnLst>
    <dgm:cxn modelId="{15169F84-815A-4D5E-81D2-08585A9B37A2}" srcId="{572577B9-DD99-4AC6-84F0-73513C159185}" destId="{0B5D9A2C-02DF-4A82-8C7A-60921436ED62}" srcOrd="0" destOrd="0" parTransId="{ECA63AF8-14AD-4308-83BC-4B0FDB365FFD}" sibTransId="{B69BDC4F-8E98-4953-B7BC-D340C3EE6A18}"/>
    <dgm:cxn modelId="{2780A0CF-089B-41B3-A90C-02E1D5AB9A02}" type="presOf" srcId="{572577B9-DD99-4AC6-84F0-73513C159185}" destId="{EA4F169C-4325-4404-AEBC-B7A2CC4B5A3A}" srcOrd="0" destOrd="0" presId="urn:microsoft.com/office/officeart/2005/8/layout/hierarchy3"/>
    <dgm:cxn modelId="{C2FEB1B5-BBE8-4EDD-B5FA-56C3F38EE0C7}" type="presOf" srcId="{0B5D9A2C-02DF-4A82-8C7A-60921436ED62}" destId="{5B8295FF-DAF5-4FFC-8D23-A8358BC08F8E}" srcOrd="1" destOrd="0" presId="urn:microsoft.com/office/officeart/2005/8/layout/hierarchy3"/>
    <dgm:cxn modelId="{071E0945-FF09-4BCD-AE77-40C6CA2B7423}" type="presOf" srcId="{0B5D9A2C-02DF-4A82-8C7A-60921436ED62}" destId="{10053236-A081-4410-9272-3D632A4898E5}" srcOrd="0" destOrd="0" presId="urn:microsoft.com/office/officeart/2005/8/layout/hierarchy3"/>
    <dgm:cxn modelId="{59A04FD1-9B2C-4A67-AEEE-548799D06393}" type="presParOf" srcId="{EA4F169C-4325-4404-AEBC-B7A2CC4B5A3A}" destId="{E93BD256-CA75-43CD-91F2-7EC01ECD4C38}" srcOrd="0" destOrd="0" presId="urn:microsoft.com/office/officeart/2005/8/layout/hierarchy3"/>
    <dgm:cxn modelId="{05E0D745-A442-43BE-85FF-D88AFC6EFCAE}" type="presParOf" srcId="{E93BD256-CA75-43CD-91F2-7EC01ECD4C38}" destId="{03BF8B59-0A06-4DF1-9961-5307D92A2860}" srcOrd="0" destOrd="0" presId="urn:microsoft.com/office/officeart/2005/8/layout/hierarchy3"/>
    <dgm:cxn modelId="{90C8F5E4-4B59-4C16-BA35-91E2E8A4B5F3}" type="presParOf" srcId="{03BF8B59-0A06-4DF1-9961-5307D92A2860}" destId="{10053236-A081-4410-9272-3D632A4898E5}" srcOrd="0" destOrd="0" presId="urn:microsoft.com/office/officeart/2005/8/layout/hierarchy3"/>
    <dgm:cxn modelId="{6B646C14-33A1-412E-A09F-F712AF028C3C}" type="presParOf" srcId="{03BF8B59-0A06-4DF1-9961-5307D92A2860}" destId="{5B8295FF-DAF5-4FFC-8D23-A8358BC08F8E}" srcOrd="1" destOrd="0" presId="urn:microsoft.com/office/officeart/2005/8/layout/hierarchy3"/>
    <dgm:cxn modelId="{64B5F94B-73A1-4331-992A-02AF86CD5E54}" type="presParOf" srcId="{E93BD256-CA75-43CD-91F2-7EC01ECD4C38}" destId="{A36C97E6-68E4-4C27-82B3-0A7921E59C0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0A5B9F-535D-4AA0-875E-966347D5A34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982837D9-04D4-43E4-94DD-136A2B1E5177}">
      <dgm:prSet/>
      <dgm:spPr/>
      <dgm:t>
        <a:bodyPr/>
        <a:lstStyle/>
        <a:p>
          <a:pPr rtl="0"/>
          <a:r>
            <a:rPr lang="ru-RU" b="1" smtClean="0"/>
            <a:t>Оформлення припинення трудового договору покладає на роботодавця певні обов'язки, зокрема, це: </a:t>
          </a:r>
          <a:r>
            <a:rPr lang="ru-RU" smtClean="0"/>
            <a:t/>
          </a:r>
          <a:br>
            <a:rPr lang="ru-RU" smtClean="0"/>
          </a:br>
          <a:r>
            <a:rPr lang="ru-RU" b="1" smtClean="0"/>
            <a:t>а) видати наказ або розпорядження про припинення трудового договору, в якому чітко повинно бути зазначено підстава звільнення працівника з роботи, з посиланням на необхідну норму права — пункт і статтю закону; </a:t>
          </a:r>
          <a:r>
            <a:rPr lang="ru-RU" smtClean="0"/>
            <a:t/>
          </a:r>
          <a:br>
            <a:rPr lang="ru-RU" smtClean="0"/>
          </a:br>
          <a:r>
            <a:rPr lang="ru-RU" b="1" smtClean="0"/>
            <a:t>б) зробити запис до трудової книжки працівника у точній відповідності до наказу, тобто вказати підставу звільнення відповідно до формулю­вання її у чинному законодавстві України про працю; </a:t>
          </a:r>
          <a:r>
            <a:rPr lang="ru-RU" smtClean="0"/>
            <a:t/>
          </a:r>
          <a:br>
            <a:rPr lang="ru-RU" smtClean="0"/>
          </a:br>
          <a:r>
            <a:rPr lang="ru-RU" b="1" smtClean="0"/>
            <a:t>в) видати працівникові з належно оформленими відомостями трудову книжку у день звільнення, а якщо звільнення працівника здійснюється з ініціативи власника (роботодавця), то у день звільнення власник зобов'язаний видати працівникові разом з трудовою книжкою і копію наказу про звільнення з роботи, в інших випадках припинення трудового договору — копія наказу видається на вимогу працівника; </a:t>
          </a:r>
          <a:r>
            <a:rPr lang="ru-RU" smtClean="0"/>
            <a:t/>
          </a:r>
          <a:br>
            <a:rPr lang="ru-RU" smtClean="0"/>
          </a:br>
          <a:r>
            <a:rPr lang="ru-RU" b="1" smtClean="0"/>
            <a:t>г) провести розрахунок з працівником у день звільнення, а в разі недотримання цієї вимоги з вини власника за час затримки виплати праців­никові при звільненні всіх сум, що належать йому від підприємства, власник (роботодавець) повинен виплатити працівникові його середній заробіток за весь час затримки по день фактичного розрахунку (ст. 117 КЗпП України).</a:t>
          </a:r>
          <a:r>
            <a:rPr lang="ru-RU" smtClean="0"/>
            <a:t/>
          </a:r>
          <a:br>
            <a:rPr lang="ru-RU" smtClean="0"/>
          </a:br>
          <a:endParaRPr lang="uk-UA"/>
        </a:p>
      </dgm:t>
    </dgm:pt>
    <dgm:pt modelId="{20A7D51E-4E6D-4815-8EBB-FE850C4ED12D}" type="parTrans" cxnId="{92D612D4-C254-4E21-BCAD-40EEC8508D17}">
      <dgm:prSet/>
      <dgm:spPr/>
      <dgm:t>
        <a:bodyPr/>
        <a:lstStyle/>
        <a:p>
          <a:endParaRPr lang="uk-UA"/>
        </a:p>
      </dgm:t>
    </dgm:pt>
    <dgm:pt modelId="{C03EF395-9DCC-4E66-A297-DC8EAEFE9689}" type="sibTrans" cxnId="{92D612D4-C254-4E21-BCAD-40EEC8508D17}">
      <dgm:prSet/>
      <dgm:spPr/>
      <dgm:t>
        <a:bodyPr/>
        <a:lstStyle/>
        <a:p>
          <a:endParaRPr lang="uk-UA"/>
        </a:p>
      </dgm:t>
    </dgm:pt>
    <dgm:pt modelId="{EA0C5E87-3710-48DC-9383-EB5C1CC38A73}" type="pres">
      <dgm:prSet presAssocID="{800A5B9F-535D-4AA0-875E-966347D5A34A}" presName="linear" presStyleCnt="0">
        <dgm:presLayoutVars>
          <dgm:animLvl val="lvl"/>
          <dgm:resizeHandles val="exact"/>
        </dgm:presLayoutVars>
      </dgm:prSet>
      <dgm:spPr/>
    </dgm:pt>
    <dgm:pt modelId="{ECB63017-AF05-46CA-A719-9CB66B51408B}" type="pres">
      <dgm:prSet presAssocID="{982837D9-04D4-43E4-94DD-136A2B1E5177}" presName="parentText" presStyleLbl="node1" presStyleIdx="0" presStyleCnt="1">
        <dgm:presLayoutVars>
          <dgm:chMax val="0"/>
          <dgm:bulletEnabled val="1"/>
        </dgm:presLayoutVars>
      </dgm:prSet>
      <dgm:spPr/>
    </dgm:pt>
  </dgm:ptLst>
  <dgm:cxnLst>
    <dgm:cxn modelId="{92D612D4-C254-4E21-BCAD-40EEC8508D17}" srcId="{800A5B9F-535D-4AA0-875E-966347D5A34A}" destId="{982837D9-04D4-43E4-94DD-136A2B1E5177}" srcOrd="0" destOrd="0" parTransId="{20A7D51E-4E6D-4815-8EBB-FE850C4ED12D}" sibTransId="{C03EF395-9DCC-4E66-A297-DC8EAEFE9689}"/>
    <dgm:cxn modelId="{6CE3068B-1E39-4DB7-88ED-F1785BD284B7}" type="presOf" srcId="{800A5B9F-535D-4AA0-875E-966347D5A34A}" destId="{EA0C5E87-3710-48DC-9383-EB5C1CC38A73}" srcOrd="0" destOrd="0" presId="urn:microsoft.com/office/officeart/2005/8/layout/vList2"/>
    <dgm:cxn modelId="{9FEC2D75-BF16-4B5D-93D4-B3ADAC687F09}" type="presOf" srcId="{982837D9-04D4-43E4-94DD-136A2B1E5177}" destId="{ECB63017-AF05-46CA-A719-9CB66B51408B}" srcOrd="0" destOrd="0" presId="urn:microsoft.com/office/officeart/2005/8/layout/vList2"/>
    <dgm:cxn modelId="{027A51D3-DB54-4C1B-9FC6-7D59EBF170C7}" type="presParOf" srcId="{EA0C5E87-3710-48DC-9383-EB5C1CC38A73}" destId="{ECB63017-AF05-46CA-A719-9CB66B5140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9A76CE-65CC-4C6F-8E8D-E847F3BC1E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E50744B5-06D8-49F2-9EC4-79D19E98B977}">
      <dgm:prSet/>
      <dgm:spPr/>
      <dgm:t>
        <a:bodyPr/>
        <a:lstStyle/>
        <a:p>
          <a:pPr rtl="0"/>
          <a:r>
            <a:rPr lang="uk-UA" b="1" i="1" dirty="0" smtClean="0"/>
            <a:t>Припинення трудового договору з ініціативи працівника (ст. 38, 39 КЗпП)</a:t>
          </a:r>
          <a:endParaRPr lang="uk-UA" dirty="0"/>
        </a:p>
      </dgm:t>
    </dgm:pt>
    <dgm:pt modelId="{64ED49BD-B34F-4A32-AD95-51EE1EB7AC6E}" type="parTrans" cxnId="{67FB7893-A4B1-4610-B1B2-6B063CF66B96}">
      <dgm:prSet/>
      <dgm:spPr/>
      <dgm:t>
        <a:bodyPr/>
        <a:lstStyle/>
        <a:p>
          <a:endParaRPr lang="uk-UA"/>
        </a:p>
      </dgm:t>
    </dgm:pt>
    <dgm:pt modelId="{6F0E0B8F-A1C0-451A-9C68-8D3A71B38DEA}" type="sibTrans" cxnId="{67FB7893-A4B1-4610-B1B2-6B063CF66B96}">
      <dgm:prSet/>
      <dgm:spPr/>
      <dgm:t>
        <a:bodyPr/>
        <a:lstStyle/>
        <a:p>
          <a:endParaRPr lang="uk-UA"/>
        </a:p>
      </dgm:t>
    </dgm:pt>
    <dgm:pt modelId="{1E010DA6-D9A8-49FF-843A-EAC2BDFC79FA}" type="pres">
      <dgm:prSet presAssocID="{569A76CE-65CC-4C6F-8E8D-E847F3BC1EDF}" presName="linear" presStyleCnt="0">
        <dgm:presLayoutVars>
          <dgm:animLvl val="lvl"/>
          <dgm:resizeHandles val="exact"/>
        </dgm:presLayoutVars>
      </dgm:prSet>
      <dgm:spPr/>
    </dgm:pt>
    <dgm:pt modelId="{FA7DC530-6C57-4B11-B39E-80C46701A195}" type="pres">
      <dgm:prSet presAssocID="{E50744B5-06D8-49F2-9EC4-79D19E98B977}" presName="parentText" presStyleLbl="node1" presStyleIdx="0" presStyleCnt="1">
        <dgm:presLayoutVars>
          <dgm:chMax val="0"/>
          <dgm:bulletEnabled val="1"/>
        </dgm:presLayoutVars>
      </dgm:prSet>
      <dgm:spPr/>
      <dgm:t>
        <a:bodyPr/>
        <a:lstStyle/>
        <a:p>
          <a:endParaRPr lang="uk-UA"/>
        </a:p>
      </dgm:t>
    </dgm:pt>
  </dgm:ptLst>
  <dgm:cxnLst>
    <dgm:cxn modelId="{67FB7893-A4B1-4610-B1B2-6B063CF66B96}" srcId="{569A76CE-65CC-4C6F-8E8D-E847F3BC1EDF}" destId="{E50744B5-06D8-49F2-9EC4-79D19E98B977}" srcOrd="0" destOrd="0" parTransId="{64ED49BD-B34F-4A32-AD95-51EE1EB7AC6E}" sibTransId="{6F0E0B8F-A1C0-451A-9C68-8D3A71B38DEA}"/>
    <dgm:cxn modelId="{467F4A03-2B4F-473E-A185-D29697165A6B}" type="presOf" srcId="{E50744B5-06D8-49F2-9EC4-79D19E98B977}" destId="{FA7DC530-6C57-4B11-B39E-80C46701A195}" srcOrd="0" destOrd="0" presId="urn:microsoft.com/office/officeart/2005/8/layout/vList2"/>
    <dgm:cxn modelId="{5DA4B6B1-038B-4145-A8C6-669388C6C503}" type="presOf" srcId="{569A76CE-65CC-4C6F-8E8D-E847F3BC1EDF}" destId="{1E010DA6-D9A8-49FF-843A-EAC2BDFC79FA}" srcOrd="0" destOrd="0" presId="urn:microsoft.com/office/officeart/2005/8/layout/vList2"/>
    <dgm:cxn modelId="{FE0227F8-68C9-41F7-9EC4-3CF9B0ED43DD}" type="presParOf" srcId="{1E010DA6-D9A8-49FF-843A-EAC2BDFC79FA}" destId="{FA7DC530-6C57-4B11-B39E-80C46701A19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25AF7B-22FB-4E65-ADF1-2B7B2B45D06E}"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uk-UA"/>
        </a:p>
      </dgm:t>
    </dgm:pt>
    <dgm:pt modelId="{A9828A1B-D6F3-4506-87C7-49E5D962DEDD}">
      <dgm:prSet/>
      <dgm:spPr/>
      <dgm:t>
        <a:bodyPr/>
        <a:lstStyle/>
        <a:p>
          <a:pPr rtl="0"/>
          <a:r>
            <a:rPr lang="uk-UA" b="1" smtClean="0"/>
            <a:t>Загальні та додаткові підстави розірвання трудового договору з ініціативи власника (ст.40, 41 КЗпП).</a:t>
          </a:r>
          <a:br>
            <a:rPr lang="uk-UA" b="1" smtClean="0"/>
          </a:br>
          <a:r>
            <a:rPr lang="uk-UA" b="1" smtClean="0"/>
            <a:t/>
          </a:r>
          <a:br>
            <a:rPr lang="uk-UA" b="1" smtClean="0"/>
          </a:br>
          <a:r>
            <a:rPr lang="uk-UA" smtClean="0"/>
            <a:t/>
          </a:r>
          <a:br>
            <a:rPr lang="uk-UA" smtClean="0"/>
          </a:br>
          <a:r>
            <a:rPr lang="uk-UA" smtClean="0"/>
            <a:t>Трудовий договір, укладений на невизначений строк, а також строковий трудовий договір до закінчення терміну можуть бути розірвані з ініціативи власника лише на підставах, визначених законом і з дотриманням визначеного в законі порядку. </a:t>
          </a:r>
          <a:endParaRPr lang="uk-UA"/>
        </a:p>
      </dgm:t>
    </dgm:pt>
    <dgm:pt modelId="{6A3973D8-D15B-4828-9435-50F85EBB204C}" type="parTrans" cxnId="{98C8F27E-E542-4EE4-8C92-F0EEC4AA6DE6}">
      <dgm:prSet/>
      <dgm:spPr/>
      <dgm:t>
        <a:bodyPr/>
        <a:lstStyle/>
        <a:p>
          <a:endParaRPr lang="uk-UA"/>
        </a:p>
      </dgm:t>
    </dgm:pt>
    <dgm:pt modelId="{B1845919-3988-4290-90E0-E86194EBBB3A}" type="sibTrans" cxnId="{98C8F27E-E542-4EE4-8C92-F0EEC4AA6DE6}">
      <dgm:prSet/>
      <dgm:spPr/>
      <dgm:t>
        <a:bodyPr/>
        <a:lstStyle/>
        <a:p>
          <a:endParaRPr lang="uk-UA"/>
        </a:p>
      </dgm:t>
    </dgm:pt>
    <dgm:pt modelId="{30C5F847-9A0E-4DE3-8B3B-35A061E7BD7D}" type="pres">
      <dgm:prSet presAssocID="{4F25AF7B-22FB-4E65-ADF1-2B7B2B45D06E}" presName="Name0" presStyleCnt="0">
        <dgm:presLayoutVars>
          <dgm:dir/>
          <dgm:resizeHandles val="exact"/>
        </dgm:presLayoutVars>
      </dgm:prSet>
      <dgm:spPr/>
    </dgm:pt>
    <dgm:pt modelId="{5F53E749-59E7-4E2C-84FD-2176281A15A0}" type="pres">
      <dgm:prSet presAssocID="{A9828A1B-D6F3-4506-87C7-49E5D962DEDD}" presName="node" presStyleLbl="node1" presStyleIdx="0" presStyleCnt="1">
        <dgm:presLayoutVars>
          <dgm:bulletEnabled val="1"/>
        </dgm:presLayoutVars>
      </dgm:prSet>
      <dgm:spPr/>
    </dgm:pt>
  </dgm:ptLst>
  <dgm:cxnLst>
    <dgm:cxn modelId="{98C8F27E-E542-4EE4-8C92-F0EEC4AA6DE6}" srcId="{4F25AF7B-22FB-4E65-ADF1-2B7B2B45D06E}" destId="{A9828A1B-D6F3-4506-87C7-49E5D962DEDD}" srcOrd="0" destOrd="0" parTransId="{6A3973D8-D15B-4828-9435-50F85EBB204C}" sibTransId="{B1845919-3988-4290-90E0-E86194EBBB3A}"/>
    <dgm:cxn modelId="{83D053E7-DDC1-444E-B3B3-4D6064945B87}" type="presOf" srcId="{4F25AF7B-22FB-4E65-ADF1-2B7B2B45D06E}" destId="{30C5F847-9A0E-4DE3-8B3B-35A061E7BD7D}" srcOrd="0" destOrd="0" presId="urn:microsoft.com/office/officeart/2005/8/layout/process1"/>
    <dgm:cxn modelId="{BDFE60F0-0598-43F1-9CE2-27D733502187}" type="presOf" srcId="{A9828A1B-D6F3-4506-87C7-49E5D962DEDD}" destId="{5F53E749-59E7-4E2C-84FD-2176281A15A0}" srcOrd="0" destOrd="0" presId="urn:microsoft.com/office/officeart/2005/8/layout/process1"/>
    <dgm:cxn modelId="{A778BF28-97E8-4256-9DA8-92FF0AF9F461}" type="presParOf" srcId="{30C5F847-9A0E-4DE3-8B3B-35A061E7BD7D}" destId="{5F53E749-59E7-4E2C-84FD-2176281A15A0}"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DCB48A-F0F9-4077-8B6A-9079786E2FB7}"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uk-UA"/>
        </a:p>
      </dgm:t>
    </dgm:pt>
    <dgm:pt modelId="{A9F74BA1-9646-4AFB-A3E0-BC9B9ED34358}">
      <dgm:prSet/>
      <dgm:spPr/>
      <dgm:t>
        <a:bodyPr/>
        <a:lstStyle/>
        <a:p>
          <a:pPr rtl="0"/>
          <a:r>
            <a:rPr lang="uk-UA" b="1" dirty="0" smtClean="0"/>
            <a:t>2) виявлення невідповідності працівника займаній посаді або виконуваній роботі внаслідок недостатньої кваліфікації або стану здоров'я, які перешкоджають продовженню даної роботи, а так само в разі відмови у наданні допуску до державної таємниці або скасування допуску до державної таємниці, якщо виконання покладених на нього обов'язків вимагає доступу до державної таємниці:</a:t>
          </a:r>
          <a:br>
            <a:rPr lang="uk-UA" b="1" dirty="0" smtClean="0"/>
          </a:br>
          <a:r>
            <a:rPr lang="uk-UA" b="1" dirty="0" smtClean="0"/>
            <a:t/>
          </a:r>
          <a:br>
            <a:rPr lang="uk-UA" b="1" dirty="0" smtClean="0"/>
          </a:br>
          <a:r>
            <a:rPr lang="uk-UA" dirty="0" smtClean="0"/>
            <a:t>- запропонувати іншу роботу;</a:t>
          </a:r>
          <a:br>
            <a:rPr lang="uk-UA" dirty="0" smtClean="0"/>
          </a:br>
          <a:r>
            <a:rPr lang="uk-UA" dirty="0" smtClean="0"/>
            <a:t/>
          </a:r>
          <a:br>
            <a:rPr lang="uk-UA" dirty="0" smtClean="0"/>
          </a:br>
          <a:r>
            <a:rPr lang="uk-UA" dirty="0" smtClean="0"/>
            <a:t>- виплачується вихідна допомога у розмірі середнього заробітку</a:t>
          </a:r>
          <a:br>
            <a:rPr lang="uk-UA" dirty="0" smtClean="0"/>
          </a:br>
          <a:r>
            <a:rPr lang="uk-UA" dirty="0" smtClean="0"/>
            <a:t/>
          </a:r>
          <a:br>
            <a:rPr lang="uk-UA" dirty="0" smtClean="0"/>
          </a:br>
          <a:endParaRPr lang="uk-UA" dirty="0"/>
        </a:p>
      </dgm:t>
    </dgm:pt>
    <dgm:pt modelId="{2F6ADCFF-CFCE-4420-8AA9-87C8245DC45B}" type="parTrans" cxnId="{DE0628EB-4972-4F72-A308-38D1EB861012}">
      <dgm:prSet/>
      <dgm:spPr/>
      <dgm:t>
        <a:bodyPr/>
        <a:lstStyle/>
        <a:p>
          <a:endParaRPr lang="uk-UA"/>
        </a:p>
      </dgm:t>
    </dgm:pt>
    <dgm:pt modelId="{308528CB-E932-4418-B2C4-E79F4E6E9FA4}" type="sibTrans" cxnId="{DE0628EB-4972-4F72-A308-38D1EB861012}">
      <dgm:prSet/>
      <dgm:spPr/>
      <dgm:t>
        <a:bodyPr/>
        <a:lstStyle/>
        <a:p>
          <a:endParaRPr lang="uk-UA"/>
        </a:p>
      </dgm:t>
    </dgm:pt>
    <dgm:pt modelId="{7DBA72D7-F7A5-4A31-B320-B5B272395A02}" type="pres">
      <dgm:prSet presAssocID="{4FDCB48A-F0F9-4077-8B6A-9079786E2FB7}" presName="Name0" presStyleCnt="0">
        <dgm:presLayoutVars>
          <dgm:chMax val="7"/>
          <dgm:dir/>
          <dgm:animLvl val="lvl"/>
          <dgm:resizeHandles val="exact"/>
        </dgm:presLayoutVars>
      </dgm:prSet>
      <dgm:spPr/>
    </dgm:pt>
    <dgm:pt modelId="{9C6B4196-C51B-41F7-9110-F663C48076EC}" type="pres">
      <dgm:prSet presAssocID="{A9F74BA1-9646-4AFB-A3E0-BC9B9ED34358}" presName="circle1" presStyleLbl="node1" presStyleIdx="0" presStyleCnt="1"/>
      <dgm:spPr/>
    </dgm:pt>
    <dgm:pt modelId="{D9AC38FB-60BD-45B6-804E-09B01675117C}" type="pres">
      <dgm:prSet presAssocID="{A9F74BA1-9646-4AFB-A3E0-BC9B9ED34358}" presName="space" presStyleCnt="0"/>
      <dgm:spPr/>
    </dgm:pt>
    <dgm:pt modelId="{7556CC97-C509-4304-A816-2DEEB8E60D5F}" type="pres">
      <dgm:prSet presAssocID="{A9F74BA1-9646-4AFB-A3E0-BC9B9ED34358}" presName="rect1" presStyleLbl="alignAcc1" presStyleIdx="0" presStyleCnt="1"/>
      <dgm:spPr/>
    </dgm:pt>
    <dgm:pt modelId="{DBAD0BE3-D180-486C-A50C-DAB48AB90843}" type="pres">
      <dgm:prSet presAssocID="{A9F74BA1-9646-4AFB-A3E0-BC9B9ED34358}" presName="rect1ParTxNoCh" presStyleLbl="alignAcc1" presStyleIdx="0" presStyleCnt="1">
        <dgm:presLayoutVars>
          <dgm:chMax val="1"/>
          <dgm:bulletEnabled val="1"/>
        </dgm:presLayoutVars>
      </dgm:prSet>
      <dgm:spPr/>
    </dgm:pt>
  </dgm:ptLst>
  <dgm:cxnLst>
    <dgm:cxn modelId="{E5F5637E-A18C-4708-98C4-449A48749574}" type="presOf" srcId="{4FDCB48A-F0F9-4077-8B6A-9079786E2FB7}" destId="{7DBA72D7-F7A5-4A31-B320-B5B272395A02}" srcOrd="0" destOrd="0" presId="urn:microsoft.com/office/officeart/2005/8/layout/target3"/>
    <dgm:cxn modelId="{7BCDD3A0-C481-425A-8FC9-BFA6AC8EB240}" type="presOf" srcId="{A9F74BA1-9646-4AFB-A3E0-BC9B9ED34358}" destId="{DBAD0BE3-D180-486C-A50C-DAB48AB90843}" srcOrd="1" destOrd="0" presId="urn:microsoft.com/office/officeart/2005/8/layout/target3"/>
    <dgm:cxn modelId="{DE0628EB-4972-4F72-A308-38D1EB861012}" srcId="{4FDCB48A-F0F9-4077-8B6A-9079786E2FB7}" destId="{A9F74BA1-9646-4AFB-A3E0-BC9B9ED34358}" srcOrd="0" destOrd="0" parTransId="{2F6ADCFF-CFCE-4420-8AA9-87C8245DC45B}" sibTransId="{308528CB-E932-4418-B2C4-E79F4E6E9FA4}"/>
    <dgm:cxn modelId="{B81FFB48-CEAF-4847-B1D7-322AD9359D04}" type="presOf" srcId="{A9F74BA1-9646-4AFB-A3E0-BC9B9ED34358}" destId="{7556CC97-C509-4304-A816-2DEEB8E60D5F}" srcOrd="0" destOrd="0" presId="urn:microsoft.com/office/officeart/2005/8/layout/target3"/>
    <dgm:cxn modelId="{BD27184D-9AB0-48E5-8A95-EBD2752DDA03}" type="presParOf" srcId="{7DBA72D7-F7A5-4A31-B320-B5B272395A02}" destId="{9C6B4196-C51B-41F7-9110-F663C48076EC}" srcOrd="0" destOrd="0" presId="urn:microsoft.com/office/officeart/2005/8/layout/target3"/>
    <dgm:cxn modelId="{9D339C3F-784C-4862-AA11-6388D68D4F45}" type="presParOf" srcId="{7DBA72D7-F7A5-4A31-B320-B5B272395A02}" destId="{D9AC38FB-60BD-45B6-804E-09B01675117C}" srcOrd="1" destOrd="0" presId="urn:microsoft.com/office/officeart/2005/8/layout/target3"/>
    <dgm:cxn modelId="{98334723-F03F-4F50-BD74-E5E44E3CA0C8}" type="presParOf" srcId="{7DBA72D7-F7A5-4A31-B320-B5B272395A02}" destId="{7556CC97-C509-4304-A816-2DEEB8E60D5F}" srcOrd="2" destOrd="0" presId="urn:microsoft.com/office/officeart/2005/8/layout/target3"/>
    <dgm:cxn modelId="{0F5CCE57-2D2D-4920-A4B6-E2174C4FC8B1}" type="presParOf" srcId="{7DBA72D7-F7A5-4A31-B320-B5B272395A02}" destId="{DBAD0BE3-D180-486C-A50C-DAB48AB90843}"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5D95F0-F184-4841-9BDA-9DBD188F47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2457ABD1-8773-4E28-8F6E-028BC69043EC}">
      <dgm:prSet/>
      <dgm:spPr/>
      <dgm:t>
        <a:bodyPr/>
        <a:lstStyle/>
        <a:p>
          <a:pPr rtl="0"/>
          <a:r>
            <a:rPr lang="ru-RU" b="1" dirty="0" err="1" smtClean="0"/>
            <a:t>Необхідно</a:t>
          </a:r>
          <a:r>
            <a:rPr lang="ru-RU" b="1" dirty="0" smtClean="0"/>
            <a:t> </a:t>
          </a:r>
          <a:r>
            <a:rPr lang="ru-RU" b="1" dirty="0" err="1" smtClean="0"/>
            <a:t>дотримуватись</a:t>
          </a:r>
          <a:r>
            <a:rPr lang="ru-RU" b="1" dirty="0" smtClean="0"/>
            <a:t> </a:t>
          </a:r>
          <a:r>
            <a:rPr lang="ru-RU" b="1" dirty="0" err="1" smtClean="0"/>
            <a:t>наступних</a:t>
          </a:r>
          <a:r>
            <a:rPr lang="ru-RU" b="1" dirty="0" smtClean="0"/>
            <a:t> </a:t>
          </a:r>
          <a:r>
            <a:rPr lang="ru-RU" b="1" dirty="0" err="1" smtClean="0"/>
            <a:t>строків</a:t>
          </a:r>
          <a:r>
            <a:rPr lang="ru-RU" b="1" dirty="0" smtClean="0"/>
            <a:t> </a:t>
          </a:r>
          <a:r>
            <a:rPr lang="ru-RU" dirty="0" smtClean="0"/>
            <a:t> </a:t>
          </a:r>
        </a:p>
        <a:p>
          <a:pPr rtl="0"/>
          <a:r>
            <a:rPr lang="ru-RU" dirty="0" smtClean="0"/>
            <a:t/>
          </a:r>
          <a:br>
            <a:rPr lang="ru-RU" dirty="0" smtClean="0"/>
          </a:br>
          <a:r>
            <a:rPr lang="ru-RU" dirty="0" smtClean="0"/>
            <a:t>1. Наказ про </a:t>
          </a:r>
          <a:r>
            <a:rPr lang="ru-RU" dirty="0" err="1" smtClean="0"/>
            <a:t>звільнення</a:t>
          </a:r>
          <a:r>
            <a:rPr lang="ru-RU" dirty="0" smtClean="0"/>
            <a:t> </a:t>
          </a:r>
          <a:r>
            <a:rPr lang="ru-RU" dirty="0" err="1" smtClean="0"/>
            <a:t>має</a:t>
          </a:r>
          <a:r>
            <a:rPr lang="ru-RU" dirty="0" smtClean="0"/>
            <a:t> бути </a:t>
          </a:r>
          <a:r>
            <a:rPr lang="ru-RU" dirty="0" err="1" smtClean="0"/>
            <a:t>винесений</a:t>
          </a:r>
          <a:r>
            <a:rPr lang="ru-RU" dirty="0" smtClean="0"/>
            <a:t> не </a:t>
          </a:r>
          <a:r>
            <a:rPr lang="ru-RU" dirty="0" err="1" smtClean="0"/>
            <a:t>пізніше</a:t>
          </a:r>
          <a:r>
            <a:rPr lang="ru-RU" dirty="0" smtClean="0"/>
            <a:t> </a:t>
          </a:r>
          <a:r>
            <a:rPr lang="ru-RU" dirty="0" err="1" smtClean="0"/>
            <a:t>ніж</a:t>
          </a:r>
          <a:r>
            <a:rPr lang="ru-RU" dirty="0" smtClean="0"/>
            <a:t> через </a:t>
          </a:r>
          <a:r>
            <a:rPr lang="ru-RU" b="1" i="1" dirty="0" smtClean="0"/>
            <a:t>1 </a:t>
          </a:r>
          <a:r>
            <a:rPr lang="ru-RU" b="1" i="1" dirty="0" err="1" smtClean="0"/>
            <a:t>місяць</a:t>
          </a:r>
          <a:r>
            <a:rPr lang="ru-RU" b="1" i="1" dirty="0" smtClean="0"/>
            <a:t> </a:t>
          </a:r>
          <a:r>
            <a:rPr lang="ru-RU" dirty="0" smtClean="0"/>
            <a:t>з дня </a:t>
          </a:r>
          <a:r>
            <a:rPr lang="ru-RU" dirty="0" err="1" smtClean="0"/>
            <a:t>виявлення</a:t>
          </a:r>
          <a:r>
            <a:rPr lang="ru-RU" dirty="0" smtClean="0"/>
            <a:t> </a:t>
          </a:r>
          <a:r>
            <a:rPr lang="ru-RU" dirty="0" err="1" smtClean="0"/>
            <a:t>порушення</a:t>
          </a:r>
          <a:r>
            <a:rPr lang="ru-RU" dirty="0" smtClean="0"/>
            <a:t> </a:t>
          </a:r>
          <a:r>
            <a:rPr lang="ru-RU" dirty="0" err="1" smtClean="0"/>
            <a:t>трудової</a:t>
          </a:r>
          <a:r>
            <a:rPr lang="ru-RU" dirty="0" smtClean="0"/>
            <a:t> </a:t>
          </a:r>
          <a:r>
            <a:rPr lang="ru-RU" dirty="0" err="1" smtClean="0"/>
            <a:t>дисципліни</a:t>
          </a:r>
          <a:r>
            <a:rPr lang="ru-RU" dirty="0" smtClean="0"/>
            <a:t> (при </a:t>
          </a:r>
          <a:r>
            <a:rPr lang="ru-RU" dirty="0" err="1" smtClean="0"/>
            <a:t>цьому</a:t>
          </a:r>
          <a:r>
            <a:rPr lang="ru-RU" dirty="0" smtClean="0"/>
            <a:t> час </a:t>
          </a:r>
          <a:r>
            <a:rPr lang="ru-RU" dirty="0" err="1" smtClean="0"/>
            <a:t>тимчасової</a:t>
          </a:r>
          <a:r>
            <a:rPr lang="ru-RU" dirty="0" smtClean="0"/>
            <a:t> </a:t>
          </a:r>
          <a:r>
            <a:rPr lang="ru-RU" dirty="0" err="1" smtClean="0"/>
            <a:t>непрацездатності</a:t>
          </a:r>
          <a:r>
            <a:rPr lang="ru-RU" dirty="0" smtClean="0"/>
            <a:t> та </a:t>
          </a:r>
          <a:r>
            <a:rPr lang="ru-RU" dirty="0" err="1" smtClean="0"/>
            <a:t>відпустки</a:t>
          </a:r>
          <a:r>
            <a:rPr lang="ru-RU" dirty="0" smtClean="0"/>
            <a:t> </a:t>
          </a:r>
          <a:r>
            <a:rPr lang="ru-RU" dirty="0" err="1" smtClean="0"/>
            <a:t>працівника</a:t>
          </a:r>
          <a:r>
            <a:rPr lang="ru-RU" dirty="0" smtClean="0"/>
            <a:t> не </a:t>
          </a:r>
          <a:r>
            <a:rPr lang="ru-RU" dirty="0" err="1" smtClean="0"/>
            <a:t>враховується</a:t>
          </a:r>
          <a:r>
            <a:rPr lang="ru-RU" dirty="0" smtClean="0"/>
            <a:t>). </a:t>
          </a:r>
        </a:p>
        <a:p>
          <a:pPr rtl="0"/>
          <a:r>
            <a:rPr lang="ru-RU" dirty="0" smtClean="0"/>
            <a:t>2. Наказ про </a:t>
          </a:r>
          <a:r>
            <a:rPr lang="ru-RU" dirty="0" err="1" smtClean="0"/>
            <a:t>звільнення</a:t>
          </a:r>
          <a:r>
            <a:rPr lang="ru-RU" dirty="0" smtClean="0"/>
            <a:t> </a:t>
          </a:r>
          <a:r>
            <a:rPr lang="ru-RU" dirty="0" err="1" smtClean="0"/>
            <a:t>має</a:t>
          </a:r>
          <a:r>
            <a:rPr lang="ru-RU" dirty="0" smtClean="0"/>
            <a:t> бути </a:t>
          </a:r>
          <a:r>
            <a:rPr lang="ru-RU" dirty="0" err="1" smtClean="0"/>
            <a:t>винесений</a:t>
          </a:r>
          <a:r>
            <a:rPr lang="ru-RU" dirty="0" smtClean="0"/>
            <a:t> не </a:t>
          </a:r>
          <a:r>
            <a:rPr lang="ru-RU" dirty="0" err="1" smtClean="0"/>
            <a:t>пізніше</a:t>
          </a:r>
          <a:r>
            <a:rPr lang="ru-RU" dirty="0" smtClean="0"/>
            <a:t> </a:t>
          </a:r>
          <a:r>
            <a:rPr lang="ru-RU" dirty="0" err="1" smtClean="0"/>
            <a:t>ніж</a:t>
          </a:r>
          <a:r>
            <a:rPr lang="ru-RU" dirty="0" smtClean="0"/>
            <a:t> через </a:t>
          </a:r>
          <a:r>
            <a:rPr lang="ru-RU" b="1" i="1" dirty="0" smtClean="0"/>
            <a:t>6 </a:t>
          </a:r>
          <a:r>
            <a:rPr lang="ru-RU" b="1" i="1" dirty="0" err="1" smtClean="0"/>
            <a:t>місяців</a:t>
          </a:r>
          <a:r>
            <a:rPr lang="ru-RU" b="1" i="1" dirty="0" smtClean="0"/>
            <a:t> </a:t>
          </a:r>
          <a:r>
            <a:rPr lang="ru-RU" dirty="0" smtClean="0"/>
            <a:t>з дня </a:t>
          </a:r>
          <a:r>
            <a:rPr lang="ru-RU" dirty="0" err="1" smtClean="0"/>
            <a:t>вчинення</a:t>
          </a:r>
          <a:r>
            <a:rPr lang="ru-RU" dirty="0" smtClean="0"/>
            <a:t> </a:t>
          </a:r>
          <a:r>
            <a:rPr lang="ru-RU" dirty="0" err="1" smtClean="0"/>
            <a:t>працівником</a:t>
          </a:r>
          <a:r>
            <a:rPr lang="ru-RU" dirty="0" smtClean="0"/>
            <a:t> </a:t>
          </a:r>
          <a:r>
            <a:rPr lang="ru-RU" dirty="0" err="1" smtClean="0"/>
            <a:t>порушення</a:t>
          </a:r>
          <a:r>
            <a:rPr lang="ru-RU" dirty="0" smtClean="0"/>
            <a:t>.  </a:t>
          </a:r>
        </a:p>
        <a:p>
          <a:pPr rtl="0"/>
          <a:r>
            <a:rPr lang="ru-RU" dirty="0" smtClean="0"/>
            <a:t>3. Наказ про </a:t>
          </a:r>
          <a:r>
            <a:rPr lang="ru-RU" dirty="0" err="1" smtClean="0"/>
            <a:t>звільнення</a:t>
          </a:r>
          <a:r>
            <a:rPr lang="ru-RU" dirty="0" smtClean="0"/>
            <a:t> </a:t>
          </a:r>
          <a:r>
            <a:rPr lang="ru-RU" dirty="0" err="1" smtClean="0"/>
            <a:t>має</a:t>
          </a:r>
          <a:r>
            <a:rPr lang="ru-RU" dirty="0" smtClean="0"/>
            <a:t> бути </a:t>
          </a:r>
          <a:r>
            <a:rPr lang="ru-RU" dirty="0" err="1" smtClean="0"/>
            <a:t>винесений</a:t>
          </a:r>
          <a:r>
            <a:rPr lang="ru-RU" dirty="0" smtClean="0"/>
            <a:t> не </a:t>
          </a:r>
          <a:r>
            <a:rPr lang="ru-RU" dirty="0" err="1" smtClean="0"/>
            <a:t>пізніше</a:t>
          </a:r>
          <a:r>
            <a:rPr lang="ru-RU" dirty="0" smtClean="0"/>
            <a:t> </a:t>
          </a:r>
          <a:r>
            <a:rPr lang="ru-RU" dirty="0" err="1" smtClean="0"/>
            <a:t>ніж</a:t>
          </a:r>
          <a:r>
            <a:rPr lang="ru-RU" dirty="0" smtClean="0"/>
            <a:t> через </a:t>
          </a:r>
          <a:r>
            <a:rPr lang="ru-RU" b="1" i="1" dirty="0" smtClean="0"/>
            <a:t>1 </a:t>
          </a:r>
          <a:r>
            <a:rPr lang="ru-RU" b="1" i="1" dirty="0" err="1" smtClean="0"/>
            <a:t>рік</a:t>
          </a:r>
          <a:r>
            <a:rPr lang="ru-RU" b="1" i="1" dirty="0" smtClean="0"/>
            <a:t> </a:t>
          </a:r>
          <a:r>
            <a:rPr lang="ru-RU" dirty="0" smtClean="0"/>
            <a:t>з дня </a:t>
          </a:r>
          <a:r>
            <a:rPr lang="ru-RU" dirty="0" err="1" smtClean="0"/>
            <a:t>винесення</a:t>
          </a:r>
          <a:r>
            <a:rPr lang="ru-RU" dirty="0" smtClean="0"/>
            <a:t> </a:t>
          </a:r>
          <a:r>
            <a:rPr lang="ru-RU" dirty="0" err="1" smtClean="0"/>
            <a:t>догани</a:t>
          </a:r>
          <a:r>
            <a:rPr lang="ru-RU" dirty="0" smtClean="0"/>
            <a:t> за </a:t>
          </a:r>
          <a:r>
            <a:rPr lang="ru-RU" dirty="0" err="1" smtClean="0"/>
            <a:t>попередній</a:t>
          </a:r>
          <a:r>
            <a:rPr lang="ru-RU" dirty="0" smtClean="0"/>
            <a:t> проступок.</a:t>
          </a:r>
          <a:r>
            <a:rPr lang="uk-UA" dirty="0" smtClean="0"/>
            <a:t/>
          </a:r>
          <a:br>
            <a:rPr lang="uk-UA" dirty="0" smtClean="0"/>
          </a:br>
          <a:endParaRPr lang="uk-UA" dirty="0"/>
        </a:p>
      </dgm:t>
    </dgm:pt>
    <dgm:pt modelId="{F0DD86D6-4ACF-4D0E-A3DA-C5641D206C58}" type="parTrans" cxnId="{09538D0E-FDFE-49DF-B052-D4DE6F7746A5}">
      <dgm:prSet/>
      <dgm:spPr/>
      <dgm:t>
        <a:bodyPr/>
        <a:lstStyle/>
        <a:p>
          <a:endParaRPr lang="uk-UA"/>
        </a:p>
      </dgm:t>
    </dgm:pt>
    <dgm:pt modelId="{CCBFDE10-BFED-4C93-A6A6-F3791965AB16}" type="sibTrans" cxnId="{09538D0E-FDFE-49DF-B052-D4DE6F7746A5}">
      <dgm:prSet/>
      <dgm:spPr/>
      <dgm:t>
        <a:bodyPr/>
        <a:lstStyle/>
        <a:p>
          <a:endParaRPr lang="uk-UA"/>
        </a:p>
      </dgm:t>
    </dgm:pt>
    <dgm:pt modelId="{D744FF12-9480-4ED6-AF88-A73DD2A21978}" type="pres">
      <dgm:prSet presAssocID="{295D95F0-F184-4841-9BDA-9DBD188F47EE}" presName="linear" presStyleCnt="0">
        <dgm:presLayoutVars>
          <dgm:animLvl val="lvl"/>
          <dgm:resizeHandles val="exact"/>
        </dgm:presLayoutVars>
      </dgm:prSet>
      <dgm:spPr/>
    </dgm:pt>
    <dgm:pt modelId="{2BFBB069-C1B7-4A35-9E36-8D066F7C548F}" type="pres">
      <dgm:prSet presAssocID="{2457ABD1-8773-4E28-8F6E-028BC69043EC}" presName="parentText" presStyleLbl="node1" presStyleIdx="0" presStyleCnt="1">
        <dgm:presLayoutVars>
          <dgm:chMax val="0"/>
          <dgm:bulletEnabled val="1"/>
        </dgm:presLayoutVars>
      </dgm:prSet>
      <dgm:spPr/>
      <dgm:t>
        <a:bodyPr/>
        <a:lstStyle/>
        <a:p>
          <a:endParaRPr lang="uk-UA"/>
        </a:p>
      </dgm:t>
    </dgm:pt>
  </dgm:ptLst>
  <dgm:cxnLst>
    <dgm:cxn modelId="{39456FDE-308C-4360-B3DB-175FE9F04C20}" type="presOf" srcId="{295D95F0-F184-4841-9BDA-9DBD188F47EE}" destId="{D744FF12-9480-4ED6-AF88-A73DD2A21978}" srcOrd="0" destOrd="0" presId="urn:microsoft.com/office/officeart/2005/8/layout/vList2"/>
    <dgm:cxn modelId="{09538D0E-FDFE-49DF-B052-D4DE6F7746A5}" srcId="{295D95F0-F184-4841-9BDA-9DBD188F47EE}" destId="{2457ABD1-8773-4E28-8F6E-028BC69043EC}" srcOrd="0" destOrd="0" parTransId="{F0DD86D6-4ACF-4D0E-A3DA-C5641D206C58}" sibTransId="{CCBFDE10-BFED-4C93-A6A6-F3791965AB16}"/>
    <dgm:cxn modelId="{5AAEEBD1-BD23-490F-830A-68262CCFA458}" type="presOf" srcId="{2457ABD1-8773-4E28-8F6E-028BC69043EC}" destId="{2BFBB069-C1B7-4A35-9E36-8D066F7C548F}" srcOrd="0" destOrd="0" presId="urn:microsoft.com/office/officeart/2005/8/layout/vList2"/>
    <dgm:cxn modelId="{35DD7169-93B6-47E7-BBFC-23D4C9051614}" type="presParOf" srcId="{D744FF12-9480-4ED6-AF88-A73DD2A21978}" destId="{2BFBB069-C1B7-4A35-9E36-8D066F7C548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983264-06FD-4FF7-AD81-B710991EFF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07B40D90-FB58-42AE-99DA-987D50DCC52B}">
      <dgm:prSet/>
      <dgm:spPr/>
      <dgm:t>
        <a:bodyPr/>
        <a:lstStyle/>
        <a:p>
          <a:pPr rtl="0"/>
          <a:r>
            <a:rPr lang="ru-RU" i="0" baseline="0" smtClean="0"/>
            <a:t>Про звільнення працівника з роботи роботодавцем видається наказ (розпорядження) із зазначенням підстави припинення трудового договору відповідно до формулювання законодавства про працю та посилання на відповідний пункт і статтю закону. З цим наказом (розпорядженням) роботодавець ознайомлює працівника та на його підставі в день звільнення до трудової книжки вноситься відповідний запис, який завіряється печаткою. Запис про причини звільнення у трудовій книжці повинен провадитись у точній відповідності з формулюванням законодавства з посиланням на відповідну статтю, пункт закону. При розірванні трудового договору з ініціативи працівника з причин, за яких законодавство пов’язує надання певних пільг і переваг, запис про звільнення вноситься до трудової книжки із зазначенням цих причин.</a:t>
          </a:r>
          <a:endParaRPr lang="uk-UA"/>
        </a:p>
      </dgm:t>
    </dgm:pt>
    <dgm:pt modelId="{31E4DA99-C24C-4243-B6CA-9FF3CB01C501}" type="parTrans" cxnId="{0BF57651-9DC1-4288-AF37-90482AD5A3FA}">
      <dgm:prSet/>
      <dgm:spPr/>
      <dgm:t>
        <a:bodyPr/>
        <a:lstStyle/>
        <a:p>
          <a:endParaRPr lang="uk-UA"/>
        </a:p>
      </dgm:t>
    </dgm:pt>
    <dgm:pt modelId="{6EE0BBBE-0479-4ED0-A788-EAE6027DDF5A}" type="sibTrans" cxnId="{0BF57651-9DC1-4288-AF37-90482AD5A3FA}">
      <dgm:prSet/>
      <dgm:spPr/>
      <dgm:t>
        <a:bodyPr/>
        <a:lstStyle/>
        <a:p>
          <a:endParaRPr lang="uk-UA"/>
        </a:p>
      </dgm:t>
    </dgm:pt>
    <dgm:pt modelId="{3654DE26-25E3-4BA4-AC21-55DB048873DB}" type="pres">
      <dgm:prSet presAssocID="{C8983264-06FD-4FF7-AD81-B710991EFFEB}" presName="linear" presStyleCnt="0">
        <dgm:presLayoutVars>
          <dgm:animLvl val="lvl"/>
          <dgm:resizeHandles val="exact"/>
        </dgm:presLayoutVars>
      </dgm:prSet>
      <dgm:spPr/>
    </dgm:pt>
    <dgm:pt modelId="{128F3BA7-8774-4EA9-8291-67623C6FC28D}" type="pres">
      <dgm:prSet presAssocID="{07B40D90-FB58-42AE-99DA-987D50DCC52B}" presName="parentText" presStyleLbl="node1" presStyleIdx="0" presStyleCnt="1">
        <dgm:presLayoutVars>
          <dgm:chMax val="0"/>
          <dgm:bulletEnabled val="1"/>
        </dgm:presLayoutVars>
      </dgm:prSet>
      <dgm:spPr/>
    </dgm:pt>
  </dgm:ptLst>
  <dgm:cxnLst>
    <dgm:cxn modelId="{F48F9440-890F-43DE-B61F-56A33FB54C3D}" type="presOf" srcId="{07B40D90-FB58-42AE-99DA-987D50DCC52B}" destId="{128F3BA7-8774-4EA9-8291-67623C6FC28D}" srcOrd="0" destOrd="0" presId="urn:microsoft.com/office/officeart/2005/8/layout/vList2"/>
    <dgm:cxn modelId="{0BF57651-9DC1-4288-AF37-90482AD5A3FA}" srcId="{C8983264-06FD-4FF7-AD81-B710991EFFEB}" destId="{07B40D90-FB58-42AE-99DA-987D50DCC52B}" srcOrd="0" destOrd="0" parTransId="{31E4DA99-C24C-4243-B6CA-9FF3CB01C501}" sibTransId="{6EE0BBBE-0479-4ED0-A788-EAE6027DDF5A}"/>
    <dgm:cxn modelId="{274DD70A-703E-43A8-91F6-3E3FF542CBC4}" type="presOf" srcId="{C8983264-06FD-4FF7-AD81-B710991EFFEB}" destId="{3654DE26-25E3-4BA4-AC21-55DB048873DB}" srcOrd="0" destOrd="0" presId="urn:microsoft.com/office/officeart/2005/8/layout/vList2"/>
    <dgm:cxn modelId="{39EA330B-F08F-45B5-BF69-976EFF7EA062}" type="presParOf" srcId="{3654DE26-25E3-4BA4-AC21-55DB048873DB}" destId="{128F3BA7-8774-4EA9-8291-67623C6FC2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C0AC0C-ED25-444E-8918-D58BE71F1B1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DE9535CA-B8AB-4EFD-BE76-E4B6B5C5746F}">
      <dgm:prSet/>
      <dgm:spPr/>
      <dgm:t>
        <a:bodyPr/>
        <a:lstStyle/>
        <a:p>
          <a:pPr rtl="0"/>
          <a:r>
            <a:rPr lang="ru-RU" i="0" baseline="0" smtClean="0"/>
            <a:t>Роботодавець ознайомлює працівника із записом в трудовій книжці про звільнення з роботи під розписку в особистій картці, яка повторює відповідний запис з трудової книжки. В день звільнення з роботи роботодавець зобов’язаний видати працівникові належно оформлену трудову книжку і провести з ним розрахунок (виплатити всі суми, що належать працівникові від роботодавця). У разі звільнення працівника з ініціативи роботодавця він зобов’язаний також у день звільнення видати йому копію наказу про звільнення з роботи. В інших випадках звільнення копія наказу видається на вимогу працівника.</a:t>
          </a:r>
          <a:endParaRPr lang="uk-UA"/>
        </a:p>
      </dgm:t>
    </dgm:pt>
    <dgm:pt modelId="{53056108-8A9A-4849-9C0F-0377C25D2CF4}" type="parTrans" cxnId="{F5E0C027-5A7D-42D8-AAE7-0CE7507057EE}">
      <dgm:prSet/>
      <dgm:spPr/>
      <dgm:t>
        <a:bodyPr/>
        <a:lstStyle/>
        <a:p>
          <a:endParaRPr lang="uk-UA"/>
        </a:p>
      </dgm:t>
    </dgm:pt>
    <dgm:pt modelId="{F267976F-81A2-451E-84A5-20A5C46D7583}" type="sibTrans" cxnId="{F5E0C027-5A7D-42D8-AAE7-0CE7507057EE}">
      <dgm:prSet/>
      <dgm:spPr/>
      <dgm:t>
        <a:bodyPr/>
        <a:lstStyle/>
        <a:p>
          <a:endParaRPr lang="uk-UA"/>
        </a:p>
      </dgm:t>
    </dgm:pt>
    <dgm:pt modelId="{21C5B5C2-B808-4920-900F-5152619336CD}" type="pres">
      <dgm:prSet presAssocID="{E9C0AC0C-ED25-444E-8918-D58BE71F1B1E}" presName="linear" presStyleCnt="0">
        <dgm:presLayoutVars>
          <dgm:animLvl val="lvl"/>
          <dgm:resizeHandles val="exact"/>
        </dgm:presLayoutVars>
      </dgm:prSet>
      <dgm:spPr/>
    </dgm:pt>
    <dgm:pt modelId="{7E706D16-62BE-435C-AB5D-11DED639FC7C}" type="pres">
      <dgm:prSet presAssocID="{DE9535CA-B8AB-4EFD-BE76-E4B6B5C5746F}" presName="parentText" presStyleLbl="node1" presStyleIdx="0" presStyleCnt="1">
        <dgm:presLayoutVars>
          <dgm:chMax val="0"/>
          <dgm:bulletEnabled val="1"/>
        </dgm:presLayoutVars>
      </dgm:prSet>
      <dgm:spPr/>
    </dgm:pt>
  </dgm:ptLst>
  <dgm:cxnLst>
    <dgm:cxn modelId="{F5E0C027-5A7D-42D8-AAE7-0CE7507057EE}" srcId="{E9C0AC0C-ED25-444E-8918-D58BE71F1B1E}" destId="{DE9535CA-B8AB-4EFD-BE76-E4B6B5C5746F}" srcOrd="0" destOrd="0" parTransId="{53056108-8A9A-4849-9C0F-0377C25D2CF4}" sibTransId="{F267976F-81A2-451E-84A5-20A5C46D7583}"/>
    <dgm:cxn modelId="{A89A5206-6B86-4F98-B57D-44EFC5741DCC}" type="presOf" srcId="{DE9535CA-B8AB-4EFD-BE76-E4B6B5C5746F}" destId="{7E706D16-62BE-435C-AB5D-11DED639FC7C}" srcOrd="0" destOrd="0" presId="urn:microsoft.com/office/officeart/2005/8/layout/vList2"/>
    <dgm:cxn modelId="{4EA47642-3F7E-4610-8DE6-B5EA5E8ED9FC}" type="presOf" srcId="{E9C0AC0C-ED25-444E-8918-D58BE71F1B1E}" destId="{21C5B5C2-B808-4920-900F-5152619336CD}" srcOrd="0" destOrd="0" presId="urn:microsoft.com/office/officeart/2005/8/layout/vList2"/>
    <dgm:cxn modelId="{F2593FBC-0B38-4147-A3AC-BBB33E9FE187}" type="presParOf" srcId="{21C5B5C2-B808-4920-900F-5152619336CD}" destId="{7E706D16-62BE-435C-AB5D-11DED639FC7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364672-8600-4DAA-8FBF-F9DCA562D68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93DDDC41-608B-41A0-991E-C0B6CCA7BAAF}">
      <dgm:prSet/>
      <dgm:spPr/>
      <dgm:t>
        <a:bodyPr/>
        <a:lstStyle/>
        <a:p>
          <a:pPr rtl="0"/>
          <a:r>
            <a:rPr lang="ru-RU" i="0" baseline="0" smtClean="0"/>
            <a:t>При затримці видачі трудової книжки з вини роботодавця працівникові сплачується середній заробіток за весь час вимушеного прогулу. Днем звільнення в такому разі вважається день видачі трудової книжки. Про новий день звільнення видається наказ і вноситься запис до трудової книжки працівника. Раніше внесений запис про день звільнення визнається недійсним.</a:t>
          </a:r>
          <a:endParaRPr lang="uk-UA"/>
        </a:p>
      </dgm:t>
    </dgm:pt>
    <dgm:pt modelId="{50282FA4-FEFC-479A-899F-9D30FB008E4E}" type="parTrans" cxnId="{6E0E3C75-CADF-49C2-B68F-1D48F82D6890}">
      <dgm:prSet/>
      <dgm:spPr/>
      <dgm:t>
        <a:bodyPr/>
        <a:lstStyle/>
        <a:p>
          <a:endParaRPr lang="uk-UA"/>
        </a:p>
      </dgm:t>
    </dgm:pt>
    <dgm:pt modelId="{C4AB415D-BCD4-4E5E-8580-59886C166D4A}" type="sibTrans" cxnId="{6E0E3C75-CADF-49C2-B68F-1D48F82D6890}">
      <dgm:prSet/>
      <dgm:spPr/>
      <dgm:t>
        <a:bodyPr/>
        <a:lstStyle/>
        <a:p>
          <a:endParaRPr lang="uk-UA"/>
        </a:p>
      </dgm:t>
    </dgm:pt>
    <dgm:pt modelId="{BF42898D-14E2-49A8-92BF-4DBFE9D40064}" type="pres">
      <dgm:prSet presAssocID="{78364672-8600-4DAA-8FBF-F9DCA562D68F}" presName="linear" presStyleCnt="0">
        <dgm:presLayoutVars>
          <dgm:animLvl val="lvl"/>
          <dgm:resizeHandles val="exact"/>
        </dgm:presLayoutVars>
      </dgm:prSet>
      <dgm:spPr/>
    </dgm:pt>
    <dgm:pt modelId="{18CA3AAB-3716-4D5A-82A2-1094CE8D8E8B}" type="pres">
      <dgm:prSet presAssocID="{93DDDC41-608B-41A0-991E-C0B6CCA7BAAF}" presName="parentText" presStyleLbl="node1" presStyleIdx="0" presStyleCnt="1">
        <dgm:presLayoutVars>
          <dgm:chMax val="0"/>
          <dgm:bulletEnabled val="1"/>
        </dgm:presLayoutVars>
      </dgm:prSet>
      <dgm:spPr/>
    </dgm:pt>
  </dgm:ptLst>
  <dgm:cxnLst>
    <dgm:cxn modelId="{4E28C5C3-3F2C-411E-BD6C-194C18576200}" type="presOf" srcId="{93DDDC41-608B-41A0-991E-C0B6CCA7BAAF}" destId="{18CA3AAB-3716-4D5A-82A2-1094CE8D8E8B}" srcOrd="0" destOrd="0" presId="urn:microsoft.com/office/officeart/2005/8/layout/vList2"/>
    <dgm:cxn modelId="{29524994-AA3D-4D87-B5DD-3B1D540509E4}" type="presOf" srcId="{78364672-8600-4DAA-8FBF-F9DCA562D68F}" destId="{BF42898D-14E2-49A8-92BF-4DBFE9D40064}" srcOrd="0" destOrd="0" presId="urn:microsoft.com/office/officeart/2005/8/layout/vList2"/>
    <dgm:cxn modelId="{6E0E3C75-CADF-49C2-B68F-1D48F82D6890}" srcId="{78364672-8600-4DAA-8FBF-F9DCA562D68F}" destId="{93DDDC41-608B-41A0-991E-C0B6CCA7BAAF}" srcOrd="0" destOrd="0" parTransId="{50282FA4-FEFC-479A-899F-9D30FB008E4E}" sibTransId="{C4AB415D-BCD4-4E5E-8580-59886C166D4A}"/>
    <dgm:cxn modelId="{8A92EB38-8853-493E-A2E3-7768205F7CEE}" type="presParOf" srcId="{BF42898D-14E2-49A8-92BF-4DBFE9D40064}" destId="{18CA3AAB-3716-4D5A-82A2-1094CE8D8E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773788-CEDF-49D0-83F6-3F4E780DDD5E}"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uk-UA"/>
        </a:p>
      </dgm:t>
    </dgm:pt>
    <dgm:pt modelId="{56D16F1E-C3E2-4AA2-97CE-286113F72A88}">
      <dgm:prSet/>
      <dgm:spPr/>
      <dgm:t>
        <a:bodyPr/>
        <a:lstStyle/>
        <a:p>
          <a:pPr rtl="0"/>
          <a:r>
            <a:rPr lang="ru-RU" i="0" baseline="0" smtClean="0"/>
            <a:t>У разі відсутності працівника на роботі в день звільнення роботодавець у цей день надсилає йому поштове повідомлення із вказівкою про необхідність отримання трудової книжки, пересилка якої поштою з доставкою на зазначену адресу допускається тільки за письмовою згодою працівника.</a:t>
          </a:r>
          <a:endParaRPr lang="uk-UA"/>
        </a:p>
      </dgm:t>
    </dgm:pt>
    <dgm:pt modelId="{539B5709-0284-4AE2-89BB-390213E9FF9E}" type="parTrans" cxnId="{8E2742F4-C36D-4CFB-9E45-BC4647FE3A46}">
      <dgm:prSet/>
      <dgm:spPr/>
      <dgm:t>
        <a:bodyPr/>
        <a:lstStyle/>
        <a:p>
          <a:endParaRPr lang="uk-UA"/>
        </a:p>
      </dgm:t>
    </dgm:pt>
    <dgm:pt modelId="{F62A4EFD-E34F-4AF7-A6D9-9E611E24D3D4}" type="sibTrans" cxnId="{8E2742F4-C36D-4CFB-9E45-BC4647FE3A46}">
      <dgm:prSet/>
      <dgm:spPr/>
      <dgm:t>
        <a:bodyPr/>
        <a:lstStyle/>
        <a:p>
          <a:endParaRPr lang="uk-UA"/>
        </a:p>
      </dgm:t>
    </dgm:pt>
    <dgm:pt modelId="{76DD2E17-9DFA-4426-83BD-CC206C178AF6}" type="pres">
      <dgm:prSet presAssocID="{B2773788-CEDF-49D0-83F6-3F4E780DDD5E}" presName="Name0" presStyleCnt="0">
        <dgm:presLayoutVars>
          <dgm:dir/>
          <dgm:resizeHandles val="exact"/>
        </dgm:presLayoutVars>
      </dgm:prSet>
      <dgm:spPr/>
    </dgm:pt>
    <dgm:pt modelId="{A9A776CE-F6C2-4AEA-9C81-6E79C78F39D5}" type="pres">
      <dgm:prSet presAssocID="{56D16F1E-C3E2-4AA2-97CE-286113F72A88}" presName="node" presStyleLbl="node1" presStyleIdx="0" presStyleCnt="1">
        <dgm:presLayoutVars>
          <dgm:bulletEnabled val="1"/>
        </dgm:presLayoutVars>
      </dgm:prSet>
      <dgm:spPr/>
    </dgm:pt>
  </dgm:ptLst>
  <dgm:cxnLst>
    <dgm:cxn modelId="{8E2742F4-C36D-4CFB-9E45-BC4647FE3A46}" srcId="{B2773788-CEDF-49D0-83F6-3F4E780DDD5E}" destId="{56D16F1E-C3E2-4AA2-97CE-286113F72A88}" srcOrd="0" destOrd="0" parTransId="{539B5709-0284-4AE2-89BB-390213E9FF9E}" sibTransId="{F62A4EFD-E34F-4AF7-A6D9-9E611E24D3D4}"/>
    <dgm:cxn modelId="{EC084353-6B0B-43A6-A25D-A39C2F2804DE}" type="presOf" srcId="{56D16F1E-C3E2-4AA2-97CE-286113F72A88}" destId="{A9A776CE-F6C2-4AEA-9C81-6E79C78F39D5}" srcOrd="0" destOrd="0" presId="urn:microsoft.com/office/officeart/2005/8/layout/process1"/>
    <dgm:cxn modelId="{908176DC-FA30-4189-95F3-C8ECC006CFF3}" type="presOf" srcId="{B2773788-CEDF-49D0-83F6-3F4E780DDD5E}" destId="{76DD2E17-9DFA-4426-83BD-CC206C178AF6}" srcOrd="0" destOrd="0" presId="urn:microsoft.com/office/officeart/2005/8/layout/process1"/>
    <dgm:cxn modelId="{4095EBFB-BF9F-4515-BA56-9DD9B0C676D5}" type="presParOf" srcId="{76DD2E17-9DFA-4426-83BD-CC206C178AF6}" destId="{A9A776CE-F6C2-4AEA-9C81-6E79C78F39D5}"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53236-A081-4410-9272-3D632A4898E5}">
      <dsp:nvSpPr>
        <dsp:cNvPr id="0" name=""/>
        <dsp:cNvSpPr/>
      </dsp:nvSpPr>
      <dsp:spPr>
        <a:xfrm>
          <a:off x="0" y="1298935"/>
          <a:ext cx="6347714" cy="317385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uk-UA" sz="2000" kern="1200" dirty="0" smtClean="0"/>
            <a:t>Припинення трудового договору є правомірним лише за таких умов:</a:t>
          </a:r>
          <a:br>
            <a:rPr lang="uk-UA" sz="2000" kern="1200" dirty="0" smtClean="0"/>
          </a:br>
          <a:r>
            <a:rPr lang="uk-UA" sz="2000" kern="1200" dirty="0" smtClean="0"/>
            <a:t>1) з передбачених у законі підстав припинення трудового договору;</a:t>
          </a:r>
          <a:br>
            <a:rPr lang="uk-UA" sz="2000" kern="1200" dirty="0" smtClean="0"/>
          </a:br>
          <a:r>
            <a:rPr lang="uk-UA" sz="2000" kern="1200" dirty="0" smtClean="0"/>
            <a:t>2) з дотриманням певного порядку звільнення з конкретної підстави;</a:t>
          </a:r>
          <a:br>
            <a:rPr lang="uk-UA" sz="2000" kern="1200" dirty="0" smtClean="0"/>
          </a:br>
          <a:r>
            <a:rPr lang="uk-UA" sz="2000" kern="1200" dirty="0" smtClean="0"/>
            <a:t>3) є юридичний факт щодо припинення трудових правовідносин (розпорядження власника, заява працівника, відповідний акт третьої сторони – суду, військкомату).</a:t>
          </a:r>
          <a:br>
            <a:rPr lang="uk-UA" sz="2000" kern="1200" dirty="0" smtClean="0"/>
          </a:br>
          <a:endParaRPr lang="uk-UA" sz="2000" kern="1200" dirty="0"/>
        </a:p>
      </dsp:txBody>
      <dsp:txXfrm>
        <a:off x="92959" y="1391894"/>
        <a:ext cx="6161796" cy="29879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63017-AF05-46CA-A719-9CB66B51408B}">
      <dsp:nvSpPr>
        <dsp:cNvPr id="0" name=""/>
        <dsp:cNvSpPr/>
      </dsp:nvSpPr>
      <dsp:spPr>
        <a:xfrm>
          <a:off x="0" y="330584"/>
          <a:ext cx="6347714" cy="51105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kern="1200" smtClean="0"/>
            <a:t>Оформлення припинення трудового договору покладає на роботодавця певні обов'язки, зокрема, це: </a:t>
          </a:r>
          <a:r>
            <a:rPr lang="ru-RU" sz="1400" kern="1200" smtClean="0"/>
            <a:t/>
          </a:r>
          <a:br>
            <a:rPr lang="ru-RU" sz="1400" kern="1200" smtClean="0"/>
          </a:br>
          <a:r>
            <a:rPr lang="ru-RU" sz="1400" b="1" kern="1200" smtClean="0"/>
            <a:t>а) видати наказ або розпорядження про припинення трудового договору, в якому чітко повинно бути зазначено підстава звільнення працівника з роботи, з посиланням на необхідну норму права — пункт і статтю закону; </a:t>
          </a:r>
          <a:r>
            <a:rPr lang="ru-RU" sz="1400" kern="1200" smtClean="0"/>
            <a:t/>
          </a:r>
          <a:br>
            <a:rPr lang="ru-RU" sz="1400" kern="1200" smtClean="0"/>
          </a:br>
          <a:r>
            <a:rPr lang="ru-RU" sz="1400" b="1" kern="1200" smtClean="0"/>
            <a:t>б) зробити запис до трудової книжки працівника у точній відповідності до наказу, тобто вказати підставу звільнення відповідно до формулю­вання її у чинному законодавстві України про працю; </a:t>
          </a:r>
          <a:r>
            <a:rPr lang="ru-RU" sz="1400" kern="1200" smtClean="0"/>
            <a:t/>
          </a:r>
          <a:br>
            <a:rPr lang="ru-RU" sz="1400" kern="1200" smtClean="0"/>
          </a:br>
          <a:r>
            <a:rPr lang="ru-RU" sz="1400" b="1" kern="1200" smtClean="0"/>
            <a:t>в) видати працівникові з належно оформленими відомостями трудову книжку у день звільнення, а якщо звільнення працівника здійснюється з ініціативи власника (роботодавця), то у день звільнення власник зобов'язаний видати працівникові разом з трудовою книжкою і копію наказу про звільнення з роботи, в інших випадках припинення трудового договору — копія наказу видається на вимогу працівника; </a:t>
          </a:r>
          <a:r>
            <a:rPr lang="ru-RU" sz="1400" kern="1200" smtClean="0"/>
            <a:t/>
          </a:r>
          <a:br>
            <a:rPr lang="ru-RU" sz="1400" kern="1200" smtClean="0"/>
          </a:br>
          <a:r>
            <a:rPr lang="ru-RU" sz="1400" b="1" kern="1200" smtClean="0"/>
            <a:t>г) провести розрахунок з працівником у день звільнення, а в разі недотримання цієї вимоги з вини власника за час затримки виплати праців­никові при звільненні всіх сум, що належать йому від підприємства, власник (роботодавець) повинен виплатити працівникові його середній заробіток за весь час затримки по день фактичного розрахунку (ст. 117 КЗпП України).</a:t>
          </a:r>
          <a:r>
            <a:rPr lang="ru-RU" sz="1400" kern="1200" smtClean="0"/>
            <a:t/>
          </a:r>
          <a:br>
            <a:rPr lang="ru-RU" sz="1400" kern="1200" smtClean="0"/>
          </a:br>
          <a:endParaRPr lang="uk-UA" sz="1400" kern="1200"/>
        </a:p>
      </dsp:txBody>
      <dsp:txXfrm>
        <a:off x="249477" y="580061"/>
        <a:ext cx="5848760" cy="4611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DC530-6C57-4B11-B39E-80C46701A195}">
      <dsp:nvSpPr>
        <dsp:cNvPr id="0" name=""/>
        <dsp:cNvSpPr/>
      </dsp:nvSpPr>
      <dsp:spPr>
        <a:xfrm>
          <a:off x="0" y="232304"/>
          <a:ext cx="6347714" cy="53071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rtl="0">
            <a:lnSpc>
              <a:spcPct val="90000"/>
            </a:lnSpc>
            <a:spcBef>
              <a:spcPct val="0"/>
            </a:spcBef>
            <a:spcAft>
              <a:spcPct val="35000"/>
            </a:spcAft>
          </a:pPr>
          <a:r>
            <a:rPr lang="uk-UA" sz="5400" b="1" i="1" kern="1200" dirty="0" smtClean="0"/>
            <a:t>Припинення трудового договору з ініціативи працівника (ст. 38, 39 КЗпП)</a:t>
          </a:r>
          <a:endParaRPr lang="uk-UA" sz="5400" kern="1200" dirty="0"/>
        </a:p>
      </dsp:txBody>
      <dsp:txXfrm>
        <a:off x="259072" y="491376"/>
        <a:ext cx="5829570" cy="4788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3E749-59E7-4E2C-84FD-2176281A15A0}">
      <dsp:nvSpPr>
        <dsp:cNvPr id="0" name=""/>
        <dsp:cNvSpPr/>
      </dsp:nvSpPr>
      <dsp:spPr>
        <a:xfrm>
          <a:off x="0" y="981549"/>
          <a:ext cx="6347714" cy="38086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uk-UA" sz="2200" b="1" kern="1200" smtClean="0"/>
            <a:t>Загальні та додаткові підстави розірвання трудового договору з ініціативи власника (ст.40, 41 КЗпП).</a:t>
          </a:r>
          <a:br>
            <a:rPr lang="uk-UA" sz="2200" b="1" kern="1200" smtClean="0"/>
          </a:br>
          <a:r>
            <a:rPr lang="uk-UA" sz="2200" b="1" kern="1200" smtClean="0"/>
            <a:t/>
          </a:r>
          <a:br>
            <a:rPr lang="uk-UA" sz="2200" b="1" kern="1200" smtClean="0"/>
          </a:br>
          <a:r>
            <a:rPr lang="uk-UA" sz="2200" kern="1200" smtClean="0"/>
            <a:t/>
          </a:r>
          <a:br>
            <a:rPr lang="uk-UA" sz="2200" kern="1200" smtClean="0"/>
          </a:br>
          <a:r>
            <a:rPr lang="uk-UA" sz="2200" kern="1200" smtClean="0"/>
            <a:t>Трудовий договір, укладений на невизначений строк, а також строковий трудовий договір до закінчення терміну можуть бути розірвані з ініціативи власника лише на підставах, визначених законом і з дотриманням визначеного в законі порядку. </a:t>
          </a:r>
          <a:endParaRPr lang="uk-UA" sz="2200" kern="1200"/>
        </a:p>
      </dsp:txBody>
      <dsp:txXfrm>
        <a:off x="111551" y="1093100"/>
        <a:ext cx="6124612" cy="3585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B4196-C51B-41F7-9110-F663C48076EC}">
      <dsp:nvSpPr>
        <dsp:cNvPr id="0" name=""/>
        <dsp:cNvSpPr/>
      </dsp:nvSpPr>
      <dsp:spPr>
        <a:xfrm>
          <a:off x="0" y="981549"/>
          <a:ext cx="3808628" cy="3808628"/>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56CC97-C509-4304-A816-2DEEB8E60D5F}">
      <dsp:nvSpPr>
        <dsp:cNvPr id="0" name=""/>
        <dsp:cNvSpPr/>
      </dsp:nvSpPr>
      <dsp:spPr>
        <a:xfrm>
          <a:off x="1904314" y="981549"/>
          <a:ext cx="4443399" cy="3808628"/>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uk-UA" sz="1600" b="1" kern="1200" dirty="0" smtClean="0"/>
            <a:t>2) виявлення невідповідності працівника займаній посаді або виконуваній роботі внаслідок недостатньої кваліфікації або стану здоров'я, які перешкоджають продовженню даної роботи, а так само в разі відмови у наданні допуску до державної таємниці або скасування допуску до державної таємниці, якщо виконання покладених на нього обов'язків вимагає доступу до державної таємниці:</a:t>
          </a:r>
          <a:br>
            <a:rPr lang="uk-UA" sz="1600" b="1" kern="1200" dirty="0" smtClean="0"/>
          </a:br>
          <a:r>
            <a:rPr lang="uk-UA" sz="1600" b="1" kern="1200" dirty="0" smtClean="0"/>
            <a:t/>
          </a:r>
          <a:br>
            <a:rPr lang="uk-UA" sz="1600" b="1" kern="1200" dirty="0" smtClean="0"/>
          </a:br>
          <a:r>
            <a:rPr lang="uk-UA" sz="1600" kern="1200" dirty="0" smtClean="0"/>
            <a:t>- запропонувати іншу роботу;</a:t>
          </a:r>
          <a:br>
            <a:rPr lang="uk-UA" sz="1600" kern="1200" dirty="0" smtClean="0"/>
          </a:br>
          <a:r>
            <a:rPr lang="uk-UA" sz="1600" kern="1200" dirty="0" smtClean="0"/>
            <a:t/>
          </a:r>
          <a:br>
            <a:rPr lang="uk-UA" sz="1600" kern="1200" dirty="0" smtClean="0"/>
          </a:br>
          <a:r>
            <a:rPr lang="uk-UA" sz="1600" kern="1200" dirty="0" smtClean="0"/>
            <a:t>- виплачується вихідна допомога у розмірі середнього заробітку</a:t>
          </a:r>
          <a:br>
            <a:rPr lang="uk-UA" sz="1600" kern="1200" dirty="0" smtClean="0"/>
          </a:br>
          <a:r>
            <a:rPr lang="uk-UA" sz="1600" kern="1200" dirty="0" smtClean="0"/>
            <a:t/>
          </a:r>
          <a:br>
            <a:rPr lang="uk-UA" sz="1600" kern="1200" dirty="0" smtClean="0"/>
          </a:br>
          <a:endParaRPr lang="uk-UA" sz="1600" kern="1200" dirty="0"/>
        </a:p>
      </dsp:txBody>
      <dsp:txXfrm>
        <a:off x="1904314" y="981549"/>
        <a:ext cx="4443399" cy="38086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BB069-C1B7-4A35-9E36-8D066F7C548F}">
      <dsp:nvSpPr>
        <dsp:cNvPr id="0" name=""/>
        <dsp:cNvSpPr/>
      </dsp:nvSpPr>
      <dsp:spPr>
        <a:xfrm>
          <a:off x="0" y="281443"/>
          <a:ext cx="6347714" cy="5208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b="1" kern="1200" dirty="0" err="1" smtClean="0"/>
            <a:t>Необхідно</a:t>
          </a:r>
          <a:r>
            <a:rPr lang="ru-RU" sz="2100" b="1" kern="1200" dirty="0" smtClean="0"/>
            <a:t> </a:t>
          </a:r>
          <a:r>
            <a:rPr lang="ru-RU" sz="2100" b="1" kern="1200" dirty="0" err="1" smtClean="0"/>
            <a:t>дотримуватись</a:t>
          </a:r>
          <a:r>
            <a:rPr lang="ru-RU" sz="2100" b="1" kern="1200" dirty="0" smtClean="0"/>
            <a:t> </a:t>
          </a:r>
          <a:r>
            <a:rPr lang="ru-RU" sz="2100" b="1" kern="1200" dirty="0" err="1" smtClean="0"/>
            <a:t>наступних</a:t>
          </a:r>
          <a:r>
            <a:rPr lang="ru-RU" sz="2100" b="1" kern="1200" dirty="0" smtClean="0"/>
            <a:t> </a:t>
          </a:r>
          <a:r>
            <a:rPr lang="ru-RU" sz="2100" b="1" kern="1200" dirty="0" err="1" smtClean="0"/>
            <a:t>строків</a:t>
          </a:r>
          <a:r>
            <a:rPr lang="ru-RU" sz="2100" b="1" kern="1200" dirty="0" smtClean="0"/>
            <a:t> </a:t>
          </a:r>
          <a:r>
            <a:rPr lang="ru-RU" sz="2100" kern="1200" dirty="0" smtClean="0"/>
            <a:t> </a:t>
          </a:r>
        </a:p>
        <a:p>
          <a:pPr lvl="0" algn="l" defTabSz="933450" rtl="0">
            <a:lnSpc>
              <a:spcPct val="90000"/>
            </a:lnSpc>
            <a:spcBef>
              <a:spcPct val="0"/>
            </a:spcBef>
            <a:spcAft>
              <a:spcPct val="35000"/>
            </a:spcAft>
          </a:pPr>
          <a:r>
            <a:rPr lang="ru-RU" sz="2100" kern="1200" dirty="0" smtClean="0"/>
            <a:t/>
          </a:r>
          <a:br>
            <a:rPr lang="ru-RU" sz="2100" kern="1200" dirty="0" smtClean="0"/>
          </a:br>
          <a:r>
            <a:rPr lang="ru-RU" sz="2100" kern="1200" dirty="0" smtClean="0"/>
            <a:t>1. Наказ про </a:t>
          </a:r>
          <a:r>
            <a:rPr lang="ru-RU" sz="2100" kern="1200" dirty="0" err="1" smtClean="0"/>
            <a:t>звільнення</a:t>
          </a:r>
          <a:r>
            <a:rPr lang="ru-RU" sz="2100" kern="1200" dirty="0" smtClean="0"/>
            <a:t> </a:t>
          </a:r>
          <a:r>
            <a:rPr lang="ru-RU" sz="2100" kern="1200" dirty="0" err="1" smtClean="0"/>
            <a:t>має</a:t>
          </a:r>
          <a:r>
            <a:rPr lang="ru-RU" sz="2100" kern="1200" dirty="0" smtClean="0"/>
            <a:t> бути </a:t>
          </a:r>
          <a:r>
            <a:rPr lang="ru-RU" sz="2100" kern="1200" dirty="0" err="1" smtClean="0"/>
            <a:t>винесений</a:t>
          </a:r>
          <a:r>
            <a:rPr lang="ru-RU" sz="2100" kern="1200" dirty="0" smtClean="0"/>
            <a:t> не </a:t>
          </a:r>
          <a:r>
            <a:rPr lang="ru-RU" sz="2100" kern="1200" dirty="0" err="1" smtClean="0"/>
            <a:t>пізніше</a:t>
          </a:r>
          <a:r>
            <a:rPr lang="ru-RU" sz="2100" kern="1200" dirty="0" smtClean="0"/>
            <a:t> </a:t>
          </a:r>
          <a:r>
            <a:rPr lang="ru-RU" sz="2100" kern="1200" dirty="0" err="1" smtClean="0"/>
            <a:t>ніж</a:t>
          </a:r>
          <a:r>
            <a:rPr lang="ru-RU" sz="2100" kern="1200" dirty="0" smtClean="0"/>
            <a:t> через </a:t>
          </a:r>
          <a:r>
            <a:rPr lang="ru-RU" sz="2100" b="1" i="1" kern="1200" dirty="0" smtClean="0"/>
            <a:t>1 </a:t>
          </a:r>
          <a:r>
            <a:rPr lang="ru-RU" sz="2100" b="1" i="1" kern="1200" dirty="0" err="1" smtClean="0"/>
            <a:t>місяць</a:t>
          </a:r>
          <a:r>
            <a:rPr lang="ru-RU" sz="2100" b="1" i="1" kern="1200" dirty="0" smtClean="0"/>
            <a:t> </a:t>
          </a:r>
          <a:r>
            <a:rPr lang="ru-RU" sz="2100" kern="1200" dirty="0" smtClean="0"/>
            <a:t>з дня </a:t>
          </a:r>
          <a:r>
            <a:rPr lang="ru-RU" sz="2100" kern="1200" dirty="0" err="1" smtClean="0"/>
            <a:t>виявлення</a:t>
          </a:r>
          <a:r>
            <a:rPr lang="ru-RU" sz="2100" kern="1200" dirty="0" smtClean="0"/>
            <a:t> </a:t>
          </a:r>
          <a:r>
            <a:rPr lang="ru-RU" sz="2100" kern="1200" dirty="0" err="1" smtClean="0"/>
            <a:t>порушення</a:t>
          </a:r>
          <a:r>
            <a:rPr lang="ru-RU" sz="2100" kern="1200" dirty="0" smtClean="0"/>
            <a:t> </a:t>
          </a:r>
          <a:r>
            <a:rPr lang="ru-RU" sz="2100" kern="1200" dirty="0" err="1" smtClean="0"/>
            <a:t>трудової</a:t>
          </a:r>
          <a:r>
            <a:rPr lang="ru-RU" sz="2100" kern="1200" dirty="0" smtClean="0"/>
            <a:t> </a:t>
          </a:r>
          <a:r>
            <a:rPr lang="ru-RU" sz="2100" kern="1200" dirty="0" err="1" smtClean="0"/>
            <a:t>дисципліни</a:t>
          </a:r>
          <a:r>
            <a:rPr lang="ru-RU" sz="2100" kern="1200" dirty="0" smtClean="0"/>
            <a:t> (при </a:t>
          </a:r>
          <a:r>
            <a:rPr lang="ru-RU" sz="2100" kern="1200" dirty="0" err="1" smtClean="0"/>
            <a:t>цьому</a:t>
          </a:r>
          <a:r>
            <a:rPr lang="ru-RU" sz="2100" kern="1200" dirty="0" smtClean="0"/>
            <a:t> час </a:t>
          </a:r>
          <a:r>
            <a:rPr lang="ru-RU" sz="2100" kern="1200" dirty="0" err="1" smtClean="0"/>
            <a:t>тимчасової</a:t>
          </a:r>
          <a:r>
            <a:rPr lang="ru-RU" sz="2100" kern="1200" dirty="0" smtClean="0"/>
            <a:t> </a:t>
          </a:r>
          <a:r>
            <a:rPr lang="ru-RU" sz="2100" kern="1200" dirty="0" err="1" smtClean="0"/>
            <a:t>непрацездатності</a:t>
          </a:r>
          <a:r>
            <a:rPr lang="ru-RU" sz="2100" kern="1200" dirty="0" smtClean="0"/>
            <a:t> та </a:t>
          </a:r>
          <a:r>
            <a:rPr lang="ru-RU" sz="2100" kern="1200" dirty="0" err="1" smtClean="0"/>
            <a:t>відпустки</a:t>
          </a:r>
          <a:r>
            <a:rPr lang="ru-RU" sz="2100" kern="1200" dirty="0" smtClean="0"/>
            <a:t> </a:t>
          </a:r>
          <a:r>
            <a:rPr lang="ru-RU" sz="2100" kern="1200" dirty="0" err="1" smtClean="0"/>
            <a:t>працівника</a:t>
          </a:r>
          <a:r>
            <a:rPr lang="ru-RU" sz="2100" kern="1200" dirty="0" smtClean="0"/>
            <a:t> не </a:t>
          </a:r>
          <a:r>
            <a:rPr lang="ru-RU" sz="2100" kern="1200" dirty="0" err="1" smtClean="0"/>
            <a:t>враховується</a:t>
          </a:r>
          <a:r>
            <a:rPr lang="ru-RU" sz="2100" kern="1200" dirty="0" smtClean="0"/>
            <a:t>). </a:t>
          </a:r>
        </a:p>
        <a:p>
          <a:pPr lvl="0" algn="l" defTabSz="933450" rtl="0">
            <a:lnSpc>
              <a:spcPct val="90000"/>
            </a:lnSpc>
            <a:spcBef>
              <a:spcPct val="0"/>
            </a:spcBef>
            <a:spcAft>
              <a:spcPct val="35000"/>
            </a:spcAft>
          </a:pPr>
          <a:r>
            <a:rPr lang="ru-RU" sz="2100" kern="1200" dirty="0" smtClean="0"/>
            <a:t>2. Наказ про </a:t>
          </a:r>
          <a:r>
            <a:rPr lang="ru-RU" sz="2100" kern="1200" dirty="0" err="1" smtClean="0"/>
            <a:t>звільнення</a:t>
          </a:r>
          <a:r>
            <a:rPr lang="ru-RU" sz="2100" kern="1200" dirty="0" smtClean="0"/>
            <a:t> </a:t>
          </a:r>
          <a:r>
            <a:rPr lang="ru-RU" sz="2100" kern="1200" dirty="0" err="1" smtClean="0"/>
            <a:t>має</a:t>
          </a:r>
          <a:r>
            <a:rPr lang="ru-RU" sz="2100" kern="1200" dirty="0" smtClean="0"/>
            <a:t> бути </a:t>
          </a:r>
          <a:r>
            <a:rPr lang="ru-RU" sz="2100" kern="1200" dirty="0" err="1" smtClean="0"/>
            <a:t>винесений</a:t>
          </a:r>
          <a:r>
            <a:rPr lang="ru-RU" sz="2100" kern="1200" dirty="0" smtClean="0"/>
            <a:t> не </a:t>
          </a:r>
          <a:r>
            <a:rPr lang="ru-RU" sz="2100" kern="1200" dirty="0" err="1" smtClean="0"/>
            <a:t>пізніше</a:t>
          </a:r>
          <a:r>
            <a:rPr lang="ru-RU" sz="2100" kern="1200" dirty="0" smtClean="0"/>
            <a:t> </a:t>
          </a:r>
          <a:r>
            <a:rPr lang="ru-RU" sz="2100" kern="1200" dirty="0" err="1" smtClean="0"/>
            <a:t>ніж</a:t>
          </a:r>
          <a:r>
            <a:rPr lang="ru-RU" sz="2100" kern="1200" dirty="0" smtClean="0"/>
            <a:t> через </a:t>
          </a:r>
          <a:r>
            <a:rPr lang="ru-RU" sz="2100" b="1" i="1" kern="1200" dirty="0" smtClean="0"/>
            <a:t>6 </a:t>
          </a:r>
          <a:r>
            <a:rPr lang="ru-RU" sz="2100" b="1" i="1" kern="1200" dirty="0" err="1" smtClean="0"/>
            <a:t>місяців</a:t>
          </a:r>
          <a:r>
            <a:rPr lang="ru-RU" sz="2100" b="1" i="1" kern="1200" dirty="0" smtClean="0"/>
            <a:t> </a:t>
          </a:r>
          <a:r>
            <a:rPr lang="ru-RU" sz="2100" kern="1200" dirty="0" smtClean="0"/>
            <a:t>з дня </a:t>
          </a:r>
          <a:r>
            <a:rPr lang="ru-RU" sz="2100" kern="1200" dirty="0" err="1" smtClean="0"/>
            <a:t>вчинення</a:t>
          </a:r>
          <a:r>
            <a:rPr lang="ru-RU" sz="2100" kern="1200" dirty="0" smtClean="0"/>
            <a:t> </a:t>
          </a:r>
          <a:r>
            <a:rPr lang="ru-RU" sz="2100" kern="1200" dirty="0" err="1" smtClean="0"/>
            <a:t>працівником</a:t>
          </a:r>
          <a:r>
            <a:rPr lang="ru-RU" sz="2100" kern="1200" dirty="0" smtClean="0"/>
            <a:t> </a:t>
          </a:r>
          <a:r>
            <a:rPr lang="ru-RU" sz="2100" kern="1200" dirty="0" err="1" smtClean="0"/>
            <a:t>порушення</a:t>
          </a:r>
          <a:r>
            <a:rPr lang="ru-RU" sz="2100" kern="1200" dirty="0" smtClean="0"/>
            <a:t>.  </a:t>
          </a:r>
        </a:p>
        <a:p>
          <a:pPr lvl="0" algn="l" defTabSz="933450" rtl="0">
            <a:lnSpc>
              <a:spcPct val="90000"/>
            </a:lnSpc>
            <a:spcBef>
              <a:spcPct val="0"/>
            </a:spcBef>
            <a:spcAft>
              <a:spcPct val="35000"/>
            </a:spcAft>
          </a:pPr>
          <a:r>
            <a:rPr lang="ru-RU" sz="2100" kern="1200" dirty="0" smtClean="0"/>
            <a:t>3. Наказ про </a:t>
          </a:r>
          <a:r>
            <a:rPr lang="ru-RU" sz="2100" kern="1200" dirty="0" err="1" smtClean="0"/>
            <a:t>звільнення</a:t>
          </a:r>
          <a:r>
            <a:rPr lang="ru-RU" sz="2100" kern="1200" dirty="0" smtClean="0"/>
            <a:t> </a:t>
          </a:r>
          <a:r>
            <a:rPr lang="ru-RU" sz="2100" kern="1200" dirty="0" err="1" smtClean="0"/>
            <a:t>має</a:t>
          </a:r>
          <a:r>
            <a:rPr lang="ru-RU" sz="2100" kern="1200" dirty="0" smtClean="0"/>
            <a:t> бути </a:t>
          </a:r>
          <a:r>
            <a:rPr lang="ru-RU" sz="2100" kern="1200" dirty="0" err="1" smtClean="0"/>
            <a:t>винесений</a:t>
          </a:r>
          <a:r>
            <a:rPr lang="ru-RU" sz="2100" kern="1200" dirty="0" smtClean="0"/>
            <a:t> не </a:t>
          </a:r>
          <a:r>
            <a:rPr lang="ru-RU" sz="2100" kern="1200" dirty="0" err="1" smtClean="0"/>
            <a:t>пізніше</a:t>
          </a:r>
          <a:r>
            <a:rPr lang="ru-RU" sz="2100" kern="1200" dirty="0" smtClean="0"/>
            <a:t> </a:t>
          </a:r>
          <a:r>
            <a:rPr lang="ru-RU" sz="2100" kern="1200" dirty="0" err="1" smtClean="0"/>
            <a:t>ніж</a:t>
          </a:r>
          <a:r>
            <a:rPr lang="ru-RU" sz="2100" kern="1200" dirty="0" smtClean="0"/>
            <a:t> через </a:t>
          </a:r>
          <a:r>
            <a:rPr lang="ru-RU" sz="2100" b="1" i="1" kern="1200" dirty="0" smtClean="0"/>
            <a:t>1 </a:t>
          </a:r>
          <a:r>
            <a:rPr lang="ru-RU" sz="2100" b="1" i="1" kern="1200" dirty="0" err="1" smtClean="0"/>
            <a:t>рік</a:t>
          </a:r>
          <a:r>
            <a:rPr lang="ru-RU" sz="2100" b="1" i="1" kern="1200" dirty="0" smtClean="0"/>
            <a:t> </a:t>
          </a:r>
          <a:r>
            <a:rPr lang="ru-RU" sz="2100" kern="1200" dirty="0" smtClean="0"/>
            <a:t>з дня </a:t>
          </a:r>
          <a:r>
            <a:rPr lang="ru-RU" sz="2100" kern="1200" dirty="0" err="1" smtClean="0"/>
            <a:t>винесення</a:t>
          </a:r>
          <a:r>
            <a:rPr lang="ru-RU" sz="2100" kern="1200" dirty="0" smtClean="0"/>
            <a:t> </a:t>
          </a:r>
          <a:r>
            <a:rPr lang="ru-RU" sz="2100" kern="1200" dirty="0" err="1" smtClean="0"/>
            <a:t>догани</a:t>
          </a:r>
          <a:r>
            <a:rPr lang="ru-RU" sz="2100" kern="1200" dirty="0" smtClean="0"/>
            <a:t> за </a:t>
          </a:r>
          <a:r>
            <a:rPr lang="ru-RU" sz="2100" kern="1200" dirty="0" err="1" smtClean="0"/>
            <a:t>попередній</a:t>
          </a:r>
          <a:r>
            <a:rPr lang="ru-RU" sz="2100" kern="1200" dirty="0" smtClean="0"/>
            <a:t> проступок.</a:t>
          </a:r>
          <a:r>
            <a:rPr lang="uk-UA" sz="2100" kern="1200" dirty="0" smtClean="0"/>
            <a:t/>
          </a:r>
          <a:br>
            <a:rPr lang="uk-UA" sz="2100" kern="1200" dirty="0" smtClean="0"/>
          </a:br>
          <a:endParaRPr lang="uk-UA" sz="2100" kern="1200" dirty="0"/>
        </a:p>
      </dsp:txBody>
      <dsp:txXfrm>
        <a:off x="254275" y="535718"/>
        <a:ext cx="5839164" cy="47002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F3BA7-8774-4EA9-8291-67623C6FC28D}">
      <dsp:nvSpPr>
        <dsp:cNvPr id="0" name=""/>
        <dsp:cNvSpPr/>
      </dsp:nvSpPr>
      <dsp:spPr>
        <a:xfrm>
          <a:off x="0" y="27860"/>
          <a:ext cx="8429684" cy="57049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i="0" kern="1200" baseline="0" smtClean="0"/>
            <a:t>Про звільнення працівника з роботи роботодавцем видається наказ (розпорядження) із зазначенням підстави припинення трудового договору відповідно до формулювання законодавства про працю та посилання на відповідний пункт і статтю закону. З цим наказом (розпорядженням) роботодавець ознайомлює працівника та на його підставі в день звільнення до трудової книжки вноситься відповідний запис, який завіряється печаткою. Запис про причини звільнення у трудовій книжці повинен провадитись у точній відповідності з формулюванням законодавства з посиланням на відповідну статтю, пункт закону. При розірванні трудового договору з ініціативи працівника з причин, за яких законодавство пов’язує надання певних пільг і переваг, запис про звільнення вноситься до трудової книжки із зазначенням цих причин.</a:t>
          </a:r>
          <a:endParaRPr lang="uk-UA" sz="2300" kern="1200"/>
        </a:p>
      </dsp:txBody>
      <dsp:txXfrm>
        <a:off x="278491" y="306351"/>
        <a:ext cx="7872702" cy="51479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06D16-62BE-435C-AB5D-11DED639FC7C}">
      <dsp:nvSpPr>
        <dsp:cNvPr id="0" name=""/>
        <dsp:cNvSpPr/>
      </dsp:nvSpPr>
      <dsp:spPr>
        <a:xfrm>
          <a:off x="0" y="23299"/>
          <a:ext cx="4786346" cy="49701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i="0" kern="1200" baseline="0" smtClean="0"/>
            <a:t>Роботодавець ознайомлює працівника із записом в трудовій книжці про звільнення з роботи під розписку в особистій картці, яка повторює відповідний запис з трудової книжки. В день звільнення з роботи роботодавець зобов’язаний видати працівникові належно оформлену трудову книжку і провести з ним розрахунок (виплатити всі суми, що належать працівникові від роботодавця). У разі звільнення працівника з ініціативи роботодавця він зобов’язаний також у день звільнення видати йому копію наказу про звільнення з роботи. В інших випадках звільнення копія наказу видається на вимогу працівника.</a:t>
          </a:r>
          <a:endParaRPr lang="uk-UA" sz="1800" kern="1200"/>
        </a:p>
      </dsp:txBody>
      <dsp:txXfrm>
        <a:off x="233650" y="256949"/>
        <a:ext cx="4319046" cy="45028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A3AAB-3716-4D5A-82A2-1094CE8D8E8B}">
      <dsp:nvSpPr>
        <dsp:cNvPr id="0" name=""/>
        <dsp:cNvSpPr/>
      </dsp:nvSpPr>
      <dsp:spPr>
        <a:xfrm>
          <a:off x="0" y="7173"/>
          <a:ext cx="7572396" cy="30326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i="0" kern="1200" baseline="0" smtClean="0"/>
            <a:t>При затримці видачі трудової книжки з вини роботодавця працівникові сплачується середній заробіток за весь час вимушеного прогулу. Днем звільнення в такому разі вважається день видачі трудової книжки. Про новий день звільнення видається наказ і вноситься запис до трудової книжки працівника. Раніше внесений запис про день звільнення визнається недійсним.</a:t>
          </a:r>
          <a:endParaRPr lang="uk-UA" sz="2400" kern="1200"/>
        </a:p>
      </dsp:txBody>
      <dsp:txXfrm>
        <a:off x="148041" y="155214"/>
        <a:ext cx="7276314" cy="27365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776CE-F6C2-4AEA-9C81-6E79C78F39D5}">
      <dsp:nvSpPr>
        <dsp:cNvPr id="0" name=""/>
        <dsp:cNvSpPr/>
      </dsp:nvSpPr>
      <dsp:spPr>
        <a:xfrm>
          <a:off x="3802" y="0"/>
          <a:ext cx="7779105" cy="310854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ru-RU" sz="2700" i="0" kern="1200" baseline="0" smtClean="0"/>
            <a:t>У разі відсутності працівника на роботі в день звільнення роботодавець у цей день надсилає йому поштове повідомлення із вказівкою про необхідність отримання трудової книжки, пересилка якої поштою з доставкою на зазначену адресу допускається тільки за письмовою згодою працівника.</a:t>
          </a:r>
          <a:endParaRPr lang="uk-UA" sz="2700" kern="1200"/>
        </a:p>
      </dsp:txBody>
      <dsp:txXfrm>
        <a:off x="94848" y="91046"/>
        <a:ext cx="7597013" cy="29264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CCA79-BE4F-45E8-9FC1-7A1DA329C1DE}" type="datetimeFigureOut">
              <a:rPr lang="ru-RU" smtClean="0"/>
              <a:pPr/>
              <a:t>23.10.2020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316F5B-AE6B-44F5-830F-6C36A0EED4AF}" type="slidenum">
              <a:rPr lang="ru-RU" smtClean="0"/>
              <a:pPr/>
              <a:t>‹#›</a:t>
            </a:fld>
            <a:endParaRPr lang="ru-RU"/>
          </a:p>
        </p:txBody>
      </p:sp>
    </p:spTree>
    <p:extLst>
      <p:ext uri="{BB962C8B-B14F-4D97-AF65-F5344CB8AC3E}">
        <p14:creationId xmlns:p14="http://schemas.microsoft.com/office/powerpoint/2010/main" val="243097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2D1E10A-25C1-45CA-911A-408D5206BE24}" type="slidenum">
              <a:rPr lang="ru-RU" smtClean="0"/>
              <a:pPr/>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transition>
    <p:strips/>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cSld>
  <p:clrMapOvr>
    <a:masterClrMapping/>
  </p:clrMapOvr>
  <p:transition>
    <p:strips/>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cSld>
  <p:clrMapOvr>
    <a:masterClrMapping/>
  </p:clrMapOvr>
  <p:transition>
    <p:strips/>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1273856649"/>
      </p:ext>
    </p:extLst>
  </p:cSld>
  <p:clrMapOvr>
    <a:masterClrMapping/>
  </p:clrMapOvr>
  <p:transition>
    <p:strips/>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1266180739"/>
      </p:ext>
    </p:extLst>
  </p:cSld>
  <p:clrMapOvr>
    <a:masterClrMapping/>
  </p:clrMapOvr>
  <p:transition>
    <p:strips/>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2787877910"/>
      </p:ext>
    </p:extLst>
  </p:cSld>
  <p:clrMapOvr>
    <a:masterClrMapping/>
  </p:clrMapOvr>
  <p:transition>
    <p:strips/>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2720197857"/>
      </p:ext>
    </p:extLst>
  </p:cSld>
  <p:clrMapOvr>
    <a:masterClrMapping/>
  </p:clrMapOvr>
  <p:transition>
    <p:strips/>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1547502028"/>
      </p:ext>
    </p:extLst>
  </p:cSld>
  <p:clrMapOvr>
    <a:masterClrMapping/>
  </p:clrMapOvr>
  <p:transition>
    <p:strips/>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889654142"/>
      </p:ext>
    </p:extLst>
  </p:cSld>
  <p:clrMapOvr>
    <a:masterClrMapping/>
  </p:clrMapOvr>
  <p:transition>
    <p:strips/>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1548935466"/>
      </p:ext>
    </p:extLst>
  </p:cSld>
  <p:clrMapOvr>
    <a:masterClrMapping/>
  </p:clrMapOvr>
  <p:transition>
    <p:strips/>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3422887151"/>
      </p:ext>
    </p:extLst>
  </p:cSld>
  <p:clrMapOvr>
    <a:masterClrMapping/>
  </p:clrMapOvr>
  <p:transition>
    <p:strips/>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cSld>
  <p:clrMapOvr>
    <a:masterClrMapping/>
  </p:clrMapOvr>
  <p:transition>
    <p:strips/>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917130213"/>
      </p:ext>
    </p:extLst>
  </p:cSld>
  <p:clrMapOvr>
    <a:masterClrMapping/>
  </p:clrMapOvr>
  <p:transition>
    <p:strips/>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39086602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65699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3554661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24182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3521371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4192639473"/>
      </p:ext>
    </p:extLst>
  </p:cSld>
  <p:clrMapOvr>
    <a:masterClrMapping/>
  </p:clrMapOvr>
  <p:transition>
    <p:strips/>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698188538"/>
      </p:ext>
    </p:extLst>
  </p:cSld>
  <p:clrMapOvr>
    <a:masterClrMapping/>
  </p:clrMapOvr>
  <p:transition>
    <p:strips/>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D1E10A-25C1-45CA-911A-408D5206BE24}" type="slidenum">
              <a:rPr lang="ru-RU" smtClean="0"/>
              <a:pPr/>
              <a:t>‹#›</a:t>
            </a:fld>
            <a:endParaRPr lang="ru-RU"/>
          </a:p>
        </p:txBody>
      </p:sp>
    </p:spTree>
  </p:cSld>
  <p:clrMapOvr>
    <a:masterClrMapping/>
  </p:clrMapOvr>
  <p:transition>
    <p:strip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2D1E10A-25C1-45CA-911A-408D5206BE24}" type="slidenum">
              <a:rPr lang="ru-RU" smtClean="0"/>
              <a:pPr/>
              <a:t>‹#›</a:t>
            </a:fld>
            <a:endParaRPr lang="ru-RU"/>
          </a:p>
        </p:txBody>
      </p:sp>
    </p:spTree>
  </p:cSld>
  <p:clrMapOvr>
    <a:masterClrMapping/>
  </p:clrMapOvr>
  <p:transition>
    <p:strips/>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2D1E10A-25C1-45CA-911A-408D5206BE24}" type="slidenum">
              <a:rPr lang="ru-RU" smtClean="0"/>
              <a:pPr/>
              <a:t>‹#›</a:t>
            </a:fld>
            <a:endParaRPr lang="ru-RU"/>
          </a:p>
        </p:txBody>
      </p:sp>
    </p:spTree>
  </p:cSld>
  <p:clrMapOvr>
    <a:masterClrMapping/>
  </p:clrMapOvr>
  <p:transition>
    <p:strips/>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2D1E10A-25C1-45CA-911A-408D5206BE24}" type="slidenum">
              <a:rPr lang="ru-RU" smtClean="0"/>
              <a:pPr/>
              <a:t>‹#›</a:t>
            </a:fld>
            <a:endParaRPr lang="ru-RU"/>
          </a:p>
        </p:txBody>
      </p:sp>
    </p:spTree>
  </p:cSld>
  <p:clrMapOvr>
    <a:masterClrMapping/>
  </p:clrMapOvr>
  <p:transition>
    <p:strips/>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D1E10A-25C1-45CA-911A-408D5206BE24}" type="slidenum">
              <a:rPr lang="ru-RU" smtClean="0"/>
              <a:pPr/>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transition>
    <p:strips/>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546E38EB-A53C-4AFE-8349-E589B5D57C33}" type="datetimeFigureOut">
              <a:rPr lang="ru-RU" smtClean="0"/>
              <a:pPr/>
              <a:t>23.10.2020</a:t>
            </a:fld>
            <a:endParaRPr lang="ru-RU"/>
          </a:p>
        </p:txBody>
      </p:sp>
      <p:sp>
        <p:nvSpPr>
          <p:cNvPr id="7" name="Slide Number Placeholder 6"/>
          <p:cNvSpPr>
            <a:spLocks noGrp="1"/>
          </p:cNvSpPr>
          <p:nvPr>
            <p:ph type="sldNum" sz="quarter" idx="12"/>
          </p:nvPr>
        </p:nvSpPr>
        <p:spPr/>
        <p:txBody>
          <a:bodyPr/>
          <a:lstStyle/>
          <a:p>
            <a:fld id="{42D1E10A-25C1-45CA-911A-408D5206BE24}" type="slidenum">
              <a:rPr lang="ru-RU" smtClean="0"/>
              <a:pPr/>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transition>
    <p:strips/>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46E38EB-A53C-4AFE-8349-E589B5D57C33}" type="datetimeFigureOut">
              <a:rPr lang="ru-RU" smtClean="0"/>
              <a:pPr/>
              <a:t>23.10.2020</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2D1E10A-25C1-45CA-911A-408D5206BE24}" type="slidenum">
              <a:rPr lang="ru-RU" smtClean="0"/>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strips/>
  </p:transition>
  <p:timing>
    <p:tnLst>
      <p:par>
        <p:cTn id="1" dur="indefinite" restart="never" nodeType="tmRoot"/>
      </p:par>
    </p:tnLst>
  </p:timing>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6E38EB-A53C-4AFE-8349-E589B5D57C33}" type="datetimeFigureOut">
              <a:rPr lang="ru-RU" smtClean="0"/>
              <a:pPr/>
              <a:t>23.10.2020</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2D1E10A-25C1-45CA-911A-408D5206BE24}" type="slidenum">
              <a:rPr lang="ru-RU" smtClean="0"/>
              <a:pPr/>
              <a:t>‹#›</a:t>
            </a:fld>
            <a:endParaRPr lang="ru-RU"/>
          </a:p>
        </p:txBody>
      </p:sp>
    </p:spTree>
    <p:extLst>
      <p:ext uri="{BB962C8B-B14F-4D97-AF65-F5344CB8AC3E}">
        <p14:creationId xmlns:p14="http://schemas.microsoft.com/office/powerpoint/2010/main" val="22806992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ransition>
    <p:strips/>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jpe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jpe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jpeg"/><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4509120"/>
            <a:ext cx="8928992" cy="2016224"/>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b="1" dirty="0" err="1">
                <a:ln w="17780" cmpd="sng">
                  <a:solidFill>
                    <a:srgbClr val="FFFFFF"/>
                  </a:solidFill>
                  <a:prstDash val="solid"/>
                  <a:miter lim="800000"/>
                </a:ln>
                <a:solidFill>
                  <a:schemeClr val="tx1"/>
                </a:solidFill>
                <a:latin typeface="Bookman Old Style" pitchFamily="18" charset="0"/>
              </a:rPr>
              <a:t>П</a:t>
            </a:r>
            <a:r>
              <a:rPr lang="ru-RU" b="1" cap="none" dirty="0" err="1" smtClean="0">
                <a:ln w="17780" cmpd="sng">
                  <a:solidFill>
                    <a:srgbClr val="FFFFFF"/>
                  </a:solidFill>
                  <a:prstDash val="solid"/>
                  <a:miter lim="800000"/>
                </a:ln>
                <a:solidFill>
                  <a:schemeClr val="tx1"/>
                </a:solidFill>
                <a:latin typeface="Bookman Old Style" pitchFamily="18" charset="0"/>
              </a:rPr>
              <a:t>рипинення</a:t>
            </a:r>
            <a:r>
              <a:rPr lang="ru-RU" b="1" cap="none" dirty="0" smtClean="0">
                <a:ln w="17780" cmpd="sng">
                  <a:solidFill>
                    <a:srgbClr val="FFFFFF"/>
                  </a:solidFill>
                  <a:prstDash val="solid"/>
                  <a:miter lim="800000"/>
                </a:ln>
                <a:solidFill>
                  <a:schemeClr val="tx1"/>
                </a:solidFill>
                <a:latin typeface="Bookman Old Style" pitchFamily="18" charset="0"/>
              </a:rPr>
              <a:t> </a:t>
            </a:r>
            <a:r>
              <a:rPr lang="ru-RU" b="1" cap="none" dirty="0" smtClean="0">
                <a:ln w="17780" cmpd="sng">
                  <a:solidFill>
                    <a:srgbClr val="FFFFFF"/>
                  </a:solidFill>
                  <a:prstDash val="solid"/>
                  <a:miter lim="800000"/>
                </a:ln>
                <a:solidFill>
                  <a:schemeClr val="tx1"/>
                </a:solidFill>
                <a:latin typeface="Bookman Old Style" pitchFamily="18" charset="0"/>
              </a:rPr>
              <a:t>трудового договору</a:t>
            </a:r>
            <a:endParaRPr lang="ru-RU" b="1" cap="none" dirty="0">
              <a:ln w="11430"/>
              <a:solidFill>
                <a:schemeClr val="tx1"/>
              </a:solidFill>
            </a:endParaRPr>
          </a:p>
        </p:txBody>
      </p:sp>
      <p:pic>
        <p:nvPicPr>
          <p:cNvPr id="31746" name="Picture 2" descr="http://www.bookclub.ua/images/db/goods/8089_9141.jpg"/>
          <p:cNvPicPr>
            <a:picLocks noChangeAspect="1" noChangeArrowheads="1"/>
          </p:cNvPicPr>
          <p:nvPr/>
        </p:nvPicPr>
        <p:blipFill>
          <a:blip r:embed="rId2"/>
          <a:srcRect/>
          <a:stretch>
            <a:fillRect/>
          </a:stretch>
        </p:blipFill>
        <p:spPr bwMode="auto">
          <a:xfrm>
            <a:off x="2987824" y="188640"/>
            <a:ext cx="3429024" cy="4407486"/>
          </a:xfrm>
          <a:prstGeom prst="rect">
            <a:avLst/>
          </a:prstGeom>
          <a:ln>
            <a:noFill/>
          </a:ln>
          <a:effectLst>
            <a:softEdge rad="112500"/>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6"/>
                                        </p:tgtEl>
                                        <p:attrNameLst>
                                          <p:attrName>style.visibility</p:attrName>
                                        </p:attrNameLst>
                                      </p:cBhvr>
                                      <p:to>
                                        <p:strVal val="visible"/>
                                      </p:to>
                                    </p:set>
                                    <p:anim calcmode="lin" valueType="num">
                                      <p:cBhvr additive="base">
                                        <p:cTn id="11" dur="500" fill="hold"/>
                                        <p:tgtEl>
                                          <p:spTgt spid="31746"/>
                                        </p:tgtEl>
                                        <p:attrNameLst>
                                          <p:attrName>ppt_x</p:attrName>
                                        </p:attrNameLst>
                                      </p:cBhvr>
                                      <p:tavLst>
                                        <p:tav tm="0">
                                          <p:val>
                                            <p:strVal val="#ppt_x"/>
                                          </p:val>
                                        </p:tav>
                                        <p:tav tm="100000">
                                          <p:val>
                                            <p:strVal val="#ppt_x"/>
                                          </p:val>
                                        </p:tav>
                                      </p:tavLst>
                                    </p:anim>
                                    <p:anim calcmode="lin" valueType="num">
                                      <p:cBhvr additive="base">
                                        <p:cTn id="12"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pPr algn="just"/>
            <a:r>
              <a:rPr lang="uk-UA" sz="1600" dirty="0"/>
              <a:t/>
            </a:r>
            <a:br>
              <a:rPr lang="uk-UA" sz="1600" dirty="0"/>
            </a:br>
            <a:r>
              <a:rPr lang="uk-UA" sz="3100" b="1" dirty="0">
                <a:solidFill>
                  <a:schemeClr val="tx1"/>
                </a:solidFill>
              </a:rPr>
              <a:t>Підстави, передбачені контрактом (п.8 ст. 36).</a:t>
            </a:r>
            <a:r>
              <a:rPr lang="uk-UA" sz="2200" b="1" dirty="0">
                <a:solidFill>
                  <a:schemeClr val="tx1"/>
                </a:solidFill>
              </a:rPr>
              <a:t> </a:t>
            </a:r>
            <a:r>
              <a:rPr lang="uk-UA" sz="2200" dirty="0">
                <a:solidFill>
                  <a:schemeClr val="tx1"/>
                </a:solidFill>
              </a:rPr>
              <a:t>Контракт може передбачати додаткові підстави припинення трудового договору. Поряд з тим потрібно зазначити, що трудовий договір з такими працівниками може бути припинений і на загальних умовах, передбачених трудовим законодавством (ст. 36, 39, 40, 41 КЗпП України). За  2 місяці до закінчення строку чинності контракту за угодою сторін його може бути подовжено або укладено на новий строк. У разі, якщо сторони або одна з них не бажають або не мають можливості продовжити контракт з працівником, доцільно у цей строк попередити про це другу сторону (Положення про порядок укладення контрактів при прийнятті (найманні) на роботу працівників, </a:t>
            </a:r>
            <a:r>
              <a:rPr lang="uk-UA" sz="2200" dirty="0" err="1">
                <a:solidFill>
                  <a:schemeClr val="tx1"/>
                </a:solidFill>
              </a:rPr>
              <a:t>затв</a:t>
            </a:r>
            <a:r>
              <a:rPr lang="uk-UA" sz="2200" dirty="0">
                <a:solidFill>
                  <a:schemeClr val="tx1"/>
                </a:solidFill>
              </a:rPr>
              <a:t>. постановою КМУ від 19.03.1994 р. №170).</a:t>
            </a:r>
            <a:endParaRPr lang="uk-UA" sz="2200" b="1" dirty="0">
              <a:solidFill>
                <a:schemeClr val="tx1"/>
              </a:solidFill>
            </a:endParaRPr>
          </a:p>
        </p:txBody>
      </p:sp>
    </p:spTree>
    <p:extLst>
      <p:ext uri="{BB962C8B-B14F-4D97-AF65-F5344CB8AC3E}">
        <p14:creationId xmlns:p14="http://schemas.microsoft.com/office/powerpoint/2010/main" val="449723631"/>
      </p:ext>
    </p:extLst>
  </p:cSld>
  <p:clrMapOvr>
    <a:masterClrMapping/>
  </p:clrMapOvr>
  <p:transition>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764318945"/>
              </p:ext>
            </p:extLst>
          </p:nvPr>
        </p:nvGraphicFramePr>
        <p:xfrm>
          <a:off x="395536" y="692696"/>
          <a:ext cx="6347714" cy="577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3690583"/>
      </p:ext>
    </p:extLst>
  </p:cSld>
  <p:clrMapOvr>
    <a:masterClrMapping/>
  </p:clrMapOvr>
  <p:transition>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99348" y="764704"/>
            <a:ext cx="853586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Працівник</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має</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право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розірвати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як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безстроковий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так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і</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строковий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трудовий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договір</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a:t>
            </a:r>
            <a:endPar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Про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розірвання</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трудового договору,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укладеного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на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невизначений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строк,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працівник</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повинен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письмово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попередити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роботодавця</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за два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тижні</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незалежно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від</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того,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чи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працівник</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виконує</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в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даний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час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трудову</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функцію</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чи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перебуває</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на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лікарняному</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або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у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відпустці</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У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визначений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працівником</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строк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роботодавець</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повинен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розірвати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трудовий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договір</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у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разі</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неможливості</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працівником</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продовжувати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роботу, 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саме</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при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переїзді</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на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нове</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місце</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проживання</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переведення</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чоловіка</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або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дружини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на</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роботу в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іншу</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місцевість</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вступ</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до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навчального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закладу;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неможливість</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проживання</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у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даній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місцевості</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підтверджена</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медичним</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висновком</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вагітність</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догляд за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дитиною</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до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досягнення</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нею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чотирнадцятирічного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віку</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або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дитиною-інвалідом</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догляд за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хворим</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членом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сім’ї</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відповідно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до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медичного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висновку</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або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інвалідом</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I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групи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вихід</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на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пенсію</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прийняття</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на</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роботу за конкурсом, 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також</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з</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інших</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поважних</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причин.</a:t>
            </a:r>
            <a:endPar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wipe(down)">
                                      <p:cBhvr>
                                        <p:cTn id="7"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42910" y="785794"/>
            <a:ext cx="800102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Крім</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того,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працівник</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також</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має</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право у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визначений</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ним строк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розірвати</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трудовий</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договір</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у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разі</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невиконання</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роботодавцем</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законодавства</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про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працю</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умов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колективного</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чи</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трудового </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договору (ч.3. ст</a:t>
            </a:r>
            <a:r>
              <a:rPr lang="ru-RU" sz="2000" b="1"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38).</a:t>
            </a:r>
            <a:endParaRPr kumimoji="0" lang="ru-RU" sz="2000" b="1" i="0" u="none" strike="noStrike" normalizeH="0" baseline="0" dirty="0" smtClean="0">
              <a:ln w="1143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a:ln w="1143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normalizeH="0" baseline="0" dirty="0" smtClean="0">
              <a:ln w="1143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a:ln w="1143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normalizeH="0" baseline="0" dirty="0" smtClean="0">
              <a:ln w="1143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a:ln w="1143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normalizeH="0" baseline="0" dirty="0" smtClean="0">
              <a:ln w="1143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Працівник</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має</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право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достроково</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розірвати</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строковий</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трудовий</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договір</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за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наявності</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певних</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умов, а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саме</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хвороби</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або</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інвалідності</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які</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перешкоджають</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виконанню</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роботи</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за договором;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порушення</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роботодавцем</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законодавства</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про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працю</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колективного</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або</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трудового договору та при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наявності</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поважних</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причин,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що</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зазначені</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як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підстава</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для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розірвання</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безстрокового</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трудового договору.</a:t>
            </a:r>
            <a:endParaRPr kumimoji="0" lang="ru-RU" sz="2000" b="1" i="0" u="none" strike="noStrike" normalizeH="0" baseline="0" dirty="0" smtClean="0">
              <a:ln w="11430"/>
              <a:latin typeface="Times New Roman" pitchFamily="18" charset="0"/>
              <a:cs typeface="Times New Roman" pitchFamily="18" charset="0"/>
            </a:endParaRPr>
          </a:p>
        </p:txBody>
      </p:sp>
      <p:pic>
        <p:nvPicPr>
          <p:cNvPr id="17411" name="Picture 3" descr="http://t3.gstatic.com/images?q=tbn:ANd9GcSXx9ref7Uk-1zYddrNOz0xk9c_Slyegk035gN11CYh5vNxB9CJ"/>
          <p:cNvPicPr>
            <a:picLocks noChangeAspect="1" noChangeArrowheads="1"/>
          </p:cNvPicPr>
          <p:nvPr/>
        </p:nvPicPr>
        <p:blipFill>
          <a:blip r:embed="rId2"/>
          <a:srcRect/>
          <a:stretch>
            <a:fillRect/>
          </a:stretch>
        </p:blipFill>
        <p:spPr bwMode="auto">
          <a:xfrm>
            <a:off x="3286116" y="2071678"/>
            <a:ext cx="2390775" cy="1914525"/>
          </a:xfrm>
          <a:prstGeom prst="rect">
            <a:avLst/>
          </a:prstGeom>
          <a:noFill/>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circle(in)">
                                      <p:cBhvr>
                                        <p:cTn id="7" dur="2000"/>
                                        <p:tgtEl>
                                          <p:spTgt spid="17409"/>
                                        </p:tgtEl>
                                      </p:cBhvr>
                                    </p:animEffect>
                                  </p:childTnLst>
                                </p:cTn>
                              </p:par>
                              <p:par>
                                <p:cTn id="8" presetID="6" presetClass="entr" presetSubtype="16" fill="hold" nodeType="withEffect">
                                  <p:stCondLst>
                                    <p:cond delay="0"/>
                                  </p:stCondLst>
                                  <p:childTnLst>
                                    <p:set>
                                      <p:cBhvr>
                                        <p:cTn id="9" dur="1" fill="hold">
                                          <p:stCondLst>
                                            <p:cond delay="0"/>
                                          </p:stCondLst>
                                        </p:cTn>
                                        <p:tgtEl>
                                          <p:spTgt spid="17411"/>
                                        </p:tgtEl>
                                        <p:attrNameLst>
                                          <p:attrName>style.visibility</p:attrName>
                                        </p:attrNameLst>
                                      </p:cBhvr>
                                      <p:to>
                                        <p:strVal val="visible"/>
                                      </p:to>
                                    </p:set>
                                    <p:animEffect transition="in" filter="circle(in)">
                                      <p:cBhvr>
                                        <p:cTn id="10"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95536" y="692696"/>
          <a:ext cx="6347714" cy="577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657315"/>
      </p:ext>
    </p:extLst>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pPr lvl="0" algn="just"/>
            <a:r>
              <a:rPr lang="uk-UA" sz="1600" dirty="0"/>
              <a:t/>
            </a:r>
            <a:br>
              <a:rPr lang="uk-UA" sz="1600" dirty="0"/>
            </a:br>
            <a:r>
              <a:rPr lang="uk-UA" sz="2400" dirty="0" smtClean="0">
                <a:solidFill>
                  <a:schemeClr val="tx1"/>
                </a:solidFill>
              </a:rPr>
              <a:t>Загальні </a:t>
            </a:r>
            <a:r>
              <a:rPr lang="uk-UA" sz="2400" dirty="0">
                <a:solidFill>
                  <a:schemeClr val="tx1"/>
                </a:solidFill>
              </a:rPr>
              <a:t>підстави для звільнення передбачені ст. </a:t>
            </a:r>
            <a:r>
              <a:rPr lang="uk-UA" sz="2400" dirty="0" smtClean="0">
                <a:solidFill>
                  <a:schemeClr val="tx1"/>
                </a:solidFill>
              </a:rPr>
              <a:t>40 </a:t>
            </a:r>
            <a:r>
              <a:rPr lang="uk-UA" sz="2400" dirty="0">
                <a:solidFill>
                  <a:schemeClr val="tx1"/>
                </a:solidFill>
              </a:rPr>
              <a:t>КЗпП України, а додаткові підстави для розірвання трудового договору з окремими категоріями працівників за певних умов – у ст. 41 КЗпП України. Підстави, передбачені у ст. 40, містять як винні дії працівника (п.3, 4, 7, 8), так і ті, в яких вини працівника немає (п.1, 2, 5, 6). А ст. </a:t>
            </a:r>
            <a:r>
              <a:rPr lang="uk-UA" sz="2400" dirty="0" smtClean="0">
                <a:solidFill>
                  <a:schemeClr val="tx1"/>
                </a:solidFill>
              </a:rPr>
              <a:t>41 </a:t>
            </a:r>
            <a:r>
              <a:rPr lang="uk-UA" sz="2400" dirty="0">
                <a:solidFill>
                  <a:schemeClr val="tx1"/>
                </a:solidFill>
              </a:rPr>
              <a:t>містить лише підстави з вини працівника для чітко </a:t>
            </a:r>
            <a:r>
              <a:rPr lang="uk-UA" sz="2400" dirty="0" smtClean="0">
                <a:solidFill>
                  <a:schemeClr val="tx1"/>
                </a:solidFill>
              </a:rPr>
              <a:t>визначених </a:t>
            </a:r>
            <a:r>
              <a:rPr lang="uk-UA" sz="2400" dirty="0">
                <a:solidFill>
                  <a:schemeClr val="tx1"/>
                </a:solidFill>
              </a:rPr>
              <a:t>категорій осіб.</a:t>
            </a:r>
            <a:endParaRPr lang="uk-UA" sz="2200" b="1" dirty="0">
              <a:solidFill>
                <a:schemeClr val="tx1"/>
              </a:solidFill>
            </a:endParaRPr>
          </a:p>
        </p:txBody>
      </p:sp>
    </p:spTree>
    <p:extLst>
      <p:ext uri="{BB962C8B-B14F-4D97-AF65-F5344CB8AC3E}">
        <p14:creationId xmlns:p14="http://schemas.microsoft.com/office/powerpoint/2010/main" val="342492120"/>
      </p:ext>
    </p:extLst>
  </p:cSld>
  <p:clrMapOvr>
    <a:masterClrMapping/>
  </p:clrMapOvr>
  <p:transition>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r>
              <a:rPr lang="uk-UA" sz="1600" b="1" dirty="0" smtClean="0">
                <a:solidFill>
                  <a:schemeClr val="tx1"/>
                </a:solidFill>
              </a:rPr>
              <a:t>Стаття </a:t>
            </a:r>
            <a:r>
              <a:rPr lang="uk-UA" sz="1600" b="1" dirty="0">
                <a:solidFill>
                  <a:schemeClr val="tx1"/>
                </a:solidFill>
              </a:rPr>
              <a:t>40. </a:t>
            </a:r>
            <a:r>
              <a:rPr lang="uk-UA" sz="1600" b="1" dirty="0" smtClean="0">
                <a:solidFill>
                  <a:schemeClr val="tx1"/>
                </a:solidFill>
              </a:rPr>
              <a:t>Трудовий договір може </a:t>
            </a:r>
            <a:r>
              <a:rPr lang="uk-UA" sz="1600" b="1" dirty="0">
                <a:solidFill>
                  <a:schemeClr val="tx1"/>
                </a:solidFill>
              </a:rPr>
              <a:t>бути розірвані власником </a:t>
            </a:r>
            <a:r>
              <a:rPr lang="uk-UA" sz="1600" b="1" dirty="0" smtClean="0">
                <a:solidFill>
                  <a:schemeClr val="tx1"/>
                </a:solidFill>
              </a:rPr>
              <a:t>або </a:t>
            </a:r>
            <a:r>
              <a:rPr lang="uk-UA" sz="1600" b="1" dirty="0">
                <a:solidFill>
                  <a:schemeClr val="tx1"/>
                </a:solidFill>
              </a:rPr>
              <a:t>уповноваженим ним органом лише у випадках:</a:t>
            </a:r>
            <a:r>
              <a:rPr lang="uk-UA" sz="1100" dirty="0">
                <a:solidFill>
                  <a:schemeClr val="tx1"/>
                </a:solidFill>
              </a:rPr>
              <a:t/>
            </a:r>
            <a:br>
              <a:rPr lang="uk-UA" sz="1100" dirty="0">
                <a:solidFill>
                  <a:schemeClr val="tx1"/>
                </a:solidFill>
              </a:rPr>
            </a:br>
            <a:r>
              <a:rPr lang="uk-UA" sz="1300" dirty="0">
                <a:solidFill>
                  <a:schemeClr val="tx1"/>
                </a:solidFill>
              </a:rPr>
              <a:t>1) змін в організації виробництва і праці, в тому числі ліквідації, реорганізації, банкрутства або перепрофілювання підприємства, установи, організації, скорочення чисельності або штату працівників</a:t>
            </a:r>
            <a:r>
              <a:rPr lang="uk-UA" sz="1300" dirty="0" smtClean="0">
                <a:solidFill>
                  <a:schemeClr val="tx1"/>
                </a:solidFill>
              </a:rPr>
              <a:t>;</a:t>
            </a:r>
            <a:r>
              <a:rPr lang="uk-UA" sz="1300" i="1" dirty="0">
                <a:solidFill>
                  <a:schemeClr val="tx1"/>
                </a:solidFill>
              </a:rPr>
              <a:t/>
            </a:r>
            <a:br>
              <a:rPr lang="uk-UA" sz="1300" i="1" dirty="0">
                <a:solidFill>
                  <a:schemeClr val="tx1"/>
                </a:solidFill>
              </a:rPr>
            </a:br>
            <a:r>
              <a:rPr lang="uk-UA" sz="1300" dirty="0">
                <a:solidFill>
                  <a:schemeClr val="tx1"/>
                </a:solidFill>
              </a:rPr>
              <a:t>2) виявленої невідповідності працівника займаній посаді або виконуваній роботі внаслідок недостатньої кваліфікації або стану здоров'я, які перешкоджають продовженню даної роботи, а так само в разі відмови у наданні допуску до державної таємниці або скасування допуску до державної таємниці, якщо виконання покладених на нього обов'язків вимагає доступу до державної таємниці;</a:t>
            </a:r>
            <a:br>
              <a:rPr lang="uk-UA" sz="1300" dirty="0">
                <a:solidFill>
                  <a:schemeClr val="tx1"/>
                </a:solidFill>
              </a:rPr>
            </a:br>
            <a:r>
              <a:rPr lang="uk-UA" sz="1300" dirty="0">
                <a:solidFill>
                  <a:schemeClr val="tx1"/>
                </a:solidFill>
              </a:rPr>
              <a:t>3) систематичного невиконання працівником без поважних причин обов'язків, покладених на нього трудовим договором або правилами внутрішнього трудового розпорядку, якщо до працівника раніше застосовувалися заходи дисциплінарного чи громадського стягнення;</a:t>
            </a:r>
            <a:br>
              <a:rPr lang="uk-UA" sz="1300" dirty="0">
                <a:solidFill>
                  <a:schemeClr val="tx1"/>
                </a:solidFill>
              </a:rPr>
            </a:br>
            <a:r>
              <a:rPr lang="uk-UA" sz="1300" dirty="0">
                <a:solidFill>
                  <a:schemeClr val="tx1"/>
                </a:solidFill>
              </a:rPr>
              <a:t>4) прогулу (в тому числі відсутності на роботі більше трьох годин протягом робочого дня) без поважних причин;</a:t>
            </a:r>
            <a:br>
              <a:rPr lang="uk-UA" sz="1300" dirty="0">
                <a:solidFill>
                  <a:schemeClr val="tx1"/>
                </a:solidFill>
              </a:rPr>
            </a:br>
            <a:r>
              <a:rPr lang="uk-UA" sz="1300" dirty="0">
                <a:solidFill>
                  <a:schemeClr val="tx1"/>
                </a:solidFill>
              </a:rPr>
              <a:t>5) нез'явлення на роботу протягом більш як чотирьох місяців підряд внаслідок тимчасової непрацездатності, не рахуючи відпустки по вагітності і родах, якщо законодавством не встановлений триваліший строк збереження місця роботи (посади) при певному захворюванні. За працівниками, які втратили працездатність у зв'язку з трудовим каліцтвом або професійним захворюванням, місце роботи (посада) зберігається до відновлення працездатності або встановлення інвалідності;</a:t>
            </a:r>
            <a:br>
              <a:rPr lang="uk-UA" sz="1300" dirty="0">
                <a:solidFill>
                  <a:schemeClr val="tx1"/>
                </a:solidFill>
              </a:rPr>
            </a:br>
            <a:r>
              <a:rPr lang="uk-UA" sz="1300" dirty="0">
                <a:solidFill>
                  <a:schemeClr val="tx1"/>
                </a:solidFill>
              </a:rPr>
              <a:t>6) поновлення на роботі працівника, який раніше виконував цю роботу;</a:t>
            </a:r>
            <a:br>
              <a:rPr lang="uk-UA" sz="1300" dirty="0">
                <a:solidFill>
                  <a:schemeClr val="tx1"/>
                </a:solidFill>
              </a:rPr>
            </a:br>
            <a:r>
              <a:rPr lang="uk-UA" sz="1300" dirty="0">
                <a:solidFill>
                  <a:schemeClr val="tx1"/>
                </a:solidFill>
              </a:rPr>
              <a:t>7) появи на роботі в нетверезому стані, у стані наркотичного або токсичного сп'яніння;</a:t>
            </a:r>
            <a:br>
              <a:rPr lang="uk-UA" sz="1300" dirty="0">
                <a:solidFill>
                  <a:schemeClr val="tx1"/>
                </a:solidFill>
              </a:rPr>
            </a:br>
            <a:r>
              <a:rPr lang="uk-UA" sz="1300" dirty="0">
                <a:solidFill>
                  <a:schemeClr val="tx1"/>
                </a:solidFill>
              </a:rPr>
              <a:t>8) вчинення за місцем роботи розкрадання (в тому числі дрібного) майна власника, встановленого </a:t>
            </a:r>
            <a:r>
              <a:rPr lang="uk-UA" sz="1300" dirty="0" err="1">
                <a:solidFill>
                  <a:schemeClr val="tx1"/>
                </a:solidFill>
              </a:rPr>
              <a:t>вироком</a:t>
            </a:r>
            <a:r>
              <a:rPr lang="uk-UA" sz="1300" dirty="0">
                <a:solidFill>
                  <a:schemeClr val="tx1"/>
                </a:solidFill>
              </a:rPr>
              <a:t> суду, що набрав законної </a:t>
            </a:r>
            <a:r>
              <a:rPr lang="uk-UA" sz="1300" dirty="0" smtClean="0">
                <a:solidFill>
                  <a:schemeClr val="tx1"/>
                </a:solidFill>
              </a:rPr>
              <a:t>сили.</a:t>
            </a:r>
            <a:r>
              <a:rPr lang="uk-UA" sz="1300" i="1" dirty="0">
                <a:solidFill>
                  <a:schemeClr val="tx1"/>
                </a:solidFill>
              </a:rPr>
              <a:t/>
            </a:r>
            <a:br>
              <a:rPr lang="uk-UA" sz="1300" i="1" dirty="0">
                <a:solidFill>
                  <a:schemeClr val="tx1"/>
                </a:solidFill>
              </a:rPr>
            </a:br>
            <a:r>
              <a:rPr lang="uk-UA" sz="1300" dirty="0">
                <a:solidFill>
                  <a:schemeClr val="tx1"/>
                </a:solidFill>
              </a:rPr>
              <a:t>10) призову або мобілізації власника - фізичної особи під час особливого періоду;</a:t>
            </a:r>
            <a:br>
              <a:rPr lang="uk-UA" sz="1300" dirty="0">
                <a:solidFill>
                  <a:schemeClr val="tx1"/>
                </a:solidFill>
              </a:rPr>
            </a:br>
            <a:r>
              <a:rPr lang="uk-UA" sz="1300" dirty="0">
                <a:solidFill>
                  <a:schemeClr val="tx1"/>
                </a:solidFill>
              </a:rPr>
              <a:t>11) встановлення невідповідності працівника займаній посаді, на яку його прийнято, або виконуваній роботі протягом строку випробування.</a:t>
            </a:r>
            <a:r>
              <a:rPr lang="uk-UA" sz="2400" dirty="0"/>
              <a:t/>
            </a:r>
            <a:br>
              <a:rPr lang="uk-UA" sz="2400" dirty="0"/>
            </a:br>
            <a:endParaRPr lang="uk-UA" sz="2200" b="1" dirty="0">
              <a:solidFill>
                <a:schemeClr val="tx1"/>
              </a:solidFill>
            </a:endParaRPr>
          </a:p>
        </p:txBody>
      </p:sp>
    </p:spTree>
    <p:extLst>
      <p:ext uri="{BB962C8B-B14F-4D97-AF65-F5344CB8AC3E}">
        <p14:creationId xmlns:p14="http://schemas.microsoft.com/office/powerpoint/2010/main" val="2647530885"/>
      </p:ext>
    </p:extLst>
  </p:cSld>
  <p:clrMapOvr>
    <a:masterClrMapping/>
  </p:clrMapOvr>
  <p:transition>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r>
              <a:rPr lang="uk-UA" sz="1100" dirty="0">
                <a:solidFill>
                  <a:schemeClr val="tx1"/>
                </a:solidFill>
              </a:rPr>
              <a:t/>
            </a:r>
            <a:br>
              <a:rPr lang="uk-UA" sz="1100" dirty="0">
                <a:solidFill>
                  <a:schemeClr val="tx1"/>
                </a:solidFill>
              </a:rPr>
            </a:br>
            <a:r>
              <a:rPr lang="uk-UA" sz="2800" dirty="0" smtClean="0">
                <a:solidFill>
                  <a:schemeClr val="tx1"/>
                </a:solidFill>
              </a:rPr>
              <a:t>1</a:t>
            </a:r>
            <a:r>
              <a:rPr lang="uk-UA" sz="2800" dirty="0">
                <a:solidFill>
                  <a:schemeClr val="tx1"/>
                </a:solidFill>
              </a:rPr>
              <a:t>) </a:t>
            </a:r>
            <a:r>
              <a:rPr lang="uk-UA" sz="2800" dirty="0" smtClean="0">
                <a:solidFill>
                  <a:schemeClr val="tx1"/>
                </a:solidFill>
              </a:rPr>
              <a:t>зміни </a:t>
            </a:r>
            <a:r>
              <a:rPr lang="uk-UA" sz="2800" dirty="0">
                <a:solidFill>
                  <a:schemeClr val="tx1"/>
                </a:solidFill>
              </a:rPr>
              <a:t>в організації виробництва і праці, в тому числі ліквідації, реорганізації, банкрутства або перепрофілювання підприємства, установи, організації, скорочення чисельності або штату працівників</a:t>
            </a:r>
            <a:r>
              <a:rPr lang="uk-UA" sz="2800" dirty="0" smtClean="0">
                <a:solidFill>
                  <a:schemeClr val="tx1"/>
                </a:solidFill>
              </a:rPr>
              <a:t>;</a:t>
            </a:r>
            <a:r>
              <a:rPr lang="uk-UA" sz="1300" i="1" dirty="0">
                <a:solidFill>
                  <a:schemeClr val="tx1"/>
                </a:solidFill>
              </a:rPr>
              <a:t/>
            </a:r>
            <a:br>
              <a:rPr lang="uk-UA" sz="1300" i="1" dirty="0">
                <a:solidFill>
                  <a:schemeClr val="tx1"/>
                </a:solidFill>
              </a:rPr>
            </a:br>
            <a:r>
              <a:rPr lang="uk-UA" sz="2400" dirty="0"/>
              <a:t/>
            </a:r>
            <a:br>
              <a:rPr lang="uk-UA" sz="2400" dirty="0"/>
            </a:br>
            <a:endParaRPr lang="uk-UA" sz="2200" b="1" dirty="0">
              <a:solidFill>
                <a:schemeClr val="tx1"/>
              </a:solidFill>
            </a:endParaRPr>
          </a:p>
        </p:txBody>
      </p:sp>
      <p:pic>
        <p:nvPicPr>
          <p:cNvPr id="3" name="Рисунок 2"/>
          <p:cNvPicPr>
            <a:picLocks noChangeAspect="1"/>
          </p:cNvPicPr>
          <p:nvPr/>
        </p:nvPicPr>
        <p:blipFill>
          <a:blip r:embed="rId2"/>
          <a:stretch>
            <a:fillRect/>
          </a:stretch>
        </p:blipFill>
        <p:spPr>
          <a:xfrm>
            <a:off x="1405218" y="3501008"/>
            <a:ext cx="4328350" cy="2880320"/>
          </a:xfrm>
          <a:prstGeom prst="rect">
            <a:avLst/>
          </a:prstGeom>
        </p:spPr>
      </p:pic>
    </p:spTree>
    <p:extLst>
      <p:ext uri="{BB962C8B-B14F-4D97-AF65-F5344CB8AC3E}">
        <p14:creationId xmlns:p14="http://schemas.microsoft.com/office/powerpoint/2010/main" val="97459167"/>
      </p:ext>
    </p:extLst>
  </p:cSld>
  <p:clrMapOvr>
    <a:masterClrMapping/>
  </p:clrMapOvr>
  <p:transition>
    <p:strip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r>
              <a:rPr lang="uk-UA" sz="2000" b="1" dirty="0">
                <a:solidFill>
                  <a:srgbClr val="FF0000"/>
                </a:solidFill>
              </a:rPr>
              <a:t>ЗВЕРНІТЬ УВАГУ!</a:t>
            </a:r>
            <a:r>
              <a:rPr lang="uk-UA" sz="2000" b="1" dirty="0">
                <a:solidFill>
                  <a:schemeClr val="tx1"/>
                </a:solidFill>
              </a:rPr>
              <a:t/>
            </a:r>
            <a:br>
              <a:rPr lang="uk-UA" sz="2000" b="1" dirty="0">
                <a:solidFill>
                  <a:schemeClr val="tx1"/>
                </a:solidFill>
              </a:rPr>
            </a:br>
            <a:r>
              <a:rPr lang="uk-UA" sz="2000" b="1" dirty="0" smtClean="0">
                <a:solidFill>
                  <a:schemeClr val="tx1"/>
                </a:solidFill>
              </a:rPr>
              <a:t>1.</a:t>
            </a:r>
            <a:r>
              <a:rPr lang="uk-UA" sz="2000" dirty="0" smtClean="0">
                <a:solidFill>
                  <a:schemeClr val="tx1"/>
                </a:solidFill>
              </a:rPr>
              <a:t> </a:t>
            </a:r>
            <a:r>
              <a:rPr lang="uk-UA" sz="2000" dirty="0">
                <a:solidFill>
                  <a:schemeClr val="tx1"/>
                </a:solidFill>
              </a:rPr>
              <a:t>Про наступне вивільнення працівників персонально попереджають не пізніше ніж за два місяці (ч. 1 ст. 492 КЗпП України). Звільнення у відповідності до п. 1 ч. 1 ст. 40 КЗпП України допускається, якщо неможливо перевести працівника, за його згодою, на іншу роботу.</a:t>
            </a:r>
            <a:br>
              <a:rPr lang="uk-UA" sz="2000" dirty="0">
                <a:solidFill>
                  <a:schemeClr val="tx1"/>
                </a:solidFill>
              </a:rPr>
            </a:br>
            <a:r>
              <a:rPr lang="uk-UA" sz="2000" dirty="0">
                <a:solidFill>
                  <a:schemeClr val="tx1"/>
                </a:solidFill>
              </a:rPr>
              <a:t> </a:t>
            </a:r>
            <a:r>
              <a:rPr lang="uk-UA" sz="2000" dirty="0" smtClean="0">
                <a:solidFill>
                  <a:schemeClr val="tx1"/>
                </a:solidFill>
              </a:rPr>
              <a:t>2. У </a:t>
            </a:r>
            <a:r>
              <a:rPr lang="uk-UA" sz="2000" dirty="0">
                <a:solidFill>
                  <a:schemeClr val="tx1"/>
                </a:solidFill>
              </a:rPr>
              <a:t>разі якщо вивільнення є масовим відповідно до статті 48 Закону України "Про зайнятість населення", власник або уповноважений ним орган доводить до відома державної служби зайнятості про заплановане вивільнення працівників (ч. 2 ст. 492 КЗпП України).</a:t>
            </a:r>
            <a:br>
              <a:rPr lang="uk-UA" sz="2000" dirty="0">
                <a:solidFill>
                  <a:schemeClr val="tx1"/>
                </a:solidFill>
              </a:rPr>
            </a:br>
            <a:r>
              <a:rPr lang="uk-UA" sz="2000" dirty="0">
                <a:solidFill>
                  <a:schemeClr val="tx1"/>
                </a:solidFill>
              </a:rPr>
              <a:t> </a:t>
            </a:r>
            <a:r>
              <a:rPr lang="uk-UA" sz="2000" dirty="0" smtClean="0">
                <a:solidFill>
                  <a:schemeClr val="tx1"/>
                </a:solidFill>
              </a:rPr>
              <a:t>3. Працівник</a:t>
            </a:r>
            <a:r>
              <a:rPr lang="uk-UA" sz="2000" dirty="0">
                <a:solidFill>
                  <a:schemeClr val="tx1"/>
                </a:solidFill>
              </a:rPr>
              <a:t>, з яким розірвано трудовий договір з підстав, передбачених п. 1 ч. 1 ст. 40 КЗпП України (крім випадку ліквідації підприємства, установи, організації), протягом одного року має право на укладення трудового договору у разі поворотного прийняття на роботу, якщо власник або уповноважений ним орган провадить прийняття на роботу працівників аналогічної кваліфікації (ч. 1 ст. 421 КЗпП України</a:t>
            </a:r>
            <a:r>
              <a:rPr lang="uk-UA" sz="2000" dirty="0" smtClean="0">
                <a:solidFill>
                  <a:schemeClr val="tx1"/>
                </a:solidFill>
              </a:rPr>
              <a:t>).</a:t>
            </a:r>
            <a:br>
              <a:rPr lang="uk-UA" sz="2000" dirty="0" smtClean="0">
                <a:solidFill>
                  <a:schemeClr val="tx1"/>
                </a:solidFill>
              </a:rPr>
            </a:br>
            <a:r>
              <a:rPr lang="uk-UA" sz="2000" dirty="0" smtClean="0">
                <a:solidFill>
                  <a:schemeClr val="tx1"/>
                </a:solidFill>
              </a:rPr>
              <a:t>4. Виплачується вихідна допомога у розмірі середнього заробітку.</a:t>
            </a:r>
            <a:r>
              <a:rPr lang="uk-UA" sz="2400" b="1" dirty="0"/>
              <a:t/>
            </a:r>
            <a:br>
              <a:rPr lang="uk-UA" sz="2400" b="1" dirty="0"/>
            </a:br>
            <a:r>
              <a:rPr lang="uk-UA" sz="2400" dirty="0"/>
              <a:t/>
            </a:r>
            <a:br>
              <a:rPr lang="uk-UA" sz="2400" dirty="0"/>
            </a:br>
            <a:endParaRPr lang="uk-UA" sz="2200" b="1" dirty="0">
              <a:solidFill>
                <a:schemeClr val="tx1"/>
              </a:solidFill>
            </a:endParaRPr>
          </a:p>
        </p:txBody>
      </p:sp>
    </p:spTree>
    <p:extLst>
      <p:ext uri="{BB962C8B-B14F-4D97-AF65-F5344CB8AC3E}">
        <p14:creationId xmlns:p14="http://schemas.microsoft.com/office/powerpoint/2010/main" val="1893881361"/>
      </p:ext>
    </p:extLst>
  </p:cSld>
  <p:clrMapOvr>
    <a:masterClrMapping/>
  </p:clrMapOvr>
  <p:transition>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95536" y="692696"/>
          <a:ext cx="6347714" cy="577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1383117"/>
      </p:ext>
    </p:extLst>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5840" y="1583538"/>
            <a:ext cx="7543800" cy="4293734"/>
          </a:xfrm>
        </p:spPr>
        <p:txBody>
          <a:bodyPr anchor="t"/>
          <a:lstStyle/>
          <a:p>
            <a:pPr algn="l"/>
            <a:r>
              <a:rPr lang="ru-RU" sz="2000" dirty="0"/>
              <a:t/>
            </a:r>
            <a:br>
              <a:rPr lang="ru-RU" sz="2000" dirty="0"/>
            </a:br>
            <a:r>
              <a:rPr lang="ru-RU" sz="2000" dirty="0" smtClean="0">
                <a:solidFill>
                  <a:schemeClr val="tx1"/>
                </a:solidFill>
              </a:rPr>
              <a:t>1. </a:t>
            </a:r>
            <a:r>
              <a:rPr lang="ru-RU" sz="2000" dirty="0" err="1" smtClean="0">
                <a:solidFill>
                  <a:schemeClr val="tx1"/>
                </a:solidFill>
              </a:rPr>
              <a:t>Поняття</a:t>
            </a:r>
            <a:r>
              <a:rPr lang="ru-RU" sz="2000" dirty="0" smtClean="0">
                <a:solidFill>
                  <a:schemeClr val="tx1"/>
                </a:solidFill>
              </a:rPr>
              <a:t> </a:t>
            </a:r>
            <a:r>
              <a:rPr lang="ru-RU" sz="2000" dirty="0">
                <a:solidFill>
                  <a:schemeClr val="tx1"/>
                </a:solidFill>
              </a:rPr>
              <a:t>та </a:t>
            </a:r>
            <a:r>
              <a:rPr lang="ru-RU" sz="2000" dirty="0" err="1">
                <a:solidFill>
                  <a:schemeClr val="tx1"/>
                </a:solidFill>
              </a:rPr>
              <a:t>види</a:t>
            </a:r>
            <a:r>
              <a:rPr lang="ru-RU" sz="2000" dirty="0">
                <a:solidFill>
                  <a:schemeClr val="tx1"/>
                </a:solidFill>
              </a:rPr>
              <a:t> </a:t>
            </a:r>
            <a:r>
              <a:rPr lang="ru-RU" sz="2000" dirty="0" err="1">
                <a:solidFill>
                  <a:schemeClr val="tx1"/>
                </a:solidFill>
              </a:rPr>
              <a:t>підстав</a:t>
            </a:r>
            <a:r>
              <a:rPr lang="ru-RU" sz="2000" dirty="0">
                <a:solidFill>
                  <a:schemeClr val="tx1"/>
                </a:solidFill>
              </a:rPr>
              <a:t> </a:t>
            </a:r>
            <a:r>
              <a:rPr lang="ru-RU" sz="2000" dirty="0" err="1">
                <a:solidFill>
                  <a:schemeClr val="tx1"/>
                </a:solidFill>
              </a:rPr>
              <a:t>припинення</a:t>
            </a:r>
            <a:r>
              <a:rPr lang="ru-RU" sz="2000" dirty="0">
                <a:solidFill>
                  <a:schemeClr val="tx1"/>
                </a:solidFill>
              </a:rPr>
              <a:t> трудового договору. </a:t>
            </a:r>
            <a:r>
              <a:rPr lang="ru-RU" sz="2000" dirty="0" err="1" smtClean="0">
                <a:solidFill>
                  <a:schemeClr val="tx1"/>
                </a:solidFill>
              </a:rPr>
              <a:t>Загальн</a:t>
            </a:r>
            <a:r>
              <a:rPr lang="uk-UA" sz="2000" dirty="0" smtClean="0">
                <a:solidFill>
                  <a:schemeClr val="tx1"/>
                </a:solidFill>
              </a:rPr>
              <a:t>і підстави припинення трудового договору.</a:t>
            </a:r>
            <a:r>
              <a:rPr lang="ru-RU" sz="2000" dirty="0" smtClean="0">
                <a:solidFill>
                  <a:schemeClr val="tx1"/>
                </a:solidFill>
              </a:rPr>
              <a:t/>
            </a:r>
            <a:br>
              <a:rPr lang="ru-RU" sz="2000" dirty="0" smtClean="0">
                <a:solidFill>
                  <a:schemeClr val="tx1"/>
                </a:solidFill>
              </a:rPr>
            </a:br>
            <a:r>
              <a:rPr lang="ru-RU" sz="2000" dirty="0">
                <a:solidFill>
                  <a:schemeClr val="tx1"/>
                </a:solidFill>
              </a:rPr>
              <a:t/>
            </a:r>
            <a:br>
              <a:rPr lang="ru-RU" sz="2000" dirty="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2. </a:t>
            </a:r>
            <a:r>
              <a:rPr lang="ru-RU" sz="2000" dirty="0" err="1" smtClean="0">
                <a:solidFill>
                  <a:schemeClr val="tx1"/>
                </a:solidFill>
              </a:rPr>
              <a:t>Розірвання</a:t>
            </a:r>
            <a:r>
              <a:rPr lang="ru-RU" sz="2000" dirty="0" smtClean="0">
                <a:solidFill>
                  <a:schemeClr val="tx1"/>
                </a:solidFill>
              </a:rPr>
              <a:t> </a:t>
            </a:r>
            <a:r>
              <a:rPr lang="ru-RU" sz="2000" dirty="0">
                <a:solidFill>
                  <a:schemeClr val="tx1"/>
                </a:solidFill>
              </a:rPr>
              <a:t>трудового договору з </a:t>
            </a:r>
            <a:r>
              <a:rPr lang="ru-RU" sz="2000" dirty="0" err="1">
                <a:solidFill>
                  <a:schemeClr val="tx1"/>
                </a:solidFill>
              </a:rPr>
              <a:t>ініціативи</a:t>
            </a:r>
            <a:r>
              <a:rPr lang="ru-RU" sz="2000" dirty="0">
                <a:solidFill>
                  <a:schemeClr val="tx1"/>
                </a:solidFill>
              </a:rPr>
              <a:t> </a:t>
            </a:r>
            <a:r>
              <a:rPr lang="ru-RU" sz="2000" dirty="0" err="1">
                <a:solidFill>
                  <a:schemeClr val="tx1"/>
                </a:solidFill>
              </a:rPr>
              <a:t>працівника</a:t>
            </a:r>
            <a:r>
              <a:rPr lang="ru-RU" sz="2000" dirty="0">
                <a:solidFill>
                  <a:schemeClr val="tx1"/>
                </a:solidFill>
              </a:rPr>
              <a:t>.</a:t>
            </a:r>
            <a:br>
              <a:rPr lang="ru-RU" sz="2000" dirty="0">
                <a:solidFill>
                  <a:schemeClr val="tx1"/>
                </a:solidFill>
              </a:rPr>
            </a:br>
            <a:r>
              <a:rPr lang="ru-RU" sz="2000" dirty="0" smtClean="0">
                <a:solidFill>
                  <a:schemeClr val="tx1"/>
                </a:solidFill>
              </a:rPr>
              <a:t/>
            </a:r>
            <a:br>
              <a:rPr lang="ru-RU" sz="2000" dirty="0" smtClean="0">
                <a:solidFill>
                  <a:schemeClr val="tx1"/>
                </a:solidFill>
              </a:rPr>
            </a:br>
            <a:r>
              <a:rPr lang="ru-RU" sz="2000" dirty="0">
                <a:solidFill>
                  <a:schemeClr val="tx1"/>
                </a:solidFill>
              </a:rPr>
              <a:t/>
            </a:r>
            <a:br>
              <a:rPr lang="ru-RU" sz="2000" dirty="0">
                <a:solidFill>
                  <a:schemeClr val="tx1"/>
                </a:solidFill>
              </a:rPr>
            </a:br>
            <a:r>
              <a:rPr lang="ru-RU" sz="2000" dirty="0" smtClean="0">
                <a:solidFill>
                  <a:schemeClr val="tx1"/>
                </a:solidFill>
              </a:rPr>
              <a:t>3. </a:t>
            </a:r>
            <a:r>
              <a:rPr lang="ru-RU" sz="2000" dirty="0" err="1" smtClean="0">
                <a:solidFill>
                  <a:schemeClr val="tx1"/>
                </a:solidFill>
              </a:rPr>
              <a:t>Загальні</a:t>
            </a:r>
            <a:r>
              <a:rPr lang="ru-RU" sz="2000" dirty="0" smtClean="0">
                <a:solidFill>
                  <a:schemeClr val="tx1"/>
                </a:solidFill>
              </a:rPr>
              <a:t> </a:t>
            </a:r>
            <a:r>
              <a:rPr lang="ru-RU" sz="2000" dirty="0">
                <a:solidFill>
                  <a:schemeClr val="tx1"/>
                </a:solidFill>
              </a:rPr>
              <a:t>та </a:t>
            </a:r>
            <a:r>
              <a:rPr lang="ru-RU" sz="2000" dirty="0" err="1">
                <a:solidFill>
                  <a:schemeClr val="tx1"/>
                </a:solidFill>
              </a:rPr>
              <a:t>додаткові</a:t>
            </a:r>
            <a:r>
              <a:rPr lang="ru-RU" sz="2000" dirty="0">
                <a:solidFill>
                  <a:schemeClr val="tx1"/>
                </a:solidFill>
              </a:rPr>
              <a:t> </a:t>
            </a:r>
            <a:r>
              <a:rPr lang="ru-RU" sz="2000" dirty="0" err="1">
                <a:solidFill>
                  <a:schemeClr val="tx1"/>
                </a:solidFill>
              </a:rPr>
              <a:t>підстави</a:t>
            </a:r>
            <a:r>
              <a:rPr lang="ru-RU" sz="2000" dirty="0">
                <a:solidFill>
                  <a:schemeClr val="tx1"/>
                </a:solidFill>
              </a:rPr>
              <a:t> </a:t>
            </a:r>
            <a:r>
              <a:rPr lang="ru-RU" sz="2000" dirty="0" err="1">
                <a:solidFill>
                  <a:schemeClr val="tx1"/>
                </a:solidFill>
              </a:rPr>
              <a:t>розірвання</a:t>
            </a:r>
            <a:r>
              <a:rPr lang="ru-RU" sz="2000" dirty="0">
                <a:solidFill>
                  <a:schemeClr val="tx1"/>
                </a:solidFill>
              </a:rPr>
              <a:t> трудового договору з </a:t>
            </a:r>
            <a:r>
              <a:rPr lang="ru-RU" sz="2000" dirty="0" err="1">
                <a:solidFill>
                  <a:schemeClr val="tx1"/>
                </a:solidFill>
              </a:rPr>
              <a:t>ініціативи</a:t>
            </a:r>
            <a:r>
              <a:rPr lang="ru-RU" sz="2000" dirty="0">
                <a:solidFill>
                  <a:schemeClr val="tx1"/>
                </a:solidFill>
              </a:rPr>
              <a:t> </a:t>
            </a:r>
            <a:r>
              <a:rPr lang="ru-RU" sz="2000" dirty="0" err="1">
                <a:solidFill>
                  <a:schemeClr val="tx1"/>
                </a:solidFill>
              </a:rPr>
              <a:t>власника</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a:solidFill>
                  <a:schemeClr val="tx1"/>
                </a:solidFill>
              </a:rPr>
              <a:t/>
            </a:r>
            <a:br>
              <a:rPr lang="ru-RU" sz="2000" dirty="0">
                <a:solidFill>
                  <a:schemeClr val="tx1"/>
                </a:solidFill>
              </a:rPr>
            </a:br>
            <a:r>
              <a:rPr lang="ru-RU" sz="2000" dirty="0" smtClean="0">
                <a:solidFill>
                  <a:schemeClr val="tx1"/>
                </a:solidFill>
              </a:rPr>
              <a:t>4. Порядок та </a:t>
            </a:r>
            <a:r>
              <a:rPr lang="ru-RU" sz="2000" dirty="0" err="1" smtClean="0">
                <a:solidFill>
                  <a:schemeClr val="tx1"/>
                </a:solidFill>
              </a:rPr>
              <a:t>юридичне</a:t>
            </a:r>
            <a:r>
              <a:rPr lang="ru-RU" sz="2000" dirty="0" smtClean="0">
                <a:solidFill>
                  <a:schemeClr val="tx1"/>
                </a:solidFill>
              </a:rPr>
              <a:t> </a:t>
            </a:r>
            <a:r>
              <a:rPr lang="ru-RU" sz="2000" dirty="0" err="1" smtClean="0">
                <a:solidFill>
                  <a:schemeClr val="tx1"/>
                </a:solidFill>
              </a:rPr>
              <a:t>оформлення</a:t>
            </a:r>
            <a:r>
              <a:rPr lang="ru-RU" sz="2000" dirty="0" smtClean="0">
                <a:solidFill>
                  <a:schemeClr val="tx1"/>
                </a:solidFill>
              </a:rPr>
              <a:t> </a:t>
            </a:r>
            <a:r>
              <a:rPr lang="ru-RU" sz="2000" dirty="0" err="1" smtClean="0">
                <a:solidFill>
                  <a:schemeClr val="tx1"/>
                </a:solidFill>
              </a:rPr>
              <a:t>звільнення</a:t>
            </a:r>
            <a:r>
              <a:rPr lang="ru-RU" sz="2000" dirty="0" smtClean="0">
                <a:solidFill>
                  <a:schemeClr val="tx1"/>
                </a:solidFill>
              </a:rPr>
              <a:t> </a:t>
            </a:r>
            <a:r>
              <a:rPr lang="ru-RU" sz="2000" dirty="0" err="1" smtClean="0">
                <a:solidFill>
                  <a:schemeClr val="tx1"/>
                </a:solidFill>
              </a:rPr>
              <a:t>працівника</a:t>
            </a:r>
            <a:r>
              <a:rPr lang="ru-RU" sz="2000" dirty="0" smtClean="0">
                <a:solidFill>
                  <a:schemeClr val="tx1"/>
                </a:solidFill>
              </a:rPr>
              <a:t>.</a:t>
            </a:r>
            <a:br>
              <a:rPr lang="ru-RU" sz="2000" dirty="0" smtClean="0">
                <a:solidFill>
                  <a:schemeClr val="tx1"/>
                </a:solidFill>
              </a:rPr>
            </a:br>
            <a:endParaRPr lang="ru-RU" sz="2000" dirty="0">
              <a:solidFill>
                <a:schemeClr val="tx1"/>
              </a:solidFill>
            </a:endParaRPr>
          </a:p>
        </p:txBody>
      </p:sp>
      <p:sp>
        <p:nvSpPr>
          <p:cNvPr id="3" name="Подзаголовок 2"/>
          <p:cNvSpPr>
            <a:spLocks noGrp="1"/>
          </p:cNvSpPr>
          <p:nvPr>
            <p:ph type="subTitle" idx="1"/>
          </p:nvPr>
        </p:nvSpPr>
        <p:spPr>
          <a:xfrm>
            <a:off x="1331640" y="876300"/>
            <a:ext cx="6172200" cy="685800"/>
          </a:xfrm>
        </p:spPr>
        <p:txBody>
          <a:bodyPr anchor="ctr">
            <a:noAutofit/>
          </a:bodyPr>
          <a:lstStyle/>
          <a:p>
            <a:pPr algn="ctr"/>
            <a:r>
              <a:rPr lang="ru-RU" sz="4400" b="1" dirty="0" smtClean="0">
                <a:solidFill>
                  <a:schemeClr val="tx1"/>
                </a:solidFill>
              </a:rPr>
              <a:t>План</a:t>
            </a:r>
            <a:endParaRPr lang="uk-UA" sz="4400" b="1" dirty="0">
              <a:solidFill>
                <a:schemeClr val="tx1"/>
              </a:solidFill>
            </a:endParaRPr>
          </a:p>
        </p:txBody>
      </p:sp>
    </p:spTree>
    <p:extLst>
      <p:ext uri="{BB962C8B-B14F-4D97-AF65-F5344CB8AC3E}">
        <p14:creationId xmlns:p14="http://schemas.microsoft.com/office/powerpoint/2010/main" val="2022742774"/>
      </p:ext>
    </p:extLst>
  </p:cSld>
  <p:clrMapOvr>
    <a:masterClrMapping/>
  </p:clrMapOvr>
  <p:transition>
    <p:strip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r>
              <a:rPr lang="uk-UA" sz="1300" dirty="0">
                <a:solidFill>
                  <a:schemeClr val="tx1"/>
                </a:solidFill>
              </a:rPr>
              <a:t/>
            </a:r>
            <a:br>
              <a:rPr lang="uk-UA" sz="1300" dirty="0">
                <a:solidFill>
                  <a:schemeClr val="tx1"/>
                </a:solidFill>
              </a:rPr>
            </a:br>
            <a:r>
              <a:rPr lang="uk-UA" sz="1800" b="1" dirty="0">
                <a:solidFill>
                  <a:schemeClr val="tx1"/>
                </a:solidFill>
              </a:rPr>
              <a:t>3) </a:t>
            </a:r>
            <a:r>
              <a:rPr lang="uk-UA" sz="1800" b="1" dirty="0" smtClean="0">
                <a:solidFill>
                  <a:schemeClr val="tx1"/>
                </a:solidFill>
              </a:rPr>
              <a:t>систематичне </a:t>
            </a:r>
            <a:r>
              <a:rPr lang="uk-UA" sz="1800" b="1" dirty="0">
                <a:solidFill>
                  <a:schemeClr val="tx1"/>
                </a:solidFill>
              </a:rPr>
              <a:t>невиконання працівником без поважних причин обов'язків, покладених на нього трудовим договором або правилами внутрішнього трудового розпорядку, якщо до працівника раніше застосовувалися заходи дисциплінарного чи громадського стягнення;</a:t>
            </a:r>
            <a:r>
              <a:rPr lang="uk-UA" sz="1300" dirty="0">
                <a:solidFill>
                  <a:schemeClr val="tx1"/>
                </a:solidFill>
              </a:rPr>
              <a:t/>
            </a:r>
            <a:br>
              <a:rPr lang="uk-UA" sz="1300" dirty="0">
                <a:solidFill>
                  <a:schemeClr val="tx1"/>
                </a:solidFill>
              </a:rPr>
            </a:br>
            <a:r>
              <a:rPr lang="uk-UA" sz="2400" dirty="0"/>
              <a:t/>
            </a:r>
            <a:br>
              <a:rPr lang="uk-UA" sz="2400" dirty="0"/>
            </a:br>
            <a:endParaRPr lang="uk-UA" sz="2200" b="1" dirty="0">
              <a:solidFill>
                <a:schemeClr val="tx1"/>
              </a:solidFill>
            </a:endParaRPr>
          </a:p>
        </p:txBody>
      </p:sp>
      <p:pic>
        <p:nvPicPr>
          <p:cNvPr id="3" name="Рисунок 2"/>
          <p:cNvPicPr>
            <a:picLocks noChangeAspect="1"/>
          </p:cNvPicPr>
          <p:nvPr/>
        </p:nvPicPr>
        <p:blipFill>
          <a:blip r:embed="rId2"/>
          <a:stretch>
            <a:fillRect/>
          </a:stretch>
        </p:blipFill>
        <p:spPr>
          <a:xfrm>
            <a:off x="1816049" y="2558081"/>
            <a:ext cx="3506688" cy="4292040"/>
          </a:xfrm>
          <a:prstGeom prst="rect">
            <a:avLst/>
          </a:prstGeom>
        </p:spPr>
      </p:pic>
    </p:spTree>
    <p:extLst>
      <p:ext uri="{BB962C8B-B14F-4D97-AF65-F5344CB8AC3E}">
        <p14:creationId xmlns:p14="http://schemas.microsoft.com/office/powerpoint/2010/main" val="482943366"/>
      </p:ext>
    </p:extLst>
  </p:cSld>
  <p:clrMapOvr>
    <a:masterClrMapping/>
  </p:clrMapOvr>
  <p:transition>
    <p:strip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173742383"/>
              </p:ext>
            </p:extLst>
          </p:nvPr>
        </p:nvGraphicFramePr>
        <p:xfrm>
          <a:off x="395536" y="692696"/>
          <a:ext cx="6347714" cy="577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5230184"/>
      </p:ext>
    </p:extLst>
  </p:cSld>
  <p:clrMapOvr>
    <a:masterClrMapping/>
  </p:clrMapOvr>
  <p:transition>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r>
              <a:rPr lang="uk-UA" sz="1300" dirty="0">
                <a:solidFill>
                  <a:schemeClr val="tx1"/>
                </a:solidFill>
              </a:rPr>
              <a:t/>
            </a:r>
            <a:br>
              <a:rPr lang="uk-UA" sz="1300" dirty="0">
                <a:solidFill>
                  <a:schemeClr val="tx1"/>
                </a:solidFill>
              </a:rPr>
            </a:br>
            <a:r>
              <a:rPr lang="uk-UA" sz="2000" b="1" dirty="0">
                <a:solidFill>
                  <a:schemeClr val="tx1"/>
                </a:solidFill>
              </a:rPr>
              <a:t>4) </a:t>
            </a:r>
            <a:r>
              <a:rPr lang="uk-UA" sz="2000" b="1" dirty="0" smtClean="0">
                <a:solidFill>
                  <a:schemeClr val="tx1"/>
                </a:solidFill>
              </a:rPr>
              <a:t>прогул </a:t>
            </a:r>
            <a:r>
              <a:rPr lang="uk-UA" sz="2000" b="1" dirty="0">
                <a:solidFill>
                  <a:schemeClr val="tx1"/>
                </a:solidFill>
              </a:rPr>
              <a:t>(в тому числі відсутності на роботі більше трьох годин протягом робочого дня) без поважних </a:t>
            </a:r>
            <a:r>
              <a:rPr lang="uk-UA" sz="2000" b="1" dirty="0" smtClean="0">
                <a:solidFill>
                  <a:schemeClr val="tx1"/>
                </a:solidFill>
              </a:rPr>
              <a:t>причин</a:t>
            </a:r>
            <a:r>
              <a:rPr lang="uk-UA" sz="1300" dirty="0">
                <a:solidFill>
                  <a:schemeClr val="tx1"/>
                </a:solidFill>
              </a:rPr>
              <a:t/>
            </a:r>
            <a:br>
              <a:rPr lang="uk-UA" sz="1300" dirty="0">
                <a:solidFill>
                  <a:schemeClr val="tx1"/>
                </a:solidFill>
              </a:rPr>
            </a:br>
            <a:r>
              <a:rPr lang="uk-UA" sz="2400" dirty="0"/>
              <a:t/>
            </a:r>
            <a:br>
              <a:rPr lang="uk-UA" sz="2400" dirty="0"/>
            </a:br>
            <a:endParaRPr lang="uk-UA" sz="2200" b="1" dirty="0">
              <a:solidFill>
                <a:schemeClr val="tx1"/>
              </a:solidFill>
            </a:endParaRPr>
          </a:p>
        </p:txBody>
      </p:sp>
      <p:pic>
        <p:nvPicPr>
          <p:cNvPr id="3" name="Рисунок 2"/>
          <p:cNvPicPr>
            <a:picLocks noChangeAspect="1"/>
          </p:cNvPicPr>
          <p:nvPr/>
        </p:nvPicPr>
        <p:blipFill>
          <a:blip r:embed="rId2"/>
          <a:stretch>
            <a:fillRect/>
          </a:stretch>
        </p:blipFill>
        <p:spPr>
          <a:xfrm>
            <a:off x="1619672" y="1988840"/>
            <a:ext cx="4272136" cy="4272136"/>
          </a:xfrm>
          <a:prstGeom prst="rect">
            <a:avLst/>
          </a:prstGeom>
        </p:spPr>
      </p:pic>
    </p:spTree>
    <p:extLst>
      <p:ext uri="{BB962C8B-B14F-4D97-AF65-F5344CB8AC3E}">
        <p14:creationId xmlns:p14="http://schemas.microsoft.com/office/powerpoint/2010/main" val="2248826463"/>
      </p:ext>
    </p:extLst>
  </p:cSld>
  <p:clrMapOvr>
    <a:masterClrMapping/>
  </p:clrMapOvr>
  <p:transition>
    <p:strip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r>
              <a:rPr lang="uk-UA" sz="1300" dirty="0">
                <a:solidFill>
                  <a:schemeClr val="tx1"/>
                </a:solidFill>
              </a:rPr>
              <a:t/>
            </a:r>
            <a:br>
              <a:rPr lang="uk-UA" sz="1300" dirty="0">
                <a:solidFill>
                  <a:schemeClr val="tx1"/>
                </a:solidFill>
              </a:rPr>
            </a:br>
            <a:r>
              <a:rPr lang="uk-UA" sz="2700" b="1" dirty="0">
                <a:solidFill>
                  <a:schemeClr val="tx1"/>
                </a:solidFill>
              </a:rPr>
              <a:t>5) нез'явлення на роботу протягом більш як чотирьох місяців підряд внаслідок тимчасової непрацездатності, не рахуючи відпустки по вагітності і </a:t>
            </a:r>
            <a:r>
              <a:rPr lang="uk-UA" sz="2700" b="1" dirty="0" smtClean="0">
                <a:solidFill>
                  <a:schemeClr val="tx1"/>
                </a:solidFill>
              </a:rPr>
              <a:t>пологах, </a:t>
            </a:r>
            <a:r>
              <a:rPr lang="uk-UA" sz="2700" b="1" dirty="0">
                <a:solidFill>
                  <a:schemeClr val="tx1"/>
                </a:solidFill>
              </a:rPr>
              <a:t>якщо законодавством не встановлений триваліший строк збереження місця роботи (посади) при певному захворюванні. За працівниками, які втратили працездатність у зв'язку з трудовим каліцтвом або професійним захворюванням, місце роботи (посада) зберігається до відновлення працездатності або встановлення інвалідності;</a:t>
            </a:r>
            <a:r>
              <a:rPr lang="uk-UA" sz="1300" dirty="0">
                <a:solidFill>
                  <a:schemeClr val="tx1"/>
                </a:solidFill>
              </a:rPr>
              <a:t/>
            </a:r>
            <a:br>
              <a:rPr lang="uk-UA" sz="1300" dirty="0">
                <a:solidFill>
                  <a:schemeClr val="tx1"/>
                </a:solidFill>
              </a:rPr>
            </a:br>
            <a:r>
              <a:rPr lang="uk-UA" sz="2400" dirty="0"/>
              <a:t/>
            </a:r>
            <a:br>
              <a:rPr lang="uk-UA" sz="2400" dirty="0"/>
            </a:br>
            <a:endParaRPr lang="uk-UA" sz="2200" b="1" dirty="0">
              <a:solidFill>
                <a:schemeClr val="tx1"/>
              </a:solidFill>
            </a:endParaRPr>
          </a:p>
        </p:txBody>
      </p:sp>
    </p:spTree>
    <p:extLst>
      <p:ext uri="{BB962C8B-B14F-4D97-AF65-F5344CB8AC3E}">
        <p14:creationId xmlns:p14="http://schemas.microsoft.com/office/powerpoint/2010/main" val="2128763884"/>
      </p:ext>
    </p:extLst>
  </p:cSld>
  <p:clrMapOvr>
    <a:masterClrMapping/>
  </p:clrMapOvr>
  <p:transition>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pPr lvl="0"/>
            <a:r>
              <a:rPr lang="uk-UA" sz="1300" dirty="0" smtClean="0">
                <a:solidFill>
                  <a:schemeClr val="tx1"/>
                </a:solidFill>
              </a:rPr>
              <a:t/>
            </a:r>
            <a:br>
              <a:rPr lang="uk-UA" sz="1300" dirty="0" smtClean="0">
                <a:solidFill>
                  <a:schemeClr val="tx1"/>
                </a:solidFill>
              </a:rPr>
            </a:br>
            <a:r>
              <a:rPr lang="uk-UA" b="1" dirty="0" smtClean="0">
                <a:solidFill>
                  <a:schemeClr val="tx1"/>
                </a:solidFill>
              </a:rPr>
              <a:t>6) поновлення на роботі працівника, який раніше виконував цю роботу:</a:t>
            </a:r>
            <a:r>
              <a:rPr lang="uk-UA" dirty="0" smtClean="0">
                <a:solidFill>
                  <a:schemeClr val="tx1"/>
                </a:solidFill>
              </a:rPr>
              <a:t/>
            </a:r>
            <a:br>
              <a:rPr lang="uk-UA" dirty="0" smtClean="0">
                <a:solidFill>
                  <a:schemeClr val="tx1"/>
                </a:solidFill>
              </a:rPr>
            </a:br>
            <a:r>
              <a:rPr lang="uk-UA" dirty="0" smtClean="0">
                <a:solidFill>
                  <a:schemeClr val="tx1"/>
                </a:solidFill>
              </a:rPr>
              <a:t/>
            </a:r>
            <a:br>
              <a:rPr lang="uk-UA" dirty="0" smtClean="0">
                <a:solidFill>
                  <a:schemeClr val="tx1"/>
                </a:solidFill>
              </a:rPr>
            </a:br>
            <a:r>
              <a:rPr lang="uk-UA" sz="2700" dirty="0" smtClean="0">
                <a:solidFill>
                  <a:schemeClr val="tx1"/>
                </a:solidFill>
              </a:rPr>
              <a:t>- запропонувати іншу роботу;</a:t>
            </a:r>
            <a:br>
              <a:rPr lang="uk-UA" sz="2700" dirty="0" smtClean="0">
                <a:solidFill>
                  <a:schemeClr val="tx1"/>
                </a:solidFill>
              </a:rPr>
            </a:br>
            <a:r>
              <a:rPr lang="uk-UA" sz="2700" dirty="0" smtClean="0">
                <a:solidFill>
                  <a:schemeClr val="tx1"/>
                </a:solidFill>
              </a:rPr>
              <a:t/>
            </a:r>
            <a:br>
              <a:rPr lang="uk-UA" sz="2700" dirty="0" smtClean="0">
                <a:solidFill>
                  <a:schemeClr val="tx1"/>
                </a:solidFill>
              </a:rPr>
            </a:br>
            <a:r>
              <a:rPr lang="uk-UA" sz="2700" dirty="0" smtClean="0">
                <a:solidFill>
                  <a:schemeClr val="tx1"/>
                </a:solidFill>
              </a:rPr>
              <a:t>- </a:t>
            </a:r>
            <a:r>
              <a:rPr lang="uk-UA" sz="2700" dirty="0">
                <a:solidFill>
                  <a:schemeClr val="tx1"/>
                </a:solidFill>
              </a:rPr>
              <a:t>виплачується вихідна допомога у розмірі середнього заробітку</a:t>
            </a:r>
            <a:r>
              <a:rPr lang="uk-UA" dirty="0"/>
              <a:t/>
            </a:r>
            <a:br>
              <a:rPr lang="uk-UA" dirty="0"/>
            </a:br>
            <a:r>
              <a:rPr lang="uk-UA" sz="1300" dirty="0" smtClean="0">
                <a:solidFill>
                  <a:schemeClr val="tx1"/>
                </a:solidFill>
              </a:rPr>
              <a:t/>
            </a:r>
            <a:br>
              <a:rPr lang="uk-UA" sz="1300" dirty="0" smtClean="0">
                <a:solidFill>
                  <a:schemeClr val="tx1"/>
                </a:solidFill>
              </a:rPr>
            </a:br>
            <a:r>
              <a:rPr lang="uk-UA" sz="2400" dirty="0" smtClean="0"/>
              <a:t/>
            </a:r>
            <a:br>
              <a:rPr lang="uk-UA" sz="2400" dirty="0" smtClean="0"/>
            </a:br>
            <a:endParaRPr lang="uk-UA" sz="2200" b="1" dirty="0">
              <a:solidFill>
                <a:schemeClr val="tx1"/>
              </a:solidFill>
            </a:endParaRPr>
          </a:p>
        </p:txBody>
      </p:sp>
    </p:spTree>
    <p:extLst>
      <p:ext uri="{BB962C8B-B14F-4D97-AF65-F5344CB8AC3E}">
        <p14:creationId xmlns:p14="http://schemas.microsoft.com/office/powerpoint/2010/main" val="400748926"/>
      </p:ext>
    </p:extLst>
  </p:cSld>
  <p:clrMapOvr>
    <a:masterClrMapping/>
  </p:clrMapOvr>
  <p:transition>
    <p:strip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r>
              <a:rPr lang="uk-UA" sz="1300" dirty="0">
                <a:solidFill>
                  <a:schemeClr val="tx1"/>
                </a:solidFill>
              </a:rPr>
              <a:t/>
            </a:r>
            <a:br>
              <a:rPr lang="uk-UA" sz="1300" dirty="0">
                <a:solidFill>
                  <a:schemeClr val="tx1"/>
                </a:solidFill>
              </a:rPr>
            </a:br>
            <a:r>
              <a:rPr lang="uk-UA" sz="2400" b="1" dirty="0">
                <a:solidFill>
                  <a:schemeClr val="tx1"/>
                </a:solidFill>
              </a:rPr>
              <a:t>7) </a:t>
            </a:r>
            <a:r>
              <a:rPr lang="uk-UA" sz="2400" b="1" dirty="0" smtClean="0">
                <a:solidFill>
                  <a:schemeClr val="tx1"/>
                </a:solidFill>
              </a:rPr>
              <a:t>поява </a:t>
            </a:r>
            <a:r>
              <a:rPr lang="uk-UA" sz="2400" b="1" dirty="0">
                <a:solidFill>
                  <a:schemeClr val="tx1"/>
                </a:solidFill>
              </a:rPr>
              <a:t>на роботі в нетверезому стані, у стані наркотичного або токсичного </a:t>
            </a:r>
            <a:r>
              <a:rPr lang="uk-UA" sz="2400" b="1" dirty="0" smtClean="0">
                <a:solidFill>
                  <a:schemeClr val="tx1"/>
                </a:solidFill>
              </a:rPr>
              <a:t>сп'яніння.</a:t>
            </a:r>
            <a:r>
              <a:rPr lang="uk-UA" sz="1300" dirty="0">
                <a:solidFill>
                  <a:schemeClr val="tx1"/>
                </a:solidFill>
              </a:rPr>
              <a:t/>
            </a:r>
            <a:br>
              <a:rPr lang="uk-UA" sz="1300" dirty="0">
                <a:solidFill>
                  <a:schemeClr val="tx1"/>
                </a:solidFill>
              </a:rPr>
            </a:br>
            <a:r>
              <a:rPr lang="uk-UA" sz="2400" dirty="0"/>
              <a:t/>
            </a:r>
            <a:br>
              <a:rPr lang="uk-UA" sz="2400" dirty="0"/>
            </a:br>
            <a:endParaRPr lang="uk-UA" sz="2200" b="1" dirty="0">
              <a:solidFill>
                <a:schemeClr val="tx1"/>
              </a:solidFill>
            </a:endParaRPr>
          </a:p>
        </p:txBody>
      </p:sp>
      <p:pic>
        <p:nvPicPr>
          <p:cNvPr id="3" name="Рисунок 2"/>
          <p:cNvPicPr>
            <a:picLocks noChangeAspect="1"/>
          </p:cNvPicPr>
          <p:nvPr/>
        </p:nvPicPr>
        <p:blipFill>
          <a:blip r:embed="rId2"/>
          <a:stretch>
            <a:fillRect/>
          </a:stretch>
        </p:blipFill>
        <p:spPr>
          <a:xfrm>
            <a:off x="615625" y="2420888"/>
            <a:ext cx="5907536" cy="3664014"/>
          </a:xfrm>
          <a:prstGeom prst="rect">
            <a:avLst/>
          </a:prstGeom>
        </p:spPr>
      </p:pic>
    </p:spTree>
    <p:extLst>
      <p:ext uri="{BB962C8B-B14F-4D97-AF65-F5344CB8AC3E}">
        <p14:creationId xmlns:p14="http://schemas.microsoft.com/office/powerpoint/2010/main" val="2603134342"/>
      </p:ext>
    </p:extLst>
  </p:cSld>
  <p:clrMapOvr>
    <a:masterClrMapping/>
  </p:clrMapOvr>
  <p:transition>
    <p:strip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r>
              <a:rPr lang="uk-UA" sz="1300" dirty="0">
                <a:solidFill>
                  <a:schemeClr val="tx1"/>
                </a:solidFill>
              </a:rPr>
              <a:t/>
            </a:r>
            <a:br>
              <a:rPr lang="uk-UA" sz="1300" dirty="0">
                <a:solidFill>
                  <a:schemeClr val="tx1"/>
                </a:solidFill>
              </a:rPr>
            </a:br>
            <a:r>
              <a:rPr lang="uk-UA" sz="2400" b="1" dirty="0">
                <a:solidFill>
                  <a:schemeClr val="tx1"/>
                </a:solidFill>
              </a:rPr>
              <a:t>8) вчинення за місцем роботи розкрадання (в тому числі дрібного) майна власника, встановленого </a:t>
            </a:r>
            <a:r>
              <a:rPr lang="uk-UA" sz="2400" b="1" dirty="0" err="1">
                <a:solidFill>
                  <a:schemeClr val="tx1"/>
                </a:solidFill>
              </a:rPr>
              <a:t>вироком</a:t>
            </a:r>
            <a:r>
              <a:rPr lang="uk-UA" sz="2400" b="1" dirty="0">
                <a:solidFill>
                  <a:schemeClr val="tx1"/>
                </a:solidFill>
              </a:rPr>
              <a:t> суду, що набрав законної </a:t>
            </a:r>
            <a:r>
              <a:rPr lang="uk-UA" sz="2400" b="1" dirty="0" smtClean="0">
                <a:solidFill>
                  <a:schemeClr val="tx1"/>
                </a:solidFill>
              </a:rPr>
              <a:t>сили.</a:t>
            </a:r>
            <a:r>
              <a:rPr lang="uk-UA" sz="1300" i="1" dirty="0">
                <a:solidFill>
                  <a:schemeClr val="tx1"/>
                </a:solidFill>
              </a:rPr>
              <a:t/>
            </a:r>
            <a:br>
              <a:rPr lang="uk-UA" sz="1300" i="1" dirty="0">
                <a:solidFill>
                  <a:schemeClr val="tx1"/>
                </a:solidFill>
              </a:rPr>
            </a:br>
            <a:r>
              <a:rPr lang="uk-UA" sz="2400" dirty="0"/>
              <a:t/>
            </a:r>
            <a:br>
              <a:rPr lang="uk-UA" sz="2400" dirty="0"/>
            </a:br>
            <a:endParaRPr lang="uk-UA" sz="2200" b="1" dirty="0">
              <a:solidFill>
                <a:schemeClr val="tx1"/>
              </a:solidFill>
            </a:endParaRPr>
          </a:p>
        </p:txBody>
      </p:sp>
      <p:pic>
        <p:nvPicPr>
          <p:cNvPr id="3" name="Рисунок 2"/>
          <p:cNvPicPr>
            <a:picLocks noChangeAspect="1"/>
          </p:cNvPicPr>
          <p:nvPr/>
        </p:nvPicPr>
        <p:blipFill>
          <a:blip r:embed="rId2"/>
          <a:stretch>
            <a:fillRect/>
          </a:stretch>
        </p:blipFill>
        <p:spPr>
          <a:xfrm>
            <a:off x="1619672" y="2708920"/>
            <a:ext cx="4512465" cy="3374330"/>
          </a:xfrm>
          <a:prstGeom prst="rect">
            <a:avLst/>
          </a:prstGeom>
        </p:spPr>
      </p:pic>
    </p:spTree>
    <p:extLst>
      <p:ext uri="{BB962C8B-B14F-4D97-AF65-F5344CB8AC3E}">
        <p14:creationId xmlns:p14="http://schemas.microsoft.com/office/powerpoint/2010/main" val="1206397351"/>
      </p:ext>
    </p:extLst>
  </p:cSld>
  <p:clrMapOvr>
    <a:masterClrMapping/>
  </p:clrMapOvr>
  <p:transition>
    <p:strip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r>
              <a:rPr lang="uk-UA" sz="1300" dirty="0">
                <a:solidFill>
                  <a:schemeClr val="tx1"/>
                </a:solidFill>
              </a:rPr>
              <a:t/>
            </a:r>
            <a:br>
              <a:rPr lang="uk-UA" sz="1300" dirty="0">
                <a:solidFill>
                  <a:schemeClr val="tx1"/>
                </a:solidFill>
              </a:rPr>
            </a:br>
            <a:r>
              <a:rPr lang="uk-UA" sz="2400" b="1" dirty="0">
                <a:solidFill>
                  <a:schemeClr val="tx1"/>
                </a:solidFill>
              </a:rPr>
              <a:t>11) встановлення невідповідності працівника займаній посаді, на яку його прийнято, або виконуваній роботі протягом строку </a:t>
            </a:r>
            <a:r>
              <a:rPr lang="uk-UA" sz="2400" b="1" dirty="0" smtClean="0">
                <a:solidFill>
                  <a:schemeClr val="tx1"/>
                </a:solidFill>
              </a:rPr>
              <a:t>випробування:</a:t>
            </a:r>
            <a:r>
              <a:rPr lang="uk-UA" sz="2400" dirty="0"/>
              <a:t/>
            </a:r>
            <a:br>
              <a:rPr lang="uk-UA" sz="2400" dirty="0"/>
            </a:br>
            <a:r>
              <a:rPr lang="uk-UA" sz="2400" dirty="0" smtClean="0"/>
              <a:t/>
            </a:r>
            <a:br>
              <a:rPr lang="uk-UA" sz="2400" dirty="0" smtClean="0"/>
            </a:br>
            <a:r>
              <a:rPr lang="uk-UA" sz="2400" dirty="0" smtClean="0">
                <a:solidFill>
                  <a:schemeClr val="tx1"/>
                </a:solidFill>
              </a:rPr>
              <a:t>-</a:t>
            </a:r>
            <a:r>
              <a:rPr lang="uk-UA" sz="2200" dirty="0" smtClean="0">
                <a:solidFill>
                  <a:schemeClr val="tx1"/>
                </a:solidFill>
                <a:latin typeface="Arial" panose="020B0604020202020204" pitchFamily="34" charset="0"/>
              </a:rPr>
              <a:t>можливо </a:t>
            </a:r>
            <a:r>
              <a:rPr lang="uk-UA" sz="2200" dirty="0">
                <a:solidFill>
                  <a:schemeClr val="tx1"/>
                </a:solidFill>
                <a:latin typeface="Arial" panose="020B0604020202020204" pitchFamily="34" charset="0"/>
              </a:rPr>
              <a:t>лише до спливу випробного терміну; </a:t>
            </a:r>
            <a:r>
              <a:rPr lang="uk-UA" sz="2200" dirty="0" smtClean="0">
                <a:solidFill>
                  <a:schemeClr val="tx1"/>
                </a:solidFill>
                <a:latin typeface="Arial" panose="020B0604020202020204" pitchFamily="34" charset="0"/>
              </a:rPr>
              <a:t/>
            </a:r>
            <a:br>
              <a:rPr lang="uk-UA" sz="2200" dirty="0" smtClean="0">
                <a:solidFill>
                  <a:schemeClr val="tx1"/>
                </a:solidFill>
                <a:latin typeface="Arial" panose="020B0604020202020204" pitchFamily="34" charset="0"/>
              </a:rPr>
            </a:br>
            <a:r>
              <a:rPr lang="uk-UA" sz="2200" dirty="0" smtClean="0">
                <a:solidFill>
                  <a:schemeClr val="tx1"/>
                </a:solidFill>
                <a:latin typeface="Arial" panose="020B0604020202020204" pitchFamily="34" charset="0"/>
              </a:rPr>
              <a:t> </a:t>
            </a:r>
            <a:br>
              <a:rPr lang="uk-UA" sz="2200" dirty="0" smtClean="0">
                <a:solidFill>
                  <a:schemeClr val="tx1"/>
                </a:solidFill>
                <a:latin typeface="Arial" panose="020B0604020202020204" pitchFamily="34" charset="0"/>
              </a:rPr>
            </a:br>
            <a:r>
              <a:rPr lang="uk-UA" sz="2200" dirty="0" smtClean="0">
                <a:solidFill>
                  <a:schemeClr val="tx1"/>
                </a:solidFill>
                <a:latin typeface="Arial" panose="020B0604020202020204" pitchFamily="34" charset="0"/>
              </a:rPr>
              <a:t>- документальні </a:t>
            </a:r>
            <a:r>
              <a:rPr lang="uk-UA" sz="2200" dirty="0">
                <a:solidFill>
                  <a:schemeClr val="tx1"/>
                </a:solidFill>
                <a:latin typeface="Arial" panose="020B0604020202020204" pitchFamily="34" charset="0"/>
              </a:rPr>
              <a:t>підтвердження (наприклад, доповідні записки безпосереднього керівника та інших працівників) про неякісне виконання працівником своїх професійних обов’язків</a:t>
            </a:r>
            <a:r>
              <a:rPr lang="uk-UA" sz="2200" dirty="0">
                <a:solidFill>
                  <a:srgbClr val="404040"/>
                </a:solidFill>
                <a:latin typeface="Arial" panose="020B0604020202020204" pitchFamily="34" charset="0"/>
              </a:rPr>
              <a:t/>
            </a:r>
            <a:br>
              <a:rPr lang="uk-UA" sz="2200" dirty="0">
                <a:solidFill>
                  <a:srgbClr val="404040"/>
                </a:solidFill>
                <a:latin typeface="Arial" panose="020B0604020202020204" pitchFamily="34" charset="0"/>
              </a:rPr>
            </a:br>
            <a:r>
              <a:rPr lang="uk-UA" sz="2200" b="1" dirty="0">
                <a:solidFill>
                  <a:srgbClr val="1F497D"/>
                </a:solidFill>
                <a:latin typeface="Arial" panose="020B0604020202020204" pitchFamily="34" charset="0"/>
              </a:rPr>
              <a:t/>
            </a:r>
            <a:br>
              <a:rPr lang="uk-UA" sz="2200" b="1" dirty="0">
                <a:solidFill>
                  <a:srgbClr val="1F497D"/>
                </a:solidFill>
                <a:latin typeface="Arial" panose="020B0604020202020204" pitchFamily="34" charset="0"/>
              </a:rPr>
            </a:br>
            <a:r>
              <a:rPr lang="uk-UA" sz="2200" b="1" dirty="0">
                <a:solidFill>
                  <a:srgbClr val="C00000"/>
                </a:solidFill>
                <a:latin typeface="Arial" panose="020B0604020202020204" pitchFamily="34" charset="0"/>
              </a:rPr>
              <a:t>Зверніть увагу!</a:t>
            </a:r>
            <a:br>
              <a:rPr lang="uk-UA" sz="2200" b="1" dirty="0">
                <a:solidFill>
                  <a:srgbClr val="C00000"/>
                </a:solidFill>
                <a:latin typeface="Arial" panose="020B0604020202020204" pitchFamily="34" charset="0"/>
              </a:rPr>
            </a:br>
            <a:r>
              <a:rPr lang="ru-RU" sz="2200" dirty="0" err="1">
                <a:solidFill>
                  <a:srgbClr val="002060"/>
                </a:solidFill>
                <a:latin typeface="Arial" panose="020B0604020202020204" pitchFamily="34" charset="0"/>
              </a:rPr>
              <a:t>Звільнення</a:t>
            </a:r>
            <a:r>
              <a:rPr lang="ru-RU" sz="2200" dirty="0">
                <a:solidFill>
                  <a:srgbClr val="002060"/>
                </a:solidFill>
                <a:latin typeface="Arial" panose="020B0604020202020204" pitchFamily="34" charset="0"/>
              </a:rPr>
              <a:t> за результатами </a:t>
            </a:r>
            <a:r>
              <a:rPr lang="ru-RU" sz="2200" dirty="0" err="1">
                <a:solidFill>
                  <a:srgbClr val="002060"/>
                </a:solidFill>
                <a:latin typeface="Arial" panose="020B0604020202020204" pitchFamily="34" charset="0"/>
              </a:rPr>
              <a:t>випробування</a:t>
            </a:r>
            <a:r>
              <a:rPr lang="ru-RU" sz="2200" dirty="0">
                <a:solidFill>
                  <a:srgbClr val="002060"/>
                </a:solidFill>
                <a:latin typeface="Arial" panose="020B0604020202020204" pitchFamily="34" charset="0"/>
              </a:rPr>
              <a:t> </a:t>
            </a:r>
            <a:r>
              <a:rPr lang="ru-RU" sz="2200" dirty="0" err="1">
                <a:solidFill>
                  <a:srgbClr val="002060"/>
                </a:solidFill>
                <a:latin typeface="Arial" panose="020B0604020202020204" pitchFamily="34" charset="0"/>
              </a:rPr>
              <a:t>захищених</a:t>
            </a:r>
            <a:r>
              <a:rPr lang="ru-RU" sz="2200" dirty="0">
                <a:solidFill>
                  <a:srgbClr val="002060"/>
                </a:solidFill>
                <a:latin typeface="Arial" panose="020B0604020202020204" pitchFamily="34" charset="0"/>
              </a:rPr>
              <a:t> </a:t>
            </a:r>
            <a:r>
              <a:rPr lang="ru-RU" sz="2200" dirty="0" err="1">
                <a:solidFill>
                  <a:srgbClr val="002060"/>
                </a:solidFill>
                <a:latin typeface="Arial" panose="020B0604020202020204" pitchFamily="34" charset="0"/>
              </a:rPr>
              <a:t>категорій</a:t>
            </a:r>
            <a:r>
              <a:rPr lang="ru-RU" sz="2200" dirty="0">
                <a:solidFill>
                  <a:srgbClr val="002060"/>
                </a:solidFill>
                <a:latin typeface="Arial" panose="020B0604020202020204" pitchFamily="34" charset="0"/>
              </a:rPr>
              <a:t> </a:t>
            </a:r>
            <a:r>
              <a:rPr lang="ru-RU" sz="2200" dirty="0" err="1">
                <a:solidFill>
                  <a:srgbClr val="002060"/>
                </a:solidFill>
                <a:latin typeface="Arial" panose="020B0604020202020204" pitchFamily="34" charset="0"/>
              </a:rPr>
              <a:t>працівників</a:t>
            </a:r>
            <a:r>
              <a:rPr lang="ru-RU" sz="2200" dirty="0">
                <a:solidFill>
                  <a:srgbClr val="002060"/>
                </a:solidFill>
                <a:latin typeface="Arial" panose="020B0604020202020204" pitchFamily="34" charset="0"/>
              </a:rPr>
              <a:t> </a:t>
            </a:r>
            <a:r>
              <a:rPr lang="ru-RU" sz="2200" dirty="0" err="1">
                <a:solidFill>
                  <a:srgbClr val="002060"/>
                </a:solidFill>
                <a:latin typeface="Arial" panose="020B0604020202020204" pitchFamily="34" charset="0"/>
              </a:rPr>
              <a:t>вважатиметься</a:t>
            </a:r>
            <a:r>
              <a:rPr lang="ru-RU" sz="2200" dirty="0">
                <a:solidFill>
                  <a:srgbClr val="002060"/>
                </a:solidFill>
                <a:latin typeface="Arial" panose="020B0604020202020204" pitchFamily="34" charset="0"/>
              </a:rPr>
              <a:t> </a:t>
            </a:r>
            <a:r>
              <a:rPr lang="ru-RU" sz="2200" dirty="0" err="1">
                <a:solidFill>
                  <a:srgbClr val="002060"/>
                </a:solidFill>
                <a:latin typeface="Arial" panose="020B0604020202020204" pitchFamily="34" charset="0"/>
              </a:rPr>
              <a:t>порушенням</a:t>
            </a:r>
            <a:r>
              <a:rPr lang="ru-RU" sz="2200" dirty="0">
                <a:solidFill>
                  <a:srgbClr val="002060"/>
                </a:solidFill>
                <a:latin typeface="Arial" panose="020B0604020202020204" pitchFamily="34" charset="0"/>
              </a:rPr>
              <a:t> трудового </a:t>
            </a:r>
            <a:r>
              <a:rPr lang="ru-RU" sz="2200" dirty="0" err="1">
                <a:solidFill>
                  <a:srgbClr val="002060"/>
                </a:solidFill>
                <a:latin typeface="Arial" panose="020B0604020202020204" pitchFamily="34" charset="0"/>
              </a:rPr>
              <a:t>законодавства</a:t>
            </a:r>
            <a:r>
              <a:rPr lang="ru-RU" sz="2200" dirty="0">
                <a:solidFill>
                  <a:srgbClr val="002060"/>
                </a:solidFill>
                <a:latin typeface="Arial" panose="020B0604020202020204" pitchFamily="34" charset="0"/>
              </a:rPr>
              <a:t> і </a:t>
            </a:r>
            <a:r>
              <a:rPr lang="ru-RU" sz="2200" dirty="0" err="1">
                <a:solidFill>
                  <a:srgbClr val="404040"/>
                </a:solidFill>
                <a:latin typeface="Arial" panose="020B0604020202020204" pitchFamily="34" charset="0"/>
              </a:rPr>
              <a:t>може</a:t>
            </a:r>
            <a:r>
              <a:rPr lang="ru-RU" sz="2200" dirty="0">
                <a:solidFill>
                  <a:srgbClr val="404040"/>
                </a:solidFill>
                <a:latin typeface="Arial" panose="020B0604020202020204" pitchFamily="34" charset="0"/>
              </a:rPr>
              <a:t> </a:t>
            </a:r>
            <a:r>
              <a:rPr lang="ru-RU" sz="2200" dirty="0" err="1">
                <a:solidFill>
                  <a:srgbClr val="002060"/>
                </a:solidFill>
                <a:latin typeface="Arial" panose="020B0604020202020204" pitchFamily="34" charset="0"/>
              </a:rPr>
              <a:t>призвести</a:t>
            </a:r>
            <a:r>
              <a:rPr lang="ru-RU" sz="2200" dirty="0">
                <a:solidFill>
                  <a:srgbClr val="002060"/>
                </a:solidFill>
                <a:latin typeface="Arial" panose="020B0604020202020204" pitchFamily="34" charset="0"/>
              </a:rPr>
              <a:t> до </a:t>
            </a:r>
            <a:r>
              <a:rPr lang="ru-RU" sz="2200" dirty="0" err="1">
                <a:solidFill>
                  <a:srgbClr val="002060"/>
                </a:solidFill>
                <a:latin typeface="Arial" panose="020B0604020202020204" pitchFamily="34" charset="0"/>
              </a:rPr>
              <a:t>поновлення</a:t>
            </a:r>
            <a:r>
              <a:rPr lang="ru-RU" sz="2200" dirty="0">
                <a:solidFill>
                  <a:srgbClr val="002060"/>
                </a:solidFill>
                <a:latin typeface="Arial" panose="020B0604020202020204" pitchFamily="34" charset="0"/>
              </a:rPr>
              <a:t> на </a:t>
            </a:r>
            <a:r>
              <a:rPr lang="ru-RU" sz="2200" dirty="0" err="1">
                <a:solidFill>
                  <a:srgbClr val="002060"/>
                </a:solidFill>
                <a:latin typeface="Arial" panose="020B0604020202020204" pitchFamily="34" charset="0"/>
              </a:rPr>
              <a:t>роботі</a:t>
            </a:r>
            <a:r>
              <a:rPr lang="ru-RU" sz="2200" dirty="0">
                <a:solidFill>
                  <a:srgbClr val="002060"/>
                </a:solidFill>
                <a:latin typeface="Arial" panose="020B0604020202020204" pitchFamily="34" charset="0"/>
              </a:rPr>
              <a:t>.</a:t>
            </a: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3398842250"/>
      </p:ext>
    </p:extLst>
  </p:cSld>
  <p:clrMapOvr>
    <a:masterClrMapping/>
  </p:clrMapOvr>
  <p:transition>
    <p:strip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r>
              <a:rPr lang="uk-UA" sz="1300" dirty="0">
                <a:solidFill>
                  <a:schemeClr val="tx1"/>
                </a:solidFill>
              </a:rPr>
              <a:t/>
            </a:r>
            <a:br>
              <a:rPr lang="uk-UA" sz="1300" dirty="0">
                <a:solidFill>
                  <a:schemeClr val="tx1"/>
                </a:solidFill>
              </a:rPr>
            </a:br>
            <a:r>
              <a:rPr lang="uk-UA" sz="1600" b="1" dirty="0">
                <a:solidFill>
                  <a:schemeClr val="tx1"/>
                </a:solidFill>
              </a:rPr>
              <a:t>Стаття 41. Додаткові підстави розірвання трудового договору з ініціативи власника або уповноваженого ним органу з окремими категоріями працівників за певних </a:t>
            </a:r>
            <a:r>
              <a:rPr lang="uk-UA" sz="1600" b="1" dirty="0" smtClean="0">
                <a:solidFill>
                  <a:schemeClr val="tx1"/>
                </a:solidFill>
              </a:rPr>
              <a:t>умов.</a:t>
            </a:r>
            <a:r>
              <a:rPr lang="uk-UA" sz="1200" dirty="0">
                <a:solidFill>
                  <a:schemeClr val="tx1"/>
                </a:solidFill>
              </a:rPr>
              <a:t/>
            </a:r>
            <a:br>
              <a:rPr lang="uk-UA" sz="1200" dirty="0">
                <a:solidFill>
                  <a:schemeClr val="tx1"/>
                </a:solidFill>
              </a:rPr>
            </a:br>
            <a:r>
              <a:rPr lang="uk-UA" sz="1200" dirty="0" smtClean="0">
                <a:solidFill>
                  <a:schemeClr val="tx1"/>
                </a:solidFill>
              </a:rPr>
              <a:t/>
            </a:r>
            <a:br>
              <a:rPr lang="uk-UA" sz="1200" dirty="0" smtClean="0">
                <a:solidFill>
                  <a:schemeClr val="tx1"/>
                </a:solidFill>
              </a:rPr>
            </a:br>
            <a:r>
              <a:rPr lang="uk-UA" sz="1800" dirty="0" smtClean="0">
                <a:solidFill>
                  <a:schemeClr val="tx1"/>
                </a:solidFill>
              </a:rPr>
              <a:t>Крім </a:t>
            </a:r>
            <a:r>
              <a:rPr lang="uk-UA" sz="1800" dirty="0">
                <a:solidFill>
                  <a:schemeClr val="tx1"/>
                </a:solidFill>
              </a:rPr>
              <a:t>підстав, передбачених </a:t>
            </a:r>
            <a:r>
              <a:rPr lang="uk-UA" sz="1800" u="sng" dirty="0">
                <a:solidFill>
                  <a:schemeClr val="tx1"/>
                </a:solidFill>
              </a:rPr>
              <a:t>статтею 40</a:t>
            </a:r>
            <a:r>
              <a:rPr lang="uk-UA" sz="1800" dirty="0">
                <a:solidFill>
                  <a:schemeClr val="tx1"/>
                </a:solidFill>
              </a:rPr>
              <a:t> цього Кодексу, трудовий договір з ініціативи власника або уповноваженого ним органу може бути розірваний також у випадках:</a:t>
            </a:r>
            <a:br>
              <a:rPr lang="uk-UA" sz="1800" dirty="0">
                <a:solidFill>
                  <a:schemeClr val="tx1"/>
                </a:solidFill>
              </a:rPr>
            </a:br>
            <a:r>
              <a:rPr lang="uk-UA" sz="1800" dirty="0">
                <a:solidFill>
                  <a:schemeClr val="tx1"/>
                </a:solidFill>
              </a:rPr>
              <a:t>1) одноразового грубого порушення трудових обов'язків керівником підприємства, установи, організації всіх форм власності (філіалу, представництва, відділення та іншого відокремленого підрозділу), його заступниками, головним бухгалтером підприємства, установи, організації, його </a:t>
            </a:r>
            <a:r>
              <a:rPr lang="uk-UA" sz="1800" dirty="0" smtClean="0">
                <a:solidFill>
                  <a:schemeClr val="tx1"/>
                </a:solidFill>
              </a:rPr>
              <a:t>заступниками</a:t>
            </a:r>
            <a:r>
              <a:rPr lang="uk-UA" sz="1800" dirty="0">
                <a:solidFill>
                  <a:schemeClr val="tx1"/>
                </a:solidFill>
              </a:rPr>
              <a:t> </a:t>
            </a:r>
            <a:r>
              <a:rPr lang="uk-UA" sz="1800" dirty="0" smtClean="0">
                <a:solidFill>
                  <a:schemeClr val="tx1"/>
                </a:solidFill>
              </a:rPr>
              <a:t>та іншими особами;</a:t>
            </a:r>
            <a:r>
              <a:rPr lang="uk-UA" sz="1800" dirty="0">
                <a:solidFill>
                  <a:schemeClr val="tx1"/>
                </a:solidFill>
              </a:rPr>
              <a:t/>
            </a:r>
            <a:br>
              <a:rPr lang="uk-UA" sz="1800" dirty="0">
                <a:solidFill>
                  <a:schemeClr val="tx1"/>
                </a:solidFill>
              </a:rPr>
            </a:br>
            <a:r>
              <a:rPr lang="uk-UA" sz="1800" dirty="0">
                <a:solidFill>
                  <a:schemeClr val="tx1"/>
                </a:solidFill>
              </a:rPr>
              <a:t>1</a:t>
            </a:r>
            <a:r>
              <a:rPr lang="uk-UA" sz="1800" b="1" baseline="30000" dirty="0">
                <a:solidFill>
                  <a:schemeClr val="tx1"/>
                </a:solidFill>
              </a:rPr>
              <a:t>-1</a:t>
            </a:r>
            <a:r>
              <a:rPr lang="uk-UA" sz="1800" dirty="0">
                <a:solidFill>
                  <a:schemeClr val="tx1"/>
                </a:solidFill>
              </a:rPr>
              <a:t>) винних дій керівника підприємства, установи, організації, внаслідок чого заробітна плата виплачувалася несвоєчасно або в розмірах, нижчих від установленого законом розміру мінімальної заробітної плати;</a:t>
            </a:r>
            <a:br>
              <a:rPr lang="uk-UA" sz="1800" dirty="0">
                <a:solidFill>
                  <a:schemeClr val="tx1"/>
                </a:solidFill>
              </a:rPr>
            </a:br>
            <a:r>
              <a:rPr lang="uk-UA" sz="1800" dirty="0">
                <a:solidFill>
                  <a:schemeClr val="tx1"/>
                </a:solidFill>
              </a:rPr>
              <a:t>2) винних дій працівника, який безпосередньо обслуговує грошові, товарні або культурні цінності, якщо ці дії дають підстави для втрати довір'я до нього з боку власника або уповноваженого ним органу;</a:t>
            </a:r>
            <a:br>
              <a:rPr lang="uk-UA" sz="1800" dirty="0">
                <a:solidFill>
                  <a:schemeClr val="tx1"/>
                </a:solidFill>
              </a:rPr>
            </a:br>
            <a:r>
              <a:rPr lang="uk-UA" sz="1800" dirty="0">
                <a:solidFill>
                  <a:schemeClr val="tx1"/>
                </a:solidFill>
              </a:rPr>
              <a:t>3) вчинення працівником, який виконує виховні функції, аморального проступку, не сумісного з продовженням даної </a:t>
            </a:r>
            <a:r>
              <a:rPr lang="uk-UA" sz="1800" dirty="0" smtClean="0">
                <a:solidFill>
                  <a:schemeClr val="tx1"/>
                </a:solidFill>
              </a:rPr>
              <a:t>роботи.</a:t>
            </a:r>
            <a:r>
              <a:rPr lang="uk-UA" sz="1200" dirty="0"/>
              <a:t/>
            </a:r>
            <a:br>
              <a:rPr lang="uk-UA" sz="1200" dirty="0"/>
            </a:b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1099462162"/>
      </p:ext>
    </p:extLst>
  </p:cSld>
  <p:clrMapOvr>
    <a:masterClrMapping/>
  </p:clrMapOvr>
  <p:transition>
    <p:strip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pPr lvl="0"/>
            <a:r>
              <a:rPr lang="uk-UA" sz="1300" dirty="0">
                <a:solidFill>
                  <a:schemeClr val="tx1"/>
                </a:solidFill>
              </a:rPr>
              <a:t/>
            </a:r>
            <a:br>
              <a:rPr lang="uk-UA" sz="1300" dirty="0">
                <a:solidFill>
                  <a:schemeClr val="tx1"/>
                </a:solidFill>
              </a:rPr>
            </a:br>
            <a:r>
              <a:rPr lang="uk-UA" sz="2400" b="1" dirty="0">
                <a:solidFill>
                  <a:schemeClr val="tx1"/>
                </a:solidFill>
              </a:rPr>
              <a:t>Винні дії працівника, який безпосередньо обслуговує грошові або товарні цінності, якщо ці дії дають підстави для втрати довір’я до нього з  боку власника (п. 2 ст. 41 ст. 41 КЗпП</a:t>
            </a:r>
            <a:r>
              <a:rPr lang="uk-UA" sz="2400" b="1" dirty="0" smtClean="0">
                <a:solidFill>
                  <a:schemeClr val="tx1"/>
                </a:solidFill>
              </a:rPr>
              <a:t>).</a:t>
            </a:r>
            <a:br>
              <a:rPr lang="uk-UA" sz="2400" b="1" dirty="0" smtClean="0">
                <a:solidFill>
                  <a:schemeClr val="tx1"/>
                </a:solidFill>
              </a:rPr>
            </a:br>
            <a:r>
              <a:rPr lang="uk-UA" sz="2000" dirty="0" smtClean="0">
                <a:solidFill>
                  <a:schemeClr val="tx1"/>
                </a:solidFill>
              </a:rPr>
              <a:t/>
            </a:r>
            <a:br>
              <a:rPr lang="uk-UA" sz="2000" dirty="0" smtClean="0">
                <a:solidFill>
                  <a:schemeClr val="tx1"/>
                </a:solidFill>
              </a:rPr>
            </a:br>
            <a:r>
              <a:rPr lang="uk-UA" sz="2200" dirty="0" smtClean="0">
                <a:solidFill>
                  <a:schemeClr val="tx1"/>
                </a:solidFill>
              </a:rPr>
              <a:t>Пленум </a:t>
            </a:r>
            <a:r>
              <a:rPr lang="uk-UA" sz="2200" dirty="0">
                <a:solidFill>
                  <a:schemeClr val="tx1"/>
                </a:solidFill>
              </a:rPr>
              <a:t>Верховного Суду роз’яснив, що з даної підстави можуть бути звільнені працівники, які зайняті прийманням, зберіганням, транспортуванням і розподілом цих цінностей (касири, інкасатори, завідувачі баз, комірники тощо). Можуть бути звільнені як ті працівники, з якими укладені договори про повну матеріальну відповідальність, так і ті, з якими такі договори не укладалися. </a:t>
            </a:r>
            <a:r>
              <a:rPr lang="uk-UA" sz="2200" dirty="0" smtClean="0">
                <a:solidFill>
                  <a:schemeClr val="tx1"/>
                </a:solidFill>
              </a:rPr>
              <a:t/>
            </a:r>
            <a:br>
              <a:rPr lang="uk-UA" sz="2200" dirty="0" smtClean="0">
                <a:solidFill>
                  <a:schemeClr val="tx1"/>
                </a:solidFill>
              </a:rPr>
            </a:br>
            <a:r>
              <a:rPr lang="uk-UA" sz="2200" dirty="0" smtClean="0">
                <a:solidFill>
                  <a:schemeClr val="tx1"/>
                </a:solidFill>
              </a:rPr>
              <a:t>Таке </a:t>
            </a:r>
            <a:r>
              <a:rPr lang="uk-UA" sz="2200" dirty="0">
                <a:solidFill>
                  <a:schemeClr val="tx1"/>
                </a:solidFill>
              </a:rPr>
              <a:t>звільнення вимагає згоди профспілки.</a:t>
            </a:r>
            <a:r>
              <a:rPr lang="uk-UA" sz="1200" dirty="0"/>
              <a:t/>
            </a:r>
            <a:br>
              <a:rPr lang="uk-UA" sz="1200" dirty="0"/>
            </a:br>
            <a:r>
              <a:rPr lang="uk-UA" sz="1200" dirty="0"/>
              <a:t/>
            </a:r>
            <a:br>
              <a:rPr lang="uk-UA" sz="1200" dirty="0"/>
            </a:b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4118819064"/>
      </p:ext>
    </p:extLst>
  </p:cSld>
  <p:clrMapOvr>
    <a:masterClrMapping/>
  </p:clrMapOvr>
  <p:transition>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4" cy="5771728"/>
          </a:xfrm>
        </p:spPr>
        <p:txBody>
          <a:bodyPr>
            <a:normAutofit/>
          </a:bodyPr>
          <a:lstStyle/>
          <a:p>
            <a:pPr algn="just"/>
            <a:r>
              <a:rPr lang="uk-UA" sz="2400" dirty="0">
                <a:solidFill>
                  <a:schemeClr val="tx1"/>
                </a:solidFill>
              </a:rPr>
              <a:t>Термін припинення трудового договору є найбільш широким за обсягом і охоплює всі випадки закінчення дії трудового договору (в тому числі за угодою сторін, внаслідок вибуття зі складу підприємства у зв'язку зі смертю та </a:t>
            </a:r>
            <a:r>
              <a:rPr lang="uk-UA" sz="2400" dirty="0" err="1">
                <a:solidFill>
                  <a:schemeClr val="tx1"/>
                </a:solidFill>
              </a:rPr>
              <a:t>ін</a:t>
            </a:r>
            <a:r>
              <a:rPr lang="uk-UA" sz="2400" dirty="0">
                <a:solidFill>
                  <a:schemeClr val="tx1"/>
                </a:solidFill>
              </a:rPr>
              <a:t>). Розірвання трудового договору торкається лише випадків, коли трудовий договір припиняється з ініціативи будь-якої з його сторін. Звільнення – термін, якому відповідає процедура технічного оформлення вже припинених трудових відносин.</a:t>
            </a:r>
            <a:r>
              <a:rPr lang="uk-UA" sz="2000" dirty="0"/>
              <a:t/>
            </a:r>
            <a:br>
              <a:rPr lang="uk-UA" sz="2000" dirty="0"/>
            </a:br>
            <a:endParaRPr lang="uk-UA" sz="2000" dirty="0"/>
          </a:p>
        </p:txBody>
      </p:sp>
    </p:spTree>
    <p:extLst>
      <p:ext uri="{BB962C8B-B14F-4D97-AF65-F5344CB8AC3E}">
        <p14:creationId xmlns:p14="http://schemas.microsoft.com/office/powerpoint/2010/main" val="761361993"/>
      </p:ext>
    </p:extLst>
  </p:cSld>
  <p:clrMapOvr>
    <a:masterClrMapping/>
  </p:clrMapOvr>
  <p:transition>
    <p:strip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pPr lvl="0"/>
            <a:r>
              <a:rPr lang="uk-UA" sz="1300" dirty="0">
                <a:solidFill>
                  <a:schemeClr val="tx1"/>
                </a:solidFill>
              </a:rPr>
              <a:t/>
            </a:r>
            <a:br>
              <a:rPr lang="uk-UA" sz="1300" dirty="0">
                <a:solidFill>
                  <a:schemeClr val="tx1"/>
                </a:solidFill>
              </a:rPr>
            </a:br>
            <a:r>
              <a:rPr lang="uk-UA" sz="2800" b="1" dirty="0">
                <a:solidFill>
                  <a:schemeClr val="tx1"/>
                </a:solidFill>
              </a:rPr>
              <a:t>Вчинення працівником, який виконує виховні функції, аморального проступку, не сумісного з продовженням даної роботи (п. 3 ст. 41 ст</a:t>
            </a:r>
            <a:r>
              <a:rPr lang="uk-UA" sz="2800" b="1" dirty="0" smtClean="0">
                <a:solidFill>
                  <a:schemeClr val="tx1"/>
                </a:solidFill>
              </a:rPr>
              <a:t>. </a:t>
            </a:r>
            <a:r>
              <a:rPr lang="uk-UA" sz="2800" b="1" dirty="0">
                <a:solidFill>
                  <a:schemeClr val="tx1"/>
                </a:solidFill>
              </a:rPr>
              <a:t>КЗпП). </a:t>
            </a:r>
            <a:r>
              <a:rPr lang="uk-UA" sz="1200" b="1" dirty="0" smtClean="0">
                <a:solidFill>
                  <a:schemeClr val="tx1"/>
                </a:solidFill>
              </a:rPr>
              <a:t/>
            </a:r>
            <a:br>
              <a:rPr lang="uk-UA" sz="1200" b="1" dirty="0" smtClean="0">
                <a:solidFill>
                  <a:schemeClr val="tx1"/>
                </a:solidFill>
              </a:rPr>
            </a:br>
            <a:r>
              <a:rPr lang="uk-UA" sz="1200" b="1" dirty="0">
                <a:solidFill>
                  <a:schemeClr val="tx1"/>
                </a:solidFill>
              </a:rPr>
              <a:t/>
            </a:r>
            <a:br>
              <a:rPr lang="uk-UA" sz="1200" b="1" dirty="0">
                <a:solidFill>
                  <a:schemeClr val="tx1"/>
                </a:solidFill>
              </a:rPr>
            </a:br>
            <a:r>
              <a:rPr lang="uk-UA" sz="2000" b="1" dirty="0" smtClean="0">
                <a:solidFill>
                  <a:schemeClr val="tx1"/>
                </a:solidFill>
              </a:rPr>
              <a:t>На </a:t>
            </a:r>
            <a:r>
              <a:rPr lang="uk-UA" sz="2000" b="1" dirty="0">
                <a:solidFill>
                  <a:schemeClr val="tx1"/>
                </a:solidFill>
              </a:rPr>
              <a:t>цій підставі можуть бути звільнені лише працівники, які займаються виховною діяльністю: вихователі, вчителі, викладачі, практичні психологи, майстри виробничого навчання, методисти тощо. Вчинення аморального проступку може мати місце і поза роботою – у громадських місцях, побуті</a:t>
            </a:r>
            <a:r>
              <a:rPr lang="uk-UA" sz="2000" b="1" dirty="0" smtClean="0">
                <a:solidFill>
                  <a:schemeClr val="tx1"/>
                </a:solidFill>
              </a:rPr>
              <a:t>.</a:t>
            </a:r>
            <a:br>
              <a:rPr lang="uk-UA" sz="2000" b="1" dirty="0" smtClean="0">
                <a:solidFill>
                  <a:schemeClr val="tx1"/>
                </a:solidFill>
              </a:rPr>
            </a:br>
            <a:r>
              <a:rPr lang="uk-UA" sz="2000" b="1" dirty="0">
                <a:solidFill>
                  <a:schemeClr val="tx1"/>
                </a:solidFill>
              </a:rPr>
              <a:t/>
            </a:r>
            <a:br>
              <a:rPr lang="uk-UA" sz="2000" b="1" dirty="0">
                <a:solidFill>
                  <a:schemeClr val="tx1"/>
                </a:solidFill>
              </a:rPr>
            </a:br>
            <a:r>
              <a:rPr lang="uk-UA" sz="2000" b="1" dirty="0">
                <a:solidFill>
                  <a:schemeClr val="tx1"/>
                </a:solidFill>
              </a:rPr>
              <a:t>Істотним є те, що звільнення за втрату довір’я,  а також за вчинення аморального проступку  не є дисциплінарним звільненням і законодавство не встановлює певного терміну, протягом якого працівник може бути звільнений.</a:t>
            </a:r>
            <a:r>
              <a:rPr lang="uk-UA" sz="1200" dirty="0"/>
              <a:t/>
            </a:r>
            <a:br>
              <a:rPr lang="uk-UA" sz="1200" dirty="0"/>
            </a:br>
            <a:r>
              <a:rPr lang="uk-UA" sz="1200" dirty="0"/>
              <a:t/>
            </a:r>
            <a:br>
              <a:rPr lang="uk-UA" sz="1200" dirty="0"/>
            </a:b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845597364"/>
      </p:ext>
    </p:extLst>
  </p:cSld>
  <p:clrMapOvr>
    <a:masterClrMapping/>
  </p:clrMapOvr>
  <p:transition>
    <p:strip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r>
              <a:rPr lang="uk-UA" sz="1200" dirty="0"/>
              <a:t/>
            </a:r>
            <a:br>
              <a:rPr lang="uk-UA" sz="1200" dirty="0"/>
            </a:br>
            <a:r>
              <a:rPr lang="ru-RU" sz="2700" b="1" dirty="0" err="1">
                <a:solidFill>
                  <a:srgbClr val="C00000"/>
                </a:solidFill>
                <a:latin typeface="Arial" panose="020B0604020202020204" pitchFamily="34" charset="0"/>
              </a:rPr>
              <a:t>Звільнення</a:t>
            </a:r>
            <a:r>
              <a:rPr lang="ru-RU" sz="2700" b="1" dirty="0">
                <a:solidFill>
                  <a:srgbClr val="C00000"/>
                </a:solidFill>
                <a:latin typeface="Arial" panose="020B0604020202020204" pitchFamily="34" charset="0"/>
              </a:rPr>
              <a:t> </a:t>
            </a:r>
            <a:r>
              <a:rPr lang="ru-RU" sz="2700" b="1" dirty="0" err="1">
                <a:solidFill>
                  <a:srgbClr val="C00000"/>
                </a:solidFill>
                <a:latin typeface="Arial" panose="020B0604020202020204" pitchFamily="34" charset="0"/>
              </a:rPr>
              <a:t>під</a:t>
            </a:r>
            <a:r>
              <a:rPr lang="ru-RU" sz="2700" b="1" dirty="0">
                <a:solidFill>
                  <a:srgbClr val="C00000"/>
                </a:solidFill>
                <a:latin typeface="Arial" panose="020B0604020202020204" pitchFamily="34" charset="0"/>
              </a:rPr>
              <a:t> час </a:t>
            </a:r>
            <a:r>
              <a:rPr lang="ru-RU" sz="2700" b="1" dirty="0" err="1">
                <a:solidFill>
                  <a:srgbClr val="C00000"/>
                </a:solidFill>
                <a:latin typeface="Arial" panose="020B0604020202020204" pitchFamily="34" charset="0"/>
              </a:rPr>
              <a:t>перебування</a:t>
            </a:r>
            <a:r>
              <a:rPr lang="ru-RU" sz="2700" b="1" dirty="0">
                <a:solidFill>
                  <a:srgbClr val="C00000"/>
                </a:solidFill>
                <a:latin typeface="Arial" panose="020B0604020202020204" pitchFamily="34" charset="0"/>
              </a:rPr>
              <a:t> на </a:t>
            </a:r>
            <a:r>
              <a:rPr lang="ru-RU" sz="2700" b="1" dirty="0" err="1" smtClean="0">
                <a:solidFill>
                  <a:srgbClr val="C00000"/>
                </a:solidFill>
                <a:latin typeface="Arial" panose="020B0604020202020204" pitchFamily="34" charset="0"/>
              </a:rPr>
              <a:t>лікарняному</a:t>
            </a:r>
            <a:r>
              <a:rPr lang="ru-RU" sz="2700" b="1" dirty="0" smtClean="0">
                <a:solidFill>
                  <a:srgbClr val="C00000"/>
                </a:solidFill>
                <a:latin typeface="Arial" panose="020B0604020202020204" pitchFamily="34" charset="0"/>
              </a:rPr>
              <a:t> та у </a:t>
            </a:r>
            <a:r>
              <a:rPr lang="ru-RU" sz="2700" b="1" dirty="0" err="1" smtClean="0">
                <a:solidFill>
                  <a:srgbClr val="C00000"/>
                </a:solidFill>
                <a:latin typeface="Arial" panose="020B0604020202020204" pitchFamily="34" charset="0"/>
              </a:rPr>
              <a:t>відпустці</a:t>
            </a:r>
            <a:r>
              <a:rPr lang="ru-RU" sz="3200" b="1" dirty="0" smtClean="0">
                <a:solidFill>
                  <a:srgbClr val="C00000"/>
                </a:solidFill>
                <a:latin typeface="Arial" panose="020B0604020202020204" pitchFamily="34" charset="0"/>
              </a:rPr>
              <a:t/>
            </a:r>
            <a:br>
              <a:rPr lang="ru-RU" sz="3200" b="1" dirty="0" smtClean="0">
                <a:solidFill>
                  <a:srgbClr val="C00000"/>
                </a:solidFill>
                <a:latin typeface="Arial" panose="020B0604020202020204" pitchFamily="34" charset="0"/>
              </a:rPr>
            </a:br>
            <a:r>
              <a:rPr lang="ru-RU" sz="1800" b="1" dirty="0" err="1" smtClean="0">
                <a:solidFill>
                  <a:srgbClr val="1F497D"/>
                </a:solidFill>
                <a:latin typeface="Arial" panose="020B0604020202020204" pitchFamily="34" charset="0"/>
              </a:rPr>
              <a:t>Загальне</a:t>
            </a:r>
            <a:r>
              <a:rPr lang="ru-RU" sz="1800" b="1" dirty="0" smtClean="0">
                <a:solidFill>
                  <a:srgbClr val="1F497D"/>
                </a:solidFill>
                <a:latin typeface="Arial" panose="020B0604020202020204" pitchFamily="34" charset="0"/>
              </a:rPr>
              <a:t> </a:t>
            </a:r>
            <a:r>
              <a:rPr lang="ru-RU" sz="1800" b="1" dirty="0">
                <a:solidFill>
                  <a:srgbClr val="1F497D"/>
                </a:solidFill>
                <a:latin typeface="Arial" panose="020B0604020202020204" pitchFamily="34" charset="0"/>
              </a:rPr>
              <a:t>правило </a:t>
            </a:r>
            <a:r>
              <a:rPr lang="ru-RU" sz="1800" b="1" dirty="0" smtClean="0">
                <a:solidFill>
                  <a:srgbClr val="1F497D"/>
                </a:solidFill>
                <a:latin typeface="Arial" panose="020B0604020202020204" pitchFamily="34" charset="0"/>
              </a:rPr>
              <a:t/>
            </a:r>
            <a:br>
              <a:rPr lang="ru-RU" sz="1800" b="1" dirty="0" smtClean="0">
                <a:solidFill>
                  <a:srgbClr val="1F497D"/>
                </a:solidFill>
                <a:latin typeface="Arial" panose="020B0604020202020204" pitchFamily="34" charset="0"/>
              </a:rPr>
            </a:br>
            <a:r>
              <a:rPr lang="ru-RU" sz="1800" b="1" dirty="0">
                <a:solidFill>
                  <a:srgbClr val="1F497D"/>
                </a:solidFill>
                <a:latin typeface="Arial" panose="020B0604020202020204" pitchFamily="34" charset="0"/>
              </a:rPr>
              <a:t/>
            </a:r>
            <a:br>
              <a:rPr lang="ru-RU" sz="1800" b="1" dirty="0">
                <a:solidFill>
                  <a:srgbClr val="1F497D"/>
                </a:solidFill>
                <a:latin typeface="Arial" panose="020B0604020202020204" pitchFamily="34" charset="0"/>
              </a:rPr>
            </a:br>
            <a:r>
              <a:rPr lang="ru-RU" sz="1800" dirty="0" smtClean="0">
                <a:solidFill>
                  <a:srgbClr val="002060"/>
                </a:solidFill>
                <a:latin typeface="Arial" panose="020B0604020202020204" pitchFamily="34" charset="0"/>
              </a:rPr>
              <a:t>За </a:t>
            </a:r>
            <a:r>
              <a:rPr lang="ru-RU" sz="1800" dirty="0" err="1">
                <a:solidFill>
                  <a:srgbClr val="002060"/>
                </a:solidFill>
                <a:latin typeface="Arial" panose="020B0604020202020204" pitchFamily="34" charset="0"/>
              </a:rPr>
              <a:t>загальним</a:t>
            </a:r>
            <a:r>
              <a:rPr lang="ru-RU" sz="1800" dirty="0">
                <a:solidFill>
                  <a:srgbClr val="002060"/>
                </a:solidFill>
                <a:latin typeface="Arial" panose="020B0604020202020204" pitchFamily="34" charset="0"/>
              </a:rPr>
              <a:t> правилом </a:t>
            </a:r>
            <a:r>
              <a:rPr lang="ru-RU" sz="1800" dirty="0" err="1">
                <a:solidFill>
                  <a:srgbClr val="002060"/>
                </a:solidFill>
                <a:latin typeface="Arial" panose="020B0604020202020204" pitchFamily="34" charset="0"/>
              </a:rPr>
              <a:t>працівника</a:t>
            </a:r>
            <a:r>
              <a:rPr lang="ru-RU" sz="1800" dirty="0">
                <a:solidFill>
                  <a:srgbClr val="002060"/>
                </a:solidFill>
                <a:latin typeface="Arial" panose="020B0604020202020204" pitchFamily="34" charset="0"/>
              </a:rPr>
              <a:t> не </a:t>
            </a:r>
            <a:r>
              <a:rPr lang="ru-RU" sz="1800" dirty="0" err="1">
                <a:solidFill>
                  <a:srgbClr val="002060"/>
                </a:solidFill>
                <a:latin typeface="Arial" panose="020B0604020202020204" pitchFamily="34" charset="0"/>
              </a:rPr>
              <a:t>може</a:t>
            </a:r>
            <a:r>
              <a:rPr lang="ru-RU" sz="1800" dirty="0">
                <a:solidFill>
                  <a:srgbClr val="002060"/>
                </a:solidFill>
                <a:latin typeface="Arial" panose="020B0604020202020204" pitchFamily="34" charset="0"/>
              </a:rPr>
              <a:t> бути </a:t>
            </a:r>
            <a:r>
              <a:rPr lang="ru-RU" sz="1800" dirty="0" err="1">
                <a:solidFill>
                  <a:srgbClr val="002060"/>
                </a:solidFill>
                <a:latin typeface="Arial" panose="020B0604020202020204" pitchFamily="34" charset="0"/>
              </a:rPr>
              <a:t>звільнено</a:t>
            </a:r>
            <a:r>
              <a:rPr lang="ru-RU" sz="1800" dirty="0">
                <a:solidFill>
                  <a:srgbClr val="002060"/>
                </a:solidFill>
                <a:latin typeface="Arial" panose="020B0604020202020204" pitchFamily="34" charset="0"/>
              </a:rPr>
              <a:t> </a:t>
            </a:r>
            <a:r>
              <a:rPr lang="ru-RU" sz="1800" dirty="0" err="1">
                <a:solidFill>
                  <a:srgbClr val="002060"/>
                </a:solidFill>
                <a:latin typeface="Arial" panose="020B0604020202020204" pitchFamily="34" charset="0"/>
              </a:rPr>
              <a:t>під</a:t>
            </a:r>
            <a:r>
              <a:rPr lang="ru-RU" sz="1800" dirty="0">
                <a:solidFill>
                  <a:srgbClr val="002060"/>
                </a:solidFill>
                <a:latin typeface="Arial" panose="020B0604020202020204" pitchFamily="34" charset="0"/>
              </a:rPr>
              <a:t> час </a:t>
            </a:r>
            <a:r>
              <a:rPr lang="ru-RU" sz="1800" dirty="0" err="1">
                <a:solidFill>
                  <a:srgbClr val="002060"/>
                </a:solidFill>
                <a:latin typeface="Arial" panose="020B0604020202020204" pitchFamily="34" charset="0"/>
              </a:rPr>
              <a:t>його</a:t>
            </a:r>
            <a:r>
              <a:rPr lang="ru-RU" sz="1800" dirty="0">
                <a:solidFill>
                  <a:srgbClr val="002060"/>
                </a:solidFill>
                <a:latin typeface="Arial" panose="020B0604020202020204" pitchFamily="34" charset="0"/>
              </a:rPr>
              <a:t> </a:t>
            </a:r>
            <a:r>
              <a:rPr lang="ru-RU" sz="1800" dirty="0" err="1" smtClean="0">
                <a:solidFill>
                  <a:srgbClr val="002060"/>
                </a:solidFill>
                <a:latin typeface="Arial" panose="020B0604020202020204" pitchFamily="34" charset="0"/>
              </a:rPr>
              <a:t>хвороби</a:t>
            </a:r>
            <a:r>
              <a:rPr lang="ru-RU" sz="1800" dirty="0" smtClean="0">
                <a:solidFill>
                  <a:srgbClr val="002060"/>
                </a:solidFill>
                <a:latin typeface="Arial" panose="020B0604020202020204" pitchFamily="34" charset="0"/>
              </a:rPr>
              <a:t> та у </a:t>
            </a:r>
            <a:r>
              <a:rPr lang="ru-RU" sz="1800" dirty="0" err="1" smtClean="0">
                <a:solidFill>
                  <a:srgbClr val="002060"/>
                </a:solidFill>
                <a:latin typeface="Arial" panose="020B0604020202020204" pitchFamily="34" charset="0"/>
              </a:rPr>
              <a:t>відпустці</a:t>
            </a:r>
            <a:r>
              <a:rPr lang="ru-RU" sz="1800" dirty="0" smtClean="0">
                <a:solidFill>
                  <a:srgbClr val="002060"/>
                </a:solidFill>
                <a:latin typeface="Arial" panose="020B0604020202020204" pitchFamily="34" charset="0"/>
              </a:rPr>
              <a:t>.</a:t>
            </a:r>
            <a:r>
              <a:rPr lang="ru-RU" sz="1800" dirty="0">
                <a:solidFill>
                  <a:srgbClr val="002060"/>
                </a:solidFill>
                <a:latin typeface="Arial" panose="020B0604020202020204" pitchFamily="34" charset="0"/>
              </a:rPr>
              <a:t/>
            </a:r>
            <a:br>
              <a:rPr lang="ru-RU" sz="1800" dirty="0">
                <a:solidFill>
                  <a:srgbClr val="002060"/>
                </a:solidFill>
                <a:latin typeface="Arial" panose="020B0604020202020204" pitchFamily="34" charset="0"/>
              </a:rPr>
            </a:br>
            <a:r>
              <a:rPr lang="ru-RU" sz="1800" dirty="0" err="1">
                <a:solidFill>
                  <a:srgbClr val="002060"/>
                </a:solidFill>
                <a:latin typeface="Arial" panose="020B0604020202020204" pitchFamily="34" charset="0"/>
              </a:rPr>
              <a:t>Таке</a:t>
            </a:r>
            <a:r>
              <a:rPr lang="ru-RU" sz="1800" dirty="0">
                <a:solidFill>
                  <a:srgbClr val="002060"/>
                </a:solidFill>
                <a:latin typeface="Arial" panose="020B0604020202020204" pitchFamily="34" charset="0"/>
              </a:rPr>
              <a:t> правило </a:t>
            </a:r>
            <a:r>
              <a:rPr lang="ru-RU" sz="1800" dirty="0" err="1">
                <a:solidFill>
                  <a:srgbClr val="002060"/>
                </a:solidFill>
                <a:latin typeface="Arial" panose="020B0604020202020204" pitchFamily="34" charset="0"/>
              </a:rPr>
              <a:t>стосується</a:t>
            </a:r>
            <a:r>
              <a:rPr lang="ru-RU" sz="1800" dirty="0">
                <a:solidFill>
                  <a:srgbClr val="002060"/>
                </a:solidFill>
                <a:latin typeface="Arial" panose="020B0604020202020204" pitchFamily="34" charset="0"/>
              </a:rPr>
              <a:t> </a:t>
            </a:r>
            <a:r>
              <a:rPr lang="ru-RU" sz="1800" dirty="0" err="1">
                <a:solidFill>
                  <a:srgbClr val="002060"/>
                </a:solidFill>
                <a:latin typeface="Arial" panose="020B0604020202020204" pitchFamily="34" charset="0"/>
              </a:rPr>
              <a:t>тільки</a:t>
            </a:r>
            <a:r>
              <a:rPr lang="ru-RU" sz="1800" dirty="0">
                <a:solidFill>
                  <a:srgbClr val="002060"/>
                </a:solidFill>
                <a:latin typeface="Arial" panose="020B0604020202020204" pitchFamily="34" charset="0"/>
              </a:rPr>
              <a:t> </a:t>
            </a:r>
            <a:r>
              <a:rPr lang="ru-RU" sz="1800" dirty="0" err="1">
                <a:solidFill>
                  <a:srgbClr val="002060"/>
                </a:solidFill>
                <a:latin typeface="Arial" panose="020B0604020202020204" pitchFamily="34" charset="0"/>
              </a:rPr>
              <a:t>випадків</a:t>
            </a:r>
            <a:r>
              <a:rPr lang="ru-RU" sz="1800" dirty="0">
                <a:solidFill>
                  <a:srgbClr val="002060"/>
                </a:solidFill>
                <a:latin typeface="Arial" panose="020B0604020202020204" pitchFamily="34" charset="0"/>
              </a:rPr>
              <a:t> </a:t>
            </a:r>
            <a:r>
              <a:rPr lang="ru-RU" sz="1800" dirty="0" err="1">
                <a:solidFill>
                  <a:srgbClr val="002060"/>
                </a:solidFill>
                <a:latin typeface="Arial" panose="020B0604020202020204" pitchFamily="34" charset="0"/>
              </a:rPr>
              <a:t>звільнення</a:t>
            </a:r>
            <a:r>
              <a:rPr lang="ru-RU" sz="1800" dirty="0">
                <a:solidFill>
                  <a:srgbClr val="002060"/>
                </a:solidFill>
                <a:latin typeface="Arial" panose="020B0604020202020204" pitchFamily="34" charset="0"/>
              </a:rPr>
              <a:t> </a:t>
            </a:r>
            <a:r>
              <a:rPr lang="ru-RU" sz="1800" dirty="0" err="1">
                <a:solidFill>
                  <a:srgbClr val="002060"/>
                </a:solidFill>
                <a:latin typeface="Arial" panose="020B0604020202020204" pitchFamily="34" charset="0"/>
              </a:rPr>
              <a:t>працівника</a:t>
            </a:r>
            <a:r>
              <a:rPr lang="ru-RU" sz="1800" dirty="0">
                <a:solidFill>
                  <a:srgbClr val="002060"/>
                </a:solidFill>
                <a:latin typeface="Arial" panose="020B0604020202020204" pitchFamily="34" charset="0"/>
              </a:rPr>
              <a:t> з </a:t>
            </a:r>
            <a:r>
              <a:rPr lang="ru-RU" sz="1800" dirty="0" err="1">
                <a:solidFill>
                  <a:srgbClr val="002060"/>
                </a:solidFill>
                <a:latin typeface="Arial" panose="020B0604020202020204" pitchFamily="34" charset="0"/>
              </a:rPr>
              <a:t>ініціативи</a:t>
            </a:r>
            <a:r>
              <a:rPr lang="ru-RU" sz="1800" dirty="0">
                <a:solidFill>
                  <a:srgbClr val="002060"/>
                </a:solidFill>
                <a:latin typeface="Arial" panose="020B0604020202020204" pitchFamily="34" charset="0"/>
              </a:rPr>
              <a:t> </a:t>
            </a:r>
            <a:r>
              <a:rPr lang="ru-RU" sz="1800" dirty="0" err="1">
                <a:solidFill>
                  <a:srgbClr val="002060"/>
                </a:solidFill>
                <a:latin typeface="Arial" panose="020B0604020202020204" pitchFamily="34" charset="0"/>
              </a:rPr>
              <a:t>роботодавця</a:t>
            </a:r>
            <a:r>
              <a:rPr lang="ru-RU" sz="1800" dirty="0">
                <a:solidFill>
                  <a:srgbClr val="002060"/>
                </a:solidFill>
                <a:latin typeface="Arial" panose="020B0604020202020204" pitchFamily="34" charset="0"/>
              </a:rPr>
              <a:t>, а </a:t>
            </a:r>
            <a:r>
              <a:rPr lang="ru-RU" sz="1800" dirty="0" err="1">
                <a:solidFill>
                  <a:srgbClr val="002060"/>
                </a:solidFill>
                <a:latin typeface="Arial" panose="020B0604020202020204" pitchFamily="34" charset="0"/>
              </a:rPr>
              <a:t>саме</a:t>
            </a:r>
            <a:r>
              <a:rPr lang="ru-RU" sz="1800" dirty="0">
                <a:solidFill>
                  <a:srgbClr val="002060"/>
                </a:solidFill>
                <a:latin typeface="Arial" panose="020B0604020202020204" pitchFamily="34" charset="0"/>
              </a:rPr>
              <a:t>: за ст. ст. 40, 41, 43, 431 </a:t>
            </a:r>
            <a:r>
              <a:rPr lang="ru-RU" sz="1800" dirty="0" err="1">
                <a:solidFill>
                  <a:srgbClr val="002060"/>
                </a:solidFill>
                <a:latin typeface="Arial" panose="020B0604020202020204" pitchFamily="34" charset="0"/>
              </a:rPr>
              <a:t>КЗпП</a:t>
            </a:r>
            <a:r>
              <a:rPr lang="ru-RU" sz="1800" dirty="0">
                <a:solidFill>
                  <a:srgbClr val="002060"/>
                </a:solidFill>
                <a:latin typeface="Arial" panose="020B0604020202020204" pitchFamily="34" charset="0"/>
              </a:rPr>
              <a:t> </a:t>
            </a:r>
            <a:r>
              <a:rPr lang="ru-RU" sz="1800" dirty="0" err="1">
                <a:solidFill>
                  <a:srgbClr val="002060"/>
                </a:solidFill>
                <a:latin typeface="Arial" panose="020B0604020202020204" pitchFamily="34" charset="0"/>
              </a:rPr>
              <a:t>України</a:t>
            </a:r>
            <a:r>
              <a:rPr lang="ru-RU" sz="1800" dirty="0" smtClean="0">
                <a:solidFill>
                  <a:srgbClr val="002060"/>
                </a:solidFill>
                <a:latin typeface="Arial" panose="020B0604020202020204" pitchFamily="34" charset="0"/>
              </a:rPr>
              <a:t>.</a:t>
            </a:r>
            <a:br>
              <a:rPr lang="ru-RU" sz="1800" dirty="0" smtClean="0">
                <a:solidFill>
                  <a:srgbClr val="002060"/>
                </a:solidFill>
                <a:latin typeface="Arial" panose="020B0604020202020204" pitchFamily="34" charset="0"/>
              </a:rPr>
            </a:br>
            <a:r>
              <a:rPr lang="ru-RU" sz="1800" dirty="0">
                <a:solidFill>
                  <a:srgbClr val="002060"/>
                </a:solidFill>
                <a:latin typeface="Arial" panose="020B0604020202020204" pitchFamily="34" charset="0"/>
              </a:rPr>
              <a:t/>
            </a:r>
            <a:br>
              <a:rPr lang="ru-RU" sz="1800" dirty="0">
                <a:solidFill>
                  <a:srgbClr val="002060"/>
                </a:solidFill>
                <a:latin typeface="Arial" panose="020B0604020202020204" pitchFamily="34" charset="0"/>
              </a:rPr>
            </a:br>
            <a:r>
              <a:rPr lang="uk-UA" sz="1800" b="1" dirty="0">
                <a:solidFill>
                  <a:srgbClr val="1F497D"/>
                </a:solidFill>
                <a:latin typeface="Arial" panose="020B0604020202020204" pitchFamily="34" charset="0"/>
              </a:rPr>
              <a:t>Загальне правило не </a:t>
            </a:r>
            <a:r>
              <a:rPr lang="uk-UA" sz="1800" b="1" dirty="0" smtClean="0">
                <a:solidFill>
                  <a:srgbClr val="1F497D"/>
                </a:solidFill>
                <a:latin typeface="Arial" panose="020B0604020202020204" pitchFamily="34" charset="0"/>
              </a:rPr>
              <a:t>застосовується</a:t>
            </a:r>
            <a:br>
              <a:rPr lang="uk-UA" sz="1800" b="1" dirty="0" smtClean="0">
                <a:solidFill>
                  <a:srgbClr val="1F497D"/>
                </a:solidFill>
                <a:latin typeface="Arial" panose="020B0604020202020204" pitchFamily="34" charset="0"/>
              </a:rPr>
            </a:br>
            <a:r>
              <a:rPr lang="uk-UA" sz="1800" b="1" dirty="0" smtClean="0">
                <a:solidFill>
                  <a:srgbClr val="1F497D"/>
                </a:solidFill>
                <a:latin typeface="Arial" panose="020B0604020202020204" pitchFamily="34" charset="0"/>
              </a:rPr>
              <a:t/>
            </a:r>
            <a:br>
              <a:rPr lang="uk-UA" sz="1800" b="1" dirty="0" smtClean="0">
                <a:solidFill>
                  <a:srgbClr val="1F497D"/>
                </a:solidFill>
                <a:latin typeface="Arial" panose="020B0604020202020204" pitchFamily="34" charset="0"/>
              </a:rPr>
            </a:br>
            <a:r>
              <a:rPr lang="uk-UA" sz="1800" dirty="0" smtClean="0">
                <a:solidFill>
                  <a:srgbClr val="002060"/>
                </a:solidFill>
                <a:latin typeface="Arial" panose="020B0604020202020204" pitchFamily="34" charset="0"/>
              </a:rPr>
              <a:t>Припинення </a:t>
            </a:r>
            <a:r>
              <a:rPr lang="uk-UA" sz="1800" dirty="0">
                <a:solidFill>
                  <a:srgbClr val="002060"/>
                </a:solidFill>
                <a:latin typeface="Arial" panose="020B0604020202020204" pitchFamily="34" charset="0"/>
              </a:rPr>
              <a:t>трудових відносин з працівником з інших підстав (тобто, не з ініціативи роботодавця):  </a:t>
            </a:r>
            <a:r>
              <a:rPr lang="uk-UA" sz="1800" dirty="0" smtClean="0">
                <a:solidFill>
                  <a:srgbClr val="002060"/>
                </a:solidFill>
                <a:latin typeface="Arial" panose="020B0604020202020204" pitchFamily="34" charset="0"/>
              </a:rPr>
              <a:t/>
            </a:r>
            <a:br>
              <a:rPr lang="uk-UA" sz="1800" dirty="0" smtClean="0">
                <a:solidFill>
                  <a:srgbClr val="002060"/>
                </a:solidFill>
                <a:latin typeface="Arial" panose="020B0604020202020204" pitchFamily="34" charset="0"/>
              </a:rPr>
            </a:br>
            <a:r>
              <a:rPr lang="uk-UA" sz="1800" dirty="0" smtClean="0">
                <a:solidFill>
                  <a:srgbClr val="002060"/>
                </a:solidFill>
                <a:latin typeface="Arial" panose="020B0604020202020204" pitchFamily="34" charset="0"/>
              </a:rPr>
              <a:t>- за </a:t>
            </a:r>
            <a:r>
              <a:rPr lang="uk-UA" sz="1800" dirty="0">
                <a:solidFill>
                  <a:srgbClr val="002060"/>
                </a:solidFill>
                <a:latin typeface="Arial" panose="020B0604020202020204" pitchFamily="34" charset="0"/>
              </a:rPr>
              <a:t>власним бажанням (ст. 38 КЗпП України), </a:t>
            </a:r>
            <a:r>
              <a:rPr lang="uk-UA" sz="1800" dirty="0" smtClean="0">
                <a:solidFill>
                  <a:srgbClr val="002060"/>
                </a:solidFill>
                <a:latin typeface="Arial" panose="020B0604020202020204" pitchFamily="34" charset="0"/>
              </a:rPr>
              <a:t/>
            </a:r>
            <a:br>
              <a:rPr lang="uk-UA" sz="1800" dirty="0" smtClean="0">
                <a:solidFill>
                  <a:srgbClr val="002060"/>
                </a:solidFill>
                <a:latin typeface="Arial" panose="020B0604020202020204" pitchFamily="34" charset="0"/>
              </a:rPr>
            </a:br>
            <a:r>
              <a:rPr lang="uk-UA" sz="1800" dirty="0" smtClean="0">
                <a:solidFill>
                  <a:srgbClr val="002060"/>
                </a:solidFill>
                <a:latin typeface="Arial" panose="020B0604020202020204" pitchFamily="34" charset="0"/>
              </a:rPr>
              <a:t>- за </a:t>
            </a:r>
            <a:r>
              <a:rPr lang="uk-UA" sz="1800" dirty="0">
                <a:solidFill>
                  <a:srgbClr val="002060"/>
                </a:solidFill>
                <a:latin typeface="Arial" panose="020B0604020202020204" pitchFamily="34" charset="0"/>
              </a:rPr>
              <a:t>угодою сторін (п. 1 ст. 36 КЗпП України),  </a:t>
            </a:r>
            <a:r>
              <a:rPr lang="uk-UA" sz="1800" dirty="0" smtClean="0">
                <a:solidFill>
                  <a:srgbClr val="002060"/>
                </a:solidFill>
                <a:latin typeface="Arial" panose="020B0604020202020204" pitchFamily="34" charset="0"/>
              </a:rPr>
              <a:t/>
            </a:r>
            <a:br>
              <a:rPr lang="uk-UA" sz="1800" dirty="0" smtClean="0">
                <a:solidFill>
                  <a:srgbClr val="002060"/>
                </a:solidFill>
                <a:latin typeface="Arial" panose="020B0604020202020204" pitchFamily="34" charset="0"/>
              </a:rPr>
            </a:br>
            <a:r>
              <a:rPr lang="uk-UA" sz="1800" dirty="0" smtClean="0">
                <a:solidFill>
                  <a:srgbClr val="002060"/>
                </a:solidFill>
                <a:latin typeface="Arial" panose="020B0604020202020204" pitchFamily="34" charset="0"/>
              </a:rPr>
              <a:t>- у </a:t>
            </a:r>
            <a:r>
              <a:rPr lang="uk-UA" sz="1800" dirty="0">
                <a:solidFill>
                  <a:srgbClr val="002060"/>
                </a:solidFill>
                <a:latin typeface="Arial" panose="020B0604020202020204" pitchFamily="34" charset="0"/>
              </a:rPr>
              <a:t>зв’язку з закінченням строку строкового трудового договору (п. 2 ст. 36 КЗпП України),  </a:t>
            </a:r>
            <a:r>
              <a:rPr lang="uk-UA" sz="1800" dirty="0" smtClean="0">
                <a:solidFill>
                  <a:srgbClr val="002060"/>
                </a:solidFill>
                <a:latin typeface="Arial" panose="020B0604020202020204" pitchFamily="34" charset="0"/>
              </a:rPr>
              <a:t/>
            </a:r>
            <a:br>
              <a:rPr lang="uk-UA" sz="1800" dirty="0" smtClean="0">
                <a:solidFill>
                  <a:srgbClr val="002060"/>
                </a:solidFill>
                <a:latin typeface="Arial" panose="020B0604020202020204" pitchFamily="34" charset="0"/>
              </a:rPr>
            </a:br>
            <a:r>
              <a:rPr lang="uk-UA" sz="1800" dirty="0" smtClean="0">
                <a:solidFill>
                  <a:srgbClr val="002060"/>
                </a:solidFill>
                <a:latin typeface="Arial" panose="020B0604020202020204" pitchFamily="34" charset="0"/>
              </a:rPr>
              <a:t>- на </a:t>
            </a:r>
            <a:r>
              <a:rPr lang="uk-UA" sz="1800" dirty="0">
                <a:solidFill>
                  <a:srgbClr val="002060"/>
                </a:solidFill>
                <a:latin typeface="Arial" panose="020B0604020202020204" pitchFamily="34" charset="0"/>
              </a:rPr>
              <a:t>підставі відмови працівника від продовження роботи у зв'язку із зміною істотних умов праці (п. 6 ст. 36 КЗпП України).</a:t>
            </a:r>
            <a:r>
              <a:rPr lang="ru-RU" sz="800" b="1" dirty="0">
                <a:solidFill>
                  <a:prstClr val="black"/>
                </a:solidFill>
                <a:latin typeface="System"/>
              </a:rPr>
              <a:t/>
            </a:r>
            <a:br>
              <a:rPr lang="ru-RU" sz="800" b="1" dirty="0">
                <a:solidFill>
                  <a:prstClr val="black"/>
                </a:solidFill>
                <a:latin typeface="System"/>
              </a:rPr>
            </a:br>
            <a:r>
              <a:rPr lang="uk-UA" sz="1200" dirty="0"/>
              <a:t/>
            </a:r>
            <a:br>
              <a:rPr lang="uk-UA" sz="1200" dirty="0"/>
            </a:b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2100267622"/>
      </p:ext>
    </p:extLst>
  </p:cSld>
  <p:clrMapOvr>
    <a:masterClrMapping/>
  </p:clrMapOvr>
  <p:transition>
    <p:strip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r>
              <a:rPr lang="uk-UA" sz="1300" dirty="0">
                <a:solidFill>
                  <a:schemeClr val="tx1"/>
                </a:solidFill>
              </a:rPr>
              <a:t/>
            </a:r>
            <a:br>
              <a:rPr lang="uk-UA" sz="1300" dirty="0">
                <a:solidFill>
                  <a:schemeClr val="tx1"/>
                </a:solidFill>
              </a:rPr>
            </a:br>
            <a:r>
              <a:rPr lang="ru-RU" sz="2200" b="1" dirty="0" err="1">
                <a:solidFill>
                  <a:srgbClr val="1F497D"/>
                </a:solidFill>
                <a:latin typeface="Arial" panose="020B0604020202020204" pitchFamily="34" charset="0"/>
              </a:rPr>
              <a:t>Категорії</a:t>
            </a:r>
            <a:r>
              <a:rPr lang="ru-RU" sz="2200" b="1" dirty="0">
                <a:solidFill>
                  <a:srgbClr val="1F497D"/>
                </a:solidFill>
                <a:latin typeface="Arial" panose="020B0604020202020204" pitchFamily="34" charset="0"/>
              </a:rPr>
              <a:t> </a:t>
            </a:r>
            <a:r>
              <a:rPr lang="ru-RU" sz="2200" b="1" dirty="0" err="1">
                <a:solidFill>
                  <a:srgbClr val="1F497D"/>
                </a:solidFill>
                <a:latin typeface="Arial" panose="020B0604020202020204" pitchFamily="34" charset="0"/>
              </a:rPr>
              <a:t>працівників</a:t>
            </a:r>
            <a:r>
              <a:rPr lang="ru-RU" sz="2200" b="1" dirty="0">
                <a:solidFill>
                  <a:srgbClr val="1F497D"/>
                </a:solidFill>
                <a:latin typeface="Arial" panose="020B0604020202020204" pitchFamily="34" charset="0"/>
              </a:rPr>
              <a:t>, з </a:t>
            </a:r>
            <a:r>
              <a:rPr lang="ru-RU" sz="2200" b="1" dirty="0" err="1">
                <a:solidFill>
                  <a:srgbClr val="1F497D"/>
                </a:solidFill>
                <a:latin typeface="Arial" panose="020B0604020202020204" pitchFamily="34" charset="0"/>
              </a:rPr>
              <a:t>якими</a:t>
            </a:r>
            <a:r>
              <a:rPr lang="ru-RU" sz="2200" b="1" dirty="0">
                <a:solidFill>
                  <a:srgbClr val="1F497D"/>
                </a:solidFill>
                <a:latin typeface="Arial" panose="020B0604020202020204" pitchFamily="34" charset="0"/>
              </a:rPr>
              <a:t> не </a:t>
            </a:r>
            <a:r>
              <a:rPr lang="ru-RU" sz="2200" b="1" dirty="0" err="1">
                <a:solidFill>
                  <a:srgbClr val="1F497D"/>
                </a:solidFill>
                <a:latin typeface="Arial" panose="020B0604020202020204" pitchFamily="34" charset="0"/>
              </a:rPr>
              <a:t>допускається</a:t>
            </a:r>
            <a:r>
              <a:rPr lang="ru-RU" sz="2200" b="1" dirty="0">
                <a:solidFill>
                  <a:srgbClr val="1F497D"/>
                </a:solidFill>
                <a:latin typeface="Arial" panose="020B0604020202020204" pitchFamily="34" charset="0"/>
              </a:rPr>
              <a:t> </a:t>
            </a:r>
            <a:r>
              <a:rPr lang="ru-RU" sz="2200" b="1" dirty="0" err="1">
                <a:solidFill>
                  <a:srgbClr val="1F497D"/>
                </a:solidFill>
                <a:latin typeface="Arial" panose="020B0604020202020204" pitchFamily="34" charset="0"/>
              </a:rPr>
              <a:t>розірвання</a:t>
            </a:r>
            <a:r>
              <a:rPr lang="ru-RU" sz="2200" b="1" dirty="0">
                <a:solidFill>
                  <a:srgbClr val="1F497D"/>
                </a:solidFill>
                <a:latin typeface="Arial" panose="020B0604020202020204" pitchFamily="34" charset="0"/>
              </a:rPr>
              <a:t> трудового договору з </a:t>
            </a:r>
            <a:r>
              <a:rPr lang="ru-RU" sz="2200" b="1" dirty="0" err="1">
                <a:solidFill>
                  <a:srgbClr val="1F497D"/>
                </a:solidFill>
                <a:latin typeface="Arial" panose="020B0604020202020204" pitchFamily="34" charset="0"/>
              </a:rPr>
              <a:t>ініціативи</a:t>
            </a:r>
            <a:r>
              <a:rPr lang="ru-RU" sz="2200" b="1" dirty="0">
                <a:solidFill>
                  <a:srgbClr val="1F497D"/>
                </a:solidFill>
                <a:latin typeface="Arial" panose="020B0604020202020204" pitchFamily="34" charset="0"/>
              </a:rPr>
              <a:t> </a:t>
            </a:r>
            <a:r>
              <a:rPr lang="ru-RU" sz="2200" b="1" dirty="0" err="1">
                <a:solidFill>
                  <a:srgbClr val="1F497D"/>
                </a:solidFill>
                <a:latin typeface="Arial" panose="020B0604020202020204" pitchFamily="34" charset="0"/>
              </a:rPr>
              <a:t>власника</a:t>
            </a:r>
            <a:r>
              <a:rPr lang="ru-RU" sz="2200" b="1" dirty="0">
                <a:solidFill>
                  <a:srgbClr val="1F497D"/>
                </a:solidFill>
                <a:latin typeface="Arial" panose="020B0604020202020204" pitchFamily="34" charset="0"/>
              </a:rPr>
              <a:t> </a:t>
            </a:r>
            <a:r>
              <a:rPr lang="ru-RU" sz="2200" b="1" dirty="0">
                <a:solidFill>
                  <a:srgbClr val="C00000"/>
                </a:solidFill>
                <a:latin typeface="Arial" panose="020B0604020202020204" pitchFamily="34" charset="0"/>
              </a:rPr>
              <a:t>(ст. ст. 184, 1861 </a:t>
            </a:r>
            <a:r>
              <a:rPr lang="ru-RU" sz="2200" b="1" dirty="0" err="1">
                <a:solidFill>
                  <a:srgbClr val="C00000"/>
                </a:solidFill>
                <a:latin typeface="Arial" panose="020B0604020202020204" pitchFamily="34" charset="0"/>
              </a:rPr>
              <a:t>КЗпП</a:t>
            </a:r>
            <a:r>
              <a:rPr lang="ru-RU" sz="2200" b="1" dirty="0">
                <a:solidFill>
                  <a:srgbClr val="C00000"/>
                </a:solidFill>
                <a:latin typeface="Arial" panose="020B0604020202020204" pitchFamily="34" charset="0"/>
              </a:rPr>
              <a:t> </a:t>
            </a:r>
            <a:r>
              <a:rPr lang="ru-RU" sz="2200" b="1" dirty="0" err="1">
                <a:solidFill>
                  <a:srgbClr val="C00000"/>
                </a:solidFill>
                <a:latin typeface="Arial" panose="020B0604020202020204" pitchFamily="34" charset="0"/>
              </a:rPr>
              <a:t>України</a:t>
            </a:r>
            <a:r>
              <a:rPr lang="ru-RU" sz="2200" b="1" dirty="0" smtClean="0">
                <a:solidFill>
                  <a:srgbClr val="C00000"/>
                </a:solidFill>
                <a:latin typeface="Arial" panose="020B0604020202020204" pitchFamily="34" charset="0"/>
              </a:rPr>
              <a:t>):</a:t>
            </a:r>
            <a:r>
              <a:rPr lang="ru-RU" sz="2000" b="1" dirty="0" smtClean="0">
                <a:solidFill>
                  <a:srgbClr val="C00000"/>
                </a:solidFill>
                <a:latin typeface="Arial" panose="020B0604020202020204" pitchFamily="34" charset="0"/>
              </a:rPr>
              <a:t/>
            </a:r>
            <a:br>
              <a:rPr lang="ru-RU" sz="2000" b="1" dirty="0" smtClean="0">
                <a:solidFill>
                  <a:srgbClr val="C00000"/>
                </a:solidFill>
                <a:latin typeface="Arial" panose="020B0604020202020204" pitchFamily="34" charset="0"/>
              </a:rPr>
            </a:br>
            <a:r>
              <a:rPr lang="ru-RU" sz="2000" b="1" dirty="0">
                <a:solidFill>
                  <a:srgbClr val="C00000"/>
                </a:solidFill>
                <a:latin typeface="Arial" panose="020B0604020202020204" pitchFamily="34" charset="0"/>
              </a:rPr>
              <a:t/>
            </a:r>
            <a:br>
              <a:rPr lang="ru-RU" sz="2000" b="1" dirty="0">
                <a:solidFill>
                  <a:srgbClr val="C00000"/>
                </a:solidFill>
                <a:latin typeface="Arial" panose="020B0604020202020204" pitchFamily="34" charset="0"/>
              </a:rPr>
            </a:br>
            <a:r>
              <a:rPr lang="uk-UA" sz="2000" dirty="0">
                <a:solidFill>
                  <a:srgbClr val="002060"/>
                </a:solidFill>
              </a:rPr>
              <a:t>·</a:t>
            </a:r>
            <a:r>
              <a:rPr lang="uk-UA" sz="2000" dirty="0">
                <a:solidFill>
                  <a:srgbClr val="002060"/>
                </a:solidFill>
                <a:latin typeface="Arial" panose="020B0604020202020204" pitchFamily="34" charset="0"/>
              </a:rPr>
              <a:t> вагітні жінки</a:t>
            </a:r>
            <a:r>
              <a:rPr lang="uk-UA" sz="2000" dirty="0" smtClean="0">
                <a:solidFill>
                  <a:srgbClr val="002060"/>
                </a:solidFill>
                <a:latin typeface="Arial" panose="020B0604020202020204" pitchFamily="34" charset="0"/>
              </a:rPr>
              <a:t>;</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t>
            </a:r>
            <a:r>
              <a:rPr lang="uk-UA" sz="2000" dirty="0">
                <a:solidFill>
                  <a:srgbClr val="002060"/>
                </a:solidFill>
                <a:latin typeface="Arial" panose="020B0604020202020204" pitchFamily="34" charset="0"/>
              </a:rPr>
              <a:t>· жінки, які мають дітей віком до трьох років (до шести років – за наявності медичного висновку); </a:t>
            </a: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t>
            </a:r>
            <a:r>
              <a:rPr lang="uk-UA" sz="2000" dirty="0">
                <a:solidFill>
                  <a:srgbClr val="002060"/>
                </a:solidFill>
                <a:latin typeface="Arial" panose="020B0604020202020204" pitchFamily="34" charset="0"/>
              </a:rPr>
              <a:t>одиноких матерів при наявності дитини віком до чотирнадцяти років або </a:t>
            </a:r>
            <a:r>
              <a:rPr lang="uk-UA" sz="2000" dirty="0" smtClean="0">
                <a:solidFill>
                  <a:srgbClr val="002060"/>
                </a:solidFill>
                <a:latin typeface="Arial" panose="020B0604020202020204" pitchFamily="34" charset="0"/>
              </a:rPr>
              <a:t>дитини інваліда;</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t>
            </a:r>
            <a:r>
              <a:rPr lang="uk-UA" sz="2000" dirty="0">
                <a:solidFill>
                  <a:srgbClr val="002060"/>
                </a:solidFill>
                <a:latin typeface="Arial" panose="020B0604020202020204" pitchFamily="34" charset="0"/>
              </a:rPr>
              <a:t>· батьки, які виховують дітей без матері (в тому числі в разі тривалого перебування матері в лікувальному закладі); </a:t>
            </a: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t>
            </a:r>
            <a:r>
              <a:rPr lang="uk-UA" sz="2000" dirty="0">
                <a:solidFill>
                  <a:srgbClr val="002060"/>
                </a:solidFill>
                <a:latin typeface="Arial" panose="020B0604020202020204" pitchFamily="34" charset="0"/>
              </a:rPr>
              <a:t>опікуни (піклувальники); </a:t>
            </a: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t>
            </a:r>
            <a:r>
              <a:rPr lang="uk-UA" sz="2000" dirty="0">
                <a:solidFill>
                  <a:srgbClr val="002060"/>
                </a:solidFill>
                <a:latin typeface="Arial" panose="020B0604020202020204" pitchFamily="34" charset="0"/>
              </a:rPr>
              <a:t>прийомні батьки.</a:t>
            </a:r>
            <a:r>
              <a:rPr lang="uk-UA" sz="800" b="1" dirty="0">
                <a:solidFill>
                  <a:prstClr val="black"/>
                </a:solidFill>
                <a:latin typeface="System"/>
              </a:rPr>
              <a:t/>
            </a:r>
            <a:br>
              <a:rPr lang="uk-UA" sz="800" b="1" dirty="0">
                <a:solidFill>
                  <a:prstClr val="black"/>
                </a:solidFill>
                <a:latin typeface="System"/>
              </a:rPr>
            </a:br>
            <a:r>
              <a:rPr lang="uk-UA" sz="1200" dirty="0"/>
              <a:t/>
            </a:r>
            <a:br>
              <a:rPr lang="uk-UA" sz="1200" dirty="0"/>
            </a:br>
            <a:r>
              <a:rPr lang="uk-UA" sz="1200" dirty="0"/>
              <a:t/>
            </a:r>
            <a:br>
              <a:rPr lang="uk-UA" sz="1200" dirty="0"/>
            </a:b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2946779512"/>
      </p:ext>
    </p:extLst>
  </p:cSld>
  <p:clrMapOvr>
    <a:masterClrMapping/>
  </p:clrMapOvr>
  <p:transition>
    <p:strip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pPr lvl="0"/>
            <a:r>
              <a:rPr lang="uk-UA" sz="1300" dirty="0">
                <a:solidFill>
                  <a:schemeClr val="tx1"/>
                </a:solidFill>
              </a:rPr>
              <a:t/>
            </a:r>
            <a:br>
              <a:rPr lang="uk-UA" sz="1300" dirty="0">
                <a:solidFill>
                  <a:schemeClr val="tx1"/>
                </a:solidFill>
              </a:rPr>
            </a:br>
            <a:r>
              <a:rPr lang="ru-RU" sz="2400" b="1" dirty="0" err="1">
                <a:solidFill>
                  <a:srgbClr val="C00000"/>
                </a:solidFill>
                <a:latin typeface="Arial" panose="020B0604020202020204" pitchFamily="34" charset="0"/>
              </a:rPr>
              <a:t>Наслідки</a:t>
            </a:r>
            <a:r>
              <a:rPr lang="ru-RU" sz="2400" b="1" dirty="0">
                <a:solidFill>
                  <a:srgbClr val="C00000"/>
                </a:solidFill>
                <a:latin typeface="Arial" panose="020B0604020202020204" pitchFamily="34" charset="0"/>
              </a:rPr>
              <a:t> у </a:t>
            </a:r>
            <a:r>
              <a:rPr lang="ru-RU" sz="2400" b="1" dirty="0" err="1">
                <a:solidFill>
                  <a:srgbClr val="C00000"/>
                </a:solidFill>
                <a:latin typeface="Arial" panose="020B0604020202020204" pitchFamily="34" charset="0"/>
              </a:rPr>
              <a:t>разі</a:t>
            </a:r>
            <a:r>
              <a:rPr lang="ru-RU" sz="2400" b="1" dirty="0">
                <a:solidFill>
                  <a:srgbClr val="C00000"/>
                </a:solidFill>
                <a:latin typeface="Arial" panose="020B0604020202020204" pitchFamily="34" charset="0"/>
              </a:rPr>
              <a:t> </a:t>
            </a:r>
            <a:r>
              <a:rPr lang="ru-RU" sz="2400" b="1" dirty="0" err="1">
                <a:solidFill>
                  <a:srgbClr val="C00000"/>
                </a:solidFill>
                <a:latin typeface="Arial" panose="020B0604020202020204" pitchFamily="34" charset="0"/>
              </a:rPr>
              <a:t>задоволення</a:t>
            </a:r>
            <a:r>
              <a:rPr lang="ru-RU" sz="2400" b="1" dirty="0">
                <a:solidFill>
                  <a:srgbClr val="C00000"/>
                </a:solidFill>
                <a:latin typeface="Arial" panose="020B0604020202020204" pitchFamily="34" charset="0"/>
              </a:rPr>
              <a:t> </a:t>
            </a:r>
            <a:r>
              <a:rPr lang="ru-RU" sz="2400" b="1" dirty="0" err="1">
                <a:solidFill>
                  <a:srgbClr val="C00000"/>
                </a:solidFill>
                <a:latin typeface="Arial" panose="020B0604020202020204" pitchFamily="34" charset="0"/>
              </a:rPr>
              <a:t>позовних</a:t>
            </a:r>
            <a:r>
              <a:rPr lang="ru-RU" sz="2400" b="1" dirty="0">
                <a:solidFill>
                  <a:srgbClr val="C00000"/>
                </a:solidFill>
                <a:latin typeface="Arial" panose="020B0604020202020204" pitchFamily="34" charset="0"/>
              </a:rPr>
              <a:t> </a:t>
            </a:r>
            <a:r>
              <a:rPr lang="ru-RU" sz="2400" b="1" dirty="0" err="1">
                <a:solidFill>
                  <a:srgbClr val="C00000"/>
                </a:solidFill>
                <a:latin typeface="Arial" panose="020B0604020202020204" pitchFamily="34" charset="0"/>
              </a:rPr>
              <a:t>вимог</a:t>
            </a:r>
            <a:r>
              <a:rPr lang="ru-RU" sz="2400" b="1" dirty="0">
                <a:solidFill>
                  <a:srgbClr val="C00000"/>
                </a:solidFill>
                <a:latin typeface="Arial" panose="020B0604020202020204" pitchFamily="34" charset="0"/>
              </a:rPr>
              <a:t> (ст. ст. 235, 237</a:t>
            </a:r>
            <a:r>
              <a:rPr lang="ru-RU" sz="1800" b="1" dirty="0">
                <a:solidFill>
                  <a:srgbClr val="C00000"/>
                </a:solidFill>
                <a:latin typeface="Arial" panose="020B0604020202020204" pitchFamily="34" charset="0"/>
              </a:rPr>
              <a:t>1 </a:t>
            </a:r>
            <a:r>
              <a:rPr lang="ru-RU" sz="2400" b="1" dirty="0" err="1">
                <a:solidFill>
                  <a:srgbClr val="C00000"/>
                </a:solidFill>
                <a:latin typeface="Arial" panose="020B0604020202020204" pitchFamily="34" charset="0"/>
              </a:rPr>
              <a:t>КЗпП</a:t>
            </a:r>
            <a:r>
              <a:rPr lang="ru-RU" sz="2400" b="1" dirty="0">
                <a:solidFill>
                  <a:srgbClr val="C00000"/>
                </a:solidFill>
                <a:latin typeface="Arial" panose="020B0604020202020204" pitchFamily="34" charset="0"/>
              </a:rPr>
              <a:t> </a:t>
            </a:r>
            <a:r>
              <a:rPr lang="ru-RU" sz="2400" b="1" dirty="0" err="1">
                <a:solidFill>
                  <a:srgbClr val="C00000"/>
                </a:solidFill>
                <a:latin typeface="Arial" panose="020B0604020202020204" pitchFamily="34" charset="0"/>
              </a:rPr>
              <a:t>України</a:t>
            </a:r>
            <a:r>
              <a:rPr lang="ru-RU" sz="2400" b="1" dirty="0">
                <a:solidFill>
                  <a:srgbClr val="C00000"/>
                </a:solidFill>
                <a:latin typeface="Arial" panose="020B0604020202020204" pitchFamily="34" charset="0"/>
              </a:rPr>
              <a:t>): </a:t>
            </a:r>
            <a:r>
              <a:rPr lang="ru-RU" sz="1200" dirty="0">
                <a:solidFill>
                  <a:srgbClr val="002060"/>
                </a:solidFill>
                <a:latin typeface="Arial" panose="020B0604020202020204" pitchFamily="34" charset="0"/>
              </a:rPr>
              <a:t>· </a:t>
            </a:r>
            <a:r>
              <a:rPr lang="ru-RU" sz="1200" dirty="0" smtClean="0">
                <a:solidFill>
                  <a:srgbClr val="002060"/>
                </a:solidFill>
                <a:latin typeface="Arial" panose="020B0604020202020204" pitchFamily="34" charset="0"/>
              </a:rPr>
              <a:t/>
            </a:r>
            <a:br>
              <a:rPr lang="ru-RU" sz="1200" dirty="0" smtClean="0">
                <a:solidFill>
                  <a:srgbClr val="002060"/>
                </a:solidFill>
                <a:latin typeface="Arial" panose="020B0604020202020204" pitchFamily="34" charset="0"/>
              </a:rPr>
            </a:br>
            <a:r>
              <a:rPr lang="ru-RU" sz="1200" dirty="0">
                <a:solidFill>
                  <a:srgbClr val="002060"/>
                </a:solidFill>
                <a:latin typeface="Arial" panose="020B0604020202020204" pitchFamily="34" charset="0"/>
              </a:rPr>
              <a:t/>
            </a:r>
            <a:br>
              <a:rPr lang="ru-RU" sz="1200" dirty="0">
                <a:solidFill>
                  <a:srgbClr val="002060"/>
                </a:solidFill>
                <a:latin typeface="Arial" panose="020B0604020202020204" pitchFamily="34" charset="0"/>
              </a:rPr>
            </a:br>
            <a:r>
              <a:rPr lang="ru-RU" sz="1200" dirty="0" smtClean="0">
                <a:solidFill>
                  <a:srgbClr val="002060"/>
                </a:solidFill>
                <a:latin typeface="Arial" panose="020B0604020202020204" pitchFamily="34" charset="0"/>
              </a:rPr>
              <a:t>- </a:t>
            </a:r>
            <a:r>
              <a:rPr lang="ru-RU" sz="2000" dirty="0" err="1" smtClean="0">
                <a:solidFill>
                  <a:srgbClr val="002060"/>
                </a:solidFill>
                <a:latin typeface="Arial" panose="020B0604020202020204" pitchFamily="34" charset="0"/>
              </a:rPr>
              <a:t>поновлення</a:t>
            </a:r>
            <a:r>
              <a:rPr lang="ru-RU" sz="2000" dirty="0" smtClean="0">
                <a:solidFill>
                  <a:srgbClr val="002060"/>
                </a:solidFill>
                <a:latin typeface="Arial" panose="020B0604020202020204" pitchFamily="34" charset="0"/>
              </a:rPr>
              <a:t> </a:t>
            </a:r>
            <a:r>
              <a:rPr lang="ru-RU" sz="2000" dirty="0">
                <a:solidFill>
                  <a:srgbClr val="002060"/>
                </a:solidFill>
                <a:latin typeface="Arial" panose="020B0604020202020204" pitchFamily="34" charset="0"/>
              </a:rPr>
              <a:t>на </a:t>
            </a:r>
            <a:r>
              <a:rPr lang="ru-RU" sz="2000" dirty="0" err="1">
                <a:solidFill>
                  <a:srgbClr val="002060"/>
                </a:solidFill>
                <a:latin typeface="Arial" panose="020B0604020202020204" pitchFamily="34" charset="0"/>
              </a:rPr>
              <a:t>попередній</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роботі</a:t>
            </a:r>
            <a:r>
              <a:rPr lang="ru-RU" sz="2000" dirty="0">
                <a:solidFill>
                  <a:srgbClr val="002060"/>
                </a:solidFill>
                <a:latin typeface="Arial" panose="020B0604020202020204" pitchFamily="34" charset="0"/>
              </a:rPr>
              <a:t>; </a:t>
            </a:r>
            <a:r>
              <a:rPr lang="ru-RU" sz="2000" dirty="0" smtClean="0">
                <a:solidFill>
                  <a:srgbClr val="002060"/>
                </a:solidFill>
                <a:latin typeface="Arial" panose="020B0604020202020204" pitchFamily="34" charset="0"/>
              </a:rPr>
              <a:t/>
            </a:r>
            <a:br>
              <a:rPr lang="ru-RU" sz="2000" dirty="0" smtClean="0">
                <a:solidFill>
                  <a:srgbClr val="002060"/>
                </a:solidFill>
                <a:latin typeface="Arial" panose="020B0604020202020204" pitchFamily="34" charset="0"/>
              </a:rPr>
            </a:br>
            <a:r>
              <a:rPr lang="ru-RU" sz="2000" dirty="0" smtClean="0">
                <a:solidFill>
                  <a:srgbClr val="002060"/>
                </a:solidFill>
                <a:latin typeface="Arial" panose="020B0604020202020204" pitchFamily="34" charset="0"/>
              </a:rPr>
              <a:t/>
            </a:r>
            <a:br>
              <a:rPr lang="ru-RU" sz="2000" dirty="0" smtClean="0">
                <a:solidFill>
                  <a:srgbClr val="002060"/>
                </a:solidFill>
                <a:latin typeface="Arial" panose="020B0604020202020204" pitchFamily="34" charset="0"/>
              </a:rPr>
            </a:br>
            <a:r>
              <a:rPr lang="ru-RU" sz="2000" dirty="0" smtClean="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виплата</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працівникові</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середнього</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заробітку</a:t>
            </a:r>
            <a:r>
              <a:rPr lang="ru-RU" sz="2000" dirty="0">
                <a:solidFill>
                  <a:srgbClr val="002060"/>
                </a:solidFill>
                <a:latin typeface="Arial" panose="020B0604020202020204" pitchFamily="34" charset="0"/>
              </a:rPr>
              <a:t> за час </a:t>
            </a:r>
            <a:r>
              <a:rPr lang="ru-RU" sz="2000" dirty="0" err="1">
                <a:solidFill>
                  <a:srgbClr val="002060"/>
                </a:solidFill>
                <a:latin typeface="Arial" panose="020B0604020202020204" pitchFamily="34" charset="0"/>
              </a:rPr>
              <a:t>вимушеного</a:t>
            </a:r>
            <a:r>
              <a:rPr lang="ru-RU" sz="2000" dirty="0">
                <a:solidFill>
                  <a:srgbClr val="002060"/>
                </a:solidFill>
                <a:latin typeface="Arial" panose="020B0604020202020204" pitchFamily="34" charset="0"/>
              </a:rPr>
              <a:t> прогулу </a:t>
            </a:r>
            <a:r>
              <a:rPr lang="ru-RU" sz="2000" dirty="0" err="1">
                <a:solidFill>
                  <a:srgbClr val="002060"/>
                </a:solidFill>
                <a:latin typeface="Arial" panose="020B0604020202020204" pitchFamily="34" charset="0"/>
              </a:rPr>
              <a:t>або</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різниці</a:t>
            </a:r>
            <a:r>
              <a:rPr lang="ru-RU" sz="2000" dirty="0">
                <a:solidFill>
                  <a:srgbClr val="002060"/>
                </a:solidFill>
                <a:latin typeface="Arial" panose="020B0604020202020204" pitchFamily="34" charset="0"/>
              </a:rPr>
              <a:t> в </a:t>
            </a:r>
            <a:r>
              <a:rPr lang="ru-RU" sz="2000" dirty="0" err="1">
                <a:solidFill>
                  <a:srgbClr val="002060"/>
                </a:solidFill>
                <a:latin typeface="Arial" panose="020B0604020202020204" pitchFamily="34" charset="0"/>
              </a:rPr>
              <a:t>заробітку</a:t>
            </a:r>
            <a:r>
              <a:rPr lang="ru-RU" sz="2000" dirty="0">
                <a:solidFill>
                  <a:srgbClr val="002060"/>
                </a:solidFill>
                <a:latin typeface="Arial" panose="020B0604020202020204" pitchFamily="34" charset="0"/>
              </a:rPr>
              <a:t> за час </a:t>
            </a:r>
            <a:r>
              <a:rPr lang="ru-RU" sz="2000" dirty="0" err="1">
                <a:solidFill>
                  <a:srgbClr val="002060"/>
                </a:solidFill>
                <a:latin typeface="Arial" panose="020B0604020202020204" pitchFamily="34" charset="0"/>
              </a:rPr>
              <a:t>виконання</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нижчеоплачуваної</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роботи</a:t>
            </a:r>
            <a:r>
              <a:rPr lang="ru-RU" sz="2000" dirty="0">
                <a:solidFill>
                  <a:srgbClr val="002060"/>
                </a:solidFill>
                <a:latin typeface="Arial" panose="020B0604020202020204" pitchFamily="34" charset="0"/>
              </a:rPr>
              <a:t>, але не </a:t>
            </a:r>
            <a:r>
              <a:rPr lang="ru-RU" sz="2000" dirty="0" err="1">
                <a:solidFill>
                  <a:srgbClr val="002060"/>
                </a:solidFill>
                <a:latin typeface="Arial" panose="020B0604020202020204" pitchFamily="34" charset="0"/>
              </a:rPr>
              <a:t>більш</a:t>
            </a:r>
            <a:r>
              <a:rPr lang="ru-RU" sz="2000" dirty="0">
                <a:solidFill>
                  <a:srgbClr val="002060"/>
                </a:solidFill>
                <a:latin typeface="Arial" panose="020B0604020202020204" pitchFamily="34" charset="0"/>
              </a:rPr>
              <a:t> як за один </a:t>
            </a:r>
            <a:r>
              <a:rPr lang="ru-RU" sz="2000" dirty="0" err="1">
                <a:solidFill>
                  <a:srgbClr val="002060"/>
                </a:solidFill>
                <a:latin typeface="Arial" panose="020B0604020202020204" pitchFamily="34" charset="0"/>
              </a:rPr>
              <a:t>рік</a:t>
            </a:r>
            <a:r>
              <a:rPr lang="ru-RU" sz="2000" dirty="0">
                <a:solidFill>
                  <a:srgbClr val="002060"/>
                </a:solidFill>
                <a:latin typeface="Arial" panose="020B0604020202020204" pitchFamily="34" charset="0"/>
              </a:rPr>
              <a:t>. </a:t>
            </a:r>
            <a:r>
              <a:rPr lang="ru-RU" sz="2000" dirty="0" smtClean="0">
                <a:solidFill>
                  <a:srgbClr val="002060"/>
                </a:solidFill>
                <a:latin typeface="Arial" panose="020B0604020202020204" pitchFamily="34" charset="0"/>
              </a:rPr>
              <a:t/>
            </a:r>
            <a:br>
              <a:rPr lang="ru-RU" sz="2000" dirty="0" smtClean="0">
                <a:solidFill>
                  <a:srgbClr val="002060"/>
                </a:solidFill>
                <a:latin typeface="Arial" panose="020B0604020202020204" pitchFamily="34" charset="0"/>
              </a:rPr>
            </a:br>
            <a:r>
              <a:rPr lang="ru-RU" sz="2000" dirty="0" err="1" smtClean="0">
                <a:solidFill>
                  <a:srgbClr val="002060"/>
                </a:solidFill>
                <a:latin typeface="Arial" panose="020B0604020202020204" pitchFamily="34" charset="0"/>
              </a:rPr>
              <a:t>Якщо</a:t>
            </a:r>
            <a:r>
              <a:rPr lang="ru-RU" sz="2000" dirty="0" smtClean="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заява</a:t>
            </a:r>
            <a:r>
              <a:rPr lang="ru-RU" sz="2000" dirty="0">
                <a:solidFill>
                  <a:srgbClr val="002060"/>
                </a:solidFill>
                <a:latin typeface="Arial" panose="020B0604020202020204" pitchFamily="34" charset="0"/>
              </a:rPr>
              <a:t> про </a:t>
            </a:r>
            <a:r>
              <a:rPr lang="ru-RU" sz="2000" dirty="0" err="1">
                <a:solidFill>
                  <a:srgbClr val="002060"/>
                </a:solidFill>
                <a:latin typeface="Arial" panose="020B0604020202020204" pitchFamily="34" charset="0"/>
              </a:rPr>
              <a:t>поновлення</a:t>
            </a:r>
            <a:r>
              <a:rPr lang="ru-RU" sz="2000" dirty="0">
                <a:solidFill>
                  <a:srgbClr val="002060"/>
                </a:solidFill>
                <a:latin typeface="Arial" panose="020B0604020202020204" pitchFamily="34" charset="0"/>
              </a:rPr>
              <a:t> на </a:t>
            </a:r>
            <a:r>
              <a:rPr lang="ru-RU" sz="2000" dirty="0" err="1">
                <a:solidFill>
                  <a:srgbClr val="002060"/>
                </a:solidFill>
                <a:latin typeface="Arial" panose="020B0604020202020204" pitchFamily="34" charset="0"/>
              </a:rPr>
              <a:t>роботі</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розглядається</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більше</a:t>
            </a:r>
            <a:r>
              <a:rPr lang="ru-RU" sz="2000" dirty="0">
                <a:solidFill>
                  <a:srgbClr val="002060"/>
                </a:solidFill>
                <a:latin typeface="Arial" panose="020B0604020202020204" pitchFamily="34" charset="0"/>
              </a:rPr>
              <a:t> одного року не з вини </a:t>
            </a:r>
            <a:r>
              <a:rPr lang="ru-RU" sz="2000" dirty="0" err="1">
                <a:solidFill>
                  <a:srgbClr val="002060"/>
                </a:solidFill>
                <a:latin typeface="Arial" panose="020B0604020202020204" pitchFamily="34" charset="0"/>
              </a:rPr>
              <a:t>працівника</a:t>
            </a:r>
            <a:r>
              <a:rPr lang="ru-RU" sz="2000" dirty="0">
                <a:solidFill>
                  <a:srgbClr val="002060"/>
                </a:solidFill>
                <a:latin typeface="Arial" panose="020B0604020202020204" pitchFamily="34" charset="0"/>
              </a:rPr>
              <a:t>, то за весь час </a:t>
            </a:r>
            <a:r>
              <a:rPr lang="ru-RU" sz="2000" dirty="0" err="1">
                <a:solidFill>
                  <a:srgbClr val="002060"/>
                </a:solidFill>
                <a:latin typeface="Arial" panose="020B0604020202020204" pitchFamily="34" charset="0"/>
              </a:rPr>
              <a:t>вимушеного</a:t>
            </a:r>
            <a:r>
              <a:rPr lang="ru-RU" sz="2000" dirty="0">
                <a:solidFill>
                  <a:srgbClr val="002060"/>
                </a:solidFill>
                <a:latin typeface="Arial" panose="020B0604020202020204" pitchFamily="34" charset="0"/>
              </a:rPr>
              <a:t> прогулу; </a:t>
            </a:r>
            <a:r>
              <a:rPr lang="ru-RU" sz="2000" dirty="0" smtClean="0">
                <a:solidFill>
                  <a:srgbClr val="002060"/>
                </a:solidFill>
                <a:latin typeface="Arial" panose="020B0604020202020204" pitchFamily="34" charset="0"/>
              </a:rPr>
              <a:t/>
            </a:r>
            <a:br>
              <a:rPr lang="ru-RU" sz="2000" dirty="0" smtClean="0">
                <a:solidFill>
                  <a:srgbClr val="002060"/>
                </a:solidFill>
                <a:latin typeface="Arial" panose="020B0604020202020204" pitchFamily="34" charset="0"/>
              </a:rPr>
            </a:br>
            <a:r>
              <a:rPr lang="ru-RU" sz="2000" dirty="0">
                <a:solidFill>
                  <a:srgbClr val="002060"/>
                </a:solidFill>
                <a:latin typeface="Arial" panose="020B0604020202020204" pitchFamily="34" charset="0"/>
              </a:rPr>
              <a:t/>
            </a:r>
            <a:br>
              <a:rPr lang="ru-RU" sz="2000" dirty="0">
                <a:solidFill>
                  <a:srgbClr val="002060"/>
                </a:solidFill>
                <a:latin typeface="Arial" panose="020B0604020202020204" pitchFamily="34" charset="0"/>
              </a:rPr>
            </a:br>
            <a:r>
              <a:rPr lang="ru-RU" sz="2000" dirty="0" smtClean="0">
                <a:solidFill>
                  <a:srgbClr val="002060"/>
                </a:solidFill>
                <a:latin typeface="Arial" panose="020B0604020202020204" pitchFamily="34" charset="0"/>
              </a:rPr>
              <a:t>· </a:t>
            </a:r>
            <a:r>
              <a:rPr lang="ru-RU" sz="2000" dirty="0">
                <a:solidFill>
                  <a:srgbClr val="002060"/>
                </a:solidFill>
                <a:latin typeface="Arial" panose="020B0604020202020204" pitchFamily="34" charset="0"/>
              </a:rPr>
              <a:t>моральна шкода.</a:t>
            </a:r>
            <a:r>
              <a:rPr lang="uk-UA" sz="1200" dirty="0"/>
              <a:t/>
            </a:r>
            <a:br>
              <a:rPr lang="uk-UA" sz="1200" dirty="0"/>
            </a:br>
            <a:r>
              <a:rPr lang="uk-UA" sz="1200" dirty="0"/>
              <a:t/>
            </a:r>
            <a:br>
              <a:rPr lang="uk-UA" sz="1200" dirty="0"/>
            </a:b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1678637475"/>
      </p:ext>
    </p:extLst>
  </p:cSld>
  <p:clrMapOvr>
    <a:masterClrMapping/>
  </p:clrMapOvr>
  <p:transition>
    <p:strip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pPr lvl="0"/>
            <a:r>
              <a:rPr lang="uk-UA" sz="1300" dirty="0">
                <a:solidFill>
                  <a:schemeClr val="tx1"/>
                </a:solidFill>
              </a:rPr>
              <a:t/>
            </a:r>
            <a:br>
              <a:rPr lang="uk-UA" sz="1300" dirty="0">
                <a:solidFill>
                  <a:schemeClr val="tx1"/>
                </a:solidFill>
              </a:rPr>
            </a:br>
            <a:r>
              <a:rPr lang="uk-UA" sz="2800" b="1" dirty="0" smtClean="0">
                <a:solidFill>
                  <a:srgbClr val="C00000"/>
                </a:solidFill>
                <a:latin typeface="Arial" panose="020B0604020202020204" pitchFamily="34" charset="0"/>
              </a:rPr>
              <a:t>Документи, які необхідно оформити при звільненні:</a:t>
            </a:r>
            <a:r>
              <a:rPr lang="uk-UA" sz="2800" dirty="0" smtClean="0">
                <a:solidFill>
                  <a:srgbClr val="002060"/>
                </a:solidFill>
                <a:latin typeface="Arial" panose="020B0604020202020204" pitchFamily="34" charset="0"/>
              </a:rPr>
              <a:t> </a:t>
            </a:r>
            <a:r>
              <a:rPr lang="uk-UA" sz="1200" dirty="0" smtClean="0">
                <a:solidFill>
                  <a:srgbClr val="002060"/>
                </a:solidFill>
                <a:latin typeface="Arial" panose="020B0604020202020204" pitchFamily="34" charset="0"/>
              </a:rPr>
              <a:t/>
            </a:r>
            <a:br>
              <a:rPr lang="uk-UA" sz="1200" dirty="0" smtClean="0">
                <a:solidFill>
                  <a:srgbClr val="002060"/>
                </a:solidFill>
                <a:latin typeface="Arial" panose="020B0604020202020204" pitchFamily="34" charset="0"/>
              </a:rPr>
            </a:br>
            <a:r>
              <a:rPr lang="uk-UA" sz="1200" dirty="0" smtClean="0">
                <a:solidFill>
                  <a:srgbClr val="002060"/>
                </a:solidFill>
                <a:latin typeface="Arial" panose="020B0604020202020204" pitchFamily="34" charset="0"/>
              </a:rPr>
              <a:t/>
            </a:r>
            <a:br>
              <a:rPr lang="uk-UA" sz="12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Наказ про звільнення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err="1" smtClean="0">
                <a:solidFill>
                  <a:srgbClr val="002060"/>
                </a:solidFill>
                <a:latin typeface="Arial" panose="020B0604020202020204" pitchFamily="34" charset="0"/>
              </a:rPr>
              <a:t>Внести</a:t>
            </a:r>
            <a:r>
              <a:rPr lang="uk-UA" sz="2000" dirty="0" smtClean="0">
                <a:solidFill>
                  <a:srgbClr val="002060"/>
                </a:solidFill>
                <a:latin typeface="Arial" panose="020B0604020202020204" pitchFamily="34" charset="0"/>
              </a:rPr>
              <a:t> відповідний запис до трудової книжки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Довідку про роботу працівника на даному підприємстві із зазначенням спеціальності, кваліфікації, посади, часу роботи і розміру заробітної плати (на вимогу працівника)</a:t>
            </a:r>
            <a:r>
              <a:rPr lang="uk-UA" sz="1200" dirty="0"/>
              <a:t/>
            </a:r>
            <a:br>
              <a:rPr lang="uk-UA" sz="1200" dirty="0"/>
            </a:b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1777177902"/>
      </p:ext>
    </p:extLst>
  </p:cSld>
  <p:clrMapOvr>
    <a:masterClrMapping/>
  </p:clrMapOvr>
  <p:transition>
    <p:strip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52105965"/>
              </p:ext>
            </p:extLst>
          </p:nvPr>
        </p:nvGraphicFramePr>
        <p:xfrm>
          <a:off x="428596" y="764704"/>
          <a:ext cx="842968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85720" y="1000108"/>
          <a:ext cx="4786346" cy="5016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987" name="Picture 3" descr="http://t3.gstatic.com/images?q=tbn:ANd9GcQ45TEBVFUuz8iUWixYkU-LEIxXm3X1s_xH-zIeTA6RFqMYZBvLig"/>
          <p:cNvPicPr>
            <a:picLocks noChangeAspect="1" noChangeArrowheads="1"/>
          </p:cNvPicPr>
          <p:nvPr/>
        </p:nvPicPr>
        <p:blipFill>
          <a:blip r:embed="rId7"/>
          <a:srcRect/>
          <a:stretch>
            <a:fillRect/>
          </a:stretch>
        </p:blipFill>
        <p:spPr bwMode="auto">
          <a:xfrm>
            <a:off x="5072066" y="1428736"/>
            <a:ext cx="3786190" cy="3786190"/>
          </a:xfrm>
          <a:prstGeom prst="rect">
            <a:avLst/>
          </a:prstGeom>
          <a:ln>
            <a:noFill/>
          </a:ln>
          <a:effectLst>
            <a:softEdge rad="112500"/>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randombar(horizontal)">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357290" y="3155390"/>
          <a:ext cx="7572396" cy="3046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9155" name="Picture 3" descr="http://t0.gstatic.com/images?q=tbn:ANd9GcRSWSZnGPHQympgTfFjp8APsTl08FzPGpzfHGGrf7J0c0dIYVZI"/>
          <p:cNvPicPr>
            <a:picLocks noChangeAspect="1" noChangeArrowheads="1"/>
          </p:cNvPicPr>
          <p:nvPr/>
        </p:nvPicPr>
        <p:blipFill>
          <a:blip r:embed="rId7"/>
          <a:srcRect/>
          <a:stretch>
            <a:fillRect/>
          </a:stretch>
        </p:blipFill>
        <p:spPr bwMode="auto">
          <a:xfrm>
            <a:off x="928662" y="357166"/>
            <a:ext cx="7387754" cy="2363577"/>
          </a:xfrm>
          <a:prstGeom prst="rect">
            <a:avLst/>
          </a:prstGeom>
          <a:ln>
            <a:noFill/>
          </a:ln>
          <a:effectLst>
            <a:softEdge rad="112500"/>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plus(in)">
                                      <p:cBhvr>
                                        <p:cTn id="7" dur="2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714348" y="500042"/>
          <a:ext cx="7786710" cy="3108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8131" name="Picture 3" descr="http://t2.gstatic.com/images?q=tbn:ANd9GcTop_9WDDGQXPb0WpaAy9keQZYrGO4SdDp9MFLf7boGO_8zgCJq"/>
          <p:cNvPicPr>
            <a:picLocks noChangeAspect="1" noChangeArrowheads="1"/>
          </p:cNvPicPr>
          <p:nvPr/>
        </p:nvPicPr>
        <p:blipFill>
          <a:blip r:embed="rId7"/>
          <a:srcRect/>
          <a:stretch>
            <a:fillRect/>
          </a:stretch>
        </p:blipFill>
        <p:spPr bwMode="auto">
          <a:xfrm>
            <a:off x="2214546" y="3714752"/>
            <a:ext cx="4357718" cy="2766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circle(out)">
                                      <p:cBhvr>
                                        <p:cTn id="7" dur="20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95536" y="692696"/>
          <a:ext cx="6347714" cy="577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505510"/>
      </p:ext>
    </p:extLst>
  </p:cSld>
  <p:clrMapOvr>
    <a:masterClrMapping/>
  </p:clrMapOvr>
  <p:transition>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359645759"/>
              </p:ext>
            </p:extLst>
          </p:nvPr>
        </p:nvGraphicFramePr>
        <p:xfrm>
          <a:off x="609599" y="609600"/>
          <a:ext cx="6347714" cy="577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3244403"/>
      </p:ext>
    </p:extLst>
  </p:cSld>
  <p:clrMapOvr>
    <a:masterClrMapping/>
  </p:clrMapOvr>
  <p:transition>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4" cy="5771728"/>
          </a:xfrm>
        </p:spPr>
        <p:txBody>
          <a:bodyPr>
            <a:normAutofit fontScale="90000"/>
          </a:bodyPr>
          <a:lstStyle/>
          <a:p>
            <a:r>
              <a:rPr lang="uk-UA" sz="1700" dirty="0" smtClean="0">
                <a:solidFill>
                  <a:schemeClr val="tx1"/>
                </a:solidFill>
              </a:rPr>
              <a:t>Відповідно до статті 36 КЗпП</a:t>
            </a:r>
            <a:r>
              <a:rPr lang="uk-UA" sz="1700" dirty="0">
                <a:solidFill>
                  <a:schemeClr val="tx1"/>
                </a:solidFill>
              </a:rPr>
              <a:t> </a:t>
            </a:r>
            <a:r>
              <a:rPr lang="uk-UA" sz="1700" dirty="0" smtClean="0">
                <a:solidFill>
                  <a:schemeClr val="tx1"/>
                </a:solidFill>
              </a:rPr>
              <a:t>загальними </a:t>
            </a:r>
            <a:r>
              <a:rPr lang="uk-UA" sz="1700" dirty="0">
                <a:solidFill>
                  <a:schemeClr val="tx1"/>
                </a:solidFill>
              </a:rPr>
              <a:t>п</a:t>
            </a:r>
            <a:r>
              <a:rPr lang="uk-UA" sz="1700" dirty="0" smtClean="0">
                <a:solidFill>
                  <a:schemeClr val="tx1"/>
                </a:solidFill>
              </a:rPr>
              <a:t>ідставами </a:t>
            </a:r>
            <a:r>
              <a:rPr lang="uk-UA" sz="1700" dirty="0">
                <a:solidFill>
                  <a:schemeClr val="tx1"/>
                </a:solidFill>
              </a:rPr>
              <a:t>припинення трудового договору є:</a:t>
            </a:r>
            <a:br>
              <a:rPr lang="uk-UA" sz="1700" dirty="0">
                <a:solidFill>
                  <a:schemeClr val="tx1"/>
                </a:solidFill>
              </a:rPr>
            </a:br>
            <a:r>
              <a:rPr lang="uk-UA" sz="1700" dirty="0">
                <a:solidFill>
                  <a:schemeClr val="tx1"/>
                </a:solidFill>
              </a:rPr>
              <a:t>1) угода сторін;</a:t>
            </a:r>
            <a:br>
              <a:rPr lang="uk-UA" sz="1700" dirty="0">
                <a:solidFill>
                  <a:schemeClr val="tx1"/>
                </a:solidFill>
              </a:rPr>
            </a:br>
            <a:r>
              <a:rPr lang="uk-UA" sz="1700" dirty="0">
                <a:solidFill>
                  <a:schemeClr val="tx1"/>
                </a:solidFill>
              </a:rPr>
              <a:t>2) закінчення строку (</a:t>
            </a:r>
            <a:r>
              <a:rPr lang="uk-UA" sz="1700" u="sng" dirty="0">
                <a:solidFill>
                  <a:schemeClr val="tx1"/>
                </a:solidFill>
              </a:rPr>
              <a:t>пункти 2</a:t>
            </a:r>
            <a:r>
              <a:rPr lang="uk-UA" sz="1700" dirty="0">
                <a:solidFill>
                  <a:schemeClr val="tx1"/>
                </a:solidFill>
              </a:rPr>
              <a:t> і </a:t>
            </a:r>
            <a:r>
              <a:rPr lang="uk-UA" sz="1700" u="sng" dirty="0">
                <a:solidFill>
                  <a:schemeClr val="tx1"/>
                </a:solidFill>
              </a:rPr>
              <a:t>3 статті 23</a:t>
            </a:r>
            <a:r>
              <a:rPr lang="uk-UA" sz="1700" dirty="0">
                <a:solidFill>
                  <a:schemeClr val="tx1"/>
                </a:solidFill>
              </a:rPr>
              <a:t>), крім випадків, коли трудові відносини фактично тривають і жодна з сторін не поставила вимогу про їх припинення;</a:t>
            </a:r>
            <a:br>
              <a:rPr lang="uk-UA" sz="1700" dirty="0">
                <a:solidFill>
                  <a:schemeClr val="tx1"/>
                </a:solidFill>
              </a:rPr>
            </a:br>
            <a:r>
              <a:rPr lang="uk-UA" sz="1700" dirty="0">
                <a:solidFill>
                  <a:schemeClr val="tx1"/>
                </a:solidFill>
              </a:rPr>
              <a:t>3) призов або вступ працівника або власника - фізичної особи на військову службу, направлення на альтернативну (невійськову) службу, крім випадків, коли за працівником зберігаються місце роботи, посада відповідно до </a:t>
            </a:r>
            <a:r>
              <a:rPr lang="uk-UA" sz="1700" u="sng" dirty="0">
                <a:solidFill>
                  <a:schemeClr val="tx1"/>
                </a:solidFill>
              </a:rPr>
              <a:t>частин третьої та четвертої</a:t>
            </a:r>
            <a:r>
              <a:rPr lang="uk-UA" sz="1700" dirty="0">
                <a:solidFill>
                  <a:schemeClr val="tx1"/>
                </a:solidFill>
              </a:rPr>
              <a:t> статті 119 цього Кодексу;</a:t>
            </a:r>
            <a:br>
              <a:rPr lang="uk-UA" sz="1700" dirty="0">
                <a:solidFill>
                  <a:schemeClr val="tx1"/>
                </a:solidFill>
              </a:rPr>
            </a:br>
            <a:r>
              <a:rPr lang="uk-UA" sz="1700" dirty="0">
                <a:solidFill>
                  <a:schemeClr val="tx1"/>
                </a:solidFill>
              </a:rPr>
              <a:t>4) розірвання трудового договору з ініціативи працівника (</a:t>
            </a:r>
            <a:r>
              <a:rPr lang="uk-UA" sz="1700" u="sng" dirty="0">
                <a:solidFill>
                  <a:schemeClr val="tx1"/>
                </a:solidFill>
              </a:rPr>
              <a:t>статті 38</a:t>
            </a:r>
            <a:r>
              <a:rPr lang="uk-UA" sz="1700" dirty="0">
                <a:solidFill>
                  <a:schemeClr val="tx1"/>
                </a:solidFill>
              </a:rPr>
              <a:t>, </a:t>
            </a:r>
            <a:r>
              <a:rPr lang="uk-UA" sz="1700" u="sng" dirty="0">
                <a:solidFill>
                  <a:schemeClr val="tx1"/>
                </a:solidFill>
              </a:rPr>
              <a:t>39</a:t>
            </a:r>
            <a:r>
              <a:rPr lang="uk-UA" sz="1700" dirty="0">
                <a:solidFill>
                  <a:schemeClr val="tx1"/>
                </a:solidFill>
              </a:rPr>
              <a:t>), з ініціативи власника або уповноваженого ним органу (</a:t>
            </a:r>
            <a:r>
              <a:rPr lang="uk-UA" sz="1700" u="sng" dirty="0">
                <a:solidFill>
                  <a:schemeClr val="tx1"/>
                </a:solidFill>
              </a:rPr>
              <a:t>статті 40</a:t>
            </a:r>
            <a:r>
              <a:rPr lang="uk-UA" sz="1700" dirty="0">
                <a:solidFill>
                  <a:schemeClr val="tx1"/>
                </a:solidFill>
              </a:rPr>
              <a:t>, </a:t>
            </a:r>
            <a:r>
              <a:rPr lang="uk-UA" sz="1700" u="sng" dirty="0">
                <a:solidFill>
                  <a:schemeClr val="tx1"/>
                </a:solidFill>
              </a:rPr>
              <a:t>41</a:t>
            </a:r>
            <a:r>
              <a:rPr lang="uk-UA" sz="1700" dirty="0">
                <a:solidFill>
                  <a:schemeClr val="tx1"/>
                </a:solidFill>
              </a:rPr>
              <a:t>) або на вимогу профспілкового чи іншого уповноваженого на представництво трудовим колективом органу (стаття 45);</a:t>
            </a:r>
            <a:br>
              <a:rPr lang="uk-UA" sz="1700" dirty="0">
                <a:solidFill>
                  <a:schemeClr val="tx1"/>
                </a:solidFill>
              </a:rPr>
            </a:br>
            <a:r>
              <a:rPr lang="uk-UA" sz="1700" dirty="0">
                <a:solidFill>
                  <a:schemeClr val="tx1"/>
                </a:solidFill>
              </a:rPr>
              <a:t>5) переведення працівника, за його згодою, на інше підприємство, в установу, організацію або перехід на виборну посаду;</a:t>
            </a:r>
            <a:br>
              <a:rPr lang="uk-UA" sz="1700" dirty="0">
                <a:solidFill>
                  <a:schemeClr val="tx1"/>
                </a:solidFill>
              </a:rPr>
            </a:br>
            <a:r>
              <a:rPr lang="uk-UA" sz="1700" dirty="0">
                <a:solidFill>
                  <a:schemeClr val="tx1"/>
                </a:solidFill>
              </a:rPr>
              <a:t>6) відмова працівника від переведення на роботу в іншу місцевість разом з підприємством, установою, організацією, а також відмова від продовження роботи у зв'язку із зміною істотних умов праці;</a:t>
            </a:r>
            <a:br>
              <a:rPr lang="uk-UA" sz="1700" dirty="0">
                <a:solidFill>
                  <a:schemeClr val="tx1"/>
                </a:solidFill>
              </a:rPr>
            </a:br>
            <a:r>
              <a:rPr lang="uk-UA" sz="1700" dirty="0">
                <a:solidFill>
                  <a:schemeClr val="tx1"/>
                </a:solidFill>
              </a:rPr>
              <a:t>7) набрання законної сили </a:t>
            </a:r>
            <a:r>
              <a:rPr lang="uk-UA" sz="1700" dirty="0" err="1">
                <a:solidFill>
                  <a:schemeClr val="tx1"/>
                </a:solidFill>
              </a:rPr>
              <a:t>вироком</a:t>
            </a:r>
            <a:r>
              <a:rPr lang="uk-UA" sz="1700" dirty="0">
                <a:solidFill>
                  <a:schemeClr val="tx1"/>
                </a:solidFill>
              </a:rPr>
              <a:t> суду, яким працівника засуджено (крім випадків звільнення від відбування покарання з випробуванням) до позбавлення волі або до іншого покарання, яке виключає можливість продовження даної роботи</a:t>
            </a:r>
            <a:r>
              <a:rPr lang="uk-UA" sz="1700" dirty="0" smtClean="0">
                <a:solidFill>
                  <a:schemeClr val="tx1"/>
                </a:solidFill>
              </a:rPr>
              <a:t>;</a:t>
            </a:r>
            <a:r>
              <a:rPr lang="uk-UA" sz="1700" dirty="0">
                <a:solidFill>
                  <a:schemeClr val="tx1"/>
                </a:solidFill>
              </a:rPr>
              <a:t/>
            </a:r>
            <a:br>
              <a:rPr lang="uk-UA" sz="1700" dirty="0">
                <a:solidFill>
                  <a:schemeClr val="tx1"/>
                </a:solidFill>
              </a:rPr>
            </a:br>
            <a:r>
              <a:rPr lang="uk-UA" sz="1700" dirty="0">
                <a:solidFill>
                  <a:schemeClr val="tx1"/>
                </a:solidFill>
              </a:rPr>
              <a:t>8) підстави, передбачені </a:t>
            </a:r>
            <a:r>
              <a:rPr lang="uk-UA" sz="1700" dirty="0" smtClean="0">
                <a:solidFill>
                  <a:schemeClr val="tx1"/>
                </a:solidFill>
              </a:rPr>
              <a:t>контрактом.</a:t>
            </a:r>
            <a:r>
              <a:rPr lang="uk-UA" sz="1600" dirty="0"/>
              <a:t/>
            </a:r>
            <a:br>
              <a:rPr lang="uk-UA" sz="1600" dirty="0"/>
            </a:br>
            <a:r>
              <a:rPr lang="uk-UA" sz="2000" dirty="0"/>
              <a:t/>
            </a:r>
            <a:br>
              <a:rPr lang="uk-UA" sz="2000" dirty="0"/>
            </a:br>
            <a:endParaRPr lang="uk-UA" sz="2000" dirty="0"/>
          </a:p>
        </p:txBody>
      </p:sp>
    </p:spTree>
    <p:extLst>
      <p:ext uri="{BB962C8B-B14F-4D97-AF65-F5344CB8AC3E}">
        <p14:creationId xmlns:p14="http://schemas.microsoft.com/office/powerpoint/2010/main" val="3757830436"/>
      </p:ext>
    </p:extLst>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4" cy="5771728"/>
          </a:xfrm>
        </p:spPr>
        <p:txBody>
          <a:bodyPr>
            <a:normAutofit/>
          </a:bodyPr>
          <a:lstStyle/>
          <a:p>
            <a:r>
              <a:rPr lang="uk-UA" sz="2700" b="1" dirty="0">
                <a:solidFill>
                  <a:schemeClr val="tx1"/>
                </a:solidFill>
              </a:rPr>
              <a:t>Угода сторін (п.1 ст. 36). </a:t>
            </a:r>
            <a:r>
              <a:rPr lang="uk-UA" sz="2700" dirty="0">
                <a:solidFill>
                  <a:schemeClr val="tx1"/>
                </a:solidFill>
              </a:rPr>
              <a:t>Ініціатива</a:t>
            </a:r>
            <a:r>
              <a:rPr lang="uk-UA" sz="2700" b="1" dirty="0">
                <a:solidFill>
                  <a:schemeClr val="tx1"/>
                </a:solidFill>
              </a:rPr>
              <a:t> </a:t>
            </a:r>
            <a:r>
              <a:rPr lang="uk-UA" sz="2700" dirty="0">
                <a:solidFill>
                  <a:schemeClr val="tx1"/>
                </a:solidFill>
              </a:rPr>
              <a:t>може виходити від будь-якої сторони. Як правило, ця підстава застосовується при достроковому припиненні строкових трудових договорів. День припинення роботи визначається сторонами. Не потрібне: погодження з будь-якими органами (за винятком неповнолітніх до 18 років), попередження від працівника за два тижні. </a:t>
            </a:r>
            <a:r>
              <a:rPr lang="uk-UA" sz="1600" dirty="0"/>
              <a:t/>
            </a:r>
            <a:br>
              <a:rPr lang="uk-UA" sz="1600" dirty="0"/>
            </a:br>
            <a:r>
              <a:rPr lang="uk-UA" sz="2000" dirty="0"/>
              <a:t/>
            </a:r>
            <a:br>
              <a:rPr lang="uk-UA" sz="2000" dirty="0"/>
            </a:br>
            <a:endParaRPr lang="uk-UA" sz="2000" dirty="0"/>
          </a:p>
        </p:txBody>
      </p:sp>
    </p:spTree>
    <p:extLst>
      <p:ext uri="{BB962C8B-B14F-4D97-AF65-F5344CB8AC3E}">
        <p14:creationId xmlns:p14="http://schemas.microsoft.com/office/powerpoint/2010/main" val="4129148594"/>
      </p:ext>
    </p:extLst>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6347714" cy="5771728"/>
          </a:xfrm>
        </p:spPr>
        <p:txBody>
          <a:bodyPr>
            <a:normAutofit/>
          </a:bodyPr>
          <a:lstStyle/>
          <a:p>
            <a:pPr algn="just"/>
            <a:r>
              <a:rPr lang="uk-UA" sz="1600" dirty="0"/>
              <a:t/>
            </a:r>
            <a:br>
              <a:rPr lang="uk-UA" sz="1600" dirty="0"/>
            </a:br>
            <a:r>
              <a:rPr lang="uk-UA" sz="2400" b="1" dirty="0" smtClean="0">
                <a:solidFill>
                  <a:schemeClr val="tx1"/>
                </a:solidFill>
              </a:rPr>
              <a:t>Закінчення строку (п.2. ст. 36). </a:t>
            </a:r>
            <a:r>
              <a:rPr lang="uk-UA" sz="2000" dirty="0" smtClean="0">
                <a:solidFill>
                  <a:schemeClr val="tx1"/>
                </a:solidFill>
              </a:rPr>
              <a:t>Сам </a:t>
            </a:r>
            <a:r>
              <a:rPr lang="uk-UA" sz="2000" dirty="0">
                <a:solidFill>
                  <a:schemeClr val="tx1"/>
                </a:solidFill>
              </a:rPr>
              <a:t>факт закінчення терміну не припиняє дії договору, якщо працівник і далі продовжує працювати, а власник не заперечує проти цього. Якщо із закінченням строку договору трудові відносини фактично продовжуються і жодна зі сторін не вимагає його припинення, то трудовий договір вважається продовженим на невизначений строк. Відповідно до ч.2 ст. 39-1 трудові договори, що були переукладені один чи декілька разів, вважаються такими, що укладені на невизначений строк.</a:t>
            </a:r>
            <a:r>
              <a:rPr lang="uk-UA" sz="2000" dirty="0"/>
              <a:t/>
            </a:r>
            <a:br>
              <a:rPr lang="uk-UA" sz="2000" dirty="0"/>
            </a:br>
            <a:endParaRPr lang="uk-UA" sz="2000" dirty="0"/>
          </a:p>
        </p:txBody>
      </p:sp>
    </p:spTree>
    <p:extLst>
      <p:ext uri="{BB962C8B-B14F-4D97-AF65-F5344CB8AC3E}">
        <p14:creationId xmlns:p14="http://schemas.microsoft.com/office/powerpoint/2010/main" val="167470232"/>
      </p:ext>
    </p:extLst>
  </p:cSld>
  <p:clrMapOvr>
    <a:masterClrMapping/>
  </p:clrMapOvr>
  <p:transition>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4" cy="5771728"/>
          </a:xfrm>
        </p:spPr>
        <p:txBody>
          <a:bodyPr>
            <a:normAutofit/>
          </a:bodyPr>
          <a:lstStyle/>
          <a:p>
            <a:r>
              <a:rPr lang="uk-UA" sz="1600" dirty="0"/>
              <a:t/>
            </a:r>
            <a:br>
              <a:rPr lang="uk-UA" sz="1600" dirty="0"/>
            </a:br>
            <a:r>
              <a:rPr lang="uk-UA" sz="2400" b="1" dirty="0">
                <a:solidFill>
                  <a:schemeClr val="tx1"/>
                </a:solidFill>
              </a:rPr>
              <a:t>Відмова працівника від переведення на роботу в іншу місцевість разом з підприємством, а також відмова від продовження роботи у зв'язку із зміною істотних умов праці (п. 6 ст. 36</a:t>
            </a:r>
            <a:r>
              <a:rPr lang="uk-UA" sz="2400" b="1" dirty="0" smtClean="0">
                <a:solidFill>
                  <a:schemeClr val="tx1"/>
                </a:solidFill>
              </a:rPr>
              <a:t>):</a:t>
            </a:r>
            <a:br>
              <a:rPr lang="uk-UA" sz="2400" b="1" dirty="0" smtClean="0">
                <a:solidFill>
                  <a:schemeClr val="tx1"/>
                </a:solidFill>
              </a:rPr>
            </a:br>
            <a:r>
              <a:rPr lang="uk-UA" sz="2000" dirty="0" smtClean="0">
                <a:solidFill>
                  <a:schemeClr val="tx1"/>
                </a:solidFill>
              </a:rPr>
              <a:t/>
            </a:r>
            <a:br>
              <a:rPr lang="uk-UA" sz="2000" dirty="0" smtClean="0">
                <a:solidFill>
                  <a:schemeClr val="tx1"/>
                </a:solidFill>
              </a:rPr>
            </a:br>
            <a:r>
              <a:rPr lang="uk-UA" sz="2000" dirty="0" smtClean="0">
                <a:solidFill>
                  <a:schemeClr val="tx1"/>
                </a:solidFill>
              </a:rPr>
              <a:t>1. Попередити профком за 3 місяці, а працівника за 2 місяці до переведення або зміни істотних умов праці.</a:t>
            </a:r>
            <a:r>
              <a:rPr lang="uk-UA" sz="2000" dirty="0"/>
              <a:t/>
            </a:r>
            <a:br>
              <a:rPr lang="uk-UA" sz="2000" dirty="0"/>
            </a:br>
            <a:r>
              <a:rPr lang="uk-UA" sz="2000" dirty="0" smtClean="0"/>
              <a:t/>
            </a:r>
            <a:br>
              <a:rPr lang="uk-UA" sz="2000" dirty="0" smtClean="0"/>
            </a:br>
            <a:r>
              <a:rPr lang="uk-UA" sz="2000" dirty="0" smtClean="0">
                <a:solidFill>
                  <a:schemeClr val="tx1"/>
                </a:solidFill>
              </a:rPr>
              <a:t>2. Виплачується вихідна допомога у розмірі середнього заробітку.</a:t>
            </a:r>
            <a:endParaRPr lang="uk-UA" sz="2000" dirty="0">
              <a:solidFill>
                <a:schemeClr val="tx1"/>
              </a:solidFill>
            </a:endParaRPr>
          </a:p>
        </p:txBody>
      </p:sp>
    </p:spTree>
    <p:extLst>
      <p:ext uri="{BB962C8B-B14F-4D97-AF65-F5344CB8AC3E}">
        <p14:creationId xmlns:p14="http://schemas.microsoft.com/office/powerpoint/2010/main" val="4211877525"/>
      </p:ext>
    </p:extLst>
  </p:cSld>
  <p:clrMapOvr>
    <a:masterClrMapping/>
  </p:clrMapOvr>
  <p:transition>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4" cy="5771728"/>
          </a:xfrm>
        </p:spPr>
        <p:txBody>
          <a:bodyPr>
            <a:normAutofit fontScale="90000"/>
          </a:bodyPr>
          <a:lstStyle/>
          <a:p>
            <a:pPr algn="just" fontAlgn="base"/>
            <a:r>
              <a:rPr lang="uk-UA" sz="2000" b="1" dirty="0" smtClean="0">
                <a:solidFill>
                  <a:schemeClr val="tx1"/>
                </a:solidFill>
              </a:rPr>
              <a:t>Набрання </a:t>
            </a:r>
            <a:r>
              <a:rPr lang="uk-UA" sz="2000" b="1" dirty="0">
                <a:solidFill>
                  <a:schemeClr val="tx1"/>
                </a:solidFill>
              </a:rPr>
              <a:t>законної сили </a:t>
            </a:r>
            <a:r>
              <a:rPr lang="uk-UA" sz="2000" b="1" dirty="0" err="1">
                <a:solidFill>
                  <a:schemeClr val="tx1"/>
                </a:solidFill>
              </a:rPr>
              <a:t>вироком</a:t>
            </a:r>
            <a:r>
              <a:rPr lang="uk-UA" sz="2000" b="1" dirty="0">
                <a:solidFill>
                  <a:schemeClr val="tx1"/>
                </a:solidFill>
              </a:rPr>
              <a:t> суду, яким працівника засуджено (крім випадків звільнення від відбування покарання з випробуванням) до позбавлення волі або до іншого покарання, яке виключає можливість продовження даної </a:t>
            </a:r>
            <a:r>
              <a:rPr lang="uk-UA" sz="2000" b="1" dirty="0" smtClean="0">
                <a:solidFill>
                  <a:schemeClr val="tx1"/>
                </a:solidFill>
              </a:rPr>
              <a:t>роботи (п.7. ст.36)</a:t>
            </a:r>
            <a:r>
              <a:rPr lang="uk-UA" sz="1600" dirty="0" smtClean="0"/>
              <a:t/>
            </a:r>
            <a:br>
              <a:rPr lang="uk-UA" sz="1600" dirty="0" smtClean="0"/>
            </a:br>
            <a:r>
              <a:rPr lang="ru-RU" sz="1800" dirty="0" err="1" smtClean="0">
                <a:solidFill>
                  <a:schemeClr val="tx1"/>
                </a:solidFill>
              </a:rPr>
              <a:t>Слід</a:t>
            </a:r>
            <a:r>
              <a:rPr lang="ru-RU" sz="1800" dirty="0" smtClean="0">
                <a:solidFill>
                  <a:schemeClr val="tx1"/>
                </a:solidFill>
              </a:rPr>
              <a:t> </a:t>
            </a:r>
            <a:r>
              <a:rPr lang="ru-RU" sz="1800" dirty="0" err="1">
                <a:solidFill>
                  <a:schemeClr val="tx1"/>
                </a:solidFill>
              </a:rPr>
              <a:t>звернути</a:t>
            </a:r>
            <a:r>
              <a:rPr lang="ru-RU" sz="1800" dirty="0">
                <a:solidFill>
                  <a:schemeClr val="tx1"/>
                </a:solidFill>
              </a:rPr>
              <a:t> </a:t>
            </a:r>
            <a:r>
              <a:rPr lang="ru-RU" sz="1800" dirty="0" err="1">
                <a:solidFill>
                  <a:schemeClr val="tx1"/>
                </a:solidFill>
              </a:rPr>
              <a:t>увагу</a:t>
            </a:r>
            <a:r>
              <a:rPr lang="ru-RU" sz="1800" dirty="0">
                <a:solidFill>
                  <a:schemeClr val="tx1"/>
                </a:solidFill>
              </a:rPr>
              <a:t>, </a:t>
            </a:r>
            <a:r>
              <a:rPr lang="ru-RU" sz="1800" dirty="0" err="1">
                <a:solidFill>
                  <a:schemeClr val="tx1"/>
                </a:solidFill>
              </a:rPr>
              <a:t>що</a:t>
            </a:r>
            <a:r>
              <a:rPr lang="ru-RU" sz="1800" dirty="0">
                <a:solidFill>
                  <a:schemeClr val="tx1"/>
                </a:solidFill>
              </a:rPr>
              <a:t> </a:t>
            </a:r>
            <a:r>
              <a:rPr lang="ru-RU" sz="1800" dirty="0" err="1">
                <a:solidFill>
                  <a:schemeClr val="tx1"/>
                </a:solidFill>
              </a:rPr>
              <a:t>підставою</a:t>
            </a:r>
            <a:r>
              <a:rPr lang="ru-RU" sz="1800" dirty="0">
                <a:solidFill>
                  <a:schemeClr val="tx1"/>
                </a:solidFill>
              </a:rPr>
              <a:t> для </a:t>
            </a:r>
            <a:r>
              <a:rPr lang="ru-RU" sz="1800" dirty="0" err="1">
                <a:solidFill>
                  <a:schemeClr val="tx1"/>
                </a:solidFill>
              </a:rPr>
              <a:t>припинення</a:t>
            </a:r>
            <a:r>
              <a:rPr lang="ru-RU" sz="1800" dirty="0">
                <a:solidFill>
                  <a:schemeClr val="tx1"/>
                </a:solidFill>
              </a:rPr>
              <a:t> трудового договору є </a:t>
            </a:r>
            <a:r>
              <a:rPr lang="ru-RU" sz="1800" dirty="0" err="1">
                <a:solidFill>
                  <a:schemeClr val="tx1"/>
                </a:solidFill>
              </a:rPr>
              <a:t>саме</a:t>
            </a:r>
            <a:r>
              <a:rPr lang="ru-RU" sz="1800" dirty="0">
                <a:solidFill>
                  <a:schemeClr val="tx1"/>
                </a:solidFill>
              </a:rPr>
              <a:t> </a:t>
            </a:r>
            <a:r>
              <a:rPr lang="ru-RU" sz="1800" dirty="0" err="1">
                <a:solidFill>
                  <a:schemeClr val="tx1"/>
                </a:solidFill>
              </a:rPr>
              <a:t>набрання</a:t>
            </a:r>
            <a:r>
              <a:rPr lang="ru-RU" sz="1800" dirty="0">
                <a:solidFill>
                  <a:schemeClr val="tx1"/>
                </a:solidFill>
              </a:rPr>
              <a:t> </a:t>
            </a:r>
            <a:r>
              <a:rPr lang="ru-RU" sz="1800" dirty="0" err="1">
                <a:solidFill>
                  <a:schemeClr val="tx1"/>
                </a:solidFill>
              </a:rPr>
              <a:t>вироком</a:t>
            </a:r>
            <a:r>
              <a:rPr lang="ru-RU" sz="1800" dirty="0">
                <a:solidFill>
                  <a:schemeClr val="tx1"/>
                </a:solidFill>
              </a:rPr>
              <a:t> суду </a:t>
            </a:r>
            <a:r>
              <a:rPr lang="ru-RU" sz="1800" dirty="0" err="1">
                <a:solidFill>
                  <a:schemeClr val="tx1"/>
                </a:solidFill>
              </a:rPr>
              <a:t>законної</a:t>
            </a:r>
            <a:r>
              <a:rPr lang="ru-RU" sz="1800" dirty="0">
                <a:solidFill>
                  <a:schemeClr val="tx1"/>
                </a:solidFill>
              </a:rPr>
              <a:t> </a:t>
            </a:r>
            <a:r>
              <a:rPr lang="ru-RU" sz="1800" dirty="0" err="1">
                <a:solidFill>
                  <a:schemeClr val="tx1"/>
                </a:solidFill>
              </a:rPr>
              <a:t>сили</a:t>
            </a:r>
            <a:r>
              <a:rPr lang="ru-RU" sz="1800" dirty="0">
                <a:solidFill>
                  <a:schemeClr val="tx1"/>
                </a:solidFill>
              </a:rPr>
              <a:t>. </a:t>
            </a:r>
            <a:r>
              <a:rPr lang="ru-RU" sz="1800" dirty="0" err="1">
                <a:solidFill>
                  <a:schemeClr val="tx1"/>
                </a:solidFill>
              </a:rPr>
              <a:t>Порушення</a:t>
            </a:r>
            <a:r>
              <a:rPr lang="ru-RU" sz="1800" dirty="0">
                <a:solidFill>
                  <a:schemeClr val="tx1"/>
                </a:solidFill>
              </a:rPr>
              <a:t> </a:t>
            </a:r>
            <a:r>
              <a:rPr lang="ru-RU" sz="1800" dirty="0" err="1">
                <a:solidFill>
                  <a:schemeClr val="tx1"/>
                </a:solidFill>
              </a:rPr>
              <a:t>кримінальної</a:t>
            </a:r>
            <a:r>
              <a:rPr lang="ru-RU" sz="1800" dirty="0">
                <a:solidFill>
                  <a:schemeClr val="tx1"/>
                </a:solidFill>
              </a:rPr>
              <a:t> </a:t>
            </a:r>
            <a:r>
              <a:rPr lang="ru-RU" sz="1800" dirty="0" err="1">
                <a:solidFill>
                  <a:schemeClr val="tx1"/>
                </a:solidFill>
              </a:rPr>
              <a:t>справи</a:t>
            </a:r>
            <a:r>
              <a:rPr lang="ru-RU" sz="1800" dirty="0">
                <a:solidFill>
                  <a:schemeClr val="tx1"/>
                </a:solidFill>
              </a:rPr>
              <a:t> </a:t>
            </a:r>
            <a:r>
              <a:rPr lang="ru-RU" sz="1800" dirty="0" err="1">
                <a:solidFill>
                  <a:schemeClr val="tx1"/>
                </a:solidFill>
              </a:rPr>
              <a:t>стосовно</a:t>
            </a:r>
            <a:r>
              <a:rPr lang="ru-RU" sz="1800" dirty="0">
                <a:solidFill>
                  <a:schemeClr val="tx1"/>
                </a:solidFill>
              </a:rPr>
              <a:t> </a:t>
            </a:r>
            <a:r>
              <a:rPr lang="ru-RU" sz="1800" dirty="0" err="1">
                <a:solidFill>
                  <a:schemeClr val="tx1"/>
                </a:solidFill>
              </a:rPr>
              <a:t>працівника</a:t>
            </a:r>
            <a:r>
              <a:rPr lang="ru-RU" sz="1800" dirty="0">
                <a:solidFill>
                  <a:schemeClr val="tx1"/>
                </a:solidFill>
              </a:rPr>
              <a:t>, </a:t>
            </a:r>
            <a:r>
              <a:rPr lang="ru-RU" sz="1800" dirty="0" err="1">
                <a:solidFill>
                  <a:schemeClr val="tx1"/>
                </a:solidFill>
              </a:rPr>
              <a:t>складання</a:t>
            </a:r>
            <a:r>
              <a:rPr lang="ru-RU" sz="1800" dirty="0">
                <a:solidFill>
                  <a:schemeClr val="tx1"/>
                </a:solidFill>
              </a:rPr>
              <a:t> </a:t>
            </a:r>
            <a:r>
              <a:rPr lang="ru-RU" sz="1800" dirty="0" err="1">
                <a:solidFill>
                  <a:schemeClr val="tx1"/>
                </a:solidFill>
              </a:rPr>
              <a:t>обвинувального</a:t>
            </a:r>
            <a:r>
              <a:rPr lang="ru-RU" sz="1800" dirty="0">
                <a:solidFill>
                  <a:schemeClr val="tx1"/>
                </a:solidFill>
              </a:rPr>
              <a:t> </a:t>
            </a:r>
            <a:r>
              <a:rPr lang="ru-RU" sz="1800" dirty="0" err="1">
                <a:solidFill>
                  <a:schemeClr val="tx1"/>
                </a:solidFill>
              </a:rPr>
              <a:t>висновку</a:t>
            </a:r>
            <a:r>
              <a:rPr lang="ru-RU" sz="1800" dirty="0">
                <a:solidFill>
                  <a:schemeClr val="tx1"/>
                </a:solidFill>
              </a:rPr>
              <a:t> і </a:t>
            </a:r>
            <a:r>
              <a:rPr lang="ru-RU" sz="1800" dirty="0" err="1">
                <a:solidFill>
                  <a:schemeClr val="tx1"/>
                </a:solidFill>
              </a:rPr>
              <a:t>навіть</a:t>
            </a:r>
            <a:r>
              <a:rPr lang="ru-RU" sz="1800" dirty="0">
                <a:solidFill>
                  <a:schemeClr val="tx1"/>
                </a:solidFill>
              </a:rPr>
              <a:t> </a:t>
            </a:r>
            <a:r>
              <a:rPr lang="ru-RU" sz="1800" dirty="0" err="1">
                <a:solidFill>
                  <a:schemeClr val="tx1"/>
                </a:solidFill>
              </a:rPr>
              <a:t>виголошення</a:t>
            </a:r>
            <a:r>
              <a:rPr lang="ru-RU" sz="1800" dirty="0">
                <a:solidFill>
                  <a:schemeClr val="tx1"/>
                </a:solidFill>
              </a:rPr>
              <a:t> </a:t>
            </a:r>
            <a:r>
              <a:rPr lang="ru-RU" sz="1800" dirty="0" err="1">
                <a:solidFill>
                  <a:schemeClr val="tx1"/>
                </a:solidFill>
              </a:rPr>
              <a:t>обвинувального</a:t>
            </a:r>
            <a:r>
              <a:rPr lang="ru-RU" sz="1800" dirty="0">
                <a:solidFill>
                  <a:schemeClr val="tx1"/>
                </a:solidFill>
              </a:rPr>
              <a:t> </a:t>
            </a:r>
            <a:r>
              <a:rPr lang="ru-RU" sz="1800" dirty="0" err="1">
                <a:solidFill>
                  <a:schemeClr val="tx1"/>
                </a:solidFill>
              </a:rPr>
              <a:t>вироку</a:t>
            </a:r>
            <a:r>
              <a:rPr lang="ru-RU" sz="1800" dirty="0">
                <a:solidFill>
                  <a:schemeClr val="tx1"/>
                </a:solidFill>
              </a:rPr>
              <a:t>, </a:t>
            </a:r>
            <a:r>
              <a:rPr lang="ru-RU" sz="1800" dirty="0" err="1">
                <a:solidFill>
                  <a:schemeClr val="tx1"/>
                </a:solidFill>
              </a:rPr>
              <a:t>яким</a:t>
            </a:r>
            <a:r>
              <a:rPr lang="ru-RU" sz="1800" dirty="0">
                <a:solidFill>
                  <a:schemeClr val="tx1"/>
                </a:solidFill>
              </a:rPr>
              <a:t> </a:t>
            </a:r>
            <a:r>
              <a:rPr lang="ru-RU" sz="1800" dirty="0" err="1">
                <a:solidFill>
                  <a:schemeClr val="tx1"/>
                </a:solidFill>
              </a:rPr>
              <a:t>призначено</a:t>
            </a:r>
            <a:r>
              <a:rPr lang="ru-RU" sz="1800" dirty="0">
                <a:solidFill>
                  <a:schemeClr val="tx1"/>
                </a:solidFill>
              </a:rPr>
              <a:t> </a:t>
            </a:r>
            <a:r>
              <a:rPr lang="ru-RU" sz="1800" dirty="0" err="1">
                <a:solidFill>
                  <a:schemeClr val="tx1"/>
                </a:solidFill>
              </a:rPr>
              <a:t>покарання</a:t>
            </a:r>
            <a:r>
              <a:rPr lang="ru-RU" sz="1800" dirty="0">
                <a:solidFill>
                  <a:schemeClr val="tx1"/>
                </a:solidFill>
              </a:rPr>
              <a:t>, </a:t>
            </a:r>
            <a:r>
              <a:rPr lang="ru-RU" sz="1800" dirty="0" err="1">
                <a:solidFill>
                  <a:schemeClr val="tx1"/>
                </a:solidFill>
              </a:rPr>
              <a:t>що</a:t>
            </a:r>
            <a:r>
              <a:rPr lang="ru-RU" sz="1800" dirty="0">
                <a:solidFill>
                  <a:schemeClr val="tx1"/>
                </a:solidFill>
              </a:rPr>
              <a:t> </a:t>
            </a:r>
            <a:r>
              <a:rPr lang="ru-RU" sz="1800" dirty="0" err="1">
                <a:solidFill>
                  <a:schemeClr val="tx1"/>
                </a:solidFill>
              </a:rPr>
              <a:t>перешкоджає</a:t>
            </a:r>
            <a:r>
              <a:rPr lang="ru-RU" sz="1800" dirty="0">
                <a:solidFill>
                  <a:schemeClr val="tx1"/>
                </a:solidFill>
              </a:rPr>
              <a:t> </a:t>
            </a:r>
            <a:r>
              <a:rPr lang="ru-RU" sz="1800" dirty="0" err="1">
                <a:solidFill>
                  <a:schemeClr val="tx1"/>
                </a:solidFill>
              </a:rPr>
              <a:t>продовженню</a:t>
            </a:r>
            <a:r>
              <a:rPr lang="ru-RU" sz="1800" dirty="0">
                <a:solidFill>
                  <a:schemeClr val="tx1"/>
                </a:solidFill>
              </a:rPr>
              <a:t> </a:t>
            </a:r>
            <a:r>
              <a:rPr lang="ru-RU" sz="1800" dirty="0" err="1">
                <a:solidFill>
                  <a:schemeClr val="tx1"/>
                </a:solidFill>
              </a:rPr>
              <a:t>роботи</a:t>
            </a:r>
            <a:r>
              <a:rPr lang="ru-RU" sz="1800" dirty="0">
                <a:solidFill>
                  <a:schemeClr val="tx1"/>
                </a:solidFill>
              </a:rPr>
              <a:t>, не є </a:t>
            </a:r>
            <a:r>
              <a:rPr lang="ru-RU" sz="1800" dirty="0" err="1">
                <a:solidFill>
                  <a:schemeClr val="tx1"/>
                </a:solidFill>
              </a:rPr>
              <a:t>підставою</a:t>
            </a:r>
            <a:r>
              <a:rPr lang="ru-RU" sz="1800" dirty="0">
                <a:solidFill>
                  <a:schemeClr val="tx1"/>
                </a:solidFill>
              </a:rPr>
              <a:t> для </a:t>
            </a:r>
            <a:r>
              <a:rPr lang="ru-RU" sz="1800" dirty="0" err="1">
                <a:solidFill>
                  <a:schemeClr val="tx1"/>
                </a:solidFill>
              </a:rPr>
              <a:t>звільнення</a:t>
            </a:r>
            <a:r>
              <a:rPr lang="ru-RU" sz="1800" dirty="0">
                <a:solidFill>
                  <a:schemeClr val="tx1"/>
                </a:solidFill>
              </a:rPr>
              <a:t>. </a:t>
            </a:r>
            <a:r>
              <a:rPr lang="ru-RU" sz="1800" dirty="0" err="1">
                <a:solidFill>
                  <a:schemeClr val="tx1"/>
                </a:solidFill>
              </a:rPr>
              <a:t>Тільки</a:t>
            </a:r>
            <a:r>
              <a:rPr lang="ru-RU" sz="1800" dirty="0">
                <a:solidFill>
                  <a:schemeClr val="tx1"/>
                </a:solidFill>
              </a:rPr>
              <a:t> </a:t>
            </a:r>
            <a:r>
              <a:rPr lang="ru-RU" sz="1800" dirty="0" err="1">
                <a:solidFill>
                  <a:schemeClr val="tx1"/>
                </a:solidFill>
              </a:rPr>
              <a:t>після</a:t>
            </a:r>
            <a:r>
              <a:rPr lang="ru-RU" sz="1800" dirty="0">
                <a:solidFill>
                  <a:schemeClr val="tx1"/>
                </a:solidFill>
              </a:rPr>
              <a:t> того, як </a:t>
            </a:r>
            <a:r>
              <a:rPr lang="ru-RU" sz="1800" dirty="0" err="1">
                <a:solidFill>
                  <a:schemeClr val="tx1"/>
                </a:solidFill>
              </a:rPr>
              <a:t>вирок</a:t>
            </a:r>
            <a:r>
              <a:rPr lang="ru-RU" sz="1800" dirty="0">
                <a:solidFill>
                  <a:schemeClr val="tx1"/>
                </a:solidFill>
              </a:rPr>
              <a:t> </a:t>
            </a:r>
            <a:r>
              <a:rPr lang="ru-RU" sz="1800" dirty="0" err="1">
                <a:solidFill>
                  <a:schemeClr val="tx1"/>
                </a:solidFill>
              </a:rPr>
              <a:t>набере</a:t>
            </a:r>
            <a:r>
              <a:rPr lang="ru-RU" sz="1800" dirty="0">
                <a:solidFill>
                  <a:schemeClr val="tx1"/>
                </a:solidFill>
              </a:rPr>
              <a:t> </a:t>
            </a:r>
            <a:r>
              <a:rPr lang="ru-RU" sz="1800" dirty="0" err="1">
                <a:solidFill>
                  <a:schemeClr val="tx1"/>
                </a:solidFill>
              </a:rPr>
              <a:t>законної</a:t>
            </a:r>
            <a:r>
              <a:rPr lang="ru-RU" sz="1800" dirty="0">
                <a:solidFill>
                  <a:schemeClr val="tx1"/>
                </a:solidFill>
              </a:rPr>
              <a:t> </a:t>
            </a:r>
            <a:r>
              <a:rPr lang="ru-RU" sz="1800" dirty="0" err="1">
                <a:solidFill>
                  <a:schemeClr val="tx1"/>
                </a:solidFill>
              </a:rPr>
              <a:t>сили</a:t>
            </a:r>
            <a:r>
              <a:rPr lang="ru-RU" sz="1800" dirty="0">
                <a:solidFill>
                  <a:schemeClr val="tx1"/>
                </a:solidFill>
              </a:rPr>
              <a:t>, у </a:t>
            </a:r>
            <a:r>
              <a:rPr lang="ru-RU" sz="1800" dirty="0" err="1">
                <a:solidFill>
                  <a:schemeClr val="tx1"/>
                </a:solidFill>
              </a:rPr>
              <a:t>роботодавця</a:t>
            </a:r>
            <a:r>
              <a:rPr lang="ru-RU" sz="1800" dirty="0">
                <a:solidFill>
                  <a:schemeClr val="tx1"/>
                </a:solidFill>
              </a:rPr>
              <a:t> </a:t>
            </a:r>
            <a:r>
              <a:rPr lang="ru-RU" sz="1800" dirty="0" err="1">
                <a:solidFill>
                  <a:schemeClr val="tx1"/>
                </a:solidFill>
              </a:rPr>
              <a:t>з’являться</a:t>
            </a:r>
            <a:r>
              <a:rPr lang="ru-RU" sz="1800" dirty="0">
                <a:solidFill>
                  <a:schemeClr val="tx1"/>
                </a:solidFill>
              </a:rPr>
              <a:t> </a:t>
            </a:r>
            <a:r>
              <a:rPr lang="ru-RU" sz="1800" dirty="0" err="1">
                <a:solidFill>
                  <a:schemeClr val="tx1"/>
                </a:solidFill>
              </a:rPr>
              <a:t>підстави</a:t>
            </a:r>
            <a:r>
              <a:rPr lang="ru-RU" sz="1800" dirty="0">
                <a:solidFill>
                  <a:schemeClr val="tx1"/>
                </a:solidFill>
              </a:rPr>
              <a:t> для </a:t>
            </a:r>
            <a:r>
              <a:rPr lang="ru-RU" sz="1800" dirty="0" err="1">
                <a:solidFill>
                  <a:schemeClr val="tx1"/>
                </a:solidFill>
              </a:rPr>
              <a:t>звільнення</a:t>
            </a:r>
            <a:r>
              <a:rPr lang="ru-RU" sz="1800" dirty="0">
                <a:solidFill>
                  <a:schemeClr val="tx1"/>
                </a:solidFill>
              </a:rPr>
              <a:t> </a:t>
            </a:r>
            <a:r>
              <a:rPr lang="ru-RU" sz="1800" dirty="0" err="1">
                <a:solidFill>
                  <a:schemeClr val="tx1"/>
                </a:solidFill>
              </a:rPr>
              <a:t>працівника</a:t>
            </a:r>
            <a:r>
              <a:rPr lang="ru-RU" sz="1800" dirty="0">
                <a:solidFill>
                  <a:schemeClr val="tx1"/>
                </a:solidFill>
              </a:rPr>
              <a:t>.</a:t>
            </a:r>
            <a:br>
              <a:rPr lang="ru-RU" sz="1800" dirty="0">
                <a:solidFill>
                  <a:schemeClr val="tx1"/>
                </a:solidFill>
              </a:rPr>
            </a:br>
            <a:r>
              <a:rPr lang="ru-RU" sz="1800" dirty="0">
                <a:solidFill>
                  <a:schemeClr val="tx1"/>
                </a:solidFill>
              </a:rPr>
              <a:t>Як правило (</a:t>
            </a:r>
            <a:r>
              <a:rPr lang="ru-RU" sz="1800" dirty="0" err="1">
                <a:solidFill>
                  <a:schemeClr val="tx1"/>
                </a:solidFill>
              </a:rPr>
              <a:t>крім</a:t>
            </a:r>
            <a:r>
              <a:rPr lang="ru-RU" sz="1800" dirty="0">
                <a:solidFill>
                  <a:schemeClr val="tx1"/>
                </a:solidFill>
              </a:rPr>
              <a:t> </a:t>
            </a:r>
            <a:r>
              <a:rPr lang="ru-RU" sz="1800" dirty="0" err="1">
                <a:solidFill>
                  <a:schemeClr val="tx1"/>
                </a:solidFill>
              </a:rPr>
              <a:t>випадків</a:t>
            </a:r>
            <a:r>
              <a:rPr lang="ru-RU" sz="1800" dirty="0">
                <a:solidFill>
                  <a:schemeClr val="tx1"/>
                </a:solidFill>
              </a:rPr>
              <a:t>, коли </a:t>
            </a:r>
            <a:r>
              <a:rPr lang="ru-RU" sz="1800" dirty="0" err="1">
                <a:solidFill>
                  <a:schemeClr val="tx1"/>
                </a:solidFill>
              </a:rPr>
              <a:t>призначено</a:t>
            </a:r>
            <a:r>
              <a:rPr lang="ru-RU" sz="1800" dirty="0">
                <a:solidFill>
                  <a:schemeClr val="tx1"/>
                </a:solidFill>
              </a:rPr>
              <a:t> </a:t>
            </a:r>
            <a:r>
              <a:rPr lang="ru-RU" sz="1800" dirty="0" err="1">
                <a:solidFill>
                  <a:schemeClr val="tx1"/>
                </a:solidFill>
              </a:rPr>
              <a:t>покарання</a:t>
            </a:r>
            <a:r>
              <a:rPr lang="ru-RU" sz="1800" dirty="0">
                <a:solidFill>
                  <a:schemeClr val="tx1"/>
                </a:solidFill>
              </a:rPr>
              <a:t> у </a:t>
            </a:r>
            <a:r>
              <a:rPr lang="ru-RU" sz="1800" dirty="0" err="1">
                <a:solidFill>
                  <a:schemeClr val="tx1"/>
                </a:solidFill>
              </a:rPr>
              <a:t>вигляді</a:t>
            </a:r>
            <a:r>
              <a:rPr lang="ru-RU" sz="1800" dirty="0">
                <a:solidFill>
                  <a:schemeClr val="tx1"/>
                </a:solidFill>
              </a:rPr>
              <a:t> </a:t>
            </a:r>
            <a:r>
              <a:rPr lang="ru-RU" sz="1800" dirty="0" err="1">
                <a:solidFill>
                  <a:schemeClr val="tx1"/>
                </a:solidFill>
              </a:rPr>
              <a:t>звільнення</a:t>
            </a:r>
            <a:r>
              <a:rPr lang="ru-RU" sz="1800" dirty="0">
                <a:solidFill>
                  <a:schemeClr val="tx1"/>
                </a:solidFill>
              </a:rPr>
              <a:t> з посади, заборони </a:t>
            </a:r>
            <a:r>
              <a:rPr lang="ru-RU" sz="1800" dirty="0" err="1">
                <a:solidFill>
                  <a:schemeClr val="tx1"/>
                </a:solidFill>
              </a:rPr>
              <a:t>обіймати</a:t>
            </a:r>
            <a:r>
              <a:rPr lang="ru-RU" sz="1800" dirty="0">
                <a:solidFill>
                  <a:schemeClr val="tx1"/>
                </a:solidFill>
              </a:rPr>
              <a:t> </a:t>
            </a:r>
            <a:r>
              <a:rPr lang="ru-RU" sz="1800" dirty="0" err="1">
                <a:solidFill>
                  <a:schemeClr val="tx1"/>
                </a:solidFill>
              </a:rPr>
              <a:t>певні</a:t>
            </a:r>
            <a:r>
              <a:rPr lang="ru-RU" sz="1800" dirty="0">
                <a:solidFill>
                  <a:schemeClr val="tx1"/>
                </a:solidFill>
              </a:rPr>
              <a:t> посади </a:t>
            </a:r>
            <a:r>
              <a:rPr lang="ru-RU" sz="1800" dirty="0" err="1">
                <a:solidFill>
                  <a:schemeClr val="tx1"/>
                </a:solidFill>
              </a:rPr>
              <a:t>або</a:t>
            </a:r>
            <a:r>
              <a:rPr lang="ru-RU" sz="1800" dirty="0">
                <a:solidFill>
                  <a:schemeClr val="tx1"/>
                </a:solidFill>
              </a:rPr>
              <a:t> </a:t>
            </a:r>
            <a:r>
              <a:rPr lang="ru-RU" sz="1800" dirty="0" err="1">
                <a:solidFill>
                  <a:schemeClr val="tx1"/>
                </a:solidFill>
              </a:rPr>
              <a:t>займатися</a:t>
            </a:r>
            <a:r>
              <a:rPr lang="ru-RU" sz="1800" dirty="0">
                <a:solidFill>
                  <a:schemeClr val="tx1"/>
                </a:solidFill>
              </a:rPr>
              <a:t> </a:t>
            </a:r>
            <a:r>
              <a:rPr lang="ru-RU" sz="1800" dirty="0" err="1">
                <a:solidFill>
                  <a:schemeClr val="tx1"/>
                </a:solidFill>
              </a:rPr>
              <a:t>певною</a:t>
            </a:r>
            <a:r>
              <a:rPr lang="ru-RU" sz="1800" dirty="0">
                <a:solidFill>
                  <a:schemeClr val="tx1"/>
                </a:solidFill>
              </a:rPr>
              <a:t> </a:t>
            </a:r>
            <a:r>
              <a:rPr lang="ru-RU" sz="1800" dirty="0" err="1">
                <a:solidFill>
                  <a:schemeClr val="tx1"/>
                </a:solidFill>
              </a:rPr>
              <a:t>діяльністю</a:t>
            </a:r>
            <a:r>
              <a:rPr lang="ru-RU" sz="1800" dirty="0">
                <a:solidFill>
                  <a:schemeClr val="tx1"/>
                </a:solidFill>
              </a:rPr>
              <a:t>, </a:t>
            </a:r>
            <a:r>
              <a:rPr lang="ru-RU" sz="1800" dirty="0" err="1">
                <a:solidFill>
                  <a:schemeClr val="tx1"/>
                </a:solidFill>
              </a:rPr>
              <a:t>виправних</a:t>
            </a:r>
            <a:r>
              <a:rPr lang="ru-RU" sz="1800" dirty="0">
                <a:solidFill>
                  <a:schemeClr val="tx1"/>
                </a:solidFill>
              </a:rPr>
              <a:t> </a:t>
            </a:r>
            <a:r>
              <a:rPr lang="ru-RU" sz="1800" dirty="0" err="1">
                <a:solidFill>
                  <a:schemeClr val="tx1"/>
                </a:solidFill>
              </a:rPr>
              <a:t>робіт</a:t>
            </a:r>
            <a:r>
              <a:rPr lang="ru-RU" sz="1800" dirty="0">
                <a:solidFill>
                  <a:schemeClr val="tx1"/>
                </a:solidFill>
              </a:rPr>
              <a:t>), </a:t>
            </a:r>
            <a:r>
              <a:rPr lang="ru-RU" sz="1800" dirty="0" err="1">
                <a:solidFill>
                  <a:schemeClr val="tx1"/>
                </a:solidFill>
              </a:rPr>
              <a:t>копія</a:t>
            </a:r>
            <a:r>
              <a:rPr lang="ru-RU" sz="1800" dirty="0">
                <a:solidFill>
                  <a:schemeClr val="tx1"/>
                </a:solidFill>
              </a:rPr>
              <a:t> </a:t>
            </a:r>
            <a:r>
              <a:rPr lang="ru-RU" sz="1800" dirty="0" err="1">
                <a:solidFill>
                  <a:schemeClr val="tx1"/>
                </a:solidFill>
              </a:rPr>
              <a:t>вироку</a:t>
            </a:r>
            <a:r>
              <a:rPr lang="ru-RU" sz="1800" dirty="0">
                <a:solidFill>
                  <a:schemeClr val="tx1"/>
                </a:solidFill>
              </a:rPr>
              <a:t>, </a:t>
            </a:r>
            <a:r>
              <a:rPr lang="ru-RU" sz="1800" dirty="0" err="1">
                <a:solidFill>
                  <a:schemeClr val="tx1"/>
                </a:solidFill>
              </a:rPr>
              <a:t>що</a:t>
            </a:r>
            <a:r>
              <a:rPr lang="ru-RU" sz="1800" dirty="0">
                <a:solidFill>
                  <a:schemeClr val="tx1"/>
                </a:solidFill>
              </a:rPr>
              <a:t> набрав </a:t>
            </a:r>
            <a:r>
              <a:rPr lang="ru-RU" sz="1800" dirty="0" err="1">
                <a:solidFill>
                  <a:schemeClr val="tx1"/>
                </a:solidFill>
              </a:rPr>
              <a:t>законної</a:t>
            </a:r>
            <a:r>
              <a:rPr lang="ru-RU" sz="1800" dirty="0">
                <a:solidFill>
                  <a:schemeClr val="tx1"/>
                </a:solidFill>
              </a:rPr>
              <a:t> </a:t>
            </a:r>
            <a:r>
              <a:rPr lang="ru-RU" sz="1800" dirty="0" err="1">
                <a:solidFill>
                  <a:schemeClr val="tx1"/>
                </a:solidFill>
              </a:rPr>
              <a:t>сили</a:t>
            </a:r>
            <a:r>
              <a:rPr lang="ru-RU" sz="1800" dirty="0">
                <a:solidFill>
                  <a:schemeClr val="tx1"/>
                </a:solidFill>
              </a:rPr>
              <a:t>, </a:t>
            </a:r>
            <a:r>
              <a:rPr lang="ru-RU" sz="1800" dirty="0" err="1">
                <a:solidFill>
                  <a:schemeClr val="tx1"/>
                </a:solidFill>
              </a:rPr>
              <a:t>роботодавцю</a:t>
            </a:r>
            <a:r>
              <a:rPr lang="ru-RU" sz="1800" dirty="0">
                <a:solidFill>
                  <a:schemeClr val="tx1"/>
                </a:solidFill>
              </a:rPr>
              <a:t> не </a:t>
            </a:r>
            <a:r>
              <a:rPr lang="ru-RU" sz="1800" dirty="0" err="1">
                <a:solidFill>
                  <a:schemeClr val="tx1"/>
                </a:solidFill>
              </a:rPr>
              <a:t>направляється</a:t>
            </a:r>
            <a:r>
              <a:rPr lang="ru-RU" sz="1800" dirty="0">
                <a:solidFill>
                  <a:schemeClr val="tx1"/>
                </a:solidFill>
              </a:rPr>
              <a:t>. </a:t>
            </a:r>
            <a:r>
              <a:rPr lang="ru-RU" sz="1800" dirty="0" err="1">
                <a:solidFill>
                  <a:schemeClr val="tx1"/>
                </a:solidFill>
              </a:rPr>
              <a:t>Оформляючи</a:t>
            </a:r>
            <a:r>
              <a:rPr lang="ru-RU" sz="1800" dirty="0">
                <a:solidFill>
                  <a:schemeClr val="tx1"/>
                </a:solidFill>
              </a:rPr>
              <a:t> </a:t>
            </a:r>
            <a:r>
              <a:rPr lang="ru-RU" sz="1800" dirty="0" err="1">
                <a:solidFill>
                  <a:schemeClr val="tx1"/>
                </a:solidFill>
              </a:rPr>
              <a:t>припинення</a:t>
            </a:r>
            <a:r>
              <a:rPr lang="ru-RU" sz="1800" dirty="0">
                <a:solidFill>
                  <a:schemeClr val="tx1"/>
                </a:solidFill>
              </a:rPr>
              <a:t> трудового договору, </a:t>
            </a:r>
            <a:r>
              <a:rPr lang="ru-RU" sz="1800" dirty="0" err="1">
                <a:solidFill>
                  <a:schemeClr val="tx1"/>
                </a:solidFill>
              </a:rPr>
              <a:t>роботодавцю</a:t>
            </a:r>
            <a:r>
              <a:rPr lang="ru-RU" sz="1800" dirty="0">
                <a:solidFill>
                  <a:schemeClr val="tx1"/>
                </a:solidFill>
              </a:rPr>
              <a:t> </a:t>
            </a:r>
            <a:r>
              <a:rPr lang="ru-RU" sz="1800" dirty="0" err="1">
                <a:solidFill>
                  <a:schemeClr val="tx1"/>
                </a:solidFill>
              </a:rPr>
              <a:t>необхідно</a:t>
            </a:r>
            <a:r>
              <a:rPr lang="ru-RU" sz="1800" dirty="0">
                <a:solidFill>
                  <a:schemeClr val="tx1"/>
                </a:solidFill>
              </a:rPr>
              <a:t> </a:t>
            </a:r>
            <a:r>
              <a:rPr lang="ru-RU" sz="1800" dirty="0" err="1">
                <a:solidFill>
                  <a:schemeClr val="tx1"/>
                </a:solidFill>
              </a:rPr>
              <a:t>зробити</a:t>
            </a:r>
            <a:r>
              <a:rPr lang="ru-RU" sz="1800" dirty="0">
                <a:solidFill>
                  <a:schemeClr val="tx1"/>
                </a:solidFill>
              </a:rPr>
              <a:t> запит до суду, </a:t>
            </a:r>
            <a:r>
              <a:rPr lang="ru-RU" sz="1800" dirty="0" err="1">
                <a:solidFill>
                  <a:schemeClr val="tx1"/>
                </a:solidFill>
              </a:rPr>
              <a:t>отримати</a:t>
            </a:r>
            <a:r>
              <a:rPr lang="ru-RU" sz="1800" dirty="0">
                <a:solidFill>
                  <a:schemeClr val="tx1"/>
                </a:solidFill>
              </a:rPr>
              <a:t> документально </a:t>
            </a:r>
            <a:r>
              <a:rPr lang="ru-RU" sz="1800" dirty="0" err="1">
                <a:solidFill>
                  <a:schemeClr val="tx1"/>
                </a:solidFill>
              </a:rPr>
              <a:t>підтверджену</a:t>
            </a:r>
            <a:r>
              <a:rPr lang="ru-RU" sz="1800" dirty="0">
                <a:solidFill>
                  <a:schemeClr val="tx1"/>
                </a:solidFill>
              </a:rPr>
              <a:t> </a:t>
            </a:r>
            <a:r>
              <a:rPr lang="ru-RU" sz="1800" dirty="0" err="1">
                <a:solidFill>
                  <a:schemeClr val="tx1"/>
                </a:solidFill>
              </a:rPr>
              <a:t>інформацію</a:t>
            </a:r>
            <a:r>
              <a:rPr lang="ru-RU" sz="1800" dirty="0">
                <a:solidFill>
                  <a:schemeClr val="tx1"/>
                </a:solidFill>
              </a:rPr>
              <a:t>, а </a:t>
            </a:r>
            <a:r>
              <a:rPr lang="ru-RU" sz="1800" dirty="0" err="1">
                <a:solidFill>
                  <a:schemeClr val="tx1"/>
                </a:solidFill>
              </a:rPr>
              <a:t>потім</a:t>
            </a:r>
            <a:r>
              <a:rPr lang="ru-RU" sz="1800" dirty="0">
                <a:solidFill>
                  <a:schemeClr val="tx1"/>
                </a:solidFill>
              </a:rPr>
              <a:t> </a:t>
            </a:r>
            <a:r>
              <a:rPr lang="ru-RU" sz="1800" dirty="0" err="1">
                <a:solidFill>
                  <a:schemeClr val="tx1"/>
                </a:solidFill>
              </a:rPr>
              <a:t>видати</a:t>
            </a:r>
            <a:r>
              <a:rPr lang="ru-RU" sz="1800" dirty="0">
                <a:solidFill>
                  <a:schemeClr val="tx1"/>
                </a:solidFill>
              </a:rPr>
              <a:t> </a:t>
            </a:r>
            <a:r>
              <a:rPr lang="ru-RU" sz="1800" dirty="0" err="1" smtClean="0">
                <a:solidFill>
                  <a:schemeClr val="tx1"/>
                </a:solidFill>
              </a:rPr>
              <a:t>відповідний</a:t>
            </a:r>
            <a:r>
              <a:rPr lang="ru-RU" sz="1800" dirty="0" smtClean="0">
                <a:solidFill>
                  <a:schemeClr val="tx1"/>
                </a:solidFill>
              </a:rPr>
              <a:t>  </a:t>
            </a:r>
            <a:r>
              <a:rPr lang="ru-RU" sz="1800" dirty="0">
                <a:solidFill>
                  <a:schemeClr val="tx1"/>
                </a:solidFill>
              </a:rPr>
              <a:t>наказ.</a:t>
            </a:r>
            <a:r>
              <a:rPr lang="ru-RU" sz="2000" dirty="0"/>
              <a:t/>
            </a:r>
            <a:br>
              <a:rPr lang="ru-RU" sz="2000" dirty="0"/>
            </a:br>
            <a:endParaRPr lang="uk-UA" sz="2000" dirty="0">
              <a:solidFill>
                <a:schemeClr val="tx1"/>
              </a:solidFill>
            </a:endParaRPr>
          </a:p>
        </p:txBody>
      </p:sp>
    </p:spTree>
    <p:extLst>
      <p:ext uri="{BB962C8B-B14F-4D97-AF65-F5344CB8AC3E}">
        <p14:creationId xmlns:p14="http://schemas.microsoft.com/office/powerpoint/2010/main" val="3771619989"/>
      </p:ext>
    </p:extLst>
  </p:cSld>
  <p:clrMapOvr>
    <a:masterClrMapping/>
  </p:clrMapOvr>
  <p:transition>
    <p:strip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572</TotalTime>
  <Words>819</Words>
  <Application>Microsoft Office PowerPoint</Application>
  <PresentationFormat>Экран (4:3)</PresentationFormat>
  <Paragraphs>51</Paragraphs>
  <Slides>39</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39</vt:i4>
      </vt:variant>
    </vt:vector>
  </HeadingPairs>
  <TitlesOfParts>
    <vt:vector size="50" baseType="lpstr">
      <vt:lpstr>Arial</vt:lpstr>
      <vt:lpstr>Book Antiqua</vt:lpstr>
      <vt:lpstr>Bookman Old Style</vt:lpstr>
      <vt:lpstr>Calibri</vt:lpstr>
      <vt:lpstr>Century Gothic</vt:lpstr>
      <vt:lpstr>System</vt:lpstr>
      <vt:lpstr>Times New Roman</vt:lpstr>
      <vt:lpstr>Trebuchet MS</vt:lpstr>
      <vt:lpstr>Wingdings 3</vt:lpstr>
      <vt:lpstr>Аптека</vt:lpstr>
      <vt:lpstr>Грань</vt:lpstr>
      <vt:lpstr>Припинення трудового договору</vt:lpstr>
      <vt:lpstr> 1. Поняття та види підстав припинення трудового договору. Загальні підстави припинення трудового договору.   2. Розірвання трудового договору з ініціативи працівника.   3. Загальні та додаткові підстави розірвання трудового договору з ініціативи власника.   4. Порядок та юридичне оформлення звільнення працівника. </vt:lpstr>
      <vt:lpstr>Термін припинення трудового договору є найбільш широким за обсягом і охоплює всі випадки закінчення дії трудового договору (в тому числі за угодою сторін, внаслідок вибуття зі складу підприємства у зв'язку зі смертю та ін). Розірвання трудового договору торкається лише випадків, коли трудовий договір припиняється з ініціативи будь-якої з його сторін. Звільнення – термін, якому відповідає процедура технічного оформлення вже припинених трудових відносин. </vt:lpstr>
      <vt:lpstr>Презентация PowerPoint</vt:lpstr>
      <vt:lpstr>Відповідно до статті 36 КЗпП загальними підставами припинення трудового договору є: 1) угода сторін; 2) закінчення строку (пункти 2 і 3 статті 23), крім випадків, коли трудові відносини фактично тривають і жодна з сторін не поставила вимогу про їх припинення; 3) призов або вступ працівника або власника - фізичної особи на військову службу, направлення на альтернативну (невійськову) службу, крім випадків, коли за працівником зберігаються місце роботи, посада відповідно до частин третьої та четвертої статті 119 цього Кодексу; 4) розірвання трудового договору з ініціативи працівника (статті 38, 39), з ініціативи власника або уповноваженого ним органу (статті 40, 41) або на вимогу профспілкового чи іншого уповноваженого на представництво трудовим колективом органу (стаття 45); 5) переведення працівника, за його згодою, на інше підприємство, в установу, організацію або перехід на виборну посаду; 6) відмова працівника від переведення на роботу в іншу місцевість разом з підприємством, установою, організацією, а також відмова від продовження роботи у зв'язку із зміною істотних умов праці; 7) набрання законної сили вироком суду, яким працівника засуджено (крім випадків звільнення від відбування покарання з випробуванням) до позбавлення волі або до іншого покарання, яке виключає можливість продовження даної роботи; 8) підстави, передбачені контрактом.  </vt:lpstr>
      <vt:lpstr>Угода сторін (п.1 ст. 36). Ініціатива може виходити від будь-якої сторони. Як правило, ця підстава застосовується при достроковому припиненні строкових трудових договорів. День припинення роботи визначається сторонами. Не потрібне: погодження з будь-якими органами (за винятком неповнолітніх до 18 років), попередження від працівника за два тижні.   </vt:lpstr>
      <vt:lpstr> Закінчення строку (п.2. ст. 36). Сам факт закінчення терміну не припиняє дії договору, якщо працівник і далі продовжує працювати, а власник не заперечує проти цього. Якщо із закінченням строку договору трудові відносини фактично продовжуються і жодна зі сторін не вимагає його припинення, то трудовий договір вважається продовженим на невизначений строк. Відповідно до ч.2 ст. 39-1 трудові договори, що були переукладені один чи декілька разів, вважаються такими, що укладені на невизначений строк. </vt:lpstr>
      <vt:lpstr> Відмова працівника від переведення на роботу в іншу місцевість разом з підприємством, а також відмова від продовження роботи у зв'язку із зміною істотних умов праці (п. 6 ст. 36):  1. Попередити профком за 3 місяці, а працівника за 2 місяці до переведення або зміни істотних умов праці.  2. Виплачується вихідна допомога у розмірі середнього заробітку.</vt:lpstr>
      <vt:lpstr>Набрання законної сили вироком суду, яким працівника засуджено (крім випадків звільнення від відбування покарання з випробуванням) до позбавлення волі або до іншого покарання, яке виключає можливість продовження даної роботи (п.7. ст.36) Слід звернути увагу, що підставою для припинення трудового договору є саме набрання вироком суду законної сили. Порушення кримінальної справи стосовно працівника, складання обвинувального висновку і навіть виголошення обвинувального вироку, яким призначено покарання, що перешкоджає продовженню роботи, не є підставою для звільнення. Тільки після того, як вирок набере законної сили, у роботодавця з’являться підстави для звільнення працівника. Як правило (крім випадків, коли призначено покарання у вигляді звільнення з посади, заборони обіймати певні посади або займатися певною діяльністю, виправних робіт), копія вироку, що набрав законної сили, роботодавцю не направляється. Оформляючи припинення трудового договору, роботодавцю необхідно зробити запит до суду, отримати документально підтверджену інформацію, а потім видати відповідний  наказ. </vt:lpstr>
      <vt:lpstr> Підстави, передбачені контрактом (п.8 ст. 36). Контракт може передбачати додаткові підстави припинення трудового договору. Поряд з тим потрібно зазначити, що трудовий договір з такими працівниками може бути припинений і на загальних умовах, передбачених трудовим законодавством (ст. 36, 39, 40, 41 КЗпП України). За  2 місяці до закінчення строку чинності контракту за угодою сторін його може бути подовжено або укладено на новий строк. У разі, якщо сторони або одна з них не бажають або не мають можливості продовжити контракт з працівником, доцільно у цей строк попередити про це другу сторону (Положення про порядок укладення контрактів при прийнятті (найманні) на роботу працівників, затв. постановою КМУ від 19.03.1994 р. №170).</vt:lpstr>
      <vt:lpstr>Презентация PowerPoint</vt:lpstr>
      <vt:lpstr>Презентация PowerPoint</vt:lpstr>
      <vt:lpstr>Презентация PowerPoint</vt:lpstr>
      <vt:lpstr>Презентация PowerPoint</vt:lpstr>
      <vt:lpstr> Загальні підстави для звільнення передбачені ст. 40 КЗпП України, а додаткові підстави для розірвання трудового договору з окремими категоріями працівників за певних умов – у ст. 41 КЗпП України. Підстави, передбачені у ст. 40, містять як винні дії працівника (п.3, 4, 7, 8), так і ті, в яких вини працівника немає (п.1, 2, 5, 6). А ст. 41 містить лише підстави з вини працівника для чітко визначених категорій осіб.</vt:lpstr>
      <vt:lpstr>Стаття 40. Трудовий договір може бути розірвані власником або уповноваженим ним органом лише у випадках: 1) змін в організації виробництва і праці, в тому числі ліквідації, реорганізації, банкрутства або перепрофілювання підприємства, установи, організації, скорочення чисельності або штату працівників; 2) виявленої невідповідності працівника займаній посаді або виконуваній роботі внаслідок недостатньої кваліфікації або стану здоров'я, які перешкоджають продовженню даної роботи, а так само в разі відмови у наданні допуску до державної таємниці або скасування допуску до державної таємниці, якщо виконання покладених на нього обов'язків вимагає доступу до державної таємниці; 3) систематичного невиконання працівником без поважних причин обов'язків, покладених на нього трудовим договором або правилами внутрішнього трудового розпорядку, якщо до працівника раніше застосовувалися заходи дисциплінарного чи громадського стягнення; 4) прогулу (в тому числі відсутності на роботі більше трьох годин протягом робочого дня) без поважних причин; 5) нез'явлення на роботу протягом більш як чотирьох місяців підряд внаслідок тимчасової непрацездатності, не рахуючи відпустки по вагітності і родах, якщо законодавством не встановлений триваліший строк збереження місця роботи (посади) при певному захворюванні. За працівниками, які втратили працездатність у зв'язку з трудовим каліцтвом або професійним захворюванням, місце роботи (посада) зберігається до відновлення працездатності або встановлення інвалідності; 6) поновлення на роботі працівника, який раніше виконував цю роботу; 7) появи на роботі в нетверезому стані, у стані наркотичного або токсичного сп'яніння; 8) вчинення за місцем роботи розкрадання (в тому числі дрібного) майна власника, встановленого вироком суду, що набрав законної сили. 10) призову або мобілізації власника - фізичної особи під час особливого періоду; 11) встановлення невідповідності працівника займаній посаді, на яку його прийнято, або виконуваній роботі протягом строку випробування. </vt:lpstr>
      <vt:lpstr> 1) зміни в організації виробництва і праці, в тому числі ліквідації, реорганізації, банкрутства або перепрофілювання підприємства, установи, організації, скорочення чисельності або штату працівників;  </vt:lpstr>
      <vt:lpstr>ЗВЕРНІТЬ УВАГУ! 1. Про наступне вивільнення працівників персонально попереджають не пізніше ніж за два місяці (ч. 1 ст. 492 КЗпП України). Звільнення у відповідності до п. 1 ч. 1 ст. 40 КЗпП України допускається, якщо неможливо перевести працівника, за його згодою, на іншу роботу.  2. У разі якщо вивільнення є масовим відповідно до статті 48 Закону України "Про зайнятість населення", власник або уповноважений ним орган доводить до відома державної служби зайнятості про заплановане вивільнення працівників (ч. 2 ст. 492 КЗпП України).  3. Працівник, з яким розірвано трудовий договір з підстав, передбачених п. 1 ч. 1 ст. 40 КЗпП України (крім випадку ліквідації підприємства, установи, організації), протягом одного року має право на укладення трудового договору у разі поворотного прийняття на роботу, якщо власник або уповноважений ним орган провадить прийняття на роботу працівників аналогічної кваліфікації (ч. 1 ст. 421 КЗпП України). 4. Виплачується вихідна допомога у розмірі середнього заробітку.  </vt:lpstr>
      <vt:lpstr>Презентация PowerPoint</vt:lpstr>
      <vt:lpstr> 3) систематичне невиконання працівником без поважних причин обов'язків, покладених на нього трудовим договором або правилами внутрішнього трудового розпорядку, якщо до працівника раніше застосовувалися заходи дисциплінарного чи громадського стягнення;  </vt:lpstr>
      <vt:lpstr>Презентация PowerPoint</vt:lpstr>
      <vt:lpstr> 4) прогул (в тому числі відсутності на роботі більше трьох годин протягом робочого дня) без поважних причин  </vt:lpstr>
      <vt:lpstr> 5) нез'явлення на роботу протягом більш як чотирьох місяців підряд внаслідок тимчасової непрацездатності, не рахуючи відпустки по вагітності і пологах, якщо законодавством не встановлений триваліший строк збереження місця роботи (посади) при певному захворюванні. За працівниками, які втратили працездатність у зв'язку з трудовим каліцтвом або професійним захворюванням, місце роботи (посада) зберігається до відновлення працездатності або встановлення інвалідності;  </vt:lpstr>
      <vt:lpstr> 6) поновлення на роботі працівника, який раніше виконував цю роботу:  - запропонувати іншу роботу;  - виплачується вихідна допомога у розмірі середнього заробітку   </vt:lpstr>
      <vt:lpstr> 7) поява на роботі в нетверезому стані, у стані наркотичного або токсичного сп'яніння.  </vt:lpstr>
      <vt:lpstr> 8) вчинення за місцем роботи розкрадання (в тому числі дрібного) майна власника, встановленого вироком суду, що набрав законної сили.  </vt:lpstr>
      <vt:lpstr> 11) встановлення невідповідності працівника займаній посаді, на яку його прийнято, або виконуваній роботі протягом строку випробування:  -можливо лише до спливу випробного терміну;    - документальні підтвердження (наприклад, доповідні записки безпосереднього керівника та інших працівників) про неякісне виконання працівником своїх професійних обов’язків  Зверніть увагу! Звільнення за результатами випробування захищених категорій працівників вважатиметься порушенням трудового законодавства і може призвести до поновлення на роботі. </vt:lpstr>
      <vt:lpstr> Стаття 41. Додаткові підстави розірвання трудового договору з ініціативи власника або уповноваженого ним органу з окремими категоріями працівників за певних умов.  Крім підстав, передбачених статтею 40 цього Кодексу, трудовий договір з ініціативи власника або уповноваженого ним органу може бути розірваний також у випадках: 1) одноразового грубого порушення трудових обов'язків керівником підприємства, установи, організації всіх форм власності (філіалу, представництва, відділення та іншого відокремленого підрозділу), його заступниками, головним бухгалтером підприємства, установи, організації, його заступниками та іншими особами; 1-1) винних дій керівника підприємства, установи, організації, внаслідок чого заробітна плата виплачувалася несвоєчасно або в розмірах, нижчих від установленого законом розміру мінімальної заробітної плати; 2) винних дій працівника, який безпосередньо обслуговує грошові, товарні або культурні цінності, якщо ці дії дають підстави для втрати довір'я до нього з боку власника або уповноваженого ним органу; 3) вчинення працівником, який виконує виховні функції, аморального проступку, не сумісного з продовженням даної роботи.  </vt:lpstr>
      <vt:lpstr> Винні дії працівника, який безпосередньо обслуговує грошові або товарні цінності, якщо ці дії дають підстави для втрати довір’я до нього з  боку власника (п. 2 ст. 41 ст. 41 КЗпП).  Пленум Верховного Суду роз’яснив, що з даної підстави можуть бути звільнені працівники, які зайняті прийманням, зберіганням, транспортуванням і розподілом цих цінностей (касири, інкасатори, завідувачі баз, комірники тощо). Можуть бути звільнені як ті працівники, з якими укладені договори про повну матеріальну відповідальність, так і ті, з якими такі договори не укладалися.  Таке звільнення вимагає згоди профспілки.   </vt:lpstr>
      <vt:lpstr> Вчинення працівником, який виконує виховні функції, аморального проступку, не сумісного з продовженням даної роботи (п. 3 ст. 41 ст. КЗпП).   На цій підставі можуть бути звільнені лише працівники, які займаються виховною діяльністю: вихователі, вчителі, викладачі, практичні психологи, майстри виробничого навчання, методисти тощо. Вчинення аморального проступку може мати місце і поза роботою – у громадських місцях, побуті.  Істотним є те, що звільнення за втрату довір’я,  а також за вчинення аморального проступку  не є дисциплінарним звільненням і законодавство не встановлює певного терміну, протягом якого працівник може бути звільнений.   </vt:lpstr>
      <vt:lpstr> Звільнення під час перебування на лікарняному та у відпустці Загальне правило   За загальним правилом працівника не може бути звільнено під час його хвороби та у відпустці. Таке правило стосується тільки випадків звільнення працівника з ініціативи роботодавця, а саме: за ст. ст. 40, 41, 43, 431 КЗпП України.  Загальне правило не застосовується  Припинення трудових відносин з працівником з інших підстав (тобто, не з ініціативи роботодавця):   - за власним бажанням (ст. 38 КЗпП України),  - за угодою сторін (п. 1 ст. 36 КЗпП України),   - у зв’язку з закінченням строку строкового трудового договору (п. 2 ст. 36 КЗпП України),   - на підставі відмови працівника від продовження роботи у зв'язку із зміною істотних умов праці (п. 6 ст. 36 КЗпП України).   </vt:lpstr>
      <vt:lpstr> Категорії працівників, з якими не допускається розірвання трудового договору з ініціативи власника (ст. ст. 184, 1861 КЗпП України):  · вагітні жінки;   · жінки, які мають дітей віком до трьох років (до шести років – за наявності медичного висновку);   · одиноких матерів при наявності дитини віком до чотирнадцяти років або дитини інваліда;   · батьки, які виховують дітей без матері (в тому числі в разі тривалого перебування матері в лікувальному закладі);   · опікуни (піклувальники);   · прийомні батьки.    </vt:lpstr>
      <vt:lpstr> Наслідки у разі задоволення позовних вимог (ст. ст. 235, 2371 КЗпП України): ·   - поновлення на попередній роботі;   · виплата працівникові середнього заробітку за час вимушеного прогулу або різниці в заробітку за час виконання нижчеоплачуваної роботи, але не більш як за один рік.  Якщо заява про поновлення на роботі розглядається більше одного року не з вини працівника, то за весь час вимушеного прогулу;   · моральна шкода.   </vt:lpstr>
      <vt:lpstr> Документи, які необхідно оформити при звільненні:   Наказ про звільнення   Внести відповідний запис до трудової книжки    Довідку про роботу працівника на даному підприємстві із зазначенням спеціальності, кваліфікації, посади, часу роботи і розміру заробітної плати (на вимогу працівника)  </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Підстави припинення трудового договору </dc:title>
  <dc:creator>Admin</dc:creator>
  <cp:lastModifiedBy>sergey</cp:lastModifiedBy>
  <cp:revision>40</cp:revision>
  <dcterms:created xsi:type="dcterms:W3CDTF">2012-03-02T12:09:45Z</dcterms:created>
  <dcterms:modified xsi:type="dcterms:W3CDTF">2020-10-23T23:20:14Z</dcterms:modified>
</cp:coreProperties>
</file>