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9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1CFF3-7EDE-4935-BDF2-EFD6CBB2AA08}" type="doc">
      <dgm:prSet loTypeId="urn:microsoft.com/office/officeart/2005/8/layout/radial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91F3E74-26C8-4A4A-B373-582A3FF0B139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Умови успішного навчання</a:t>
          </a:r>
          <a:endParaRPr lang="ru-RU" b="1" dirty="0">
            <a:latin typeface="Georgia" pitchFamily="18" charset="0"/>
          </a:endParaRPr>
        </a:p>
      </dgm:t>
    </dgm:pt>
    <dgm:pt modelId="{5A526ED4-0DD7-462F-AA2C-A50B5A214D86}" type="parTrans" cxnId="{E5F65750-8CCA-436D-8E6E-0E9AE48D81B4}">
      <dgm:prSet/>
      <dgm:spPr/>
      <dgm:t>
        <a:bodyPr/>
        <a:lstStyle/>
        <a:p>
          <a:endParaRPr lang="ru-RU"/>
        </a:p>
      </dgm:t>
    </dgm:pt>
    <dgm:pt modelId="{7892C8DB-92D7-4794-8333-31C1C3312211}" type="sibTrans" cxnId="{E5F65750-8CCA-436D-8E6E-0E9AE48D81B4}">
      <dgm:prSet/>
      <dgm:spPr/>
      <dgm:t>
        <a:bodyPr/>
        <a:lstStyle/>
        <a:p>
          <a:endParaRPr lang="ru-RU"/>
        </a:p>
      </dgm:t>
    </dgm:pt>
    <dgm:pt modelId="{27CC5CA8-C801-4182-8024-2D4C359B0D29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99B78A38-5915-4619-9055-8602A393AC30}" type="parTrans" cxnId="{BE1D8A18-F3B8-4DB8-8826-765179ABF1BB}">
      <dgm:prSet/>
      <dgm:spPr/>
      <dgm:t>
        <a:bodyPr/>
        <a:lstStyle/>
        <a:p>
          <a:endParaRPr lang="ru-RU"/>
        </a:p>
      </dgm:t>
    </dgm:pt>
    <dgm:pt modelId="{662579AD-B009-43FD-BFBA-5C63D682986E}" type="sibTrans" cxnId="{BE1D8A18-F3B8-4DB8-8826-765179ABF1BB}">
      <dgm:prSet/>
      <dgm:spPr/>
      <dgm:t>
        <a:bodyPr/>
        <a:lstStyle/>
        <a:p>
          <a:endParaRPr lang="ru-RU"/>
        </a:p>
      </dgm:t>
    </dgm:pt>
    <dgm:pt modelId="{9A93E31C-08F4-4D10-B31A-749E887699F9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79586C00-E2EA-4C1E-98E0-696C47D13B69}" type="parTrans" cxnId="{81114F96-1C70-417C-BF70-274B79674DEA}">
      <dgm:prSet/>
      <dgm:spPr/>
      <dgm:t>
        <a:bodyPr/>
        <a:lstStyle/>
        <a:p>
          <a:endParaRPr lang="ru-RU"/>
        </a:p>
      </dgm:t>
    </dgm:pt>
    <dgm:pt modelId="{3E7B3CE3-8C3A-467A-8E19-9479FA2CFC6F}" type="sibTrans" cxnId="{81114F96-1C70-417C-BF70-274B79674DEA}">
      <dgm:prSet/>
      <dgm:spPr/>
      <dgm:t>
        <a:bodyPr/>
        <a:lstStyle/>
        <a:p>
          <a:endParaRPr lang="ru-RU"/>
        </a:p>
      </dgm:t>
    </dgm:pt>
    <dgm:pt modelId="{8F9F8AAC-262C-41A6-8F5A-6D1F7910B11C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506F1C1D-1E00-4BF6-861D-ACDC2939E6F4}" type="parTrans" cxnId="{D8B96CF6-B53C-49CB-A9DD-26A0CA66D19F}">
      <dgm:prSet/>
      <dgm:spPr/>
      <dgm:t>
        <a:bodyPr/>
        <a:lstStyle/>
        <a:p>
          <a:endParaRPr lang="ru-RU"/>
        </a:p>
      </dgm:t>
    </dgm:pt>
    <dgm:pt modelId="{37811522-56CB-458A-A11C-E71A328AD323}" type="sibTrans" cxnId="{D8B96CF6-B53C-49CB-A9DD-26A0CA66D19F}">
      <dgm:prSet/>
      <dgm:spPr/>
      <dgm:t>
        <a:bodyPr/>
        <a:lstStyle/>
        <a:p>
          <a:endParaRPr lang="ru-RU"/>
        </a:p>
      </dgm:t>
    </dgm:pt>
    <dgm:pt modelId="{B4600B23-1A82-4E59-8700-6F630E6C6D6D}">
      <dgm:prSet phldrT="[Текст]"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87B1BD18-2BF2-4D6C-AED1-ADBC84FC2493}" type="parTrans" cxnId="{981396F8-E826-4DA9-A1C3-7BFADDA7DADF}">
      <dgm:prSet/>
      <dgm:spPr/>
      <dgm:t>
        <a:bodyPr/>
        <a:lstStyle/>
        <a:p>
          <a:endParaRPr lang="ru-RU"/>
        </a:p>
      </dgm:t>
    </dgm:pt>
    <dgm:pt modelId="{718183A6-60A1-4C00-96EC-BDBF8942F8AD}" type="sibTrans" cxnId="{981396F8-E826-4DA9-A1C3-7BFADDA7DADF}">
      <dgm:prSet/>
      <dgm:spPr/>
      <dgm:t>
        <a:bodyPr/>
        <a:lstStyle/>
        <a:p>
          <a:endParaRPr lang="ru-RU"/>
        </a:p>
      </dgm:t>
    </dgm:pt>
    <dgm:pt modelId="{5E6E5A7E-8D75-4FF5-98C3-065944E0056D}">
      <dgm:prSet phldrT="[Текст]"/>
      <dgm:spPr/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85E50CBD-94E4-4400-A31E-7B9DA1BD4826}" type="parTrans" cxnId="{518E677F-8600-4157-AA76-A2D042DEFC08}">
      <dgm:prSet/>
      <dgm:spPr/>
      <dgm:t>
        <a:bodyPr/>
        <a:lstStyle/>
        <a:p>
          <a:endParaRPr lang="ru-RU"/>
        </a:p>
      </dgm:t>
    </dgm:pt>
    <dgm:pt modelId="{8D88DBD5-91F0-49C0-88CD-7F0D357C9B8B}" type="sibTrans" cxnId="{518E677F-8600-4157-AA76-A2D042DEFC08}">
      <dgm:prSet/>
      <dgm:spPr/>
      <dgm:t>
        <a:bodyPr/>
        <a:lstStyle/>
        <a:p>
          <a:endParaRPr lang="ru-RU"/>
        </a:p>
      </dgm:t>
    </dgm:pt>
    <dgm:pt modelId="{EDC273B9-9B99-4B71-8E28-43F06304526D}">
      <dgm:prSet phldrT="[Текст]"/>
      <dgm:spPr/>
      <dgm:t>
        <a:bodyPr/>
        <a:lstStyle/>
        <a:p>
          <a:r>
            <a:rPr lang="uk-UA" dirty="0" smtClean="0"/>
            <a:t>6</a:t>
          </a:r>
          <a:endParaRPr lang="ru-RU" dirty="0"/>
        </a:p>
      </dgm:t>
    </dgm:pt>
    <dgm:pt modelId="{6B226E55-0E40-4A5D-BE33-A15AAE48AF6C}" type="parTrans" cxnId="{7F5A3DFB-60B3-4487-9981-70967270A28A}">
      <dgm:prSet/>
      <dgm:spPr/>
      <dgm:t>
        <a:bodyPr/>
        <a:lstStyle/>
        <a:p>
          <a:endParaRPr lang="ru-RU"/>
        </a:p>
      </dgm:t>
    </dgm:pt>
    <dgm:pt modelId="{35531FA9-618E-4B35-9548-071E38B90353}" type="sibTrans" cxnId="{7F5A3DFB-60B3-4487-9981-70967270A28A}">
      <dgm:prSet/>
      <dgm:spPr/>
      <dgm:t>
        <a:bodyPr/>
        <a:lstStyle/>
        <a:p>
          <a:endParaRPr lang="ru-RU"/>
        </a:p>
      </dgm:t>
    </dgm:pt>
    <dgm:pt modelId="{1DE4837B-9AB8-4AC7-83EF-108472A6889F}">
      <dgm:prSet phldrT="[Текст]"/>
      <dgm:spPr/>
      <dgm:t>
        <a:bodyPr/>
        <a:lstStyle/>
        <a:p>
          <a:r>
            <a:rPr lang="uk-UA" dirty="0" smtClean="0"/>
            <a:t>7</a:t>
          </a:r>
          <a:endParaRPr lang="ru-RU" dirty="0"/>
        </a:p>
      </dgm:t>
    </dgm:pt>
    <dgm:pt modelId="{12DF130C-65AF-485C-BC2A-EC8B86E43807}" type="parTrans" cxnId="{3E728418-4A88-408A-92CD-C1F05568E482}">
      <dgm:prSet/>
      <dgm:spPr/>
      <dgm:t>
        <a:bodyPr/>
        <a:lstStyle/>
        <a:p>
          <a:endParaRPr lang="ru-RU"/>
        </a:p>
      </dgm:t>
    </dgm:pt>
    <dgm:pt modelId="{A88CFFC0-B945-4746-B158-3A5E1FB1F8F6}" type="sibTrans" cxnId="{3E728418-4A88-408A-92CD-C1F05568E482}">
      <dgm:prSet/>
      <dgm:spPr/>
      <dgm:t>
        <a:bodyPr/>
        <a:lstStyle/>
        <a:p>
          <a:endParaRPr lang="ru-RU"/>
        </a:p>
      </dgm:t>
    </dgm:pt>
    <dgm:pt modelId="{326C9A49-F26C-45FA-9D0F-A806344D4B0E}">
      <dgm:prSet phldrT="[Текст]"/>
      <dgm:spPr/>
      <dgm:t>
        <a:bodyPr/>
        <a:lstStyle/>
        <a:p>
          <a:r>
            <a:rPr lang="uk-UA" dirty="0" smtClean="0"/>
            <a:t>8</a:t>
          </a:r>
          <a:endParaRPr lang="ru-RU" dirty="0"/>
        </a:p>
      </dgm:t>
    </dgm:pt>
    <dgm:pt modelId="{1B4CEE1C-43FA-4D64-B30D-02956810D3EC}" type="parTrans" cxnId="{99403EE3-3726-4188-8342-5AAB289D94E7}">
      <dgm:prSet/>
      <dgm:spPr/>
      <dgm:t>
        <a:bodyPr/>
        <a:lstStyle/>
        <a:p>
          <a:endParaRPr lang="ru-RU"/>
        </a:p>
      </dgm:t>
    </dgm:pt>
    <dgm:pt modelId="{D8B5EB37-AF76-40B6-942F-05D8FDBFEE4C}" type="sibTrans" cxnId="{99403EE3-3726-4188-8342-5AAB289D94E7}">
      <dgm:prSet/>
      <dgm:spPr/>
      <dgm:t>
        <a:bodyPr/>
        <a:lstStyle/>
        <a:p>
          <a:endParaRPr lang="ru-RU"/>
        </a:p>
      </dgm:t>
    </dgm:pt>
    <dgm:pt modelId="{4081CE49-201F-4582-834C-177841566547}">
      <dgm:prSet phldrT="[Текст]"/>
      <dgm:spPr/>
      <dgm:t>
        <a:bodyPr/>
        <a:lstStyle/>
        <a:p>
          <a:r>
            <a:rPr lang="uk-UA" dirty="0" smtClean="0"/>
            <a:t>9</a:t>
          </a:r>
          <a:endParaRPr lang="ru-RU" dirty="0"/>
        </a:p>
      </dgm:t>
    </dgm:pt>
    <dgm:pt modelId="{44147A61-6562-4519-A9A4-987A34E27A7D}" type="parTrans" cxnId="{01852012-0B80-493F-9EAE-72B49FBB6384}">
      <dgm:prSet/>
      <dgm:spPr/>
      <dgm:t>
        <a:bodyPr/>
        <a:lstStyle/>
        <a:p>
          <a:endParaRPr lang="ru-RU"/>
        </a:p>
      </dgm:t>
    </dgm:pt>
    <dgm:pt modelId="{0F4243EB-B851-444E-8438-6E35A320E9F4}" type="sibTrans" cxnId="{01852012-0B80-493F-9EAE-72B49FBB6384}">
      <dgm:prSet/>
      <dgm:spPr/>
      <dgm:t>
        <a:bodyPr/>
        <a:lstStyle/>
        <a:p>
          <a:endParaRPr lang="ru-RU"/>
        </a:p>
      </dgm:t>
    </dgm:pt>
    <dgm:pt modelId="{BBB2B8B5-9326-47D6-B40E-5B3BB9A09744}">
      <dgm:prSet phldrT="[Текст]"/>
      <dgm:spPr/>
      <dgm:t>
        <a:bodyPr/>
        <a:lstStyle/>
        <a:p>
          <a:r>
            <a:rPr lang="uk-UA" dirty="0" smtClean="0"/>
            <a:t>10</a:t>
          </a:r>
          <a:endParaRPr lang="ru-RU" dirty="0"/>
        </a:p>
      </dgm:t>
    </dgm:pt>
    <dgm:pt modelId="{10482870-BCF1-4D32-B05E-224465DE991F}" type="parTrans" cxnId="{694C1D13-0086-4749-801B-1159D5F6ECED}">
      <dgm:prSet/>
      <dgm:spPr/>
      <dgm:t>
        <a:bodyPr/>
        <a:lstStyle/>
        <a:p>
          <a:endParaRPr lang="ru-RU"/>
        </a:p>
      </dgm:t>
    </dgm:pt>
    <dgm:pt modelId="{C60F6705-A6FD-469E-9C11-09935E62F034}" type="sibTrans" cxnId="{694C1D13-0086-4749-801B-1159D5F6ECED}">
      <dgm:prSet/>
      <dgm:spPr/>
      <dgm:t>
        <a:bodyPr/>
        <a:lstStyle/>
        <a:p>
          <a:endParaRPr lang="ru-RU"/>
        </a:p>
      </dgm:t>
    </dgm:pt>
    <dgm:pt modelId="{EF2DE19B-0EC8-422F-AC0F-FD2053E4C8B2}" type="pres">
      <dgm:prSet presAssocID="{E9C1CFF3-7EDE-4935-BDF2-EFD6CBB2AA08}" presName="composite" presStyleCnt="0">
        <dgm:presLayoutVars>
          <dgm:chMax val="1"/>
          <dgm:dir/>
          <dgm:resizeHandles val="exact"/>
        </dgm:presLayoutVars>
      </dgm:prSet>
      <dgm:spPr/>
    </dgm:pt>
    <dgm:pt modelId="{F44A4AEC-D2C6-41DA-B740-EBEC85E53F48}" type="pres">
      <dgm:prSet presAssocID="{E9C1CFF3-7EDE-4935-BDF2-EFD6CBB2AA08}" presName="radial" presStyleCnt="0">
        <dgm:presLayoutVars>
          <dgm:animLvl val="ctr"/>
        </dgm:presLayoutVars>
      </dgm:prSet>
      <dgm:spPr/>
    </dgm:pt>
    <dgm:pt modelId="{4C014075-A3AF-40B4-8530-E2CC0FF378B2}" type="pres">
      <dgm:prSet presAssocID="{691F3E74-26C8-4A4A-B373-582A3FF0B139}" presName="centerShape" presStyleLbl="vennNode1" presStyleIdx="0" presStyleCnt="11"/>
      <dgm:spPr/>
    </dgm:pt>
    <dgm:pt modelId="{DCC24677-FCAD-4BB5-A756-989167A5A3FE}" type="pres">
      <dgm:prSet presAssocID="{27CC5CA8-C801-4182-8024-2D4C359B0D29}" presName="node" presStyleLbl="vennNode1" presStyleIdx="1" presStyleCnt="11">
        <dgm:presLayoutVars>
          <dgm:bulletEnabled val="1"/>
        </dgm:presLayoutVars>
      </dgm:prSet>
      <dgm:spPr/>
    </dgm:pt>
    <dgm:pt modelId="{1FBC5CB2-F7EF-41A1-9234-CBB5DD84783A}" type="pres">
      <dgm:prSet presAssocID="{9A93E31C-08F4-4D10-B31A-749E887699F9}" presName="node" presStyleLbl="vennNode1" presStyleIdx="2" presStyleCnt="11">
        <dgm:presLayoutVars>
          <dgm:bulletEnabled val="1"/>
        </dgm:presLayoutVars>
      </dgm:prSet>
      <dgm:spPr/>
    </dgm:pt>
    <dgm:pt modelId="{88700514-BFBB-4BE3-B5E7-3FC7FDD33563}" type="pres">
      <dgm:prSet presAssocID="{8F9F8AAC-262C-41A6-8F5A-6D1F7910B11C}" presName="node" presStyleLbl="vennNode1" presStyleIdx="3" presStyleCnt="11">
        <dgm:presLayoutVars>
          <dgm:bulletEnabled val="1"/>
        </dgm:presLayoutVars>
      </dgm:prSet>
      <dgm:spPr/>
    </dgm:pt>
    <dgm:pt modelId="{C6D46FB4-A23D-4291-9AEB-A5167FC9589D}" type="pres">
      <dgm:prSet presAssocID="{B4600B23-1A82-4E59-8700-6F630E6C6D6D}" presName="node" presStyleLbl="vennNode1" presStyleIdx="4" presStyleCnt="11">
        <dgm:presLayoutVars>
          <dgm:bulletEnabled val="1"/>
        </dgm:presLayoutVars>
      </dgm:prSet>
      <dgm:spPr/>
    </dgm:pt>
    <dgm:pt modelId="{03F01939-713E-4AE2-ACAB-9A9BA381030E}" type="pres">
      <dgm:prSet presAssocID="{5E6E5A7E-8D75-4FF5-98C3-065944E0056D}" presName="node" presStyleLbl="vennNode1" presStyleIdx="5" presStyleCnt="11">
        <dgm:presLayoutVars>
          <dgm:bulletEnabled val="1"/>
        </dgm:presLayoutVars>
      </dgm:prSet>
      <dgm:spPr/>
    </dgm:pt>
    <dgm:pt modelId="{1A9EFB2E-8C8D-4D69-8B6A-DF76B8ABDE7C}" type="pres">
      <dgm:prSet presAssocID="{EDC273B9-9B99-4B71-8E28-43F06304526D}" presName="node" presStyleLbl="vennNode1" presStyleIdx="6" presStyleCnt="11">
        <dgm:presLayoutVars>
          <dgm:bulletEnabled val="1"/>
        </dgm:presLayoutVars>
      </dgm:prSet>
      <dgm:spPr/>
    </dgm:pt>
    <dgm:pt modelId="{FDC46B8E-B651-4F17-9B4C-36C034DC165B}" type="pres">
      <dgm:prSet presAssocID="{1DE4837B-9AB8-4AC7-83EF-108472A6889F}" presName="node" presStyleLbl="vennNode1" presStyleIdx="7" presStyleCnt="11">
        <dgm:presLayoutVars>
          <dgm:bulletEnabled val="1"/>
        </dgm:presLayoutVars>
      </dgm:prSet>
      <dgm:spPr/>
    </dgm:pt>
    <dgm:pt modelId="{C3E7CAAA-56B3-4FAE-AA8E-FD4153CD13A5}" type="pres">
      <dgm:prSet presAssocID="{326C9A49-F26C-45FA-9D0F-A806344D4B0E}" presName="node" presStyleLbl="vennNode1" presStyleIdx="8" presStyleCnt="11">
        <dgm:presLayoutVars>
          <dgm:bulletEnabled val="1"/>
        </dgm:presLayoutVars>
      </dgm:prSet>
      <dgm:spPr/>
    </dgm:pt>
    <dgm:pt modelId="{52A06774-4DC3-4194-B699-0301DE22BDF2}" type="pres">
      <dgm:prSet presAssocID="{4081CE49-201F-4582-834C-177841566547}" presName="node" presStyleLbl="vennNode1" presStyleIdx="9" presStyleCnt="11">
        <dgm:presLayoutVars>
          <dgm:bulletEnabled val="1"/>
        </dgm:presLayoutVars>
      </dgm:prSet>
      <dgm:spPr/>
    </dgm:pt>
    <dgm:pt modelId="{B2483DC8-4542-4680-98A1-354A152E5454}" type="pres">
      <dgm:prSet presAssocID="{BBB2B8B5-9326-47D6-B40E-5B3BB9A09744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3E728418-4A88-408A-92CD-C1F05568E482}" srcId="{691F3E74-26C8-4A4A-B373-582A3FF0B139}" destId="{1DE4837B-9AB8-4AC7-83EF-108472A6889F}" srcOrd="6" destOrd="0" parTransId="{12DF130C-65AF-485C-BC2A-EC8B86E43807}" sibTransId="{A88CFFC0-B945-4746-B158-3A5E1FB1F8F6}"/>
    <dgm:cxn modelId="{01852012-0B80-493F-9EAE-72B49FBB6384}" srcId="{691F3E74-26C8-4A4A-B373-582A3FF0B139}" destId="{4081CE49-201F-4582-834C-177841566547}" srcOrd="8" destOrd="0" parTransId="{44147A61-6562-4519-A9A4-987A34E27A7D}" sibTransId="{0F4243EB-B851-444E-8438-6E35A320E9F4}"/>
    <dgm:cxn modelId="{246F2E2B-BA12-4764-B75B-280B3391AC64}" type="presOf" srcId="{4081CE49-201F-4582-834C-177841566547}" destId="{52A06774-4DC3-4194-B699-0301DE22BDF2}" srcOrd="0" destOrd="0" presId="urn:microsoft.com/office/officeart/2005/8/layout/radial3"/>
    <dgm:cxn modelId="{7F5A3DFB-60B3-4487-9981-70967270A28A}" srcId="{691F3E74-26C8-4A4A-B373-582A3FF0B139}" destId="{EDC273B9-9B99-4B71-8E28-43F06304526D}" srcOrd="5" destOrd="0" parTransId="{6B226E55-0E40-4A5D-BE33-A15AAE48AF6C}" sibTransId="{35531FA9-618E-4B35-9548-071E38B90353}"/>
    <dgm:cxn modelId="{BE1D8A18-F3B8-4DB8-8826-765179ABF1BB}" srcId="{691F3E74-26C8-4A4A-B373-582A3FF0B139}" destId="{27CC5CA8-C801-4182-8024-2D4C359B0D29}" srcOrd="0" destOrd="0" parTransId="{99B78A38-5915-4619-9055-8602A393AC30}" sibTransId="{662579AD-B009-43FD-BFBA-5C63D682986E}"/>
    <dgm:cxn modelId="{518E677F-8600-4157-AA76-A2D042DEFC08}" srcId="{691F3E74-26C8-4A4A-B373-582A3FF0B139}" destId="{5E6E5A7E-8D75-4FF5-98C3-065944E0056D}" srcOrd="4" destOrd="0" parTransId="{85E50CBD-94E4-4400-A31E-7B9DA1BD4826}" sibTransId="{8D88DBD5-91F0-49C0-88CD-7F0D357C9B8B}"/>
    <dgm:cxn modelId="{1A759B9F-970C-49B9-82A6-430CD8862351}" type="presOf" srcId="{691F3E74-26C8-4A4A-B373-582A3FF0B139}" destId="{4C014075-A3AF-40B4-8530-E2CC0FF378B2}" srcOrd="0" destOrd="0" presId="urn:microsoft.com/office/officeart/2005/8/layout/radial3"/>
    <dgm:cxn modelId="{2B9E8BAA-D561-4CDF-BFFE-D6D52E111254}" type="presOf" srcId="{BBB2B8B5-9326-47D6-B40E-5B3BB9A09744}" destId="{B2483DC8-4542-4680-98A1-354A152E5454}" srcOrd="0" destOrd="0" presId="urn:microsoft.com/office/officeart/2005/8/layout/radial3"/>
    <dgm:cxn modelId="{981396F8-E826-4DA9-A1C3-7BFADDA7DADF}" srcId="{691F3E74-26C8-4A4A-B373-582A3FF0B139}" destId="{B4600B23-1A82-4E59-8700-6F630E6C6D6D}" srcOrd="3" destOrd="0" parTransId="{87B1BD18-2BF2-4D6C-AED1-ADBC84FC2493}" sibTransId="{718183A6-60A1-4C00-96EC-BDBF8942F8AD}"/>
    <dgm:cxn modelId="{5641FC9C-25CE-4B22-89D2-B44C8028968D}" type="presOf" srcId="{E9C1CFF3-7EDE-4935-BDF2-EFD6CBB2AA08}" destId="{EF2DE19B-0EC8-422F-AC0F-FD2053E4C8B2}" srcOrd="0" destOrd="0" presId="urn:microsoft.com/office/officeart/2005/8/layout/radial3"/>
    <dgm:cxn modelId="{8533EC17-BCE7-4115-BB66-608560ED099E}" type="presOf" srcId="{27CC5CA8-C801-4182-8024-2D4C359B0D29}" destId="{DCC24677-FCAD-4BB5-A756-989167A5A3FE}" srcOrd="0" destOrd="0" presId="urn:microsoft.com/office/officeart/2005/8/layout/radial3"/>
    <dgm:cxn modelId="{8CA88661-9978-4F8C-8745-90452B907E52}" type="presOf" srcId="{326C9A49-F26C-45FA-9D0F-A806344D4B0E}" destId="{C3E7CAAA-56B3-4FAE-AA8E-FD4153CD13A5}" srcOrd="0" destOrd="0" presId="urn:microsoft.com/office/officeart/2005/8/layout/radial3"/>
    <dgm:cxn modelId="{99403EE3-3726-4188-8342-5AAB289D94E7}" srcId="{691F3E74-26C8-4A4A-B373-582A3FF0B139}" destId="{326C9A49-F26C-45FA-9D0F-A806344D4B0E}" srcOrd="7" destOrd="0" parTransId="{1B4CEE1C-43FA-4D64-B30D-02956810D3EC}" sibTransId="{D8B5EB37-AF76-40B6-942F-05D8FDBFEE4C}"/>
    <dgm:cxn modelId="{E5F65750-8CCA-436D-8E6E-0E9AE48D81B4}" srcId="{E9C1CFF3-7EDE-4935-BDF2-EFD6CBB2AA08}" destId="{691F3E74-26C8-4A4A-B373-582A3FF0B139}" srcOrd="0" destOrd="0" parTransId="{5A526ED4-0DD7-462F-AA2C-A50B5A214D86}" sibTransId="{7892C8DB-92D7-4794-8333-31C1C3312211}"/>
    <dgm:cxn modelId="{4C20EF6B-B5C9-4A60-9C88-5F9BDE851309}" type="presOf" srcId="{5E6E5A7E-8D75-4FF5-98C3-065944E0056D}" destId="{03F01939-713E-4AE2-ACAB-9A9BA381030E}" srcOrd="0" destOrd="0" presId="urn:microsoft.com/office/officeart/2005/8/layout/radial3"/>
    <dgm:cxn modelId="{D418D161-7324-4831-AD08-1B2B7C3B79F8}" type="presOf" srcId="{8F9F8AAC-262C-41A6-8F5A-6D1F7910B11C}" destId="{88700514-BFBB-4BE3-B5E7-3FC7FDD33563}" srcOrd="0" destOrd="0" presId="urn:microsoft.com/office/officeart/2005/8/layout/radial3"/>
    <dgm:cxn modelId="{BBD49372-2C03-4784-BD57-671A3AC400C0}" type="presOf" srcId="{1DE4837B-9AB8-4AC7-83EF-108472A6889F}" destId="{FDC46B8E-B651-4F17-9B4C-36C034DC165B}" srcOrd="0" destOrd="0" presId="urn:microsoft.com/office/officeart/2005/8/layout/radial3"/>
    <dgm:cxn modelId="{E31516E3-24AD-417A-A9CC-97BFDFAB8BF7}" type="presOf" srcId="{B4600B23-1A82-4E59-8700-6F630E6C6D6D}" destId="{C6D46FB4-A23D-4291-9AEB-A5167FC9589D}" srcOrd="0" destOrd="0" presId="urn:microsoft.com/office/officeart/2005/8/layout/radial3"/>
    <dgm:cxn modelId="{27DC7777-5450-4D36-B2F9-33AFA4418471}" type="presOf" srcId="{9A93E31C-08F4-4D10-B31A-749E887699F9}" destId="{1FBC5CB2-F7EF-41A1-9234-CBB5DD84783A}" srcOrd="0" destOrd="0" presId="urn:microsoft.com/office/officeart/2005/8/layout/radial3"/>
    <dgm:cxn modelId="{81114F96-1C70-417C-BF70-274B79674DEA}" srcId="{691F3E74-26C8-4A4A-B373-582A3FF0B139}" destId="{9A93E31C-08F4-4D10-B31A-749E887699F9}" srcOrd="1" destOrd="0" parTransId="{79586C00-E2EA-4C1E-98E0-696C47D13B69}" sibTransId="{3E7B3CE3-8C3A-467A-8E19-9479FA2CFC6F}"/>
    <dgm:cxn modelId="{255A9752-C4DD-441E-9664-49125AC6FCB8}" type="presOf" srcId="{EDC273B9-9B99-4B71-8E28-43F06304526D}" destId="{1A9EFB2E-8C8D-4D69-8B6A-DF76B8ABDE7C}" srcOrd="0" destOrd="0" presId="urn:microsoft.com/office/officeart/2005/8/layout/radial3"/>
    <dgm:cxn modelId="{D8B96CF6-B53C-49CB-A9DD-26A0CA66D19F}" srcId="{691F3E74-26C8-4A4A-B373-582A3FF0B139}" destId="{8F9F8AAC-262C-41A6-8F5A-6D1F7910B11C}" srcOrd="2" destOrd="0" parTransId="{506F1C1D-1E00-4BF6-861D-ACDC2939E6F4}" sibTransId="{37811522-56CB-458A-A11C-E71A328AD323}"/>
    <dgm:cxn modelId="{694C1D13-0086-4749-801B-1159D5F6ECED}" srcId="{691F3E74-26C8-4A4A-B373-582A3FF0B139}" destId="{BBB2B8B5-9326-47D6-B40E-5B3BB9A09744}" srcOrd="9" destOrd="0" parTransId="{10482870-BCF1-4D32-B05E-224465DE991F}" sibTransId="{C60F6705-A6FD-469E-9C11-09935E62F034}"/>
    <dgm:cxn modelId="{8FEB3952-879E-47FC-9B6C-BAB5FD0541A8}" type="presParOf" srcId="{EF2DE19B-0EC8-422F-AC0F-FD2053E4C8B2}" destId="{F44A4AEC-D2C6-41DA-B740-EBEC85E53F48}" srcOrd="0" destOrd="0" presId="urn:microsoft.com/office/officeart/2005/8/layout/radial3"/>
    <dgm:cxn modelId="{19716122-FDAB-4402-9E46-0B2C6BC8C65C}" type="presParOf" srcId="{F44A4AEC-D2C6-41DA-B740-EBEC85E53F48}" destId="{4C014075-A3AF-40B4-8530-E2CC0FF378B2}" srcOrd="0" destOrd="0" presId="urn:microsoft.com/office/officeart/2005/8/layout/radial3"/>
    <dgm:cxn modelId="{DAFF8B2F-E118-4FC3-8742-3B34840C7A5E}" type="presParOf" srcId="{F44A4AEC-D2C6-41DA-B740-EBEC85E53F48}" destId="{DCC24677-FCAD-4BB5-A756-989167A5A3FE}" srcOrd="1" destOrd="0" presId="urn:microsoft.com/office/officeart/2005/8/layout/radial3"/>
    <dgm:cxn modelId="{8D563534-9D5D-482C-8385-0C3C90ED3E90}" type="presParOf" srcId="{F44A4AEC-D2C6-41DA-B740-EBEC85E53F48}" destId="{1FBC5CB2-F7EF-41A1-9234-CBB5DD84783A}" srcOrd="2" destOrd="0" presId="urn:microsoft.com/office/officeart/2005/8/layout/radial3"/>
    <dgm:cxn modelId="{7810C9B7-33C0-4184-B176-4456C02EB03E}" type="presParOf" srcId="{F44A4AEC-D2C6-41DA-B740-EBEC85E53F48}" destId="{88700514-BFBB-4BE3-B5E7-3FC7FDD33563}" srcOrd="3" destOrd="0" presId="urn:microsoft.com/office/officeart/2005/8/layout/radial3"/>
    <dgm:cxn modelId="{07AE310D-6026-4755-B377-223BB0F1B3BB}" type="presParOf" srcId="{F44A4AEC-D2C6-41DA-B740-EBEC85E53F48}" destId="{C6D46FB4-A23D-4291-9AEB-A5167FC9589D}" srcOrd="4" destOrd="0" presId="urn:microsoft.com/office/officeart/2005/8/layout/radial3"/>
    <dgm:cxn modelId="{C9CF4F8C-05F7-42F6-9532-D5472BEEE91F}" type="presParOf" srcId="{F44A4AEC-D2C6-41DA-B740-EBEC85E53F48}" destId="{03F01939-713E-4AE2-ACAB-9A9BA381030E}" srcOrd="5" destOrd="0" presId="urn:microsoft.com/office/officeart/2005/8/layout/radial3"/>
    <dgm:cxn modelId="{88F1C194-0F67-4F05-901C-D8953AD4B41F}" type="presParOf" srcId="{F44A4AEC-D2C6-41DA-B740-EBEC85E53F48}" destId="{1A9EFB2E-8C8D-4D69-8B6A-DF76B8ABDE7C}" srcOrd="6" destOrd="0" presId="urn:microsoft.com/office/officeart/2005/8/layout/radial3"/>
    <dgm:cxn modelId="{573A0FBD-052D-42C8-BECD-D6BA5659A3FA}" type="presParOf" srcId="{F44A4AEC-D2C6-41DA-B740-EBEC85E53F48}" destId="{FDC46B8E-B651-4F17-9B4C-36C034DC165B}" srcOrd="7" destOrd="0" presId="urn:microsoft.com/office/officeart/2005/8/layout/radial3"/>
    <dgm:cxn modelId="{F7409E11-2AB1-43C5-A803-3BB14138D467}" type="presParOf" srcId="{F44A4AEC-D2C6-41DA-B740-EBEC85E53F48}" destId="{C3E7CAAA-56B3-4FAE-AA8E-FD4153CD13A5}" srcOrd="8" destOrd="0" presId="urn:microsoft.com/office/officeart/2005/8/layout/radial3"/>
    <dgm:cxn modelId="{0BDED6DF-2240-4233-956C-28E4F33E73CB}" type="presParOf" srcId="{F44A4AEC-D2C6-41DA-B740-EBEC85E53F48}" destId="{52A06774-4DC3-4194-B699-0301DE22BDF2}" srcOrd="9" destOrd="0" presId="urn:microsoft.com/office/officeart/2005/8/layout/radial3"/>
    <dgm:cxn modelId="{97B64133-A9A8-4AD5-8077-03AE04A5B9F3}" type="presParOf" srcId="{F44A4AEC-D2C6-41DA-B740-EBEC85E53F48}" destId="{B2483DC8-4542-4680-98A1-354A152E5454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E7ACB7-75FB-45AB-9F73-D5CFE92C67BC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A4333F-EB23-43B2-B5E3-528B99EBC182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Харчування</a:t>
          </a:r>
          <a:endParaRPr lang="ru-RU" b="1" i="0" dirty="0">
            <a:latin typeface="Georgia" pitchFamily="18" charset="0"/>
          </a:endParaRPr>
        </a:p>
      </dgm:t>
    </dgm:pt>
    <dgm:pt modelId="{E5091F80-7EEE-481F-BF5F-88526270E3C3}" type="parTrans" cxnId="{0F16FFCB-6B02-420D-B4F7-F29D892BE367}">
      <dgm:prSet/>
      <dgm:spPr/>
      <dgm:t>
        <a:bodyPr/>
        <a:lstStyle/>
        <a:p>
          <a:endParaRPr lang="ru-RU"/>
        </a:p>
      </dgm:t>
    </dgm:pt>
    <dgm:pt modelId="{431CE238-F632-476C-968C-42616FDA075E}" type="sibTrans" cxnId="{0F16FFCB-6B02-420D-B4F7-F29D892BE367}">
      <dgm:prSet/>
      <dgm:spPr/>
      <dgm:t>
        <a:bodyPr/>
        <a:lstStyle/>
        <a:p>
          <a:endParaRPr lang="ru-RU"/>
        </a:p>
      </dgm:t>
    </dgm:pt>
    <dgm:pt modelId="{8AFC55C9-9442-4972-955F-C8321C745D12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Відпочинок</a:t>
          </a:r>
          <a:endParaRPr lang="ru-RU" b="1" i="0" dirty="0">
            <a:latin typeface="Georgia" pitchFamily="18" charset="0"/>
          </a:endParaRPr>
        </a:p>
      </dgm:t>
    </dgm:pt>
    <dgm:pt modelId="{76E5DFAD-10D4-48D0-A854-F7B5F1ACBA88}" type="parTrans" cxnId="{83E60686-2291-49B4-934C-B1D2A3C833CB}">
      <dgm:prSet/>
      <dgm:spPr/>
      <dgm:t>
        <a:bodyPr/>
        <a:lstStyle/>
        <a:p>
          <a:endParaRPr lang="ru-RU"/>
        </a:p>
      </dgm:t>
    </dgm:pt>
    <dgm:pt modelId="{CA0F4D1B-321A-4D2E-ACB5-51A38CE49B7E}" type="sibTrans" cxnId="{83E60686-2291-49B4-934C-B1D2A3C833CB}">
      <dgm:prSet/>
      <dgm:spPr/>
      <dgm:t>
        <a:bodyPr/>
        <a:lstStyle/>
        <a:p>
          <a:endParaRPr lang="ru-RU"/>
        </a:p>
      </dgm:t>
    </dgm:pt>
    <dgm:pt modelId="{55F5312B-A0EA-48CB-8235-AAEBB8764669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Спілкування</a:t>
          </a:r>
          <a:endParaRPr lang="ru-RU" b="1" i="0" dirty="0">
            <a:latin typeface="Georgia" pitchFamily="18" charset="0"/>
          </a:endParaRPr>
        </a:p>
      </dgm:t>
    </dgm:pt>
    <dgm:pt modelId="{42D66EE3-B408-4AA6-B648-54A010EEA248}" type="parTrans" cxnId="{6D288910-F034-474D-9089-2EE4EC5A0F5A}">
      <dgm:prSet/>
      <dgm:spPr/>
      <dgm:t>
        <a:bodyPr/>
        <a:lstStyle/>
        <a:p>
          <a:endParaRPr lang="ru-RU"/>
        </a:p>
      </dgm:t>
    </dgm:pt>
    <dgm:pt modelId="{D91668CF-F4F2-4EBD-8DE2-8985EFEC9C3E}" type="sibTrans" cxnId="{6D288910-F034-474D-9089-2EE4EC5A0F5A}">
      <dgm:prSet/>
      <dgm:spPr/>
      <dgm:t>
        <a:bodyPr/>
        <a:lstStyle/>
        <a:p>
          <a:endParaRPr lang="ru-RU"/>
        </a:p>
      </dgm:t>
    </dgm:pt>
    <dgm:pt modelId="{9E0A366A-F958-4BC3-9E02-F5954A3F8D19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Самоповага</a:t>
          </a:r>
          <a:endParaRPr lang="ru-RU" b="1" i="0" dirty="0">
            <a:latin typeface="Georgia" pitchFamily="18" charset="0"/>
          </a:endParaRPr>
        </a:p>
      </dgm:t>
    </dgm:pt>
    <dgm:pt modelId="{2A0B34A5-19C6-4576-B067-661E32CC4954}" type="parTrans" cxnId="{30858F29-6C30-4258-89D7-389B27CD85F4}">
      <dgm:prSet/>
      <dgm:spPr/>
      <dgm:t>
        <a:bodyPr/>
        <a:lstStyle/>
        <a:p>
          <a:endParaRPr lang="ru-RU"/>
        </a:p>
      </dgm:t>
    </dgm:pt>
    <dgm:pt modelId="{382166BB-A1EB-4702-96B9-2FE61B7D69E2}" type="sibTrans" cxnId="{30858F29-6C30-4258-89D7-389B27CD85F4}">
      <dgm:prSet/>
      <dgm:spPr/>
      <dgm:t>
        <a:bodyPr/>
        <a:lstStyle/>
        <a:p>
          <a:endParaRPr lang="ru-RU"/>
        </a:p>
      </dgm:t>
    </dgm:pt>
    <dgm:pt modelId="{7967FF71-1151-4585-93D7-3E66E6E67F4E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Повага з боку дорослих</a:t>
          </a:r>
          <a:endParaRPr lang="ru-RU" b="1" i="0" dirty="0">
            <a:latin typeface="Georgia" pitchFamily="18" charset="0"/>
          </a:endParaRPr>
        </a:p>
      </dgm:t>
    </dgm:pt>
    <dgm:pt modelId="{A916FC9C-8691-4483-A701-7E81733A36AE}" type="parTrans" cxnId="{D969809F-7071-4AAC-ACC3-51C0AB811469}">
      <dgm:prSet/>
      <dgm:spPr/>
      <dgm:t>
        <a:bodyPr/>
        <a:lstStyle/>
        <a:p>
          <a:endParaRPr lang="ru-RU"/>
        </a:p>
      </dgm:t>
    </dgm:pt>
    <dgm:pt modelId="{CDA28CCD-09AD-4507-A6CB-23AB5243A34B}" type="sibTrans" cxnId="{D969809F-7071-4AAC-ACC3-51C0AB811469}">
      <dgm:prSet/>
      <dgm:spPr/>
      <dgm:t>
        <a:bodyPr/>
        <a:lstStyle/>
        <a:p>
          <a:endParaRPr lang="ru-RU"/>
        </a:p>
      </dgm:t>
    </dgm:pt>
    <dgm:pt modelId="{E66D1286-58B4-4943-BE5F-5B11A32F32EB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Потреба в самореалізації</a:t>
          </a:r>
          <a:endParaRPr lang="ru-RU" b="1" i="0" dirty="0">
            <a:latin typeface="Georgia" pitchFamily="18" charset="0"/>
          </a:endParaRPr>
        </a:p>
      </dgm:t>
    </dgm:pt>
    <dgm:pt modelId="{195DD64C-315B-4D7B-94C9-787580F62016}" type="parTrans" cxnId="{83224BC3-18E2-40EE-B373-670A46C5A1C4}">
      <dgm:prSet/>
      <dgm:spPr/>
      <dgm:t>
        <a:bodyPr/>
        <a:lstStyle/>
        <a:p>
          <a:endParaRPr lang="ru-RU"/>
        </a:p>
      </dgm:t>
    </dgm:pt>
    <dgm:pt modelId="{9985640B-AAB6-4AD4-B795-D01A9C334F8B}" type="sibTrans" cxnId="{83224BC3-18E2-40EE-B373-670A46C5A1C4}">
      <dgm:prSet/>
      <dgm:spPr/>
      <dgm:t>
        <a:bodyPr/>
        <a:lstStyle/>
        <a:p>
          <a:endParaRPr lang="ru-RU"/>
        </a:p>
      </dgm:t>
    </dgm:pt>
    <dgm:pt modelId="{596A6200-0586-4DC0-A280-E99B05F86CFC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Пізнавальні потреби</a:t>
          </a:r>
          <a:endParaRPr lang="ru-RU" b="1" i="0" dirty="0">
            <a:latin typeface="Georgia" pitchFamily="18" charset="0"/>
          </a:endParaRPr>
        </a:p>
      </dgm:t>
    </dgm:pt>
    <dgm:pt modelId="{96055A95-CEE6-402D-A2C4-AD9D2AD90F93}" type="parTrans" cxnId="{42BAC570-40D3-4899-8BD0-ABE758AA4428}">
      <dgm:prSet/>
      <dgm:spPr/>
      <dgm:t>
        <a:bodyPr/>
        <a:lstStyle/>
        <a:p>
          <a:endParaRPr lang="ru-RU"/>
        </a:p>
      </dgm:t>
    </dgm:pt>
    <dgm:pt modelId="{3C7014FF-88B3-4203-BF12-701CE94B04A5}" type="sibTrans" cxnId="{42BAC570-40D3-4899-8BD0-ABE758AA4428}">
      <dgm:prSet/>
      <dgm:spPr/>
      <dgm:t>
        <a:bodyPr/>
        <a:lstStyle/>
        <a:p>
          <a:endParaRPr lang="ru-RU"/>
        </a:p>
      </dgm:t>
    </dgm:pt>
    <dgm:pt modelId="{106C24A5-8E63-42AA-9921-C8BD4B46B002}">
      <dgm:prSet phldrT="[Текст]"/>
      <dgm:spPr/>
      <dgm:t>
        <a:bodyPr/>
        <a:lstStyle/>
        <a:p>
          <a:r>
            <a:rPr lang="uk-UA" b="1" i="0" dirty="0" smtClean="0">
              <a:latin typeface="Georgia" pitchFamily="18" charset="0"/>
            </a:rPr>
            <a:t>Естетичні потреби</a:t>
          </a:r>
          <a:endParaRPr lang="ru-RU" b="1" i="0" dirty="0">
            <a:latin typeface="Georgia" pitchFamily="18" charset="0"/>
          </a:endParaRPr>
        </a:p>
      </dgm:t>
    </dgm:pt>
    <dgm:pt modelId="{CDBD8512-82A6-431F-ABFF-43E3D9857CEB}" type="parTrans" cxnId="{410DD98A-9410-43C9-87D3-A287035D3197}">
      <dgm:prSet/>
      <dgm:spPr/>
      <dgm:t>
        <a:bodyPr/>
        <a:lstStyle/>
        <a:p>
          <a:endParaRPr lang="ru-RU"/>
        </a:p>
      </dgm:t>
    </dgm:pt>
    <dgm:pt modelId="{E459E391-3E6B-4282-A623-B55FAC28593E}" type="sibTrans" cxnId="{410DD98A-9410-43C9-87D3-A287035D3197}">
      <dgm:prSet/>
      <dgm:spPr/>
      <dgm:t>
        <a:bodyPr/>
        <a:lstStyle/>
        <a:p>
          <a:endParaRPr lang="ru-RU"/>
        </a:p>
      </dgm:t>
    </dgm:pt>
    <dgm:pt modelId="{6BCE4C3E-513C-459A-8DCF-3B54190F72A6}" type="pres">
      <dgm:prSet presAssocID="{80E7ACB7-75FB-45AB-9F73-D5CFE92C67BC}" presName="diagram" presStyleCnt="0">
        <dgm:presLayoutVars>
          <dgm:dir/>
          <dgm:resizeHandles val="exact"/>
        </dgm:presLayoutVars>
      </dgm:prSet>
      <dgm:spPr/>
    </dgm:pt>
    <dgm:pt modelId="{1AE6D293-AFC3-415E-A7B2-2C268C8A8D30}" type="pres">
      <dgm:prSet presAssocID="{52A4333F-EB23-43B2-B5E3-528B99EBC18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E2B6F-F1FF-417C-9293-501811B9023D}" type="pres">
      <dgm:prSet presAssocID="{431CE238-F632-476C-968C-42616FDA075E}" presName="sibTrans" presStyleCnt="0"/>
      <dgm:spPr/>
    </dgm:pt>
    <dgm:pt modelId="{F5C9836B-5AD8-4BE0-BCB5-F9EB38CF4119}" type="pres">
      <dgm:prSet presAssocID="{8AFC55C9-9442-4972-955F-C8321C745D1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FB723-3F4C-4DF0-98A4-65DFD3BABC4A}" type="pres">
      <dgm:prSet presAssocID="{CA0F4D1B-321A-4D2E-ACB5-51A38CE49B7E}" presName="sibTrans" presStyleCnt="0"/>
      <dgm:spPr/>
    </dgm:pt>
    <dgm:pt modelId="{659D7612-3F61-41C5-80D2-DF781CCD5CEE}" type="pres">
      <dgm:prSet presAssocID="{55F5312B-A0EA-48CB-8235-AAEBB876466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A611B-E2D9-4AE1-8212-4B16CB7E1F79}" type="pres">
      <dgm:prSet presAssocID="{D91668CF-F4F2-4EBD-8DE2-8985EFEC9C3E}" presName="sibTrans" presStyleCnt="0"/>
      <dgm:spPr/>
    </dgm:pt>
    <dgm:pt modelId="{D7A8C954-46B6-4FF8-9894-7DB978844D22}" type="pres">
      <dgm:prSet presAssocID="{9E0A366A-F958-4BC3-9E02-F5954A3F8D1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77644-BCBE-4E12-8E08-52ECB0572DA5}" type="pres">
      <dgm:prSet presAssocID="{382166BB-A1EB-4702-96B9-2FE61B7D69E2}" presName="sibTrans" presStyleCnt="0"/>
      <dgm:spPr/>
    </dgm:pt>
    <dgm:pt modelId="{B33FD200-C944-4B20-8635-5BDEF64B2D16}" type="pres">
      <dgm:prSet presAssocID="{7967FF71-1151-4585-93D7-3E66E6E67F4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5B29B-046D-4AA4-8AD6-61B3DBFDAD12}" type="pres">
      <dgm:prSet presAssocID="{CDA28CCD-09AD-4507-A6CB-23AB5243A34B}" presName="sibTrans" presStyleCnt="0"/>
      <dgm:spPr/>
    </dgm:pt>
    <dgm:pt modelId="{8F2A585A-EE0D-4CC9-B9FC-0B0BD93FA6B3}" type="pres">
      <dgm:prSet presAssocID="{596A6200-0586-4DC0-A280-E99B05F86CF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7BB1F-B1BD-42DE-81A0-8A224D4D9A9F}" type="pres">
      <dgm:prSet presAssocID="{3C7014FF-88B3-4203-BF12-701CE94B04A5}" presName="sibTrans" presStyleCnt="0"/>
      <dgm:spPr/>
    </dgm:pt>
    <dgm:pt modelId="{75A98E88-1518-4584-8853-5DB75B3A1BD7}" type="pres">
      <dgm:prSet presAssocID="{106C24A5-8E63-42AA-9921-C8BD4B46B00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D0CFD-711C-440C-9925-8CA543CEB94B}" type="pres">
      <dgm:prSet presAssocID="{E459E391-3E6B-4282-A623-B55FAC28593E}" presName="sibTrans" presStyleCnt="0"/>
      <dgm:spPr/>
    </dgm:pt>
    <dgm:pt modelId="{79CCB611-AE91-4658-9027-62A9ED2323BB}" type="pres">
      <dgm:prSet presAssocID="{E66D1286-58B4-4943-BE5F-5B11A32F32E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858F29-6C30-4258-89D7-389B27CD85F4}" srcId="{80E7ACB7-75FB-45AB-9F73-D5CFE92C67BC}" destId="{9E0A366A-F958-4BC3-9E02-F5954A3F8D19}" srcOrd="3" destOrd="0" parTransId="{2A0B34A5-19C6-4576-B067-661E32CC4954}" sibTransId="{382166BB-A1EB-4702-96B9-2FE61B7D69E2}"/>
    <dgm:cxn modelId="{4F5212C6-A8B1-4020-A5A1-BE58906C0EA5}" type="presOf" srcId="{55F5312B-A0EA-48CB-8235-AAEBB8764669}" destId="{659D7612-3F61-41C5-80D2-DF781CCD5CEE}" srcOrd="0" destOrd="0" presId="urn:microsoft.com/office/officeart/2005/8/layout/default"/>
    <dgm:cxn modelId="{83224BC3-18E2-40EE-B373-670A46C5A1C4}" srcId="{80E7ACB7-75FB-45AB-9F73-D5CFE92C67BC}" destId="{E66D1286-58B4-4943-BE5F-5B11A32F32EB}" srcOrd="7" destOrd="0" parTransId="{195DD64C-315B-4D7B-94C9-787580F62016}" sibTransId="{9985640B-AAB6-4AD4-B795-D01A9C334F8B}"/>
    <dgm:cxn modelId="{96E188E9-76E8-4007-B3D4-5B307E422C5C}" type="presOf" srcId="{596A6200-0586-4DC0-A280-E99B05F86CFC}" destId="{8F2A585A-EE0D-4CC9-B9FC-0B0BD93FA6B3}" srcOrd="0" destOrd="0" presId="urn:microsoft.com/office/officeart/2005/8/layout/default"/>
    <dgm:cxn modelId="{42BAC570-40D3-4899-8BD0-ABE758AA4428}" srcId="{80E7ACB7-75FB-45AB-9F73-D5CFE92C67BC}" destId="{596A6200-0586-4DC0-A280-E99B05F86CFC}" srcOrd="5" destOrd="0" parTransId="{96055A95-CEE6-402D-A2C4-AD9D2AD90F93}" sibTransId="{3C7014FF-88B3-4203-BF12-701CE94B04A5}"/>
    <dgm:cxn modelId="{C9570B25-AA56-4F34-9320-6CDB117E8AB8}" type="presOf" srcId="{8AFC55C9-9442-4972-955F-C8321C745D12}" destId="{F5C9836B-5AD8-4BE0-BCB5-F9EB38CF4119}" srcOrd="0" destOrd="0" presId="urn:microsoft.com/office/officeart/2005/8/layout/default"/>
    <dgm:cxn modelId="{626775D9-2C62-4FFE-BC72-38D19D155976}" type="presOf" srcId="{80E7ACB7-75FB-45AB-9F73-D5CFE92C67BC}" destId="{6BCE4C3E-513C-459A-8DCF-3B54190F72A6}" srcOrd="0" destOrd="0" presId="urn:microsoft.com/office/officeart/2005/8/layout/default"/>
    <dgm:cxn modelId="{7F5DF625-EF64-4289-BCA1-71E99CBEA0C5}" type="presOf" srcId="{9E0A366A-F958-4BC3-9E02-F5954A3F8D19}" destId="{D7A8C954-46B6-4FF8-9894-7DB978844D22}" srcOrd="0" destOrd="0" presId="urn:microsoft.com/office/officeart/2005/8/layout/default"/>
    <dgm:cxn modelId="{410DD98A-9410-43C9-87D3-A287035D3197}" srcId="{80E7ACB7-75FB-45AB-9F73-D5CFE92C67BC}" destId="{106C24A5-8E63-42AA-9921-C8BD4B46B002}" srcOrd="6" destOrd="0" parTransId="{CDBD8512-82A6-431F-ABFF-43E3D9857CEB}" sibTransId="{E459E391-3E6B-4282-A623-B55FAC28593E}"/>
    <dgm:cxn modelId="{0F16FFCB-6B02-420D-B4F7-F29D892BE367}" srcId="{80E7ACB7-75FB-45AB-9F73-D5CFE92C67BC}" destId="{52A4333F-EB23-43B2-B5E3-528B99EBC182}" srcOrd="0" destOrd="0" parTransId="{E5091F80-7EEE-481F-BF5F-88526270E3C3}" sibTransId="{431CE238-F632-476C-968C-42616FDA075E}"/>
    <dgm:cxn modelId="{AB1E66F4-81AD-4090-BA82-F0F9F539799C}" type="presOf" srcId="{106C24A5-8E63-42AA-9921-C8BD4B46B002}" destId="{75A98E88-1518-4584-8853-5DB75B3A1BD7}" srcOrd="0" destOrd="0" presId="urn:microsoft.com/office/officeart/2005/8/layout/default"/>
    <dgm:cxn modelId="{27BD244A-069E-40D5-B13D-6DBCAC73D026}" type="presOf" srcId="{E66D1286-58B4-4943-BE5F-5B11A32F32EB}" destId="{79CCB611-AE91-4658-9027-62A9ED2323BB}" srcOrd="0" destOrd="0" presId="urn:microsoft.com/office/officeart/2005/8/layout/default"/>
    <dgm:cxn modelId="{07E305D6-CA69-4A17-8F1C-20EAF1854610}" type="presOf" srcId="{7967FF71-1151-4585-93D7-3E66E6E67F4E}" destId="{B33FD200-C944-4B20-8635-5BDEF64B2D16}" srcOrd="0" destOrd="0" presId="urn:microsoft.com/office/officeart/2005/8/layout/default"/>
    <dgm:cxn modelId="{83E60686-2291-49B4-934C-B1D2A3C833CB}" srcId="{80E7ACB7-75FB-45AB-9F73-D5CFE92C67BC}" destId="{8AFC55C9-9442-4972-955F-C8321C745D12}" srcOrd="1" destOrd="0" parTransId="{76E5DFAD-10D4-48D0-A854-F7B5F1ACBA88}" sibTransId="{CA0F4D1B-321A-4D2E-ACB5-51A38CE49B7E}"/>
    <dgm:cxn modelId="{D969809F-7071-4AAC-ACC3-51C0AB811469}" srcId="{80E7ACB7-75FB-45AB-9F73-D5CFE92C67BC}" destId="{7967FF71-1151-4585-93D7-3E66E6E67F4E}" srcOrd="4" destOrd="0" parTransId="{A916FC9C-8691-4483-A701-7E81733A36AE}" sibTransId="{CDA28CCD-09AD-4507-A6CB-23AB5243A34B}"/>
    <dgm:cxn modelId="{6D288910-F034-474D-9089-2EE4EC5A0F5A}" srcId="{80E7ACB7-75FB-45AB-9F73-D5CFE92C67BC}" destId="{55F5312B-A0EA-48CB-8235-AAEBB8764669}" srcOrd="2" destOrd="0" parTransId="{42D66EE3-B408-4AA6-B648-54A010EEA248}" sibTransId="{D91668CF-F4F2-4EBD-8DE2-8985EFEC9C3E}"/>
    <dgm:cxn modelId="{B1B6AC7B-4515-4FF6-9AAB-EB6E6A4B771C}" type="presOf" srcId="{52A4333F-EB23-43B2-B5E3-528B99EBC182}" destId="{1AE6D293-AFC3-415E-A7B2-2C268C8A8D30}" srcOrd="0" destOrd="0" presId="urn:microsoft.com/office/officeart/2005/8/layout/default"/>
    <dgm:cxn modelId="{35FF30B0-1D14-45BB-8156-500E472482D7}" type="presParOf" srcId="{6BCE4C3E-513C-459A-8DCF-3B54190F72A6}" destId="{1AE6D293-AFC3-415E-A7B2-2C268C8A8D30}" srcOrd="0" destOrd="0" presId="urn:microsoft.com/office/officeart/2005/8/layout/default"/>
    <dgm:cxn modelId="{C3BA26F0-7B0A-4ACF-9CDD-D43CCD379E10}" type="presParOf" srcId="{6BCE4C3E-513C-459A-8DCF-3B54190F72A6}" destId="{362E2B6F-F1FF-417C-9293-501811B9023D}" srcOrd="1" destOrd="0" presId="urn:microsoft.com/office/officeart/2005/8/layout/default"/>
    <dgm:cxn modelId="{B6951FAD-27C4-4DC5-B77E-B9C56E7A58EB}" type="presParOf" srcId="{6BCE4C3E-513C-459A-8DCF-3B54190F72A6}" destId="{F5C9836B-5AD8-4BE0-BCB5-F9EB38CF4119}" srcOrd="2" destOrd="0" presId="urn:microsoft.com/office/officeart/2005/8/layout/default"/>
    <dgm:cxn modelId="{B2852077-E3C7-442D-B0BC-27F016F54135}" type="presParOf" srcId="{6BCE4C3E-513C-459A-8DCF-3B54190F72A6}" destId="{B05FB723-3F4C-4DF0-98A4-65DFD3BABC4A}" srcOrd="3" destOrd="0" presId="urn:microsoft.com/office/officeart/2005/8/layout/default"/>
    <dgm:cxn modelId="{F9BD3F71-0114-4454-9E01-45D050B4A688}" type="presParOf" srcId="{6BCE4C3E-513C-459A-8DCF-3B54190F72A6}" destId="{659D7612-3F61-41C5-80D2-DF781CCD5CEE}" srcOrd="4" destOrd="0" presId="urn:microsoft.com/office/officeart/2005/8/layout/default"/>
    <dgm:cxn modelId="{BA83552D-DEEE-4FB3-954C-C885EE6EEC35}" type="presParOf" srcId="{6BCE4C3E-513C-459A-8DCF-3B54190F72A6}" destId="{3CCA611B-E2D9-4AE1-8212-4B16CB7E1F79}" srcOrd="5" destOrd="0" presId="urn:microsoft.com/office/officeart/2005/8/layout/default"/>
    <dgm:cxn modelId="{4231FDCD-FD0E-4F26-8CA7-AEC486B9903A}" type="presParOf" srcId="{6BCE4C3E-513C-459A-8DCF-3B54190F72A6}" destId="{D7A8C954-46B6-4FF8-9894-7DB978844D22}" srcOrd="6" destOrd="0" presId="urn:microsoft.com/office/officeart/2005/8/layout/default"/>
    <dgm:cxn modelId="{A733DBF6-DD0F-4C7C-B537-C20858985AA1}" type="presParOf" srcId="{6BCE4C3E-513C-459A-8DCF-3B54190F72A6}" destId="{E3277644-BCBE-4E12-8E08-52ECB0572DA5}" srcOrd="7" destOrd="0" presId="urn:microsoft.com/office/officeart/2005/8/layout/default"/>
    <dgm:cxn modelId="{79726090-C02F-4D82-933D-4F65735D70D2}" type="presParOf" srcId="{6BCE4C3E-513C-459A-8DCF-3B54190F72A6}" destId="{B33FD200-C944-4B20-8635-5BDEF64B2D16}" srcOrd="8" destOrd="0" presId="urn:microsoft.com/office/officeart/2005/8/layout/default"/>
    <dgm:cxn modelId="{F8230C91-8CF2-4ADA-9650-6E60E08851D0}" type="presParOf" srcId="{6BCE4C3E-513C-459A-8DCF-3B54190F72A6}" destId="{C3A5B29B-046D-4AA4-8AD6-61B3DBFDAD12}" srcOrd="9" destOrd="0" presId="urn:microsoft.com/office/officeart/2005/8/layout/default"/>
    <dgm:cxn modelId="{90181EC5-7EDE-483B-96E2-9C41D62FB924}" type="presParOf" srcId="{6BCE4C3E-513C-459A-8DCF-3B54190F72A6}" destId="{8F2A585A-EE0D-4CC9-B9FC-0B0BD93FA6B3}" srcOrd="10" destOrd="0" presId="urn:microsoft.com/office/officeart/2005/8/layout/default"/>
    <dgm:cxn modelId="{CD64B28B-D9A1-4148-B089-1D71795A0626}" type="presParOf" srcId="{6BCE4C3E-513C-459A-8DCF-3B54190F72A6}" destId="{1817BB1F-B1BD-42DE-81A0-8A224D4D9A9F}" srcOrd="11" destOrd="0" presId="urn:microsoft.com/office/officeart/2005/8/layout/default"/>
    <dgm:cxn modelId="{DD2D871B-E6CB-4B39-BCBD-CF561F37881F}" type="presParOf" srcId="{6BCE4C3E-513C-459A-8DCF-3B54190F72A6}" destId="{75A98E88-1518-4584-8853-5DB75B3A1BD7}" srcOrd="12" destOrd="0" presId="urn:microsoft.com/office/officeart/2005/8/layout/default"/>
    <dgm:cxn modelId="{33FDEE60-E24A-45E8-8575-BB9715656336}" type="presParOf" srcId="{6BCE4C3E-513C-459A-8DCF-3B54190F72A6}" destId="{8F6D0CFD-711C-440C-9925-8CA543CEB94B}" srcOrd="13" destOrd="0" presId="urn:microsoft.com/office/officeart/2005/8/layout/default"/>
    <dgm:cxn modelId="{F9A69794-75B0-4A06-84EE-D1D63DE06B74}" type="presParOf" srcId="{6BCE4C3E-513C-459A-8DCF-3B54190F72A6}" destId="{79CCB611-AE91-4658-9027-62A9ED2323B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014075-A3AF-40B4-8530-E2CC0FF378B2}">
      <dsp:nvSpPr>
        <dsp:cNvPr id="0" name=""/>
        <dsp:cNvSpPr/>
      </dsp:nvSpPr>
      <dsp:spPr>
        <a:xfrm>
          <a:off x="899219" y="1142901"/>
          <a:ext cx="2240160" cy="22401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Georgia" pitchFamily="18" charset="0"/>
            </a:rPr>
            <a:t>Умови успішного навчання</a:t>
          </a:r>
          <a:endParaRPr lang="ru-RU" sz="2100" b="1" kern="1200" dirty="0">
            <a:latin typeface="Georgia" pitchFamily="18" charset="0"/>
          </a:endParaRPr>
        </a:p>
      </dsp:txBody>
      <dsp:txXfrm>
        <a:off x="899219" y="1142901"/>
        <a:ext cx="2240160" cy="2240160"/>
      </dsp:txXfrm>
    </dsp:sp>
    <dsp:sp modelId="{DCC24677-FCAD-4BB5-A756-989167A5A3FE}">
      <dsp:nvSpPr>
        <dsp:cNvPr id="0" name=""/>
        <dsp:cNvSpPr/>
      </dsp:nvSpPr>
      <dsp:spPr>
        <a:xfrm>
          <a:off x="1459259" y="244081"/>
          <a:ext cx="1120080" cy="11200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1</a:t>
          </a:r>
          <a:endParaRPr lang="ru-RU" sz="2100" kern="1200" dirty="0"/>
        </a:p>
      </dsp:txBody>
      <dsp:txXfrm>
        <a:off x="1459259" y="244081"/>
        <a:ext cx="1120080" cy="1120080"/>
      </dsp:txXfrm>
    </dsp:sp>
    <dsp:sp modelId="{1FBC5CB2-F7EF-41A1-9234-CBB5DD84783A}">
      <dsp:nvSpPr>
        <dsp:cNvPr id="0" name=""/>
        <dsp:cNvSpPr/>
      </dsp:nvSpPr>
      <dsp:spPr>
        <a:xfrm>
          <a:off x="2316756" y="522698"/>
          <a:ext cx="1120080" cy="112008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2</a:t>
          </a:r>
          <a:endParaRPr lang="ru-RU" sz="2100" kern="1200" dirty="0"/>
        </a:p>
      </dsp:txBody>
      <dsp:txXfrm>
        <a:off x="2316756" y="522698"/>
        <a:ext cx="1120080" cy="1120080"/>
      </dsp:txXfrm>
    </dsp:sp>
    <dsp:sp modelId="{88700514-BFBB-4BE3-B5E7-3FC7FDD33563}">
      <dsp:nvSpPr>
        <dsp:cNvPr id="0" name=""/>
        <dsp:cNvSpPr/>
      </dsp:nvSpPr>
      <dsp:spPr>
        <a:xfrm>
          <a:off x="2846717" y="1252128"/>
          <a:ext cx="1120080" cy="11200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3</a:t>
          </a:r>
          <a:endParaRPr lang="ru-RU" sz="2100" kern="1200" dirty="0"/>
        </a:p>
      </dsp:txBody>
      <dsp:txXfrm>
        <a:off x="2846717" y="1252128"/>
        <a:ext cx="1120080" cy="1120080"/>
      </dsp:txXfrm>
    </dsp:sp>
    <dsp:sp modelId="{C6D46FB4-A23D-4291-9AEB-A5167FC9589D}">
      <dsp:nvSpPr>
        <dsp:cNvPr id="0" name=""/>
        <dsp:cNvSpPr/>
      </dsp:nvSpPr>
      <dsp:spPr>
        <a:xfrm>
          <a:off x="2846717" y="2153753"/>
          <a:ext cx="1120080" cy="112008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4</a:t>
          </a:r>
          <a:endParaRPr lang="ru-RU" sz="2100" kern="1200" dirty="0"/>
        </a:p>
      </dsp:txBody>
      <dsp:txXfrm>
        <a:off x="2846717" y="2153753"/>
        <a:ext cx="1120080" cy="1120080"/>
      </dsp:txXfrm>
    </dsp:sp>
    <dsp:sp modelId="{03F01939-713E-4AE2-ACAB-9A9BA381030E}">
      <dsp:nvSpPr>
        <dsp:cNvPr id="0" name=""/>
        <dsp:cNvSpPr/>
      </dsp:nvSpPr>
      <dsp:spPr>
        <a:xfrm>
          <a:off x="2316756" y="2883183"/>
          <a:ext cx="1120080" cy="11200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5</a:t>
          </a:r>
          <a:endParaRPr lang="ru-RU" sz="2100" kern="1200" dirty="0"/>
        </a:p>
      </dsp:txBody>
      <dsp:txXfrm>
        <a:off x="2316756" y="2883183"/>
        <a:ext cx="1120080" cy="1120080"/>
      </dsp:txXfrm>
    </dsp:sp>
    <dsp:sp modelId="{1A9EFB2E-8C8D-4D69-8B6A-DF76B8ABDE7C}">
      <dsp:nvSpPr>
        <dsp:cNvPr id="0" name=""/>
        <dsp:cNvSpPr/>
      </dsp:nvSpPr>
      <dsp:spPr>
        <a:xfrm>
          <a:off x="1459259" y="3161801"/>
          <a:ext cx="1120080" cy="11200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6</a:t>
          </a:r>
          <a:endParaRPr lang="ru-RU" sz="2100" kern="1200" dirty="0"/>
        </a:p>
      </dsp:txBody>
      <dsp:txXfrm>
        <a:off x="1459259" y="3161801"/>
        <a:ext cx="1120080" cy="1120080"/>
      </dsp:txXfrm>
    </dsp:sp>
    <dsp:sp modelId="{FDC46B8E-B651-4F17-9B4C-36C034DC165B}">
      <dsp:nvSpPr>
        <dsp:cNvPr id="0" name=""/>
        <dsp:cNvSpPr/>
      </dsp:nvSpPr>
      <dsp:spPr>
        <a:xfrm>
          <a:off x="601763" y="2883183"/>
          <a:ext cx="1120080" cy="112008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7</a:t>
          </a:r>
          <a:endParaRPr lang="ru-RU" sz="2100" kern="1200" dirty="0"/>
        </a:p>
      </dsp:txBody>
      <dsp:txXfrm>
        <a:off x="601763" y="2883183"/>
        <a:ext cx="1120080" cy="1120080"/>
      </dsp:txXfrm>
    </dsp:sp>
    <dsp:sp modelId="{C3E7CAAA-56B3-4FAE-AA8E-FD4153CD13A5}">
      <dsp:nvSpPr>
        <dsp:cNvPr id="0" name=""/>
        <dsp:cNvSpPr/>
      </dsp:nvSpPr>
      <dsp:spPr>
        <a:xfrm>
          <a:off x="71801" y="2153753"/>
          <a:ext cx="1120080" cy="11200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8</a:t>
          </a:r>
          <a:endParaRPr lang="ru-RU" sz="2100" kern="1200" dirty="0"/>
        </a:p>
      </dsp:txBody>
      <dsp:txXfrm>
        <a:off x="71801" y="2153753"/>
        <a:ext cx="1120080" cy="1120080"/>
      </dsp:txXfrm>
    </dsp:sp>
    <dsp:sp modelId="{52A06774-4DC3-4194-B699-0301DE22BDF2}">
      <dsp:nvSpPr>
        <dsp:cNvPr id="0" name=""/>
        <dsp:cNvSpPr/>
      </dsp:nvSpPr>
      <dsp:spPr>
        <a:xfrm>
          <a:off x="71801" y="1252128"/>
          <a:ext cx="1120080" cy="112008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9</a:t>
          </a:r>
          <a:endParaRPr lang="ru-RU" sz="2100" kern="1200" dirty="0"/>
        </a:p>
      </dsp:txBody>
      <dsp:txXfrm>
        <a:off x="71801" y="1252128"/>
        <a:ext cx="1120080" cy="1120080"/>
      </dsp:txXfrm>
    </dsp:sp>
    <dsp:sp modelId="{B2483DC8-4542-4680-98A1-354A152E5454}">
      <dsp:nvSpPr>
        <dsp:cNvPr id="0" name=""/>
        <dsp:cNvSpPr/>
      </dsp:nvSpPr>
      <dsp:spPr>
        <a:xfrm>
          <a:off x="601763" y="522698"/>
          <a:ext cx="1120080" cy="11200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10</a:t>
          </a:r>
          <a:endParaRPr lang="ru-RU" sz="2100" kern="1200" dirty="0"/>
        </a:p>
      </dsp:txBody>
      <dsp:txXfrm>
        <a:off x="601763" y="522698"/>
        <a:ext cx="1120080" cy="1120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E6D293-AFC3-415E-A7B2-2C268C8A8D30}">
      <dsp:nvSpPr>
        <dsp:cNvPr id="0" name=""/>
        <dsp:cNvSpPr/>
      </dsp:nvSpPr>
      <dsp:spPr>
        <a:xfrm>
          <a:off x="259314" y="142"/>
          <a:ext cx="1676176" cy="10057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dirty="0" smtClean="0">
              <a:latin typeface="Georgia" pitchFamily="18" charset="0"/>
            </a:rPr>
            <a:t>Харчування</a:t>
          </a:r>
          <a:endParaRPr lang="ru-RU" sz="1500" b="1" i="0" kern="1200" dirty="0">
            <a:latin typeface="Georgia" pitchFamily="18" charset="0"/>
          </a:endParaRPr>
        </a:p>
      </dsp:txBody>
      <dsp:txXfrm>
        <a:off x="259314" y="142"/>
        <a:ext cx="1676176" cy="1005706"/>
      </dsp:txXfrm>
    </dsp:sp>
    <dsp:sp modelId="{F5C9836B-5AD8-4BE0-BCB5-F9EB38CF4119}">
      <dsp:nvSpPr>
        <dsp:cNvPr id="0" name=""/>
        <dsp:cNvSpPr/>
      </dsp:nvSpPr>
      <dsp:spPr>
        <a:xfrm>
          <a:off x="2103108" y="142"/>
          <a:ext cx="1676176" cy="10057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dirty="0" smtClean="0">
              <a:latin typeface="Georgia" pitchFamily="18" charset="0"/>
            </a:rPr>
            <a:t>Відпочинок</a:t>
          </a:r>
          <a:endParaRPr lang="ru-RU" sz="1500" b="1" i="0" kern="1200" dirty="0">
            <a:latin typeface="Georgia" pitchFamily="18" charset="0"/>
          </a:endParaRPr>
        </a:p>
      </dsp:txBody>
      <dsp:txXfrm>
        <a:off x="2103108" y="142"/>
        <a:ext cx="1676176" cy="1005706"/>
      </dsp:txXfrm>
    </dsp:sp>
    <dsp:sp modelId="{659D7612-3F61-41C5-80D2-DF781CCD5CEE}">
      <dsp:nvSpPr>
        <dsp:cNvPr id="0" name=""/>
        <dsp:cNvSpPr/>
      </dsp:nvSpPr>
      <dsp:spPr>
        <a:xfrm>
          <a:off x="259314" y="1173466"/>
          <a:ext cx="1676176" cy="10057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dirty="0" smtClean="0">
              <a:latin typeface="Georgia" pitchFamily="18" charset="0"/>
            </a:rPr>
            <a:t>Спілкування</a:t>
          </a:r>
          <a:endParaRPr lang="ru-RU" sz="1500" b="1" i="0" kern="1200" dirty="0">
            <a:latin typeface="Georgia" pitchFamily="18" charset="0"/>
          </a:endParaRPr>
        </a:p>
      </dsp:txBody>
      <dsp:txXfrm>
        <a:off x="259314" y="1173466"/>
        <a:ext cx="1676176" cy="1005706"/>
      </dsp:txXfrm>
    </dsp:sp>
    <dsp:sp modelId="{D7A8C954-46B6-4FF8-9894-7DB978844D22}">
      <dsp:nvSpPr>
        <dsp:cNvPr id="0" name=""/>
        <dsp:cNvSpPr/>
      </dsp:nvSpPr>
      <dsp:spPr>
        <a:xfrm>
          <a:off x="2103108" y="1173466"/>
          <a:ext cx="1676176" cy="10057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dirty="0" smtClean="0">
              <a:latin typeface="Georgia" pitchFamily="18" charset="0"/>
            </a:rPr>
            <a:t>Самоповага</a:t>
          </a:r>
          <a:endParaRPr lang="ru-RU" sz="1500" b="1" i="0" kern="1200" dirty="0">
            <a:latin typeface="Georgia" pitchFamily="18" charset="0"/>
          </a:endParaRPr>
        </a:p>
      </dsp:txBody>
      <dsp:txXfrm>
        <a:off x="2103108" y="1173466"/>
        <a:ext cx="1676176" cy="1005706"/>
      </dsp:txXfrm>
    </dsp:sp>
    <dsp:sp modelId="{B33FD200-C944-4B20-8635-5BDEF64B2D16}">
      <dsp:nvSpPr>
        <dsp:cNvPr id="0" name=""/>
        <dsp:cNvSpPr/>
      </dsp:nvSpPr>
      <dsp:spPr>
        <a:xfrm>
          <a:off x="259314" y="2346790"/>
          <a:ext cx="1676176" cy="10057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dirty="0" smtClean="0">
              <a:latin typeface="Georgia" pitchFamily="18" charset="0"/>
            </a:rPr>
            <a:t>Повага з боку дорослих</a:t>
          </a:r>
          <a:endParaRPr lang="ru-RU" sz="1500" b="1" i="0" kern="1200" dirty="0">
            <a:latin typeface="Georgia" pitchFamily="18" charset="0"/>
          </a:endParaRPr>
        </a:p>
      </dsp:txBody>
      <dsp:txXfrm>
        <a:off x="259314" y="2346790"/>
        <a:ext cx="1676176" cy="1005706"/>
      </dsp:txXfrm>
    </dsp:sp>
    <dsp:sp modelId="{8F2A585A-EE0D-4CC9-B9FC-0B0BD93FA6B3}">
      <dsp:nvSpPr>
        <dsp:cNvPr id="0" name=""/>
        <dsp:cNvSpPr/>
      </dsp:nvSpPr>
      <dsp:spPr>
        <a:xfrm>
          <a:off x="2103108" y="2346790"/>
          <a:ext cx="1676176" cy="10057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dirty="0" smtClean="0">
              <a:latin typeface="Georgia" pitchFamily="18" charset="0"/>
            </a:rPr>
            <a:t>Пізнавальні потреби</a:t>
          </a:r>
          <a:endParaRPr lang="ru-RU" sz="1500" b="1" i="0" kern="1200" dirty="0">
            <a:latin typeface="Georgia" pitchFamily="18" charset="0"/>
          </a:endParaRPr>
        </a:p>
      </dsp:txBody>
      <dsp:txXfrm>
        <a:off x="2103108" y="2346790"/>
        <a:ext cx="1676176" cy="1005706"/>
      </dsp:txXfrm>
    </dsp:sp>
    <dsp:sp modelId="{75A98E88-1518-4584-8853-5DB75B3A1BD7}">
      <dsp:nvSpPr>
        <dsp:cNvPr id="0" name=""/>
        <dsp:cNvSpPr/>
      </dsp:nvSpPr>
      <dsp:spPr>
        <a:xfrm>
          <a:off x="259314" y="3520114"/>
          <a:ext cx="1676176" cy="10057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dirty="0" smtClean="0">
              <a:latin typeface="Georgia" pitchFamily="18" charset="0"/>
            </a:rPr>
            <a:t>Естетичні потреби</a:t>
          </a:r>
          <a:endParaRPr lang="ru-RU" sz="1500" b="1" i="0" kern="1200" dirty="0">
            <a:latin typeface="Georgia" pitchFamily="18" charset="0"/>
          </a:endParaRPr>
        </a:p>
      </dsp:txBody>
      <dsp:txXfrm>
        <a:off x="259314" y="3520114"/>
        <a:ext cx="1676176" cy="1005706"/>
      </dsp:txXfrm>
    </dsp:sp>
    <dsp:sp modelId="{79CCB611-AE91-4658-9027-62A9ED2323BB}">
      <dsp:nvSpPr>
        <dsp:cNvPr id="0" name=""/>
        <dsp:cNvSpPr/>
      </dsp:nvSpPr>
      <dsp:spPr>
        <a:xfrm>
          <a:off x="2103108" y="3520114"/>
          <a:ext cx="1676176" cy="10057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0" kern="1200" dirty="0" smtClean="0">
              <a:latin typeface="Georgia" pitchFamily="18" charset="0"/>
            </a:rPr>
            <a:t>Потреба в самореалізації</a:t>
          </a:r>
          <a:endParaRPr lang="ru-RU" sz="1500" b="1" i="0" kern="1200" dirty="0">
            <a:latin typeface="Georgia" pitchFamily="18" charset="0"/>
          </a:endParaRPr>
        </a:p>
      </dsp:txBody>
      <dsp:txXfrm>
        <a:off x="2103108" y="3520114"/>
        <a:ext cx="1676176" cy="1005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E43-AFD3-473B-BDB0-9A5F2B7F684E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AA30-9360-4E8E-ABF6-1DFB9FFE8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E43-AFD3-473B-BDB0-9A5F2B7F684E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AA30-9360-4E8E-ABF6-1DFB9FFE8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E43-AFD3-473B-BDB0-9A5F2B7F684E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AA30-9360-4E8E-ABF6-1DFB9FFE8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E43-AFD3-473B-BDB0-9A5F2B7F684E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AA30-9360-4E8E-ABF6-1DFB9FFE8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E43-AFD3-473B-BDB0-9A5F2B7F684E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AA30-9360-4E8E-ABF6-1DFB9FFE8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E43-AFD3-473B-BDB0-9A5F2B7F684E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AA30-9360-4E8E-ABF6-1DFB9FFE8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E43-AFD3-473B-BDB0-9A5F2B7F684E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AA30-9360-4E8E-ABF6-1DFB9FFE8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E43-AFD3-473B-BDB0-9A5F2B7F684E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AA30-9360-4E8E-ABF6-1DFB9FFE8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E43-AFD3-473B-BDB0-9A5F2B7F684E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AA30-9360-4E8E-ABF6-1DFB9FFE8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E43-AFD3-473B-BDB0-9A5F2B7F684E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AA30-9360-4E8E-ABF6-1DFB9FFE8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CE43-AFD3-473B-BDB0-9A5F2B7F684E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AA30-9360-4E8E-ABF6-1DFB9FFE8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4CE43-AFD3-473B-BDB0-9A5F2B7F684E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AA30-9360-4E8E-ABF6-1DFB9FFE80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Georgia" pitchFamily="18" charset="0"/>
              </a:rPr>
              <a:t>ЗМІСТ І МЕТОДИЧНІ РЕКОМЕНДАЦІЇ ЩОДО НАВЧАННЯ РОЗДІЛІВ «ПСИХІЧНА І ДУХОВНА СКЛАДОВІ ЗДОРОВ’Я» </a:t>
            </a:r>
            <a:r>
              <a:rPr lang="uk-UA" b="1" dirty="0" smtClean="0">
                <a:latin typeface="Georgia" pitchFamily="18" charset="0"/>
              </a:rPr>
              <a:t>ТА </a:t>
            </a:r>
            <a:r>
              <a:rPr lang="uk-UA" b="1" dirty="0">
                <a:latin typeface="Georgia" pitchFamily="18" charset="0"/>
              </a:rPr>
              <a:t>«СОЦІАЛЬНА СКЛАДОВА ЗДОРОВ’Я»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Розділ 4. Соціальна складова здоров’я </a:t>
            </a:r>
            <a:r>
              <a:rPr lang="uk-UA" sz="3200" b="1" dirty="0" smtClean="0">
                <a:latin typeface="Georgia" pitchFamily="18" charset="0"/>
              </a:rPr>
              <a:t>в 5 класі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79388" indent="0">
              <a:buNone/>
            </a:pPr>
            <a:r>
              <a:rPr lang="uk-UA" sz="2400" b="1" dirty="0">
                <a:latin typeface="Georgia" pitchFamily="18" charset="0"/>
              </a:rPr>
              <a:t>Тема 1. Соціальне благополуччя</a:t>
            </a:r>
            <a:r>
              <a:rPr lang="uk-UA" sz="2400" dirty="0">
                <a:latin typeface="Georgia" pitchFamily="18" charset="0"/>
              </a:rPr>
              <a:t> розкриває </a:t>
            </a:r>
            <a:r>
              <a:rPr lang="uk-UA" sz="2400" dirty="0" err="1">
                <a:latin typeface="Georgia" pitchFamily="18" charset="0"/>
              </a:rPr>
              <a:t>біосоціальну</a:t>
            </a:r>
            <a:r>
              <a:rPr lang="uk-UA" sz="2400" dirty="0">
                <a:latin typeface="Georgia" pitchFamily="18" charset="0"/>
              </a:rPr>
              <a:t> особливість людського організму, якому для успішної існування потрібно два середовища – біологічне і соціальне. Учні мають </a:t>
            </a:r>
            <a:r>
              <a:rPr lang="uk-UA" sz="2400" b="1" dirty="0">
                <a:latin typeface="Georgia" pitchFamily="18" charset="0"/>
              </a:rPr>
              <a:t>усвідомити вплив спілкування на здоров’я людини.</a:t>
            </a:r>
            <a:r>
              <a:rPr lang="uk-UA" sz="2400" dirty="0">
                <a:latin typeface="Georgia" pitchFamily="18" charset="0"/>
              </a:rPr>
              <a:t>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7" name="Содержимое 6" descr="роди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492896"/>
            <a:ext cx="4032448" cy="2258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4. Соціальна складова здоров’я в 5 класі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179388" indent="0">
              <a:buNone/>
              <a:tabLst>
                <a:tab pos="179388" algn="l"/>
              </a:tabLst>
            </a:pPr>
            <a:r>
              <a:rPr lang="uk-UA" sz="2400" dirty="0">
                <a:latin typeface="Georgia" pitchFamily="18" charset="0"/>
              </a:rPr>
              <a:t>На уроці розглядають </a:t>
            </a:r>
            <a:r>
              <a:rPr lang="uk-UA" sz="2400" b="1" dirty="0">
                <a:latin typeface="Georgia" pitchFamily="18" charset="0"/>
              </a:rPr>
              <a:t>особливості спілкування з однолітками</a:t>
            </a:r>
            <a:r>
              <a:rPr lang="uk-UA" sz="2400" dirty="0">
                <a:latin typeface="Georgia" pitchFamily="18" charset="0"/>
              </a:rPr>
              <a:t>, стосунків </a:t>
            </a:r>
            <a:r>
              <a:rPr lang="uk-UA" sz="2400" b="1" dirty="0">
                <a:latin typeface="Georgia" pitchFamily="18" charset="0"/>
              </a:rPr>
              <a:t>між хлопцями і дівчатами</a:t>
            </a:r>
            <a:r>
              <a:rPr lang="uk-UA" sz="2400" dirty="0" smtClean="0">
                <a:latin typeface="Georgia" pitchFamily="18" charset="0"/>
              </a:rPr>
              <a:t>.</a:t>
            </a:r>
          </a:p>
          <a:p>
            <a:pPr marL="179388" indent="0">
              <a:buNone/>
              <a:tabLst>
                <a:tab pos="179388" algn="l"/>
              </a:tabLst>
            </a:pPr>
            <a:r>
              <a:rPr lang="uk-UA" sz="2400" dirty="0" smtClean="0">
                <a:latin typeface="Georgia" pitchFamily="18" charset="0"/>
              </a:rPr>
              <a:t>Особливий </a:t>
            </a:r>
            <a:r>
              <a:rPr lang="uk-UA" sz="2400" dirty="0">
                <a:latin typeface="Georgia" pitchFamily="18" charset="0"/>
              </a:rPr>
              <a:t>акцент уроку робиться на </a:t>
            </a:r>
            <a:r>
              <a:rPr lang="uk-UA" sz="2400" b="1" dirty="0">
                <a:latin typeface="Georgia" pitchFamily="18" charset="0"/>
              </a:rPr>
              <a:t>агресивній поведінці школярів</a:t>
            </a:r>
            <a:r>
              <a:rPr lang="uk-UA" sz="2400" dirty="0">
                <a:latin typeface="Georgia" pitchFamily="18" charset="0"/>
              </a:rPr>
              <a:t>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Foto-bul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9522" y="2666242"/>
            <a:ext cx="3595955" cy="239387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4. Соціальна складова здоров’я в 5 класі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15200" cy="1684783"/>
          </a:xfrm>
        </p:spPr>
        <p:txBody>
          <a:bodyPr>
            <a:normAutofit/>
          </a:bodyPr>
          <a:lstStyle/>
          <a:p>
            <a:pPr marL="179388" indent="0">
              <a:buNone/>
            </a:pPr>
            <a:r>
              <a:rPr lang="uk-UA" sz="2400" b="1" dirty="0">
                <a:latin typeface="Georgia" pitchFamily="18" charset="0"/>
              </a:rPr>
              <a:t>Тема 2. Безпека в побуті і навколишньому середовищі</a:t>
            </a:r>
            <a:r>
              <a:rPr lang="uk-UA" sz="2400" dirty="0">
                <a:latin typeface="Georgia" pitchFamily="18" charset="0"/>
              </a:rPr>
              <a:t> розкриває питання пожежної безпеки, </a:t>
            </a:r>
            <a:r>
              <a:rPr lang="uk-UA" sz="2400" dirty="0" err="1">
                <a:latin typeface="Georgia" pitchFamily="18" charset="0"/>
              </a:rPr>
              <a:t>безпеки</a:t>
            </a:r>
            <a:r>
              <a:rPr lang="uk-UA" sz="2400" dirty="0">
                <a:latin typeface="Georgia" pitchFamily="18" charset="0"/>
              </a:rPr>
              <a:t> в побуті, на дворі, в природному середовищі.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дитина в автономній ситуації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924944"/>
            <a:ext cx="4464496" cy="340734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</a:t>
            </a:r>
            <a:r>
              <a:rPr lang="ru-RU" sz="3200" b="1" dirty="0">
                <a:latin typeface="Georgia" pitchFamily="18" charset="0"/>
              </a:rPr>
              <a:t>3</a:t>
            </a:r>
            <a:r>
              <a:rPr lang="uk-UA" sz="3200" b="1" dirty="0">
                <a:latin typeface="Georgia" pitchFamily="18" charset="0"/>
              </a:rPr>
              <a:t>. Психічна й духовна складові здоров’я </a:t>
            </a:r>
            <a:r>
              <a:rPr lang="uk-UA" sz="3200" b="1" dirty="0" smtClean="0">
                <a:latin typeface="Georgia" pitchFamily="18" charset="0"/>
              </a:rPr>
              <a:t>в 6 класі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 anchor="ctr">
            <a:noAutofit/>
          </a:bodyPr>
          <a:lstStyle/>
          <a:p>
            <a:pPr marL="179388" indent="0">
              <a:spcBef>
                <a:spcPts val="0"/>
              </a:spcBef>
              <a:buNone/>
              <a:tabLst>
                <a:tab pos="179388" algn="l"/>
              </a:tabLst>
            </a:pPr>
            <a:r>
              <a:rPr lang="uk-UA" sz="2400" dirty="0" smtClean="0">
                <a:latin typeface="Georgia" pitchFamily="18" charset="0"/>
              </a:rPr>
              <a:t>Зміст розділу спрямований </a:t>
            </a:r>
            <a:r>
              <a:rPr lang="uk-UA" sz="2400" dirty="0">
                <a:latin typeface="Georgia" pitchFamily="18" charset="0"/>
              </a:rPr>
              <a:t>на усвідомлення учнями психічного розвитку підлітка через </a:t>
            </a:r>
            <a:r>
              <a:rPr lang="uk-UA" sz="2400" b="1" dirty="0">
                <a:latin typeface="Georgia" pitchFamily="18" charset="0"/>
              </a:rPr>
              <a:t>розуміння потреб людини </a:t>
            </a:r>
            <a:r>
              <a:rPr lang="uk-UA" sz="2400" b="1" dirty="0" smtClean="0">
                <a:latin typeface="Georgia" pitchFamily="18" charset="0"/>
              </a:rPr>
              <a:t>та </a:t>
            </a:r>
            <a:r>
              <a:rPr lang="uk-UA" sz="2400" b="1" dirty="0">
                <a:latin typeface="Georgia" pitchFamily="18" charset="0"/>
              </a:rPr>
              <a:t>їх зміни за віком</a:t>
            </a:r>
            <a:r>
              <a:rPr lang="uk-UA" sz="2400" dirty="0" smtClean="0">
                <a:latin typeface="Georgia" pitchFamily="18" charset="0"/>
              </a:rPr>
              <a:t>.</a:t>
            </a:r>
          </a:p>
          <a:p>
            <a:pPr marL="179388" indent="0">
              <a:spcBef>
                <a:spcPts val="0"/>
              </a:spcBef>
              <a:buNone/>
              <a:tabLst>
                <a:tab pos="179388" algn="l"/>
              </a:tabLst>
            </a:pP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>
                <a:latin typeface="Georgia" pitchFamily="18" charset="0"/>
              </a:rPr>
              <a:t>Учні розглядають </a:t>
            </a:r>
            <a:r>
              <a:rPr lang="uk-UA" sz="2400" b="1" dirty="0">
                <a:latin typeface="Georgia" pitchFamily="18" charset="0"/>
              </a:rPr>
              <a:t>вплив звичок на здоров’я людини</a:t>
            </a:r>
            <a:r>
              <a:rPr lang="uk-UA" sz="2400" dirty="0">
                <a:latin typeface="Georgia" pitchFamily="18" charset="0"/>
              </a:rPr>
              <a:t>, його характер. Вчаться розрізняти користі і шкідливі звички. </a:t>
            </a:r>
            <a:endParaRPr lang="ru-RU" sz="2400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</a:t>
            </a:r>
            <a:r>
              <a:rPr lang="ru-RU" sz="3200" b="1" dirty="0" smtClean="0">
                <a:latin typeface="Georgia" pitchFamily="18" charset="0"/>
              </a:rPr>
              <a:t>3</a:t>
            </a:r>
            <a:r>
              <a:rPr lang="uk-UA" sz="3200" b="1" dirty="0" smtClean="0">
                <a:latin typeface="Georgia" pitchFamily="18" charset="0"/>
              </a:rPr>
              <a:t>. Психічна й духовна складові здоров’я в 6 класі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lnSpcReduction="10000"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Далі переходять до формування поняття «</a:t>
            </a:r>
            <a:r>
              <a:rPr lang="uk-UA" sz="2400" b="1" dirty="0">
                <a:latin typeface="Georgia" pitchFamily="18" charset="0"/>
              </a:rPr>
              <a:t>самооцінка</a:t>
            </a:r>
            <a:r>
              <a:rPr lang="uk-UA" sz="2400" dirty="0">
                <a:latin typeface="Georgia" pitchFamily="18" charset="0"/>
              </a:rPr>
              <a:t>». Вчитель дає визначення, що самооцінка – </a:t>
            </a:r>
            <a:r>
              <a:rPr lang="uk-UA" sz="2400" dirty="0" smtClean="0">
                <a:latin typeface="Georgia" pitchFamily="18" charset="0"/>
              </a:rPr>
              <a:t>це ставлення людини до себе, оцінка власних якостей, переваг і недоліків.</a:t>
            </a:r>
          </a:p>
          <a:p>
            <a:pPr marL="179388" indent="0">
              <a:buNone/>
            </a:pPr>
            <a:r>
              <a:rPr lang="uk-UA" sz="2400" dirty="0" smtClean="0">
                <a:latin typeface="Georgia" pitchFamily="18" charset="0"/>
              </a:rPr>
              <a:t>Самооцінка може бути </a:t>
            </a:r>
            <a:r>
              <a:rPr lang="uk-UA" sz="2400" b="1" dirty="0" smtClean="0">
                <a:latin typeface="Georgia" pitchFamily="18" charset="0"/>
              </a:rPr>
              <a:t>завищеною</a:t>
            </a:r>
            <a:r>
              <a:rPr lang="uk-UA" sz="2400" dirty="0" smtClean="0">
                <a:latin typeface="Georgia" pitchFamily="18" charset="0"/>
              </a:rPr>
              <a:t>, </a:t>
            </a:r>
            <a:r>
              <a:rPr lang="uk-UA" sz="2400" b="1" dirty="0" smtClean="0">
                <a:latin typeface="Georgia" pitchFamily="18" charset="0"/>
              </a:rPr>
              <a:t>заниженою</a:t>
            </a:r>
            <a:r>
              <a:rPr lang="uk-UA" sz="2400" dirty="0" smtClean="0">
                <a:latin typeface="Georgia" pitchFamily="18" charset="0"/>
              </a:rPr>
              <a:t> та </a:t>
            </a:r>
            <a:r>
              <a:rPr lang="uk-UA" sz="2400" b="1" dirty="0" smtClean="0">
                <a:latin typeface="Georgia" pitchFamily="18" charset="0"/>
              </a:rPr>
              <a:t>адекватною</a:t>
            </a:r>
            <a:endParaRPr lang="uk-UA" sz="2400" b="1" dirty="0">
              <a:latin typeface="Georgia" pitchFamily="18" charset="0"/>
            </a:endParaRPr>
          </a:p>
        </p:txBody>
      </p:sp>
      <p:pic>
        <p:nvPicPr>
          <p:cNvPr id="5" name="Содержимое 4" descr="keisy-rukovoditeley-min-1024x54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86484"/>
            <a:ext cx="4038600" cy="2153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</a:t>
            </a:r>
            <a:r>
              <a:rPr lang="ru-RU" sz="3200" b="1" dirty="0" smtClean="0">
                <a:latin typeface="Georgia" pitchFamily="18" charset="0"/>
              </a:rPr>
              <a:t>3</a:t>
            </a:r>
            <a:r>
              <a:rPr lang="uk-UA" sz="3200" b="1" dirty="0" smtClean="0">
                <a:latin typeface="Georgia" pitchFamily="18" charset="0"/>
              </a:rPr>
              <a:t>. Психічна й духовна складові здоров’я в 6 класі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Наступний урок присвячений формуванню в </a:t>
            </a:r>
            <a:r>
              <a:rPr lang="uk-UA" sz="2400" b="1" dirty="0">
                <a:latin typeface="Georgia" pitchFamily="18" charset="0"/>
              </a:rPr>
              <a:t>учнів початкових прийомів критичного мислення</a:t>
            </a:r>
            <a:r>
              <a:rPr lang="uk-UA" sz="2400" dirty="0" smtClean="0">
                <a:latin typeface="Georgia" pitchFamily="18" charset="0"/>
              </a:rPr>
              <a:t>.</a:t>
            </a:r>
          </a:p>
          <a:p>
            <a:pPr marL="179388" indent="0">
              <a:buNone/>
            </a:pP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>
                <a:latin typeface="Georgia" pitchFamily="18" charset="0"/>
              </a:rPr>
              <a:t>Завдання вчителя пояснити важливість цього типу </a:t>
            </a:r>
            <a:r>
              <a:rPr lang="uk-UA" sz="2400" dirty="0" smtClean="0">
                <a:latin typeface="Georgia" pitchFamily="18" charset="0"/>
              </a:rPr>
              <a:t>мислення в прийнятті зважених рішень.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002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49521" y="1600200"/>
            <a:ext cx="3835958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Розділ 4. Соціальна складова здоров’я в 6 класі 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179388" indent="0">
              <a:buNone/>
            </a:pPr>
            <a:r>
              <a:rPr lang="uk-UA" sz="2400" b="1" dirty="0">
                <a:latin typeface="Georgia" pitchFamily="18" charset="0"/>
              </a:rPr>
              <a:t>Тема 1. Соціальне благополуччя </a:t>
            </a:r>
            <a:r>
              <a:rPr lang="uk-UA" sz="2400" dirty="0">
                <a:latin typeface="Georgia" pitchFamily="18" charset="0"/>
              </a:rPr>
              <a:t>розкриває коло питань, що стосуються спілкування, в тому числі й в Інтернеті</a:t>
            </a:r>
            <a:r>
              <a:rPr lang="uk-UA" sz="2400" dirty="0" smtClean="0">
                <a:latin typeface="Georgia" pitchFamily="18" charset="0"/>
              </a:rPr>
              <a:t>,</a:t>
            </a:r>
            <a:r>
              <a:rPr lang="uk-UA" sz="2400" b="1" dirty="0" smtClean="0">
                <a:latin typeface="Georgia" pitchFamily="18" charset="0"/>
              </a:rPr>
              <a:t> </a:t>
            </a:r>
            <a:r>
              <a:rPr lang="uk-UA" sz="2400" b="1" dirty="0">
                <a:latin typeface="Georgia" pitchFamily="18" charset="0"/>
              </a:rPr>
              <a:t>в соціальних </a:t>
            </a:r>
            <a:r>
              <a:rPr lang="uk-UA" sz="2400" b="1" dirty="0" smtClean="0">
                <a:latin typeface="Georgia" pitchFamily="18" charset="0"/>
              </a:rPr>
              <a:t>мережах.</a:t>
            </a:r>
          </a:p>
          <a:p>
            <a:pPr marL="179388" indent="0">
              <a:buNone/>
            </a:pPr>
            <a:r>
              <a:rPr lang="uk-UA" sz="2400" dirty="0" smtClean="0">
                <a:latin typeface="Georgia" pitchFamily="18" charset="0"/>
              </a:rPr>
              <a:t>Даються оцінки ризикам </a:t>
            </a:r>
            <a:r>
              <a:rPr lang="uk-UA" sz="2400" dirty="0">
                <a:latin typeface="Georgia" pitchFamily="18" charset="0"/>
              </a:rPr>
              <a:t>і </a:t>
            </a:r>
            <a:r>
              <a:rPr lang="uk-UA" sz="2400" dirty="0" smtClean="0">
                <a:latin typeface="Georgia" pitchFamily="18" charset="0"/>
              </a:rPr>
              <a:t>небезпекам.</a:t>
            </a:r>
          </a:p>
          <a:p>
            <a:pPr marL="179388" indent="0">
              <a:buNone/>
            </a:pPr>
            <a:endParaRPr lang="uk-UA" sz="2400" dirty="0" smtClean="0">
              <a:latin typeface="Georgia" pitchFamily="18" charset="0"/>
            </a:endParaRPr>
          </a:p>
          <a:p>
            <a:pPr marL="179388" indent="0">
              <a:buNone/>
            </a:pP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комп залежніст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276872"/>
            <a:ext cx="38100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4. Соціальна складова здоров’я в 6 класі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85000" lnSpcReduction="20000"/>
          </a:bodyPr>
          <a:lstStyle/>
          <a:p>
            <a:pPr marL="179388" indent="0">
              <a:buNone/>
            </a:pPr>
            <a:r>
              <a:rPr lang="uk-UA" dirty="0">
                <a:latin typeface="Georgia" pitchFamily="18" charset="0"/>
              </a:rPr>
              <a:t>Формування понять про </a:t>
            </a:r>
            <a:r>
              <a:rPr lang="uk-UA" b="1" dirty="0">
                <a:latin typeface="Georgia" pitchFamily="18" charset="0"/>
              </a:rPr>
              <a:t>конфлікт</a:t>
            </a:r>
            <a:r>
              <a:rPr lang="uk-UA" dirty="0">
                <a:latin typeface="Georgia" pitchFamily="18" charset="0"/>
              </a:rPr>
              <a:t>, види і способи розв’язання конфліктів </a:t>
            </a:r>
            <a:r>
              <a:rPr lang="uk-UA" dirty="0" smtClean="0">
                <a:latin typeface="Georgia" pitchFamily="18" charset="0"/>
              </a:rPr>
              <a:t>.</a:t>
            </a:r>
          </a:p>
          <a:p>
            <a:pPr marL="179388" indent="0">
              <a:buNone/>
            </a:pPr>
            <a:r>
              <a:rPr lang="uk-UA" dirty="0">
                <a:latin typeface="Georgia" pitchFamily="18" charset="0"/>
              </a:rPr>
              <a:t>Вчитель пропонує учням написати </a:t>
            </a:r>
            <a:r>
              <a:rPr lang="uk-UA" b="1" dirty="0">
                <a:latin typeface="Georgia" pitchFamily="18" charset="0"/>
              </a:rPr>
              <a:t>формулу конфлікту</a:t>
            </a:r>
            <a:r>
              <a:rPr lang="uk-UA" dirty="0">
                <a:latin typeface="Georgia" pitchFamily="18" charset="0"/>
              </a:rPr>
              <a:t>:</a:t>
            </a:r>
            <a:endParaRPr lang="ru-RU" dirty="0">
              <a:latin typeface="Georgia" pitchFamily="18" charset="0"/>
            </a:endParaRPr>
          </a:p>
          <a:p>
            <a:pPr marL="179388" indent="0">
              <a:buNone/>
            </a:pPr>
            <a:r>
              <a:rPr lang="uk-UA" i="1" dirty="0">
                <a:latin typeface="Georgia" pitchFamily="18" charset="0"/>
              </a:rPr>
              <a:t>Учасники + Проблема + Конфліктна ситуація + Інцидент = Конфлікт</a:t>
            </a:r>
            <a:endParaRPr lang="ru-RU" dirty="0">
              <a:latin typeface="Georgia" pitchFamily="18" charset="0"/>
            </a:endParaRPr>
          </a:p>
          <a:p>
            <a:pPr marL="179388" indent="0">
              <a:buNone/>
            </a:pPr>
            <a:r>
              <a:rPr lang="uk-UA" dirty="0">
                <a:latin typeface="Georgia" pitchFamily="18" charset="0"/>
              </a:rPr>
              <a:t>Конфлікти між людьми виникають з </a:t>
            </a:r>
            <a:r>
              <a:rPr lang="uk-UA" b="1" dirty="0">
                <a:latin typeface="Georgia" pitchFamily="18" charset="0"/>
              </a:rPr>
              <a:t>різних </a:t>
            </a:r>
            <a:r>
              <a:rPr lang="uk-UA" b="1" dirty="0" smtClean="0">
                <a:latin typeface="Georgia" pitchFamily="18" charset="0"/>
              </a:rPr>
              <a:t>причин</a:t>
            </a:r>
            <a:r>
              <a:rPr lang="uk-UA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konflik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492896"/>
            <a:ext cx="4038600" cy="259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4. Соціальна складова здоров’я в 6 класі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Знання учнів про </a:t>
            </a:r>
            <a:r>
              <a:rPr lang="uk-UA" sz="2400" b="1" dirty="0">
                <a:latin typeface="Georgia" pitchFamily="18" charset="0"/>
              </a:rPr>
              <a:t>стосунки з однолітками</a:t>
            </a:r>
            <a:r>
              <a:rPr lang="uk-UA" sz="2400" dirty="0">
                <a:latin typeface="Georgia" pitchFamily="18" charset="0"/>
              </a:rPr>
              <a:t>, які формувалися в 5 класі в 6 класі доповнюються знаннями про </a:t>
            </a:r>
            <a:r>
              <a:rPr lang="uk-UA" sz="2400" b="1" dirty="0">
                <a:latin typeface="Georgia" pitchFamily="18" charset="0"/>
              </a:rPr>
              <a:t>підліткові компанії</a:t>
            </a:r>
            <a:r>
              <a:rPr lang="uk-UA" sz="2400" dirty="0">
                <a:latin typeface="Georgia" pitchFamily="18" charset="0"/>
              </a:rPr>
              <a:t>, що відповідає запитам цього віку. Бажання мати друзів і компанію — природна потреба підлітків.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00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916832"/>
            <a:ext cx="352839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4. Соціальна складова здоров’я в 6 класі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79388" indent="0">
              <a:spcBef>
                <a:spcPts val="0"/>
              </a:spcBef>
              <a:buNone/>
              <a:tabLst>
                <a:tab pos="179388" algn="l"/>
              </a:tabLst>
            </a:pPr>
            <a:r>
              <a:rPr lang="uk-UA" sz="2400" b="1" dirty="0" smtClean="0">
                <a:latin typeface="Georgia" pitchFamily="18" charset="0"/>
              </a:rPr>
              <a:t>Тема </a:t>
            </a:r>
            <a:r>
              <a:rPr lang="uk-UA" sz="2400" b="1" dirty="0">
                <a:latin typeface="Georgia" pitchFamily="18" charset="0"/>
              </a:rPr>
              <a:t>2. Безпека в побуті й навколишньому середовищі </a:t>
            </a:r>
            <a:r>
              <a:rPr lang="uk-UA" sz="2400" dirty="0" smtClean="0">
                <a:latin typeface="Georgia" pitchFamily="18" charset="0"/>
              </a:rPr>
              <a:t>озброюють </a:t>
            </a:r>
            <a:r>
              <a:rPr lang="uk-UA" sz="2400" dirty="0">
                <a:latin typeface="Georgia" pitchFamily="18" charset="0"/>
              </a:rPr>
              <a:t>учнів знаннями про безпеку в </a:t>
            </a:r>
            <a:r>
              <a:rPr lang="uk-UA" sz="2400" dirty="0" smtClean="0">
                <a:latin typeface="Georgia" pitchFamily="18" charset="0"/>
              </a:rPr>
              <a:t>побуті, </a:t>
            </a:r>
            <a:r>
              <a:rPr lang="uk-UA" sz="2400" dirty="0">
                <a:latin typeface="Georgia" pitchFamily="18" charset="0"/>
              </a:rPr>
              <a:t>пожежної </a:t>
            </a:r>
            <a:r>
              <a:rPr lang="uk-UA" sz="2400" dirty="0" smtClean="0">
                <a:latin typeface="Georgia" pitchFamily="18" charset="0"/>
              </a:rPr>
              <a:t>безпеки.</a:t>
            </a:r>
          </a:p>
          <a:p>
            <a:pPr marL="179388" indent="0">
              <a:spcBef>
                <a:spcPts val="0"/>
              </a:spcBef>
              <a:buNone/>
              <a:tabLst>
                <a:tab pos="179388" algn="l"/>
              </a:tabLst>
            </a:pPr>
            <a:r>
              <a:rPr lang="uk-UA" sz="2400" dirty="0">
                <a:latin typeface="Georgia" pitchFamily="18" charset="0"/>
              </a:rPr>
              <a:t>Проблеми </a:t>
            </a:r>
            <a:r>
              <a:rPr lang="uk-UA" sz="2400" b="1" dirty="0">
                <a:latin typeface="Georgia" pitchFamily="18" charset="0"/>
              </a:rPr>
              <a:t>безпеки в навколишньому середовищі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стосуються </a:t>
            </a:r>
            <a:r>
              <a:rPr lang="uk-UA" sz="2400" b="1" dirty="0">
                <a:latin typeface="Georgia" pitchFamily="18" charset="0"/>
              </a:rPr>
              <a:t>небезпек техногенного характеру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Kalinivka-detonatsiya-snaryadiv-na-48-arsenal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492896"/>
            <a:ext cx="4038600" cy="2450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Georgia" pitchFamily="18" charset="0"/>
              </a:rPr>
              <a:t>План</a:t>
            </a:r>
            <a:r>
              <a:rPr lang="ru-RU" sz="3200" dirty="0" smtClean="0">
                <a:latin typeface="Georgia" pitchFamily="18" charset="0"/>
              </a:rPr>
              <a:t/>
            </a:r>
            <a:br>
              <a:rPr lang="ru-RU" sz="3200" dirty="0" smtClean="0">
                <a:latin typeface="Georgia" pitchFamily="18" charset="0"/>
              </a:rPr>
            </a:b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824536"/>
          </a:xfrm>
        </p:spPr>
        <p:txBody>
          <a:bodyPr anchor="ctr">
            <a:normAutofit fontScale="92500"/>
          </a:bodyPr>
          <a:lstStyle/>
          <a:p>
            <a:pPr>
              <a:buNone/>
            </a:pPr>
            <a:r>
              <a:rPr lang="uk-UA" b="1" dirty="0"/>
              <a:t> 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Порівняльний аналіз змісту розділів </a:t>
            </a:r>
            <a:r>
              <a:rPr lang="uk-UA" dirty="0" smtClean="0">
                <a:latin typeface="Georgia" pitchFamily="18" charset="0"/>
              </a:rPr>
              <a:t>у </a:t>
            </a:r>
            <a:r>
              <a:rPr lang="uk-UA" dirty="0">
                <a:latin typeface="Georgia" pitchFamily="18" charset="0"/>
              </a:rPr>
              <a:t>5-9 класах. Особливості наповнення розділу.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Методичні рекомендації навчання розділів у 5 класі.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Методика навчання розділів у 6 класі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Методика навчання розділів у 7 класі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Методика навчання розділів у 8 класі.</a:t>
            </a:r>
            <a:endParaRPr lang="ru-RU" dirty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Методика навчання розділів у 9 класі.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4. Соціальна складова здоров’я в 6 класі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179388" indent="0">
              <a:buNone/>
            </a:pPr>
            <a:r>
              <a:rPr lang="uk-UA" dirty="0">
                <a:latin typeface="Georgia" pitchFamily="18" charset="0"/>
              </a:rPr>
              <a:t>Наступний урок присвячений засвоєнню знань щодо </a:t>
            </a:r>
            <a:r>
              <a:rPr lang="uk-UA" b="1" dirty="0">
                <a:latin typeface="Georgia" pitchFamily="18" charset="0"/>
              </a:rPr>
              <a:t>безпеки велосипедиста</a:t>
            </a:r>
            <a:r>
              <a:rPr lang="uk-UA" dirty="0">
                <a:latin typeface="Georgia" pitchFamily="18" charset="0"/>
              </a:rPr>
              <a:t>. Вчитель розповідає про елементи конструкції велосипеда, що впливають на безпеку руху, засоби безпеки та одяг для </a:t>
            </a:r>
            <a:r>
              <a:rPr lang="uk-UA" dirty="0" smtClean="0">
                <a:latin typeface="Georgia" pitchFamily="18" charset="0"/>
              </a:rPr>
              <a:t>велосипедиста,  </a:t>
            </a:r>
            <a:r>
              <a:rPr lang="uk-UA" dirty="0">
                <a:latin typeface="Georgia" pitchFamily="18" charset="0"/>
              </a:rPr>
              <a:t>вивчення правил дорожнього руху для велосипедистів</a:t>
            </a:r>
            <a:r>
              <a:rPr lang="uk-UA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Содержимое 4" descr="велосипедист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16832"/>
            <a:ext cx="3662180" cy="3305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Розділ </a:t>
            </a:r>
            <a:r>
              <a:rPr lang="ru-RU" sz="3200" b="1" dirty="0">
                <a:latin typeface="Georgia" pitchFamily="18" charset="0"/>
              </a:rPr>
              <a:t>3</a:t>
            </a:r>
            <a:r>
              <a:rPr lang="uk-UA" sz="3200" b="1" dirty="0">
                <a:latin typeface="Georgia" pitchFamily="18" charset="0"/>
              </a:rPr>
              <a:t>. Психічна й духовна складові здоров’я </a:t>
            </a:r>
            <a:r>
              <a:rPr lang="uk-UA" sz="3200" b="1" dirty="0" smtClean="0">
                <a:latin typeface="Georgia" pitchFamily="18" charset="0"/>
              </a:rPr>
              <a:t>в 7 класі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172272" cy="4525963"/>
          </a:xfrm>
        </p:spPr>
        <p:txBody>
          <a:bodyPr>
            <a:noAutofit/>
          </a:bodyPr>
          <a:lstStyle/>
          <a:p>
            <a:pPr marL="179388" indent="0">
              <a:spcBef>
                <a:spcPts val="0"/>
              </a:spcBef>
              <a:buNone/>
            </a:pPr>
            <a:r>
              <a:rPr lang="uk-UA" sz="2400" dirty="0">
                <a:latin typeface="Georgia" pitchFamily="18" charset="0"/>
              </a:rPr>
              <a:t>продовжує формування знань і </a:t>
            </a:r>
            <a:r>
              <a:rPr lang="uk-UA" sz="2400" dirty="0" err="1">
                <a:latin typeface="Georgia" pitchFamily="18" charset="0"/>
              </a:rPr>
              <a:t>компетентностей</a:t>
            </a:r>
            <a:r>
              <a:rPr lang="uk-UA" sz="2400" dirty="0">
                <a:latin typeface="Georgia" pitchFamily="18" charset="0"/>
              </a:rPr>
              <a:t> учнів щодо особливостей психічного розвитку підлітків </a:t>
            </a:r>
            <a:r>
              <a:rPr lang="uk-UA" sz="2400" dirty="0" smtClean="0">
                <a:latin typeface="Georgia" pitchFamily="18" charset="0"/>
              </a:rPr>
              <a:t>та </a:t>
            </a:r>
            <a:r>
              <a:rPr lang="uk-UA" sz="2400" b="1" dirty="0" smtClean="0">
                <a:latin typeface="Georgia" pitchFamily="18" charset="0"/>
              </a:rPr>
              <a:t>причин виникнення й розв’язання конфліктів</a:t>
            </a:r>
            <a:r>
              <a:rPr lang="uk-UA" sz="2400" dirty="0" smtClean="0">
                <a:latin typeface="Georgia" pitchFamily="18" charset="0"/>
              </a:rPr>
              <a:t>, </a:t>
            </a:r>
            <a:r>
              <a:rPr lang="uk-UA" sz="2400" dirty="0">
                <a:latin typeface="Georgia" pitchFamily="18" charset="0"/>
              </a:rPr>
              <a:t>розпочате в 6 </a:t>
            </a:r>
            <a:r>
              <a:rPr lang="uk-UA" sz="2400" dirty="0" smtClean="0">
                <a:latin typeface="Georgia" pitchFamily="18" charset="0"/>
              </a:rPr>
              <a:t>класі, розвиток </a:t>
            </a:r>
            <a:r>
              <a:rPr lang="uk-UA" sz="2400" dirty="0">
                <a:latin typeface="Georgia" pitchFamily="18" charset="0"/>
              </a:rPr>
              <a:t>питань, які стосуються умов </a:t>
            </a:r>
            <a:r>
              <a:rPr lang="uk-UA" sz="2400" b="1" dirty="0">
                <a:latin typeface="Georgia" pitchFamily="18" charset="0"/>
              </a:rPr>
              <a:t>успішного навчання </a:t>
            </a:r>
            <a:r>
              <a:rPr lang="uk-UA" sz="2400" dirty="0">
                <a:latin typeface="Georgia" pitchFamily="18" charset="0"/>
              </a:rPr>
              <a:t>та </a:t>
            </a:r>
            <a:r>
              <a:rPr lang="uk-UA" sz="2400" b="1" dirty="0">
                <a:latin typeface="Georgia" pitchFamily="18" charset="0"/>
              </a:rPr>
              <a:t>емоційного благополуччя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5" name="Содержимое 4" descr="0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564904"/>
            <a:ext cx="3925273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</a:t>
            </a:r>
            <a:r>
              <a:rPr lang="ru-RU" sz="3200" b="1" dirty="0" smtClean="0">
                <a:latin typeface="Georgia" pitchFamily="18" charset="0"/>
              </a:rPr>
              <a:t>3</a:t>
            </a:r>
            <a:r>
              <a:rPr lang="uk-UA" sz="3200" b="1" dirty="0" smtClean="0">
                <a:latin typeface="Georgia" pitchFamily="18" charset="0"/>
              </a:rPr>
              <a:t>. Психічна й духовна складові здоров’я в 7 класі</a:t>
            </a:r>
            <a:endParaRPr lang="ru-RU" sz="3200" dirty="0"/>
          </a:p>
        </p:txBody>
      </p:sp>
      <p:pic>
        <p:nvPicPr>
          <p:cNvPr id="6" name="Содержимое 5" descr="стре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89" y="1600200"/>
            <a:ext cx="640062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Розділ 4. Соціальна складова здоров’я в 7 класі 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79388" indent="0">
              <a:spcBef>
                <a:spcPts val="0"/>
              </a:spcBef>
              <a:buNone/>
            </a:pPr>
            <a:r>
              <a:rPr lang="uk-UA" sz="2400" dirty="0" smtClean="0">
                <a:latin typeface="Georgia" pitchFamily="18" charset="0"/>
              </a:rPr>
              <a:t>формує </a:t>
            </a:r>
            <a:r>
              <a:rPr lang="uk-UA" sz="2400" dirty="0">
                <a:latin typeface="Georgia" pitchFamily="18" charset="0"/>
              </a:rPr>
              <a:t>знання учнів щодо соціальних чинників здоров’я, </a:t>
            </a:r>
            <a:r>
              <a:rPr lang="uk-UA" sz="2400" b="1" dirty="0">
                <a:latin typeface="Georgia" pitchFamily="18" charset="0"/>
              </a:rPr>
              <a:t>хвороб цивілізації</a:t>
            </a:r>
            <a:r>
              <a:rPr lang="uk-UA" sz="2400" dirty="0">
                <a:latin typeface="Georgia" pitchFamily="18" charset="0"/>
              </a:rPr>
              <a:t> та </a:t>
            </a:r>
            <a:r>
              <a:rPr lang="uk-UA" sz="2400" b="1" dirty="0">
                <a:latin typeface="Georgia" pitchFamily="18" charset="0"/>
              </a:rPr>
              <a:t>профілактики захворювань</a:t>
            </a:r>
            <a:r>
              <a:rPr lang="uk-UA" sz="2400" dirty="0">
                <a:latin typeface="Georgia" pitchFamily="18" charset="0"/>
              </a:rPr>
              <a:t>, що набули соціального </a:t>
            </a:r>
            <a:r>
              <a:rPr lang="uk-UA" sz="2400" dirty="0" smtClean="0">
                <a:latin typeface="Georgia" pitchFamily="18" charset="0"/>
              </a:rPr>
              <a:t>значення.</a:t>
            </a:r>
          </a:p>
          <a:p>
            <a:pPr marL="179388" indent="0">
              <a:spcBef>
                <a:spcPts val="0"/>
              </a:spcBef>
              <a:buNone/>
            </a:pPr>
            <a:r>
              <a:rPr lang="uk-UA" sz="2400" b="1" dirty="0">
                <a:latin typeface="Georgia" pitchFamily="18" charset="0"/>
              </a:rPr>
              <a:t>Вплив родини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і </a:t>
            </a:r>
            <a:r>
              <a:rPr lang="uk-UA" sz="2400" b="1" dirty="0" smtClean="0">
                <a:latin typeface="Georgia" pitchFamily="18" charset="0"/>
              </a:rPr>
              <a:t>однолітків</a:t>
            </a:r>
            <a:r>
              <a:rPr lang="uk-UA" sz="2400" dirty="0" smtClean="0">
                <a:latin typeface="Georgia" pitchFamily="18" charset="0"/>
              </a:rPr>
              <a:t> визначає </a:t>
            </a:r>
            <a:r>
              <a:rPr lang="uk-UA" sz="2400" dirty="0">
                <a:latin typeface="Georgia" pitchFamily="18" charset="0"/>
              </a:rPr>
              <a:t>спосіб подальшого життя </a:t>
            </a:r>
            <a:r>
              <a:rPr lang="uk-UA" sz="2400" dirty="0" smtClean="0">
                <a:latin typeface="Georgia" pitchFamily="18" charset="0"/>
              </a:rPr>
              <a:t>людини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дружб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492896"/>
            <a:ext cx="4637679" cy="2427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4. Соціальна складова здоров’я в 7 класі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464496" cy="4525963"/>
          </a:xfrm>
        </p:spPr>
        <p:txBody>
          <a:bodyPr>
            <a:noAutofit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Важливою складовою розділу є ознайомлення учнів з так званими «</a:t>
            </a:r>
            <a:r>
              <a:rPr lang="uk-UA" sz="2400" b="1" dirty="0">
                <a:latin typeface="Georgia" pitchFamily="18" charset="0"/>
              </a:rPr>
              <a:t>хворобами цивілізації</a:t>
            </a:r>
            <a:r>
              <a:rPr lang="uk-UA" sz="2400" dirty="0">
                <a:latin typeface="Georgia" pitchFamily="18" charset="0"/>
              </a:rPr>
              <a:t>»: серцево-судинними, онкологічними захворюваннями, діабетом, ожирінням та заходами запобігання їм.</a:t>
            </a:r>
            <a:endParaRPr lang="ru-RU" sz="2400" dirty="0">
              <a:latin typeface="Georgia" pitchFamily="18" charset="0"/>
            </a:endParaRPr>
          </a:p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Після цього переходять до вивчення причин і наслідків </a:t>
            </a:r>
            <a:r>
              <a:rPr lang="uk-UA" sz="2400" b="1" dirty="0">
                <a:latin typeface="Georgia" pitchFamily="18" charset="0"/>
              </a:rPr>
              <a:t>вживання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b="1" dirty="0">
                <a:latin typeface="Georgia" pitchFamily="18" charset="0"/>
              </a:rPr>
              <a:t>наркотиків</a:t>
            </a:r>
            <a:r>
              <a:rPr lang="uk-UA" sz="2400" dirty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амфітамін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348880"/>
            <a:ext cx="3459396" cy="270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</a:t>
            </a:r>
            <a:r>
              <a:rPr lang="ru-RU" sz="3200" b="1" dirty="0" smtClean="0">
                <a:latin typeface="Georgia" pitchFamily="18" charset="0"/>
              </a:rPr>
              <a:t>3</a:t>
            </a:r>
            <a:r>
              <a:rPr lang="uk-UA" sz="3200" b="1" dirty="0" smtClean="0">
                <a:latin typeface="Georgia" pitchFamily="18" charset="0"/>
              </a:rPr>
              <a:t>. Психічна й духовна складові здоров’я в 8 класі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179388" indent="0">
              <a:buNone/>
            </a:pPr>
            <a:r>
              <a:rPr lang="uk-UA" sz="2400" dirty="0" smtClean="0">
                <a:latin typeface="Georgia" pitchFamily="18" charset="0"/>
              </a:rPr>
              <a:t>Зміст розділу розкривається </a:t>
            </a:r>
            <a:r>
              <a:rPr lang="uk-UA" sz="2400" dirty="0">
                <a:latin typeface="Georgia" pitchFamily="18" charset="0"/>
              </a:rPr>
              <a:t>навколо знань щодо </a:t>
            </a:r>
            <a:r>
              <a:rPr lang="uk-UA" sz="2400" b="1" dirty="0">
                <a:latin typeface="Georgia" pitchFamily="18" charset="0"/>
              </a:rPr>
              <a:t>становлення особистості</a:t>
            </a:r>
            <a:r>
              <a:rPr lang="uk-UA" sz="2400" dirty="0">
                <a:latin typeface="Georgia" pitchFamily="18" charset="0"/>
              </a:rPr>
              <a:t>, зокрема духовного і морального розвитку підлітків. </a:t>
            </a:r>
            <a:endParaRPr lang="uk-UA" sz="2400" dirty="0" smtClean="0">
              <a:latin typeface="Georgia" pitchFamily="18" charset="0"/>
            </a:endParaRPr>
          </a:p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На уроці на тему «</a:t>
            </a:r>
            <a:r>
              <a:rPr lang="uk-UA" sz="2400" b="1" dirty="0">
                <a:latin typeface="Georgia" pitchFamily="18" charset="0"/>
              </a:rPr>
              <a:t>Краса і здоров’я</a:t>
            </a:r>
            <a:r>
              <a:rPr lang="uk-UA" sz="2400" dirty="0">
                <a:latin typeface="Georgia" pitchFamily="18" charset="0"/>
              </a:rPr>
              <a:t>» вчитель звертає увагу учнів на зміни ідеалів краси та вплив модних тенденцій на здоров’я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тату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64904"/>
            <a:ext cx="4038600" cy="2355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</a:t>
            </a:r>
            <a:r>
              <a:rPr lang="ru-RU" sz="3200" b="1" dirty="0" smtClean="0">
                <a:latin typeface="Georgia" pitchFamily="18" charset="0"/>
              </a:rPr>
              <a:t>3</a:t>
            </a:r>
            <a:r>
              <a:rPr lang="uk-UA" sz="3200" b="1" dirty="0" smtClean="0">
                <a:latin typeface="Georgia" pitchFamily="18" charset="0"/>
              </a:rPr>
              <a:t>. Психічна й духовна складові здоров’я в 8 класі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179388" indent="0">
              <a:buNone/>
              <a:tabLst>
                <a:tab pos="179388" algn="l"/>
              </a:tabLst>
            </a:pPr>
            <a:r>
              <a:rPr lang="uk-UA" sz="2400" dirty="0">
                <a:latin typeface="Georgia" pitchFamily="18" charset="0"/>
              </a:rPr>
              <a:t>У цій темі учні </a:t>
            </a:r>
            <a:r>
              <a:rPr lang="uk-UA" sz="2400" b="1" dirty="0">
                <a:latin typeface="Georgia" pitchFamily="18" charset="0"/>
              </a:rPr>
              <a:t>засвоюють прийоми розвитку логічного та образного мислення,</a:t>
            </a:r>
            <a:r>
              <a:rPr lang="uk-UA" sz="2400" dirty="0">
                <a:latin typeface="Georgia" pitchFamily="18" charset="0"/>
              </a:rPr>
              <a:t> ефективного </a:t>
            </a:r>
            <a:r>
              <a:rPr lang="uk-UA" sz="2400" b="1" dirty="0">
                <a:latin typeface="Georgia" pitchFamily="18" charset="0"/>
              </a:rPr>
              <a:t>запам’ятовування</a:t>
            </a:r>
            <a:r>
              <a:rPr lang="uk-UA" sz="2400" dirty="0">
                <a:latin typeface="Georgia" pitchFamily="18" charset="0"/>
              </a:rPr>
              <a:t>, </a:t>
            </a:r>
            <a:r>
              <a:rPr lang="uk-UA" sz="2400" b="1" dirty="0">
                <a:latin typeface="Georgia" pitchFamily="18" charset="0"/>
              </a:rPr>
              <a:t>концентрації уваги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metod-cicero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18911"/>
            <a:ext cx="4038600" cy="2288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Розділ 4. Соціальна складова здоров’я у 8 класі 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179388" indent="0">
              <a:buNone/>
            </a:pPr>
            <a:r>
              <a:rPr lang="uk-UA" sz="2400" b="1" dirty="0">
                <a:latin typeface="Georgia" pitchFamily="18" charset="0"/>
              </a:rPr>
              <a:t>Тема 1. Соціальне благополуччя</a:t>
            </a:r>
            <a:r>
              <a:rPr lang="uk-UA" sz="2400" dirty="0">
                <a:latin typeface="Georgia" pitchFamily="18" charset="0"/>
              </a:rPr>
              <a:t> охоплює питання соціальних аспектів </a:t>
            </a:r>
            <a:r>
              <a:rPr lang="uk-UA" sz="2400" b="1" dirty="0">
                <a:latin typeface="Georgia" pitchFamily="18" charset="0"/>
              </a:rPr>
              <a:t>статевого дозрівання</a:t>
            </a:r>
            <a:r>
              <a:rPr lang="uk-UA" sz="2400" dirty="0">
                <a:latin typeface="Georgia" pitchFamily="18" charset="0"/>
              </a:rPr>
              <a:t>, </a:t>
            </a:r>
            <a:r>
              <a:rPr lang="uk-UA" sz="2400" b="1" dirty="0">
                <a:latin typeface="Georgia" pitchFamily="18" charset="0"/>
              </a:rPr>
              <a:t>спілкування хлопців і дівчат</a:t>
            </a:r>
            <a:r>
              <a:rPr lang="uk-UA" sz="2400" dirty="0">
                <a:latin typeface="Georgia" pitchFamily="18" charset="0"/>
              </a:rPr>
              <a:t>, впливу певних речовин на </a:t>
            </a:r>
            <a:r>
              <a:rPr lang="uk-UA" sz="2400" b="1" dirty="0">
                <a:latin typeface="Georgia" pitchFamily="18" charset="0"/>
              </a:rPr>
              <a:t>репродуктивне здоров’я підлітків</a:t>
            </a:r>
            <a:r>
              <a:rPr lang="uk-UA" sz="2400" dirty="0">
                <a:latin typeface="Georgia" pitchFamily="18" charset="0"/>
              </a:rPr>
              <a:t> та психічних і соціальних </a:t>
            </a:r>
            <a:r>
              <a:rPr lang="uk-UA" sz="2400" b="1" dirty="0">
                <a:latin typeface="Georgia" pitchFamily="18" charset="0"/>
              </a:rPr>
              <a:t>наслідків ранніх статевих </a:t>
            </a:r>
            <a:r>
              <a:rPr lang="uk-UA" sz="2400" b="1" dirty="0" smtClean="0">
                <a:latin typeface="Georgia" pitchFamily="18" charset="0"/>
              </a:rPr>
              <a:t>стосунків</a:t>
            </a:r>
            <a:r>
              <a:rPr lang="uk-UA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shutterstock_722724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204864"/>
            <a:ext cx="4422798" cy="2919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4. Соціальна складова здоров’я у 8 класі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 anchor="ctr">
            <a:noAutofit/>
          </a:bodyPr>
          <a:lstStyle/>
          <a:p>
            <a:pPr marL="90488" indent="0">
              <a:buNone/>
            </a:pPr>
            <a:r>
              <a:rPr lang="uk-UA" sz="2400" b="1" dirty="0">
                <a:latin typeface="Georgia" pitchFamily="18" charset="0"/>
              </a:rPr>
              <a:t>Тема 2. Безпека в побуті й навколишньому середовищі</a:t>
            </a:r>
            <a:r>
              <a:rPr lang="uk-UA" sz="2400" dirty="0">
                <a:latin typeface="Georgia" pitchFamily="18" charset="0"/>
              </a:rPr>
              <a:t> продовжує розкривати проблеми безпеки </a:t>
            </a:r>
            <a:r>
              <a:rPr lang="uk-UA" sz="2400" b="1" dirty="0">
                <a:latin typeface="Georgia" pitchFamily="18" charset="0"/>
              </a:rPr>
              <a:t>на дорозі</a:t>
            </a:r>
            <a:r>
              <a:rPr lang="uk-UA" sz="2400" dirty="0">
                <a:latin typeface="Georgia" pitchFamily="18" charset="0"/>
              </a:rPr>
              <a:t>, </a:t>
            </a:r>
            <a:r>
              <a:rPr lang="uk-UA" sz="2400" b="1" dirty="0">
                <a:latin typeface="Georgia" pitchFamily="18" charset="0"/>
              </a:rPr>
              <a:t>екологічної</a:t>
            </a:r>
            <a:r>
              <a:rPr lang="uk-UA" sz="2400" dirty="0">
                <a:latin typeface="Georgia" pitchFamily="18" charset="0"/>
              </a:rPr>
              <a:t>, </a:t>
            </a:r>
            <a:r>
              <a:rPr lang="uk-UA" sz="2400" b="1" dirty="0">
                <a:latin typeface="Georgia" pitchFamily="18" charset="0"/>
              </a:rPr>
              <a:t>соціальної</a:t>
            </a:r>
            <a:r>
              <a:rPr lang="uk-UA" sz="2400" dirty="0">
                <a:latin typeface="Georgia" pitchFamily="18" charset="0"/>
              </a:rPr>
              <a:t> та </a:t>
            </a:r>
            <a:r>
              <a:rPr lang="uk-UA" sz="2400" b="1" dirty="0">
                <a:latin typeface="Georgia" pitchFamily="18" charset="0"/>
              </a:rPr>
              <a:t>інформаційної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dirty="0" smtClean="0">
                <a:latin typeface="Georgia" pitchFamily="18" charset="0"/>
              </a:rPr>
              <a:t>безпеки.</a:t>
            </a:r>
          </a:p>
          <a:p>
            <a:pPr marL="90488" indent="0">
              <a:buNone/>
            </a:pPr>
            <a:r>
              <a:rPr lang="uk-UA" sz="2400" dirty="0">
                <a:latin typeface="Georgia" pitchFamily="18" charset="0"/>
              </a:rPr>
              <a:t>Особлива увага приділяється </a:t>
            </a:r>
            <a:r>
              <a:rPr lang="uk-UA" sz="2400" b="1" dirty="0">
                <a:latin typeface="Georgia" pitchFamily="18" charset="0"/>
              </a:rPr>
              <a:t>небезпеці деструктивних соціальних впливів</a:t>
            </a:r>
            <a:r>
              <a:rPr lang="uk-UA" sz="2400" dirty="0">
                <a:latin typeface="Georgia" pitchFamily="18" charset="0"/>
              </a:rPr>
              <a:t>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66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1" y="2825108"/>
            <a:ext cx="3559055" cy="2044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Розділ </a:t>
            </a:r>
            <a:r>
              <a:rPr lang="ru-RU" sz="3200" b="1" dirty="0">
                <a:latin typeface="Georgia" pitchFamily="18" charset="0"/>
              </a:rPr>
              <a:t>3</a:t>
            </a:r>
            <a:r>
              <a:rPr lang="uk-UA" sz="3200" b="1" dirty="0">
                <a:latin typeface="Georgia" pitchFamily="18" charset="0"/>
              </a:rPr>
              <a:t>. Психічна й духовна складові здоров’я в 9 класі 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Особливий акцент у розділі робиться на </a:t>
            </a:r>
            <a:r>
              <a:rPr lang="uk-UA" sz="2400" b="1" dirty="0">
                <a:latin typeface="Georgia" pitchFamily="18" charset="0"/>
              </a:rPr>
              <a:t>критеріях і мотивах для вибору професії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0o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924944"/>
            <a:ext cx="4102496" cy="205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Розділ 3. Психічна і духовна складові здоров’я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524463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40160"/>
                <a:gridCol w="1872208"/>
                <a:gridCol w="4917232"/>
              </a:tblGrid>
              <a:tr h="772852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dirty="0">
                          <a:latin typeface="Georgia" pitchFamily="18" charset="0"/>
                        </a:rPr>
                        <a:t>Клас</a:t>
                      </a:r>
                      <a:endParaRPr lang="ru-RU" sz="1600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dirty="0" err="1">
                          <a:latin typeface="Georgia" pitchFamily="18" charset="0"/>
                        </a:rPr>
                        <a:t>Кіл-ть</a:t>
                      </a:r>
                      <a:r>
                        <a:rPr lang="uk-UA" sz="1600" dirty="0">
                          <a:latin typeface="Georgia" pitchFamily="18" charset="0"/>
                        </a:rPr>
                        <a:t> годин</a:t>
                      </a:r>
                      <a:endParaRPr lang="ru-RU" sz="1600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just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dirty="0">
                          <a:latin typeface="Georgia" pitchFamily="18" charset="0"/>
                        </a:rPr>
                        <a:t>Зміст навчального матеріалу</a:t>
                      </a:r>
                      <a:endParaRPr lang="ru-RU" sz="1600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72852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5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5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Уміння вчитися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spc="-35" dirty="0">
                          <a:latin typeface="Georgia" pitchFamily="18" charset="0"/>
                        </a:rPr>
                        <a:t>Повага до себе та інших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72852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6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6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388" indent="11113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Звички і здоров’я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Самооцінка і здоров’я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Критичне мислення та уміння приймати рішення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72852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7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9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Психічний і духовний розвиток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Уміння вчитися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Емоційне благополуччя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Конфлікти і здоров’я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72852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8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5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Становлення особистості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Краса і здоров’я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Уміння вчитися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72852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9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>
                          <a:latin typeface="Georgia" pitchFamily="18" charset="0"/>
                        </a:rPr>
                        <a:t>12</a:t>
                      </a:r>
                      <a:endParaRPr lang="ru-RU" sz="16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Самореалізація особистості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Емоційне благополуччя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Уміння вчитися</a:t>
                      </a:r>
                      <a:endParaRPr lang="ru-RU" sz="16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600" b="1" dirty="0">
                          <a:latin typeface="Georgia" pitchFamily="18" charset="0"/>
                        </a:rPr>
                        <a:t>Самовиховання характеру</a:t>
                      </a:r>
                      <a:endParaRPr lang="ru-RU" sz="16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</a:t>
            </a:r>
            <a:r>
              <a:rPr lang="ru-RU" sz="3200" b="1" dirty="0" smtClean="0">
                <a:latin typeface="Georgia" pitchFamily="18" charset="0"/>
              </a:rPr>
              <a:t>3</a:t>
            </a:r>
            <a:r>
              <a:rPr lang="uk-UA" sz="3200" b="1" dirty="0" smtClean="0">
                <a:latin typeface="Georgia" pitchFamily="18" charset="0"/>
              </a:rPr>
              <a:t>. Психічна й духовна складові здоров’я в 9 класі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177800" indent="0">
              <a:buNone/>
            </a:pPr>
            <a:r>
              <a:rPr lang="uk-UA" sz="2400" dirty="0">
                <a:latin typeface="Georgia" pitchFamily="18" charset="0"/>
              </a:rPr>
              <a:t>Наступний урок розділу присвячений </a:t>
            </a:r>
            <a:r>
              <a:rPr lang="uk-UA" sz="2400" b="1" dirty="0">
                <a:latin typeface="Georgia" pitchFamily="18" charset="0"/>
              </a:rPr>
              <a:t>емоційному благополуччю</a:t>
            </a:r>
            <a:r>
              <a:rPr lang="uk-UA" sz="2400" dirty="0">
                <a:latin typeface="Georgia" pitchFamily="18" charset="0"/>
              </a:rPr>
              <a:t>. </a:t>
            </a:r>
            <a:endParaRPr lang="uk-UA" sz="2400" dirty="0" smtClean="0">
              <a:latin typeface="Georgia" pitchFamily="18" charset="0"/>
            </a:endParaRPr>
          </a:p>
          <a:p>
            <a:pPr marL="177800" indent="0">
              <a:buNone/>
            </a:pPr>
            <a:r>
              <a:rPr lang="uk-UA" sz="2400" dirty="0" smtClean="0">
                <a:latin typeface="Georgia" pitchFamily="18" charset="0"/>
              </a:rPr>
              <a:t>Основна увага </a:t>
            </a:r>
            <a:r>
              <a:rPr lang="uk-UA" sz="2400" dirty="0">
                <a:latin typeface="Georgia" pitchFamily="18" charset="0"/>
              </a:rPr>
              <a:t>приділяється формуванню поняття «</a:t>
            </a:r>
            <a:r>
              <a:rPr lang="uk-UA" sz="2400" b="1" dirty="0">
                <a:latin typeface="Georgia" pitchFamily="18" charset="0"/>
              </a:rPr>
              <a:t>емоційна зрілість</a:t>
            </a:r>
            <a:r>
              <a:rPr lang="uk-UA" sz="2400" dirty="0" smtClean="0">
                <a:latin typeface="Georgia" pitchFamily="18" charset="0"/>
              </a:rPr>
              <a:t>»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Содержимое 4" descr="емоц зріліст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348880"/>
            <a:ext cx="3960440" cy="2957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</a:t>
            </a:r>
            <a:r>
              <a:rPr lang="ru-RU" sz="3200" b="1" dirty="0" smtClean="0">
                <a:latin typeface="Georgia" pitchFamily="18" charset="0"/>
              </a:rPr>
              <a:t>3</a:t>
            </a:r>
            <a:r>
              <a:rPr lang="uk-UA" sz="3200" b="1" dirty="0" smtClean="0">
                <a:latin typeface="Georgia" pitchFamily="18" charset="0"/>
              </a:rPr>
              <a:t>. Психічна й духовна складові здоров’я в 9 класі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Завершується вивчення розділу матеріалом про </a:t>
            </a:r>
            <a:r>
              <a:rPr lang="uk-UA" sz="2400" b="1" dirty="0">
                <a:latin typeface="Georgia" pitchFamily="18" charset="0"/>
              </a:rPr>
              <a:t>самовиховання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b="1" dirty="0" smtClean="0">
                <a:latin typeface="Georgia" pitchFamily="18" charset="0"/>
              </a:rPr>
              <a:t>характеру</a:t>
            </a:r>
            <a:r>
              <a:rPr lang="uk-UA" sz="2400" dirty="0" smtClean="0">
                <a:latin typeface="Georgia" pitchFamily="18" charset="0"/>
              </a:rPr>
              <a:t>, </a:t>
            </a:r>
            <a:r>
              <a:rPr lang="uk-UA" sz="2400" b="1" dirty="0" smtClean="0">
                <a:latin typeface="Georgia" pitchFamily="18" charset="0"/>
              </a:rPr>
              <a:t>риси </a:t>
            </a:r>
            <a:r>
              <a:rPr lang="uk-UA" sz="2400" b="1" dirty="0">
                <a:latin typeface="Georgia" pitchFamily="18" charset="0"/>
              </a:rPr>
              <a:t>характеру</a:t>
            </a:r>
            <a:r>
              <a:rPr lang="uk-UA" sz="2400" dirty="0">
                <a:latin typeface="Georgia" pitchFamily="18" charset="0"/>
              </a:rPr>
              <a:t>, а саме: працьовитість, акуратність, дисциплінованість, організованість, сумлінність, </a:t>
            </a:r>
            <a:r>
              <a:rPr lang="uk-UA" sz="2400" dirty="0" smtClean="0">
                <a:latin typeface="Georgia" pitchFamily="18" charset="0"/>
              </a:rPr>
              <a:t>розкривається поняття </a:t>
            </a:r>
            <a:r>
              <a:rPr lang="uk-UA" sz="2400" b="1" dirty="0" smtClean="0">
                <a:latin typeface="Georgia" pitchFamily="18" charset="0"/>
              </a:rPr>
              <a:t>моральний </a:t>
            </a:r>
            <a:r>
              <a:rPr lang="uk-UA" sz="2400" b="1" dirty="0">
                <a:latin typeface="Georgia" pitchFamily="18" charset="0"/>
              </a:rPr>
              <a:t>розвиток особистості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темперамен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</a:t>
            </a:r>
            <a:r>
              <a:rPr lang="uk-UA" sz="3200" b="1" dirty="0">
                <a:latin typeface="Georgia" pitchFamily="18" charset="0"/>
              </a:rPr>
              <a:t>4. Соціальна складова </a:t>
            </a:r>
            <a:r>
              <a:rPr lang="uk-UA" sz="3200" b="1" dirty="0" smtClean="0">
                <a:latin typeface="Georgia" pitchFamily="18" charset="0"/>
              </a:rPr>
              <a:t>здоров’я </a:t>
            </a:r>
            <a:r>
              <a:rPr lang="uk-UA" sz="3200" b="1" dirty="0" smtClean="0">
                <a:latin typeface="Georgia" pitchFamily="18" charset="0"/>
              </a:rPr>
              <a:t>в 9 класі 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20000"/>
          </a:bodyPr>
          <a:lstStyle/>
          <a:p>
            <a:pPr marL="179388" indent="0">
              <a:buNone/>
            </a:pPr>
            <a:r>
              <a:rPr lang="uk-UA" b="1" dirty="0">
                <a:latin typeface="Georgia" pitchFamily="18" charset="0"/>
              </a:rPr>
              <a:t>Тема 1. Соціальне благополуччя</a:t>
            </a:r>
            <a:r>
              <a:rPr lang="uk-UA" dirty="0">
                <a:latin typeface="Georgia" pitchFamily="18" charset="0"/>
              </a:rPr>
              <a:t> формує в учнів </a:t>
            </a:r>
            <a:r>
              <a:rPr lang="uk-UA" b="1" dirty="0">
                <a:latin typeface="Georgia" pitchFamily="18" charset="0"/>
              </a:rPr>
              <a:t>соціальну компетентність</a:t>
            </a:r>
            <a:r>
              <a:rPr lang="uk-UA" dirty="0">
                <a:latin typeface="Georgia" pitchFamily="18" charset="0"/>
              </a:rPr>
              <a:t> через узагальнення навичок </a:t>
            </a:r>
            <a:r>
              <a:rPr lang="uk-UA" b="1" dirty="0">
                <a:latin typeface="Georgia" pitchFamily="18" charset="0"/>
              </a:rPr>
              <a:t>ефективного спілкування </a:t>
            </a:r>
            <a:r>
              <a:rPr lang="uk-UA" dirty="0">
                <a:latin typeface="Georgia" pitchFamily="18" charset="0"/>
              </a:rPr>
              <a:t>з дорослими і однолітками, підкреслення </a:t>
            </a:r>
            <a:r>
              <a:rPr lang="uk-UA" b="1" dirty="0">
                <a:latin typeface="Georgia" pitchFamily="18" charset="0"/>
              </a:rPr>
              <a:t>цінності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b="1" dirty="0">
                <a:latin typeface="Georgia" pitchFamily="18" charset="0"/>
              </a:rPr>
              <a:t>родини</a:t>
            </a:r>
            <a:r>
              <a:rPr lang="uk-UA" dirty="0">
                <a:latin typeface="Georgia" pitchFamily="18" charset="0"/>
              </a:rPr>
              <a:t> та розкриття складових (соціальної та психологічної) зрілості, що забезпечують </a:t>
            </a:r>
            <a:r>
              <a:rPr lang="uk-UA" b="1" dirty="0">
                <a:latin typeface="Georgia" pitchFamily="18" charset="0"/>
              </a:rPr>
              <a:t>готовність до сімейного життя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5" name="Содержимое 4" descr="partner-mit-kind-1220x8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420888"/>
            <a:ext cx="4038600" cy="2532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4. Соціальна складова здоров’я в 9 класі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lnSpcReduction="10000"/>
          </a:bodyPr>
          <a:lstStyle/>
          <a:p>
            <a:pPr marL="179388" indent="0">
              <a:buNone/>
            </a:pPr>
            <a:r>
              <a:rPr lang="uk-UA" sz="2400" b="1" dirty="0">
                <a:latin typeface="Georgia" pitchFamily="18" charset="0"/>
              </a:rPr>
              <a:t>Тема 2. Сучасний комплекс проблем безпеки </a:t>
            </a:r>
            <a:r>
              <a:rPr lang="uk-UA" sz="2400" dirty="0">
                <a:latin typeface="Georgia" pitchFamily="18" charset="0"/>
              </a:rPr>
              <a:t>узагальнює знання учнів щодо </a:t>
            </a:r>
            <a:r>
              <a:rPr lang="uk-UA" sz="2400" b="1" dirty="0">
                <a:latin typeface="Georgia" pitchFamily="18" charset="0"/>
              </a:rPr>
              <a:t>безпеки</a:t>
            </a:r>
            <a:r>
              <a:rPr lang="uk-UA" sz="2400" dirty="0">
                <a:latin typeface="Georgia" pitchFamily="18" charset="0"/>
              </a:rPr>
              <a:t> як однієї з </a:t>
            </a:r>
            <a:r>
              <a:rPr lang="uk-UA" sz="2400" b="1" dirty="0">
                <a:latin typeface="Georgia" pitchFamily="18" charset="0"/>
              </a:rPr>
              <a:t>потреб людини</a:t>
            </a:r>
            <a:r>
              <a:rPr lang="uk-UA" sz="2400" dirty="0">
                <a:latin typeface="Georgia" pitchFamily="18" charset="0"/>
              </a:rPr>
              <a:t>. На уроках цієї теми учні розглядають </a:t>
            </a:r>
            <a:r>
              <a:rPr lang="uk-UA" sz="2400" b="1" dirty="0">
                <a:latin typeface="Georgia" pitchFamily="18" charset="0"/>
              </a:rPr>
              <a:t>заходи безпеки, взаємозв’язок особистої, національної і глобальної безпеки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5" name="Содержимое 4" descr="глобальна безпе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060848"/>
            <a:ext cx="3682545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824536"/>
          </a:xfrm>
        </p:spPr>
        <p:txBody>
          <a:bodyPr>
            <a:normAutofit fontScale="85000" lnSpcReduction="10000"/>
          </a:bodyPr>
          <a:lstStyle/>
          <a:p>
            <a:pPr marL="179388" indent="0">
              <a:buNone/>
            </a:pPr>
            <a:r>
              <a:rPr lang="uk-UA" dirty="0">
                <a:latin typeface="Georgia" pitchFamily="18" charset="0"/>
              </a:rPr>
              <a:t>Таким чином, можна узагальнити, що в </a:t>
            </a:r>
            <a:r>
              <a:rPr lang="uk-UA" b="1" dirty="0">
                <a:latin typeface="Georgia" pitchFamily="18" charset="0"/>
              </a:rPr>
              <a:t>Розділі «Психічна та духовна складові здоров’я»</a:t>
            </a:r>
            <a:r>
              <a:rPr lang="uk-UA" dirty="0">
                <a:latin typeface="Georgia" pitchFamily="18" charset="0"/>
              </a:rPr>
              <a:t> формуються знання учнів щодо чинників, що впливають на їх емоційний, інтелектуальний та духовний розвиток. Особлива увага приділяється формуванню адекватної самооцінки, навичок успішного навчання, уміння приймати виважені рішення</a:t>
            </a:r>
            <a:r>
              <a:rPr lang="uk-UA" dirty="0" smtClean="0">
                <a:latin typeface="Georgia" pitchFamily="18" charset="0"/>
              </a:rPr>
              <a:t>.</a:t>
            </a:r>
          </a:p>
          <a:p>
            <a:pPr marL="179388" indent="0">
              <a:buNone/>
            </a:pPr>
            <a:r>
              <a:rPr lang="uk-UA" dirty="0" smtClean="0">
                <a:latin typeface="Georgia" pitchFamily="18" charset="0"/>
              </a:rPr>
              <a:t> </a:t>
            </a:r>
            <a:r>
              <a:rPr lang="uk-UA" b="1" dirty="0">
                <a:latin typeface="Georgia" pitchFamily="18" charset="0"/>
              </a:rPr>
              <a:t>Розділ «Соціальна складова здоров’я»</a:t>
            </a:r>
            <a:r>
              <a:rPr lang="uk-UA" dirty="0">
                <a:latin typeface="Georgia" pitchFamily="18" charset="0"/>
              </a:rPr>
              <a:t>  розкриває складові соціальне благополуччя людини та правил безпечної поведінки у навколишньому середовищі.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>ДЯКУЮ ЗА УВАГУ!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Розділ 4. Соціальна складова здоров’я</a:t>
            </a:r>
            <a:endParaRPr lang="ru-RU" sz="3200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0566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6488"/>
                <a:gridCol w="1512168"/>
                <a:gridCol w="5410944"/>
              </a:tblGrid>
              <a:tr h="576064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Клас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 err="1">
                          <a:latin typeface="Georgia" pitchFamily="18" charset="0"/>
                        </a:rPr>
                        <a:t>Кіл-ть</a:t>
                      </a:r>
                      <a:r>
                        <a:rPr lang="uk-UA" sz="1400" b="1" dirty="0">
                          <a:latin typeface="Georgia" pitchFamily="18" charset="0"/>
                        </a:rPr>
                        <a:t> годин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Зміст навчального матеріалу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763269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5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6+8=14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388" indent="11113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25" dirty="0">
                          <a:latin typeface="Georgia" pitchFamily="18" charset="0"/>
                        </a:rPr>
                        <a:t>Тема 1. Соціальне благополуччя 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spc="-25" dirty="0">
                          <a:latin typeface="Georgia" pitchFamily="18" charset="0"/>
                        </a:rPr>
                        <a:t>Право на здоров’я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spc="-25" dirty="0">
                          <a:latin typeface="Georgia" pitchFamily="18" charset="0"/>
                        </a:rPr>
                        <a:t>Спілкування і здоров’я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Соціальна небезпека інфекційних захворювань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Тема 2. Безпека в побуті і навколишньому середовищі 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Пожежна безпека.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Дитина в автономній ситуації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Безпечне довкілля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091791"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>
                          <a:latin typeface="Georgia" pitchFamily="18" charset="0"/>
                        </a:rPr>
                        <a:t>6</a:t>
                      </a:r>
                      <a:endParaRPr lang="ru-RU" sz="14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ts val="1105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>
                          <a:latin typeface="Georgia" pitchFamily="18" charset="0"/>
                        </a:rPr>
                        <a:t>7+8=15</a:t>
                      </a:r>
                      <a:endParaRPr lang="ru-RU" sz="14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388" indent="11113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25" dirty="0">
                          <a:latin typeface="Georgia" pitchFamily="18" charset="0"/>
                        </a:rPr>
                        <a:t>Тема 1. Соціальне благополуччя 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Спілкування і здоров’я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Конфлікти і здоров’я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Стосунки з однолітками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Тема 2. Безпека в побуті й навколишньому середовищі 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Безпека в побуті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Пожежна безпека оселі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Проживання у промисловій зоні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Безпека руху велосипедиста  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Поведінка в екстремальних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ситуаціях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4. Соціальна складова здоров’я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6510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34480"/>
                <a:gridCol w="1728192"/>
                <a:gridCol w="5266928"/>
              </a:tblGrid>
              <a:tr h="1521701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7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9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Соціальні чинники здоров’я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Хвороби цивілізації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Профілактика захворювань, що набули соціального значення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521701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>
                          <a:latin typeface="Georgia" pitchFamily="18" charset="0"/>
                        </a:rPr>
                        <a:t>8</a:t>
                      </a:r>
                      <a:endParaRPr lang="ru-RU" sz="14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5+10=15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spc="-25" dirty="0">
                          <a:latin typeface="Georgia" pitchFamily="18" charset="0"/>
                        </a:rPr>
                        <a:t>Тема 1. Соціальне благополуччя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Тема 2. Безпека в побуті й навколишньому середовищі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Безпека на дорозі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Екологічна безпека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Соціальна безпека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Інформаційна безпека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521701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>
                          <a:latin typeface="Georgia" pitchFamily="18" charset="0"/>
                        </a:rPr>
                        <a:t>9</a:t>
                      </a:r>
                      <a:endParaRPr lang="ru-RU" sz="14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>
                          <a:latin typeface="Georgia" pitchFamily="18" charset="0"/>
                        </a:rPr>
                        <a:t>6+4=10</a:t>
                      </a:r>
                      <a:endParaRPr lang="ru-RU" sz="1400" b="1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9388" indent="11113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25" dirty="0">
                          <a:latin typeface="Georgia" pitchFamily="18" charset="0"/>
                        </a:rPr>
                        <a:t>Тема 1. Соціальне благополуччя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Соціальна компетентність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Репродуктивне здоров’я молоді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marL="179388" indent="11113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ВІЛ/СНІД: проблема людини і проблема людства</a:t>
                      </a:r>
                      <a:endParaRPr lang="ru-RU" sz="1400" b="1" dirty="0">
                        <a:latin typeface="Georgia" pitchFamily="18" charset="0"/>
                      </a:endParaRPr>
                    </a:p>
                    <a:p>
                      <a:pPr indent="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88290" algn="l"/>
                          <a:tab pos="575945" algn="l"/>
                          <a:tab pos="864235" algn="l"/>
                          <a:tab pos="1151890" algn="l"/>
                          <a:tab pos="1727835" algn="l"/>
                          <a:tab pos="2016125" algn="l"/>
                          <a:tab pos="2303780" algn="l"/>
                          <a:tab pos="2592070" algn="l"/>
                          <a:tab pos="2879725" algn="l"/>
                          <a:tab pos="3168015" algn="l"/>
                          <a:tab pos="3456305" algn="l"/>
                          <a:tab pos="3743960" algn="l"/>
                          <a:tab pos="4032250" algn="l"/>
                          <a:tab pos="4319905" algn="l"/>
                          <a:tab pos="4608195" algn="l"/>
                          <a:tab pos="449580" algn="l"/>
                        </a:tabLst>
                      </a:pPr>
                      <a:r>
                        <a:rPr lang="uk-UA" sz="1400" b="1" dirty="0">
                          <a:latin typeface="Georgia" pitchFamily="18" charset="0"/>
                        </a:rPr>
                        <a:t>Тема 2. Сучасний комплекс проблем безпеки</a:t>
                      </a:r>
                      <a:endParaRPr lang="ru-RU" sz="1400" b="1" dirty="0">
                        <a:latin typeface="Georgia" pitchFamily="18" charset="0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</a:t>
            </a:r>
            <a:r>
              <a:rPr lang="uk-UA" sz="3200" b="1" dirty="0">
                <a:latin typeface="Georgia" pitchFamily="18" charset="0"/>
              </a:rPr>
              <a:t>2. Психічна та духовна складові </a:t>
            </a:r>
            <a:r>
              <a:rPr lang="uk-UA" sz="3200" b="1" dirty="0" smtClean="0">
                <a:latin typeface="Georgia" pitchFamily="18" charset="0"/>
              </a:rPr>
              <a:t>в 5 класі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85000" lnSpcReduction="10000"/>
          </a:bodyPr>
          <a:lstStyle/>
          <a:p>
            <a:pPr marL="179388" indent="0">
              <a:buNone/>
            </a:pPr>
            <a:r>
              <a:rPr lang="uk-UA" dirty="0">
                <a:latin typeface="Georgia" pitchFamily="18" charset="0"/>
              </a:rPr>
              <a:t>Перші уроки </a:t>
            </a:r>
            <a:r>
              <a:rPr lang="uk-UA" b="1" dirty="0">
                <a:latin typeface="Georgia" pitchFamily="18" charset="0"/>
              </a:rPr>
              <a:t>Розділу 2. Психічна та духовна складові </a:t>
            </a:r>
            <a:r>
              <a:rPr lang="uk-UA" dirty="0">
                <a:latin typeface="Georgia" pitchFamily="18" charset="0"/>
              </a:rPr>
              <a:t>орієнтовані на формування </a:t>
            </a:r>
            <a:r>
              <a:rPr lang="uk-UA" b="1" dirty="0">
                <a:latin typeface="Georgia" pitchFamily="18" charset="0"/>
              </a:rPr>
              <a:t>навичок успішної організації навчання в класі і вдома</a:t>
            </a:r>
            <a:r>
              <a:rPr lang="uk-UA" dirty="0">
                <a:latin typeface="Georgia" pitchFamily="18" charset="0"/>
              </a:rPr>
              <a:t>. Учні обґрунтовують взаємозалежність успішності навчання від дотримання розпорядку дня та підтримки робочого місця школяра</a:t>
            </a:r>
            <a:endParaRPr lang="ru-RU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2. Психічна та духовна складові в 5 класі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lnSpcReduction="10000"/>
          </a:bodyPr>
          <a:lstStyle/>
          <a:p>
            <a:pPr marL="179388" indent="0">
              <a:buNone/>
            </a:pPr>
            <a:r>
              <a:rPr lang="uk-UA" sz="2400" dirty="0">
                <a:latin typeface="Georgia" pitchFamily="18" charset="0"/>
              </a:rPr>
              <a:t>Особливу увагу в цій темі слід приділити відпрацюванню навичок ефективного </a:t>
            </a:r>
            <a:r>
              <a:rPr lang="uk-UA" sz="2400" b="1" dirty="0">
                <a:latin typeface="Georgia" pitchFamily="18" charset="0"/>
              </a:rPr>
              <a:t>самонавчання, </a:t>
            </a:r>
            <a:r>
              <a:rPr lang="uk-UA" sz="2400" dirty="0">
                <a:latin typeface="Georgia" pitchFamily="18" charset="0"/>
              </a:rPr>
              <a:t>як необхідної навички сучасної людини</a:t>
            </a:r>
            <a:r>
              <a:rPr lang="uk-UA" sz="2400" dirty="0" smtClean="0">
                <a:latin typeface="Georgia" pitchFamily="18" charset="0"/>
              </a:rPr>
              <a:t>.</a:t>
            </a:r>
          </a:p>
          <a:p>
            <a:pPr marL="179388" indent="0">
              <a:buNone/>
            </a:pP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>
                <a:latin typeface="Georgia" pitchFamily="18" charset="0"/>
              </a:rPr>
              <a:t>Учні мають зрозуміти </a:t>
            </a:r>
            <a:r>
              <a:rPr lang="uk-UA" sz="2400" b="1" dirty="0">
                <a:latin typeface="Georgia" pitchFamily="18" charset="0"/>
              </a:rPr>
              <a:t>навчальні можливості </a:t>
            </a:r>
            <a:r>
              <a:rPr lang="uk-UA" sz="2400" dirty="0">
                <a:latin typeface="Georgia" pitchFamily="18" charset="0"/>
              </a:rPr>
              <a:t>бібліотеки, мережі Інтернет, особливості дистанційного навчання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8" name="Содержимое 7" descr="202002181636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89445"/>
            <a:ext cx="4038600" cy="2747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Розділ 2. Психічна та духовна складові в 5 класі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20480" cy="4525963"/>
          </a:xfrm>
        </p:spPr>
        <p:txBody>
          <a:bodyPr anchor="ctr">
            <a:noAutofit/>
          </a:bodyPr>
          <a:lstStyle/>
          <a:p>
            <a:pPr marL="179388" indent="0">
              <a:spcBef>
                <a:spcPts val="0"/>
              </a:spcBef>
              <a:buNone/>
            </a:pPr>
            <a:r>
              <a:rPr lang="uk-UA" sz="2400" dirty="0">
                <a:latin typeface="Georgia" pitchFamily="18" charset="0"/>
              </a:rPr>
              <a:t>Друга частина розділу присвячена усвідомленню учнями </a:t>
            </a:r>
            <a:r>
              <a:rPr lang="uk-UA" sz="2400" b="1" dirty="0">
                <a:latin typeface="Georgia" pitchFamily="18" charset="0"/>
              </a:rPr>
              <a:t>власного «Я»</a:t>
            </a:r>
            <a:r>
              <a:rPr lang="uk-UA" sz="2400" dirty="0">
                <a:latin typeface="Georgia" pitchFamily="18" charset="0"/>
              </a:rPr>
              <a:t>, </a:t>
            </a:r>
            <a:r>
              <a:rPr lang="uk-UA" sz="2400" b="1" dirty="0">
                <a:latin typeface="Georgia" pitchFamily="18" charset="0"/>
              </a:rPr>
              <a:t>своєї унікальності</a:t>
            </a:r>
            <a:r>
              <a:rPr lang="uk-UA" sz="2400" dirty="0">
                <a:latin typeface="Georgia" pitchFamily="18" charset="0"/>
              </a:rPr>
              <a:t> та розвитку </a:t>
            </a:r>
            <a:r>
              <a:rPr lang="uk-UA" sz="2400" b="1" dirty="0">
                <a:latin typeface="Georgia" pitchFamily="18" charset="0"/>
              </a:rPr>
              <a:t>самоповаги</a:t>
            </a:r>
            <a:r>
              <a:rPr lang="uk-UA" sz="2400" dirty="0">
                <a:latin typeface="Georgia" pitchFamily="18" charset="0"/>
              </a:rPr>
              <a:t> і </a:t>
            </a:r>
            <a:r>
              <a:rPr lang="uk-UA" sz="2400" b="1" dirty="0">
                <a:latin typeface="Georgia" pitchFamily="18" charset="0"/>
              </a:rPr>
              <a:t>поваги до інших людей</a:t>
            </a:r>
            <a:r>
              <a:rPr lang="uk-UA" sz="2400" dirty="0" smtClean="0">
                <a:latin typeface="Georgia" pitchFamily="18" charset="0"/>
              </a:rPr>
              <a:t>.</a:t>
            </a:r>
          </a:p>
          <a:p>
            <a:pPr marL="179388" indent="0">
              <a:spcBef>
                <a:spcPts val="0"/>
              </a:spcBef>
              <a:buNone/>
            </a:pPr>
            <a:r>
              <a:rPr lang="uk-UA" sz="2400" dirty="0" smtClean="0">
                <a:latin typeface="Georgia" pitchFamily="18" charset="0"/>
              </a:rPr>
              <a:t> </a:t>
            </a:r>
            <a:r>
              <a:rPr lang="uk-UA" sz="2400" dirty="0">
                <a:latin typeface="Georgia" pitchFamily="18" charset="0"/>
              </a:rPr>
              <a:t>Ці уроки можна провести у формі уроку-тренінгу, на яких після повторення основних правил тренінгу перейти до виконання завдань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6" name="Содержимое 5" descr="00l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492896"/>
            <a:ext cx="4258816" cy="2669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Georgia" pitchFamily="18" charset="0"/>
              </a:rPr>
              <a:t>Розділ 2. Психічна та духовна складові в 5 класі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179388" indent="0">
              <a:spcBef>
                <a:spcPts val="0"/>
              </a:spcBef>
              <a:buNone/>
            </a:pPr>
            <a:r>
              <a:rPr lang="uk-UA" sz="2400" b="1" dirty="0" smtClean="0">
                <a:latin typeface="Georgia" pitchFamily="18" charset="0"/>
              </a:rPr>
              <a:t>Емоції</a:t>
            </a:r>
            <a:r>
              <a:rPr lang="uk-UA" sz="2400" b="1" i="1" dirty="0" smtClean="0">
                <a:latin typeface="Georgia" pitchFamily="18" charset="0"/>
              </a:rPr>
              <a:t> </a:t>
            </a:r>
            <a:r>
              <a:rPr lang="uk-UA" sz="2400" b="1" i="1" dirty="0">
                <a:latin typeface="Georgia" pitchFamily="18" charset="0"/>
              </a:rPr>
              <a:t>– </a:t>
            </a:r>
            <a:r>
              <a:rPr lang="uk-UA" sz="2400" dirty="0">
                <a:latin typeface="Georgia" pitchFamily="18" charset="0"/>
              </a:rPr>
              <a:t>це миттєві реакції організму на подію, людину, тварину. В емоціях виявляється </a:t>
            </a:r>
            <a:r>
              <a:rPr lang="uk-UA" sz="2400" dirty="0" smtClean="0">
                <a:latin typeface="Georgia" pitchFamily="18" charset="0"/>
              </a:rPr>
              <a:t>ставлення людей. Не завжди можна </a:t>
            </a:r>
            <a:r>
              <a:rPr lang="uk-UA" sz="2400" dirty="0">
                <a:latin typeface="Georgia" pitchFamily="18" charset="0"/>
              </a:rPr>
              <a:t>чітко усвідомити емоцію, </a:t>
            </a:r>
            <a:r>
              <a:rPr lang="uk-UA" sz="2400" dirty="0" smtClean="0">
                <a:latin typeface="Georgia" pitchFamily="18" charset="0"/>
              </a:rPr>
              <a:t>на відміну від почуття</a:t>
            </a:r>
            <a:r>
              <a:rPr lang="uk-UA" sz="2400" dirty="0">
                <a:latin typeface="Georgia" pitchFamily="18" charset="0"/>
              </a:rPr>
              <a:t>. </a:t>
            </a:r>
            <a:endParaRPr lang="ru-RU" sz="2400" dirty="0">
              <a:latin typeface="Georgia" pitchFamily="18" charset="0"/>
            </a:endParaRPr>
          </a:p>
          <a:p>
            <a:pPr marL="179388" indent="0">
              <a:spcBef>
                <a:spcPts val="0"/>
              </a:spcBef>
              <a:buNone/>
            </a:pPr>
            <a:r>
              <a:rPr lang="uk-UA" sz="2400" b="1" dirty="0" smtClean="0">
                <a:latin typeface="Georgia" pitchFamily="18" charset="0"/>
              </a:rPr>
              <a:t>Почуття</a:t>
            </a:r>
            <a:r>
              <a:rPr lang="uk-UA" sz="2400" i="1" dirty="0" smtClean="0">
                <a:latin typeface="Georgia" pitchFamily="18" charset="0"/>
              </a:rPr>
              <a:t> </a:t>
            </a:r>
            <a:r>
              <a:rPr lang="uk-UA" sz="2400" dirty="0">
                <a:latin typeface="Georgia" pitchFamily="18" charset="0"/>
              </a:rPr>
              <a:t>– це стійке переживання, пов’язане зі ставленням до іншої людини, предмета чи явища</a:t>
            </a:r>
            <a:r>
              <a:rPr lang="uk-UA" sz="2400" b="1" dirty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Содержимое 4" descr="емоції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605881"/>
            <a:ext cx="4012158" cy="2407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1479</Words>
  <Application>Microsoft Office PowerPoint</Application>
  <PresentationFormat>Экран (4:3)</PresentationFormat>
  <Paragraphs>181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ЗМІСТ І МЕТОДИЧНІ РЕКОМЕНДАЦІЇ ЩОДО НАВЧАННЯ РОЗДІЛІВ «ПСИХІЧНА І ДУХОВНА СКЛАДОВІ ЗДОРОВ’Я» ТА «СОЦІАЛЬНА СКЛАДОВА ЗДОРОВ’Я»</vt:lpstr>
      <vt:lpstr>План </vt:lpstr>
      <vt:lpstr>Розділ 3. Психічна і духовна складові здоров’я</vt:lpstr>
      <vt:lpstr>Розділ 4. Соціальна складова здоров’я</vt:lpstr>
      <vt:lpstr>Розділ 4. Соціальна складова здоров’я</vt:lpstr>
      <vt:lpstr>Розділ 2. Психічна та духовна складові в 5 класі</vt:lpstr>
      <vt:lpstr>Розділ 2. Психічна та духовна складові в 5 класі</vt:lpstr>
      <vt:lpstr>Розділ 2. Психічна та духовна складові в 5 класі</vt:lpstr>
      <vt:lpstr>Розділ 2. Психічна та духовна складові в 5 класі</vt:lpstr>
      <vt:lpstr>Розділ 4. Соціальна складова здоров’я в 5 класі</vt:lpstr>
      <vt:lpstr>Розділ 4. Соціальна складова здоров’я в 5 класі</vt:lpstr>
      <vt:lpstr>Розділ 4. Соціальна складова здоров’я в 5 класі</vt:lpstr>
      <vt:lpstr>Розділ 3. Психічна й духовна складові здоров’я в 6 класі</vt:lpstr>
      <vt:lpstr>Розділ 3. Психічна й духовна складові здоров’я в 6 класі</vt:lpstr>
      <vt:lpstr>Розділ 3. Психічна й духовна складові здоров’я в 6 класі</vt:lpstr>
      <vt:lpstr>Розділ 4. Соціальна складова здоров’я в 6 класі </vt:lpstr>
      <vt:lpstr>Розділ 4. Соціальна складова здоров’я в 6 класі </vt:lpstr>
      <vt:lpstr>Розділ 4. Соціальна складова здоров’я в 6 класі </vt:lpstr>
      <vt:lpstr>Розділ 4. Соціальна складова здоров’я в 6 класі </vt:lpstr>
      <vt:lpstr>Розділ 4. Соціальна складова здоров’я в 6 класі </vt:lpstr>
      <vt:lpstr>Розділ 3. Психічна й духовна складові здоров’я в 7 класі</vt:lpstr>
      <vt:lpstr>Розділ 3. Психічна й духовна складові здоров’я в 7 класі</vt:lpstr>
      <vt:lpstr>Розділ 4. Соціальна складова здоров’я в 7 класі </vt:lpstr>
      <vt:lpstr>Розділ 4. Соціальна складова здоров’я в 7 класі </vt:lpstr>
      <vt:lpstr>Розділ 3. Психічна й духовна складові здоров’я в 8 класі</vt:lpstr>
      <vt:lpstr>Розділ 3. Психічна й духовна складові здоров’я в 8 класі</vt:lpstr>
      <vt:lpstr>Розділ 4. Соціальна складова здоров’я у 8 класі </vt:lpstr>
      <vt:lpstr>Розділ 4. Соціальна складова здоров’я у 8 класі </vt:lpstr>
      <vt:lpstr>Розділ 3. Психічна й духовна складові здоров’я в 9 класі </vt:lpstr>
      <vt:lpstr>Розділ 3. Психічна й духовна складові здоров’я в 9 класі </vt:lpstr>
      <vt:lpstr>Розділ 3. Психічна й духовна складові здоров’я в 9 класі </vt:lpstr>
      <vt:lpstr>Розділ 4. Соціальна складова здоров’я в 9 класі </vt:lpstr>
      <vt:lpstr>Розділ 4. Соціальна складова здоров’я в 9 класі </vt:lpstr>
      <vt:lpstr>Слайд 34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ЗМІСТ І МЕТОДИЧНІ РЕКОМЕНДАЦІЇ ЩОДО НАВЧАННЯ РОЗДІЛІВ «ПСИХІЧНА І ДУХОВНА СКЛАДОВІ ЗДОРОВ’Я» ТА «СОЦІАЛЬНА СКЛАДОВА ЗДОРОВ’Я»</dc:title>
  <dc:creator>User</dc:creator>
  <cp:lastModifiedBy>User</cp:lastModifiedBy>
  <cp:revision>51</cp:revision>
  <dcterms:created xsi:type="dcterms:W3CDTF">2021-04-13T15:35:13Z</dcterms:created>
  <dcterms:modified xsi:type="dcterms:W3CDTF">2021-04-14T09:35:55Z</dcterms:modified>
</cp:coreProperties>
</file>