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76" r:id="rId7"/>
    <p:sldId id="282" r:id="rId8"/>
    <p:sldId id="277" r:id="rId9"/>
    <p:sldId id="260" r:id="rId10"/>
    <p:sldId id="261" r:id="rId11"/>
    <p:sldId id="292" r:id="rId12"/>
    <p:sldId id="262" r:id="rId13"/>
    <p:sldId id="263" r:id="rId14"/>
    <p:sldId id="264" r:id="rId15"/>
    <p:sldId id="271" r:id="rId16"/>
    <p:sldId id="265" r:id="rId17"/>
    <p:sldId id="266" r:id="rId18"/>
    <p:sldId id="267" r:id="rId19"/>
    <p:sldId id="268" r:id="rId20"/>
    <p:sldId id="269" r:id="rId21"/>
    <p:sldId id="270" r:id="rId22"/>
    <p:sldId id="280" r:id="rId23"/>
    <p:sldId id="281" r:id="rId24"/>
    <p:sldId id="272" r:id="rId25"/>
    <p:sldId id="273" r:id="rId26"/>
    <p:sldId id="274" r:id="rId27"/>
    <p:sldId id="275" r:id="rId28"/>
    <p:sldId id="279" r:id="rId29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FF3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/>
    <p:restoredTop sz="94660"/>
  </p:normalViewPr>
  <p:slideViewPr>
    <p:cSldViewPr showGuides="1">
      <p:cViewPr varScale="1">
        <p:scale>
          <a:sx n="39" d="100"/>
          <a:sy n="39" d="100"/>
        </p:scale>
        <p:origin x="67" y="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commentAuthors" Target="commentAuthors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56" name="Freeform 3"/>
            <p:cNvSpPr/>
            <p:nvPr/>
          </p:nvSpPr>
          <p:spPr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866" y="5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5866" y="0"/>
                </a:cxn>
                <a:cxn ang="0">
                  <a:pos x="5866" y="5"/>
                </a:cxn>
                <a:cxn ang="0">
                  <a:pos x="5866" y="5"/>
                </a:cxn>
              </a:cxnLst>
              <a:rect l="0" t="0" r="0" b="0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7" name="Group 4"/>
            <p:cNvGrpSpPr/>
            <p:nvPr userDrawn="1"/>
          </p:nvGrpSpPr>
          <p:grpSpPr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0" name="Freeform 10"/>
              <p:cNvSpPr/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1" name="Freeform 11"/>
              <p:cNvSpPr/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2" name="Freeform 12"/>
              <p:cNvSpPr/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3" name="Freeform 13"/>
              <p:cNvSpPr/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4" name="Freeform 14"/>
              <p:cNvSpPr/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058" name="Group 16"/>
            <p:cNvGrpSpPr/>
            <p:nvPr userDrawn="1"/>
          </p:nvGrpSpPr>
          <p:grpSpPr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5" name="Freeform 25"/>
              <p:cNvSpPr/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6" name="Freeform 26"/>
              <p:cNvSpPr/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7" name="Freeform 27"/>
              <p:cNvSpPr/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18" name="Freeform 28"/>
              <p:cNvSpPr/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02" name="Freeform 29"/>
              <p:cNvSpPr/>
              <p:nvPr/>
            </p:nvSpPr>
            <p:spPr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0" b="0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Freeform 30"/>
              <p:cNvSpPr/>
              <p:nvPr/>
            </p:nvSpPr>
            <p:spPr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0" b="0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1" name="Freeform 31"/>
              <p:cNvSpPr/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2" name="Freeform 32"/>
              <p:cNvSpPr/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23" name="Freeform 33"/>
              <p:cNvSpPr/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107" name="Freeform 34"/>
              <p:cNvSpPr/>
              <p:nvPr/>
            </p:nvSpPr>
            <p:spPr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0" b="0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9" name="Group 35"/>
            <p:cNvGrpSpPr/>
            <p:nvPr userDrawn="1"/>
          </p:nvGrpSpPr>
          <p:grpSpPr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1" name="Freeform 37"/>
              <p:cNvSpPr/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2" name="Freeform 38"/>
              <p:cNvSpPr/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3" name="Freeform 39"/>
              <p:cNvSpPr/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4" name="Freeform 40"/>
              <p:cNvSpPr/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5" name="Freeform 41"/>
              <p:cNvSpPr/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6" name="Freeform 42"/>
              <p:cNvSpPr/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2080" name="Freeform 43"/>
              <p:cNvSpPr/>
              <p:nvPr/>
            </p:nvSpPr>
            <p:spPr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0" b="0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44"/>
              <p:cNvSpPr/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99" name="Freeform 45"/>
              <p:cNvSpPr/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0" name="Freeform 46"/>
              <p:cNvSpPr/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060" name="Group 53"/>
            <p:cNvGrpSpPr/>
            <p:nvPr userDrawn="1"/>
          </p:nvGrpSpPr>
          <p:grpSpPr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61" name="Freeform 54"/>
              <p:cNvSpPr/>
              <p:nvPr/>
            </p:nvSpPr>
            <p:spPr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16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16" y="96"/>
                  </a:cxn>
                  <a:cxn ang="0">
                    <a:pos x="270" y="90"/>
                  </a:cxn>
                  <a:cxn ang="0">
                    <a:pos x="318" y="84"/>
                  </a:cxn>
                  <a:cxn ang="0">
                    <a:pos x="359" y="66"/>
                  </a:cxn>
                  <a:cxn ang="0">
                    <a:pos x="389" y="42"/>
                  </a:cxn>
                  <a:cxn ang="0">
                    <a:pos x="383" y="42"/>
                  </a:cxn>
                  <a:cxn ang="0">
                    <a:pos x="353" y="66"/>
                  </a:cxn>
                  <a:cxn ang="0">
                    <a:pos x="312" y="78"/>
                  </a:cxn>
                  <a:cxn ang="0">
                    <a:pos x="270" y="90"/>
                  </a:cxn>
                  <a:cxn ang="0">
                    <a:pos x="216" y="96"/>
                  </a:cxn>
                  <a:cxn ang="0">
                    <a:pos x="216" y="96"/>
                  </a:cxn>
                </a:cxnLst>
                <a:rect l="0" t="0" r="0" b="0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55"/>
              <p:cNvSpPr/>
              <p:nvPr/>
            </p:nvSpPr>
            <p:spPr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0" b="0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56"/>
              <p:cNvSpPr/>
              <p:nvPr/>
            </p:nvSpPr>
            <p:spPr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0" b="0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57"/>
              <p:cNvSpPr/>
              <p:nvPr/>
            </p:nvSpPr>
            <p:spPr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0" b="0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58"/>
              <p:cNvSpPr/>
              <p:nvPr/>
            </p:nvSpPr>
            <p:spPr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0" b="0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59"/>
              <p:cNvSpPr/>
              <p:nvPr/>
            </p:nvSpPr>
            <p:spPr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26" y="36"/>
                  </a:cxn>
                  <a:cxn ang="0">
                    <a:pos x="162" y="72"/>
                  </a:cxn>
                  <a:cxn ang="0">
                    <a:pos x="168" y="90"/>
                  </a:cxn>
                  <a:cxn ang="0">
                    <a:pos x="174" y="114"/>
                  </a:cxn>
                  <a:cxn ang="0">
                    <a:pos x="168" y="138"/>
                  </a:cxn>
                  <a:cxn ang="0">
                    <a:pos x="156" y="162"/>
                  </a:cxn>
                  <a:cxn ang="0">
                    <a:pos x="126" y="180"/>
                  </a:cxn>
                  <a:cxn ang="0">
                    <a:pos x="90" y="198"/>
                  </a:cxn>
                  <a:cxn ang="0">
                    <a:pos x="103" y="210"/>
                  </a:cxn>
                  <a:cxn ang="0">
                    <a:pos x="138" y="192"/>
                  </a:cxn>
                  <a:cxn ang="0">
                    <a:pos x="168" y="168"/>
                  </a:cxn>
                  <a:cxn ang="0">
                    <a:pos x="186" y="144"/>
                  </a:cxn>
                  <a:cxn ang="0">
                    <a:pos x="192" y="114"/>
                  </a:cxn>
                  <a:cxn ang="0">
                    <a:pos x="186" y="90"/>
                  </a:cxn>
                  <a:cxn ang="0">
                    <a:pos x="180" y="66"/>
                  </a:cxn>
                  <a:cxn ang="0">
                    <a:pos x="162" y="48"/>
                  </a:cxn>
                  <a:cxn ang="0">
                    <a:pos x="138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0" b="0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60"/>
              <p:cNvSpPr>
                <a:spLocks noEditPoints="1"/>
              </p:cNvSpPr>
              <p:nvPr/>
            </p:nvSpPr>
            <p:spPr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0" b="0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68" name="Group 61"/>
              <p:cNvGrpSpPr/>
              <p:nvPr/>
            </p:nvGrpSpPr>
            <p:grpSpPr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86" name="Oval 62"/>
                <p:cNvSpPr>
                  <a:spLocks noChangeArrowheads="1"/>
                </p:cNvSpPr>
                <p:nvPr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uk-UA" altLang="uk-UA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" name="Oval 63"/>
                <p:cNvSpPr>
                  <a:spLocks noChangeArrowheads="1"/>
                </p:cNvSpPr>
                <p:nvPr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uk-UA" altLang="uk-UA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8" name="Oval 64"/>
                <p:cNvSpPr>
                  <a:spLocks noChangeArrowheads="1"/>
                </p:cNvSpPr>
                <p:nvPr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uk-UA" altLang="uk-UA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9" name="Oval 65"/>
                <p:cNvSpPr>
                  <a:spLocks noChangeArrowheads="1"/>
                </p:cNvSpPr>
                <p:nvPr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uk-UA" altLang="uk-UA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717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4717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136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16B3EB7-1443-4A0E-B2A5-1AF219784EA3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7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8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EACAE65-8576-4975-B7B4-FBF3AD2A6F51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2"/>
          <p:cNvSpPr/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pSp>
        <p:nvGrpSpPr>
          <p:cNvPr id="1027" name="Group 3"/>
          <p:cNvGrpSpPr/>
          <p:nvPr/>
        </p:nvGrpSpPr>
        <p:grpSpPr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/>
            <p:nvPr/>
          </p:nvSpPr>
          <p:spPr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866" y="5"/>
                </a:cxn>
                <a:cxn ang="0">
                  <a:pos x="0" y="5"/>
                </a:cxn>
                <a:cxn ang="0">
                  <a:pos x="0" y="0"/>
                </a:cxn>
                <a:cxn ang="0">
                  <a:pos x="5866" y="0"/>
                </a:cxn>
                <a:cxn ang="0">
                  <a:pos x="5866" y="5"/>
                </a:cxn>
                <a:cxn ang="0">
                  <a:pos x="5866" y="5"/>
                </a:cxn>
              </a:cxnLst>
              <a:rect l="0" t="0" r="0" b="0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/>
            <p:nvPr userDrawn="1"/>
          </p:nvGrpSpPr>
          <p:grpSpPr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608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8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8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8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9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91" name="Freeform 11"/>
              <p:cNvSpPr/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92" name="Freeform 12"/>
              <p:cNvSpPr/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93" name="Freeform 13"/>
              <p:cNvSpPr/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94" name="Freeform 14"/>
              <p:cNvSpPr/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95" name="Freeform 15"/>
              <p:cNvSpPr/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9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035" name="Group 17"/>
            <p:cNvGrpSpPr/>
            <p:nvPr userDrawn="1"/>
          </p:nvGrpSpPr>
          <p:grpSpPr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609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09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6" name="Freeform 26"/>
              <p:cNvSpPr/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7" name="Freeform 27"/>
              <p:cNvSpPr/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8" name="Freeform 28"/>
              <p:cNvSpPr/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09" name="Freeform 29"/>
              <p:cNvSpPr/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79" name="Freeform 30"/>
              <p:cNvSpPr/>
              <p:nvPr/>
            </p:nvSpPr>
            <p:spPr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0" b="0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31"/>
              <p:cNvSpPr/>
              <p:nvPr/>
            </p:nvSpPr>
            <p:spPr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0" b="0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12" name="Freeform 32"/>
              <p:cNvSpPr/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13" name="Freeform 33"/>
              <p:cNvSpPr/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14" name="Freeform 34"/>
              <p:cNvSpPr/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84" name="Freeform 35"/>
              <p:cNvSpPr/>
              <p:nvPr/>
            </p:nvSpPr>
            <p:spPr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0" b="0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6" name="Group 36"/>
            <p:cNvGrpSpPr/>
            <p:nvPr userDrawn="1"/>
          </p:nvGrpSpPr>
          <p:grpSpPr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611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18" name="Freeform 38"/>
              <p:cNvSpPr/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19" name="Freeform 39"/>
              <p:cNvSpPr/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20" name="Freeform 40"/>
              <p:cNvSpPr/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21" name="Freeform 41"/>
              <p:cNvSpPr/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22" name="Freeform 42"/>
              <p:cNvSpPr/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23" name="Freeform 43"/>
              <p:cNvSpPr/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57" name="Freeform 44"/>
              <p:cNvSpPr/>
              <p:nvPr/>
            </p:nvSpPr>
            <p:spPr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0" b="0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>
                  <a:alpha val="100000"/>
                </a:scheme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25" name="Freeform 45"/>
              <p:cNvSpPr/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26" name="Freeform 46"/>
              <p:cNvSpPr/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27" name="Freeform 47"/>
              <p:cNvSpPr/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2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2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3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3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3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613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037" name="Group 54"/>
            <p:cNvGrpSpPr/>
            <p:nvPr userDrawn="1"/>
          </p:nvGrpSpPr>
          <p:grpSpPr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/>
              <p:nvPr/>
            </p:nvSpPr>
            <p:spPr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16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16" y="96"/>
                  </a:cxn>
                  <a:cxn ang="0">
                    <a:pos x="270" y="90"/>
                  </a:cxn>
                  <a:cxn ang="0">
                    <a:pos x="318" y="84"/>
                  </a:cxn>
                  <a:cxn ang="0">
                    <a:pos x="359" y="66"/>
                  </a:cxn>
                  <a:cxn ang="0">
                    <a:pos x="389" y="42"/>
                  </a:cxn>
                  <a:cxn ang="0">
                    <a:pos x="383" y="42"/>
                  </a:cxn>
                  <a:cxn ang="0">
                    <a:pos x="353" y="66"/>
                  </a:cxn>
                  <a:cxn ang="0">
                    <a:pos x="312" y="78"/>
                  </a:cxn>
                  <a:cxn ang="0">
                    <a:pos x="270" y="90"/>
                  </a:cxn>
                  <a:cxn ang="0">
                    <a:pos x="216" y="96"/>
                  </a:cxn>
                  <a:cxn ang="0">
                    <a:pos x="216" y="96"/>
                  </a:cxn>
                </a:cxnLst>
                <a:rect l="0" t="0" r="0" b="0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56"/>
              <p:cNvSpPr/>
              <p:nvPr/>
            </p:nvSpPr>
            <p:spPr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0" b="0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57"/>
              <p:cNvSpPr/>
              <p:nvPr/>
            </p:nvSpPr>
            <p:spPr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0" b="0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8"/>
              <p:cNvSpPr/>
              <p:nvPr/>
            </p:nvSpPr>
            <p:spPr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0" b="0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59"/>
              <p:cNvSpPr/>
              <p:nvPr/>
            </p:nvSpPr>
            <p:spPr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0" b="0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60"/>
              <p:cNvSpPr/>
              <p:nvPr/>
            </p:nvSpPr>
            <p:spPr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26" y="36"/>
                  </a:cxn>
                  <a:cxn ang="0">
                    <a:pos x="162" y="72"/>
                  </a:cxn>
                  <a:cxn ang="0">
                    <a:pos x="168" y="90"/>
                  </a:cxn>
                  <a:cxn ang="0">
                    <a:pos x="174" y="114"/>
                  </a:cxn>
                  <a:cxn ang="0">
                    <a:pos x="168" y="138"/>
                  </a:cxn>
                  <a:cxn ang="0">
                    <a:pos x="156" y="162"/>
                  </a:cxn>
                  <a:cxn ang="0">
                    <a:pos x="126" y="180"/>
                  </a:cxn>
                  <a:cxn ang="0">
                    <a:pos x="90" y="198"/>
                  </a:cxn>
                  <a:cxn ang="0">
                    <a:pos x="103" y="210"/>
                  </a:cxn>
                  <a:cxn ang="0">
                    <a:pos x="138" y="192"/>
                  </a:cxn>
                  <a:cxn ang="0">
                    <a:pos x="168" y="168"/>
                  </a:cxn>
                  <a:cxn ang="0">
                    <a:pos x="186" y="144"/>
                  </a:cxn>
                  <a:cxn ang="0">
                    <a:pos x="192" y="114"/>
                  </a:cxn>
                  <a:cxn ang="0">
                    <a:pos x="186" y="90"/>
                  </a:cxn>
                  <a:cxn ang="0">
                    <a:pos x="180" y="66"/>
                  </a:cxn>
                  <a:cxn ang="0">
                    <a:pos x="162" y="48"/>
                  </a:cxn>
                  <a:cxn ang="0">
                    <a:pos x="138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0" b="0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100000"/>
                    </a:schemeClr>
                  </a:gs>
                  <a:gs pos="100000">
                    <a:schemeClr val="accent2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0" b="0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alpha val="100000"/>
                    </a:schemeClr>
                  </a:gs>
                  <a:gs pos="100000">
                    <a:schemeClr val="bg1">
                      <a:alpha val="100000"/>
                    </a:scheme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5" name="Group 62"/>
              <p:cNvGrpSpPr/>
              <p:nvPr/>
            </p:nvGrpSpPr>
            <p:grpSpPr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uk-UA" altLang="uk-UA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uk-UA" altLang="uk-UA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uk-UA" altLang="uk-UA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uk-UA" altLang="uk-UA" sz="18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4614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1" compatLnSpc="1"/>
          <a:lstStyle/>
          <a:p>
            <a:pPr lvl="0"/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461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614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FC6C04-B726-4340-92BB-49076145C4B6}" type="datetimeFigureOut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15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615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2787C2A-9AB0-45C0-88B7-25E0FBC720C9}" type="slidenum">
              <a:rPr kumimoji="0" lang="ru-RU" alt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ru-RU" alt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solidFill>
            <a:srgbClr val="FF66CC"/>
          </a:solidFill>
        </p:spPr>
        <p:txBody>
          <a:bodyPr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Лекція 8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uk-UA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ОСНОВНІ КЛАСИЧНІ ЕСТЕТИЧНІ КАТЕГОРІЇ</a:t>
            </a:r>
            <a:b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wrap="square" lIns="91440" tIns="45720" rIns="91440" bIns="45720" numCol="1" anchor="t" anchorCtr="0" compatLnSpc="1">
            <a:normAutofit lnSpcReduction="10000"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uk-UA" sz="2700" b="1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План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 Естетичне як універсальна категорія естетики.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 Естетичний зміст категорії «прекрасне».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 Сутність категорії «піднесене».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 Естетичний зміст категорії «трагічне».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5. Естетичний зміст категорії «комічне». Види реалізації комічного.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27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Основні поняття:</a:t>
            </a: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комічне, піднесене, потворне, прекрасне, трагічне.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0"/>
            <a:ext cx="4572000" cy="70500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39825"/>
          </a:xfrm>
          <a:solidFill>
            <a:srgbClr val="FFFF00"/>
          </a:solidFill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ПОТВОРНЕ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02263"/>
          </a:xfrm>
          <a:solidFill>
            <a:schemeClr val="accent3">
              <a:lumMod val="20000"/>
              <a:lumOff val="80000"/>
            </a:schemeClr>
          </a:solidFill>
        </p:spPr>
        <p:txBody>
          <a:bodyPr wrap="square" lIns="91440" tIns="45720" rIns="91440" bIns="45720" numCol="1" anchor="t" anchorCtr="0" compatLnSpc="1"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категорія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пов’язана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оцінкою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тих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викликають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людське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обурення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незадоволення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внаслідок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дисгармонії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диспропорційності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невпорядкованості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та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відображає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неможливість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відсутність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досконалості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Однак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потворне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має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прекрасним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діалектичний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зв’язок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який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виявляється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деяких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аспектах: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потворне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негативній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формі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містить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уявлення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позитивний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естетичний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ідеал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відбиває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приховану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вимогу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бажання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відродження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цього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ідеалу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 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потворне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співвідносні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Геракліт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мудро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відмітив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найпрекрасніша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мавп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є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огидною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порівнянні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людиною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наймудріша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порівнянні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 Богом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здається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мавпою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й за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мудрістю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й за красою, й за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усім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останнім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2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ПРОЯВИ ПОТВОРНОГО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Відрізняють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зовнішній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гниття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хвороба,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розпад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та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внутрішній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Стосовно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моральний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розклад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моральна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деградація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Дослідженню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цієї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проблеми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присвячена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велика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художня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спадщина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Згадаймо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п’єсу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Л.М. Толстого «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Живий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труп»,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повість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А.П. Чехова «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Іонич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», роман О. Бальзака «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Шагренева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шкіра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»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Комічне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wrap="square" lIns="91440" tIns="45720" rIns="91440" bIns="45720" numCol="1" anchor="t" anchorCtr="0" compatLnSpc="1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засоб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осміювання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поганого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заради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прекрасного,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тобто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воно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опосередковано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утверджує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позитивно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естетичне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Як правило,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комічне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житті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мистецтві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ототожнюють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із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смішним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Але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зовсім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правильно.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Сміх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явище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багатозначне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і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комічне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несумісне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із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осміюванням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глузуванням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над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людськими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стражданнями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смертю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фізичними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вадами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25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 моменту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свого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виникнення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несерйозний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жанр ставив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вічні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питання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щастя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гідність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подолання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зла у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світі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Формами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прояву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комічного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5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мистецтві</a:t>
            </a:r>
            <a:r>
              <a:rPr kumimoji="0" lang="ru-RU" sz="25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є: 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гумор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сатира, фарс, сарказм,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іронія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гротеск, карикатура </a:t>
            </a:r>
            <a:r>
              <a:rPr kumimoji="0" lang="ru-RU" sz="25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25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25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2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Походження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терміну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«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комічне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»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пов’язано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міфологічною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культурою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Стародавньої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Греції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7638"/>
            <a:ext cx="9288463" cy="5364163"/>
          </a:xfrm>
          <a:solidFill>
            <a:srgbClr val="FFFF00"/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Бог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Діоніс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був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Античній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Греції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символом і сумного, і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радісного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Суть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першого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стану проявлялась 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передчасній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смерті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стала основою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осмислення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трагічного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а суть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іншого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стану –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радісного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веселого –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розкривалася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під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час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воскресіння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стан переходу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страждання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радість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відобразивсь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народженні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феномена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комедії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Етимологія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ж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цього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слова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визначилась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особливостями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культу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Діоніса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Під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час свят на честь бога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радість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 приводу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воскресіння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висловлювали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ряджені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веселі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напідпитку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чоловіки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«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п’яні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бражники». І «весела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життєствердна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пісня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п’яних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бражників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» буквально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відповідає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змісту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терміна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«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комедія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» («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комос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» –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п’яні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бражники, «ода» –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пісня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Механізм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дії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комічного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досягається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грою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гіперболізацією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раптовістю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протиставленням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Гумор</a:t>
            </a:r>
            <a:endParaRPr kumimoji="0" lang="ru-RU" sz="4400" b="0" i="0" u="sng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Є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найм’якшою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формою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комічного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Механізм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дії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досягається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використанням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засобів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дотепності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гри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слів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Відрізняється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незлобливим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ставленням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людських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хиб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життєвих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проблем 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1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Іронія</a:t>
            </a:r>
            <a:endParaRPr kumimoji="0" lang="ru-RU" sz="4400" b="0" i="1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7638"/>
            <a:ext cx="9072563" cy="5435600"/>
          </a:xfrm>
          <a:solidFill>
            <a:schemeClr val="accent3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грецьк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36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1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еі</a:t>
            </a:r>
            <a:r>
              <a:rPr kumimoji="0" lang="en-US" sz="36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ru-RU" sz="3600" b="0" i="1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опеа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удаване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незнання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вважається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найінтелектуальнішою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формою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сміху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Вона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передбачає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прихований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сміх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замаскований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серйозне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оформлення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звучання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Іронія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спрямована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вузьке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коло людей,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котрі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ситуативно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знають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про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йдеться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Сарказм –</a:t>
            </a:r>
            <a:endParaRPr kumimoji="0" lang="ru-RU" sz="4400" b="0" i="1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форма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комічного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викликає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дошкульний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сміх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містить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руйнівну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оцінку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різних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негативних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соціальному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житті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людській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поведінці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Він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близький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іронії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проте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відзначається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більш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в’їдливою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злою формою.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646238"/>
          </a:xfrm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Гротеск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(з франц.</a:t>
            </a:r>
            <a:r>
              <a:rPr kumimoji="0" lang="ru-RU" sz="40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grotesque</a:t>
            </a:r>
            <a:r>
              <a:rPr kumimoji="0" lang="ru-RU" sz="40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походить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від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італ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ru-RU" sz="4000" b="0" i="1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1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grotta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печера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 </a:t>
            </a: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46238"/>
            <a:ext cx="9072563" cy="5256213"/>
          </a:xfrm>
          <a:blipFill>
            <a:blip r:embed="rId1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відрізняється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гіпертрофією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особливим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загостренням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фантастичним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перебільшенням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деяких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негативних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рис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зображуваного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персонажа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явища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при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нівелюванні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позитивних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аспектів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результаті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гротескного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висміювання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виникають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парадоксальні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образи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спричиняють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сміх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відчуття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різкої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неприязні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відрази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іноді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навіть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страху. 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культурі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XX ст. в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деяких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авторів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сюрреалізм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театр абсурду,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письменники-екзистенціалісти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гіперболізація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концентрація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негативності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досягла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такого масштабу,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гротеск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перетворився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абсурд.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solidFill>
            <a:srgbClr val="FF66CC"/>
          </a:solidFill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Література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wrap="square" lIns="91440" tIns="45720" rIns="91440" bIns="45720" numCol="1" anchor="t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uk-UA" sz="27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 Дубчак Л.М. Естетика: посібник для підготовки до іспитів / Л.М. Дубчак, П.С. Прибутько. – 2-ге вид. стереотип. – К.: Вид. Паливода А.В., 2008. – 124 с.</a:t>
            </a:r>
            <a:endParaRPr kumimoji="0" lang="ru-RU" sz="27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27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Трагічне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5413" y="1628775"/>
            <a:ext cx="8891588" cy="5075238"/>
          </a:xfrm>
          <a:blipFill>
            <a:blip r:embed="rId1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—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категорія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естетики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відбиває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діалектику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свободи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необхідності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втілюючи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найгостріші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життєві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протиріччя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між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необхідністю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бажанням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неможливістю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здійснення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Трагічний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герой —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особистість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яка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свідомо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вільно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обирає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свій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шлях,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розуміючи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неминуче за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цей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вибір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чекає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страждання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навіть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смерть.</a:t>
            </a: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844" name="Rectangle 4"/>
          <p:cNvSpPr/>
          <p:nvPr/>
        </p:nvSpPr>
        <p:spPr>
          <a:xfrm>
            <a:off x="4029075" y="3246438"/>
            <a:ext cx="1085850" cy="3667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uk-UA" sz="1800" dirty="0">
                <a:cs typeface="Arial" panose="020B0604020202020204" pitchFamily="34" charset="0"/>
              </a:rPr>
              <a:t>Трагічне</a:t>
            </a:r>
            <a:endParaRPr lang="ru-RU" altLang="uk-UA" sz="1800" dirty="0"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ТРАГІЧНЕ В МИСТЕЦТВІ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1.П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”</a:t>
            </a:r>
            <a:r>
              <a:rPr kumimoji="0" 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єси-трагедії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:</a:t>
            </a: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“Ромео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Джульєта”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 </a:t>
            </a:r>
            <a:r>
              <a:rPr kumimoji="0" 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Гамлет”</a:t>
            </a: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2. Кінострічки – </a:t>
            </a:r>
            <a:r>
              <a:rPr kumimoji="0" 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“Тітанік”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“Ромео</a:t>
            </a:r>
            <a:r>
              <a:rPr kumimoji="0" lang="uk-UA" sz="44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і </a:t>
            </a:r>
            <a:r>
              <a:rPr kumimoji="0" lang="uk-UA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Джульєта”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7638"/>
            <a:ext cx="9504363" cy="5364163"/>
          </a:xfrm>
          <a:blipFill>
            <a:blip r:embed="rId1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Між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знатними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веронскими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сімействами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Монтекки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й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Капулетти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йде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ворожнеча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Ромео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роду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Монтекки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закохується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Джульетту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із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сім'ї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Капулетти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Ромео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вбиває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Тибальта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двоюрідного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брата Джульетты,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який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випадковій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сутичці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вбив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друга - Меркуцио. У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результаті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він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змушени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виїхати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міста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Джульетта,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щоб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утекти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зі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своєї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сім'ї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причиняється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мертвої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А Ромео,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бачачи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вона мертва, 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знаючи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лише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сон,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випиває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отруту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Джульетта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прокидається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й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розпачі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бачачи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труп, </a:t>
            </a:r>
            <a:r>
              <a:rPr kumimoji="0" lang="ru-RU" sz="26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заколює</a:t>
            </a:r>
            <a:r>
              <a:rPr kumimoji="0" lang="ru-RU" sz="26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себе.</a:t>
            </a: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Низьке</a:t>
            </a:r>
            <a:endParaRPr kumimoji="0" lang="ru-RU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—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категорія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естетики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яка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відтворює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негативні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явища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дійсності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особливості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суспільного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індивідуального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викликають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презирство</a:t>
            </a:r>
            <a:r>
              <a:rPr kumimoji="0" lang="ru-RU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і </a:t>
            </a:r>
            <a:r>
              <a:rPr kumimoji="0" lang="ru-RU" sz="28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зневагу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Низьке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противагу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піднесеному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є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буденним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звичайним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Але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не вся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звичайна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реальність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гірша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нижча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частина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Як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низькі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сприймаються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містять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загрозу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гідності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самоповаги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заважають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процесу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самореалізації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особистості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Піднесене</a:t>
            </a:r>
            <a:endParaRPr kumimoji="0" lang="ru-RU" sz="4400" b="0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-41275" y="1268413"/>
            <a:ext cx="9144000" cy="558006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—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категорія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естетики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яка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відбиває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сукупність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природних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соціальних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художніх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є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вийнятковими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своїми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якісними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характеристиками,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завдяки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чому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вони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виступають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джерело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глибокого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естетичного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переживання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Якщо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несе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собі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людську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міру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то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піднесене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перевищення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міри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тобто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піднесене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те,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вражає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людське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уявлення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силою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масштабом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свого</a:t>
            </a:r>
            <a:r>
              <a:rPr kumimoji="0" lang="ru-RU" sz="3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прояву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Пафос,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патетичне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68813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 </a:t>
            </a:r>
            <a:r>
              <a:rPr kumimoji="0" lang="ru-RU" sz="32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3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грецького</a:t>
            </a:r>
            <a:r>
              <a:rPr kumimoji="0" lang="ru-RU" sz="3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path́etikos</a:t>
            </a:r>
            <a:r>
              <a:rPr kumimoji="0" lang="ru-RU" sz="3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сповнений</a:t>
            </a:r>
            <a:r>
              <a:rPr kumimoji="0" lang="ru-RU" sz="3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почуття</a:t>
            </a:r>
            <a:r>
              <a:rPr kumimoji="0" lang="ru-RU" sz="3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ṕathos</a:t>
            </a:r>
            <a:r>
              <a:rPr kumimoji="0" lang="ru-RU" sz="3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200" b="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страждання</a:t>
            </a:r>
            <a:r>
              <a:rPr kumimoji="0" lang="ru-RU" sz="3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)-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категорія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виражає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великі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сильні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людські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почуття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патетичні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почуття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виникають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внаслідок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прийняття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найважливішого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рішення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напр., на </a:t>
            </a:r>
            <a:r>
              <a:rPr kumimoji="0" lang="en-US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межі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0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смерті</a:t>
            </a:r>
            <a:r>
              <a:rPr kumimoji="0" lang="ru-RU" sz="36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600" b="0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sng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Героїчне</a:t>
            </a:r>
            <a:endParaRPr kumimoji="0" lang="ru-RU" sz="4400" b="1" i="0" u="sng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—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дії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окремої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особи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суспільства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цілому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задля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прогресу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вимагають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особливої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віддачі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моральних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інтелектуальних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фізичних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зусиль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мужності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відваги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самопожертви</a:t>
            </a:r>
            <a: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Категорії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та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емоції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7638"/>
            <a:ext cx="9323388" cy="51117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захоплення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милування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задоволення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Потворне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огида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незадоволення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розчарування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Піднесене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радість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хвилювання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збудження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Низьке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гнів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огида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презирство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зневага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Комічне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сміх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радість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збудження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Трагічне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горе,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співчуття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пригнічення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збудження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розпач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фрустрація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solidFill>
            <a:srgbClr val="FF66CC"/>
          </a:solidFill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Основні категорії естетики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solidFill>
            <a:srgbClr val="99FF33"/>
          </a:solidFill>
        </p:spPr>
        <p:txBody>
          <a:bodyPr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естетичне та байдуже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прекрасне та потворне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піднесене та низьке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трагічне та комічне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ероїчне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пафосне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патетичне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solidFill>
            <a:srgbClr val="99FF33"/>
          </a:solidFill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Естетичне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wrap="square" lIns="91440" tIns="45720" rIns="91440" bIns="45720" numCol="1" anchor="t" anchorCtr="0" compatLnSpc="1"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uk-UA" altLang="x-none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– </a:t>
            </a:r>
            <a:r>
              <a:rPr lang="en-US" altLang="x-none" sz="40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ц</a:t>
            </a:r>
            <a:r>
              <a:rPr sz="40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е те,  що викликає бажання побачити, послухати, прочитати ще раз</a:t>
            </a:r>
            <a:r>
              <a:rPr lang="en-US" altLang="x-none" sz="40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; - це</a:t>
            </a:r>
            <a:r>
              <a:rPr sz="40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те, що викликає яскраві почуття та переживання</a:t>
            </a:r>
            <a:r>
              <a:rPr lang="en-US" altLang="x-none" sz="40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; - це </a:t>
            </a:r>
            <a:r>
              <a:rPr sz="40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духовне, чуттєве ставлення людини до світу, яке є вільним від повсякденної практичної потреби. </a:t>
            </a:r>
            <a:endParaRPr sz="4000" dirty="0">
              <a:solidFill>
                <a:srgbClr val="002060"/>
              </a:solidFill>
              <a:effectLst>
                <a:outerShdw blurRad="38100" dist="38100" dir="2700000">
                  <a:srgbClr val="000000"/>
                </a:outerShdw>
              </a:effectLst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4000" dirty="0">
                <a:solidFill>
                  <a:srgbClr val="002060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	</a:t>
            </a:r>
            <a:endParaRPr sz="4000" dirty="0">
              <a:solidFill>
                <a:srgbClr val="002060"/>
              </a:solidFill>
              <a:effectLst>
                <a:outerShdw blurRad="38100" dist="38100" dir="2700000">
                  <a:srgbClr val="000000"/>
                </a:outerShdw>
              </a:effectLst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Прекрасне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7638"/>
            <a:ext cx="8891588" cy="5178425"/>
          </a:xfrm>
          <a:blipFill>
            <a:blip r:embed="rId1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sz="4400" b="1" dirty="0">
                <a:solidFill>
                  <a:srgbClr val="001D2E"/>
                </a:solidFill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 — основна позитивна форма естетичного освоєння дійсності. В ній знаходить своє безпосереднє відображення естетичний ідеал. Найбільш близькі за значенням поняття: гармонійне, досконале, гарне, вродливе, яскраве</a:t>
            </a:r>
            <a:r>
              <a:rPr lang="en-US" altLang="x-none" sz="4400" b="1" dirty="0"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.</a:t>
            </a:r>
            <a:endParaRPr sz="4400" b="1" dirty="0">
              <a:effectLst>
                <a:outerShdw blurRad="38100" dist="38100" dir="2700000">
                  <a:srgbClr val="000000"/>
                </a:outerShdw>
              </a:effectLst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Прекрасними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є</a:t>
            </a:r>
            <a:r>
              <a:rPr kumimoji="0" lang="uk-UA" sz="4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417638"/>
            <a:ext cx="9180513" cy="54006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x-none" sz="4400" b="1" dirty="0"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- </a:t>
            </a:r>
            <a:r>
              <a:rPr sz="4400" b="1" dirty="0"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явища дійсності, твори мистецтва, які дають людині відчуття насолоди, втілюють у предметно-чуттєвій формі свободу і повноту творчих і пізнавальних сил і здатностей людини в усіх сферах життя</a:t>
            </a:r>
            <a:r>
              <a:rPr lang="en-US" altLang="x-none" sz="4400" b="1" dirty="0">
                <a:effectLst>
                  <a:outerShdw blurRad="38100" dist="38100" dir="2700000">
                    <a:srgbClr val="000000"/>
                  </a:outerShdw>
                </a:effectLst>
                <a:cs typeface="Arial" panose="020B0604020202020204" pitchFamily="34" charset="0"/>
              </a:rPr>
              <a:t>.</a:t>
            </a:r>
            <a:endParaRPr sz="4400" b="1" dirty="0">
              <a:effectLst>
                <a:outerShdw blurRad="38100" dist="38100" dir="2700000">
                  <a:srgbClr val="000000"/>
                </a:outerShdw>
              </a:effectLst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7977188" cy="1476375"/>
          </a:xfrm>
          <a:solidFill>
            <a:srgbClr val="FFFF00"/>
          </a:solidFill>
        </p:spPr>
        <p:txBody>
          <a:bodyPr vert="horz" wrap="square" lIns="91440" tIns="45720" rIns="91440" bIns="45720" numCol="1" anchor="ctr" anchorCtr="1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естетиці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існує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декілька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моделей </a:t>
            </a:r>
            <a:r>
              <a:rPr kumimoji="0" lang="ru-RU" sz="4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розуміння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прекрасного</a:t>
            </a:r>
            <a: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br>
              <a:rPr kumimoji="0" lang="ru-RU" sz="4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76375"/>
            <a:ext cx="9036050" cy="5399088"/>
          </a:xfrm>
          <a:solidFill>
            <a:srgbClr val="FFCCFF"/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розуміють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втілення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Бога (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абсолютної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ідеї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 у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конкретних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речах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явищах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не є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чимось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об'єктивним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Джерелом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витоком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прекрасного є сама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людина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свідомість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природний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прояв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об'єктивних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якостей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дійсності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найбільш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близький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природних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особливостей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—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співвідношення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об'єктивних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особливостей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людиною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мірою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краси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139825"/>
          </a:xfrm>
          <a:solidFill>
            <a:srgbClr val="FFFF00"/>
          </a:solidFill>
        </p:spPr>
        <p:txBody>
          <a:bodyPr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sng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Характеристики прекрасного</a:t>
            </a:r>
            <a:r>
              <a:rPr kumimoji="0" lang="ru-RU" sz="4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0463"/>
            <a:ext cx="8856663" cy="5651500"/>
          </a:xfrm>
          <a:solidFill>
            <a:srgbClr val="99FF33"/>
          </a:solidFill>
        </p:spPr>
        <p:txBody>
          <a:bodyPr wrap="square" lIns="91440" tIns="45720" rIns="91440" bIns="45720" numCol="1" anchor="t" anchorCtr="0" compatLnSpc="1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пропорція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симетрія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міра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довершеність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форми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упорядкованість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гармонія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досконалість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існує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нерозривній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єдності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іншими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цінностями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моральними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(добро),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утилітарними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користь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пізнавальними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істина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об’єктивність, історичність, соціальність.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-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тільки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об'єкта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а й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відношення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суб'єкта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об'єкта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«Царством прекрасного» є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мистецтво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(Гегель).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 Не будь-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об’єктивно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існуючі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дійсності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ведуть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до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оцінки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людиною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прекрасних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лише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збігаються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уявленнями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про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досконалу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річ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відношення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solidFill>
            <a:srgbClr val="FFFF00"/>
          </a:solidFill>
        </p:spPr>
        <p:txBody>
          <a:bodyPr wrap="square" lIns="91440" tIns="45720" rIns="91440" bIns="45720" numCol="1" anchor="ctr" anchorCtr="0" compatLnSpc="1">
            <a:normAutofit fontScale="9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Прекрасне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має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специфічний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вияв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у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різних</a:t>
            </a:r>
            <a:r>
              <a:rPr kumimoji="0" lang="ru-RU" sz="4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сферах </a:t>
            </a:r>
            <a:r>
              <a:rPr kumimoji="0" lang="ru-RU" sz="4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дійсності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02263"/>
          </a:xfrm>
          <a:blipFill>
            <a:blip r:embed="rId1"/>
            <a:tile tx="0" ty="0" sx="100000" sy="100000" flip="none" algn="tl"/>
          </a:blipFill>
        </p:spPr>
        <p:txBody>
          <a:bodyPr wrap="square" lIns="91440" tIns="45720" rIns="91440" bIns="45720" numCol="1" anchor="t" anchorCtr="0" compatLnSpc="1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Маючи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на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увазі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природу,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відмічається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насамперед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форма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явищ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як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прекрасне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можна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оцінити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зовнішній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вигляд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поведінку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внутрішній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світ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результати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її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діяльності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суспільстві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предметом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естетичної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оцінки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стає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ступінь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досконалості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суспільних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відносин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Стародавні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греки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знайшли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спеціальний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термін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800" b="1" i="0" u="sng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калокагатія</a:t>
            </a:r>
            <a:r>
              <a:rPr kumimoji="0" lang="ru-RU" sz="2800" b="1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виражає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ідеальне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єднання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фізичної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краси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духовної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досконалості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 — як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ідеал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виховання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ru-RU" sz="2800" b="1" i="0" u="sng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Катарсис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почуття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просвітління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очищення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викликає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твір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мистецтва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у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глядача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читача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kumimoji="0" lang="ru-RU" sz="25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0</TotalTime>
  <Words>9014</Words>
  <Application>WPS Presentation</Application>
  <PresentationFormat>Екран (4:3)</PresentationFormat>
  <Paragraphs>162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Arial</vt:lpstr>
      <vt:lpstr>SimSun</vt:lpstr>
      <vt:lpstr>Wingdings</vt:lpstr>
      <vt:lpstr>Microsoft YaHei</vt:lpstr>
      <vt:lpstr>Arial Unicode MS</vt:lpstr>
      <vt:lpstr>Calibri</vt:lpstr>
      <vt:lpstr>Arial Black</vt:lpstr>
      <vt:lpstr>Круги</vt:lpstr>
      <vt:lpstr>Лекція 8.   ОСНОВНІ КЛАСИЧНІ ЕСТЕТИЧНІ КАТЕГОРІЇ </vt:lpstr>
      <vt:lpstr>Література</vt:lpstr>
      <vt:lpstr>Основні категорії естетики</vt:lpstr>
      <vt:lpstr>Естетичне</vt:lpstr>
      <vt:lpstr>Прекрасне</vt:lpstr>
      <vt:lpstr>Прекрасними є:</vt:lpstr>
      <vt:lpstr>В естетиці існує декілька моделей розуміння прекрасного: </vt:lpstr>
      <vt:lpstr>Характеристики прекрасного:</vt:lpstr>
      <vt:lpstr>Прекрасне має специфічний вияв у різних сферах дійсності</vt:lpstr>
      <vt:lpstr>PowerPoint 演示文稿</vt:lpstr>
      <vt:lpstr>ПОТВОРНЕ</vt:lpstr>
      <vt:lpstr>ПРОЯВИ ПОТВОРНОГО</vt:lpstr>
      <vt:lpstr>Комічне</vt:lpstr>
      <vt:lpstr>Походження терміну «комічне» пов’язано з міфологічною культурою Стародавньої Греції</vt:lpstr>
      <vt:lpstr>Механізм дії комічного досягається:</vt:lpstr>
      <vt:lpstr>Гумор</vt:lpstr>
      <vt:lpstr>Іронія</vt:lpstr>
      <vt:lpstr>Сарказм –</vt:lpstr>
      <vt:lpstr>Гротеск (з франц. grotesque, походить від італ. grotta – печера) </vt:lpstr>
      <vt:lpstr>Трагічне</vt:lpstr>
      <vt:lpstr>ТРАГІЧНЕ В МИСТЕЦТВІ</vt:lpstr>
      <vt:lpstr> “Ромео і Джульєта”</vt:lpstr>
      <vt:lpstr>Низьке</vt:lpstr>
      <vt:lpstr>Піднесене</vt:lpstr>
      <vt:lpstr>Пафос, патетичне</vt:lpstr>
      <vt:lpstr>Героїчне</vt:lpstr>
      <vt:lpstr>Категорії та емоції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12</dc:title>
  <dc:creator>DNA7 X86</dc:creator>
  <cp:lastModifiedBy>Mila</cp:lastModifiedBy>
  <cp:revision>92</cp:revision>
  <dcterms:created xsi:type="dcterms:W3CDTF">2012-11-19T06:58:00Z</dcterms:created>
  <dcterms:modified xsi:type="dcterms:W3CDTF">2023-11-09T22:40:26Z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C4537BF31E19416CA2EB3A3315A426BE_13</vt:lpwstr>
  </property>
  <property fmtid="{D5CDD505-2E9C-101B-9397-08002B2CF9AE}" pid="3" name="KSOProductBuildVer">
    <vt:lpwstr>1033-12.2.0.13266</vt:lpwstr>
  </property>
</Properties>
</file>