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BE725D-2853-4970-8A41-3D5A061246AE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7C5C64-2EBD-4930-BDEF-172DDC2E34A2}">
      <dgm:prSet phldrT="[Текст]" custT="1"/>
      <dgm:spPr/>
      <dgm:t>
        <a:bodyPr/>
        <a:lstStyle/>
        <a:p>
          <a:r>
            <a:rPr lang="uk-UA" sz="3200" dirty="0" smtClean="0"/>
            <a:t>головний вияв </a:t>
          </a:r>
          <a:r>
            <a:rPr lang="uk-UA" sz="3200" dirty="0" smtClean="0">
              <a:solidFill>
                <a:srgbClr val="FF0000"/>
              </a:solidFill>
            </a:rPr>
            <a:t>(г.</a:t>
          </a:r>
          <a:r>
            <a:rPr lang="en-US" sz="3200" dirty="0" smtClean="0">
              <a:solidFill>
                <a:srgbClr val="FF0000"/>
              </a:solidFill>
            </a:rPr>
            <a:t> </a:t>
          </a:r>
          <a:r>
            <a:rPr lang="uk-UA" sz="3200" dirty="0" smtClean="0">
              <a:solidFill>
                <a:srgbClr val="FF0000"/>
              </a:solidFill>
            </a:rPr>
            <a:t>в.)</a:t>
          </a:r>
          <a:r>
            <a:rPr lang="uk-UA" sz="3200" dirty="0" smtClean="0"/>
            <a:t/>
          </a:r>
          <a:br>
            <a:rPr lang="uk-UA" sz="3200" dirty="0" smtClean="0"/>
          </a:br>
          <a:r>
            <a:rPr lang="uk-UA" sz="3200" dirty="0" smtClean="0"/>
            <a:t>+</a:t>
          </a:r>
          <a:br>
            <a:rPr lang="uk-UA" sz="3200" dirty="0" smtClean="0"/>
          </a:br>
          <a:r>
            <a:rPr lang="uk-UA" sz="3200" dirty="0" smtClean="0"/>
            <a:t>варіант(и) </a:t>
          </a:r>
          <a:br>
            <a:rPr lang="uk-UA" sz="3200" dirty="0" smtClean="0"/>
          </a:br>
          <a:r>
            <a:rPr lang="uk-UA" sz="3200" dirty="0" smtClean="0">
              <a:solidFill>
                <a:srgbClr val="FF0000"/>
              </a:solidFill>
            </a:rPr>
            <a:t>(в.)</a:t>
          </a:r>
          <a:endParaRPr lang="ru-RU" sz="3200" dirty="0">
            <a:solidFill>
              <a:srgbClr val="FF0000"/>
            </a:solidFill>
          </a:endParaRPr>
        </a:p>
      </dgm:t>
    </dgm:pt>
    <dgm:pt modelId="{0F71F89E-775C-4681-8410-0DFB84C9CA6E}" type="parTrans" cxnId="{91C04737-35B5-41C9-8534-AB9EF0781707}">
      <dgm:prSet/>
      <dgm:spPr/>
      <dgm:t>
        <a:bodyPr/>
        <a:lstStyle/>
        <a:p>
          <a:endParaRPr lang="ru-RU"/>
        </a:p>
      </dgm:t>
    </dgm:pt>
    <dgm:pt modelId="{CE57158F-1BD3-4774-A0C1-C80576137FD2}" type="sibTrans" cxnId="{91C04737-35B5-41C9-8534-AB9EF0781707}">
      <dgm:prSet/>
      <dgm:spPr/>
      <dgm:t>
        <a:bodyPr/>
        <a:lstStyle/>
        <a:p>
          <a:endParaRPr lang="ru-RU"/>
        </a:p>
      </dgm:t>
    </dgm:pt>
    <dgm:pt modelId="{82156DC4-BD27-4071-BBF5-6F757F4A2A1D}" type="pres">
      <dgm:prSet presAssocID="{FABE725D-2853-4970-8A41-3D5A061246A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BA6BCE-80A2-4739-A60D-F2621EA02044}" type="pres">
      <dgm:prSet presAssocID="{FABE725D-2853-4970-8A41-3D5A061246AE}" presName="radial" presStyleCnt="0">
        <dgm:presLayoutVars>
          <dgm:animLvl val="ctr"/>
        </dgm:presLayoutVars>
      </dgm:prSet>
      <dgm:spPr/>
    </dgm:pt>
    <dgm:pt modelId="{89395E6C-053E-49E7-B573-6F68616A7CEC}" type="pres">
      <dgm:prSet presAssocID="{FA7C5C64-2EBD-4930-BDEF-172DDC2E34A2}" presName="centerShape" presStyleLbl="vennNode1" presStyleIdx="0" presStyleCnt="1"/>
      <dgm:spPr/>
      <dgm:t>
        <a:bodyPr/>
        <a:lstStyle/>
        <a:p>
          <a:endParaRPr lang="ru-RU"/>
        </a:p>
      </dgm:t>
    </dgm:pt>
  </dgm:ptLst>
  <dgm:cxnLst>
    <dgm:cxn modelId="{91C04737-35B5-41C9-8534-AB9EF0781707}" srcId="{FABE725D-2853-4970-8A41-3D5A061246AE}" destId="{FA7C5C64-2EBD-4930-BDEF-172DDC2E34A2}" srcOrd="0" destOrd="0" parTransId="{0F71F89E-775C-4681-8410-0DFB84C9CA6E}" sibTransId="{CE57158F-1BD3-4774-A0C1-C80576137FD2}"/>
    <dgm:cxn modelId="{7EFCE604-AF33-4504-9D3D-170A4054195A}" type="presOf" srcId="{FA7C5C64-2EBD-4930-BDEF-172DDC2E34A2}" destId="{89395E6C-053E-49E7-B573-6F68616A7CEC}" srcOrd="0" destOrd="0" presId="urn:microsoft.com/office/officeart/2005/8/layout/radial3"/>
    <dgm:cxn modelId="{59F82A63-2651-4327-B4DF-50091960E613}" type="presOf" srcId="{FABE725D-2853-4970-8A41-3D5A061246AE}" destId="{82156DC4-BD27-4071-BBF5-6F757F4A2A1D}" srcOrd="0" destOrd="0" presId="urn:microsoft.com/office/officeart/2005/8/layout/radial3"/>
    <dgm:cxn modelId="{1B877DBB-4AF7-45FB-B2DB-B8529360C3BD}" type="presParOf" srcId="{82156DC4-BD27-4071-BBF5-6F757F4A2A1D}" destId="{B9BA6BCE-80A2-4739-A60D-F2621EA02044}" srcOrd="0" destOrd="0" presId="urn:microsoft.com/office/officeart/2005/8/layout/radial3"/>
    <dgm:cxn modelId="{A7C79B1E-0154-43DA-9339-C022D238BB48}" type="presParOf" srcId="{B9BA6BCE-80A2-4739-A60D-F2621EA02044}" destId="{89395E6C-053E-49E7-B573-6F68616A7CEC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95E6C-053E-49E7-B573-6F68616A7CEC}">
      <dsp:nvSpPr>
        <dsp:cNvPr id="0" name=""/>
        <dsp:cNvSpPr/>
      </dsp:nvSpPr>
      <dsp:spPr>
        <a:xfrm>
          <a:off x="1016000" y="0"/>
          <a:ext cx="4064000" cy="40640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головний вияв </a:t>
          </a:r>
          <a:r>
            <a:rPr lang="uk-UA" sz="3200" kern="1200" dirty="0" smtClean="0">
              <a:solidFill>
                <a:srgbClr val="FF0000"/>
              </a:solidFill>
            </a:rPr>
            <a:t>(г.</a:t>
          </a:r>
          <a:r>
            <a:rPr lang="en-US" sz="3200" kern="1200" dirty="0" smtClean="0">
              <a:solidFill>
                <a:srgbClr val="FF0000"/>
              </a:solidFill>
            </a:rPr>
            <a:t> </a:t>
          </a:r>
          <a:r>
            <a:rPr lang="uk-UA" sz="3200" kern="1200" dirty="0" smtClean="0">
              <a:solidFill>
                <a:srgbClr val="FF0000"/>
              </a:solidFill>
            </a:rPr>
            <a:t>в.)</a:t>
          </a:r>
          <a:r>
            <a:rPr lang="uk-UA" sz="3200" kern="1200" dirty="0" smtClean="0"/>
            <a:t/>
          </a:r>
          <a:br>
            <a:rPr lang="uk-UA" sz="3200" kern="1200" dirty="0" smtClean="0"/>
          </a:br>
          <a:r>
            <a:rPr lang="uk-UA" sz="3200" kern="1200" dirty="0" smtClean="0"/>
            <a:t>+</a:t>
          </a:r>
          <a:br>
            <a:rPr lang="uk-UA" sz="3200" kern="1200" dirty="0" smtClean="0"/>
          </a:br>
          <a:r>
            <a:rPr lang="uk-UA" sz="3200" kern="1200" dirty="0" smtClean="0"/>
            <a:t>варіант(и) </a:t>
          </a:r>
          <a:br>
            <a:rPr lang="uk-UA" sz="3200" kern="1200" dirty="0" smtClean="0"/>
          </a:br>
          <a:r>
            <a:rPr lang="uk-UA" sz="3200" kern="1200" dirty="0" smtClean="0">
              <a:solidFill>
                <a:srgbClr val="FF0000"/>
              </a:solidFill>
            </a:rPr>
            <a:t>(в.)</a:t>
          </a:r>
          <a:endParaRPr lang="ru-RU" sz="3200" kern="1200" dirty="0">
            <a:solidFill>
              <a:srgbClr val="FF0000"/>
            </a:solidFill>
          </a:endParaRPr>
        </a:p>
      </dsp:txBody>
      <dsp:txXfrm>
        <a:off x="1611159" y="595159"/>
        <a:ext cx="2873682" cy="28736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5097" y="0"/>
            <a:ext cx="3510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Звукова будова мови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8937" y="747228"/>
            <a:ext cx="3022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/>
              <a:t>Основна одиниця </a:t>
            </a:r>
            <a:r>
              <a:rPr lang="uk-UA" sz="2400" dirty="0" smtClean="0"/>
              <a:t>- </a:t>
            </a:r>
            <a:r>
              <a:rPr lang="uk-UA" sz="2800" b="1" dirty="0" smtClean="0">
                <a:solidFill>
                  <a:srgbClr val="FF0000"/>
                </a:solidFill>
              </a:rPr>
              <a:t>звук</a:t>
            </a:r>
            <a:endParaRPr lang="ru-RU" sz="2800" b="1" dirty="0">
              <a:solidFill>
                <a:srgbClr val="FF0000"/>
              </a:solidFill>
            </a:endParaRPr>
          </a:p>
        </p:txBody>
      </p:sp>
      <p:cxnSp>
        <p:nvCxnSpPr>
          <p:cNvPr id="10" name="Прямая со стрелкой 9"/>
          <p:cNvCxnSpPr>
            <a:stCxn id="4" idx="2"/>
          </p:cNvCxnSpPr>
          <p:nvPr/>
        </p:nvCxnSpPr>
        <p:spPr>
          <a:xfrm>
            <a:off x="4510257" y="523220"/>
            <a:ext cx="0" cy="38550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25156" y="1374493"/>
            <a:ext cx="2602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Аспекти вивчення</a:t>
            </a:r>
            <a:endParaRPr lang="ru-RU" sz="2400" b="1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510257" y="1169460"/>
            <a:ext cx="0" cy="3600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07" y="2317553"/>
            <a:ext cx="4624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u="sng" dirty="0" smtClean="0">
                <a:solidFill>
                  <a:srgbClr val="0070C0"/>
                </a:solidFill>
              </a:rPr>
              <a:t>Природа звука</a:t>
            </a:r>
          </a:p>
          <a:p>
            <a:r>
              <a:rPr lang="uk-UA" b="1" dirty="0" smtClean="0">
                <a:solidFill>
                  <a:srgbClr val="C00000"/>
                </a:solidFill>
              </a:rPr>
              <a:t>І</a:t>
            </a:r>
            <a:r>
              <a:rPr lang="uk-UA" b="1" dirty="0" smtClean="0"/>
              <a:t> Анатомо-фізіологічний (артикуляційний)</a:t>
            </a:r>
          </a:p>
          <a:p>
            <a:r>
              <a:rPr lang="uk-UA" b="1" dirty="0" smtClean="0">
                <a:solidFill>
                  <a:srgbClr val="C00000"/>
                </a:solidFill>
              </a:rPr>
              <a:t>ІІ </a:t>
            </a:r>
            <a:r>
              <a:rPr lang="uk-UA" b="1" dirty="0" smtClean="0"/>
              <a:t>Акустичний (фізичний)</a:t>
            </a:r>
            <a:endParaRPr lang="uk-UA" b="1" dirty="0" smtClean="0">
              <a:solidFill>
                <a:srgbClr val="C00000"/>
              </a:solidFill>
            </a:endParaRPr>
          </a:p>
          <a:p>
            <a:pPr algn="ctr"/>
            <a:endParaRPr lang="ru-RU" b="1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4716016" y="2317553"/>
            <a:ext cx="4427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u="sng" dirty="0" smtClean="0">
                <a:solidFill>
                  <a:srgbClr val="0070C0"/>
                </a:solidFill>
              </a:rPr>
              <a:t>Функції звука</a:t>
            </a:r>
          </a:p>
          <a:p>
            <a:r>
              <a:rPr lang="uk-UA" b="1" dirty="0" smtClean="0">
                <a:solidFill>
                  <a:srgbClr val="C00000"/>
                </a:solidFill>
              </a:rPr>
              <a:t>ІІІ </a:t>
            </a:r>
            <a:r>
              <a:rPr lang="uk-UA" b="1" dirty="0" err="1" smtClean="0"/>
              <a:t>Функційний</a:t>
            </a:r>
            <a:r>
              <a:rPr lang="uk-UA" b="1" dirty="0" smtClean="0"/>
              <a:t> (лінгвістичний, соціальний)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2367819" y="1836158"/>
            <a:ext cx="1736180" cy="43276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716016" y="1836158"/>
            <a:ext cx="2285998" cy="45689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0" y="3398832"/>
            <a:ext cx="4128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[</a:t>
            </a:r>
            <a:r>
              <a:rPr lang="uk-UA" b="1" dirty="0" smtClean="0">
                <a:solidFill>
                  <a:srgbClr val="FF0000"/>
                </a:solidFill>
              </a:rPr>
              <a:t>звук</a:t>
            </a:r>
            <a:r>
              <a:rPr lang="en-US" b="1" dirty="0">
                <a:solidFill>
                  <a:srgbClr val="FF0000"/>
                </a:solidFill>
              </a:rPr>
              <a:t>]</a:t>
            </a:r>
            <a:endParaRPr lang="uk-UA" b="1" dirty="0" smtClean="0">
              <a:solidFill>
                <a:srgbClr val="FF0000"/>
              </a:solidFill>
            </a:endParaRPr>
          </a:p>
          <a:p>
            <a:pPr algn="ctr"/>
            <a:r>
              <a:rPr lang="uk-UA" sz="1600" dirty="0" smtClean="0"/>
              <a:t>(конкретне, індивідуальне явище, залежна величина, що служить для побудови фонетичних одиниць вищого рівня)</a:t>
            </a:r>
            <a:endParaRPr lang="ru-RU" sz="1600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2082712" y="3183088"/>
            <a:ext cx="0" cy="25256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-46369" y="4799173"/>
            <a:ext cx="40713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Фонетика</a:t>
            </a:r>
          </a:p>
          <a:p>
            <a:pPr algn="ctr"/>
            <a:r>
              <a:rPr lang="uk-UA" sz="1600" dirty="0" smtClean="0"/>
              <a:t>Розділ мовознавства, що вивчає звукову систему мови у зв’язку з її смисловою роллю та різноманітні звукові, що з’являються в мовленні при сполученні звукових елементів між собою </a:t>
            </a:r>
            <a:endParaRPr lang="ru-RU" sz="1600" dirty="0"/>
          </a:p>
        </p:txBody>
      </p:sp>
      <p:cxnSp>
        <p:nvCxnSpPr>
          <p:cNvPr id="37" name="Прямая со стрелкой 36"/>
          <p:cNvCxnSpPr/>
          <p:nvPr/>
        </p:nvCxnSpPr>
        <p:spPr>
          <a:xfrm flipH="1" flipV="1">
            <a:off x="2137097" y="4491462"/>
            <a:ext cx="5316" cy="32524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712940" y="3383466"/>
            <a:ext cx="442798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│</a:t>
            </a:r>
            <a:r>
              <a:rPr lang="uk-UA" b="1" dirty="0" smtClean="0">
                <a:solidFill>
                  <a:srgbClr val="FF0000"/>
                </a:solidFill>
              </a:rPr>
              <a:t>ф</a:t>
            </a:r>
            <a:r>
              <a:rPr lang="uk-UA" b="1" dirty="0">
                <a:solidFill>
                  <a:srgbClr val="FF0000"/>
                </a:solidFill>
              </a:rPr>
              <a:t>онема│</a:t>
            </a:r>
            <a:endParaRPr lang="uk-UA" b="1" dirty="0" smtClean="0">
              <a:solidFill>
                <a:srgbClr val="FF0000"/>
              </a:solidFill>
            </a:endParaRPr>
          </a:p>
          <a:p>
            <a:pPr algn="ctr"/>
            <a:r>
              <a:rPr lang="uk-UA" sz="1600" dirty="0" smtClean="0"/>
              <a:t>(еталонний ідеалізований мінімальний звук, що виступає в мові носієм смислу і служить для розпізнавання та розрізнення морфем і слів або їх форм )</a:t>
            </a:r>
            <a:endParaRPr lang="ru-RU" sz="1600" dirty="0"/>
          </a:p>
        </p:txBody>
      </p:sp>
      <p:cxnSp>
        <p:nvCxnSpPr>
          <p:cNvPr id="41" name="Прямая со стрелкой 40"/>
          <p:cNvCxnSpPr/>
          <p:nvPr/>
        </p:nvCxnSpPr>
        <p:spPr>
          <a:xfrm flipH="1">
            <a:off x="6960026" y="2966784"/>
            <a:ext cx="1" cy="4320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4024987" y="3531041"/>
            <a:ext cx="74324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721816" y="4731679"/>
            <a:ext cx="44279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solidFill>
                <a:srgbClr val="FF0000"/>
              </a:solidFill>
            </a:endParaRPr>
          </a:p>
          <a:p>
            <a:pPr algn="ctr"/>
            <a:r>
              <a:rPr lang="uk-UA" b="1" dirty="0" smtClean="0">
                <a:solidFill>
                  <a:srgbClr val="FF0000"/>
                </a:solidFill>
              </a:rPr>
              <a:t>Фонологія</a:t>
            </a:r>
          </a:p>
          <a:p>
            <a:pPr algn="ctr"/>
            <a:r>
              <a:rPr lang="uk-UA" sz="1600" dirty="0" smtClean="0"/>
              <a:t>Власне фонетика, що з’ясовує роль звуків у формуванні, розпізнаванні </a:t>
            </a:r>
            <a:r>
              <a:rPr lang="uk-UA" sz="1600" dirty="0" err="1">
                <a:solidFill>
                  <a:prstClr val="black"/>
                </a:solidFill>
              </a:rPr>
              <a:t>мовних</a:t>
            </a:r>
            <a:r>
              <a:rPr lang="uk-UA" sz="1600" dirty="0">
                <a:solidFill>
                  <a:prstClr val="black"/>
                </a:solidFill>
              </a:rPr>
              <a:t> одиниць </a:t>
            </a:r>
            <a:r>
              <a:rPr lang="uk-UA" sz="1600" dirty="0" smtClean="0"/>
              <a:t>та розрізненні їхніх значень</a:t>
            </a:r>
            <a:endParaRPr lang="ru-RU" sz="1600" dirty="0"/>
          </a:p>
        </p:txBody>
      </p:sp>
      <p:cxnSp>
        <p:nvCxnSpPr>
          <p:cNvPr id="45" name="Прямая со стрелкой 44"/>
          <p:cNvCxnSpPr/>
          <p:nvPr/>
        </p:nvCxnSpPr>
        <p:spPr>
          <a:xfrm flipH="1" flipV="1">
            <a:off x="6932325" y="4613548"/>
            <a:ext cx="1" cy="39483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942726" y="589391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│о│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41515" y="5611119"/>
            <a:ext cx="530915" cy="923330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[o]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[o</a:t>
            </a:r>
            <a:r>
              <a:rPr lang="ru-RU" b="1" baseline="30000" dirty="0" smtClean="0">
                <a:solidFill>
                  <a:srgbClr val="FF0000"/>
                </a:solidFill>
              </a:rPr>
              <a:t>у</a:t>
            </a:r>
            <a:r>
              <a:rPr lang="en-US" b="1" dirty="0" smtClean="0">
                <a:solidFill>
                  <a:srgbClr val="FF0000"/>
                </a:solidFill>
              </a:rPr>
              <a:t>]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4437662" y="5762078"/>
            <a:ext cx="308373" cy="2241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4437662" y="6257450"/>
            <a:ext cx="308373" cy="1421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5558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04665"/>
            <a:ext cx="7772400" cy="2304256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rgbClr val="0070C0"/>
                </a:solidFill>
              </a:rPr>
              <a:t>М’ЯКІСТЬ ПРИГОЛОСНИХ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-1539552"/>
            <a:ext cx="7772400" cy="6768752"/>
          </a:xfrm>
        </p:spPr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Є </a:t>
            </a:r>
            <a:r>
              <a:rPr lang="uk-UA" sz="2400" b="1" dirty="0" smtClean="0">
                <a:solidFill>
                  <a:srgbClr val="C00000"/>
                </a:solidFill>
              </a:rPr>
              <a:t>9</a:t>
            </a:r>
            <a:r>
              <a:rPr lang="uk-UA" dirty="0" smtClean="0">
                <a:solidFill>
                  <a:srgbClr val="C00000"/>
                </a:solidFill>
              </a:rPr>
              <a:t> пар </a:t>
            </a:r>
            <a:r>
              <a:rPr lang="uk-UA" b="1" dirty="0" smtClean="0">
                <a:solidFill>
                  <a:srgbClr val="C00000"/>
                </a:solidFill>
              </a:rPr>
              <a:t>твердих</a:t>
            </a:r>
            <a:r>
              <a:rPr lang="uk-UA" dirty="0" smtClean="0">
                <a:solidFill>
                  <a:srgbClr val="C00000"/>
                </a:solidFill>
              </a:rPr>
              <a:t>/</a:t>
            </a:r>
            <a:r>
              <a:rPr lang="uk-UA" b="1" dirty="0" smtClean="0">
                <a:solidFill>
                  <a:srgbClr val="00B050"/>
                </a:solidFill>
              </a:rPr>
              <a:t>м'яких</a:t>
            </a:r>
            <a:r>
              <a:rPr lang="uk-UA" dirty="0" smtClean="0">
                <a:solidFill>
                  <a:srgbClr val="C00000"/>
                </a:solidFill>
              </a:rPr>
              <a:t> приголосних</a:t>
            </a:r>
          </a:p>
          <a:p>
            <a:endParaRPr lang="uk-UA" dirty="0" smtClean="0">
              <a:solidFill>
                <a:srgbClr val="C00000"/>
              </a:solidFill>
            </a:endParaRPr>
          </a:p>
          <a:p>
            <a:r>
              <a:rPr lang="uk-UA" dirty="0" smtClean="0">
                <a:solidFill>
                  <a:srgbClr val="C00000"/>
                </a:solidFill>
              </a:rPr>
              <a:t>Не мають </a:t>
            </a:r>
            <a:r>
              <a:rPr lang="uk-UA" b="1" dirty="0" smtClean="0">
                <a:solidFill>
                  <a:srgbClr val="00B050"/>
                </a:solidFill>
              </a:rPr>
              <a:t>м'яких</a:t>
            </a:r>
            <a:r>
              <a:rPr lang="uk-UA" dirty="0" smtClean="0">
                <a:solidFill>
                  <a:srgbClr val="C00000"/>
                </a:solidFill>
              </a:rPr>
              <a:t> корелятів: губні </a:t>
            </a:r>
            <a:r>
              <a:rPr lang="ru-RU" sz="2400" b="1" i="1" dirty="0" smtClean="0">
                <a:solidFill>
                  <a:srgbClr val="FF0000"/>
                </a:solidFill>
              </a:rPr>
              <a:t>│</a:t>
            </a:r>
            <a:r>
              <a:rPr lang="uk-UA" sz="2400" b="1" dirty="0" smtClean="0">
                <a:solidFill>
                  <a:srgbClr val="FF0000"/>
                </a:solidFill>
              </a:rPr>
              <a:t>б</a:t>
            </a:r>
            <a:r>
              <a:rPr lang="ru-RU" sz="2400" b="1" i="1" dirty="0" smtClean="0">
                <a:solidFill>
                  <a:srgbClr val="FF0000"/>
                </a:solidFill>
              </a:rPr>
              <a:t>│</a:t>
            </a:r>
            <a:r>
              <a:rPr lang="uk-UA" sz="2400" b="1" dirty="0" smtClean="0">
                <a:solidFill>
                  <a:srgbClr val="FF0000"/>
                </a:solidFill>
              </a:rPr>
              <a:t>, </a:t>
            </a:r>
            <a:r>
              <a:rPr lang="ru-RU" sz="2400" b="1" i="1" dirty="0" smtClean="0">
                <a:solidFill>
                  <a:srgbClr val="FF0000"/>
                </a:solidFill>
              </a:rPr>
              <a:t>│</a:t>
            </a:r>
            <a:r>
              <a:rPr lang="uk-UA" sz="2400" b="1" dirty="0" smtClean="0">
                <a:solidFill>
                  <a:srgbClr val="FF0000"/>
                </a:solidFill>
              </a:rPr>
              <a:t>п</a:t>
            </a:r>
            <a:r>
              <a:rPr lang="ru-RU" sz="2400" b="1" i="1" dirty="0" smtClean="0">
                <a:solidFill>
                  <a:srgbClr val="FF0000"/>
                </a:solidFill>
              </a:rPr>
              <a:t>│</a:t>
            </a:r>
            <a:r>
              <a:rPr lang="uk-UA" sz="2400" b="1" dirty="0" smtClean="0">
                <a:solidFill>
                  <a:srgbClr val="FF0000"/>
                </a:solidFill>
              </a:rPr>
              <a:t>, </a:t>
            </a:r>
            <a:r>
              <a:rPr lang="ru-RU" sz="2400" b="1" i="1" dirty="0" smtClean="0">
                <a:solidFill>
                  <a:srgbClr val="FF0000"/>
                </a:solidFill>
              </a:rPr>
              <a:t>│</a:t>
            </a:r>
            <a:r>
              <a:rPr lang="uk-UA" sz="2400" b="1" dirty="0" smtClean="0">
                <a:solidFill>
                  <a:srgbClr val="FF0000"/>
                </a:solidFill>
              </a:rPr>
              <a:t>в</a:t>
            </a:r>
            <a:r>
              <a:rPr lang="ru-RU" sz="2400" b="1" i="1" dirty="0" smtClean="0">
                <a:solidFill>
                  <a:srgbClr val="FF0000"/>
                </a:solidFill>
              </a:rPr>
              <a:t>│</a:t>
            </a:r>
            <a:r>
              <a:rPr lang="uk-UA" sz="2400" b="1" dirty="0" smtClean="0">
                <a:solidFill>
                  <a:srgbClr val="FF0000"/>
                </a:solidFill>
              </a:rPr>
              <a:t>, </a:t>
            </a:r>
            <a:r>
              <a:rPr lang="ru-RU" sz="2400" b="1" i="1" dirty="0" smtClean="0">
                <a:solidFill>
                  <a:srgbClr val="FF0000"/>
                </a:solidFill>
              </a:rPr>
              <a:t>│</a:t>
            </a:r>
            <a:r>
              <a:rPr lang="uk-UA" sz="2400" b="1" dirty="0" smtClean="0">
                <a:solidFill>
                  <a:srgbClr val="FF0000"/>
                </a:solidFill>
              </a:rPr>
              <a:t>м</a:t>
            </a:r>
            <a:r>
              <a:rPr lang="ru-RU" sz="2400" b="1" i="1" dirty="0" smtClean="0">
                <a:solidFill>
                  <a:srgbClr val="FF0000"/>
                </a:solidFill>
              </a:rPr>
              <a:t>│</a:t>
            </a:r>
            <a:r>
              <a:rPr lang="uk-UA" sz="2400" b="1" dirty="0" smtClean="0">
                <a:solidFill>
                  <a:srgbClr val="FF0000"/>
                </a:solidFill>
              </a:rPr>
              <a:t>, </a:t>
            </a:r>
            <a:r>
              <a:rPr lang="ru-RU" sz="2400" b="1" i="1" dirty="0" smtClean="0">
                <a:solidFill>
                  <a:srgbClr val="FF0000"/>
                </a:solidFill>
              </a:rPr>
              <a:t>│</a:t>
            </a:r>
            <a:r>
              <a:rPr lang="uk-UA" sz="2400" b="1" dirty="0" smtClean="0">
                <a:solidFill>
                  <a:srgbClr val="FF0000"/>
                </a:solidFill>
              </a:rPr>
              <a:t>ф</a:t>
            </a:r>
            <a:r>
              <a:rPr lang="ru-RU" sz="2400" b="1" i="1" dirty="0" smtClean="0">
                <a:solidFill>
                  <a:srgbClr val="FF0000"/>
                </a:solidFill>
              </a:rPr>
              <a:t>│</a:t>
            </a:r>
            <a:endParaRPr lang="uk-UA" sz="2400" b="1" dirty="0" smtClean="0">
              <a:solidFill>
                <a:srgbClr val="FF0000"/>
              </a:solidFill>
            </a:endParaRPr>
          </a:p>
          <a:p>
            <a:r>
              <a:rPr lang="uk-UA" dirty="0" smtClean="0">
                <a:solidFill>
                  <a:srgbClr val="C00000"/>
                </a:solidFill>
              </a:rPr>
              <a:t>                                                      шиплячі </a:t>
            </a:r>
            <a:r>
              <a:rPr lang="ru-RU" sz="2400" b="1" i="1" dirty="0">
                <a:solidFill>
                  <a:srgbClr val="FF0000"/>
                </a:solidFill>
              </a:rPr>
              <a:t>│</a:t>
            </a:r>
            <a:r>
              <a:rPr lang="uk-UA" sz="2400" b="1" dirty="0" smtClean="0">
                <a:solidFill>
                  <a:srgbClr val="FF0000"/>
                </a:solidFill>
              </a:rPr>
              <a:t>ж</a:t>
            </a:r>
            <a:r>
              <a:rPr lang="ru-RU" sz="2400" b="1" i="1" dirty="0">
                <a:solidFill>
                  <a:srgbClr val="FF0000"/>
                </a:solidFill>
              </a:rPr>
              <a:t>│</a:t>
            </a:r>
            <a:r>
              <a:rPr lang="uk-UA" sz="2400" b="1" dirty="0" smtClean="0">
                <a:solidFill>
                  <a:srgbClr val="FF0000"/>
                </a:solidFill>
              </a:rPr>
              <a:t>, </a:t>
            </a:r>
            <a:r>
              <a:rPr lang="ru-RU" sz="2400" b="1" i="1" dirty="0">
                <a:solidFill>
                  <a:srgbClr val="FF0000"/>
                </a:solidFill>
              </a:rPr>
              <a:t>│</a:t>
            </a:r>
            <a:r>
              <a:rPr lang="uk-UA" sz="2400" b="1" dirty="0" smtClean="0">
                <a:solidFill>
                  <a:srgbClr val="FF0000"/>
                </a:solidFill>
              </a:rPr>
              <a:t>ч</a:t>
            </a:r>
            <a:r>
              <a:rPr lang="ru-RU" sz="2400" b="1" i="1" dirty="0">
                <a:solidFill>
                  <a:srgbClr val="FF0000"/>
                </a:solidFill>
              </a:rPr>
              <a:t>│</a:t>
            </a:r>
            <a:r>
              <a:rPr lang="uk-UA" sz="2400" b="1" dirty="0" smtClean="0">
                <a:solidFill>
                  <a:srgbClr val="FF0000"/>
                </a:solidFill>
              </a:rPr>
              <a:t>, </a:t>
            </a:r>
            <a:r>
              <a:rPr lang="ru-RU" sz="2400" b="1" i="1" dirty="0">
                <a:solidFill>
                  <a:srgbClr val="FF0000"/>
                </a:solidFill>
              </a:rPr>
              <a:t>│</a:t>
            </a:r>
            <a:r>
              <a:rPr lang="uk-UA" sz="2400" b="1" dirty="0" smtClean="0">
                <a:solidFill>
                  <a:srgbClr val="FF0000"/>
                </a:solidFill>
              </a:rPr>
              <a:t>ш</a:t>
            </a:r>
            <a:r>
              <a:rPr lang="ru-RU" sz="2400" b="1" i="1" dirty="0">
                <a:solidFill>
                  <a:srgbClr val="FF0000"/>
                </a:solidFill>
              </a:rPr>
              <a:t>│</a:t>
            </a:r>
            <a:r>
              <a:rPr lang="uk-UA" sz="2400" b="1" dirty="0" smtClean="0">
                <a:solidFill>
                  <a:srgbClr val="FF0000"/>
                </a:solidFill>
              </a:rPr>
              <a:t>,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</a:rPr>
              <a:t>│</a:t>
            </a:r>
            <a:r>
              <a:rPr lang="uk-UA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uk-UA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ˆ</a:t>
            </a:r>
            <a:r>
              <a:rPr lang="uk-UA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uk-UA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</a:p>
          <a:p>
            <a:r>
              <a:rPr lang="uk-UA" i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                                                </a:t>
            </a:r>
            <a:r>
              <a:rPr lang="uk-UA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задньоязикові </a:t>
            </a:r>
            <a:r>
              <a:rPr lang="ru-RU" sz="2400" b="1" i="1" dirty="0">
                <a:solidFill>
                  <a:srgbClr val="FF0000"/>
                </a:solidFill>
              </a:rPr>
              <a:t>│</a:t>
            </a:r>
            <a:r>
              <a:rPr lang="uk-UA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ґ</a:t>
            </a:r>
            <a:r>
              <a:rPr lang="ru-RU" sz="2400" b="1" i="1" dirty="0">
                <a:solidFill>
                  <a:srgbClr val="FF0000"/>
                </a:solidFill>
              </a:rPr>
              <a:t>│</a:t>
            </a:r>
            <a:r>
              <a:rPr lang="uk-UA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b="1" i="1" dirty="0">
                <a:solidFill>
                  <a:srgbClr val="FF0000"/>
                </a:solidFill>
              </a:rPr>
              <a:t>│</a:t>
            </a:r>
            <a:r>
              <a:rPr lang="uk-UA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к</a:t>
            </a:r>
            <a:r>
              <a:rPr lang="ru-RU" sz="2400" b="1" i="1" dirty="0">
                <a:solidFill>
                  <a:srgbClr val="FF0000"/>
                </a:solidFill>
              </a:rPr>
              <a:t>│</a:t>
            </a:r>
            <a:r>
              <a:rPr lang="uk-UA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b="1" i="1" dirty="0">
                <a:solidFill>
                  <a:srgbClr val="FF0000"/>
                </a:solidFill>
              </a:rPr>
              <a:t>│</a:t>
            </a:r>
            <a:r>
              <a:rPr lang="uk-UA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х</a:t>
            </a:r>
            <a:r>
              <a:rPr lang="ru-RU" sz="2400" b="1" i="1" dirty="0">
                <a:solidFill>
                  <a:srgbClr val="FF0000"/>
                </a:solidFill>
              </a:rPr>
              <a:t>│</a:t>
            </a:r>
            <a:endParaRPr lang="uk-UA" sz="24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uk-UA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                                                глоткова </a:t>
            </a:r>
            <a:r>
              <a:rPr lang="ru-RU" sz="2400" b="1" i="1" dirty="0">
                <a:solidFill>
                  <a:srgbClr val="FF0000"/>
                </a:solidFill>
              </a:rPr>
              <a:t>│</a:t>
            </a:r>
            <a:r>
              <a:rPr lang="uk-UA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г</a:t>
            </a:r>
            <a:r>
              <a:rPr lang="ru-RU" sz="2400" b="1" i="1" dirty="0" smtClean="0">
                <a:solidFill>
                  <a:srgbClr val="FF0000"/>
                </a:solidFill>
              </a:rPr>
              <a:t>│</a:t>
            </a: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r>
              <a:rPr lang="uk-UA" dirty="0" smtClean="0">
                <a:solidFill>
                  <a:srgbClr val="FF0000"/>
                </a:solidFill>
              </a:rPr>
              <a:t>Вони можуть мати </a:t>
            </a:r>
            <a:r>
              <a:rPr lang="uk-UA" sz="2400" b="1" dirty="0" smtClean="0">
                <a:solidFill>
                  <a:srgbClr val="00B050"/>
                </a:solidFill>
              </a:rPr>
              <a:t>напівпом'якшені </a:t>
            </a:r>
            <a:r>
              <a:rPr lang="uk-UA" dirty="0" smtClean="0">
                <a:solidFill>
                  <a:srgbClr val="FF0000"/>
                </a:solidFill>
              </a:rPr>
              <a:t>(перед </a:t>
            </a:r>
            <a:r>
              <a:rPr lang="ru-RU" sz="2400" b="1" i="1" dirty="0" smtClean="0">
                <a:solidFill>
                  <a:srgbClr val="FF0000"/>
                </a:solidFill>
              </a:rPr>
              <a:t>│</a:t>
            </a:r>
            <a:r>
              <a:rPr lang="uk-UA" sz="2400" b="1" dirty="0" smtClean="0">
                <a:solidFill>
                  <a:srgbClr val="FF0000"/>
                </a:solidFill>
              </a:rPr>
              <a:t>і</a:t>
            </a:r>
            <a:r>
              <a:rPr lang="ru-RU" sz="2400" b="1" i="1" dirty="0" smtClean="0">
                <a:solidFill>
                  <a:srgbClr val="FF0000"/>
                </a:solidFill>
              </a:rPr>
              <a:t>│</a:t>
            </a:r>
            <a:r>
              <a:rPr lang="uk-UA" dirty="0" smtClean="0">
                <a:solidFill>
                  <a:srgbClr val="FF0000"/>
                </a:solidFill>
              </a:rPr>
              <a:t>) </a:t>
            </a:r>
            <a:r>
              <a:rPr lang="uk-UA" b="1" dirty="0" smtClean="0">
                <a:solidFill>
                  <a:srgbClr val="00B050"/>
                </a:solidFill>
              </a:rPr>
              <a:t>варіанти</a:t>
            </a:r>
            <a:r>
              <a:rPr lang="uk-UA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[б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], [п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], [в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], [</a:t>
            </a:r>
            <a:r>
              <a:rPr lang="uk-UA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], </a:t>
            </a:r>
            <a:r>
              <a:rPr lang="uk-UA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[ф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]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|</a:t>
            </a:r>
            <a:r>
              <a:rPr lang="uk-UA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[</a:t>
            </a:r>
            <a:r>
              <a:rPr lang="uk-UA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], </a:t>
            </a:r>
            <a:r>
              <a:rPr lang="uk-UA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[ч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], </a:t>
            </a:r>
            <a:r>
              <a:rPr lang="uk-UA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[ш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], [</a:t>
            </a:r>
            <a:r>
              <a:rPr lang="uk-UA" b="1" i="1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дˆ</a:t>
            </a:r>
            <a:r>
              <a:rPr lang="uk-UA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]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|</a:t>
            </a:r>
            <a:r>
              <a:rPr lang="uk-UA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[ґ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], [к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], [х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]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|</a:t>
            </a:r>
            <a:r>
              <a:rPr lang="uk-UA" sz="28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uk-UA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] </a:t>
            </a:r>
            <a:endParaRPr lang="uk-UA" b="1" dirty="0" smtClean="0">
              <a:solidFill>
                <a:srgbClr val="00B050"/>
              </a:solidFill>
            </a:endParaRPr>
          </a:p>
          <a:p>
            <a:r>
              <a:rPr lang="uk-UA" sz="1400" b="1" dirty="0" smtClean="0">
                <a:solidFill>
                  <a:schemeClr val="tx1"/>
                </a:solidFill>
              </a:rPr>
              <a:t>                            (губні)                                            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uk-UA" sz="1400" b="1" dirty="0" smtClean="0">
                <a:solidFill>
                  <a:schemeClr val="tx1"/>
                </a:solidFill>
              </a:rPr>
              <a:t>(шиплячі)                             </a:t>
            </a:r>
            <a:r>
              <a:rPr lang="en-US" sz="1400" b="1" dirty="0" smtClean="0">
                <a:solidFill>
                  <a:schemeClr val="tx1"/>
                </a:solidFill>
              </a:rPr>
              <a:t>  </a:t>
            </a:r>
            <a:r>
              <a:rPr lang="uk-UA" sz="1400" b="1" dirty="0" smtClean="0">
                <a:solidFill>
                  <a:schemeClr val="tx1"/>
                </a:solidFill>
              </a:rPr>
              <a:t> (задньоязикові)         (</a:t>
            </a:r>
            <a:r>
              <a:rPr lang="uk-UA" sz="1400" b="1" dirty="0" err="1" smtClean="0">
                <a:solidFill>
                  <a:schemeClr val="tx1"/>
                </a:solidFill>
              </a:rPr>
              <a:t>глотк</a:t>
            </a:r>
            <a:r>
              <a:rPr lang="uk-UA" sz="1400" b="1" dirty="0" smtClean="0">
                <a:solidFill>
                  <a:schemeClr val="tx1"/>
                </a:solidFill>
              </a:rPr>
              <a:t>.)</a:t>
            </a:r>
            <a:endParaRPr lang="uk-UA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7406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6536" y="678382"/>
            <a:ext cx="2134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</a:rPr>
              <a:t>Фонетика</a:t>
            </a:r>
            <a:endParaRPr lang="ru-RU" sz="36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844823"/>
            <a:ext cx="1344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err="1">
                <a:solidFill>
                  <a:srgbClr val="C00000"/>
                </a:solidFill>
              </a:rPr>
              <a:t>З</a:t>
            </a:r>
            <a:r>
              <a:rPr lang="ru-RU" sz="2400" dirty="0" err="1" smtClean="0">
                <a:solidFill>
                  <a:srgbClr val="C00000"/>
                </a:solidFill>
              </a:rPr>
              <a:t>агальна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2923244"/>
            <a:ext cx="1453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>
                <a:solidFill>
                  <a:srgbClr val="C00000"/>
                </a:solidFill>
              </a:rPr>
              <a:t>Історична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71900" y="3383912"/>
            <a:ext cx="19442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Описова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1400" dirty="0" smtClean="0"/>
              <a:t>(вивчає звукову систему мови)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2852936"/>
            <a:ext cx="2654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solidFill>
                  <a:srgbClr val="C00000"/>
                </a:solidFill>
              </a:rPr>
              <a:t>Експериментальна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1844824"/>
            <a:ext cx="1257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solidFill>
                  <a:srgbClr val="C00000"/>
                </a:solidFill>
              </a:rPr>
              <a:t>Зіставна</a:t>
            </a:r>
            <a:endParaRPr lang="ru-RU" sz="2400" dirty="0">
              <a:solidFill>
                <a:srgbClr val="C00000"/>
              </a:solidFill>
            </a:endParaRPr>
          </a:p>
        </p:txBody>
      </p:sp>
      <p:cxnSp>
        <p:nvCxnSpPr>
          <p:cNvPr id="9" name="Прямая со стрелкой 8"/>
          <p:cNvCxnSpPr>
            <a:endCxn id="3" idx="3"/>
          </p:cNvCxnSpPr>
          <p:nvPr/>
        </p:nvCxnSpPr>
        <p:spPr>
          <a:xfrm flipH="1">
            <a:off x="1955774" y="1324713"/>
            <a:ext cx="1620762" cy="7509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4" idx="0"/>
          </p:cNvCxnSpPr>
          <p:nvPr/>
        </p:nvCxnSpPr>
        <p:spPr>
          <a:xfrm flipH="1">
            <a:off x="2130642" y="1324713"/>
            <a:ext cx="1721278" cy="15985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5" idx="0"/>
          </p:cNvCxnSpPr>
          <p:nvPr/>
        </p:nvCxnSpPr>
        <p:spPr>
          <a:xfrm>
            <a:off x="4644008" y="1324713"/>
            <a:ext cx="0" cy="20591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6" idx="0"/>
          </p:cNvCxnSpPr>
          <p:nvPr/>
        </p:nvCxnSpPr>
        <p:spPr>
          <a:xfrm>
            <a:off x="5436096" y="1324713"/>
            <a:ext cx="1687423" cy="15282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7" idx="1"/>
          </p:cNvCxnSpPr>
          <p:nvPr/>
        </p:nvCxnSpPr>
        <p:spPr>
          <a:xfrm>
            <a:off x="5868144" y="1324713"/>
            <a:ext cx="1584176" cy="7509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1079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8826" y="0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70C0"/>
                </a:solidFill>
              </a:rPr>
              <a:t>Зв’язок фонетики з іншими розділами та мовознавчими дисциплінами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980727"/>
            <a:ext cx="492443" cy="53285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rgbClr val="FF0000"/>
                </a:solidFill>
              </a:rPr>
              <a:t>Фонетика</a:t>
            </a:r>
            <a:r>
              <a:rPr lang="uk-UA" sz="2000" dirty="0" smtClean="0"/>
              <a:t> </a:t>
            </a:r>
            <a:r>
              <a:rPr lang="uk-UA" sz="2000" dirty="0" smtClean="0">
                <a:solidFill>
                  <a:srgbClr val="FF0000"/>
                </a:solidFill>
              </a:rPr>
              <a:t>пов’язана з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6759" y="1336698"/>
            <a:ext cx="19442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C00000"/>
                </a:solidFill>
              </a:rPr>
              <a:t>о</a:t>
            </a:r>
            <a:r>
              <a:rPr lang="uk-UA" dirty="0" smtClean="0">
                <a:solidFill>
                  <a:srgbClr val="C00000"/>
                </a:solidFill>
              </a:rPr>
              <a:t>рфоепією</a:t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/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>графікою</a:t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/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>орфографією</a:t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/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>лексикологією</a:t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/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>морфемікою і словотвором</a:t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/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>морфологією</a:t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/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>синтаксисом</a:t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/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>стилістикою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39552" y="1556791"/>
            <a:ext cx="0" cy="417646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39552" y="1556792"/>
            <a:ext cx="43204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42703" y="2132856"/>
            <a:ext cx="43204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39552" y="2708920"/>
            <a:ext cx="43204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39552" y="3212976"/>
            <a:ext cx="43204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42703" y="3789040"/>
            <a:ext cx="43204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42703" y="4581128"/>
            <a:ext cx="43204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52278" y="5157192"/>
            <a:ext cx="43204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42703" y="5722936"/>
            <a:ext cx="43204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13097" y="2195458"/>
            <a:ext cx="492443" cy="280679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uk-UA" sz="2000" dirty="0" smtClean="0">
                <a:solidFill>
                  <a:srgbClr val="FF0000"/>
                </a:solidFill>
              </a:rPr>
              <a:t>Цей зв’язок виявляється: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49951" y="1336698"/>
            <a:ext cx="4466465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u="sng" dirty="0">
                <a:solidFill>
                  <a:srgbClr val="0070C0"/>
                </a:solidFill>
              </a:rPr>
              <a:t>с</a:t>
            </a:r>
            <a:r>
              <a:rPr lang="uk-UA" sz="1400" u="sng" dirty="0" smtClean="0">
                <a:solidFill>
                  <a:srgbClr val="0070C0"/>
                </a:solidFill>
              </a:rPr>
              <a:t>пираючись на дані фонетики,</a:t>
            </a:r>
            <a:r>
              <a:rPr lang="uk-UA" sz="1400" dirty="0" smtClean="0">
                <a:solidFill>
                  <a:srgbClr val="0070C0"/>
                </a:solidFill>
              </a:rPr>
              <a:t> встановлює правила вимови звуків, звукосполучень</a:t>
            </a:r>
            <a:br>
              <a:rPr lang="uk-UA" sz="1400" dirty="0" smtClean="0">
                <a:solidFill>
                  <a:srgbClr val="0070C0"/>
                </a:solidFill>
              </a:rPr>
            </a:br>
            <a:r>
              <a:rPr lang="uk-UA" sz="1400" dirty="0" smtClean="0">
                <a:solidFill>
                  <a:srgbClr val="0070C0"/>
                </a:solidFill>
              </a:rPr>
              <a:t/>
            </a:r>
            <a:br>
              <a:rPr lang="uk-UA" sz="1400" dirty="0" smtClean="0">
                <a:solidFill>
                  <a:srgbClr val="0070C0"/>
                </a:solidFill>
              </a:rPr>
            </a:br>
            <a:r>
              <a:rPr lang="uk-UA" sz="1400" dirty="0" smtClean="0">
                <a:solidFill>
                  <a:srgbClr val="0070C0"/>
                </a:solidFill>
              </a:rPr>
              <a:t>вивчає способи позначення звуків на письмі</a:t>
            </a:r>
            <a:br>
              <a:rPr lang="uk-UA" sz="1400" dirty="0" smtClean="0">
                <a:solidFill>
                  <a:srgbClr val="0070C0"/>
                </a:solidFill>
              </a:rPr>
            </a:br>
            <a:r>
              <a:rPr lang="uk-UA" sz="1400" dirty="0" smtClean="0">
                <a:solidFill>
                  <a:srgbClr val="0070C0"/>
                </a:solidFill>
              </a:rPr>
              <a:t/>
            </a:r>
            <a:br>
              <a:rPr lang="uk-UA" sz="1400" dirty="0" smtClean="0">
                <a:solidFill>
                  <a:srgbClr val="0070C0"/>
                </a:solidFill>
              </a:rPr>
            </a:br>
            <a:r>
              <a:rPr lang="uk-UA" sz="1400" u="sng" dirty="0" smtClean="0">
                <a:solidFill>
                  <a:srgbClr val="0070C0"/>
                </a:solidFill>
              </a:rPr>
              <a:t>ґрунтується на фонетичному принципі,</a:t>
            </a:r>
            <a:r>
              <a:rPr lang="uk-UA" sz="1400" dirty="0" smtClean="0">
                <a:solidFill>
                  <a:srgbClr val="0070C0"/>
                </a:solidFill>
              </a:rPr>
              <a:t> визначає правила правопису морфем, слів</a:t>
            </a:r>
            <a:br>
              <a:rPr lang="uk-UA" sz="1400" dirty="0" smtClean="0">
                <a:solidFill>
                  <a:srgbClr val="0070C0"/>
                </a:solidFill>
              </a:rPr>
            </a:br>
            <a:r>
              <a:rPr lang="uk-UA" sz="1400" dirty="0" smtClean="0">
                <a:solidFill>
                  <a:srgbClr val="0070C0"/>
                </a:solidFill>
              </a:rPr>
              <a:t/>
            </a:r>
            <a:br>
              <a:rPr lang="uk-UA" sz="1400" dirty="0" smtClean="0">
                <a:solidFill>
                  <a:srgbClr val="0070C0"/>
                </a:solidFill>
              </a:rPr>
            </a:br>
            <a:r>
              <a:rPr lang="uk-UA" sz="1400" dirty="0" smtClean="0">
                <a:solidFill>
                  <a:srgbClr val="0070C0"/>
                </a:solidFill>
              </a:rPr>
              <a:t>звуки, з яких складається слово, є способом вираження лексичного значення</a:t>
            </a:r>
            <a:br>
              <a:rPr lang="uk-UA" sz="1400" dirty="0" smtClean="0">
                <a:solidFill>
                  <a:srgbClr val="0070C0"/>
                </a:solidFill>
              </a:rPr>
            </a:br>
            <a:r>
              <a:rPr lang="uk-UA" sz="1400" dirty="0" smtClean="0">
                <a:solidFill>
                  <a:srgbClr val="0070C0"/>
                </a:solidFill>
              </a:rPr>
              <a:t/>
            </a:r>
            <a:br>
              <a:rPr lang="uk-UA" sz="1400" dirty="0" smtClean="0">
                <a:solidFill>
                  <a:srgbClr val="0070C0"/>
                </a:solidFill>
              </a:rPr>
            </a:br>
            <a:r>
              <a:rPr lang="uk-UA" sz="1400" dirty="0" smtClean="0">
                <a:solidFill>
                  <a:srgbClr val="0070C0"/>
                </a:solidFill>
              </a:rPr>
              <a:t>звуки є матеріалом для морфем</a:t>
            </a:r>
            <a:br>
              <a:rPr lang="uk-UA" sz="1400" dirty="0" smtClean="0">
                <a:solidFill>
                  <a:srgbClr val="0070C0"/>
                </a:solidFill>
              </a:rPr>
            </a:br>
            <a:r>
              <a:rPr lang="uk-UA" sz="1400" dirty="0" smtClean="0">
                <a:solidFill>
                  <a:srgbClr val="0070C0"/>
                </a:solidFill>
              </a:rPr>
              <a:t/>
            </a:r>
            <a:br>
              <a:rPr lang="uk-UA" sz="1400" dirty="0" smtClean="0">
                <a:solidFill>
                  <a:srgbClr val="0070C0"/>
                </a:solidFill>
              </a:rPr>
            </a:br>
            <a:r>
              <a:rPr lang="uk-UA" sz="1400" dirty="0" smtClean="0">
                <a:solidFill>
                  <a:srgbClr val="0070C0"/>
                </a:solidFill>
              </a:rPr>
              <a:t/>
            </a:r>
            <a:br>
              <a:rPr lang="uk-UA" sz="1400" dirty="0" smtClean="0">
                <a:solidFill>
                  <a:srgbClr val="0070C0"/>
                </a:solidFill>
              </a:rPr>
            </a:br>
            <a:r>
              <a:rPr lang="uk-UA" sz="1400" dirty="0" smtClean="0">
                <a:solidFill>
                  <a:srgbClr val="0070C0"/>
                </a:solidFill>
              </a:rPr>
              <a:t>граматична форма виражається за допомогою морфем, що складаються зі звуків</a:t>
            </a:r>
            <a:br>
              <a:rPr lang="uk-UA" sz="1400" dirty="0" smtClean="0">
                <a:solidFill>
                  <a:srgbClr val="0070C0"/>
                </a:solidFill>
              </a:rPr>
            </a:br>
            <a:r>
              <a:rPr lang="uk-UA" sz="1400" dirty="0" smtClean="0">
                <a:solidFill>
                  <a:srgbClr val="0070C0"/>
                </a:solidFill>
              </a:rPr>
              <a:t/>
            </a:r>
            <a:br>
              <a:rPr lang="uk-UA" sz="1400" dirty="0" smtClean="0">
                <a:solidFill>
                  <a:srgbClr val="0070C0"/>
                </a:solidFill>
              </a:rPr>
            </a:br>
            <a:r>
              <a:rPr lang="uk-UA" sz="1400" dirty="0" smtClean="0">
                <a:solidFill>
                  <a:srgbClr val="0070C0"/>
                </a:solidFill>
              </a:rPr>
              <a:t>у тексті, реченнях виявляються такі фонетичні засоби, як фразовий і логічний наголос, інтонація</a:t>
            </a:r>
            <a:br>
              <a:rPr lang="uk-UA" sz="1400" dirty="0" smtClean="0">
                <a:solidFill>
                  <a:srgbClr val="0070C0"/>
                </a:solidFill>
              </a:rPr>
            </a:br>
            <a:r>
              <a:rPr lang="uk-UA" sz="1400" dirty="0" smtClean="0">
                <a:solidFill>
                  <a:srgbClr val="0070C0"/>
                </a:solidFill>
              </a:rPr>
              <a:t/>
            </a:r>
            <a:br>
              <a:rPr lang="uk-UA" sz="1400" dirty="0" smtClean="0">
                <a:solidFill>
                  <a:srgbClr val="0070C0"/>
                </a:solidFill>
              </a:rPr>
            </a:br>
            <a:r>
              <a:rPr lang="uk-UA" sz="1400" dirty="0" smtClean="0">
                <a:solidFill>
                  <a:srgbClr val="0070C0"/>
                </a:solidFill>
              </a:rPr>
              <a:t>різні фонетичні засоби (алітерація, асиміляція, звукові форми, ритмічне членування) є стилістичними прийомами</a:t>
            </a:r>
            <a:endParaRPr lang="ru-RU" sz="1400" u="sng" dirty="0">
              <a:solidFill>
                <a:srgbClr val="0070C0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420985" y="1571449"/>
            <a:ext cx="0" cy="417646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420985" y="1571449"/>
            <a:ext cx="43204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420984" y="2092871"/>
            <a:ext cx="43204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420985" y="2708920"/>
            <a:ext cx="43204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423139" y="3210694"/>
            <a:ext cx="43204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440648" y="3789040"/>
            <a:ext cx="43204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419443" y="4581128"/>
            <a:ext cx="43204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417902" y="5157192"/>
            <a:ext cx="43204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423139" y="5733255"/>
            <a:ext cx="43204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045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116632"/>
            <a:ext cx="3123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Одиниці фонетики</a:t>
            </a:r>
            <a:endParaRPr lang="ru-RU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706104"/>
              </p:ext>
            </p:extLst>
          </p:nvPr>
        </p:nvGraphicFramePr>
        <p:xfrm>
          <a:off x="323528" y="1397000"/>
          <a:ext cx="8568952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0070C0"/>
                          </a:solidFill>
                        </a:rPr>
                        <a:t>Групи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0070C0"/>
                          </a:solidFill>
                        </a:rPr>
                        <a:t>Різновиди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Лінійні</a:t>
                      </a:r>
                      <a:r>
                        <a:rPr lang="uk-UA" b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uk-UA" sz="1600" b="0" dirty="0" smtClean="0">
                          <a:solidFill>
                            <a:srgbClr val="C00000"/>
                          </a:solidFill>
                        </a:rPr>
                        <a:t>(сегментні)</a:t>
                      </a:r>
                    </a:p>
                    <a:p>
                      <a:pPr algn="ctr"/>
                      <a:r>
                        <a:rPr lang="uk-UA" sz="1600" b="0" dirty="0" smtClean="0">
                          <a:solidFill>
                            <a:schemeClr val="tx1"/>
                          </a:solidFill>
                        </a:rPr>
                        <a:t>слідують одна за одною в </a:t>
                      </a:r>
                      <a:r>
                        <a:rPr lang="uk-UA" sz="1600" b="0" dirty="0" err="1" smtClean="0">
                          <a:solidFill>
                            <a:schemeClr val="tx1"/>
                          </a:solidFill>
                        </a:rPr>
                        <a:t>мовному</a:t>
                      </a:r>
                      <a:r>
                        <a:rPr lang="uk-UA" sz="1600" b="0" dirty="0" smtClean="0">
                          <a:solidFill>
                            <a:schemeClr val="tx1"/>
                          </a:solidFill>
                        </a:rPr>
                        <a:t> потоці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u="sng" dirty="0" smtClean="0">
                          <a:solidFill>
                            <a:srgbClr val="FF0000"/>
                          </a:solidFill>
                        </a:rPr>
                        <a:t>звуки</a:t>
                      </a: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 (фонеми) →</a:t>
                      </a:r>
                      <a:r>
                        <a:rPr lang="uk-UA" dirty="0" smtClean="0"/>
                        <a:t> </a:t>
                      </a: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звукосполучення,</a:t>
                      </a:r>
                      <a:r>
                        <a:rPr lang="uk-UA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склади</a:t>
                      </a:r>
                      <a:r>
                        <a:rPr lang="uk-UA" dirty="0" smtClean="0"/>
                        <a:t> </a:t>
                      </a: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→</a:t>
                      </a:r>
                      <a:r>
                        <a:rPr lang="uk-UA" dirty="0" smtClean="0"/>
                        <a:t> </a:t>
                      </a: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фонетичні слова</a:t>
                      </a:r>
                      <a:r>
                        <a:rPr lang="uk-UA" dirty="0" smtClean="0"/>
                        <a:t> </a:t>
                      </a: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→</a:t>
                      </a:r>
                      <a:r>
                        <a:rPr lang="uk-UA" dirty="0" smtClean="0"/>
                        <a:t> </a:t>
                      </a: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синтагми</a:t>
                      </a:r>
                      <a:r>
                        <a:rPr lang="uk-UA" dirty="0" smtClean="0"/>
                        <a:t> </a:t>
                      </a: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→</a:t>
                      </a:r>
                      <a:r>
                        <a:rPr lang="uk-UA" dirty="0" smtClean="0"/>
                        <a:t> </a:t>
                      </a: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фонетичні фрази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rgbClr val="C00000"/>
                          </a:solidFill>
                        </a:rPr>
                        <a:t>Нелінійні</a:t>
                      </a:r>
                      <a:r>
                        <a:rPr lang="uk-UA" sz="1800" b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uk-UA" sz="1600" b="0" dirty="0" smtClean="0">
                          <a:solidFill>
                            <a:srgbClr val="C00000"/>
                          </a:solidFill>
                        </a:rPr>
                        <a:t>(над-, </a:t>
                      </a:r>
                      <a:r>
                        <a:rPr lang="uk-UA" sz="1600" b="0" dirty="0" err="1" smtClean="0">
                          <a:solidFill>
                            <a:srgbClr val="C00000"/>
                          </a:solidFill>
                        </a:rPr>
                        <a:t>суперсегментні</a:t>
                      </a:r>
                      <a:r>
                        <a:rPr lang="uk-UA" sz="1600" b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</a:p>
                    <a:p>
                      <a:pPr algn="just"/>
                      <a:r>
                        <a:rPr lang="uk-UA" sz="1600" b="0" dirty="0" smtClean="0">
                          <a:solidFill>
                            <a:schemeClr val="tx1"/>
                          </a:solidFill>
                        </a:rPr>
                        <a:t>не</a:t>
                      </a:r>
                      <a:r>
                        <a:rPr lang="uk-UA" sz="1600" b="0" baseline="0" dirty="0" smtClean="0">
                          <a:solidFill>
                            <a:schemeClr val="tx1"/>
                          </a:solidFill>
                        </a:rPr>
                        <a:t> вимовляються ізольовано, а нашаровуються на звукові послідовності</a:t>
                      </a:r>
                      <a:endParaRPr lang="uk-UA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наголос</a:t>
                      </a:r>
                      <a:r>
                        <a:rPr lang="uk-UA" dirty="0" smtClean="0"/>
                        <a:t>, </a:t>
                      </a: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паузи</a:t>
                      </a:r>
                      <a:r>
                        <a:rPr lang="uk-UA" dirty="0" smtClean="0"/>
                        <a:t>,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aseline="0" dirty="0" smtClean="0">
                          <a:solidFill>
                            <a:srgbClr val="FF0000"/>
                          </a:solidFill>
                        </a:rPr>
                        <a:t>інтонація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9788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441880"/>
            <a:ext cx="28490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u="sng" dirty="0" smtClean="0">
                <a:solidFill>
                  <a:srgbClr val="0070C0"/>
                </a:solidFill>
              </a:rPr>
              <a:t>Функції фонем</a:t>
            </a:r>
            <a:endParaRPr lang="ru-RU" sz="3200" b="1" u="sng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615294"/>
              </p:ext>
            </p:extLst>
          </p:nvPr>
        </p:nvGraphicFramePr>
        <p:xfrm>
          <a:off x="1524000" y="1397000"/>
          <a:ext cx="609600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Конститутивна</a:t>
                      </a:r>
                    </a:p>
                    <a:p>
                      <a:pPr algn="ctr"/>
                      <a:r>
                        <a:rPr lang="uk-UA" dirty="0" smtClean="0">
                          <a:solidFill>
                            <a:srgbClr val="C00000"/>
                          </a:solidFill>
                        </a:rPr>
                        <a:t> (будівельна)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│р│, │д│, │а│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err="1" smtClean="0">
                          <a:solidFill>
                            <a:srgbClr val="C00000"/>
                          </a:solidFill>
                        </a:rPr>
                        <a:t>Дистинктивна</a:t>
                      </a:r>
                      <a:r>
                        <a:rPr lang="uk-UA" dirty="0" smtClean="0">
                          <a:solidFill>
                            <a:srgbClr val="C00000"/>
                          </a:solidFill>
                        </a:rPr>
                        <a:t> (розрізнювальна)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ru-RU" b="1" dirty="0" err="1" smtClean="0">
                          <a:solidFill>
                            <a:srgbClr val="C00000"/>
                          </a:solidFill>
                        </a:rPr>
                        <a:t>л│</a:t>
                      </a:r>
                      <a:r>
                        <a:rPr lang="ru-RU" b="0" dirty="0" err="1" smtClean="0"/>
                        <a:t>ава</a:t>
                      </a:r>
                      <a:r>
                        <a:rPr lang="ru-RU" b="0" dirty="0" smtClean="0"/>
                        <a:t>, 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ru-RU" b="1" dirty="0" err="1" smtClean="0">
                          <a:solidFill>
                            <a:srgbClr val="C00000"/>
                          </a:solidFill>
                        </a:rPr>
                        <a:t>к│</a:t>
                      </a:r>
                      <a:r>
                        <a:rPr lang="ru-RU" b="0" dirty="0" err="1" smtClean="0"/>
                        <a:t>ава</a:t>
                      </a:r>
                      <a:r>
                        <a:rPr lang="ru-RU" b="0" dirty="0" smtClean="0"/>
                        <a:t>, 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ru-RU" b="1" dirty="0" err="1" smtClean="0">
                          <a:solidFill>
                            <a:srgbClr val="C00000"/>
                          </a:solidFill>
                        </a:rPr>
                        <a:t>п│</a:t>
                      </a:r>
                      <a:r>
                        <a:rPr lang="ru-RU" b="0" dirty="0" err="1" smtClean="0"/>
                        <a:t>ава</a:t>
                      </a:r>
                      <a:r>
                        <a:rPr lang="ru-RU" b="0" dirty="0" smtClean="0"/>
                        <a:t>, 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│</a:t>
                      </a:r>
                      <a:r>
                        <a:rPr lang="ru-RU" b="1" dirty="0" err="1" smtClean="0">
                          <a:solidFill>
                            <a:srgbClr val="C00000"/>
                          </a:solidFill>
                        </a:rPr>
                        <a:t>ґ│</a:t>
                      </a:r>
                      <a:r>
                        <a:rPr lang="ru-RU" b="0" dirty="0" err="1" smtClean="0"/>
                        <a:t>ава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Ідентифікаційна</a:t>
                      </a:r>
                      <a:r>
                        <a:rPr lang="uk-UA" dirty="0" smtClean="0">
                          <a:solidFill>
                            <a:srgbClr val="C00000"/>
                          </a:solidFill>
                        </a:rPr>
                        <a:t> (</a:t>
                      </a:r>
                      <a:r>
                        <a:rPr lang="uk-UA" dirty="0" err="1" smtClean="0">
                          <a:solidFill>
                            <a:srgbClr val="C00000"/>
                          </a:solidFill>
                        </a:rPr>
                        <a:t>ототожнювальна</a:t>
                      </a:r>
                      <a:r>
                        <a:rPr lang="uk-UA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│</a:t>
                      </a:r>
                      <a:r>
                        <a:rPr lang="ru-RU" b="0" dirty="0" smtClean="0"/>
                        <a:t>шум│, │ура│, │мак│,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│</a:t>
                      </a:r>
                      <a:r>
                        <a:rPr lang="ru-RU" b="0" dirty="0" smtClean="0"/>
                        <a:t>око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│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1724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6317361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084462" y="1196752"/>
            <a:ext cx="5040000" cy="504056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uk-UA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uk-U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вукове поле фонеми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57763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373767"/>
            <a:ext cx="30670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</a:rPr>
              <a:t>Варіанти фонем</a:t>
            </a:r>
            <a:endParaRPr lang="ru-RU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076569"/>
              </p:ext>
            </p:extLst>
          </p:nvPr>
        </p:nvGraphicFramePr>
        <p:xfrm>
          <a:off x="1524000" y="1397000"/>
          <a:ext cx="6096000" cy="183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0070C0"/>
                          </a:solidFill>
                        </a:rPr>
                        <a:t>Типи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0070C0"/>
                          </a:solidFill>
                        </a:rPr>
                        <a:t>Приклади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Позиційні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i="1" dirty="0" smtClean="0"/>
                        <a:t>з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[o</a:t>
                      </a:r>
                      <a:r>
                        <a:rPr lang="ru-RU" b="1" i="1" baseline="30000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uk-UA" b="0" i="1" dirty="0" err="1" smtClean="0"/>
                        <a:t>зу́ля</a:t>
                      </a:r>
                      <a:endParaRPr lang="ru-RU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Комбінаторні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i="1" dirty="0" smtClean="0"/>
                        <a:t>ш</a:t>
                      </a:r>
                      <a:r>
                        <a:rPr lang="uk-UA" i="1" dirty="0" smtClean="0">
                          <a:solidFill>
                            <a:srgbClr val="00B050"/>
                          </a:solidFill>
                        </a:rPr>
                        <a:t>о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sz="18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ў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uk-UA" i="1" dirty="0" smtClean="0">
                          <a:solidFill>
                            <a:srgbClr val="00B050"/>
                          </a:solidFill>
                        </a:rPr>
                        <a:t>к</a:t>
                      </a:r>
                      <a:r>
                        <a:rPr lang="uk-UA" i="1" dirty="0" smtClean="0"/>
                        <a:t>, </a:t>
                      </a:r>
                      <a:r>
                        <a:rPr lang="uk-UA" i="1" dirty="0" err="1" smtClean="0"/>
                        <a:t>ч</a:t>
                      </a:r>
                      <a:r>
                        <a:rPr lang="uk-UA" i="1" dirty="0" err="1" smtClean="0">
                          <a:solidFill>
                            <a:srgbClr val="00B050"/>
                          </a:solidFill>
                        </a:rPr>
                        <a:t>а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sz="18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ĭ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uk-UA" i="1" dirty="0" smtClean="0">
                          <a:solidFill>
                            <a:srgbClr val="00B050"/>
                          </a:solidFill>
                        </a:rPr>
                        <a:t>н</a:t>
                      </a:r>
                      <a:r>
                        <a:rPr lang="uk-UA" i="1" dirty="0" smtClean="0"/>
                        <a:t>ий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Факультативні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i="0" dirty="0" smtClean="0"/>
                        <a:t>діал. 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FF0000"/>
                          </a:solidFill>
                        </a:rPr>
                        <a:t>д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’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uk-UA" i="1" dirty="0" smtClean="0"/>
                        <a:t>ід, </a:t>
                      </a:r>
                      <a:r>
                        <a:rPr lang="uk-UA" i="1" dirty="0" err="1" smtClean="0"/>
                        <a:t>си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’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uk-UA" i="1" dirty="0" err="1" smtClean="0"/>
                        <a:t>ій</a:t>
                      </a: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літ. </a:t>
                      </a:r>
                      <a:r>
                        <a:rPr lang="en-US" i="1" dirty="0" smtClean="0"/>
                        <a:t>[</a:t>
                      </a:r>
                      <a:r>
                        <a:rPr lang="uk-UA" b="1" i="1" dirty="0" smtClean="0">
                          <a:solidFill>
                            <a:srgbClr val="FF0000"/>
                          </a:solidFill>
                        </a:rPr>
                        <a:t>д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ᴵ</a:t>
                      </a: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uk-UA" i="1" dirty="0" smtClean="0"/>
                        <a:t>ід, </a:t>
                      </a:r>
                      <a:r>
                        <a:rPr lang="uk-UA" i="1" dirty="0" err="1" smtClean="0"/>
                        <a:t>си</a:t>
                      </a:r>
                      <a:r>
                        <a:rPr lang="en-US" i="1" dirty="0" smtClean="0"/>
                        <a:t>[</a:t>
                      </a:r>
                      <a:r>
                        <a:rPr lang="uk-UA" b="1" i="1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ᴵ</a:t>
                      </a:r>
                      <a:r>
                        <a:rPr lang="en-US" i="1" dirty="0" smtClean="0"/>
                        <a:t>]</a:t>
                      </a:r>
                      <a:r>
                        <a:rPr lang="uk-UA" i="1" dirty="0" err="1" smtClean="0"/>
                        <a:t>ій</a:t>
                      </a:r>
                      <a:endParaRPr lang="ru-RU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4014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3560" y="44624"/>
            <a:ext cx="703711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b="1" dirty="0" smtClean="0"/>
          </a:p>
          <a:p>
            <a:r>
              <a:rPr lang="uk-UA" sz="3200" b="1" dirty="0" smtClean="0">
                <a:solidFill>
                  <a:srgbClr val="0070C0"/>
                </a:solidFill>
              </a:rPr>
              <a:t>Корелятивні пари приголосних фонем</a:t>
            </a:r>
            <a:endParaRPr lang="ru-RU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272083"/>
              </p:ext>
            </p:extLst>
          </p:nvPr>
        </p:nvGraphicFramePr>
        <p:xfrm>
          <a:off x="251521" y="1397000"/>
          <a:ext cx="8640959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71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46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46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4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46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46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46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46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469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Дзвінкі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│б│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1" dirty="0" smtClean="0">
                          <a:solidFill>
                            <a:srgbClr val="FF0000"/>
                          </a:solidFill>
                        </a:rPr>
                        <a:t>б</a:t>
                      </a:r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ік</a:t>
                      </a:r>
                      <a:endParaRPr lang="ru-RU" sz="1200" b="1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│д│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1" dirty="0" smtClean="0">
                          <a:solidFill>
                            <a:srgbClr val="FF0000"/>
                          </a:solidFill>
                        </a:rPr>
                        <a:t>д</a:t>
                      </a:r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ам</a:t>
                      </a:r>
                      <a:endParaRPr lang="ru-RU" sz="1200" b="1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│д</a:t>
                      </a:r>
                      <a:r>
                        <a:rPr lang="en-US" sz="1800" b="1" i="1" dirty="0" smtClean="0">
                          <a:solidFill>
                            <a:srgbClr val="FF0000"/>
                          </a:solidFill>
                        </a:rPr>
                        <a:t>ᴵ</a:t>
                      </a: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1" dirty="0" smtClean="0">
                          <a:solidFill>
                            <a:srgbClr val="FF0000"/>
                          </a:solidFill>
                        </a:rPr>
                        <a:t>д</a:t>
                      </a:r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іло</a:t>
                      </a:r>
                      <a:endParaRPr lang="ru-RU" sz="1200" b="1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│з│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ра</a:t>
                      </a:r>
                      <a:r>
                        <a:rPr lang="uk-UA" sz="1200" b="1" i="1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endParaRPr lang="ru-RU" sz="1200" b="1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│з</a:t>
                      </a:r>
                      <a:r>
                        <a:rPr lang="en-US" sz="1800" b="1" i="1" dirty="0" smtClean="0">
                          <a:solidFill>
                            <a:srgbClr val="FF0000"/>
                          </a:solidFill>
                        </a:rPr>
                        <a:t>ᴵ</a:t>
                      </a: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1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ірка</a:t>
                      </a:r>
                      <a:endParaRPr lang="ru-RU" sz="1200" b="1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  <a:r>
                        <a:rPr lang="uk-UA" sz="1400" b="1" i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дˆз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1" dirty="0" err="1" smtClean="0">
                          <a:solidFill>
                            <a:schemeClr val="tx1"/>
                          </a:solidFill>
                        </a:rPr>
                        <a:t>бу</a:t>
                      </a:r>
                      <a:r>
                        <a:rPr lang="uk-UA" sz="1200" b="1" i="1" dirty="0" err="1" smtClean="0">
                          <a:solidFill>
                            <a:srgbClr val="FF0000"/>
                          </a:solidFill>
                        </a:rPr>
                        <a:t>дз</a:t>
                      </a:r>
                      <a:endParaRPr lang="ru-RU" sz="1200" b="1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│</a:t>
                      </a:r>
                      <a:r>
                        <a:rPr lang="uk-UA" sz="1400" b="1" i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</a:t>
                      </a:r>
                      <a:r>
                        <a:rPr lang="uk-UA" sz="1400" b="1" i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ˆз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'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err="1" smtClean="0">
                          <a:solidFill>
                            <a:schemeClr val="tx1"/>
                          </a:solidFill>
                        </a:rPr>
                        <a:t>ґе</a:t>
                      </a:r>
                      <a:r>
                        <a:rPr lang="ru-RU" sz="1200" b="1" i="1" dirty="0" err="1" smtClean="0">
                          <a:solidFill>
                            <a:srgbClr val="FF0000"/>
                          </a:solidFill>
                        </a:rPr>
                        <a:t>дзь</a:t>
                      </a:r>
                      <a:endParaRPr lang="ru-RU" sz="1200" b="1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│</a:t>
                      </a:r>
                      <a:r>
                        <a:rPr lang="uk-UA" sz="1400" b="1" i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дˆж</a:t>
                      </a:r>
                      <a:endParaRPr lang="uk-UA" sz="1400" b="1" i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дж</a:t>
                      </a:r>
                      <a:r>
                        <a:rPr lang="uk-UA" sz="12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аз</a:t>
                      </a:r>
                      <a:endParaRPr lang="ru-RU" sz="1200" b="1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│г│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1" dirty="0" smtClean="0">
                          <a:solidFill>
                            <a:srgbClr val="FF0000"/>
                          </a:solidFill>
                        </a:rPr>
                        <a:t>г</a:t>
                      </a:r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атка</a:t>
                      </a:r>
                      <a:endParaRPr lang="ru-RU" sz="1200" b="1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│ґ│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err="1" smtClean="0">
                          <a:solidFill>
                            <a:srgbClr val="FF0000"/>
                          </a:solidFill>
                        </a:rPr>
                        <a:t>ґ</a:t>
                      </a:r>
                      <a:r>
                        <a:rPr lang="ru-RU" sz="1200" b="1" i="0" dirty="0" err="1" smtClean="0">
                          <a:solidFill>
                            <a:schemeClr val="tx1"/>
                          </a:solidFill>
                        </a:rPr>
                        <a:t>ава</a:t>
                      </a:r>
                      <a:endParaRPr lang="ru-RU" sz="1200" b="1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  <a:r>
                        <a:rPr lang="uk-UA" sz="1800" b="1" i="1" dirty="0" smtClean="0">
                          <a:solidFill>
                            <a:srgbClr val="FF0000"/>
                          </a:solidFill>
                        </a:rPr>
                        <a:t>ж</a:t>
                      </a: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1" dirty="0" smtClean="0">
                          <a:solidFill>
                            <a:srgbClr val="FF0000"/>
                          </a:solidFill>
                        </a:rPr>
                        <a:t>ж</a:t>
                      </a:r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ар</a:t>
                      </a:r>
                      <a:endParaRPr lang="ru-RU" sz="1200" b="1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uk-UA" sz="16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7030A0"/>
                          </a:solidFill>
                        </a:rPr>
                        <a:t>Глухі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7030A0"/>
                          </a:solidFill>
                        </a:rPr>
                        <a:t>│п│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1" dirty="0" smtClean="0">
                          <a:solidFill>
                            <a:srgbClr val="7030A0"/>
                          </a:solidFill>
                        </a:rPr>
                        <a:t>п</a:t>
                      </a:r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ік</a:t>
                      </a:r>
                      <a:endParaRPr lang="ru-RU" sz="1200" b="1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</a:rPr>
                        <a:t>│</a:t>
                      </a: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т</a:t>
                      </a: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</a:rPr>
                        <a:t>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1" dirty="0" smtClean="0">
                          <a:solidFill>
                            <a:srgbClr val="7030A0"/>
                          </a:solidFill>
                        </a:rPr>
                        <a:t>т</a:t>
                      </a:r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ам</a:t>
                      </a:r>
                      <a:endParaRPr lang="ru-RU" sz="1200" b="1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</a:rPr>
                        <a:t>│т</a:t>
                      </a:r>
                      <a:r>
                        <a:rPr lang="en-US" sz="1600" b="1" i="1" dirty="0" smtClean="0">
                          <a:solidFill>
                            <a:srgbClr val="7030A0"/>
                          </a:solidFill>
                        </a:rPr>
                        <a:t>ᴵ</a:t>
                      </a: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</a:rPr>
                        <a:t>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1" dirty="0" smtClean="0">
                          <a:solidFill>
                            <a:srgbClr val="7030A0"/>
                          </a:solidFill>
                        </a:rPr>
                        <a:t>т</a:t>
                      </a:r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іло</a:t>
                      </a:r>
                      <a:endParaRPr lang="ru-RU" sz="1200" b="1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7030A0"/>
                          </a:solidFill>
                        </a:rPr>
                        <a:t>│с│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ра</a:t>
                      </a:r>
                      <a:r>
                        <a:rPr lang="uk-UA" sz="1200" b="1" i="1" dirty="0" smtClean="0">
                          <a:solidFill>
                            <a:srgbClr val="7030A0"/>
                          </a:solidFill>
                        </a:rPr>
                        <a:t>с</a:t>
                      </a:r>
                      <a:endParaRPr lang="ru-RU" sz="1200" b="1" i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none" dirty="0" smtClean="0">
                          <a:solidFill>
                            <a:srgbClr val="7030A0"/>
                          </a:solidFill>
                        </a:rPr>
                        <a:t>│с</a:t>
                      </a:r>
                      <a:r>
                        <a:rPr lang="en-US" sz="1800" b="1" i="1" u="none" dirty="0" smtClean="0">
                          <a:solidFill>
                            <a:srgbClr val="7030A0"/>
                          </a:solidFill>
                        </a:rPr>
                        <a:t>ᴵ</a:t>
                      </a:r>
                      <a:r>
                        <a:rPr lang="ru-RU" sz="1800" b="1" i="1" u="none" dirty="0" smtClean="0">
                          <a:solidFill>
                            <a:srgbClr val="7030A0"/>
                          </a:solidFill>
                        </a:rPr>
                        <a:t>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1" u="none" dirty="0" smtClean="0">
                          <a:solidFill>
                            <a:srgbClr val="7030A0"/>
                          </a:solidFill>
                        </a:rPr>
                        <a:t>с</a:t>
                      </a:r>
                      <a:r>
                        <a:rPr lang="uk-UA" sz="1200" b="1" i="1" u="none" dirty="0" smtClean="0">
                          <a:solidFill>
                            <a:schemeClr val="tx1"/>
                          </a:solidFill>
                        </a:rPr>
                        <a:t>ірка</a:t>
                      </a:r>
                      <a:endParaRPr lang="ru-RU" sz="1200" b="1" i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7030A0"/>
                          </a:solidFill>
                        </a:rPr>
                        <a:t>│ц│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1" dirty="0" err="1" smtClean="0">
                          <a:solidFill>
                            <a:schemeClr val="tx1"/>
                          </a:solidFill>
                        </a:rPr>
                        <a:t>бу</a:t>
                      </a:r>
                      <a:r>
                        <a:rPr lang="uk-UA" sz="1200" b="1" i="1" dirty="0" err="1" smtClean="0">
                          <a:solidFill>
                            <a:srgbClr val="7030A0"/>
                          </a:solidFill>
                        </a:rPr>
                        <a:t>ц</a:t>
                      </a:r>
                      <a:endParaRPr lang="ru-RU" sz="1200" b="1" i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7030A0"/>
                          </a:solidFill>
                        </a:rPr>
                        <a:t>│ц</a:t>
                      </a:r>
                      <a:r>
                        <a:rPr lang="en-US" sz="1800" b="1" i="1" dirty="0" smtClean="0">
                          <a:solidFill>
                            <a:srgbClr val="7030A0"/>
                          </a:solidFill>
                        </a:rPr>
                        <a:t>ᴵ</a:t>
                      </a:r>
                      <a:r>
                        <a:rPr lang="ru-RU" sz="1800" b="1" i="1" dirty="0" smtClean="0">
                          <a:solidFill>
                            <a:srgbClr val="7030A0"/>
                          </a:solidFill>
                        </a:rPr>
                        <a:t>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1" dirty="0" err="1" smtClean="0">
                          <a:solidFill>
                            <a:schemeClr val="tx1"/>
                          </a:solidFill>
                        </a:rPr>
                        <a:t>гер</a:t>
                      </a:r>
                      <a:r>
                        <a:rPr lang="uk-UA" sz="1200" b="1" i="1" dirty="0" err="1" smtClean="0">
                          <a:solidFill>
                            <a:srgbClr val="7030A0"/>
                          </a:solidFill>
                        </a:rPr>
                        <a:t>ць</a:t>
                      </a:r>
                      <a:endParaRPr lang="ru-RU" sz="1200" b="1" i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7030A0"/>
                          </a:solidFill>
                        </a:rPr>
                        <a:t>│ч│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1" dirty="0" smtClean="0">
                          <a:solidFill>
                            <a:srgbClr val="7030A0"/>
                          </a:solidFill>
                        </a:rPr>
                        <a:t>ч</a:t>
                      </a:r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ас</a:t>
                      </a:r>
                      <a:endParaRPr lang="ru-RU" sz="1200" b="1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7030A0"/>
                          </a:solidFill>
                        </a:rPr>
                        <a:t>│х│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1" dirty="0" smtClean="0">
                          <a:solidFill>
                            <a:srgbClr val="7030A0"/>
                          </a:solidFill>
                        </a:rPr>
                        <a:t>х</a:t>
                      </a:r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атка</a:t>
                      </a:r>
                      <a:endParaRPr lang="ru-RU" sz="1200" b="1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7030A0"/>
                          </a:solidFill>
                        </a:rPr>
                        <a:t>│к│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1" dirty="0" smtClean="0">
                          <a:solidFill>
                            <a:srgbClr val="7030A0"/>
                          </a:solidFill>
                        </a:rPr>
                        <a:t>к</a:t>
                      </a:r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ава</a:t>
                      </a:r>
                      <a:endParaRPr lang="ru-RU" sz="1200" b="1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7030A0"/>
                          </a:solidFill>
                        </a:rPr>
                        <a:t>│ш│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1" dirty="0" smtClean="0">
                          <a:solidFill>
                            <a:srgbClr val="7030A0"/>
                          </a:solidFill>
                        </a:rPr>
                        <a:t>ш</a:t>
                      </a:r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ар</a:t>
                      </a:r>
                      <a:endParaRPr lang="ru-RU" sz="1200" b="1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7030A0"/>
                          </a:solidFill>
                        </a:rPr>
                        <a:t>│ф│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569309"/>
              </p:ext>
            </p:extLst>
          </p:nvPr>
        </p:nvGraphicFramePr>
        <p:xfrm>
          <a:off x="323524" y="3068960"/>
          <a:ext cx="8568956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8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9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89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89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89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89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89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89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Тверді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│д│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ра</a:t>
                      </a:r>
                      <a:r>
                        <a:rPr lang="uk-UA" sz="1200" b="1" i="1" dirty="0" smtClean="0">
                          <a:solidFill>
                            <a:srgbClr val="FF0000"/>
                          </a:solidFill>
                        </a:rPr>
                        <a:t>д</a:t>
                      </a:r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ий</a:t>
                      </a:r>
                      <a:endParaRPr lang="ru-RU" sz="1200" b="1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│т│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да</a:t>
                      </a:r>
                      <a:r>
                        <a:rPr lang="uk-UA" sz="1200" b="1" i="1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endParaRPr lang="ru-RU" sz="1200" b="1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│з│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ла</a:t>
                      </a:r>
                      <a:r>
                        <a:rPr lang="uk-UA" sz="1200" b="1" i="1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endParaRPr lang="ru-RU" sz="1200" b="1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│с│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ри</a:t>
                      </a:r>
                      <a:r>
                        <a:rPr lang="uk-UA" sz="1200" b="1" i="1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ru-RU" sz="1200" b="1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  <a:r>
                        <a:rPr lang="uk-UA" sz="1600" b="1" i="1" dirty="0" smtClean="0">
                          <a:solidFill>
                            <a:srgbClr val="FF0000"/>
                          </a:solidFill>
                        </a:rPr>
                        <a:t>ц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1" dirty="0" err="1" smtClean="0">
                          <a:solidFill>
                            <a:schemeClr val="tx1"/>
                          </a:solidFill>
                        </a:rPr>
                        <a:t>па</a:t>
                      </a:r>
                      <a:r>
                        <a:rPr lang="uk-UA" sz="1200" b="1" i="1" dirty="0" err="1" smtClean="0">
                          <a:solidFill>
                            <a:srgbClr val="FF0000"/>
                          </a:solidFill>
                        </a:rPr>
                        <a:t>ц</a:t>
                      </a:r>
                      <a:endParaRPr lang="ru-RU" sz="1200" b="1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 </a:t>
                      </a:r>
                      <a:r>
                        <a:rPr lang="uk-UA" sz="1800" b="1" i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дˆз</a:t>
                      </a: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</a:p>
                    <a:p>
                      <a:pPr algn="ctr"/>
                      <a:r>
                        <a:rPr lang="uk-UA" sz="1200" b="1" i="1" dirty="0" err="1" smtClean="0">
                          <a:solidFill>
                            <a:schemeClr val="tx1"/>
                          </a:solidFill>
                        </a:rPr>
                        <a:t>бу</a:t>
                      </a:r>
                      <a:r>
                        <a:rPr lang="uk-UA" sz="1200" b="1" i="1" dirty="0" err="1" smtClean="0">
                          <a:solidFill>
                            <a:srgbClr val="FF0000"/>
                          </a:solidFill>
                        </a:rPr>
                        <a:t>дз</a:t>
                      </a:r>
                      <a:endParaRPr lang="ru-RU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│н│</a:t>
                      </a:r>
                    </a:p>
                    <a:p>
                      <a:pPr algn="ctr"/>
                      <a:r>
                        <a:rPr lang="uk-UA" sz="1200" b="0" i="1" dirty="0" smtClean="0">
                          <a:solidFill>
                            <a:schemeClr val="tx1"/>
                          </a:solidFill>
                        </a:rPr>
                        <a:t>ста</a:t>
                      </a:r>
                      <a:r>
                        <a:rPr lang="uk-UA" sz="1200" b="1" i="1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endParaRPr lang="ru-RU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  <a:r>
                        <a:rPr lang="uk-UA" sz="1800" b="1" i="1" dirty="0" smtClean="0">
                          <a:solidFill>
                            <a:srgbClr val="FF0000"/>
                          </a:solidFill>
                        </a:rPr>
                        <a:t>р</a:t>
                      </a: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</a:t>
                      </a:r>
                    </a:p>
                    <a:p>
                      <a:pPr algn="ctr"/>
                      <a:r>
                        <a:rPr lang="uk-UA" sz="1200" b="1" i="1" dirty="0" smtClean="0">
                          <a:solidFill>
                            <a:srgbClr val="FF0000"/>
                          </a:solidFill>
                        </a:rPr>
                        <a:t>р</a:t>
                      </a:r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ад</a:t>
                      </a:r>
                      <a:endParaRPr lang="ru-RU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│л│</a:t>
                      </a:r>
                    </a:p>
                    <a:p>
                      <a:pPr algn="ctr"/>
                      <a:r>
                        <a:rPr lang="uk-UA" sz="1200" b="1" i="1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ак</a:t>
                      </a:r>
                      <a:endParaRPr lang="ru-RU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ru-R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М’які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rgbClr val="00B050"/>
                          </a:solidFill>
                        </a:rPr>
                        <a:t>│д</a:t>
                      </a:r>
                      <a:r>
                        <a:rPr lang="en-US" sz="1800" b="1" i="1" dirty="0" smtClean="0">
                          <a:solidFill>
                            <a:srgbClr val="00B050"/>
                          </a:solidFill>
                        </a:rPr>
                        <a:t>ᴵ</a:t>
                      </a:r>
                      <a:r>
                        <a:rPr lang="ru-RU" sz="1800" b="1" i="1" dirty="0" smtClean="0">
                          <a:solidFill>
                            <a:srgbClr val="00B050"/>
                          </a:solidFill>
                        </a:rPr>
                        <a:t>│</a:t>
                      </a:r>
                    </a:p>
                    <a:p>
                      <a:pPr algn="ctr"/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ра</a:t>
                      </a:r>
                      <a:r>
                        <a:rPr lang="uk-UA" sz="1200" b="1" i="1" dirty="0" smtClean="0">
                          <a:solidFill>
                            <a:srgbClr val="00B050"/>
                          </a:solidFill>
                        </a:rPr>
                        <a:t>д</a:t>
                      </a:r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ій</a:t>
                      </a:r>
                      <a:endParaRPr lang="ru-RU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rgbClr val="00B050"/>
                          </a:solidFill>
                        </a:rPr>
                        <a:t>│т</a:t>
                      </a:r>
                      <a:r>
                        <a:rPr lang="en-US" sz="1800" b="1" i="1" dirty="0" smtClean="0">
                          <a:solidFill>
                            <a:srgbClr val="00B050"/>
                          </a:solidFill>
                        </a:rPr>
                        <a:t>ᴵ</a:t>
                      </a:r>
                      <a:r>
                        <a:rPr lang="ru-RU" sz="1800" b="1" i="1" dirty="0" smtClean="0">
                          <a:solidFill>
                            <a:srgbClr val="00B050"/>
                          </a:solidFill>
                        </a:rPr>
                        <a:t>│</a:t>
                      </a:r>
                    </a:p>
                    <a:p>
                      <a:pPr algn="ctr"/>
                      <a:r>
                        <a:rPr lang="uk-UA" sz="1200" b="1" i="1" dirty="0" err="1" smtClean="0">
                          <a:solidFill>
                            <a:schemeClr val="tx1"/>
                          </a:solidFill>
                        </a:rPr>
                        <a:t>да</a:t>
                      </a:r>
                      <a:r>
                        <a:rPr lang="uk-UA" sz="1200" b="1" i="1" dirty="0" err="1" smtClean="0">
                          <a:solidFill>
                            <a:srgbClr val="00B050"/>
                          </a:solidFill>
                        </a:rPr>
                        <a:t>ть</a:t>
                      </a:r>
                      <a:endParaRPr lang="ru-RU" sz="1200" b="1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rgbClr val="00B050"/>
                          </a:solidFill>
                        </a:rPr>
                        <a:t>│з</a:t>
                      </a:r>
                      <a:r>
                        <a:rPr lang="en-US" sz="1800" b="1" i="1" dirty="0" smtClean="0">
                          <a:solidFill>
                            <a:srgbClr val="00B050"/>
                          </a:solidFill>
                        </a:rPr>
                        <a:t>ᴵ</a:t>
                      </a:r>
                      <a:r>
                        <a:rPr lang="ru-RU" sz="1800" b="1" i="1" dirty="0" smtClean="0">
                          <a:solidFill>
                            <a:srgbClr val="00B050"/>
                          </a:solidFill>
                        </a:rPr>
                        <a:t>│</a:t>
                      </a:r>
                    </a:p>
                    <a:p>
                      <a:pPr algn="ctr"/>
                      <a:r>
                        <a:rPr lang="uk-UA" sz="1200" b="1" i="1" dirty="0" err="1" smtClean="0">
                          <a:solidFill>
                            <a:schemeClr val="tx1"/>
                          </a:solidFill>
                        </a:rPr>
                        <a:t>ла</a:t>
                      </a:r>
                      <a:r>
                        <a:rPr lang="uk-UA" sz="1200" b="1" i="1" dirty="0" err="1" smtClean="0">
                          <a:solidFill>
                            <a:srgbClr val="00B050"/>
                          </a:solidFill>
                        </a:rPr>
                        <a:t>зь</a:t>
                      </a:r>
                      <a:endParaRPr lang="ru-RU" sz="1200" b="1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rgbClr val="00B050"/>
                          </a:solidFill>
                        </a:rPr>
                        <a:t>│с</a:t>
                      </a:r>
                      <a:r>
                        <a:rPr lang="en-US" sz="1800" b="1" i="1" dirty="0" smtClean="0">
                          <a:solidFill>
                            <a:srgbClr val="00B050"/>
                          </a:solidFill>
                        </a:rPr>
                        <a:t>ᴵ</a:t>
                      </a:r>
                      <a:r>
                        <a:rPr lang="ru-RU" sz="1800" b="1" i="1" dirty="0" smtClean="0">
                          <a:solidFill>
                            <a:srgbClr val="00B050"/>
                          </a:solidFill>
                        </a:rPr>
                        <a:t>│</a:t>
                      </a:r>
                    </a:p>
                    <a:p>
                      <a:pPr algn="ctr"/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ри</a:t>
                      </a:r>
                      <a:r>
                        <a:rPr lang="uk-UA" sz="1200" b="1" i="1" dirty="0" smtClean="0">
                          <a:solidFill>
                            <a:srgbClr val="00B050"/>
                          </a:solidFill>
                        </a:rPr>
                        <a:t>сь</a:t>
                      </a:r>
                      <a:endParaRPr lang="ru-RU" sz="1200" b="1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00B050"/>
                          </a:solidFill>
                        </a:rPr>
                        <a:t>│ц</a:t>
                      </a:r>
                      <a:r>
                        <a:rPr lang="en-US" sz="1600" b="1" i="1" dirty="0" smtClean="0">
                          <a:solidFill>
                            <a:srgbClr val="00B050"/>
                          </a:solidFill>
                        </a:rPr>
                        <a:t>ᴵ</a:t>
                      </a:r>
                      <a:r>
                        <a:rPr lang="ru-RU" sz="1600" b="1" i="1" dirty="0" smtClean="0">
                          <a:solidFill>
                            <a:srgbClr val="00B050"/>
                          </a:solidFill>
                        </a:rPr>
                        <a:t>│</a:t>
                      </a:r>
                    </a:p>
                    <a:p>
                      <a:pPr algn="ctr"/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па</a:t>
                      </a:r>
                      <a:r>
                        <a:rPr lang="uk-UA" sz="1200" b="1" i="1" dirty="0" smtClean="0">
                          <a:solidFill>
                            <a:srgbClr val="00B050"/>
                          </a:solidFill>
                        </a:rPr>
                        <a:t>ць</a:t>
                      </a:r>
                      <a:endParaRPr lang="ru-RU" sz="1200" b="1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rgbClr val="00B050"/>
                          </a:solidFill>
                        </a:rPr>
                        <a:t>│</a:t>
                      </a:r>
                      <a:r>
                        <a:rPr lang="uk-UA" sz="1800" b="1" i="1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дˆз</a:t>
                      </a:r>
                      <a:r>
                        <a:rPr lang="en-US" sz="1800" b="1" i="1" dirty="0" smtClean="0">
                          <a:solidFill>
                            <a:srgbClr val="00B050"/>
                          </a:solidFill>
                        </a:rPr>
                        <a:t>ᴵ</a:t>
                      </a:r>
                      <a:r>
                        <a:rPr lang="ru-RU" sz="1800" b="1" i="1" dirty="0" smtClean="0">
                          <a:solidFill>
                            <a:srgbClr val="00B050"/>
                          </a:solidFill>
                        </a:rPr>
                        <a:t>│</a:t>
                      </a:r>
                    </a:p>
                    <a:p>
                      <a:pPr algn="ctr"/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ґу</a:t>
                      </a:r>
                      <a:r>
                        <a:rPr lang="uk-UA" sz="1200" b="1" i="1" dirty="0" smtClean="0">
                          <a:solidFill>
                            <a:srgbClr val="00B050"/>
                          </a:solidFill>
                        </a:rPr>
                        <a:t>дзь</a:t>
                      </a:r>
                      <a:endParaRPr lang="ru-RU" sz="1200" b="1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rgbClr val="00B050"/>
                          </a:solidFill>
                        </a:rPr>
                        <a:t>│н</a:t>
                      </a:r>
                      <a:r>
                        <a:rPr lang="en-US" sz="1800" b="1" i="1" dirty="0" smtClean="0">
                          <a:solidFill>
                            <a:srgbClr val="00B050"/>
                          </a:solidFill>
                        </a:rPr>
                        <a:t>ᴵ</a:t>
                      </a:r>
                      <a:r>
                        <a:rPr lang="ru-RU" sz="1800" b="1" i="1" dirty="0" smtClean="0">
                          <a:solidFill>
                            <a:srgbClr val="00B050"/>
                          </a:solidFill>
                        </a:rPr>
                        <a:t>│</a:t>
                      </a:r>
                    </a:p>
                    <a:p>
                      <a:pPr algn="ctr"/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ста</a:t>
                      </a:r>
                      <a:r>
                        <a:rPr lang="uk-UA" sz="1200" b="1" i="1" dirty="0" smtClean="0">
                          <a:solidFill>
                            <a:srgbClr val="00B050"/>
                          </a:solidFill>
                        </a:rPr>
                        <a:t>нь</a:t>
                      </a:r>
                      <a:endParaRPr lang="ru-RU" sz="1200" b="1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rgbClr val="00B050"/>
                          </a:solidFill>
                        </a:rPr>
                        <a:t>│р</a:t>
                      </a:r>
                      <a:r>
                        <a:rPr lang="en-US" sz="1800" b="1" i="1" dirty="0" smtClean="0">
                          <a:solidFill>
                            <a:srgbClr val="00B050"/>
                          </a:solidFill>
                        </a:rPr>
                        <a:t>ᴵ</a:t>
                      </a:r>
                      <a:r>
                        <a:rPr lang="ru-RU" sz="1800" b="1" i="1" dirty="0" smtClean="0">
                          <a:solidFill>
                            <a:srgbClr val="00B050"/>
                          </a:solidFill>
                        </a:rPr>
                        <a:t>│</a:t>
                      </a:r>
                    </a:p>
                    <a:p>
                      <a:pPr algn="ctr"/>
                      <a:r>
                        <a:rPr lang="uk-UA" sz="1200" b="1" i="1" dirty="0" smtClean="0">
                          <a:solidFill>
                            <a:srgbClr val="00B050"/>
                          </a:solidFill>
                        </a:rPr>
                        <a:t>р</a:t>
                      </a:r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яд</a:t>
                      </a:r>
                      <a:endParaRPr lang="ru-RU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rgbClr val="00B050"/>
                          </a:solidFill>
                        </a:rPr>
                        <a:t>│л</a:t>
                      </a:r>
                      <a:r>
                        <a:rPr lang="en-US" sz="1800" b="1" i="1" dirty="0" smtClean="0">
                          <a:solidFill>
                            <a:srgbClr val="00B050"/>
                          </a:solidFill>
                        </a:rPr>
                        <a:t>ᴵ</a:t>
                      </a:r>
                      <a:r>
                        <a:rPr lang="ru-RU" sz="1800" b="1" i="1" dirty="0" smtClean="0">
                          <a:solidFill>
                            <a:srgbClr val="00B050"/>
                          </a:solidFill>
                        </a:rPr>
                        <a:t>│</a:t>
                      </a:r>
                    </a:p>
                    <a:p>
                      <a:pPr algn="ctr"/>
                      <a:r>
                        <a:rPr lang="uk-UA" sz="1200" b="1" i="1" dirty="0" smtClean="0">
                          <a:solidFill>
                            <a:srgbClr val="00B050"/>
                          </a:solidFill>
                        </a:rPr>
                        <a:t>л</a:t>
                      </a:r>
                      <a:r>
                        <a:rPr lang="uk-UA" sz="1200" b="1" i="1" dirty="0" smtClean="0">
                          <a:solidFill>
                            <a:schemeClr val="tx1"/>
                          </a:solidFill>
                        </a:rPr>
                        <a:t>як</a:t>
                      </a:r>
                      <a:endParaRPr lang="ru-RU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rgbClr val="00B050"/>
                          </a:solidFill>
                        </a:rPr>
                        <a:t>│й│</a:t>
                      </a:r>
                      <a:endParaRPr lang="ru-RU" sz="1800" b="1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5104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48680"/>
            <a:ext cx="7772400" cy="5184577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rgbClr val="0070C0"/>
                </a:solidFill>
              </a:rPr>
              <a:t>НЕПАРНІ ФОНЕМИ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980728"/>
            <a:ext cx="7772400" cy="288032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(</a:t>
            </a:r>
            <a:r>
              <a:rPr lang="uk-UA" sz="3200" dirty="0">
                <a:solidFill>
                  <a:schemeClr val="tx1"/>
                </a:solidFill>
              </a:rPr>
              <a:t>щ</a:t>
            </a:r>
            <a:r>
              <a:rPr lang="uk-UA" sz="3200" dirty="0" smtClean="0">
                <a:solidFill>
                  <a:schemeClr val="tx1"/>
                </a:solidFill>
              </a:rPr>
              <a:t>одо голосу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  <a:endParaRPr lang="uk-UA" sz="3200" dirty="0" smtClean="0">
              <a:solidFill>
                <a:schemeClr val="tx1"/>
              </a:solidFill>
            </a:endParaRPr>
          </a:p>
          <a:p>
            <a:endParaRPr lang="uk-UA" dirty="0"/>
          </a:p>
          <a:p>
            <a:endParaRPr lang="uk-UA" dirty="0" smtClean="0"/>
          </a:p>
          <a:p>
            <a:r>
              <a:rPr lang="uk-UA" sz="3800" b="1" dirty="0" smtClean="0">
                <a:solidFill>
                  <a:srgbClr val="0070C0"/>
                </a:solidFill>
              </a:rPr>
              <a:t>Сонорні</a:t>
            </a:r>
            <a:r>
              <a:rPr lang="uk-UA" sz="3800" dirty="0" smtClean="0">
                <a:solidFill>
                  <a:srgbClr val="0070C0"/>
                </a:solidFill>
              </a:rPr>
              <a:t> </a:t>
            </a:r>
            <a:r>
              <a:rPr lang="uk-UA" sz="4100" dirty="0" smtClean="0">
                <a:solidFill>
                  <a:srgbClr val="0070C0"/>
                </a:solidFill>
              </a:rPr>
              <a:t>– </a:t>
            </a:r>
            <a:r>
              <a:rPr lang="uk-UA" sz="3800" dirty="0" smtClean="0">
                <a:solidFill>
                  <a:schemeClr val="tx1"/>
                </a:solidFill>
              </a:rPr>
              <a:t>приголосні, що творяться за допомогою </a:t>
            </a:r>
            <a:r>
              <a:rPr lang="uk-UA" sz="3800" dirty="0" smtClean="0">
                <a:solidFill>
                  <a:srgbClr val="0070C0"/>
                </a:solidFill>
              </a:rPr>
              <a:t>голосу:</a:t>
            </a:r>
          </a:p>
          <a:p>
            <a:pPr algn="ctr"/>
            <a:endParaRPr lang="uk-UA" sz="4100" dirty="0" smtClean="0"/>
          </a:p>
          <a:p>
            <a:pPr algn="ctr"/>
            <a:r>
              <a:rPr lang="uk-UA" sz="4100" b="1" dirty="0">
                <a:solidFill>
                  <a:srgbClr val="C00000"/>
                </a:solidFill>
              </a:rPr>
              <a:t>│в│, │й│, │р│, │р′│, │л│, │л′│, │м│, │н│, │н′│</a:t>
            </a:r>
            <a:endParaRPr lang="uk-UA" sz="4100" b="1" dirty="0" smtClean="0">
              <a:solidFill>
                <a:srgbClr val="C00000"/>
              </a:solidFill>
            </a:endParaRPr>
          </a:p>
          <a:p>
            <a:pPr algn="ctr"/>
            <a:endParaRPr lang="uk-UA" sz="4100" b="1" dirty="0" smtClean="0">
              <a:solidFill>
                <a:srgbClr val="C00000"/>
              </a:solidFill>
            </a:endParaRPr>
          </a:p>
          <a:p>
            <a:pPr algn="ctr"/>
            <a:r>
              <a:rPr lang="uk-UA" sz="4100" b="1" dirty="0" smtClean="0">
                <a:solidFill>
                  <a:schemeClr val="tx1"/>
                </a:solidFill>
              </a:rPr>
              <a:t>Вони</a:t>
            </a:r>
            <a:r>
              <a:rPr lang="uk-UA" sz="4100" b="1" dirty="0" smtClean="0">
                <a:solidFill>
                  <a:srgbClr val="0070C0"/>
                </a:solidFill>
              </a:rPr>
              <a:t> не мають глухих </a:t>
            </a:r>
            <a:r>
              <a:rPr lang="uk-UA" sz="4100" b="1" dirty="0" smtClean="0">
                <a:solidFill>
                  <a:schemeClr val="tx1"/>
                </a:solidFill>
              </a:rPr>
              <a:t>відповідників</a:t>
            </a:r>
            <a:endParaRPr lang="ru-RU" sz="4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8950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719</Words>
  <Application>Microsoft Office PowerPoint</Application>
  <PresentationFormat>Экран (4:3)</PresentationFormat>
  <Paragraphs>169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НЕПАРНІ ФОНЕМИ</vt:lpstr>
      <vt:lpstr>М’ЯКІСТЬ ПРИГОЛОСНИХ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Диана</dc:creator>
  <cp:lastModifiedBy>Екатерина</cp:lastModifiedBy>
  <cp:revision>82</cp:revision>
  <dcterms:created xsi:type="dcterms:W3CDTF">2019-11-24T09:45:05Z</dcterms:created>
  <dcterms:modified xsi:type="dcterms:W3CDTF">2021-04-08T12:34:40Z</dcterms:modified>
</cp:coreProperties>
</file>