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60648"/>
            <a:ext cx="6293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Звукова система української мови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1985" y="1159631"/>
            <a:ext cx="4479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</a:rPr>
              <a:t>Система голосних і приголосних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2092"/>
              </p:ext>
            </p:extLst>
          </p:nvPr>
        </p:nvGraphicFramePr>
        <p:xfrm>
          <a:off x="683569" y="1916832"/>
          <a:ext cx="7704855" cy="29431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2"/>
                          </a:solidFill>
                        </a:rPr>
                        <a:t>Ознаки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Голосні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Приголосні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Артикуляційні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Не мають чітко визначеного місця творення.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Активні </a:t>
                      </a:r>
                      <a:r>
                        <a:rPr lang="uk-UA" sz="1400" dirty="0" err="1" smtClean="0"/>
                        <a:t>мовні</a:t>
                      </a:r>
                      <a:r>
                        <a:rPr lang="uk-UA" sz="1400" dirty="0" smtClean="0"/>
                        <a:t> органи: язик, губи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Є</a:t>
                      </a:r>
                      <a:r>
                        <a:rPr lang="uk-UA" sz="1400" baseline="0" dirty="0" smtClean="0"/>
                        <a:t> конкретні місця творення. </a:t>
                      </a:r>
                      <a:br>
                        <a:rPr lang="uk-UA" sz="1400" baseline="0" dirty="0" smtClean="0"/>
                      </a:br>
                      <a:r>
                        <a:rPr lang="uk-UA" sz="1400" baseline="0" dirty="0" smtClean="0"/>
                        <a:t>Активні </a:t>
                      </a:r>
                      <a:r>
                        <a:rPr lang="uk-UA" sz="1400" baseline="0" dirty="0" err="1" smtClean="0"/>
                        <a:t>мовні</a:t>
                      </a:r>
                      <a:r>
                        <a:rPr lang="uk-UA" sz="1400" baseline="0" dirty="0" smtClean="0"/>
                        <a:t> органи: гортань, ротова й носова порожнини, зуби, губи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Акустичні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Творяться на основі голосу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Творяться на основі голосу й шуму або тільки шуму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err="1" smtClean="0">
                          <a:solidFill>
                            <a:srgbClr val="0070C0"/>
                          </a:solidFill>
                        </a:rPr>
                        <a:t>Функційні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Складотворчі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Складів не творять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08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23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Передньоязикові фонеми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910885"/>
              </p:ext>
            </p:extLst>
          </p:nvPr>
        </p:nvGraphicFramePr>
        <p:xfrm>
          <a:off x="272209" y="1700808"/>
          <a:ext cx="8424935" cy="1964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16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дˆз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дˆз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│ц│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0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Головний вияв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дˆз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    </a:t>
                      </a:r>
                    </a:p>
                    <a:p>
                      <a:pPr algn="ctr"/>
                      <a:r>
                        <a:rPr lang="uk-UA" i="1" dirty="0" err="1" smtClean="0"/>
                        <a:t>бу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дз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дз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еленчати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дˆз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ᴵ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ґе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дз</a:t>
                      </a:r>
                      <a:r>
                        <a:rPr lang="uk-UA" i="1" dirty="0" smtClean="0"/>
                        <a:t>ь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дз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інь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ап</a:t>
                      </a:r>
                    </a:p>
                    <a:p>
                      <a:pPr algn="ctr"/>
                      <a:r>
                        <a:rPr lang="uk-UA" i="1" dirty="0" smtClean="0"/>
                        <a:t>пала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b="1" dirty="0" smtClean="0"/>
                        <a:t>  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іп</a:t>
                      </a:r>
                    </a:p>
                    <a:p>
                      <a:pPr algn="ctr"/>
                      <a:r>
                        <a:rPr lang="uk-UA" i="1" dirty="0" smtClean="0"/>
                        <a:t>кін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і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87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Варіанти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05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Передньоязикові фонеми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72073"/>
              </p:ext>
            </p:extLst>
          </p:nvPr>
        </p:nvGraphicFramePr>
        <p:xfrm>
          <a:off x="467546" y="1397000"/>
          <a:ext cx="7920878" cy="31779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Фонеми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│л│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│н│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│н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│р│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│р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Головний вияв (</a:t>
                      </a:r>
                      <a:r>
                        <a:rPr lang="uk-UA" b="1" dirty="0" err="1" smtClean="0"/>
                        <a:t>г.в</a:t>
                      </a:r>
                      <a:r>
                        <a:rPr lang="uk-UA" b="1" dirty="0" smtClean="0"/>
                        <a:t>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uk-UA" i="1" dirty="0" smtClean="0"/>
                        <a:t>ска</a:t>
                      </a:r>
                    </a:p>
                    <a:p>
                      <a:pPr algn="ctr"/>
                      <a:r>
                        <a:rPr lang="uk-UA" i="1" dirty="0" smtClean="0"/>
                        <a:t>ва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ендар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іто</a:t>
                      </a:r>
                    </a:p>
                    <a:p>
                      <a:pPr algn="ctr"/>
                      <a:r>
                        <a:rPr lang="uk-UA" i="1" dirty="0" smtClean="0"/>
                        <a:t>ну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ь</a:t>
                      </a:r>
                    </a:p>
                    <a:p>
                      <a:pPr algn="ctr"/>
                      <a:r>
                        <a:rPr lang="uk-UA" i="1" dirty="0" smtClean="0"/>
                        <a:t>ко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ючка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i="1" dirty="0" smtClean="0"/>
                        <a:t>оги</a:t>
                      </a:r>
                    </a:p>
                    <a:p>
                      <a:pPr algn="ctr"/>
                      <a:r>
                        <a:rPr lang="uk-UA" i="1" dirty="0" smtClean="0"/>
                        <a:t>ла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дару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ки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</a:t>
                      </a:r>
                      <a:r>
                        <a:rPr lang="uk-UA" baseline="0" dirty="0" smtClean="0"/>
                        <a:t> </a:t>
                      </a:r>
                    </a:p>
                    <a:p>
                      <a:pPr algn="ctr"/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i="1" baseline="0" dirty="0" smtClean="0"/>
                        <a:t>іч</a:t>
                      </a:r>
                    </a:p>
                    <a:p>
                      <a:pPr algn="ctr"/>
                      <a:r>
                        <a:rPr lang="uk-UA" i="1" baseline="0" dirty="0" smtClean="0"/>
                        <a:t>си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i="1" baseline="0" dirty="0" smtClean="0"/>
                        <a:t>ь</a:t>
                      </a:r>
                    </a:p>
                    <a:p>
                      <a:pPr algn="ctr"/>
                      <a:r>
                        <a:rPr lang="uk-UA" i="1" dirty="0" smtClean="0"/>
                        <a:t>клу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smtClean="0"/>
                        <a:t>анок</a:t>
                      </a:r>
                    </a:p>
                    <a:p>
                      <a:pPr algn="ctr"/>
                      <a:r>
                        <a:rPr lang="uk-UA" i="1" dirty="0" smtClean="0"/>
                        <a:t>суха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</a:p>
                    <a:p>
                      <a:pPr algn="ctr"/>
                      <a:r>
                        <a:rPr lang="uk-UA" i="1" dirty="0" err="1" smtClean="0"/>
                        <a:t>пові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err="1" smtClean="0"/>
                        <a:t>те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ᴵ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smtClean="0"/>
                        <a:t>ік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421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</a:t>
                      </a:r>
                    </a:p>
                    <a:p>
                      <a:pPr algn="ctr"/>
                      <a:r>
                        <a:rPr lang="uk-UA" b="1" dirty="0" smtClean="0"/>
                        <a:t>(в.)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ебідь</a:t>
                      </a:r>
                    </a:p>
                    <a:p>
                      <a:pPr algn="ctr"/>
                      <a:r>
                        <a:rPr lang="uk-UA" sz="1400" b="1" i="1" dirty="0" smtClean="0"/>
                        <a:t>(середній)</a:t>
                      </a:r>
                      <a:r>
                        <a:rPr lang="uk-UA" sz="1400" b="1" dirty="0" smtClean="0"/>
                        <a:t/>
                      </a:r>
                      <a:br>
                        <a:rPr lang="uk-UA" sz="1400" b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Гілці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ожка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н’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  <a:r>
                        <a:rPr lang="uk-UA" sz="1400" i="1" dirty="0" smtClean="0"/>
                        <a:t>украї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sz="1400" i="1" dirty="0" smtClean="0"/>
                        <a:t>ський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sz="1600" b="1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en-US" sz="16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sz="1600" dirty="0" smtClean="0"/>
                        <a:t> </a:t>
                      </a:r>
                    </a:p>
                    <a:p>
                      <a:pPr algn="ctr"/>
                      <a:r>
                        <a:rPr lang="uk-UA" sz="1600" i="1" dirty="0" smtClean="0"/>
                        <a:t>діал. </a:t>
                      </a:r>
                      <a:r>
                        <a:rPr lang="uk-UA" sz="1600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sz="1600" i="1" dirty="0" smtClean="0"/>
                        <a:t>іч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Передньоязикові фонеми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22341"/>
              </p:ext>
            </p:extLst>
          </p:nvPr>
        </p:nvGraphicFramePr>
        <p:xfrm>
          <a:off x="251520" y="1268759"/>
          <a:ext cx="8568954" cy="3906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Фонеми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│ш│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kumimoji="0" lang="ru-RU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│й│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Головний вияв (</a:t>
                      </a:r>
                      <a:r>
                        <a:rPr lang="uk-UA" b="1" dirty="0" err="1" smtClean="0">
                          <a:solidFill>
                            <a:schemeClr val="tx1"/>
                          </a:solidFill>
                        </a:rPr>
                        <a:t>г.в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иття</a:t>
                      </a:r>
                    </a:p>
                    <a:p>
                      <a:pPr algn="ctr"/>
                      <a:r>
                        <a:rPr lang="uk-UA" i="1" dirty="0" smtClean="0"/>
                        <a:t>ні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</a:p>
                    <a:p>
                      <a:pPr algn="ctr"/>
                      <a:r>
                        <a:rPr lang="uk-UA" i="1" dirty="0" err="1" smtClean="0">
                          <a:solidFill>
                            <a:schemeClr val="tx1"/>
                          </a:solidFill>
                        </a:rPr>
                        <a:t>вра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err="1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ас</a:t>
                      </a:r>
                    </a:p>
                    <a:p>
                      <a:pPr algn="ctr"/>
                      <a:r>
                        <a:rPr lang="uk-UA" i="1" dirty="0" smtClean="0"/>
                        <a:t>ква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до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</a:p>
                    <a:p>
                      <a:pPr algn="ctr"/>
                      <a:r>
                        <a:rPr lang="uk-UA" i="1" dirty="0" smtClean="0"/>
                        <a:t>на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дˆж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дж</a:t>
                      </a:r>
                      <a:r>
                        <a:rPr lang="uk-UA" i="1" dirty="0" smtClean="0"/>
                        <a:t>аз </a:t>
                      </a:r>
                    </a:p>
                    <a:p>
                      <a:pPr algn="ctr"/>
                      <a:r>
                        <a:rPr lang="uk-UA" i="1" dirty="0" smtClean="0"/>
                        <a:t>ґан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дж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uk-UA" i="1" dirty="0" smtClean="0"/>
                        <a:t>од </a:t>
                      </a:r>
                    </a:p>
                    <a:p>
                      <a:pPr algn="ctr"/>
                      <a:r>
                        <a:rPr lang="uk-UA" i="1" dirty="0" smtClean="0"/>
                        <a:t>сім’я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Варіанти</a:t>
                      </a:r>
                    </a:p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(в.)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ж’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інка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збі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жж</a:t>
                      </a:r>
                      <a:r>
                        <a:rPr lang="uk-UA" i="1" dirty="0" smtClean="0"/>
                        <a:t>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ч’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ітко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/>
                        <a:t>ні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чч</a:t>
                      </a:r>
                      <a:r>
                        <a:rPr lang="uk-UA" i="1" dirty="0" smtClean="0"/>
                        <a:t>ю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/>
                        <a:t>соро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чц</a:t>
                      </a:r>
                      <a:r>
                        <a:rPr lang="uk-UA" i="1" dirty="0" smtClean="0"/>
                        <a:t>і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лі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ба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ш’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i="1" dirty="0" smtClean="0"/>
                        <a:t>ість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  <a:r>
                        <a:rPr lang="uk-UA" i="1" dirty="0" smtClean="0"/>
                        <a:t>розкі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шш</a:t>
                      </a:r>
                      <a:r>
                        <a:rPr lang="uk-UA" i="1" dirty="0" smtClean="0"/>
                        <a:t>ю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  <a:r>
                        <a:rPr lang="uk-UA" i="1" dirty="0" smtClean="0"/>
                        <a:t>хвилює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шс</a:t>
                      </a:r>
                      <a:r>
                        <a:rPr lang="uk-UA" i="1" dirty="0" smtClean="0"/>
                        <a:t>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  <a:r>
                        <a:rPr lang="uk-UA" i="1" dirty="0" smtClean="0"/>
                        <a:t>б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дж</a:t>
                      </a:r>
                      <a:r>
                        <a:rPr lang="uk-UA" i="1" dirty="0" smtClean="0"/>
                        <a:t>ілка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l-GR" b="1" i="1" dirty="0" smtClean="0">
                          <a:solidFill>
                            <a:srgbClr val="C00000"/>
                          </a:solidFill>
                        </a:rPr>
                        <a:t>ῐ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Задньоязикові та глоткова фонеми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01885"/>
              </p:ext>
            </p:extLst>
          </p:nvPr>
        </p:nvGraphicFramePr>
        <p:xfrm>
          <a:off x="755575" y="1397000"/>
          <a:ext cx="7560840" cy="305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│ґ│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Головний вияв (</a:t>
                      </a:r>
                      <a:r>
                        <a:rPr lang="uk-UA" b="1" dirty="0" err="1" smtClean="0"/>
                        <a:t>г.в</a:t>
                      </a:r>
                      <a:r>
                        <a:rPr lang="uk-UA" b="1" dirty="0" smtClean="0"/>
                        <a:t>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ґ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ґ</a:t>
                      </a:r>
                      <a:r>
                        <a:rPr lang="uk-UA" i="1" dirty="0" err="1" smtClean="0"/>
                        <a:t>рунт</a:t>
                      </a:r>
                      <a:endParaRPr lang="uk-UA" i="1" dirty="0" smtClean="0"/>
                    </a:p>
                    <a:p>
                      <a:pPr algn="ctr"/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зи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ґ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ґ</a:t>
                      </a:r>
                      <a:endParaRPr lang="uk-UA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ато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endParaRPr lang="uk-UA" i="1" dirty="0" smtClean="0"/>
                    </a:p>
                    <a:p>
                      <a:pPr algn="ctr"/>
                      <a:r>
                        <a:rPr lang="uk-UA" i="1" dirty="0" smtClean="0"/>
                        <a:t>ла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мус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dirty="0" smtClean="0"/>
                        <a:t>ата</a:t>
                      </a:r>
                    </a:p>
                    <a:p>
                      <a:pPr algn="ctr"/>
                      <a:r>
                        <a:rPr lang="uk-UA" i="1" dirty="0" smtClean="0"/>
                        <a:t>ра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dirty="0" smtClean="0"/>
                        <a:t>унок</a:t>
                      </a:r>
                    </a:p>
                    <a:p>
                      <a:pPr algn="ctr"/>
                      <a:r>
                        <a:rPr lang="uk-UA" i="1" dirty="0" smtClean="0"/>
                        <a:t>да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ора</a:t>
                      </a:r>
                    </a:p>
                    <a:p>
                      <a:pPr algn="ctr"/>
                      <a:r>
                        <a:rPr lang="uk-UA" i="1" dirty="0" smtClean="0"/>
                        <a:t>порі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ви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адка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740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 (в.)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к’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іт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ґ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я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би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х’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uk-UA" i="1" dirty="0" smtClean="0"/>
                        <a:t>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г’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ірко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/>
                        <a:t>ле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ко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52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smtClean="0">
                <a:solidFill>
                  <a:schemeClr val="accent1"/>
                </a:solidFill>
              </a:rPr>
              <a:t>Основні види </a:t>
            </a:r>
            <a:r>
              <a:rPr lang="uk-UA" sz="4000" b="1" dirty="0" smtClean="0">
                <a:solidFill>
                  <a:schemeClr val="accent1"/>
                </a:solidFill>
              </a:rPr>
              <a:t>транскрипцій 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124744"/>
            <a:ext cx="676875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Транскрипція</a:t>
            </a:r>
            <a:r>
              <a:rPr lang="uk-UA" b="1" dirty="0" smtClean="0"/>
              <a:t> </a:t>
            </a:r>
            <a:r>
              <a:rPr lang="en-US" dirty="0" smtClean="0"/>
              <a:t>(</a:t>
            </a:r>
            <a:r>
              <a:rPr lang="uk-UA" dirty="0" smtClean="0"/>
              <a:t>лат.</a:t>
            </a:r>
            <a:r>
              <a:rPr lang="en-US" dirty="0" smtClean="0"/>
              <a:t> </a:t>
            </a:r>
            <a:r>
              <a:rPr lang="en-US" dirty="0" err="1" smtClean="0"/>
              <a:t>transcriptio</a:t>
            </a:r>
            <a:r>
              <a:rPr lang="en-US" dirty="0" smtClean="0"/>
              <a:t> – </a:t>
            </a:r>
            <a:r>
              <a:rPr lang="uk-UA" dirty="0" smtClean="0"/>
              <a:t>«переписування») – це запис живої мови за допомогою фонетичного алфавіту на основі звукового принципу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36912"/>
            <a:ext cx="3816424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/>
              <a:t>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2"/>
                </a:solidFill>
              </a:rPr>
              <a:t>Фонологічна (фонематична) транскрипція </a:t>
            </a:r>
            <a:r>
              <a:rPr lang="uk-UA" dirty="0" smtClean="0"/>
              <a:t>– це запис живої мови, яким передають тільки фонеми мови без урахування відтінків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636912"/>
            <a:ext cx="37444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4"/>
                </a:solidFill>
              </a:rPr>
              <a:t>ІІ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2"/>
                </a:solidFill>
              </a:rPr>
              <a:t>Фонетична транскрипція</a:t>
            </a:r>
            <a:r>
              <a:rPr lang="uk-UA" b="1" dirty="0" smtClean="0"/>
              <a:t> </a:t>
            </a:r>
            <a:r>
              <a:rPr lang="uk-UA" dirty="0" smtClean="0"/>
              <a:t>– це запис живої мови, що передає звуки з усіма відтінками (детальна з 1886р.), спрощена, практична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flipH="1">
            <a:off x="2303748" y="2048074"/>
            <a:ext cx="2268252" cy="588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572000" y="2048074"/>
            <a:ext cx="2304256" cy="588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66779" y="4437112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tx2"/>
                </a:solidFill>
              </a:rPr>
              <a:t>Призначення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4" idx="2"/>
            <a:endCxn id="10" idx="0"/>
          </p:cNvCxnSpPr>
          <p:nvPr/>
        </p:nvCxnSpPr>
        <p:spPr>
          <a:xfrm>
            <a:off x="2303748" y="3929574"/>
            <a:ext cx="2291706" cy="507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  <a:endCxn id="10" idx="0"/>
          </p:cNvCxnSpPr>
          <p:nvPr/>
        </p:nvCxnSpPr>
        <p:spPr>
          <a:xfrm flipH="1">
            <a:off x="4595454" y="3929574"/>
            <a:ext cx="2280802" cy="507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5301208"/>
            <a:ext cx="38164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Для фіксації артикуляційних і акустичних властивостей звуків безвідносно до їх соціальної природи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5301208"/>
            <a:ext cx="37444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mtClean="0"/>
              <a:t>Показує звуки в дії:</a:t>
            </a:r>
            <a:br>
              <a:rPr lang="uk-UA" smtClean="0"/>
            </a:br>
            <a:r>
              <a:rPr lang="uk-UA" smtClean="0"/>
              <a:t>- під час наукового вивчення звукового складу мови, орфоепії;</a:t>
            </a:r>
            <a:br>
              <a:rPr lang="uk-UA" smtClean="0"/>
            </a:br>
            <a:r>
              <a:rPr lang="uk-UA" smtClean="0"/>
              <a:t>- для діалектологічних записів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10" idx="2"/>
            <a:endCxn id="25" idx="0"/>
          </p:cNvCxnSpPr>
          <p:nvPr/>
        </p:nvCxnSpPr>
        <p:spPr>
          <a:xfrm flipH="1">
            <a:off x="2303748" y="4960332"/>
            <a:ext cx="2291706" cy="340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2"/>
            <a:endCxn id="26" idx="0"/>
          </p:cNvCxnSpPr>
          <p:nvPr/>
        </p:nvCxnSpPr>
        <p:spPr>
          <a:xfrm>
            <a:off x="4595454" y="4960332"/>
            <a:ext cx="2280802" cy="340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70327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tx2"/>
                </a:solidFill>
              </a:rPr>
              <a:t>Ф</a:t>
            </a:r>
            <a:r>
              <a:rPr lang="uk-UA" sz="3200" b="1" dirty="0" smtClean="0">
                <a:solidFill>
                  <a:schemeClr val="tx2"/>
                </a:solidFill>
              </a:rPr>
              <a:t>онетичний алфавіт </a:t>
            </a:r>
            <a:r>
              <a:rPr lang="uk-UA" sz="3200" dirty="0" smtClean="0"/>
              <a:t>–</a:t>
            </a:r>
            <a:r>
              <a:rPr lang="uk-UA" sz="3200" b="1" dirty="0" smtClean="0"/>
              <a:t> </a:t>
            </a:r>
            <a:br>
              <a:rPr lang="uk-UA" sz="3200" b="1" dirty="0" smtClean="0"/>
            </a:br>
            <a:r>
              <a:rPr lang="uk-UA" sz="2400" dirty="0" smtClean="0"/>
              <a:t>система літер (українських і латинських) разом із додатковими знаками для точного відтворення звукової системи мови.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98996"/>
              </p:ext>
            </p:extLst>
          </p:nvPr>
        </p:nvGraphicFramePr>
        <p:xfrm>
          <a:off x="179512" y="1412776"/>
          <a:ext cx="8784976" cy="4885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 rowSpan="3"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2"/>
                          </a:solidFill>
                        </a:rPr>
                        <a:t>Для обох типів транскрипцій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Літери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uk-UA" b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b="1" dirty="0" smtClean="0"/>
                        <a:t> Основні</a:t>
                      </a:r>
                      <a:br>
                        <a:rPr lang="uk-UA" b="1" dirty="0" smtClean="0"/>
                      </a:br>
                      <a:r>
                        <a:rPr lang="uk-UA" sz="1600" b="0" dirty="0" smtClean="0"/>
                        <a:t>(</a:t>
                      </a:r>
                      <a:r>
                        <a:rPr lang="uk-UA" sz="1600" b="1" dirty="0" smtClean="0">
                          <a:solidFill>
                            <a:schemeClr val="tx2"/>
                          </a:solidFill>
                        </a:rPr>
                        <a:t>малі накреслення</a:t>
                      </a:r>
                      <a:r>
                        <a:rPr lang="uk-UA" sz="1600" b="0" dirty="0" smtClean="0"/>
                        <a:t>)</a:t>
                      </a:r>
                    </a:p>
                    <a:p>
                      <a:pPr algn="l"/>
                      <a:endParaRPr lang="uk-UA" sz="1600" b="0" dirty="0" smtClean="0"/>
                    </a:p>
                    <a:p>
                      <a:pPr algn="l"/>
                      <a:endParaRPr lang="uk-UA" sz="1600" b="0" dirty="0" smtClean="0"/>
                    </a:p>
                    <a:p>
                      <a:pPr algn="l"/>
                      <a:endParaRPr lang="uk-UA" sz="1600" b="0" dirty="0" smtClean="0"/>
                    </a:p>
                    <a:p>
                      <a:pPr algn="l"/>
                      <a:endParaRPr lang="uk-UA" sz="1600" b="0" dirty="0" smtClean="0"/>
                    </a:p>
                    <a:p>
                      <a:pPr algn="l"/>
                      <a:endParaRPr lang="uk-U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ІІ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Додаткові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chemeClr val="tx2"/>
                          </a:solidFill>
                        </a:rPr>
                        <a:t>j</a:t>
                      </a:r>
                      <a:endParaRPr lang="uk-UA" sz="1800" b="1" i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endParaRPr lang="uk-UA" sz="1800" b="1" i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0" dirty="0" smtClean="0">
                          <a:solidFill>
                            <a:srgbClr val="C00000"/>
                          </a:solidFill>
                        </a:rPr>
                        <a:t>ІІІ</a:t>
                      </a:r>
                      <a:r>
                        <a:rPr lang="uk-UA" sz="1800" b="1" i="0" dirty="0" smtClean="0">
                          <a:solidFill>
                            <a:schemeClr val="tx1"/>
                          </a:solidFill>
                        </a:rPr>
                        <a:t> Лігатури</a:t>
                      </a:r>
                      <a:r>
                        <a:rPr lang="uk-UA" sz="1800" b="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uk-UA" sz="1800" b="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ru-RU" sz="1800" b="1" i="1" dirty="0" err="1" smtClean="0">
                          <a:solidFill>
                            <a:schemeClr val="tx2"/>
                          </a:solidFill>
                        </a:rPr>
                        <a:t>д</a:t>
                      </a:r>
                      <a:r>
                        <a:rPr lang="ru-RU" sz="1800" b="1" i="1" dirty="0" err="1" smtClean="0">
                          <a:solidFill>
                            <a:srgbClr val="FF0000"/>
                          </a:solidFill>
                        </a:rPr>
                        <a:t>ˆ</a:t>
                      </a:r>
                      <a:r>
                        <a:rPr lang="ru-RU" sz="1800" b="1" i="1" dirty="0" err="1" smtClean="0">
                          <a:solidFill>
                            <a:schemeClr val="tx2"/>
                          </a:solidFill>
                        </a:rPr>
                        <a:t>ж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uk-UA" sz="1800" b="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ˆ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2000" b="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Призначення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Приклади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Букви (тільки малі) українського алфавіту за винятком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-</a:t>
                      </a:r>
                      <a:r>
                        <a:rPr lang="uk-UA" sz="1600" baseline="0" dirty="0" smtClean="0"/>
                        <a:t> двозначних </a:t>
                      </a:r>
                      <a:r>
                        <a:rPr lang="uk-UA" sz="1600" i="1" baseline="0" dirty="0" smtClean="0"/>
                        <a:t>я,ю,є</a:t>
                      </a:r>
                      <a:r>
                        <a:rPr lang="uk-UA" sz="1600" baseline="0" dirty="0" smtClean="0"/>
                        <a:t> (передають 1 або 2 звуки)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- </a:t>
                      </a:r>
                      <a:r>
                        <a:rPr lang="uk-UA" sz="1600" i="1" baseline="0" dirty="0" smtClean="0"/>
                        <a:t>ї,щ</a:t>
                      </a:r>
                      <a:r>
                        <a:rPr lang="uk-UA" sz="1600" baseline="0" dirty="0" smtClean="0"/>
                        <a:t> (завжди передають два звуки)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- </a:t>
                      </a:r>
                      <a:r>
                        <a:rPr lang="uk-UA" sz="1600" i="1" baseline="0" dirty="0" smtClean="0"/>
                        <a:t>ь </a:t>
                      </a:r>
                      <a:r>
                        <a:rPr lang="uk-UA" sz="1600" baseline="0" dirty="0" smtClean="0"/>
                        <a:t>(не передає окремий звук)</a:t>
                      </a:r>
                    </a:p>
                    <a:p>
                      <a:endParaRPr lang="uk-UA" sz="1600" baseline="0" dirty="0" smtClean="0"/>
                    </a:p>
                    <a:p>
                      <a:endParaRPr lang="uk-UA" sz="1600" baseline="0" dirty="0" smtClean="0"/>
                    </a:p>
                    <a:p>
                      <a:r>
                        <a:rPr lang="uk-UA" sz="1600" baseline="0" dirty="0" smtClean="0"/>
                        <a:t>Для позначення середньоязикового щілинного сонорного приголосного</a:t>
                      </a:r>
                    </a:p>
                    <a:p>
                      <a:endParaRPr lang="uk-UA" sz="1600" baseline="0" dirty="0" smtClean="0"/>
                    </a:p>
                    <a:p>
                      <a:endParaRPr lang="uk-UA" sz="1600" baseline="0" dirty="0" smtClean="0"/>
                    </a:p>
                    <a:p>
                      <a:r>
                        <a:rPr lang="uk-UA" sz="1600" baseline="0" dirty="0" smtClean="0"/>
                        <a:t>Для позначення злитих звуків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[</a:t>
                      </a:r>
                      <a:r>
                        <a:rPr lang="ru-RU" sz="1600" i="1" dirty="0" err="1" smtClean="0"/>
                        <a:t>л’</a:t>
                      </a:r>
                      <a:r>
                        <a:rPr lang="ru-RU" sz="1600" i="1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1600" i="1" dirty="0" err="1" smtClean="0"/>
                        <a:t>бл’</a:t>
                      </a:r>
                      <a:r>
                        <a:rPr lang="ru-RU" sz="1600" i="1" dirty="0" err="1" smtClean="0">
                          <a:solidFill>
                            <a:schemeClr val="tx2"/>
                          </a:solidFill>
                        </a:rPr>
                        <a:t>у</a:t>
                      </a:r>
                      <a:r>
                        <a:rPr lang="ru-RU" sz="1600" i="1" dirty="0" smtClean="0"/>
                        <a:t> красу </a:t>
                      </a:r>
                      <a:r>
                        <a:rPr lang="ru-RU" sz="1600" i="1" dirty="0" err="1" smtClean="0"/>
                        <a:t>сво</a:t>
                      </a:r>
                      <a:r>
                        <a:rPr lang="ru-RU" sz="1600" i="1" dirty="0" err="1" smtClean="0">
                          <a:solidFill>
                            <a:srgbClr val="FF0000"/>
                          </a:solidFill>
                        </a:rPr>
                        <a:t>йейі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мови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ru-RU" sz="1600" i="1" dirty="0" smtClean="0"/>
                        <a:t>, </a:t>
                      </a:r>
                      <a:endParaRPr lang="en-US" sz="1600" i="1" dirty="0" smtClean="0"/>
                    </a:p>
                    <a:p>
                      <a:r>
                        <a:rPr lang="en-US" sz="1600" i="1" dirty="0" smtClean="0"/>
                        <a:t>[</a:t>
                      </a:r>
                      <a:r>
                        <a:rPr lang="uk-UA" sz="1600" i="1" dirty="0" smtClean="0"/>
                        <a:t>б ’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uk-UA" sz="1600" i="1" dirty="0" err="1" smtClean="0"/>
                        <a:t>вет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err="1" smtClean="0"/>
                        <a:t>б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йу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</a:p>
                    <a:p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йі</a:t>
                      </a:r>
                      <a:r>
                        <a:rPr lang="uk-UA" sz="1600" i="1" dirty="0" err="1" smtClean="0"/>
                        <a:t>хати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шч</a:t>
                      </a:r>
                      <a:r>
                        <a:rPr lang="uk-UA" sz="1600" i="1" dirty="0" err="1" smtClean="0"/>
                        <a:t>ука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л’о</a:t>
                      </a:r>
                      <a:r>
                        <a:rPr lang="uk-UA" sz="1600" i="1" dirty="0" err="1" smtClean="0"/>
                        <a:t>н</a:t>
                      </a:r>
                      <a:r>
                        <a:rPr lang="en-US" sz="1600" i="1" dirty="0" smtClean="0"/>
                        <a:t>]</a:t>
                      </a:r>
                      <a:endParaRPr lang="uk-UA" sz="1600" i="1" dirty="0" smtClean="0"/>
                    </a:p>
                    <a:p>
                      <a:endParaRPr lang="uk-UA" sz="1600" i="1" dirty="0" smtClean="0"/>
                    </a:p>
                    <a:p>
                      <a:endParaRPr lang="uk-UA" sz="1600" i="1" dirty="0" smtClean="0"/>
                    </a:p>
                    <a:p>
                      <a:r>
                        <a:rPr lang="en-US" sz="1600" i="1" dirty="0" smtClean="0"/>
                        <a:t>[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й</a:t>
                      </a:r>
                      <a:r>
                        <a:rPr lang="uk-UA" sz="1600" i="1" dirty="0" err="1" smtClean="0"/>
                        <a:t>ар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 або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sz="1600" i="1" dirty="0" smtClean="0"/>
                        <a:t>ap] 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en-US" sz="1600" i="1" dirty="0" smtClean="0"/>
                        <a:t>[</a:t>
                      </a:r>
                      <a:r>
                        <a:rPr lang="uk-UA" sz="1600" i="1" dirty="0" err="1" smtClean="0"/>
                        <a:t>га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й</a:t>
                      </a:r>
                      <a:r>
                        <a:rPr lang="uk-UA" sz="1600" i="1" dirty="0" err="1" smtClean="0"/>
                        <a:t>у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 або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smtClean="0"/>
                        <a:t>га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uk-UA" sz="1600" i="1" dirty="0" smtClean="0"/>
                        <a:t>у</a:t>
                      </a:r>
                      <a:r>
                        <a:rPr lang="en-US" sz="1600" i="1" dirty="0" smtClean="0"/>
                        <a:t>]</a:t>
                      </a:r>
                      <a:endParaRPr lang="uk-UA" sz="1600" i="1" dirty="0" smtClean="0"/>
                    </a:p>
                    <a:p>
                      <a:endParaRPr lang="uk-UA" sz="1600" i="1" dirty="0" smtClean="0"/>
                    </a:p>
                    <a:p>
                      <a:endParaRPr lang="uk-UA" sz="1600" i="1" dirty="0" smtClean="0"/>
                    </a:p>
                    <a:p>
                      <a:r>
                        <a:rPr lang="en-US" sz="1600" i="1" dirty="0" smtClean="0"/>
                        <a:t>[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lang="uk-UA" sz="1600" i="1" dirty="0" err="1" smtClean="0"/>
                        <a:t>ерело</a:t>
                      </a:r>
                      <a:r>
                        <a:rPr lang="uk-UA" sz="1600" i="1" dirty="0" smtClean="0"/>
                        <a:t>́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smtClean="0"/>
                        <a:t>б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lang="uk-UA" sz="1600" i="1" dirty="0" err="1" smtClean="0"/>
                        <a:t>ола</a:t>
                      </a:r>
                      <a:r>
                        <a:rPr lang="uk-UA" sz="1600" i="1" dirty="0" smtClean="0"/>
                        <a:t>́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smtClean="0"/>
                        <a:t>коте́</a:t>
                      </a:r>
                      <a:r>
                        <a:rPr kumimoji="0" lang="ru-RU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дˆж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дˆз</a:t>
                      </a:r>
                      <a:r>
                        <a:rPr lang="uk-UA" sz="1600" i="1" dirty="0" err="1" smtClean="0"/>
                        <a:t>е́ркало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smtClean="0"/>
                        <a:t>ро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дˆз</a:t>
                      </a:r>
                      <a:r>
                        <a:rPr lang="uk-UA" sz="1600" i="1" dirty="0" err="1" smtClean="0"/>
                        <a:t>и́нка</a:t>
                      </a:r>
                      <a:r>
                        <a:rPr lang="en-US" sz="1600" i="1" dirty="0" smtClean="0"/>
                        <a:t>]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en-US" sz="1600" i="1" dirty="0" smtClean="0"/>
                        <a:t> [</a:t>
                      </a:r>
                      <a:r>
                        <a:rPr lang="uk-UA" sz="1600" i="1" dirty="0" smtClean="0"/>
                        <a:t>бу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дˆз</a:t>
                      </a:r>
                      <a:r>
                        <a:rPr lang="en-US" sz="1600" i="1" dirty="0" smtClean="0"/>
                        <a:t>]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18068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428971"/>
                  </p:ext>
                </p:extLst>
              </p:nvPr>
            </p:nvGraphicFramePr>
            <p:xfrm>
              <a:off x="467544" y="188640"/>
              <a:ext cx="8208912" cy="65602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60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/>
                            <a:t>Тр</a:t>
                          </a:r>
                          <a:r>
                            <a:rPr lang="uk-UA" b="1" dirty="0" smtClean="0"/>
                            <a:t>-я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/>
                            <a:t>Діакритичні (рядкові) знаки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/>
                            <a:t>Призначення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0" dirty="0" smtClean="0"/>
                            <a:t>Приклади</a:t>
                          </a:r>
                          <a:endParaRPr lang="ru-RU" b="1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98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>
                            <a:solidFill>
                              <a:schemeClr val="accent4"/>
                            </a:solidFill>
                          </a:endParaRPr>
                        </a:p>
                        <a:p>
                          <a:pPr algn="ctr"/>
                          <a:endParaRPr lang="uk-UA" b="1" dirty="0" smtClean="0">
                            <a:solidFill>
                              <a:schemeClr val="accent4"/>
                            </a:solidFill>
                          </a:endParaRPr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endParaRPr lang="ru-RU" b="1" dirty="0">
                            <a:solidFill>
                              <a:schemeClr val="accent4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rgbClr val="FF0000"/>
                              </a:solidFill>
                            </a:rPr>
                            <a:t>│  │</a:t>
                          </a:r>
                        </a:p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[</a:t>
                          </a:r>
                          <a:r>
                            <a:rPr lang="uk-UA" dirty="0" smtClean="0">
                              <a:solidFill>
                                <a:srgbClr val="FF0000"/>
                              </a:solidFill>
                            </a:rPr>
                            <a:t>  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]</a:t>
                          </a:r>
                          <a:endParaRPr lang="uk-UA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endParaRPr lang="uk-UA" sz="1800" b="0" dirty="0" smtClean="0"/>
                        </a:p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’</a:t>
                          </a:r>
                          <a:r>
                            <a:rPr kumimoji="0" lang="uk-UA" sz="14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uk-UA" sz="1400" b="1" dirty="0" smtClean="0"/>
                            <a:t/>
                          </a:r>
                          <a:br>
                            <a:rPr lang="uk-UA" sz="1400" b="1" dirty="0" smtClean="0"/>
                          </a:br>
                          <a:r>
                            <a:rPr lang="uk-UA" sz="1400" b="1" dirty="0" smtClean="0"/>
                            <a:t/>
                          </a:r>
                          <a:br>
                            <a:rPr lang="uk-UA" sz="1400" b="1" dirty="0" smtClean="0"/>
                          </a:br>
                          <a:endParaRPr lang="uk-UA" sz="1400" b="1" dirty="0" smtClean="0"/>
                        </a:p>
                        <a:p>
                          <a:pPr algn="ctr"/>
                          <a:r>
                            <a:rPr lang="uk-UA" sz="1800" b="0" i="1" dirty="0" smtClean="0"/>
                            <a:t>і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800" b="0" i="1" baseline="0" dirty="0" smtClean="0"/>
                            <a:t> , </a:t>
                          </a:r>
                          <a:r>
                            <a:rPr lang="uk-UA" sz="1800" b="0" i="1" baseline="0" dirty="0" smtClean="0"/>
                            <a:t>и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е</a:t>
                          </a:r>
                          <a:r>
                            <a:rPr lang="ru-RU" sz="1800" b="1" i="1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ru-RU" sz="1800" b="0" i="1" baseline="0" dirty="0" smtClean="0"/>
                            <a:t>, </a:t>
                          </a:r>
                          <a:r>
                            <a:rPr lang="uk-UA" sz="1800" b="0" i="1" baseline="0" dirty="0" smtClean="0"/>
                            <a:t>е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800" b="0" i="1" baseline="0" dirty="0" smtClean="0"/>
                            <a:t> , </a:t>
                          </a:r>
                          <a:r>
                            <a:rPr lang="en-US" sz="1800" b="0" i="1" dirty="0" smtClean="0"/>
                            <a:t>o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у</a:t>
                          </a:r>
                          <a:r>
                            <a:rPr lang="ru-RU" sz="1800" b="0" i="1" baseline="30000" dirty="0" smtClean="0"/>
                            <a:t/>
                          </a:r>
                          <a:br>
                            <a:rPr lang="ru-RU" sz="1800" b="0" i="1" baseline="30000" dirty="0" smtClean="0"/>
                          </a:br>
                          <a:r>
                            <a:rPr kumimoji="0" lang="uk-UA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т</a:t>
                          </a:r>
                          <a:r>
                            <a:rPr kumimoji="0" lang="ru-RU" sz="1600" b="1" i="1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о</a:t>
                          </a:r>
                          <a:endParaRPr lang="ru-RU" sz="1600" b="1" i="1" baseline="300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ru-RU" sz="1800" b="0" i="1" baseline="30000" dirty="0" smtClean="0"/>
                        </a:p>
                        <a:p>
                          <a:pPr algn="ctr"/>
                          <a:endParaRPr lang="ru-RU" sz="2000" b="1" i="0" baseline="30000" dirty="0" smtClean="0"/>
                        </a:p>
                        <a:p>
                          <a:pPr algn="ctr"/>
                          <a:endParaRPr lang="ru-RU" sz="2000" b="1" i="0" baseline="30000" dirty="0" smtClean="0"/>
                        </a:p>
                        <a:p>
                          <a:pPr algn="ctr"/>
                          <a:r>
                            <a:rPr lang="ru-RU" sz="2000" b="1" i="0" baseline="30000" dirty="0" smtClean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  <a:r>
                            <a:rPr lang="ru-RU" sz="2000" b="1" i="0" baseline="0" dirty="0" smtClean="0"/>
                            <a:t> </a:t>
                          </a:r>
                          <a:r>
                            <a:rPr lang="ru-RU" sz="1400" b="0" i="0" baseline="0" dirty="0" smtClean="0"/>
                            <a:t>(</a:t>
                          </a:r>
                          <a:r>
                            <a:rPr lang="ru-RU" sz="1400" b="0" i="0" baseline="0" dirty="0" err="1" smtClean="0"/>
                            <a:t>після</a:t>
                          </a:r>
                          <a:r>
                            <a:rPr lang="ru-RU" sz="1400" b="0" i="0" baseline="0" dirty="0" smtClean="0"/>
                            <a:t> </a:t>
                          </a:r>
                          <a:r>
                            <a:rPr lang="ru-RU" sz="1400" b="0" i="0" baseline="0" dirty="0" err="1" smtClean="0"/>
                            <a:t>літери</a:t>
                          </a:r>
                          <a:r>
                            <a:rPr lang="ru-RU" sz="1400" b="0" i="0" baseline="0" dirty="0" smtClean="0"/>
                            <a:t>)</a:t>
                          </a:r>
                          <a:br>
                            <a:rPr lang="ru-RU" sz="1400" b="0" i="0" baseline="0" dirty="0" smtClean="0"/>
                          </a:br>
                          <a:r>
                            <a:rPr lang="ru-RU" sz="1400" b="0" i="0" baseline="0" dirty="0" err="1" smtClean="0"/>
                            <a:t>або</a:t>
                          </a:r>
                          <a:r>
                            <a:rPr lang="ru-RU" sz="1400" b="0" i="0" baseline="0" dirty="0" smtClean="0"/>
                            <a:t/>
                          </a:r>
                          <a:br>
                            <a:rPr lang="ru-RU" sz="1400" b="0" i="0" baseline="0" dirty="0" smtClean="0"/>
                          </a:br>
                          <a:r>
                            <a:rPr kumimoji="0" lang="uk-UA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ru-RU" sz="1600" b="0" i="0" baseline="0" dirty="0" smtClean="0"/>
                            <a:t> </a:t>
                          </a:r>
                          <a:r>
                            <a:rPr lang="ru-RU" sz="1400" b="0" i="0" baseline="0" dirty="0" smtClean="0"/>
                            <a:t>(над </a:t>
                          </a:r>
                          <a:r>
                            <a:rPr lang="ru-RU" sz="1400" b="0" i="0" baseline="0" dirty="0" err="1" smtClean="0"/>
                            <a:t>літерою</a:t>
                          </a:r>
                          <a:r>
                            <a:rPr lang="ru-RU" sz="1400" b="0" i="0" baseline="0" dirty="0" smtClean="0"/>
                            <a:t>)</a:t>
                          </a: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endParaRPr lang="uk-UA" sz="1800" b="0" dirty="0" smtClean="0"/>
                        </a:p>
                        <a:p>
                          <a:pPr algn="ctr"/>
                          <a:r>
                            <a:rPr lang="uk-UA" sz="1800" b="1" dirty="0" smtClean="0">
                              <a:solidFill>
                                <a:srgbClr val="FF0000"/>
                              </a:solidFill>
                            </a:rPr>
                            <a:t>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400" dirty="0" smtClean="0"/>
                            <a:t>Текст/слово,</a:t>
                          </a:r>
                          <a:r>
                            <a:rPr lang="uk-UA" sz="1400" baseline="0" dirty="0" smtClean="0"/>
                            <a:t> записані фонологічною транскрипцією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dirty="0" smtClean="0"/>
                            <a:t>Текст/слово,</a:t>
                          </a:r>
                          <a:r>
                            <a:rPr lang="uk-UA" sz="1400" baseline="0" dirty="0" smtClean="0"/>
                            <a:t> записані фонетичною транскрипцією</a:t>
                          </a:r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- над літерою, що позначає голосний(«акут») – для позначення основного наголосу</a:t>
                          </a:r>
                          <a:endParaRPr lang="en-US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- після літери вгорі – для позначення м’якості приголосних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Після літери вгорі – для позначення пом’якшення та </a:t>
                          </a:r>
                          <a:r>
                            <a:rPr lang="uk-UA" sz="1400" baseline="0" dirty="0" err="1" smtClean="0"/>
                            <a:t>напівпом’якшення</a:t>
                          </a:r>
                          <a:r>
                            <a:rPr lang="uk-UA" sz="1400" baseline="0" dirty="0" smtClean="0"/>
                            <a:t> приголосних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Маленькі букви біля літери відповідного голосного/приголосного – для позначення додаткових відтінків у вимові ненаголошених голосних/приголосних </a:t>
                          </a:r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Для позначення подовжених звуків</a:t>
                          </a:r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>Маленька дужечка над літерами </a:t>
                          </a:r>
                          <a:r>
                            <a:rPr lang="uk-UA" sz="1400" i="1" baseline="0" dirty="0" smtClean="0"/>
                            <a:t>і</a:t>
                          </a:r>
                          <a:r>
                            <a:rPr lang="uk-UA" sz="1400" baseline="0" dirty="0" smtClean="0"/>
                            <a:t> та </a:t>
                          </a:r>
                          <a:r>
                            <a:rPr lang="uk-UA" sz="1400" i="1" baseline="0" dirty="0" smtClean="0"/>
                            <a:t>у </a:t>
                          </a:r>
                          <a:r>
                            <a:rPr lang="uk-UA" sz="1400" baseline="0" dirty="0" smtClean="0"/>
                            <a:t>– для позначення нескладової вимови голосних звуків.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r>
                            <a:rPr lang="ru-RU" b="0" i="1" dirty="0" smtClean="0"/>
                            <a:t>ворота</a:t>
                          </a:r>
                          <a:r>
                            <a:rPr lang="ru-RU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rgbClr val="FF0000"/>
                              </a:solidFill>
                            </a:rPr>
                            <a:t>[</a:t>
                          </a:r>
                          <a:r>
                            <a:rPr lang="uk-UA" i="1" dirty="0" err="1" smtClean="0"/>
                            <a:t>воро́та</a:t>
                          </a:r>
                          <a:r>
                            <a:rPr lang="en-US" b="1" i="1" dirty="0" smtClean="0">
                              <a:solidFill>
                                <a:srgbClr val="FF0000"/>
                              </a:solidFill>
                            </a:rPr>
                            <a:t>]</a:t>
                          </a:r>
                          <a:endParaRPr lang="uk-UA" b="1" i="1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[</a:t>
                          </a:r>
                          <a:r>
                            <a:rPr lang="uk-UA" i="1" dirty="0" err="1" smtClean="0"/>
                            <a:t>пр</a:t>
                          </a:r>
                          <a:r>
                            <a:rPr lang="uk-UA" b="1" i="1" dirty="0" err="1" smtClean="0">
                              <a:solidFill>
                                <a:srgbClr val="FF0000"/>
                              </a:solidFill>
                            </a:rPr>
                            <a:t>и́</a:t>
                          </a:r>
                          <a:r>
                            <a:rPr lang="uk-UA" i="1" dirty="0" err="1" smtClean="0"/>
                            <a:t>кро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/>
                            <a:t>[</a:t>
                          </a:r>
                          <a:r>
                            <a:rPr lang="uk-UA" i="1" dirty="0" err="1" smtClean="0"/>
                            <a:t>кобз</a:t>
                          </a:r>
                          <a:r>
                            <a:rPr lang="uk-UA" b="1" i="1" dirty="0" err="1" smtClean="0">
                              <a:solidFill>
                                <a:srgbClr val="FF0000"/>
                              </a:solidFill>
                            </a:rPr>
                            <a:t>а</a:t>
                          </a:r>
                          <a:r>
                            <a:rPr lang="uk-UA" i="1" dirty="0" err="1" smtClean="0">
                              <a:solidFill>
                                <a:srgbClr val="FF0000"/>
                              </a:solidFill>
                            </a:rPr>
                            <a:t>́</a:t>
                          </a:r>
                          <a:r>
                            <a:rPr lang="uk-UA" i="1" dirty="0" err="1" smtClean="0"/>
                            <a:t>р</a:t>
                          </a:r>
                          <a:r>
                            <a:rPr lang="en-US" i="1" dirty="0" smtClean="0"/>
                            <a:t>]</a:t>
                          </a:r>
                          <a:endParaRPr lang="uk-UA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en-US" i="1" dirty="0" smtClean="0"/>
                            <a:t>[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с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 </a:t>
                          </a:r>
                          <a:r>
                            <a:rPr lang="uk-UA" i="1" dirty="0" err="1" smtClean="0"/>
                            <a:t>ім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>,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en-US" i="1" dirty="0" smtClean="0"/>
                            <a:t>[</a:t>
                          </a:r>
                          <a:r>
                            <a:rPr lang="uk-UA" i="1" dirty="0" err="1" smtClean="0"/>
                            <a:t>по</a:t>
                          </a:r>
                          <a:r>
                            <a:rPr lang="uk-UA" b="1" i="1" dirty="0" err="1" smtClean="0">
                              <a:solidFill>
                                <a:srgbClr val="FF0000"/>
                              </a:solidFill>
                            </a:rPr>
                            <a:t>д‘</a:t>
                          </a:r>
                          <a:r>
                            <a:rPr lang="uk-UA" i="1" dirty="0" err="1" smtClean="0"/>
                            <a:t>ака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endParaRPr lang="uk-UA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b="1" i="1" dirty="0" err="1" smtClean="0">
                              <a:solidFill>
                                <a:srgbClr val="FF0000"/>
                              </a:solidFill>
                            </a:rPr>
                            <a:t>п</a:t>
                          </a:r>
                          <a:r>
                            <a:rPr lang="uk-UA" sz="1400" b="1" dirty="0" err="1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іс</a:t>
                          </a:r>
                          <a:r>
                            <a:rPr lang="uk-UA" sz="1400" b="1" i="1" dirty="0" err="1" smtClean="0">
                              <a:solidFill>
                                <a:srgbClr val="FF0000"/>
                              </a:solidFill>
                            </a:rPr>
                            <a:t>н’</a:t>
                          </a:r>
                          <a:r>
                            <a:rPr lang="uk-UA" sz="1400" i="1" dirty="0" err="1" smtClean="0"/>
                            <a:t>а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,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b="1" i="1" dirty="0" err="1" smtClean="0">
                              <a:solidFill>
                                <a:srgbClr val="FF0000"/>
                              </a:solidFill>
                            </a:rPr>
                            <a:t>с</a:t>
                          </a:r>
                          <a:r>
                            <a:rPr lang="uk-UA" sz="1400" b="1" dirty="0" err="1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’</a:t>
                          </a:r>
                          <a:r>
                            <a:rPr lang="uk-UA" sz="1400" b="1" i="1" dirty="0" err="1" smtClean="0">
                              <a:solidFill>
                                <a:srgbClr val="FF0000"/>
                              </a:solidFill>
                            </a:rPr>
                            <a:t>в</a:t>
                          </a:r>
                          <a:r>
                            <a:rPr lang="uk-UA" sz="1400" b="1" dirty="0" err="1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ятослав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endParaRPr lang="uk-UA" sz="14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i="1" dirty="0" smtClean="0"/>
                            <a:t>[</a:t>
                          </a:r>
                          <a:r>
                            <a:rPr lang="uk-UA" sz="1600" b="1" i="1" dirty="0" smtClean="0">
                              <a:solidFill>
                                <a:srgbClr val="FF0000"/>
                              </a:solidFill>
                            </a:rPr>
                            <a:t>і</a:t>
                          </a:r>
                          <a:r>
                            <a:rPr lang="ru-RU" sz="1600" b="1" i="1" baseline="30000" dirty="0" err="1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600" b="0" i="1" baseline="0" dirty="0" err="1" smtClean="0"/>
                            <a:t>нколи</a:t>
                          </a:r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>, </a:t>
                          </a:r>
                          <a:r>
                            <a:rPr lang="en-US" sz="1600" i="1" dirty="0" smtClean="0"/>
                            <a:t>[</a:t>
                          </a:r>
                          <a:r>
                            <a:rPr lang="uk-UA" sz="1600" i="1" dirty="0" err="1" smtClean="0"/>
                            <a:t>украй</a:t>
                          </a:r>
                          <a:r>
                            <a:rPr lang="uk-UA" sz="1600" b="1" i="1" dirty="0" err="1" smtClean="0">
                              <a:solidFill>
                                <a:srgbClr val="FF0000"/>
                              </a:solidFill>
                            </a:rPr>
                            <a:t>і</a:t>
                          </a:r>
                          <a:r>
                            <a:rPr lang="ru-RU" sz="1600" b="1" i="1" baseline="30000" dirty="0" err="1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600" b="0" i="1" baseline="0" dirty="0" err="1" smtClean="0"/>
                            <a:t>на</a:t>
                          </a:r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>,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i="1" dirty="0" smtClean="0"/>
                            <a:t>[</a:t>
                          </a:r>
                          <a:r>
                            <a:rPr lang="uk-UA" sz="1600" i="1" dirty="0" smtClean="0"/>
                            <a:t>р</a:t>
                          </a:r>
                          <a:r>
                            <a:rPr lang="en-US" sz="1600" b="1" i="1" dirty="0" smtClean="0">
                              <a:solidFill>
                                <a:srgbClr val="FF0000"/>
                              </a:solidFill>
                            </a:rPr>
                            <a:t>o</a:t>
                          </a:r>
                          <a:r>
                            <a:rPr lang="ru-RU" sz="1600" b="1" i="1" baseline="30000" dirty="0" err="1" smtClean="0">
                              <a:solidFill>
                                <a:srgbClr val="FF0000"/>
                              </a:solidFill>
                            </a:rPr>
                            <a:t>у</a:t>
                          </a:r>
                          <a:r>
                            <a:rPr lang="ru-RU" sz="1600" b="0" i="1" baseline="0" dirty="0" err="1" smtClean="0"/>
                            <a:t>зу́мний</a:t>
                          </a:r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>,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en-US" sz="1600" i="1" dirty="0" smtClean="0"/>
                            <a:t>[</a:t>
                          </a:r>
                          <a:r>
                            <a:rPr lang="uk-UA" sz="1600" i="1" dirty="0" err="1" smtClean="0"/>
                            <a:t>неб</a:t>
                          </a:r>
                          <a:r>
                            <a:rPr lang="uk-UA" sz="1600" b="1" i="1" baseline="0" dirty="0" err="1" smtClean="0">
                              <a:solidFill>
                                <a:srgbClr val="FF0000"/>
                              </a:solidFill>
                            </a:rPr>
                            <a:t>е</a:t>
                          </a:r>
                          <a:r>
                            <a:rPr lang="ru-RU" sz="1600" b="1" i="1" baseline="30000" dirty="0" err="1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600" b="0" i="1" baseline="0" dirty="0" err="1" smtClean="0"/>
                            <a:t>сний</a:t>
                          </a:r>
                          <a:r>
                            <a:rPr lang="en-US" sz="1600" i="1" dirty="0" smtClean="0"/>
                            <a:t>]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kumimoji="0" lang="uk-UA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т</a:t>
                          </a:r>
                          <a:r>
                            <a:rPr kumimoji="0" lang="ru-RU" sz="1600" b="1" i="1" u="none" strike="noStrike" kern="1200" cap="none" spc="0" normalizeH="0" baseline="30000" noProof="0" dirty="0" err="1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о</a:t>
                          </a:r>
                          <a:r>
                            <a:rPr kumimoji="0" lang="ru-RU" sz="1600" b="0" i="1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о</a:t>
                          </a:r>
                          <a:r>
                            <a:rPr kumimoji="0" lang="ru-RU" sz="1600" b="0" i="1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м</a:t>
                          </a:r>
                          <a:r>
                            <a:rPr kumimoji="0" lang="ru-RU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</a:t>
                          </a:r>
                          <a:endParaRPr lang="uk-UA" sz="16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6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800" b="0" i="1" baseline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1" baseline="0" dirty="0" smtClean="0"/>
                            <a:t>[</a:t>
                          </a:r>
                          <a:r>
                            <a:rPr lang="uk-UA" sz="1800" b="0" i="1" baseline="0" dirty="0" err="1" smtClean="0"/>
                            <a:t>насі</a:t>
                          </a:r>
                          <a:r>
                            <a:rPr lang="uk-UA" b="0" i="1" dirty="0" err="1" smtClean="0"/>
                            <a:t>'</a:t>
                          </a:r>
                          <a:r>
                            <a:rPr lang="uk-UA" sz="1800" b="1" i="1" baseline="0" dirty="0" err="1" smtClean="0">
                              <a:solidFill>
                                <a:srgbClr val="FF0000"/>
                              </a:solidFill>
                            </a:rPr>
                            <a:t>н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 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  <a:r>
                            <a:rPr lang="uk-UA" b="0" i="1" dirty="0" smtClean="0"/>
                            <a:t>а</a:t>
                          </a:r>
                          <a:r>
                            <a:rPr lang="en-US" sz="1800" b="0" i="1" baseline="0" dirty="0" smtClean="0"/>
                            <a:t>]</a:t>
                          </a:r>
                          <a:r>
                            <a:rPr lang="uk-UA" sz="1800" b="0" i="1" baseline="0" dirty="0" smtClean="0"/>
                            <a:t>,</a:t>
                          </a:r>
                          <a:br>
                            <a:rPr lang="uk-UA" sz="1800" b="0" i="1" baseline="0" dirty="0" smtClean="0"/>
                          </a:br>
                          <a:r>
                            <a:rPr lang="en-US" sz="1800" b="0" i="1" baseline="0" dirty="0" smtClean="0"/>
                            <a:t>[</a:t>
                          </a:r>
                          <a:r>
                            <a:rPr lang="uk-UA" sz="1800" b="0" i="1" baseline="0" dirty="0" smtClean="0"/>
                            <a:t>п</a:t>
                          </a:r>
                          <a:r>
                            <a:rPr lang="en-US" sz="1800" b="0" i="1" dirty="0" smtClean="0"/>
                            <a:t>o</a:t>
                          </a:r>
                          <a:r>
                            <a:rPr lang="ru-RU" sz="1800" b="0" i="1" baseline="30000" dirty="0" err="1" smtClean="0"/>
                            <a:t>у</a:t>
                          </a:r>
                          <a:r>
                            <a:rPr lang="ru-RU" sz="1800" b="0" i="1" baseline="0" dirty="0" err="1" smtClean="0"/>
                            <a:t>лі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800" b="0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0" i="1" baseline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с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lang="uk-UA" sz="1800" b="0" i="1" baseline="0" dirty="0" smtClean="0"/>
                            <a:t>а</a:t>
                          </a:r>
                          <a:r>
                            <a:rPr lang="en-US" sz="1800" b="0" i="1" baseline="0" dirty="0" smtClean="0"/>
                            <a:t>]</a:t>
                          </a:r>
                          <a:endParaRPr lang="uk-UA" sz="1800" b="0" i="1" baseline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800" b="0" i="1" baseline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[</a:t>
                          </a:r>
                          <a:r>
                            <a:rPr lang="uk-UA" i="1" dirty="0" err="1" smtClean="0"/>
                            <a:t>с’а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і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i="1" dirty="0" smtClean="0"/>
                            <a:t>во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/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і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i="1" dirty="0" err="1" smtClean="0"/>
                            <a:t>ду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/>
                            <a:t>[</a:t>
                          </a:r>
                          <a:r>
                            <a:rPr lang="uk-UA" i="1" dirty="0" smtClean="0"/>
                            <a:t>во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i="1" dirty="0" smtClean="0"/>
                            <a:t>к</a:t>
                          </a:r>
                          <a:r>
                            <a:rPr lang="en-US" i="1" dirty="0" smtClean="0"/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/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i="1" dirty="0" err="1" smtClean="0"/>
                            <a:t>чи́т</a:t>
                          </a:r>
                          <a:r>
                            <a:rPr lang="uk-UA" sz="1800" b="0" i="1" baseline="0" dirty="0" err="1" smtClean="0"/>
                            <a:t>е</a:t>
                          </a:r>
                          <a:r>
                            <a:rPr lang="ru-RU" sz="1800" b="0" i="1" baseline="30000" dirty="0" smtClean="0"/>
                            <a:t>и</a:t>
                          </a:r>
                          <a:r>
                            <a:rPr lang="ru-RU" sz="1800" b="0" i="1" baseline="0" dirty="0" smtClean="0"/>
                            <a:t>л’</a:t>
                          </a:r>
                          <a:r>
                            <a:rPr lang="en-US" i="1" dirty="0" smtClean="0"/>
                            <a:t>]</a:t>
                          </a:r>
                          <a:endParaRPr lang="uk-UA" i="1" dirty="0" smtClean="0"/>
                        </a:p>
                        <a:p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428971"/>
                  </p:ext>
                </p:extLst>
              </p:nvPr>
            </p:nvGraphicFramePr>
            <p:xfrm>
              <a:off x="467544" y="188640"/>
              <a:ext cx="8208912" cy="65602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/>
                            <a:t>Тр</a:t>
                          </a:r>
                          <a:r>
                            <a:rPr lang="uk-UA" b="1" dirty="0" smtClean="0"/>
                            <a:t>-я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/>
                            <a:t>Діакритичні (рядкові) знаки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/>
                            <a:t>Призначення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0" dirty="0" smtClean="0"/>
                            <a:t>Приклади</a:t>
                          </a:r>
                          <a:endParaRPr lang="ru-RU" b="1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9201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>
                            <a:solidFill>
                              <a:schemeClr val="accent4"/>
                            </a:solidFill>
                          </a:endParaRPr>
                        </a:p>
                        <a:p>
                          <a:pPr algn="ctr"/>
                          <a:endParaRPr lang="uk-UA" b="1" dirty="0" smtClean="0">
                            <a:solidFill>
                              <a:schemeClr val="accent4"/>
                            </a:solidFill>
                          </a:endParaRPr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endParaRPr lang="ru-RU" b="1" dirty="0">
                            <a:solidFill>
                              <a:schemeClr val="accent4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rgbClr val="FF0000"/>
                              </a:solidFill>
                            </a:rPr>
                            <a:t>│  │</a:t>
                          </a:r>
                        </a:p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[</a:t>
                          </a:r>
                          <a:r>
                            <a:rPr lang="uk-UA" dirty="0" smtClean="0">
                              <a:solidFill>
                                <a:srgbClr val="FF0000"/>
                              </a:solidFill>
                            </a:rPr>
                            <a:t>  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]</a:t>
                          </a:r>
                          <a:endParaRPr lang="uk-UA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endParaRPr lang="uk-UA" sz="1800" b="0" dirty="0" smtClean="0"/>
                        </a:p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’</a:t>
                          </a:r>
                          <a:r>
                            <a:rPr kumimoji="0" lang="uk-UA" sz="14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uk-UA" sz="1400" b="1" dirty="0" smtClean="0"/>
                            <a:t/>
                          </a:r>
                          <a:br>
                            <a:rPr lang="uk-UA" sz="1400" b="1" dirty="0" smtClean="0"/>
                          </a:br>
                          <a:r>
                            <a:rPr lang="uk-UA" sz="1400" b="1" dirty="0" smtClean="0"/>
                            <a:t/>
                          </a:r>
                          <a:br>
                            <a:rPr lang="uk-UA" sz="1400" b="1" dirty="0" smtClean="0"/>
                          </a:br>
                          <a:endParaRPr lang="uk-UA" sz="1400" b="1" dirty="0" smtClean="0"/>
                        </a:p>
                        <a:p>
                          <a:pPr algn="ctr"/>
                          <a:r>
                            <a:rPr lang="uk-UA" sz="1800" b="0" i="1" dirty="0" smtClean="0"/>
                            <a:t>і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800" b="0" i="1" baseline="0" dirty="0" smtClean="0"/>
                            <a:t> , </a:t>
                          </a:r>
                          <a:r>
                            <a:rPr lang="uk-UA" sz="1800" b="0" i="1" baseline="0" dirty="0" smtClean="0"/>
                            <a:t>и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е</a:t>
                          </a:r>
                          <a:r>
                            <a:rPr lang="ru-RU" sz="1800" b="1" i="1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ru-RU" sz="1800" b="0" i="1" baseline="0" dirty="0" smtClean="0"/>
                            <a:t>, </a:t>
                          </a:r>
                          <a:r>
                            <a:rPr lang="uk-UA" sz="1800" b="0" i="1" baseline="0" dirty="0" smtClean="0"/>
                            <a:t>е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и</a:t>
                          </a:r>
                          <a:r>
                            <a:rPr lang="ru-RU" sz="1800" b="0" i="1" baseline="0" dirty="0" smtClean="0"/>
                            <a:t> , </a:t>
                          </a:r>
                          <a:r>
                            <a:rPr lang="en-US" sz="1800" b="0" i="1" dirty="0" smtClean="0"/>
                            <a:t>o</a:t>
                          </a:r>
                          <a:r>
                            <a:rPr lang="ru-RU" sz="1800" b="1" i="1" baseline="30000" dirty="0" smtClean="0">
                              <a:solidFill>
                                <a:srgbClr val="FF0000"/>
                              </a:solidFill>
                            </a:rPr>
                            <a:t>у</a:t>
                          </a:r>
                          <a:r>
                            <a:rPr lang="ru-RU" sz="1800" b="0" i="1" baseline="30000" dirty="0" smtClean="0"/>
                            <a:t/>
                          </a:r>
                          <a:br>
                            <a:rPr lang="ru-RU" sz="1800" b="0" i="1" baseline="30000" dirty="0" smtClean="0"/>
                          </a:br>
                          <a:r>
                            <a:rPr kumimoji="0" lang="uk-UA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т</a:t>
                          </a:r>
                          <a:r>
                            <a:rPr kumimoji="0" lang="ru-RU" sz="1600" b="1" i="1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о</a:t>
                          </a:r>
                          <a:endParaRPr lang="ru-RU" sz="1600" b="1" i="1" baseline="300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ru-RU" sz="1800" b="0" i="1" baseline="30000" dirty="0" smtClean="0"/>
                        </a:p>
                        <a:p>
                          <a:pPr algn="ctr"/>
                          <a:endParaRPr lang="ru-RU" sz="2000" b="1" i="0" baseline="30000" dirty="0" smtClean="0"/>
                        </a:p>
                        <a:p>
                          <a:pPr algn="ctr"/>
                          <a:endParaRPr lang="ru-RU" sz="2000" b="1" i="0" baseline="30000" dirty="0" smtClean="0"/>
                        </a:p>
                        <a:p>
                          <a:pPr algn="ctr"/>
                          <a:r>
                            <a:rPr lang="ru-RU" sz="2000" b="1" i="0" baseline="30000" dirty="0" smtClean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  <a:r>
                            <a:rPr lang="ru-RU" sz="2000" b="1" i="0" baseline="0" dirty="0" smtClean="0"/>
                            <a:t> </a:t>
                          </a:r>
                          <a:r>
                            <a:rPr lang="ru-RU" sz="1400" b="0" i="0" baseline="0" dirty="0" smtClean="0"/>
                            <a:t>(</a:t>
                          </a:r>
                          <a:r>
                            <a:rPr lang="ru-RU" sz="1400" b="0" i="0" baseline="0" dirty="0" err="1" smtClean="0"/>
                            <a:t>після</a:t>
                          </a:r>
                          <a:r>
                            <a:rPr lang="ru-RU" sz="1400" b="0" i="0" baseline="0" dirty="0" smtClean="0"/>
                            <a:t> </a:t>
                          </a:r>
                          <a:r>
                            <a:rPr lang="ru-RU" sz="1400" b="0" i="0" baseline="0" dirty="0" err="1" smtClean="0"/>
                            <a:t>літери</a:t>
                          </a:r>
                          <a:r>
                            <a:rPr lang="ru-RU" sz="1400" b="0" i="0" baseline="0" dirty="0" smtClean="0"/>
                            <a:t>)</a:t>
                          </a:r>
                          <a:br>
                            <a:rPr lang="ru-RU" sz="1400" b="0" i="0" baseline="0" dirty="0" smtClean="0"/>
                          </a:br>
                          <a:r>
                            <a:rPr lang="ru-RU" sz="1400" b="0" i="0" baseline="0" dirty="0" err="1" smtClean="0"/>
                            <a:t>або</a:t>
                          </a:r>
                          <a:r>
                            <a:rPr lang="ru-RU" sz="1400" b="0" i="0" baseline="0" dirty="0" smtClean="0"/>
                            <a:t/>
                          </a:r>
                          <a:br>
                            <a:rPr lang="ru-RU" sz="1400" b="0" i="0" baseline="0" dirty="0" smtClean="0"/>
                          </a:br>
                          <a:r>
                            <a:rPr kumimoji="0" lang="uk-UA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ru-RU" sz="1600" b="0" i="0" baseline="0" dirty="0" smtClean="0"/>
                            <a:t> </a:t>
                          </a:r>
                          <a:r>
                            <a:rPr lang="ru-RU" sz="1400" b="0" i="0" baseline="0" dirty="0" smtClean="0"/>
                            <a:t>(над </a:t>
                          </a:r>
                          <a:r>
                            <a:rPr lang="ru-RU" sz="1400" b="0" i="0" baseline="0" dirty="0" err="1" smtClean="0"/>
                            <a:t>літерою</a:t>
                          </a:r>
                          <a:r>
                            <a:rPr lang="ru-RU" sz="1400" b="0" i="0" baseline="0" dirty="0" smtClean="0"/>
                            <a:t>)</a:t>
                          </a:r>
                          <a:r>
                            <a:rPr lang="uk-UA" sz="1800" b="0" dirty="0" smtClean="0"/>
                            <a:t/>
                          </a:r>
                          <a:br>
                            <a:rPr lang="uk-UA" sz="1800" b="0" dirty="0" smtClean="0"/>
                          </a:br>
                          <a:endParaRPr lang="uk-UA" sz="1800" b="0" dirty="0" smtClean="0"/>
                        </a:p>
                        <a:p>
                          <a:pPr algn="ctr"/>
                          <a:r>
                            <a:rPr lang="uk-UA" sz="1800" b="1" dirty="0" smtClean="0">
                              <a:solidFill>
                                <a:srgbClr val="FF0000"/>
                              </a:solidFill>
                            </a:rPr>
                            <a:t>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400" dirty="0" smtClean="0"/>
                            <a:t>Текст/слово,</a:t>
                          </a:r>
                          <a:r>
                            <a:rPr lang="uk-UA" sz="1400" baseline="0" dirty="0" smtClean="0"/>
                            <a:t> записані фонологічною транскрипцією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dirty="0" smtClean="0"/>
                            <a:t>Текст/слово,</a:t>
                          </a:r>
                          <a:r>
                            <a:rPr lang="uk-UA" sz="1400" baseline="0" dirty="0" smtClean="0"/>
                            <a:t> записані фонетичною транскрипцією</a:t>
                          </a:r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- над літерою, що позначає голосний(«акут») – для позначення основного наголосу</a:t>
                          </a:r>
                          <a:endParaRPr lang="en-US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- після літери вгорі – для позначення м’якості приголосних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Після літери вгорі – для позначення пом’якшення та </a:t>
                          </a:r>
                          <a:r>
                            <a:rPr lang="uk-UA" sz="1400" baseline="0" dirty="0" err="1" smtClean="0"/>
                            <a:t>напівпом’якшення</a:t>
                          </a:r>
                          <a:r>
                            <a:rPr lang="uk-UA" sz="1400" baseline="0" dirty="0" smtClean="0"/>
                            <a:t> приголосних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Маленькі букви біля літери відповідного голосного/приголосного – для позначення додаткових відтінків у вимові ненаголошених голосних/приголосних </a:t>
                          </a:r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Для позначення подовжених звуків</a:t>
                          </a:r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endParaRPr lang="uk-UA" sz="1400" baseline="0" dirty="0" smtClean="0"/>
                        </a:p>
                        <a:p>
                          <a:pPr algn="l"/>
                          <a:r>
                            <a:rPr lang="uk-UA" sz="1400" baseline="0" dirty="0" smtClean="0"/>
                            <a:t>Маленька дужечка над літерами </a:t>
                          </a:r>
                          <a:r>
                            <a:rPr lang="uk-UA" sz="1400" i="1" baseline="0" dirty="0" smtClean="0"/>
                            <a:t>і</a:t>
                          </a:r>
                          <a:r>
                            <a:rPr lang="uk-UA" sz="1400" baseline="0" dirty="0" smtClean="0"/>
                            <a:t> та </a:t>
                          </a:r>
                          <a:r>
                            <a:rPr lang="uk-UA" sz="1400" i="1" baseline="0" dirty="0" smtClean="0"/>
                            <a:t>у </a:t>
                          </a:r>
                          <a:r>
                            <a:rPr lang="uk-UA" sz="1400" baseline="0" dirty="0" smtClean="0"/>
                            <a:t>– для позначення нескладової вимови голосних звуків.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297" t="-11305" r="-593" b="-2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313093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434081"/>
                  </p:ext>
                </p:extLst>
              </p:nvPr>
            </p:nvGraphicFramePr>
            <p:xfrm>
              <a:off x="539552" y="404664"/>
              <a:ext cx="8208912" cy="59820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15846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76064"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/>
                            <a:t>Діакритичні (рядкові) знаки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/>
                            <a:t>Призначення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0" dirty="0" smtClean="0"/>
                            <a:t>Приклади</a:t>
                          </a:r>
                          <a:endParaRPr lang="ru-RU" b="1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02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1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uk-UA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8064A2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C00000"/>
                              </a:solidFill>
                            </a:rPr>
                            <a:t>ᴖ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‛</a:t>
                          </a:r>
                          <a:r>
                            <a:rPr lang="uk-UA" dirty="0" smtClean="0"/>
                            <a:t> </a:t>
                          </a:r>
                          <a:r>
                            <a:rPr lang="uk-UA" sz="1600" dirty="0" smtClean="0"/>
                            <a:t>(«гравіс» або «</a:t>
                          </a:r>
                          <a:r>
                            <a:rPr lang="uk-UA" sz="1600" dirty="0" err="1" smtClean="0"/>
                            <a:t>графіс</a:t>
                          </a:r>
                          <a:r>
                            <a:rPr lang="uk-UA" sz="1600" dirty="0" smtClean="0"/>
                            <a:t>»)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</a:p>
                        <a:p>
                          <a:pPr algn="ctr"/>
                          <a:endParaRPr lang="uk-UA" sz="1600" b="1" dirty="0" smtClean="0"/>
                        </a:p>
                        <a:p>
                          <a:pPr algn="ctr"/>
                          <a:endParaRPr lang="uk-UA" sz="1600" b="1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0" dirty="0" smtClean="0">
                              <a:solidFill>
                                <a:srgbClr val="C00000"/>
                              </a:solidFill>
                            </a:rPr>
                            <a:t>ǁ</a:t>
                          </a:r>
                          <a:endParaRPr lang="uk-UA" sz="1600" b="1" i="0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600" b="1" i="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0" i="0" kern="1200" dirty="0" smtClean="0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¡</a:t>
                          </a:r>
                          <a:r>
                            <a:rPr lang="en-US" sz="1600" b="1" i="0" dirty="0" smtClean="0">
                              <a:solidFill>
                                <a:srgbClr val="C00000"/>
                              </a:solidFill>
                            </a:rPr>
                            <a:t>¿</a:t>
                          </a:r>
                          <a:endParaRPr lang="ru-RU" sz="1600" b="1" i="0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FF0000"/>
                              </a:solidFill>
                            </a:rPr>
                            <a:t>.   ..</a:t>
                          </a:r>
                        </a:p>
                        <a:p>
                          <a:pPr algn="ctr"/>
                          <a:r>
                            <a:rPr kumimoji="0" lang="ru-RU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над </a:t>
                          </a:r>
                          <a:r>
                            <a:rPr kumimoji="0" lang="ru-RU" sz="1400" b="0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приголосним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dirty="0" smtClean="0"/>
                            <a:t>Над літерами, що позначають африкати</a:t>
                          </a:r>
                          <a:r>
                            <a:rPr lang="ru-RU" sz="1400" dirty="0" smtClean="0"/>
                            <a:t>,</a:t>
                          </a:r>
                          <a:r>
                            <a:rPr lang="uk-UA" sz="1400" dirty="0" smtClean="0"/>
                            <a:t> між словами – для позначення фонетичного слова (</a:t>
                          </a:r>
                          <a:r>
                            <a:rPr lang="uk-UA" sz="1400" dirty="0" err="1" smtClean="0"/>
                            <a:t>клітики</a:t>
                          </a:r>
                          <a:r>
                            <a:rPr lang="uk-UA" sz="1400" dirty="0" smtClean="0"/>
                            <a:t> - проклітики, енклітики)</a:t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/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/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>над літерою, що позначає голосний,</a:t>
                          </a:r>
                          <a:r>
                            <a:rPr lang="uk-UA" sz="1400" baseline="0" dirty="0" smtClean="0"/>
                            <a:t> </a:t>
                          </a:r>
                          <a:r>
                            <a:rPr kumimoji="0" lang="uk-UA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uk-UA" sz="1400" baseline="0" dirty="0" smtClean="0"/>
                            <a:t> для позначення побічного (додаткового) словесного наголосу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у середині речення – для позначення короткої паузи (фізіологічної або на місці коми)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у середині та в кінці речення – для позначення довгої (тривалої) паузи на місці </a:t>
                          </a:r>
                          <a:r>
                            <a:rPr lang="uk-UA" sz="1400" b="1" baseline="0" dirty="0" smtClean="0"/>
                            <a:t>;</a:t>
                          </a:r>
                          <a:r>
                            <a:rPr lang="uk-UA" sz="1400" baseline="0" dirty="0" smtClean="0"/>
                            <a:t>, </a:t>
                          </a:r>
                          <a:r>
                            <a:rPr lang="uk-UA" sz="1400" b="1" baseline="0" dirty="0" smtClean="0"/>
                            <a:t>:</a:t>
                          </a:r>
                          <a:r>
                            <a:rPr lang="uk-UA" sz="1400" baseline="0" dirty="0" smtClean="0"/>
                            <a:t> або </a:t>
                          </a:r>
                          <a:r>
                            <a:rPr lang="uk-UA" sz="1400" b="1" baseline="0" dirty="0" smtClean="0"/>
                            <a:t>– </a:t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1" baseline="0" dirty="0" smtClean="0"/>
                            <a:t/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1" baseline="0" dirty="0" smtClean="0"/>
                            <a:t/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0" baseline="0" dirty="0" smtClean="0"/>
                            <a:t>перед першим словом речення – для передачі окличної чи питальної інтонації</a:t>
                          </a:r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r>
                            <a:rPr lang="uk-UA" sz="1400" b="0" baseline="0" dirty="0" smtClean="0"/>
                            <a:t>більш передня вимова голосних заднього ряду після/перед/між м'якого(-</a:t>
                          </a:r>
                          <a:r>
                            <a:rPr lang="uk-UA" sz="1400" b="0" baseline="0" dirty="0" err="1" smtClean="0"/>
                            <a:t>им</a:t>
                          </a:r>
                          <a:r>
                            <a:rPr lang="uk-UA" sz="1400" b="0" baseline="0" dirty="0" smtClean="0"/>
                            <a:t>, -</a:t>
                          </a:r>
                          <a:r>
                            <a:rPr lang="uk-UA" sz="1400" b="0" baseline="0" dirty="0" err="1" smtClean="0"/>
                            <a:t>ими</a:t>
                          </a:r>
                          <a:r>
                            <a:rPr lang="uk-UA" sz="1400" b="0" baseline="0" dirty="0" smtClean="0"/>
                            <a:t>) приголосними</a:t>
                          </a:r>
                          <a:endParaRPr lang="ru-RU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i="1" dirty="0" smtClean="0"/>
                            <a:t>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  <m:r>
                                <a:rPr lang="uk-UA" sz="1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</m:t>
                              </m:r>
                              <m:r>
                                <a:rPr lang="uk-UA" sz="1600" b="0" i="0" smtClean="0">
                                  <a:latin typeface="Cambria Math"/>
                                </a:rPr>
                                <m:t>з</m:t>
                              </m:r>
                            </m:oMath>
                          </a14:m>
                          <a:r>
                            <a:rPr lang="ru-RU" sz="1600" i="1" dirty="0" smtClean="0"/>
                            <a:t>│, </a:t>
                          </a:r>
                          <a:r>
                            <a:rPr lang="en-US" sz="1600" i="1" dirty="0" smtClean="0"/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6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  <m:r>
                                <a:rPr lang="uk-UA" sz="1600" b="0" i="0" smtClean="0">
                                  <a:latin typeface="Cambria Math"/>
                                </a:rPr>
                                <m:t>аз</m:t>
                              </m:r>
                            </m:oMath>
                          </a14:m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>,</a:t>
                          </a:r>
                          <a:r>
                            <a:rPr lang="en-US" sz="1600" i="1" dirty="0" smtClean="0"/>
                            <a:t> [</a:t>
                          </a:r>
                          <a:r>
                            <a:rPr lang="uk-UA" sz="1600" i="1" dirty="0" smtClean="0"/>
                            <a:t>н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а н</m:t>
                                  </m:r>
                                </m:e>
                              </m:acc>
                              <m:r>
                                <a:rPr lang="uk-UA" sz="1600" b="0" i="1" smtClean="0">
                                  <a:latin typeface="Cambria Math"/>
                                </a:rPr>
                                <m:t>іч</m:t>
                              </m:r>
                            </m:oMath>
                          </a14:m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>,</a:t>
                          </a:r>
                          <a:r>
                            <a:rPr lang="en-US" sz="1600" i="1" dirty="0" smtClean="0"/>
                            <a:t> 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en-US" sz="1600" i="1" dirty="0" smtClean="0"/>
                            <a:t>[</a:t>
                          </a:r>
                          <a:r>
                            <a:rPr lang="uk-UA" sz="1600" i="1" dirty="0" err="1" smtClean="0"/>
                            <a:t>д’і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600" i="1" dirty="0" err="1" smtClean="0"/>
                            <a:t>чата</a:t>
                          </a:r>
                          <a:r>
                            <a:rPr lang="en-US" sz="1600" i="1" dirty="0" smtClean="0">
                              <a:solidFill>
                                <a:srgbClr val="FF0000"/>
                              </a:solidFill>
                            </a:rPr>
                            <a:t>ᴖ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uk-UA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smtClean="0">
                                      <a:latin typeface="Cambria Math"/>
                                    </a:rPr>
                                    <m:t>і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i="1" dirty="0" smtClean="0">
                              <a:solidFill>
                                <a:srgbClr val="FF0000"/>
                              </a:solidFill>
                            </a:rPr>
                            <a:t>ᴖ</a:t>
                          </a:r>
                          <a:r>
                            <a:rPr lang="uk-UA" sz="1600" i="1" dirty="0" err="1" smtClean="0"/>
                            <a:t>хлопц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lang="uk-UA" sz="1600" i="1" dirty="0" smtClean="0"/>
                            <a:t>і</a:t>
                          </a:r>
                          <a:r>
                            <a:rPr lang="en-US" sz="1600" i="1" dirty="0" smtClean="0"/>
                            <a:t>]</a:t>
                          </a:r>
                          <a:r>
                            <a:rPr lang="uk-UA" sz="1600" i="1" dirty="0" smtClean="0"/>
                            <a:t/>
                          </a:r>
                          <a:br>
                            <a:rPr lang="uk-UA" sz="1600" i="1" dirty="0" smtClean="0"/>
                          </a:br>
                          <a:r>
                            <a:rPr lang="uk-UA" sz="1600" i="1" dirty="0" smtClean="0"/>
                            <a:t/>
                          </a:r>
                          <a:br>
                            <a:rPr lang="uk-UA" sz="1600" i="1" dirty="0" smtClean="0"/>
                          </a:br>
                          <a:r>
                            <a:rPr lang="en-US" sz="1800" i="1" dirty="0" smtClean="0"/>
                            <a:t>[</a:t>
                          </a:r>
                          <a:r>
                            <a:rPr lang="uk-UA" sz="1800" b="0" i="1" dirty="0" smtClean="0"/>
                            <a:t>б</a:t>
                          </a:r>
                          <a:r>
                            <a:rPr kumimoji="0" lang="uk-UA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‛у</a:t>
                          </a:r>
                          <a:r>
                            <a:rPr lang="uk-UA" sz="1800" b="0" i="1" dirty="0" smtClean="0">
                              <a:solidFill>
                                <a:srgbClr val="FF0000"/>
                              </a:solidFill>
                            </a:rPr>
                            <a:t>́</a:t>
                          </a:r>
                          <a:r>
                            <a:rPr lang="uk-UA" sz="1800" b="0" i="1" dirty="0" smtClean="0"/>
                            <a:t>р</a:t>
                          </a:r>
                          <a:r>
                            <a:rPr lang="uk-UA" sz="1800" b="0" i="1" baseline="0" dirty="0" smtClean="0"/>
                            <a:t>е</a:t>
                          </a:r>
                          <a:r>
                            <a:rPr lang="ru-RU" sz="1800" b="0" i="1" baseline="30000" dirty="0" smtClean="0"/>
                            <a:t>и</a:t>
                          </a:r>
                          <a:r>
                            <a:rPr lang="en-US" sz="1800" b="0" i="1" baseline="30000" dirty="0" smtClean="0"/>
                            <a:t> </a:t>
                          </a:r>
                          <a:r>
                            <a:rPr lang="ru-RU" sz="1800" b="0" i="1" baseline="0" dirty="0" smtClean="0"/>
                            <a:t>ломи</a:t>
                          </a:r>
                          <a:r>
                            <a:rPr lang="en-US" sz="1800" i="1" dirty="0" smtClean="0"/>
                            <a:t>]</a:t>
                          </a:r>
                          <a:r>
                            <a:rPr lang="uk-UA" sz="1800" i="1" dirty="0" smtClean="0"/>
                            <a:t/>
                          </a:r>
                          <a:br>
                            <a:rPr lang="uk-UA" sz="1800" i="1" dirty="0" smtClean="0"/>
                          </a:br>
                          <a:r>
                            <a:rPr lang="uk-UA" sz="1800" i="1" dirty="0" smtClean="0"/>
                            <a:t/>
                          </a:r>
                          <a:br>
                            <a:rPr lang="uk-UA" sz="1800" i="1" dirty="0" smtClean="0"/>
                          </a:br>
                          <a:r>
                            <a:rPr lang="uk-UA" sz="1800" i="1" dirty="0" smtClean="0"/>
                            <a:t/>
                          </a:r>
                          <a:br>
                            <a:rPr lang="uk-UA" sz="1800" i="1" dirty="0" smtClean="0"/>
                          </a:br>
                          <a:endParaRPr lang="uk-UA" sz="18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i="1" dirty="0" smtClean="0"/>
                            <a:t>│</a:t>
                          </a:r>
                          <a:r>
                            <a:rPr lang="ru-RU" sz="1600" i="1" dirty="0" err="1" smtClean="0"/>
                            <a:t>іван</a:t>
                          </a:r>
                          <a:r>
                            <a:rPr lang="ru-RU" sz="1600" i="1" dirty="0" smtClean="0"/>
                            <a:t> </a:t>
                          </a:r>
                          <a:r>
                            <a:rPr lang="ru-RU" sz="1600" i="1" dirty="0" err="1" smtClean="0"/>
                            <a:t>франко</a:t>
                          </a:r>
                          <a:r>
                            <a:rPr lang="ru-RU" sz="1600" i="1" dirty="0" err="1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r>
                            <a:rPr lang="ru-RU" sz="1600" i="1" dirty="0" err="1" smtClean="0"/>
                            <a:t>йак</a:t>
                          </a:r>
                          <a:r>
                            <a:rPr lang="ru-RU" sz="1600" i="1" dirty="0" smtClean="0"/>
                            <a:t> поет</a:t>
                          </a:r>
                          <a:r>
                            <a:rPr lang="en-US" sz="1600" dirty="0" smtClean="0"/>
                            <a:t>ᴖ</a:t>
                          </a:r>
                          <a:r>
                            <a:rPr lang="uk-UA" sz="1600" dirty="0" err="1" smtClean="0"/>
                            <a:t>борец</a:t>
                          </a:r>
                          <a:r>
                            <a:rPr lang="uk-UA" sz="1600" dirty="0" smtClean="0"/>
                            <a:t>’</a:t>
                          </a:r>
                          <a:r>
                            <a:rPr lang="en-US" sz="1600" i="1" dirty="0" smtClean="0"/>
                            <a:t> </a:t>
                          </a:r>
                          <a:r>
                            <a:rPr lang="en-US" sz="1600" i="0" dirty="0" smtClean="0">
                              <a:solidFill>
                                <a:srgbClr val="FF0000"/>
                              </a:solidFill>
                            </a:rPr>
                            <a:t>ǁ</a:t>
                          </a:r>
                          <a:r>
                            <a:rPr lang="ru-RU" sz="1600" i="1" dirty="0" smtClean="0"/>
                            <a:t>│</a:t>
                          </a:r>
                          <a:br>
                            <a:rPr lang="ru-RU" sz="1600" i="1" dirty="0" smtClean="0"/>
                          </a:br>
                          <a:r>
                            <a:rPr lang="ru-RU" sz="1600" i="1" dirty="0" smtClean="0"/>
                            <a:t/>
                          </a:r>
                          <a:br>
                            <a:rPr lang="ru-RU" sz="1600" i="1" dirty="0" smtClean="0"/>
                          </a:br>
                          <a:endParaRPr lang="ru-RU" sz="16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b="0" i="1" dirty="0" smtClean="0"/>
                            <a:t>│</a:t>
                          </a:r>
                          <a:r>
                            <a:rPr lang="ru-RU" sz="1400" b="0" i="1" dirty="0" smtClean="0">
                              <a:solidFill>
                                <a:srgbClr val="FF0000"/>
                              </a:solidFill>
                            </a:rPr>
                            <a:t>¿</a:t>
                          </a:r>
                          <a:r>
                            <a:rPr lang="ru-RU" sz="1400" b="0" i="1" dirty="0" err="1" smtClean="0"/>
                            <a:t>йака</a:t>
                          </a:r>
                          <a:r>
                            <a:rPr lang="ru-RU" sz="1400" b="0" i="1" dirty="0" smtClean="0"/>
                            <a:t> краса </a:t>
                          </a:r>
                          <a:r>
                            <a:rPr lang="en-US" sz="1400" b="0" i="0" dirty="0" smtClean="0"/>
                            <a:t>ǁ</a:t>
                          </a:r>
                          <a:r>
                            <a:rPr lang="ru-RU" sz="1400" b="0" i="1" baseline="0" dirty="0" smtClean="0"/>
                            <a:t> </a:t>
                          </a:r>
                          <a:r>
                            <a:rPr lang="ru-RU" sz="1400" b="0" i="1" dirty="0" err="1" smtClean="0"/>
                            <a:t>від</a:t>
                          </a:r>
                          <a:r>
                            <a:rPr lang="ru-RU" sz="1400" b="0" i="1" dirty="0" smtClean="0"/>
                            <a:t>- </a:t>
                          </a:r>
                          <a:r>
                            <a:rPr lang="ru-RU" sz="1400" b="0" i="1" dirty="0" err="1" smtClean="0"/>
                            <a:t>ро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400" b="0" i="1" dirty="0" err="1" smtClean="0"/>
                            <a:t>ен’на</a:t>
                          </a:r>
                          <a:r>
                            <a:rPr lang="ru-RU" sz="1400" b="0" i="1" dirty="0" smtClean="0"/>
                            <a:t> </a:t>
                          </a:r>
                          <a:r>
                            <a:rPr lang="ru-RU" sz="1400" b="0" i="1" dirty="0" err="1" smtClean="0"/>
                            <a:t>крайіни</a:t>
                          </a:r>
                          <a:r>
                            <a:rPr lang="en-US" sz="1400" b="0" i="0" dirty="0" smtClean="0"/>
                            <a:t>ǁ</a:t>
                          </a:r>
                          <a:r>
                            <a:rPr lang="ru-RU" sz="1400" b="0" i="1" dirty="0" smtClean="0"/>
                            <a:t>│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400" b="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1" dirty="0" smtClean="0"/>
                            <a:t>[</a:t>
                          </a:r>
                          <a:r>
                            <a:rPr lang="en-US" sz="1400" b="0" i="0" dirty="0" smtClean="0">
                              <a:solidFill>
                                <a:srgbClr val="FF0000"/>
                              </a:solidFill>
                            </a:rPr>
                            <a:t>¿</a:t>
                          </a:r>
                          <a:r>
                            <a:rPr lang="uk-UA" sz="1400" b="0" i="0" dirty="0" err="1" smtClean="0"/>
                            <a:t>йака́</a:t>
                          </a:r>
                          <a:r>
                            <a:rPr lang="uk-UA" sz="1400" b="0" i="0" dirty="0" smtClean="0"/>
                            <a:t> </a:t>
                          </a:r>
                          <a:r>
                            <a:rPr lang="uk-UA" sz="1400" b="0" i="0" dirty="0" err="1" smtClean="0"/>
                            <a:t>краса́</a:t>
                          </a:r>
                          <a:r>
                            <a:rPr lang="uk-UA" sz="1400" b="0" i="0" dirty="0" smtClean="0"/>
                            <a:t> </a:t>
                          </a:r>
                          <a:r>
                            <a:rPr lang="en-US" sz="1400" b="0" i="0" dirty="0" smtClean="0"/>
                            <a:t>ǁ</a:t>
                          </a:r>
                          <a:r>
                            <a:rPr lang="uk-UA" sz="1400" b="0" i="0" dirty="0" smtClean="0"/>
                            <a:t> </a:t>
                          </a:r>
                          <a:r>
                            <a:rPr lang="uk-UA" sz="1400" b="0" i="0" dirty="0" err="1" smtClean="0"/>
                            <a:t>в’ідро́</a:t>
                          </a:r>
                          <a:r>
                            <a:rPr lang="uk-UA" sz="1400" b="0" i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b="0" i="1" baseline="0" dirty="0" smtClean="0"/>
                            <a:t>е</a:t>
                          </a:r>
                          <a:r>
                            <a:rPr lang="ru-RU" sz="1400" b="0" i="1" baseline="30000" dirty="0" smtClean="0"/>
                            <a:t>и</a:t>
                          </a:r>
                          <a:r>
                            <a:rPr lang="ru-RU" sz="1400" b="0" i="1" baseline="0" dirty="0" smtClean="0"/>
                            <a:t>н’: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̀"/>
                                  <m:ctrlPr>
                                    <a:rPr lang="ru-RU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baseline="0" smtClean="0"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b="0" i="1" dirty="0" smtClean="0"/>
                            <a:t> крайі</a:t>
                          </a:r>
                          <a:r>
                            <a:rPr kumimoji="0" lang="ru-RU" sz="1400" b="0" i="1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и</a:t>
                          </a:r>
                          <a:r>
                            <a:rPr lang="uk-UA" sz="1400" b="0" i="1" dirty="0" smtClean="0"/>
                            <a:t>ни</a:t>
                          </a: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ǁ</a:t>
                          </a:r>
                          <a:r>
                            <a:rPr lang="en-US" sz="1400" b="0" i="1" dirty="0" smtClean="0"/>
                            <a:t>]</a:t>
                          </a:r>
                          <a:endParaRPr lang="uk-UA" sz="1400" b="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400" b="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400" b="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kumimoji="0" lang="uk-UA" sz="18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uk-UA" sz="18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uk-UA" sz="1800" b="0" i="1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ди́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kumimoji="0" lang="uk-UA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uk-UA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а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д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̈"/>
                                  <m:ctrlPr>
                                    <a:rPr kumimoji="0" lang="uk-UA" sz="18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uk-UA" sz="18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а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т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uk-UA" sz="1400" b="0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ru-RU" sz="1600" b="0" i="1" dirty="0" smtClean="0"/>
                            <a:t>л</a:t>
                          </a:r>
                          <a:r>
                            <a:rPr lang="en-US" sz="1600" b="0" i="1" dirty="0" smtClean="0">
                              <a:solidFill>
                                <a:srgbClr val="FF0000"/>
                              </a:solidFill>
                            </a:rPr>
                            <a:t>å</a:t>
                          </a:r>
                          <a:r>
                            <a:rPr lang="ru-RU" sz="1600" b="0" i="1" dirty="0" smtClean="0"/>
                            <a:t>н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ᴵ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sz="1600" b="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434081"/>
                  </p:ext>
                </p:extLst>
              </p:nvPr>
            </p:nvGraphicFramePr>
            <p:xfrm>
              <a:off x="539552" y="404664"/>
              <a:ext cx="8208912" cy="59820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15846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/>
                            <a:t>Діакритичні (рядкові) знаки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/>
                            <a:t>Призначення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0" dirty="0" smtClean="0"/>
                            <a:t>Приклади</a:t>
                          </a:r>
                          <a:endParaRPr lang="ru-RU" b="1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02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tx2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r>
                            <a:rPr lang="uk-UA" b="1" dirty="0" smtClean="0">
                              <a:solidFill>
                                <a:schemeClr val="accent1"/>
                              </a:solidFill>
                            </a:rPr>
                            <a:t>І</a:t>
                          </a:r>
                          <a:r>
                            <a:rPr lang="uk-UA" b="1" dirty="0" smtClean="0"/>
                            <a:t>,</a:t>
                          </a:r>
                          <a:r>
                            <a:rPr lang="uk-UA" b="1" dirty="0" smtClean="0">
                              <a:solidFill>
                                <a:schemeClr val="accent4"/>
                              </a:solidFill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algn="ctr"/>
                          <a:endParaRPr lang="uk-UA" b="1" dirty="0" smtClean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uk-UA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8064A2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ІІ</a:t>
                          </a:r>
                        </a:p>
                        <a:p>
                          <a:pPr algn="ctr"/>
                          <a:endParaRPr lang="uk-UA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C00000"/>
                              </a:solidFill>
                            </a:rPr>
                            <a:t>ᴖ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‛</a:t>
                          </a:r>
                          <a:r>
                            <a:rPr lang="uk-UA" dirty="0" smtClean="0"/>
                            <a:t> </a:t>
                          </a:r>
                          <a:r>
                            <a:rPr lang="uk-UA" sz="1600" dirty="0" smtClean="0"/>
                            <a:t>(«гравіс» або «</a:t>
                          </a:r>
                          <a:r>
                            <a:rPr lang="uk-UA" sz="1600" dirty="0" err="1" smtClean="0"/>
                            <a:t>графіс</a:t>
                          </a:r>
                          <a:r>
                            <a:rPr lang="uk-UA" sz="1600" dirty="0" smtClean="0"/>
                            <a:t>»)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</a:p>
                        <a:p>
                          <a:pPr algn="ctr"/>
                          <a:endParaRPr lang="uk-UA" sz="1600" b="1" dirty="0" smtClean="0"/>
                        </a:p>
                        <a:p>
                          <a:pPr algn="ctr"/>
                          <a:endParaRPr lang="uk-UA" sz="1600" b="1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0" dirty="0" smtClean="0">
                              <a:solidFill>
                                <a:srgbClr val="C00000"/>
                              </a:solidFill>
                            </a:rPr>
                            <a:t>ǁ</a:t>
                          </a:r>
                          <a:endParaRPr lang="uk-UA" sz="1600" b="1" i="0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uk-UA" sz="1600" b="1" i="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0" i="0" kern="1200" dirty="0" smtClean="0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¡</a:t>
                          </a:r>
                          <a:r>
                            <a:rPr lang="en-US" sz="1600" b="1" i="0" dirty="0" smtClean="0">
                              <a:solidFill>
                                <a:srgbClr val="C00000"/>
                              </a:solidFill>
                            </a:rPr>
                            <a:t>¿</a:t>
                          </a:r>
                          <a:endParaRPr lang="ru-RU" sz="1600" b="1" i="0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endParaRPr lang="en-US" sz="1600" b="1" dirty="0" smtClean="0"/>
                        </a:p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FF0000"/>
                              </a:solidFill>
                            </a:rPr>
                            <a:t>.   ..</a:t>
                          </a:r>
                        </a:p>
                        <a:p>
                          <a:pPr algn="ctr"/>
                          <a:r>
                            <a:rPr kumimoji="0" lang="ru-RU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над </a:t>
                          </a:r>
                          <a:r>
                            <a:rPr kumimoji="0" lang="ru-RU" sz="1400" b="0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приголосним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dirty="0" smtClean="0"/>
                            <a:t>Над літерами, що позначають африкати</a:t>
                          </a:r>
                          <a:r>
                            <a:rPr lang="ru-RU" sz="1400" dirty="0" smtClean="0"/>
                            <a:t>,</a:t>
                          </a:r>
                          <a:r>
                            <a:rPr lang="uk-UA" sz="1400" dirty="0" smtClean="0"/>
                            <a:t> між словами – для позначення фонетичного слова (</a:t>
                          </a:r>
                          <a:r>
                            <a:rPr lang="uk-UA" sz="1400" dirty="0" err="1" smtClean="0"/>
                            <a:t>клітики</a:t>
                          </a:r>
                          <a:r>
                            <a:rPr lang="uk-UA" sz="1400" dirty="0" smtClean="0"/>
                            <a:t> - проклітики, енклітики)</a:t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/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/>
                          </a:r>
                          <a:br>
                            <a:rPr lang="uk-UA" sz="1400" dirty="0" smtClean="0"/>
                          </a:br>
                          <a:r>
                            <a:rPr lang="uk-UA" sz="1400" dirty="0" smtClean="0"/>
                            <a:t>над літерою, що позначає голосний,</a:t>
                          </a:r>
                          <a:r>
                            <a:rPr lang="uk-UA" sz="1400" baseline="0" dirty="0" smtClean="0"/>
                            <a:t> </a:t>
                          </a:r>
                          <a:r>
                            <a:rPr kumimoji="0" lang="uk-UA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uk-UA" sz="1400" baseline="0" dirty="0" smtClean="0"/>
                            <a:t> для позначення побічного (додаткового) словесного наголосу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у середині речення – для позначення короткої паузи (фізіологічної або на місці коми)</a:t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/>
                          </a:r>
                          <a:br>
                            <a:rPr lang="uk-UA" sz="1400" baseline="0" dirty="0" smtClean="0"/>
                          </a:br>
                          <a:r>
                            <a:rPr lang="uk-UA" sz="1400" baseline="0" dirty="0" smtClean="0"/>
                            <a:t>у середині та в кінці речення – для позначення довгої (тривалої) паузи на місці </a:t>
                          </a:r>
                          <a:r>
                            <a:rPr lang="uk-UA" sz="1400" b="1" baseline="0" dirty="0" smtClean="0"/>
                            <a:t>;</a:t>
                          </a:r>
                          <a:r>
                            <a:rPr lang="uk-UA" sz="1400" baseline="0" dirty="0" smtClean="0"/>
                            <a:t>, </a:t>
                          </a:r>
                          <a:r>
                            <a:rPr lang="uk-UA" sz="1400" b="1" baseline="0" dirty="0" smtClean="0"/>
                            <a:t>:</a:t>
                          </a:r>
                          <a:r>
                            <a:rPr lang="uk-UA" sz="1400" baseline="0" dirty="0" smtClean="0"/>
                            <a:t> або </a:t>
                          </a:r>
                          <a:r>
                            <a:rPr lang="uk-UA" sz="1400" b="1" baseline="0" dirty="0" smtClean="0"/>
                            <a:t>– </a:t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1" baseline="0" dirty="0" smtClean="0"/>
                            <a:t/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1" baseline="0" dirty="0" smtClean="0"/>
                            <a:t/>
                          </a:r>
                          <a:br>
                            <a:rPr lang="uk-UA" sz="1400" b="1" baseline="0" dirty="0" smtClean="0"/>
                          </a:br>
                          <a:r>
                            <a:rPr lang="uk-UA" sz="1400" b="0" baseline="0" dirty="0" smtClean="0"/>
                            <a:t>перед першим словом речення – для передачі окличної чи питальної </a:t>
                          </a:r>
                          <a:r>
                            <a:rPr lang="uk-UA" sz="1400" b="0" baseline="0" dirty="0" smtClean="0"/>
                            <a:t>інтонації</a:t>
                          </a:r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endParaRPr lang="uk-UA" sz="1400" b="0" baseline="0" dirty="0" smtClean="0"/>
                        </a:p>
                        <a:p>
                          <a:r>
                            <a:rPr lang="uk-UA" sz="1400" b="0" baseline="0" dirty="0" smtClean="0"/>
                            <a:t>більш передня вимова голосних заднього ряду після/перед/між м'якого(-</a:t>
                          </a:r>
                          <a:r>
                            <a:rPr lang="uk-UA" sz="1400" b="0" baseline="0" dirty="0" err="1" smtClean="0"/>
                            <a:t>им</a:t>
                          </a:r>
                          <a:r>
                            <a:rPr lang="uk-UA" sz="1400" b="0" baseline="0" dirty="0" smtClean="0"/>
                            <a:t>, -</a:t>
                          </a:r>
                          <a:r>
                            <a:rPr lang="uk-UA" sz="1400" b="0" baseline="0" dirty="0" err="1" smtClean="0"/>
                            <a:t>ими</a:t>
                          </a:r>
                          <a:r>
                            <a:rPr lang="uk-UA" sz="1400" b="0" baseline="0" dirty="0" smtClean="0"/>
                            <a:t>) приголосними</a:t>
                          </a:r>
                          <a:endParaRPr lang="ru-RU" sz="1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3892" t="-11274" r="-599" b="-1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45005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66486"/>
              </p:ext>
            </p:extLst>
          </p:nvPr>
        </p:nvGraphicFramePr>
        <p:xfrm>
          <a:off x="1834845" y="1889502"/>
          <a:ext cx="556828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27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        </a:t>
                      </a:r>
                      <a:r>
                        <a:rPr lang="uk-UA" sz="1600" b="1" dirty="0" smtClean="0"/>
                        <a:t>Ряди</a:t>
                      </a:r>
                    </a:p>
                    <a:p>
                      <a:endParaRPr lang="uk-UA" sz="1400" dirty="0" smtClean="0"/>
                    </a:p>
                    <a:p>
                      <a:pPr algn="l"/>
                      <a:r>
                        <a:rPr lang="uk-UA" sz="1600" b="1" dirty="0" smtClean="0"/>
                        <a:t>Під</a:t>
                      </a:r>
                      <a:r>
                        <a:rPr lang="ru-RU" sz="1600" b="1" dirty="0" smtClean="0"/>
                        <a:t>н</a:t>
                      </a:r>
                      <a:r>
                        <a:rPr lang="uk-UA" sz="1600" b="1" dirty="0" err="1" smtClean="0"/>
                        <a:t>яття</a:t>
                      </a:r>
                      <a:endParaRPr lang="ru-RU" sz="1600" b="1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b="1" dirty="0" smtClean="0"/>
                        <a:t>Передній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b="0" dirty="0" smtClean="0"/>
                        <a:t>Середній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b="1" dirty="0" smtClean="0"/>
                        <a:t>Задній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0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Високе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uk-UA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2000" b="1" i="1" baseline="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uk-UA" sz="2000" b="1" i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2000" b="1" i="1" baseline="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sz="20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i="0" baseline="0" dirty="0" smtClean="0">
                          <a:solidFill>
                            <a:srgbClr val="FF0000"/>
                          </a:solidFill>
                        </a:rPr>
                        <a:t>                                                                                       </a:t>
                      </a:r>
                      <a:endParaRPr lang="ru-RU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uk-UA" sz="2000" b="1" i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&gt;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FF0000"/>
                          </a:solidFill>
                        </a:rPr>
                      </a:b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0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Середнє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20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uk-UA" sz="20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&gt;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0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Низьке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          │</a:t>
                      </a:r>
                      <a:r>
                        <a:rPr lang="uk-UA" sz="2000" b="1" i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47664" y="260648"/>
            <a:ext cx="61426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Таблиця класифікації голосних фонем</a:t>
            </a:r>
          </a:p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>
                <a:solidFill>
                  <a:srgbClr val="0070C0"/>
                </a:solidFill>
              </a:rPr>
              <a:t>( за </a:t>
            </a:r>
            <a:r>
              <a:rPr lang="uk-UA" sz="2800" dirty="0" err="1" smtClean="0">
                <a:solidFill>
                  <a:srgbClr val="0070C0"/>
                </a:solidFill>
              </a:rPr>
              <a:t>Тоцькою</a:t>
            </a:r>
            <a:r>
              <a:rPr lang="uk-UA" sz="2800" dirty="0" smtClean="0">
                <a:solidFill>
                  <a:srgbClr val="0070C0"/>
                </a:solidFill>
              </a:rPr>
              <a:t> Н.І.)</a:t>
            </a:r>
          </a:p>
          <a:p>
            <a:pPr lvl="0" algn="ctr"/>
            <a:r>
              <a:rPr lang="uk-UA" sz="2000" b="1" dirty="0">
                <a:solidFill>
                  <a:srgbClr val="0070C0"/>
                </a:solidFill>
              </a:rPr>
              <a:t>За рухом </a:t>
            </a:r>
            <a:r>
              <a:rPr lang="uk-UA" sz="2000" b="1" u="sng" dirty="0">
                <a:solidFill>
                  <a:srgbClr val="0070C0"/>
                </a:solidFill>
              </a:rPr>
              <a:t>язика по горизонталі та вертикалі</a:t>
            </a:r>
            <a:endParaRPr lang="ru-RU" sz="2000" b="1" u="sng" dirty="0">
              <a:solidFill>
                <a:srgbClr val="0070C0"/>
              </a:solidFill>
            </a:endParaRP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0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8640"/>
            <a:ext cx="414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Варіантні вияви голосних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3210"/>
              </p:ext>
            </p:extLst>
          </p:nvPr>
        </p:nvGraphicFramePr>
        <p:xfrm>
          <a:off x="539552" y="836712"/>
          <a:ext cx="8136904" cy="6254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24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Винятки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uk-UA" i="1" dirty="0" smtClean="0"/>
                        <a:t>в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ru-RU" i="1" dirty="0" smtClean="0"/>
                        <a:t>сна́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</a:t>
                      </a:r>
                      <a:r>
                        <a:rPr lang="uk-UA" i="1" dirty="0" smtClean="0"/>
                        <a:t>в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err="1" smtClean="0"/>
                        <a:t>ли́кий</a:t>
                      </a:r>
                      <a:endParaRPr lang="ru-RU" i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Крім звукосполучень 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ере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uk-UA" sz="1400" dirty="0" smtClean="0"/>
                        <a:t>, 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еле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ере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еле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ст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uk-UA" sz="1400" dirty="0" smtClean="0"/>
                        <a:t>; закінчень іменників, прикметників, дієслів,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числівників</a:t>
                      </a:r>
                      <a:r>
                        <a:rPr lang="uk-UA" sz="1400" dirty="0" smtClean="0"/>
                        <a:t> (</a:t>
                      </a:r>
                      <a:r>
                        <a:rPr lang="uk-UA" sz="1400" b="1" i="1" dirty="0" err="1" smtClean="0"/>
                        <a:t>сонц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b="1" i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1400" b="1" i="1" dirty="0" err="1" smtClean="0">
                          <a:solidFill>
                            <a:schemeClr val="tx1"/>
                          </a:solidFill>
                        </a:rPr>
                        <a:t>жовт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uk-UA" sz="1400" b="1" i="1" dirty="0" err="1" smtClean="0">
                          <a:solidFill>
                            <a:schemeClr val="tx1"/>
                          </a:solidFill>
                        </a:rPr>
                        <a:t>пиш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sz="1400" dirty="0" smtClean="0"/>
                        <a:t>, </a:t>
                      </a:r>
                      <a:r>
                        <a:rPr lang="uk-UA" sz="1400" b="1" i="1" dirty="0" err="1" smtClean="0"/>
                        <a:t>шост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[е]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uk-UA" sz="1400" b="0" i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uk-UA" sz="1400" dirty="0" smtClean="0"/>
                        <a:t> суфіксів</a:t>
                      </a:r>
                      <a:r>
                        <a:rPr lang="uk-UA" sz="1400" baseline="0" dirty="0" smtClean="0"/>
                        <a:t> дієслів, прислівників: </a:t>
                      </a:r>
                      <a:r>
                        <a:rPr lang="uk-UA" sz="1400" b="1" i="1" baseline="0" dirty="0" err="1" smtClean="0"/>
                        <a:t>охоч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baseline="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uk-UA" i="1" dirty="0" smtClean="0"/>
                        <a:t>л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err="1" smtClean="0"/>
                        <a:t>си́ця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uk-UA" i="1" dirty="0" smtClean="0"/>
                        <a:t>в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i="1" dirty="0" err="1" smtClean="0"/>
                        <a:t>не́вий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 закінченнях різних частин мови, у суфіксах дієслів: 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чотир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червон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кожн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хотіт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kumimoji="0" lang="ru-RU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uk-UA" dirty="0" smtClean="0"/>
                        <a:t>перед складом з 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uk-UA" b="1" i="1" dirty="0" smtClean="0"/>
                        <a:t>́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рідше </a:t>
                      </a:r>
                      <a:r>
                        <a:rPr lang="uk-UA" b="1" i="1" baseline="0" dirty="0" smtClean="0"/>
                        <a:t>і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́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0" baseline="0" dirty="0" smtClean="0"/>
                        <a:t>(</a:t>
                      </a:r>
                      <a:r>
                        <a:rPr lang="uk-UA" b="0" i="1" baseline="0" dirty="0" smtClean="0"/>
                        <a:t>р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uk-UA" b="0" i="1" dirty="0" err="1" smtClean="0">
                          <a:solidFill>
                            <a:schemeClr val="tx1"/>
                          </a:solidFill>
                        </a:rPr>
                        <a:t>мний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 г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0" i="1" baseline="0" dirty="0" err="1" smtClean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uk-UA" b="1" i="1" baseline="0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b="0" i="1" baseline="0" dirty="0" err="1" smtClean="0">
                          <a:solidFill>
                            <a:schemeClr val="tx1"/>
                          </a:solidFill>
                        </a:rPr>
                        <a:t>вка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uk-UA" i="1" dirty="0" smtClean="0"/>
                        <a:t> 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b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uk-UA" dirty="0" smtClean="0"/>
                        <a:t>навіть під наголосом</a:t>
                      </a:r>
                      <a:r>
                        <a:rPr lang="uk-UA" baseline="0" dirty="0" smtClean="0"/>
                        <a:t> у деяких українських і давно запозичених словах: 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err="1" smtClean="0">
                          <a:solidFill>
                            <a:schemeClr val="tx1"/>
                          </a:solidFill>
                        </a:rPr>
                        <a:t>ноді</a:t>
                      </a:r>
                      <a:r>
                        <a:rPr lang="uk-UA" i="1" dirty="0" smtClean="0"/>
                        <a:t>,</a:t>
                      </a:r>
                      <a:r>
                        <a:rPr lang="uk-UA" i="1" baseline="0" dirty="0" smtClean="0"/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uk-UA" sz="1800" b="1" i="1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ней, 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Укра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</a:rPr>
                        <a:t>йі</a:t>
                      </a:r>
                      <a:r>
                        <a:rPr lang="uk-UA" b="1" i="1" baseline="300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6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071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88640"/>
            <a:ext cx="562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4 </a:t>
            </a:r>
            <a:r>
              <a:rPr lang="uk-UA" sz="2800" b="1" dirty="0" smtClean="0">
                <a:solidFill>
                  <a:srgbClr val="0070C0"/>
                </a:solidFill>
              </a:rPr>
              <a:t>класифікації приголосних фонем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88255"/>
              </p:ext>
            </p:extLst>
          </p:nvPr>
        </p:nvGraphicFramePr>
        <p:xfrm>
          <a:off x="251520" y="1052732"/>
          <a:ext cx="8712969" cy="370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7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7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44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1707">
                <a:tc gridSpan="6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2 головні аспекти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2 допоміжні аспекти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07">
                <a:tc gridSpan="6"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b="1" dirty="0" smtClean="0"/>
                        <a:t>           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За дією активних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</a:rPr>
                        <a:t> мовних органів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І(ІІІ)    За участю голосу й шуму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18"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Губні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Язикові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70C0"/>
                          </a:solidFill>
                        </a:rPr>
                        <a:t>Глоткові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Шумні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Сонорні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94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Губно-губні</a:t>
                      </a:r>
                      <a:endParaRPr lang="ru-RU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Губно-зубні</a:t>
                      </a:r>
                      <a:endParaRPr lang="ru-RU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err="1" smtClean="0"/>
                        <a:t>Предньоязикові</a:t>
                      </a:r>
                      <a:r>
                        <a:rPr lang="uk-UA" sz="1400" dirty="0" smtClean="0"/>
                        <a:t/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Середньоязикові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Задньоязикові</a:t>
                      </a:r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Дзвінкі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Глухі</a:t>
                      </a:r>
                      <a:endParaRPr lang="ru-RU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07">
                <a:tc gridSpan="6"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ІІ             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 За способом творення шуму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ІІ(І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)      За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</a:rPr>
                        <a:t> твердістю/м’якістю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489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Зімкнені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Щілинні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err="1" smtClean="0">
                          <a:solidFill>
                            <a:srgbClr val="0070C0"/>
                          </a:solidFill>
                        </a:rPr>
                        <a:t>Вібранти</a:t>
                      </a:r>
                      <a:endParaRPr lang="ru-RU" sz="1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Тверді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М’які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3946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/>
                        <a:t>Зімкнено-</a:t>
                      </a:r>
                      <a:r>
                        <a:rPr lang="uk-UA" sz="1400" dirty="0" smtClean="0"/>
                        <a:t> носові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Зімкнено-щілинні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400" dirty="0" smtClean="0"/>
                        <a:t>Бокові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Шиплячі/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свистячі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565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Дистрибуція (сполучуваність) приголосних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2060"/>
                </a:solidFill>
              </a:rPr>
              <a:t>(основні закономірності)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>
                <a:solidFill>
                  <a:srgbClr val="FF0000"/>
                </a:solidFill>
              </a:rPr>
              <a:t>1.</a:t>
            </a:r>
            <a:r>
              <a:rPr lang="uk-UA" sz="1800" dirty="0" smtClean="0"/>
              <a:t> На початку слова перед голосними можуть виступати всі </a:t>
            </a:r>
            <a:r>
              <a:rPr lang="uk-UA" sz="1800" b="1" dirty="0" smtClean="0">
                <a:solidFill>
                  <a:srgbClr val="C00000"/>
                </a:solidFill>
              </a:rPr>
              <a:t>32</a:t>
            </a:r>
            <a:r>
              <a:rPr lang="uk-UA" sz="1800" dirty="0" smtClean="0"/>
              <a:t> приголосні, а в кінці слова після голосних – </a:t>
            </a:r>
            <a:r>
              <a:rPr lang="uk-UA" sz="1800" b="1" dirty="0" smtClean="0">
                <a:solidFill>
                  <a:srgbClr val="C00000"/>
                </a:solidFill>
              </a:rPr>
              <a:t>31</a:t>
            </a:r>
            <a:r>
              <a:rPr lang="uk-UA" sz="1800" dirty="0" smtClean="0"/>
              <a:t> (крім </a:t>
            </a:r>
            <a:r>
              <a:rPr lang="uk-UA" sz="1800" dirty="0" smtClean="0">
                <a:solidFill>
                  <a:srgbClr val="C00000"/>
                </a:solidFill>
              </a:rPr>
              <a:t>р</a:t>
            </a:r>
            <a:r>
              <a:rPr lang="en-US" sz="1800" dirty="0" smtClean="0">
                <a:solidFill>
                  <a:srgbClr val="C00000"/>
                </a:solidFill>
              </a:rPr>
              <a:t>ᴵ</a:t>
            </a:r>
            <a:r>
              <a:rPr lang="uk-UA" sz="1800" dirty="0" smtClean="0"/>
              <a:t>).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rgbClr val="FF0000"/>
                </a:solidFill>
              </a:rPr>
              <a:t>2.</a:t>
            </a:r>
            <a:r>
              <a:rPr lang="uk-UA" sz="1800" dirty="0" smtClean="0"/>
              <a:t> Перед </a:t>
            </a:r>
            <a:r>
              <a:rPr lang="uk-UA" sz="1800" b="1" i="1" dirty="0" smtClean="0">
                <a:solidFill>
                  <a:srgbClr val="C00000"/>
                </a:solidFill>
              </a:rPr>
              <a:t>│и│</a:t>
            </a:r>
            <a:r>
              <a:rPr lang="uk-UA" sz="1800" dirty="0" smtClean="0"/>
              <a:t> можуть виступати тільки тверді приголосні, а перед </a:t>
            </a:r>
            <a:r>
              <a:rPr lang="uk-UA" sz="1800" b="1" i="1" dirty="0" smtClean="0">
                <a:solidFill>
                  <a:srgbClr val="C00000"/>
                </a:solidFill>
              </a:rPr>
              <a:t>│і│</a:t>
            </a:r>
            <a:r>
              <a:rPr lang="uk-UA" sz="1800" dirty="0" smtClean="0"/>
              <a:t> </a:t>
            </a:r>
            <a:r>
              <a:rPr lang="uk-UA" sz="1800" dirty="0"/>
              <a:t>– </a:t>
            </a:r>
            <a:r>
              <a:rPr lang="uk-UA" sz="1800" dirty="0" smtClean="0"/>
              <a:t>всі м’які, крім губних,шиплячих, задньоязикових, глоткової фонем, які в цій позиції реалізуються в напівпом’якшених варіантах (</a:t>
            </a:r>
            <a:r>
              <a:rPr lang="uk-UA" sz="1800" spc="2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1800" dirty="0" smtClean="0"/>
              <a:t>).</a:t>
            </a:r>
            <a:endParaRPr lang="ru-RU" sz="1800" dirty="0"/>
          </a:p>
          <a:p>
            <a:pPr marL="0" indent="0" algn="just">
              <a:buNone/>
            </a:pP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rgbClr val="FF0000"/>
                </a:solidFill>
              </a:rPr>
              <a:t>3.</a:t>
            </a:r>
            <a:r>
              <a:rPr lang="uk-UA" sz="1800" dirty="0" smtClean="0"/>
              <a:t> Перед </a:t>
            </a:r>
            <a:r>
              <a:rPr lang="uk-UA" sz="1800" i="1" dirty="0" smtClean="0">
                <a:solidFill>
                  <a:srgbClr val="C00000"/>
                </a:solidFill>
              </a:rPr>
              <a:t>│е│</a:t>
            </a:r>
            <a:r>
              <a:rPr lang="uk-UA" sz="1800" dirty="0" smtClean="0"/>
              <a:t> вживаються тверді приголосні (</a:t>
            </a:r>
            <a:r>
              <a:rPr lang="uk-UA" sz="1800" i="1" dirty="0" smtClean="0"/>
              <a:t>н</a:t>
            </a:r>
            <a:r>
              <a:rPr lang="uk-UA" sz="1800" i="1" dirty="0" smtClean="0">
                <a:solidFill>
                  <a:srgbClr val="C00000"/>
                </a:solidFill>
              </a:rPr>
              <a:t>е</a:t>
            </a:r>
            <a:r>
              <a:rPr lang="uk-UA" sz="1800" i="1" dirty="0" smtClean="0"/>
              <a:t>се, в</a:t>
            </a:r>
            <a:r>
              <a:rPr lang="uk-UA" sz="1800" i="1" dirty="0" smtClean="0">
                <a:solidFill>
                  <a:srgbClr val="C00000"/>
                </a:solidFill>
              </a:rPr>
              <a:t>е</a:t>
            </a:r>
            <a:r>
              <a:rPr lang="uk-UA" sz="1800" i="1" dirty="0" smtClean="0"/>
              <a:t>ликий</a:t>
            </a:r>
            <a:r>
              <a:rPr lang="uk-UA" sz="1800" dirty="0" smtClean="0"/>
              <a:t>), а також м’які 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i="1" dirty="0" smtClean="0">
                <a:solidFill>
                  <a:srgbClr val="C00000"/>
                </a:solidFill>
              </a:rPr>
              <a:t>т</a:t>
            </a:r>
            <a:r>
              <a:rPr lang="en-US" sz="1800" i="1" dirty="0" smtClean="0">
                <a:solidFill>
                  <a:srgbClr val="C00000"/>
                </a:solidFill>
              </a:rPr>
              <a:t>ᴵ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dirty="0" smtClean="0"/>
              <a:t>,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i="1" dirty="0" smtClean="0">
                <a:solidFill>
                  <a:srgbClr val="C00000"/>
                </a:solidFill>
              </a:rPr>
              <a:t>н</a:t>
            </a:r>
            <a:r>
              <a:rPr lang="en-US" sz="1800" i="1" dirty="0" smtClean="0">
                <a:solidFill>
                  <a:srgbClr val="C00000"/>
                </a:solidFill>
              </a:rPr>
              <a:t>ᴵ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dirty="0" smtClean="0"/>
              <a:t>,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i="1" dirty="0" smtClean="0">
                <a:solidFill>
                  <a:srgbClr val="C00000"/>
                </a:solidFill>
              </a:rPr>
              <a:t>л</a:t>
            </a:r>
            <a:r>
              <a:rPr lang="en-US" sz="1800" i="1" dirty="0" smtClean="0">
                <a:solidFill>
                  <a:srgbClr val="C00000"/>
                </a:solidFill>
              </a:rPr>
              <a:t>ᴵ</a:t>
            </a:r>
            <a:r>
              <a:rPr lang="uk-UA" sz="1800" dirty="0" smtClean="0">
                <a:solidFill>
                  <a:srgbClr val="C00000"/>
                </a:solidFill>
              </a:rPr>
              <a:t>│</a:t>
            </a:r>
            <a:r>
              <a:rPr lang="uk-UA" sz="1800" dirty="0" smtClean="0"/>
              <a:t>(</a:t>
            </a:r>
            <a:r>
              <a:rPr lang="uk-UA" sz="1800" dirty="0" err="1" smtClean="0"/>
              <a:t>дозвіллєвий</a:t>
            </a:r>
            <a:r>
              <a:rPr lang="uk-UA" sz="1800" dirty="0" smtClean="0"/>
              <a:t>, </a:t>
            </a:r>
            <a:r>
              <a:rPr lang="uk-UA" sz="1800" i="1" dirty="0" smtClean="0"/>
              <a:t>житт</a:t>
            </a:r>
            <a:r>
              <a:rPr lang="uk-UA" sz="1800" i="1" dirty="0" smtClean="0">
                <a:solidFill>
                  <a:srgbClr val="C00000"/>
                </a:solidFill>
              </a:rPr>
              <a:t>є</a:t>
            </a:r>
            <a:r>
              <a:rPr lang="uk-UA" sz="1800" i="1" dirty="0" smtClean="0"/>
              <a:t>вий, лл</a:t>
            </a:r>
            <a:r>
              <a:rPr lang="uk-UA" sz="1800" i="1" dirty="0" smtClean="0">
                <a:solidFill>
                  <a:srgbClr val="C00000"/>
                </a:solidFill>
              </a:rPr>
              <a:t>є</a:t>
            </a:r>
            <a:r>
              <a:rPr lang="uk-UA" sz="1800" i="1" dirty="0" smtClean="0"/>
              <a:t>, насінн</a:t>
            </a:r>
            <a:r>
              <a:rPr lang="uk-UA" sz="1800" i="1" dirty="0" smtClean="0">
                <a:solidFill>
                  <a:srgbClr val="C00000"/>
                </a:solidFill>
              </a:rPr>
              <a:t>є</a:t>
            </a:r>
            <a:r>
              <a:rPr lang="uk-UA" sz="1800" i="1" dirty="0" smtClean="0"/>
              <a:t>вий</a:t>
            </a:r>
            <a:r>
              <a:rPr lang="uk-UA" sz="1800" dirty="0" smtClean="0"/>
              <a:t>)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rgbClr val="FF0000"/>
                </a:solidFill>
              </a:rPr>
              <a:t>4.</a:t>
            </a:r>
            <a:r>
              <a:rPr lang="uk-UA" sz="1800" dirty="0" smtClean="0"/>
              <a:t> Перед голосними заднього ряду у власне українських словах вживаються тверді й пом’якшені приголосні фонеми. Не виступають у цій позиції напівпом’якшені варіанти твердих</a:t>
            </a:r>
            <a:r>
              <a:rPr lang="uk-UA" sz="1800" dirty="0"/>
              <a:t>,</a:t>
            </a:r>
            <a:r>
              <a:rPr lang="uk-UA" sz="1800" dirty="0" smtClean="0"/>
              <a:t> крім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uk-UA" sz="1800" dirty="0" smtClean="0">
                <a:solidFill>
                  <a:srgbClr val="C00000"/>
                </a:solidFill>
              </a:rPr>
              <a:t>в</a:t>
            </a:r>
            <a:r>
              <a:rPr lang="uk-UA" sz="1800" spc="2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r>
              <a:rPr lang="uk-UA" sz="1800" dirty="0" smtClean="0"/>
              <a:t> та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uk-UA" sz="1800" dirty="0" smtClean="0">
                <a:solidFill>
                  <a:srgbClr val="C00000"/>
                </a:solidFill>
              </a:rPr>
              <a:t>м</a:t>
            </a:r>
            <a:r>
              <a:rPr lang="uk-UA" sz="1800" spc="2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r>
              <a:rPr lang="uk-UA" sz="1800" dirty="0" smtClean="0"/>
              <a:t> у випадках на зразок </a:t>
            </a:r>
            <a:r>
              <a:rPr lang="uk-UA" sz="1800" i="1" dirty="0" smtClean="0"/>
              <a:t>с</a:t>
            </a:r>
            <a:r>
              <a:rPr lang="uk-UA" sz="1800" i="1" dirty="0" smtClean="0">
                <a:solidFill>
                  <a:srgbClr val="FF0000"/>
                </a:solidFill>
              </a:rPr>
              <a:t>в</a:t>
            </a:r>
            <a:r>
              <a:rPr lang="uk-UA" sz="1800" i="1" dirty="0" smtClean="0">
                <a:solidFill>
                  <a:srgbClr val="C00000"/>
                </a:solidFill>
              </a:rPr>
              <a:t>я</a:t>
            </a:r>
            <a:r>
              <a:rPr lang="uk-UA" sz="1800" i="1" dirty="0" smtClean="0"/>
              <a:t>то, ц</a:t>
            </a:r>
            <a:r>
              <a:rPr lang="uk-UA" sz="1800" i="1" dirty="0" smtClean="0">
                <a:solidFill>
                  <a:srgbClr val="FF0000"/>
                </a:solidFill>
              </a:rPr>
              <a:t>в</a:t>
            </a:r>
            <a:r>
              <a:rPr lang="uk-UA" sz="1800" i="1" dirty="0" smtClean="0"/>
              <a:t>ь</a:t>
            </a:r>
            <a:r>
              <a:rPr lang="uk-UA" sz="1800" i="1" dirty="0" smtClean="0">
                <a:solidFill>
                  <a:srgbClr val="C00000"/>
                </a:solidFill>
              </a:rPr>
              <a:t>о</a:t>
            </a:r>
            <a:r>
              <a:rPr lang="uk-UA" sz="1800" i="1" dirty="0" smtClean="0"/>
              <a:t>хкати, ть</a:t>
            </a:r>
            <a:r>
              <a:rPr lang="uk-UA" sz="1800" i="1" dirty="0" smtClean="0">
                <a:solidFill>
                  <a:srgbClr val="FF0000"/>
                </a:solidFill>
              </a:rPr>
              <a:t>м</a:t>
            </a:r>
            <a:r>
              <a:rPr lang="uk-UA" sz="1800" i="1" dirty="0" smtClean="0">
                <a:solidFill>
                  <a:srgbClr val="C00000"/>
                </a:solidFill>
              </a:rPr>
              <a:t>я</a:t>
            </a:r>
            <a:r>
              <a:rPr lang="uk-UA" sz="1800" i="1" dirty="0" smtClean="0"/>
              <a:t>ний</a:t>
            </a:r>
            <a:r>
              <a:rPr lang="uk-UA" sz="1800" dirty="0" smtClean="0"/>
              <a:t>.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rgbClr val="FF0000"/>
                </a:solidFill>
              </a:rPr>
              <a:t>5. </a:t>
            </a:r>
            <a:r>
              <a:rPr lang="uk-UA" sz="1800" dirty="0" smtClean="0"/>
              <a:t>У запозичених словах перед голосними заднього ряду можуть виступати як м’які, так і тверді та напівпом’якшені приголосні, наприклад: </a:t>
            </a:r>
            <a:r>
              <a:rPr lang="uk-UA" sz="1800" i="1" dirty="0" smtClean="0"/>
              <a:t>ми</a:t>
            </a:r>
            <a:r>
              <a:rPr lang="uk-UA" sz="1800" i="1" dirty="0" smtClean="0">
                <a:solidFill>
                  <a:srgbClr val="FF0000"/>
                </a:solidFill>
              </a:rPr>
              <a:t>л</a:t>
            </a:r>
            <a:r>
              <a:rPr lang="uk-UA" sz="1800" i="1" dirty="0" smtClean="0">
                <a:solidFill>
                  <a:srgbClr val="C00000"/>
                </a:solidFill>
              </a:rPr>
              <a:t>я</a:t>
            </a:r>
            <a:r>
              <a:rPr lang="uk-UA" sz="1800" i="1" dirty="0" smtClean="0"/>
              <a:t>,гру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>
                <a:solidFill>
                  <a:srgbClr val="C00000"/>
                </a:solidFill>
              </a:rPr>
              <a:t>а</a:t>
            </a:r>
            <a:r>
              <a:rPr lang="uk-UA" sz="1800" i="1" dirty="0" smtClean="0"/>
              <a:t>, а</a:t>
            </a:r>
            <a:r>
              <a:rPr lang="uk-UA" sz="1800" i="1" dirty="0" smtClean="0">
                <a:solidFill>
                  <a:srgbClr val="FF0000"/>
                </a:solidFill>
              </a:rPr>
              <a:t>нн</a:t>
            </a:r>
            <a:r>
              <a:rPr lang="uk-UA" sz="1800" i="1" dirty="0" smtClean="0">
                <a:solidFill>
                  <a:srgbClr val="C00000"/>
                </a:solidFill>
              </a:rPr>
              <a:t>а</a:t>
            </a:r>
            <a:r>
              <a:rPr lang="uk-UA" sz="1800" i="1" dirty="0" smtClean="0"/>
              <a:t>ли</a:t>
            </a:r>
            <a:r>
              <a:rPr lang="uk-UA" sz="1800" dirty="0" smtClean="0"/>
              <a:t>, </a:t>
            </a:r>
            <a:r>
              <a:rPr lang="uk-UA" sz="1800" i="1" dirty="0" smtClean="0"/>
              <a:t>по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>
                <a:solidFill>
                  <a:srgbClr val="C00000"/>
                </a:solidFill>
              </a:rPr>
              <a:t>у</a:t>
            </a:r>
            <a:r>
              <a:rPr lang="uk-UA" sz="1800" i="1" dirty="0" smtClean="0"/>
              <a:t>рі,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>
                <a:solidFill>
                  <a:srgbClr val="C00000"/>
                </a:solidFill>
              </a:rPr>
              <a:t>ю</a:t>
            </a:r>
            <a:r>
              <a:rPr lang="uk-UA" sz="1800" i="1" dirty="0" smtClean="0"/>
              <a:t>ре, </a:t>
            </a:r>
            <a:r>
              <a:rPr lang="uk-UA" sz="1800" i="1" dirty="0" smtClean="0">
                <a:solidFill>
                  <a:srgbClr val="FF0000"/>
                </a:solidFill>
              </a:rPr>
              <a:t>Г</a:t>
            </a:r>
            <a:r>
              <a:rPr lang="uk-UA" sz="1800" i="1" dirty="0" smtClean="0">
                <a:solidFill>
                  <a:srgbClr val="C00000"/>
                </a:solidFill>
              </a:rPr>
              <a:t>ю</a:t>
            </a:r>
            <a:r>
              <a:rPr lang="uk-UA" sz="1800" i="1" dirty="0" smtClean="0"/>
              <a:t>го, </a:t>
            </a:r>
            <a:r>
              <a:rPr lang="uk-UA" sz="1800" i="1" dirty="0" smtClean="0">
                <a:solidFill>
                  <a:srgbClr val="FF0000"/>
                </a:solidFill>
              </a:rPr>
              <a:t>г</a:t>
            </a:r>
            <a:r>
              <a:rPr lang="uk-UA" sz="1800" i="1" dirty="0" smtClean="0">
                <a:solidFill>
                  <a:srgbClr val="C00000"/>
                </a:solidFill>
              </a:rPr>
              <a:t>у</a:t>
            </a:r>
            <a:r>
              <a:rPr lang="uk-UA" sz="1800" i="1" dirty="0" smtClean="0"/>
              <a:t>м</a:t>
            </a:r>
            <a:r>
              <a:rPr lang="uk-UA" sz="1800" i="1" dirty="0" smtClean="0">
                <a:solidFill>
                  <a:srgbClr val="C00000"/>
                </a:solidFill>
              </a:rPr>
              <a:t>а</a:t>
            </a:r>
            <a:r>
              <a:rPr lang="uk-UA" sz="1800" i="1" dirty="0" smtClean="0"/>
              <a:t>, </a:t>
            </a:r>
            <a:r>
              <a:rPr lang="uk-UA" sz="1800" i="1" dirty="0" smtClean="0">
                <a:solidFill>
                  <a:srgbClr val="FF0000"/>
                </a:solidFill>
              </a:rPr>
              <a:t>к</a:t>
            </a:r>
            <a:r>
              <a:rPr lang="uk-UA" sz="1800" i="1" dirty="0" smtClean="0">
                <a:solidFill>
                  <a:srgbClr val="C00000"/>
                </a:solidFill>
              </a:rPr>
              <a:t>у</a:t>
            </a:r>
            <a:r>
              <a:rPr lang="uk-UA" sz="1800" i="1" dirty="0" smtClean="0">
                <a:solidFill>
                  <a:srgbClr val="FF0000"/>
                </a:solidFill>
              </a:rPr>
              <a:t>р</a:t>
            </a:r>
            <a:r>
              <a:rPr lang="uk-UA" sz="1800" i="1" dirty="0" smtClean="0">
                <a:solidFill>
                  <a:srgbClr val="C00000"/>
                </a:solidFill>
              </a:rPr>
              <a:t>о</a:t>
            </a:r>
            <a:r>
              <a:rPr lang="uk-UA" sz="1800" i="1" dirty="0" smtClean="0"/>
              <a:t>рт, </a:t>
            </a:r>
            <a:r>
              <a:rPr lang="uk-UA" sz="1800" i="1" dirty="0" smtClean="0">
                <a:solidFill>
                  <a:srgbClr val="FF0000"/>
                </a:solidFill>
              </a:rPr>
              <a:t>к</a:t>
            </a:r>
            <a:r>
              <a:rPr lang="uk-UA" sz="1800" i="1" dirty="0" smtClean="0">
                <a:solidFill>
                  <a:srgbClr val="C00000"/>
                </a:solidFill>
              </a:rPr>
              <a:t>ю</a:t>
            </a:r>
            <a:r>
              <a:rPr lang="uk-UA" sz="1800" i="1" dirty="0" smtClean="0"/>
              <a:t>вет.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081752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Дистрибуція двох суміжних приголосних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(найголовніші правила)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/>
              <a:t>1.</a:t>
            </a:r>
            <a:r>
              <a:rPr lang="uk-UA" sz="1800" dirty="0" smtClean="0"/>
              <a:t> Глухі </a:t>
            </a:r>
            <a:r>
              <a:rPr lang="uk-UA" sz="1800" dirty="0" err="1" smtClean="0"/>
              <a:t>пригол</a:t>
            </a:r>
            <a:r>
              <a:rPr lang="uk-UA" sz="1800" dirty="0" smtClean="0"/>
              <a:t>. </a:t>
            </a:r>
            <a:r>
              <a:rPr lang="uk-UA" sz="1800" dirty="0"/>
              <a:t>ф</a:t>
            </a:r>
            <a:r>
              <a:rPr lang="uk-UA" sz="1800" dirty="0" smtClean="0"/>
              <a:t>онеми + </a:t>
            </a:r>
            <a:r>
              <a:rPr lang="uk-UA" sz="1800" dirty="0" err="1" smtClean="0"/>
              <a:t>дзв</a:t>
            </a:r>
            <a:r>
              <a:rPr lang="uk-UA" sz="1800" dirty="0" smtClean="0"/>
              <a:t>. = </a:t>
            </a:r>
            <a:r>
              <a:rPr lang="uk-UA" sz="1800" dirty="0" err="1" smtClean="0"/>
              <a:t>дзв</a:t>
            </a:r>
            <a:r>
              <a:rPr lang="uk-UA" sz="1800" dirty="0" smtClean="0"/>
              <a:t>. </a:t>
            </a:r>
            <a:r>
              <a:rPr lang="uk-UA" sz="1800" dirty="0" err="1"/>
              <a:t>п</a:t>
            </a:r>
            <a:r>
              <a:rPr lang="uk-UA" sz="1800" dirty="0" err="1" smtClean="0"/>
              <a:t>ригол</a:t>
            </a:r>
            <a:r>
              <a:rPr lang="uk-UA" sz="1800" dirty="0" smtClean="0"/>
              <a:t>. (</a:t>
            </a:r>
            <a:r>
              <a:rPr lang="uk-UA" sz="1800" i="1" dirty="0" smtClean="0"/>
              <a:t>про</a:t>
            </a:r>
            <a:r>
              <a:rPr lang="uk-UA" sz="1800" b="1" i="1" dirty="0" smtClean="0">
                <a:solidFill>
                  <a:srgbClr val="FF0000"/>
                </a:solidFill>
              </a:rPr>
              <a:t>с</a:t>
            </a:r>
            <a:r>
              <a:rPr lang="uk-UA" sz="1800" i="1" dirty="0" smtClean="0"/>
              <a:t>ь</a:t>
            </a:r>
            <a:r>
              <a:rPr lang="uk-UA" sz="1800" b="1" i="1" dirty="0" smtClean="0">
                <a:solidFill>
                  <a:srgbClr val="7030A0"/>
                </a:solidFill>
              </a:rPr>
              <a:t>б</a:t>
            </a:r>
            <a:r>
              <a:rPr lang="uk-UA" sz="1800" i="1" dirty="0" smtClean="0"/>
              <a:t>а, фу</a:t>
            </a:r>
            <a:r>
              <a:rPr lang="uk-UA" sz="1800" b="1" i="1" dirty="0" smtClean="0">
                <a:solidFill>
                  <a:srgbClr val="FF0000"/>
                </a:solidFill>
              </a:rPr>
              <a:t>т</a:t>
            </a:r>
            <a:r>
              <a:rPr lang="uk-UA" sz="1800" b="1" i="1" dirty="0" smtClean="0">
                <a:solidFill>
                  <a:srgbClr val="7030A0"/>
                </a:solidFill>
              </a:rPr>
              <a:t>б</a:t>
            </a:r>
            <a:r>
              <a:rPr lang="uk-UA" sz="1800" i="1" dirty="0" smtClean="0"/>
              <a:t>ол</a:t>
            </a:r>
            <a:r>
              <a:rPr lang="uk-UA" sz="1800" dirty="0" smtClean="0"/>
              <a:t>)</a:t>
            </a:r>
            <a:br>
              <a:rPr lang="uk-UA" sz="1800" dirty="0" smtClean="0"/>
            </a:br>
            <a:r>
              <a:rPr lang="en-US" sz="1800" dirty="0" smtClean="0"/>
              <a:t>                                                                                  </a:t>
            </a:r>
            <a:r>
              <a:rPr lang="uk-UA" sz="1800" dirty="0" smtClean="0"/>
              <a:t> </a:t>
            </a:r>
            <a:r>
              <a:rPr lang="uk-UA" sz="1600" dirty="0" smtClean="0"/>
              <a:t>про</a:t>
            </a:r>
            <a:r>
              <a:rPr lang="en-US" sz="1600" i="1" dirty="0" smtClean="0">
                <a:solidFill>
                  <a:srgbClr val="C00000"/>
                </a:solidFill>
              </a:rPr>
              <a:t>[</a:t>
            </a:r>
            <a:r>
              <a:rPr lang="uk-UA" sz="1600" i="1" dirty="0">
                <a:solidFill>
                  <a:srgbClr val="C00000"/>
                </a:solidFill>
              </a:rPr>
              <a:t>з</a:t>
            </a:r>
            <a:r>
              <a:rPr lang="en-US" sz="1600" i="1" dirty="0" smtClean="0">
                <a:solidFill>
                  <a:srgbClr val="C00000"/>
                </a:solidFill>
              </a:rPr>
              <a:t>ᴵ]</a:t>
            </a:r>
            <a:r>
              <a:rPr lang="uk-UA" sz="1600" i="1" dirty="0" smtClean="0"/>
              <a:t>ба</a:t>
            </a:r>
            <a:r>
              <a:rPr lang="uk-UA" sz="1600" i="1" dirty="0" smtClean="0">
                <a:solidFill>
                  <a:srgbClr val="C00000"/>
                </a:solidFill>
              </a:rPr>
              <a:t>    </a:t>
            </a:r>
            <a:r>
              <a:rPr lang="uk-UA" sz="1600" i="1" dirty="0" err="1" smtClean="0"/>
              <a:t>фу</a:t>
            </a:r>
            <a:r>
              <a:rPr lang="en-US" sz="1600" i="1" dirty="0" smtClean="0">
                <a:solidFill>
                  <a:srgbClr val="C00000"/>
                </a:solidFill>
              </a:rPr>
              <a:t>[</a:t>
            </a:r>
            <a:r>
              <a:rPr lang="uk-UA" sz="1600" i="1" dirty="0" smtClean="0">
                <a:solidFill>
                  <a:srgbClr val="C00000"/>
                </a:solidFill>
              </a:rPr>
              <a:t>д</a:t>
            </a:r>
            <a:r>
              <a:rPr lang="en-US" sz="1600" i="1" dirty="0" smtClean="0">
                <a:solidFill>
                  <a:srgbClr val="C00000"/>
                </a:solidFill>
              </a:rPr>
              <a:t>]</a:t>
            </a:r>
            <a:r>
              <a:rPr lang="uk-UA" sz="1600" i="1" dirty="0" err="1" smtClean="0"/>
              <a:t>бол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b="1" dirty="0" smtClean="0"/>
              <a:t>2. </a:t>
            </a:r>
            <a:r>
              <a:rPr lang="uk-UA" sz="1800" dirty="0" err="1" smtClean="0"/>
              <a:t>Дзв</a:t>
            </a:r>
            <a:r>
              <a:rPr lang="uk-UA" sz="1800" dirty="0" smtClean="0"/>
              <a:t>. </a:t>
            </a:r>
            <a:r>
              <a:rPr lang="uk-UA" sz="1800" dirty="0" err="1"/>
              <a:t>пригол</a:t>
            </a:r>
            <a:r>
              <a:rPr lang="uk-UA" sz="1800" dirty="0" smtClean="0"/>
              <a:t>. (крім </a:t>
            </a:r>
            <a:r>
              <a:rPr lang="uk-UA" sz="1800" b="1" i="1" dirty="0" smtClean="0"/>
              <a:t>│г│</a:t>
            </a:r>
            <a:r>
              <a:rPr lang="uk-UA" sz="1800" dirty="0" smtClean="0"/>
              <a:t>) + </a:t>
            </a:r>
            <a:r>
              <a:rPr lang="uk-UA" sz="1800" dirty="0" err="1" smtClean="0"/>
              <a:t>глух</a:t>
            </a:r>
            <a:r>
              <a:rPr lang="uk-UA" sz="1800" dirty="0" smtClean="0"/>
              <a:t>. = </a:t>
            </a:r>
            <a:r>
              <a:rPr lang="uk-UA" sz="1800" dirty="0" err="1" smtClean="0"/>
              <a:t>дзв</a:t>
            </a:r>
            <a:r>
              <a:rPr lang="uk-UA" sz="1800" dirty="0" smtClean="0"/>
              <a:t>. (</a:t>
            </a:r>
            <a:r>
              <a:rPr lang="uk-UA" sz="1800" i="1" dirty="0" smtClean="0"/>
              <a:t>гря</a:t>
            </a:r>
            <a:r>
              <a:rPr lang="uk-UA" sz="1800" b="1" i="1" dirty="0" smtClean="0">
                <a:solidFill>
                  <a:srgbClr val="FF0000"/>
                </a:solidFill>
              </a:rPr>
              <a:t>д</a:t>
            </a:r>
            <a:r>
              <a:rPr lang="uk-UA" sz="1800" b="1" i="1" dirty="0" smtClean="0">
                <a:solidFill>
                  <a:srgbClr val="7030A0"/>
                </a:solidFill>
              </a:rPr>
              <a:t>к</a:t>
            </a:r>
            <a:r>
              <a:rPr lang="uk-UA" sz="1800" i="1" dirty="0" smtClean="0"/>
              <a:t>а, ні</a:t>
            </a:r>
            <a:r>
              <a:rPr lang="uk-UA" sz="1800" b="1" i="1" dirty="0" smtClean="0">
                <a:solidFill>
                  <a:srgbClr val="FF0000"/>
                </a:solidFill>
              </a:rPr>
              <a:t>ж</a:t>
            </a:r>
            <a:r>
              <a:rPr lang="uk-UA" sz="1800" b="1" i="1" dirty="0" smtClean="0">
                <a:solidFill>
                  <a:srgbClr val="7030A0"/>
                </a:solidFill>
              </a:rPr>
              <a:t>к</a:t>
            </a:r>
            <a:r>
              <a:rPr lang="uk-UA" sz="1800" i="1" dirty="0" smtClean="0"/>
              <a:t>а, ле</a:t>
            </a:r>
            <a:r>
              <a:rPr lang="uk-UA" sz="1800" b="1" i="1" dirty="0" smtClean="0">
                <a:solidFill>
                  <a:srgbClr val="FF0000"/>
                </a:solidFill>
              </a:rPr>
              <a:t>г</a:t>
            </a:r>
            <a:r>
              <a:rPr lang="uk-UA" sz="1800" b="1" i="1" dirty="0" smtClean="0">
                <a:solidFill>
                  <a:srgbClr val="7030A0"/>
                </a:solidFill>
              </a:rPr>
              <a:t>к</a:t>
            </a:r>
            <a:r>
              <a:rPr lang="uk-UA" sz="1800" i="1" dirty="0" smtClean="0"/>
              <a:t>о, во</a:t>
            </a:r>
            <a:r>
              <a:rPr lang="uk-UA" sz="1800" b="1" i="1" dirty="0" smtClean="0">
                <a:solidFill>
                  <a:srgbClr val="FF0000"/>
                </a:solidFill>
              </a:rPr>
              <a:t>г</a:t>
            </a:r>
            <a:r>
              <a:rPr lang="uk-UA" sz="1800" b="1" i="1" dirty="0" smtClean="0">
                <a:solidFill>
                  <a:srgbClr val="7030A0"/>
                </a:solidFill>
              </a:rPr>
              <a:t>к</a:t>
            </a:r>
            <a:r>
              <a:rPr lang="uk-UA" sz="1800" i="1" dirty="0" smtClean="0"/>
              <a:t>о та ін.)</a:t>
            </a:r>
            <a:br>
              <a:rPr lang="uk-UA" sz="1800" i="1" dirty="0" smtClean="0"/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1800" b="1" dirty="0" smtClean="0"/>
              <a:t>3.</a:t>
            </a:r>
            <a:r>
              <a:rPr lang="uk-UA" sz="1800" dirty="0" smtClean="0"/>
              <a:t> Свистяча + </a:t>
            </a:r>
            <a:r>
              <a:rPr lang="uk-UA" sz="1800" dirty="0" err="1" smtClean="0"/>
              <a:t>шипл</a:t>
            </a:r>
            <a:r>
              <a:rPr lang="uk-UA" sz="1800" dirty="0" smtClean="0"/>
              <a:t>. = </a:t>
            </a:r>
            <a:r>
              <a:rPr lang="uk-UA" sz="1800" dirty="0" err="1" smtClean="0"/>
              <a:t>шипл</a:t>
            </a:r>
            <a:r>
              <a:rPr lang="uk-UA" sz="1800" dirty="0" smtClean="0"/>
              <a:t>. (</a:t>
            </a:r>
            <a:r>
              <a:rPr lang="uk-UA" sz="1800" i="1" dirty="0" smtClean="0"/>
              <a:t>бе</a:t>
            </a:r>
            <a:r>
              <a:rPr lang="uk-UA" sz="1800" b="1" i="1" dirty="0" smtClean="0">
                <a:solidFill>
                  <a:srgbClr val="FF0000"/>
                </a:solidFill>
              </a:rPr>
              <a:t>з</a:t>
            </a:r>
            <a:r>
              <a:rPr lang="uk-UA" sz="1800" i="1" dirty="0" smtClean="0">
                <a:solidFill>
                  <a:srgbClr val="7030A0"/>
                </a:solidFill>
              </a:rPr>
              <a:t>ш</a:t>
            </a:r>
            <a:r>
              <a:rPr lang="uk-UA" sz="1800" i="1" dirty="0" smtClean="0"/>
              <a:t>умний</a:t>
            </a:r>
            <a:r>
              <a:rPr lang="uk-UA" sz="1800" dirty="0" smtClean="0"/>
              <a:t>)</a:t>
            </a:r>
            <a:br>
              <a:rPr lang="uk-UA" sz="1800" dirty="0" smtClean="0"/>
            </a:br>
            <a:r>
              <a:rPr lang="uk-UA" sz="1800" dirty="0" smtClean="0"/>
              <a:t>                                                    </a:t>
            </a:r>
            <a:r>
              <a:rPr lang="uk-UA" sz="1600" dirty="0" err="1" smtClean="0"/>
              <a:t>бе</a:t>
            </a:r>
            <a:r>
              <a:rPr lang="en-US" sz="1600" i="1" dirty="0" smtClean="0">
                <a:solidFill>
                  <a:srgbClr val="C00000"/>
                </a:solidFill>
              </a:rPr>
              <a:t>[</a:t>
            </a:r>
            <a:r>
              <a:rPr lang="uk-UA" sz="1600" i="1" dirty="0" smtClean="0">
                <a:solidFill>
                  <a:srgbClr val="C00000"/>
                </a:solidFill>
              </a:rPr>
              <a:t>ж</a:t>
            </a:r>
            <a:r>
              <a:rPr lang="en-US" sz="1600" i="1" dirty="0" smtClean="0">
                <a:solidFill>
                  <a:srgbClr val="C00000"/>
                </a:solidFill>
              </a:rPr>
              <a:t>]</a:t>
            </a:r>
            <a:r>
              <a:rPr lang="uk-UA" sz="1600" i="1" dirty="0" smtClean="0"/>
              <a:t>шумний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b="1" dirty="0" smtClean="0"/>
              <a:t>4.</a:t>
            </a:r>
            <a:r>
              <a:rPr lang="uk-UA" sz="1800" dirty="0" smtClean="0"/>
              <a:t> </a:t>
            </a:r>
            <a:r>
              <a:rPr lang="uk-UA" sz="1800" dirty="0" err="1" smtClean="0"/>
              <a:t>Шипл</a:t>
            </a:r>
            <a:r>
              <a:rPr lang="uk-UA" sz="1800" dirty="0" smtClean="0"/>
              <a:t>. + свист. = свист. (</a:t>
            </a:r>
            <a:r>
              <a:rPr lang="uk-UA" sz="1800" i="1" dirty="0" smtClean="0"/>
              <a:t>у кни</a:t>
            </a:r>
            <a:r>
              <a:rPr lang="uk-UA" sz="1800" b="1" i="1" dirty="0" smtClean="0">
                <a:solidFill>
                  <a:srgbClr val="FF0000"/>
                </a:solidFill>
              </a:rPr>
              <a:t>ж</a:t>
            </a:r>
            <a:r>
              <a:rPr lang="uk-UA" sz="1800" b="1" i="1" dirty="0" smtClean="0">
                <a:solidFill>
                  <a:srgbClr val="7030A0"/>
                </a:solidFill>
              </a:rPr>
              <a:t>ц</a:t>
            </a:r>
            <a:r>
              <a:rPr lang="uk-UA" sz="1800" i="1" dirty="0" smtClean="0"/>
              <a:t>і, на соро</a:t>
            </a:r>
            <a:r>
              <a:rPr lang="uk-UA" sz="1800" b="1" i="1" dirty="0" smtClean="0">
                <a:solidFill>
                  <a:srgbClr val="FF0000"/>
                </a:solidFill>
              </a:rPr>
              <a:t>ч</a:t>
            </a:r>
            <a:r>
              <a:rPr lang="uk-UA" sz="1800" b="1" i="1" dirty="0" smtClean="0">
                <a:solidFill>
                  <a:srgbClr val="7030A0"/>
                </a:solidFill>
              </a:rPr>
              <a:t>ц</a:t>
            </a:r>
            <a:r>
              <a:rPr lang="uk-UA" sz="1800" i="1" dirty="0" smtClean="0"/>
              <a:t>і</a:t>
            </a:r>
            <a:r>
              <a:rPr lang="uk-UA" sz="1800" dirty="0" smtClean="0"/>
              <a:t>)</a:t>
            </a:r>
            <a:br>
              <a:rPr lang="uk-UA" sz="1800" dirty="0" smtClean="0"/>
            </a:br>
            <a:r>
              <a:rPr lang="uk-UA" sz="1800" dirty="0" smtClean="0"/>
              <a:t>                                                </a:t>
            </a:r>
            <a:r>
              <a:rPr lang="uk-UA" sz="1600" dirty="0" smtClean="0"/>
              <a:t>у </a:t>
            </a:r>
            <a:r>
              <a:rPr lang="uk-UA" sz="1600" dirty="0" err="1" smtClean="0"/>
              <a:t>кни</a:t>
            </a:r>
            <a:r>
              <a:rPr lang="en-US" sz="1600" i="1" dirty="0" smtClean="0">
                <a:solidFill>
                  <a:srgbClr val="C00000"/>
                </a:solidFill>
              </a:rPr>
              <a:t>[</a:t>
            </a:r>
            <a:r>
              <a:rPr lang="uk-UA" sz="1600" i="1" dirty="0">
                <a:solidFill>
                  <a:srgbClr val="C00000"/>
                </a:solidFill>
              </a:rPr>
              <a:t>з</a:t>
            </a:r>
            <a:r>
              <a:rPr lang="en-US" sz="1600" i="1" dirty="0" smtClean="0">
                <a:solidFill>
                  <a:srgbClr val="C00000"/>
                </a:solidFill>
              </a:rPr>
              <a:t>ᴵ]</a:t>
            </a:r>
            <a:r>
              <a:rPr lang="uk-UA" sz="1600" i="1" dirty="0" smtClean="0"/>
              <a:t>ці</a:t>
            </a:r>
            <a:r>
              <a:rPr lang="uk-UA" sz="1600" dirty="0" smtClean="0"/>
              <a:t>   на </a:t>
            </a:r>
            <a:r>
              <a:rPr lang="uk-UA" sz="1600" dirty="0" err="1" smtClean="0"/>
              <a:t>соро</a:t>
            </a:r>
            <a:r>
              <a:rPr lang="en-US" sz="1600" i="1" dirty="0" smtClean="0">
                <a:solidFill>
                  <a:srgbClr val="C00000"/>
                </a:solidFill>
              </a:rPr>
              <a:t>[</a:t>
            </a:r>
            <a:r>
              <a:rPr lang="uk-UA" sz="1600" i="1" dirty="0" smtClean="0">
                <a:solidFill>
                  <a:srgbClr val="C00000"/>
                </a:solidFill>
              </a:rPr>
              <a:t>ц</a:t>
            </a:r>
            <a:r>
              <a:rPr lang="en-US" sz="1600" i="1" dirty="0" smtClean="0">
                <a:solidFill>
                  <a:srgbClr val="C00000"/>
                </a:solidFill>
              </a:rPr>
              <a:t>ᴵ</a:t>
            </a:r>
            <a:r>
              <a:rPr lang="uk-UA" sz="1600" i="1" dirty="0" smtClean="0">
                <a:solidFill>
                  <a:srgbClr val="C00000"/>
                </a:solidFill>
              </a:rPr>
              <a:t>:</a:t>
            </a:r>
            <a:r>
              <a:rPr lang="en-US" sz="1600" i="1" dirty="0" smtClean="0">
                <a:solidFill>
                  <a:srgbClr val="C00000"/>
                </a:solidFill>
              </a:rPr>
              <a:t>]</a:t>
            </a:r>
            <a:r>
              <a:rPr lang="uk-UA" sz="1600" i="1" dirty="0" smtClean="0"/>
              <a:t>і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800" b="1" dirty="0" smtClean="0"/>
              <a:t>5. </a:t>
            </a:r>
            <a:r>
              <a:rPr lang="uk-UA" sz="1800" dirty="0" err="1" smtClean="0"/>
              <a:t>Зімк</a:t>
            </a:r>
            <a:r>
              <a:rPr lang="uk-UA" sz="1800" dirty="0" smtClean="0"/>
              <a:t>. + </a:t>
            </a:r>
            <a:r>
              <a:rPr lang="uk-UA" sz="1800" dirty="0" err="1" smtClean="0"/>
              <a:t>афр</a:t>
            </a:r>
            <a:r>
              <a:rPr lang="uk-UA" sz="1800" dirty="0" smtClean="0"/>
              <a:t>. = </a:t>
            </a:r>
            <a:r>
              <a:rPr lang="uk-UA" sz="1800" dirty="0" err="1" smtClean="0"/>
              <a:t>афр</a:t>
            </a:r>
            <a:r>
              <a:rPr lang="uk-UA" sz="1800" dirty="0" smtClean="0"/>
              <a:t>.</a:t>
            </a:r>
            <a:r>
              <a:rPr lang="en-US" sz="1800" dirty="0" smtClean="0"/>
              <a:t> (</a:t>
            </a:r>
            <a:r>
              <a:rPr lang="uk-UA" sz="1800" i="1" dirty="0" smtClean="0"/>
              <a:t>два</a:t>
            </a:r>
            <a:r>
              <a:rPr lang="uk-UA" sz="1800" b="1" i="1" dirty="0" smtClean="0">
                <a:solidFill>
                  <a:srgbClr val="FF0000"/>
                </a:solidFill>
              </a:rPr>
              <a:t>д</a:t>
            </a:r>
            <a:r>
              <a:rPr lang="uk-UA" sz="1800" b="1" i="1" dirty="0" smtClean="0">
                <a:solidFill>
                  <a:srgbClr val="7030A0"/>
                </a:solidFill>
              </a:rPr>
              <a:t>ц</a:t>
            </a:r>
            <a:r>
              <a:rPr lang="uk-UA" sz="1800" i="1" dirty="0" smtClean="0"/>
              <a:t>ять, ві</a:t>
            </a:r>
            <a:r>
              <a:rPr lang="uk-UA" sz="1800" b="1" i="1" dirty="0" smtClean="0">
                <a:solidFill>
                  <a:srgbClr val="FF0000"/>
                </a:solidFill>
              </a:rPr>
              <a:t>д</a:t>
            </a:r>
            <a:r>
              <a:rPr lang="uk-UA" sz="1800" b="1" i="1" dirty="0" smtClean="0">
                <a:solidFill>
                  <a:srgbClr val="7030A0"/>
                </a:solidFill>
              </a:rPr>
              <a:t>ч</a:t>
            </a:r>
            <a:r>
              <a:rPr lang="uk-UA" sz="1800" i="1" dirty="0" smtClean="0"/>
              <a:t>ути</a:t>
            </a:r>
            <a:r>
              <a:rPr lang="en-US" sz="1800" dirty="0" smtClean="0"/>
              <a:t>)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                                      </a:t>
            </a:r>
            <a:r>
              <a:rPr lang="uk-UA" sz="1400" b="1" dirty="0" smtClean="0"/>
              <a:t>два</a:t>
            </a:r>
            <a:r>
              <a:rPr lang="en-US" sz="1400" i="1" dirty="0" smtClean="0">
                <a:solidFill>
                  <a:srgbClr val="C00000"/>
                </a:solidFill>
              </a:rPr>
              <a:t>[</a:t>
            </a:r>
            <a:r>
              <a:rPr lang="uk-UA" sz="1400" i="1" dirty="0" err="1">
                <a:solidFill>
                  <a:srgbClr val="C00000"/>
                </a:solidFill>
              </a:rPr>
              <a:t>дˆз</a:t>
            </a:r>
            <a:r>
              <a:rPr lang="en-US" sz="1400" dirty="0" smtClean="0">
                <a:solidFill>
                  <a:srgbClr val="C00000"/>
                </a:solidFill>
              </a:rPr>
              <a:t>ᴵ</a:t>
            </a:r>
            <a:r>
              <a:rPr lang="en-US" sz="1400" i="1" dirty="0" smtClean="0">
                <a:solidFill>
                  <a:srgbClr val="C00000"/>
                </a:solidFill>
              </a:rPr>
              <a:t>]</a:t>
            </a:r>
            <a:r>
              <a:rPr lang="uk-UA" sz="1400" b="1" i="1" dirty="0" err="1" smtClean="0"/>
              <a:t>цять</a:t>
            </a:r>
            <a:r>
              <a:rPr lang="uk-UA" sz="1400" b="1" dirty="0" smtClean="0"/>
              <a:t>   </a:t>
            </a:r>
            <a:r>
              <a:rPr lang="uk-UA" sz="1400" b="1" dirty="0" err="1" smtClean="0"/>
              <a:t>ві</a:t>
            </a:r>
            <a:r>
              <a:rPr lang="en-US" sz="1400" i="1" dirty="0" smtClean="0">
                <a:solidFill>
                  <a:srgbClr val="C00000"/>
                </a:solidFill>
              </a:rPr>
              <a:t>[</a:t>
            </a:r>
            <a:r>
              <a:rPr lang="ru-RU" sz="1400" i="1" dirty="0" err="1" smtClean="0">
                <a:solidFill>
                  <a:srgbClr val="C00000"/>
                </a:solidFill>
              </a:rPr>
              <a:t>д</a:t>
            </a:r>
            <a:r>
              <a:rPr lang="ru-RU" sz="1400" i="1" dirty="0" err="1">
                <a:solidFill>
                  <a:srgbClr val="C00000"/>
                </a:solidFill>
              </a:rPr>
              <a:t>ˆж</a:t>
            </a:r>
            <a:r>
              <a:rPr lang="en-US" sz="1400" i="1" dirty="0" smtClean="0">
                <a:solidFill>
                  <a:srgbClr val="C00000"/>
                </a:solidFill>
              </a:rPr>
              <a:t>]</a:t>
            </a:r>
            <a:r>
              <a:rPr lang="uk-UA" sz="1400" b="1" i="1" dirty="0" smtClean="0"/>
              <a:t>чути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1800" b="1" dirty="0" smtClean="0"/>
              <a:t>6.</a:t>
            </a:r>
            <a:r>
              <a:rPr lang="uk-UA" sz="1800" dirty="0" smtClean="0"/>
              <a:t> 2 однакові шиплячі + голосні заднього ряду </a:t>
            </a:r>
            <a:r>
              <a:rPr lang="uk-UA" sz="1800" b="1" i="1" dirty="0" smtClean="0">
                <a:solidFill>
                  <a:srgbClr val="0070C0"/>
                </a:solidFill>
              </a:rPr>
              <a:t>а</a:t>
            </a:r>
            <a:r>
              <a:rPr lang="uk-UA" sz="1800" dirty="0" smtClean="0"/>
              <a:t>,</a:t>
            </a:r>
            <a:r>
              <a:rPr lang="uk-UA" sz="1800" i="1" dirty="0" smtClean="0"/>
              <a:t> </a:t>
            </a:r>
            <a:r>
              <a:rPr lang="uk-UA" sz="1800" b="1" i="1" dirty="0" smtClean="0">
                <a:solidFill>
                  <a:srgbClr val="0070C0"/>
                </a:solidFill>
              </a:rPr>
              <a:t>у </a:t>
            </a:r>
            <a:r>
              <a:rPr lang="uk-UA" sz="1800" dirty="0" smtClean="0"/>
              <a:t>(графічно </a:t>
            </a:r>
            <a:r>
              <a:rPr lang="uk-UA" sz="1800" b="1" i="1" dirty="0" smtClean="0"/>
              <a:t>я</a:t>
            </a:r>
            <a:r>
              <a:rPr lang="uk-UA" sz="1800" i="1" dirty="0" smtClean="0"/>
              <a:t>,</a:t>
            </a:r>
            <a:r>
              <a:rPr lang="uk-UA" sz="1800" b="1" i="1" dirty="0" smtClean="0"/>
              <a:t>ю</a:t>
            </a:r>
            <a:r>
              <a:rPr lang="uk-UA" sz="1800" dirty="0" smtClean="0"/>
              <a:t>) = подовж. </a:t>
            </a:r>
            <a:r>
              <a:rPr lang="uk-UA" sz="1800" dirty="0"/>
              <a:t>м</a:t>
            </a:r>
            <a:r>
              <a:rPr lang="uk-UA" sz="1800" dirty="0" smtClean="0"/>
              <a:t>’які шиплячі приголосні звуки (</a:t>
            </a:r>
            <a:r>
              <a:rPr lang="uk-UA" sz="1800" i="1" dirty="0" smtClean="0"/>
              <a:t>подру</a:t>
            </a:r>
            <a:r>
              <a:rPr lang="uk-UA" sz="1800" b="1" i="1" dirty="0" smtClean="0">
                <a:solidFill>
                  <a:srgbClr val="FF0000"/>
                </a:solidFill>
              </a:rPr>
              <a:t>жж</a:t>
            </a:r>
            <a:r>
              <a:rPr lang="uk-UA" sz="1800" i="1" dirty="0" smtClean="0"/>
              <a:t>я, ні</a:t>
            </a:r>
            <a:r>
              <a:rPr lang="uk-UA" sz="1800" b="1" i="1" dirty="0" smtClean="0">
                <a:solidFill>
                  <a:srgbClr val="FF0000"/>
                </a:solidFill>
              </a:rPr>
              <a:t>чч</a:t>
            </a:r>
            <a:r>
              <a:rPr lang="uk-UA" sz="1800" i="1" dirty="0" smtClean="0"/>
              <a:t>ю</a:t>
            </a:r>
            <a:r>
              <a:rPr lang="uk-UA" sz="1800" dirty="0" smtClean="0"/>
              <a:t>)</a:t>
            </a:r>
          </a:p>
          <a:p>
            <a:pPr marL="0" indent="0">
              <a:buNone/>
            </a:pPr>
            <a:r>
              <a:rPr lang="uk-UA" sz="1800" dirty="0" smtClean="0"/>
              <a:t>                                                  </a:t>
            </a:r>
            <a:r>
              <a:rPr lang="uk-UA" sz="1600" dirty="0" err="1" smtClean="0"/>
              <a:t>подру</a:t>
            </a:r>
            <a:r>
              <a:rPr lang="en-US" sz="1600" b="1" i="1" dirty="0" smtClean="0">
                <a:solidFill>
                  <a:srgbClr val="FF0000"/>
                </a:solidFill>
              </a:rPr>
              <a:t>[</a:t>
            </a:r>
            <a:r>
              <a:rPr lang="uk-UA" sz="1600" b="1" i="1" dirty="0">
                <a:solidFill>
                  <a:srgbClr val="FF0000"/>
                </a:solidFill>
              </a:rPr>
              <a:t>ж</a:t>
            </a:r>
            <a:r>
              <a:rPr lang="en-US" sz="1600" b="1" i="1" dirty="0">
                <a:solidFill>
                  <a:srgbClr val="FF0000"/>
                </a:solidFill>
              </a:rPr>
              <a:t>ᴵ</a:t>
            </a:r>
            <a:r>
              <a:rPr lang="uk-UA" sz="1600" b="1" i="1" dirty="0">
                <a:solidFill>
                  <a:srgbClr val="FF0000"/>
                </a:solidFill>
              </a:rPr>
              <a:t>:</a:t>
            </a:r>
            <a:r>
              <a:rPr lang="en-US" sz="1600" b="1" i="1" dirty="0" smtClean="0">
                <a:solidFill>
                  <a:srgbClr val="FF0000"/>
                </a:solidFill>
              </a:rPr>
              <a:t>]</a:t>
            </a:r>
            <a:r>
              <a:rPr lang="uk-UA" sz="1600" i="1" dirty="0" smtClean="0"/>
              <a:t>я</a:t>
            </a:r>
            <a:r>
              <a:rPr lang="uk-UA" sz="1600" i="1" dirty="0" smtClean="0">
                <a:solidFill>
                  <a:srgbClr val="C00000"/>
                </a:solidFill>
              </a:rPr>
              <a:t>    </a:t>
            </a:r>
            <a:r>
              <a:rPr lang="uk-UA" sz="1600" i="1" dirty="0" smtClean="0"/>
              <a:t>ні</a:t>
            </a:r>
            <a:r>
              <a:rPr lang="en-US" sz="1600" b="1" i="1" dirty="0" smtClean="0">
                <a:solidFill>
                  <a:srgbClr val="FF0000"/>
                </a:solidFill>
              </a:rPr>
              <a:t>[</a:t>
            </a:r>
            <a:r>
              <a:rPr lang="uk-UA" sz="1600" b="1" i="1" dirty="0">
                <a:solidFill>
                  <a:srgbClr val="FF0000"/>
                </a:solidFill>
              </a:rPr>
              <a:t>ч</a:t>
            </a:r>
            <a:r>
              <a:rPr lang="en-US" sz="1600" b="1" i="1" dirty="0">
                <a:solidFill>
                  <a:srgbClr val="FF0000"/>
                </a:solidFill>
              </a:rPr>
              <a:t>ᴵ</a:t>
            </a:r>
            <a:r>
              <a:rPr lang="uk-UA" sz="1600" b="1" i="1" dirty="0">
                <a:solidFill>
                  <a:srgbClr val="FF0000"/>
                </a:solidFill>
              </a:rPr>
              <a:t>:</a:t>
            </a:r>
            <a:r>
              <a:rPr lang="en-US" sz="1600" b="1" i="1" dirty="0" smtClean="0">
                <a:solidFill>
                  <a:srgbClr val="FF0000"/>
                </a:solidFill>
              </a:rPr>
              <a:t>]</a:t>
            </a:r>
            <a:r>
              <a:rPr lang="uk-UA" sz="1600" i="1" dirty="0" smtClean="0"/>
              <a:t>ю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762449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Вияви приголосних фонем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980728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</a:rPr>
              <a:t>Губні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18091"/>
              </p:ext>
            </p:extLst>
          </p:nvPr>
        </p:nvGraphicFramePr>
        <p:xfrm>
          <a:off x="693912" y="1772816"/>
          <a:ext cx="777686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867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│б│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│п│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│в│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│м│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│ф│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Головний вияв</a:t>
                      </a:r>
                      <a:endParaRPr lang="en-US" b="1" dirty="0" smtClean="0"/>
                    </a:p>
                    <a:p>
                      <a:pPr algn="ctr"/>
                      <a:r>
                        <a:rPr lang="uk-UA" b="1" dirty="0" smtClean="0"/>
                        <a:t>(г. 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     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ду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,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ас,</a:t>
                      </a:r>
                    </a:p>
                    <a:p>
                      <a:pPr algn="ctr"/>
                      <a:r>
                        <a:rPr lang="uk-UA" i="1" dirty="0" smtClean="0"/>
                        <a:t>ши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ка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/>
                        <a:t>’ять,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/>
                        <a:t>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ид,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ло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uk-UA" i="1" dirty="0" smtClean="0"/>
                        <a:t>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uk-UA" i="1" dirty="0" smtClean="0"/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глу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i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lang="uk-UA" b="0" i="1" dirty="0" smtClean="0"/>
                        <a:t>окус, </a:t>
                      </a:r>
                    </a:p>
                    <a:p>
                      <a:pPr algn="ctr"/>
                      <a:r>
                        <a:rPr lang="uk-UA" b="0" i="1" dirty="0" smtClean="0"/>
                        <a:t>гра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ф,</a:t>
                      </a:r>
                    </a:p>
                    <a:p>
                      <a:pPr algn="ctr"/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едра</a:t>
                      </a:r>
                    </a:p>
                    <a:p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79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</a:t>
                      </a:r>
                    </a:p>
                    <a:p>
                      <a:pPr algn="ctr"/>
                      <a:r>
                        <a:rPr lang="uk-UA" b="1" dirty="0" smtClean="0"/>
                        <a:t>(в.)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kumimoji="0" lang="uk-UA" sz="1800" b="1" i="0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ік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kumimoji="0" lang="uk-UA" sz="1800" b="1" i="0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/>
                        <a:t>іп,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/>
                        <a:t>ю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uk-UA" i="1" dirty="0" smtClean="0"/>
                        <a:t>ітр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kumimoji="0" lang="uk-UA" sz="1800" b="1" i="0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dirty="0" smtClean="0"/>
                        <a:t>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інок,</a:t>
                      </a:r>
                    </a:p>
                    <a:p>
                      <a:pPr algn="ctr"/>
                      <a:r>
                        <a:rPr lang="uk-UA" i="1" dirty="0" smtClean="0"/>
                        <a:t>гра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юра</a:t>
                      </a:r>
                      <a:br>
                        <a:rPr lang="uk-UA" i="1" dirty="0" smtClean="0"/>
                      </a:b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ў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 </a:t>
                      </a:r>
                    </a:p>
                    <a:p>
                      <a:pPr algn="ctr"/>
                      <a:r>
                        <a:rPr lang="uk-UA" i="1" dirty="0" smtClean="0"/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   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кри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читель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r>
                        <a:rPr kumimoji="0" lang="uk-UA" sz="1800" b="1" i="0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r>
                        <a:rPr lang="uk-UA" i="1" dirty="0" smtClean="0"/>
                        <a:t>істо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b="1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ᴖ</a:t>
                      </a:r>
                      <a:endParaRPr lang="uk-UA" b="1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(безголосий)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стити        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kumimoji="0" lang="uk-UA" sz="1800" b="1" i="0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uk-UA" i="1" dirty="0" smtClean="0"/>
                        <a:t>кус</a:t>
                      </a:r>
                      <a:br>
                        <a:rPr lang="uk-UA" i="1" dirty="0" smtClean="0"/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348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Передньоязикові фонеми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346999"/>
              </p:ext>
            </p:extLst>
          </p:nvPr>
        </p:nvGraphicFramePr>
        <p:xfrm>
          <a:off x="251520" y="1196753"/>
          <a:ext cx="8424936" cy="3906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│д│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│д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│т│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│т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Головний вияв</a:t>
                      </a:r>
                    </a:p>
                    <a:p>
                      <a:pPr algn="ctr"/>
                      <a:r>
                        <a:rPr lang="uk-UA" b="1" dirty="0" smtClean="0"/>
                        <a:t>(г. 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ря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д, д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им,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гря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dirty="0" smtClean="0"/>
                        <a:t>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ім, ся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ь,</a:t>
                      </a:r>
                    </a:p>
                    <a:p>
                      <a:pPr algn="ctr"/>
                      <a:r>
                        <a:rPr lang="uk-UA" i="1" dirty="0" smtClean="0"/>
                        <a:t>по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яка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ом</a:t>
                      </a:r>
                      <a:r>
                        <a:rPr lang="uk-UA" dirty="0" smtClean="0"/>
                        <a:t>, </a:t>
                      </a:r>
                      <a:r>
                        <a:rPr lang="uk-UA" i="1" dirty="0" smtClean="0"/>
                        <a:t>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сі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ік, ра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ь,</a:t>
                      </a:r>
                    </a:p>
                    <a:p>
                      <a:pPr algn="ctr"/>
                      <a:r>
                        <a:rPr lang="uk-UA" i="1" dirty="0" smtClean="0"/>
                        <a:t>ви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яг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06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</a:t>
                      </a:r>
                    </a:p>
                    <a:p>
                      <a:pPr algn="ctr"/>
                      <a:r>
                        <a:rPr lang="uk-UA" b="1" dirty="0" smtClean="0"/>
                        <a:t>(в.)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kumimoji="0" lang="uk-UA" sz="18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uk-UA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ні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дˆз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</a:t>
                      </a:r>
                      <a:r>
                        <a:rPr lang="uk-UA" i="1" dirty="0" smtClean="0"/>
                        <a:t>ві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цідити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дˆж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  </a:t>
                      </a:r>
                      <a:r>
                        <a:rPr lang="uk-UA" i="1" dirty="0" smtClean="0"/>
                        <a:t>ві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чути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kumimoji="0" lang="uk-UA" sz="18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/>
                        <a:t>ві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няти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kumimoji="0" lang="uk-UA" sz="18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</a:t>
                      </a:r>
                    </a:p>
                    <a:p>
                      <a:pPr algn="ctr"/>
                      <a:r>
                        <a:rPr lang="uk-UA" i="1" dirty="0" smtClean="0"/>
                        <a:t>пе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ля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/>
                        <a:t>бра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тс</a:t>
                      </a:r>
                      <a:r>
                        <a:rPr lang="uk-UA" i="1" dirty="0" smtClean="0"/>
                        <a:t>ький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бага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тс</a:t>
                      </a:r>
                      <a:r>
                        <a:rPr lang="uk-UA" i="1" dirty="0" smtClean="0"/>
                        <a:t>тво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  </a:t>
                      </a:r>
                    </a:p>
                    <a:p>
                      <a:pPr algn="ctr"/>
                      <a:r>
                        <a:rPr lang="uk-UA" i="1" dirty="0" smtClean="0"/>
                        <a:t>коро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тш</a:t>
                      </a:r>
                      <a:r>
                        <a:rPr lang="uk-UA" i="1" dirty="0" smtClean="0"/>
                        <a:t>е</a:t>
                      </a:r>
                      <a:br>
                        <a:rPr lang="uk-UA" i="1" dirty="0" smtClean="0"/>
                      </a:b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/>
                        <a:t>боро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ьба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</a:t>
                      </a:r>
                    </a:p>
                    <a:p>
                      <a:pPr algn="ctr"/>
                      <a:r>
                        <a:rPr lang="uk-UA" i="1" dirty="0" err="1" smtClean="0"/>
                        <a:t>живе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тьс</a:t>
                      </a:r>
                      <a:r>
                        <a:rPr lang="uk-UA" i="1" dirty="0" err="1" smtClean="0"/>
                        <a:t>я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Передньоязикові фонеми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23520"/>
              </p:ext>
            </p:extLst>
          </p:nvPr>
        </p:nvGraphicFramePr>
        <p:xfrm>
          <a:off x="251520" y="1196753"/>
          <a:ext cx="8424935" cy="3632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Фонеми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│з│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│с│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│с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Головний вияв</a:t>
                      </a:r>
                    </a:p>
                    <a:p>
                      <a:pPr algn="ctr"/>
                      <a:r>
                        <a:rPr lang="uk-UA" b="1" dirty="0" smtClean="0"/>
                        <a:t>(г. 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uk-UA" i="1" dirty="0" smtClean="0"/>
                        <a:t>ка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ка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аєць</a:t>
                      </a:r>
                    </a:p>
                    <a:p>
                      <a:pPr algn="ctr"/>
                      <a:r>
                        <a:rPr lang="uk-UA" i="1" dirty="0" smtClean="0"/>
                        <a:t>ра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ірка</a:t>
                      </a:r>
                    </a:p>
                    <a:p>
                      <a:pPr algn="ctr"/>
                      <a:r>
                        <a:rPr lang="uk-UA" i="1" dirty="0" smtClean="0"/>
                        <a:t>крі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ь</a:t>
                      </a:r>
                    </a:p>
                    <a:p>
                      <a:pPr algn="ctr"/>
                      <a:r>
                        <a:rPr lang="uk-UA" i="1" dirty="0" smtClean="0"/>
                        <a:t>при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ьба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/>
                        <a:t>ом, </a:t>
                      </a:r>
                    </a:p>
                    <a:p>
                      <a:pPr algn="ctr"/>
                      <a:r>
                        <a:rPr lang="uk-UA" i="1" dirty="0" smtClean="0"/>
                        <a:t>ні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ла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   </a:t>
                      </a:r>
                    </a:p>
                    <a:p>
                      <a:pPr algn="ctr"/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uk-UA" b="0" i="1" dirty="0" smtClean="0"/>
                        <a:t>м</a:t>
                      </a:r>
                    </a:p>
                    <a:p>
                      <a:pPr algn="ctr"/>
                      <a:r>
                        <a:rPr lang="uk-UA" b="0" i="1" dirty="0" smtClean="0"/>
                        <a:t>ри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0" i="1" dirty="0" smtClean="0"/>
                        <a:t>ь</a:t>
                      </a:r>
                    </a:p>
                    <a:p>
                      <a:pPr algn="ctr"/>
                      <a:r>
                        <a:rPr lang="uk-UA" b="0" i="1" dirty="0" smtClean="0"/>
                        <a:t>ви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0" i="1" dirty="0" smtClean="0"/>
                        <a:t>івки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06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Варіанти</a:t>
                      </a:r>
                    </a:p>
                    <a:p>
                      <a:pPr algn="ctr"/>
                      <a:r>
                        <a:rPr lang="uk-UA" b="1" dirty="0" smtClean="0"/>
                        <a:t>(в.)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з’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    </a:t>
                      </a:r>
                    </a:p>
                    <a:p>
                      <a:pPr algn="ctr"/>
                      <a:r>
                        <a:rPr lang="uk-UA" i="1" dirty="0" smtClean="0"/>
                        <a:t>ка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ці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="1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казати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чистити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ж: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baseline="0" dirty="0" smtClean="0"/>
                        <a:t> </a:t>
                      </a:r>
                    </a:p>
                    <a:p>
                      <a:pPr algn="ctr"/>
                      <a:r>
                        <a:rPr lang="uk-UA" i="1" dirty="0" smtClean="0"/>
                        <a:t>крі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ь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овте</a:t>
                      </a:r>
                    </a:p>
                    <a:p>
                      <a:pPr algn="ctr"/>
                      <a:r>
                        <a:rPr lang="uk-UA" sz="1600" i="0" dirty="0" smtClean="0"/>
                        <a:t>(листя)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с’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у мі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/>
                        <a:t>ті</a:t>
                      </a:r>
                      <a:br>
                        <a:rPr lang="uk-UA" i="1" dirty="0" smtClean="0"/>
                      </a:b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ш: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   </a:t>
                      </a:r>
                    </a:p>
                    <a:p>
                      <a:pPr algn="ctr"/>
                      <a:r>
                        <a:rPr lang="uk-UA" i="1" dirty="0" smtClean="0"/>
                        <a:t>зрі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сш</a:t>
                      </a:r>
                      <a:r>
                        <a:rPr lang="uk-UA" i="1" dirty="0" smtClean="0"/>
                        <a:t>и</a:t>
                      </a:r>
                    </a:p>
                    <a:p>
                      <a:pPr algn="ctr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kumimoji="0" lang="uk-UA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гармонія</a:t>
                      </a:r>
                      <a:endParaRPr lang="uk-UA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ᴵ]</a:t>
                      </a:r>
                      <a:r>
                        <a:rPr lang="uk-UA" dirty="0" smtClean="0"/>
                        <a:t>     </a:t>
                      </a:r>
                    </a:p>
                    <a:p>
                      <a:pPr algn="ctr"/>
                      <a:r>
                        <a:rPr lang="uk-UA" i="1" dirty="0" smtClean="0"/>
                        <a:t>про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/>
                        <a:t>ьба</a:t>
                      </a:r>
                      <a:r>
                        <a:rPr lang="uk-UA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006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1136</Words>
  <Application>Microsoft Office PowerPoint</Application>
  <PresentationFormat>Экран (4:3)</PresentationFormat>
  <Paragraphs>478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Дистрибуція (сполучуваність) приголосних (основні закономірності)</vt:lpstr>
      <vt:lpstr>Дистрибуція двох суміжних приголосних (найголовніші правила)</vt:lpstr>
      <vt:lpstr>Вияви приголосних фонем</vt:lpstr>
      <vt:lpstr>Передньоязикові фонеми</vt:lpstr>
      <vt:lpstr>Передньоязикові фонеми</vt:lpstr>
      <vt:lpstr>Передньоязикові фонеми</vt:lpstr>
      <vt:lpstr>Передньоязикові фонеми</vt:lpstr>
      <vt:lpstr>Передньоязикові фонеми</vt:lpstr>
      <vt:lpstr>Задньоязикові та глоткова фонеми</vt:lpstr>
      <vt:lpstr>Основні види транскрипцій </vt:lpstr>
      <vt:lpstr>Фонетичний алфавіт –  система літер (українських і латинських) разом із додатковими знаками для точного відтворення звукової системи мови.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152</cp:revision>
  <dcterms:created xsi:type="dcterms:W3CDTF">2019-11-25T13:28:32Z</dcterms:created>
  <dcterms:modified xsi:type="dcterms:W3CDTF">2021-04-15T09:14:27Z</dcterms:modified>
</cp:coreProperties>
</file>