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3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9" d="100"/>
          <a:sy n="109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BDD4A-2DAF-41F8-888E-03C0600B882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95AA5-AAC6-4F1E-BA0B-693F191ED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6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95AA5-AAC6-4F1E-BA0B-693F191ED06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2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885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</a:t>
            </a:r>
            <a:r>
              <a:rPr lang="uk-UA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заємодія</a:t>
            </a:r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голосних і приголосних у </a:t>
            </a:r>
            <a:r>
              <a:rPr lang="uk-UA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мовному</a:t>
            </a:r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потоці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1412776"/>
                <a:ext cx="8568952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b="1" dirty="0" err="1" smtClean="0">
                    <a:solidFill>
                      <a:srgbClr val="FF0000"/>
                    </a:solidFill>
                  </a:rPr>
                  <a:t>Коартикуляція</a:t>
                </a:r>
                <a:r>
                  <a:rPr lang="uk-UA" b="1" dirty="0" smtClean="0"/>
                  <a:t> </a:t>
                </a:r>
                <a:r>
                  <a:rPr lang="uk-UA" dirty="0">
                    <a:solidFill>
                      <a:prstClr val="black"/>
                    </a:solidFill>
                  </a:rPr>
                  <a:t>– </a:t>
                </a:r>
                <a:r>
                  <a:rPr lang="uk-UA" dirty="0" smtClean="0"/>
                  <a:t>поєднання різних етапів артикуляції окремих звуків.</a:t>
                </a:r>
              </a:p>
              <a:p>
                <a:r>
                  <a:rPr lang="uk-UA" dirty="0" smtClean="0"/>
                  <a:t/>
                </a:r>
                <a:br>
                  <a:rPr lang="uk-UA" dirty="0" smtClean="0"/>
                </a:br>
                <a:r>
                  <a:rPr lang="uk-UA" b="1" dirty="0" smtClean="0">
                    <a:solidFill>
                      <a:srgbClr val="FF0000"/>
                    </a:solidFill>
                  </a:rPr>
                  <a:t>Акомодація</a:t>
                </a:r>
                <a:r>
                  <a:rPr lang="uk-UA" dirty="0" smtClean="0"/>
                  <a:t> (лат. </a:t>
                </a:r>
                <a:r>
                  <a:rPr lang="en-US" dirty="0" err="1" smtClean="0"/>
                  <a:t>acomodatio</a:t>
                </a:r>
                <a:r>
                  <a:rPr lang="uk-UA" dirty="0"/>
                  <a:t> </a:t>
                </a:r>
                <a:r>
                  <a:rPr lang="uk-UA" dirty="0" smtClean="0"/>
                  <a:t>– «пристосування») – процес </a:t>
                </a:r>
                <a:r>
                  <a:rPr lang="uk-UA" dirty="0" err="1" smtClean="0"/>
                  <a:t>узаємодії</a:t>
                </a:r>
                <a:r>
                  <a:rPr lang="uk-UA" dirty="0" smtClean="0"/>
                  <a:t> і пристосування сусідніх звуків </a:t>
                </a:r>
                <a:r>
                  <a:rPr lang="uk-UA" u="sng" dirty="0" smtClean="0"/>
                  <a:t>різних категорій </a:t>
                </a:r>
                <a:r>
                  <a:rPr lang="uk-UA" dirty="0" smtClean="0"/>
                  <a:t>(Г і П):</a:t>
                </a:r>
                <a:br>
                  <a:rPr lang="uk-UA" dirty="0" smtClean="0"/>
                </a:br>
                <a:r>
                  <a:rPr lang="uk-UA" dirty="0" smtClean="0"/>
                  <a:t>- слабка носова вимова голосних на початковій фазі після носових П: </a:t>
                </a:r>
                <a:r>
                  <a:rPr lang="en-US" i="1" dirty="0" smtClean="0"/>
                  <a:t>[</a:t>
                </a:r>
                <a:r>
                  <a:rPr lang="uk-UA" b="1" i="1" dirty="0" err="1" smtClean="0"/>
                  <a:t>н’</a:t>
                </a:r>
                <a:r>
                  <a:rPr lang="uk-UA" i="1" dirty="0" err="1" smtClean="0">
                    <a:solidFill>
                      <a:srgbClr val="C00000"/>
                    </a:solidFill>
                  </a:rPr>
                  <a:t>і</a:t>
                </a:r>
                <a:r>
                  <a:rPr lang="uk-UA" i="1" dirty="0" err="1" smtClean="0"/>
                  <a:t>с</a:t>
                </a:r>
                <a:r>
                  <a:rPr lang="en-US" i="1" dirty="0" smtClean="0"/>
                  <a:t>][</a:t>
                </a:r>
                <a:r>
                  <a:rPr lang="uk-UA" b="1" i="1" dirty="0" smtClean="0"/>
                  <a:t>м</a:t>
                </a:r>
                <a:r>
                  <a:rPr lang="uk-UA" b="1" i="1" dirty="0" smtClean="0">
                    <a:solidFill>
                      <a:srgbClr val="C00000"/>
                    </a:solidFill>
                  </a:rPr>
                  <a:t>о</a:t>
                </a:r>
                <a:r>
                  <a:rPr lang="uk-UA" i="1" dirty="0" smtClean="0"/>
                  <a:t>ре</a:t>
                </a:r>
                <a:r>
                  <a:rPr lang="en-US" i="1" dirty="0" smtClean="0"/>
                  <a:t>]</a:t>
                </a:r>
                <a:r>
                  <a:rPr lang="uk-UA" dirty="0" smtClean="0"/>
                  <a:t>;</a:t>
                </a:r>
                <a:br>
                  <a:rPr lang="uk-UA" dirty="0" smtClean="0"/>
                </a:br>
                <a:r>
                  <a:rPr lang="uk-UA" dirty="0" smtClean="0"/>
                  <a:t>- більш передня вимова голосних заднього ряду між м’якими П: </a:t>
                </a:r>
                <a:r>
                  <a:rPr lang="en-US" i="1" dirty="0" smtClean="0"/>
                  <a:t>[</a:t>
                </a:r>
                <a:r>
                  <a:rPr lang="uk-UA" b="1" i="1" dirty="0" err="1" smtClean="0"/>
                  <a:t>с’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uk-UA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uk-UA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у</m:t>
                        </m:r>
                      </m:e>
                    </m:acc>
                  </m:oMath>
                </a14:m>
                <a:r>
                  <a:rPr lang="uk-UA" i="1" dirty="0" err="1" smtClean="0"/>
                  <a:t>ди́</a:t>
                </a:r>
                <a:r>
                  <a:rPr lang="en-US" i="1" dirty="0" smtClean="0"/>
                  <a:t>]</a:t>
                </a:r>
                <a:r>
                  <a:rPr lang="uk-UA" i="1" dirty="0" smtClean="0"/>
                  <a:t>, </a:t>
                </a:r>
                <a:r>
                  <a:rPr lang="en-US" i="1" dirty="0" smtClean="0"/>
                  <a:t>[</a:t>
                </a:r>
                <a:r>
                  <a:rPr lang="uk-UA" i="1" dirty="0" smtClean="0"/>
                  <a:t>с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uk-UA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uk-UA" b="1" i="1" smtClean="0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uk-UA" b="1" i="1" dirty="0" smtClean="0"/>
                  <a:t>д’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uk-UA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uk-UA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uk-UA" b="1" i="1" dirty="0" err="1" smtClean="0"/>
                  <a:t>т</a:t>
                </a:r>
                <a:r>
                  <a:rPr lang="uk-UA" i="1" dirty="0" err="1" smtClean="0"/>
                  <a:t>’</a:t>
                </a:r>
                <a:r>
                  <a:rPr lang="en-US" i="1" dirty="0" smtClean="0"/>
                  <a:t>]</a:t>
                </a:r>
                <a:r>
                  <a:rPr lang="uk-UA" i="1" dirty="0" smtClean="0"/>
                  <a:t>;</a:t>
                </a:r>
                <a:br>
                  <a:rPr lang="uk-UA" i="1" dirty="0" smtClean="0"/>
                </a:br>
                <a:r>
                  <a:rPr lang="uk-UA" i="1" dirty="0" smtClean="0"/>
                  <a:t>- </a:t>
                </a:r>
                <a:r>
                  <a:rPr lang="uk-UA" dirty="0" smtClean="0"/>
                  <a:t>лабіалізація приголосних перед наступним лабіалізованим голосним: </a:t>
                </a:r>
                <a:r>
                  <a:rPr lang="en-US" dirty="0" smtClean="0"/>
                  <a:t>[</a:t>
                </a:r>
                <a:r>
                  <a:rPr lang="uk-UA" i="1" dirty="0" smtClean="0"/>
                  <a:t>т</a:t>
                </a:r>
                <a:r>
                  <a:rPr lang="ru-RU" i="1" baseline="30000" dirty="0" err="1" smtClean="0">
                    <a:solidFill>
                      <a:srgbClr val="C00000"/>
                    </a:solidFill>
                  </a:rPr>
                  <a:t>о</a:t>
                </a:r>
                <a:r>
                  <a:rPr lang="ru-RU" i="1" dirty="0" err="1" smtClean="0">
                    <a:solidFill>
                      <a:srgbClr val="C00000"/>
                    </a:solidFill>
                  </a:rPr>
                  <a:t>о</a:t>
                </a:r>
                <a:r>
                  <a:rPr lang="ru-RU" i="1" dirty="0" err="1" smtClean="0"/>
                  <a:t>м</a:t>
                </a:r>
                <a:r>
                  <a:rPr lang="en-US" dirty="0" smtClean="0"/>
                  <a:t>]</a:t>
                </a:r>
                <a:r>
                  <a:rPr lang="uk-UA" dirty="0" smtClean="0"/>
                  <a:t>, </a:t>
                </a:r>
                <a:r>
                  <a:rPr lang="en-US" dirty="0" smtClean="0"/>
                  <a:t>[</a:t>
                </a:r>
                <a:r>
                  <a:rPr lang="uk-UA" i="1" dirty="0" smtClean="0"/>
                  <a:t>з</a:t>
                </a:r>
                <a:r>
                  <a:rPr lang="ru-RU" i="1" baseline="30000" dirty="0" smtClean="0">
                    <a:solidFill>
                      <a:srgbClr val="C00000"/>
                    </a:solidFill>
                  </a:rPr>
                  <a:t>о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o</a:t>
                </a:r>
                <a:r>
                  <a:rPr lang="ru-RU" i="1" baseline="30000" dirty="0" smtClean="0">
                    <a:solidFill>
                      <a:srgbClr val="C00000"/>
                    </a:solidFill>
                  </a:rPr>
                  <a:t>у</a:t>
                </a:r>
                <a:r>
                  <a:rPr lang="uk-UA" i="1" dirty="0" smtClean="0"/>
                  <a:t>з</a:t>
                </a:r>
                <a:r>
                  <a:rPr lang="ru-RU" i="1" baseline="30000" dirty="0" err="1" smtClean="0">
                    <a:solidFill>
                      <a:srgbClr val="C00000"/>
                    </a:solidFill>
                  </a:rPr>
                  <a:t>о</a:t>
                </a:r>
                <a:r>
                  <a:rPr lang="ru-RU" i="1" dirty="0" err="1" smtClean="0">
                    <a:solidFill>
                      <a:srgbClr val="C00000"/>
                    </a:solidFill>
                  </a:rPr>
                  <a:t>у́</a:t>
                </a:r>
                <a:r>
                  <a:rPr lang="ru-RU" i="1" dirty="0" err="1" smtClean="0"/>
                  <a:t>л’а</a:t>
                </a:r>
                <a:r>
                  <a:rPr lang="en-US" dirty="0" smtClean="0"/>
                  <a:t>]</a:t>
                </a:r>
                <a:r>
                  <a:rPr lang="uk-UA" dirty="0" smtClean="0"/>
                  <a:t/>
                </a:r>
                <a:br>
                  <a:rPr lang="uk-UA" dirty="0" smtClean="0"/>
                </a:br>
                <a:r>
                  <a:rPr lang="uk-UA" b="1" dirty="0" smtClean="0">
                    <a:solidFill>
                      <a:srgbClr val="FF0000"/>
                    </a:solidFill>
                  </a:rPr>
                  <a:t>Гармонійна асиміляція голосних </a:t>
                </a:r>
                <a:r>
                  <a:rPr lang="uk-UA" b="1" dirty="0" smtClean="0"/>
                  <a:t>– </a:t>
                </a:r>
                <a:r>
                  <a:rPr lang="uk-UA" dirty="0" smtClean="0"/>
                  <a:t>видозміна голосних звуків, яка загрожує змішуванню </a:t>
                </a:r>
                <a:r>
                  <a:rPr lang="uk-UA" dirty="0" err="1" smtClean="0"/>
                  <a:t>фонем│е</a:t>
                </a:r>
                <a:r>
                  <a:rPr lang="uk-UA" dirty="0" smtClean="0"/>
                  <a:t>│</a:t>
                </a:r>
                <a:r>
                  <a:rPr lang="uk-UA" b="1" dirty="0">
                    <a:solidFill>
                      <a:prstClr val="black"/>
                    </a:solidFill>
                  </a:rPr>
                  <a:t> – </a:t>
                </a:r>
                <a:r>
                  <a:rPr lang="uk-UA" dirty="0" smtClean="0"/>
                  <a:t>│и│, │и│</a:t>
                </a:r>
                <a:r>
                  <a:rPr lang="uk-UA" b="1" dirty="0">
                    <a:solidFill>
                      <a:prstClr val="black"/>
                    </a:solidFill>
                  </a:rPr>
                  <a:t> – </a:t>
                </a:r>
                <a:r>
                  <a:rPr lang="uk-UA" dirty="0" smtClean="0"/>
                  <a:t>│е│, │о│</a:t>
                </a:r>
                <a:r>
                  <a:rPr lang="uk-UA" b="1" dirty="0">
                    <a:solidFill>
                      <a:prstClr val="black"/>
                    </a:solidFill>
                  </a:rPr>
                  <a:t> – </a:t>
                </a:r>
                <a:r>
                  <a:rPr lang="uk-UA" dirty="0" smtClean="0"/>
                  <a:t>│у│:</a:t>
                </a:r>
              </a:p>
              <a:p>
                <a:endParaRPr lang="uk-UA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8568952" cy="3139321"/>
              </a:xfrm>
              <a:prstGeom prst="rect">
                <a:avLst/>
              </a:prstGeom>
              <a:blipFill>
                <a:blip r:embed="rId2"/>
                <a:stretch>
                  <a:fillRect l="-569" t="-1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784447"/>
              </p:ext>
            </p:extLst>
          </p:nvPr>
        </p:nvGraphicFramePr>
        <p:xfrm>
          <a:off x="1475656" y="4437112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i="1" dirty="0" smtClean="0"/>
                        <a:t>нести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│н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i="1" dirty="0" smtClean="0"/>
                        <a:t>сти│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[</a:t>
                      </a:r>
                      <a:r>
                        <a:rPr lang="ru-RU" i="1" dirty="0" smtClean="0"/>
                        <a:t>н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b="1" i="1" baseline="30000" dirty="0" err="1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i="1" baseline="0" dirty="0" err="1" smtClean="0"/>
                        <a:t>сти</a:t>
                      </a:r>
                      <a:r>
                        <a:rPr lang="ru-RU" i="1" baseline="0" dirty="0" smtClean="0"/>
                        <a:t>́</a:t>
                      </a:r>
                      <a:r>
                        <a:rPr lang="en-US" i="1" dirty="0" smtClean="0"/>
                        <a:t>]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i="1" dirty="0" smtClean="0"/>
                        <a:t>директор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│</a:t>
                      </a:r>
                      <a:r>
                        <a:rPr lang="ru-RU" i="1" dirty="0" err="1" smtClean="0"/>
                        <a:t>в</a:t>
                      </a:r>
                      <a:r>
                        <a:rPr lang="ru-RU" b="1" i="1" dirty="0" err="1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b="1" i="1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i="1" dirty="0" err="1" smtClean="0"/>
                        <a:t>одити</a:t>
                      </a:r>
                      <a:r>
                        <a:rPr lang="ru-RU" i="1" dirty="0" smtClean="0"/>
                        <a:t>│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[</a:t>
                      </a:r>
                      <a:r>
                        <a:rPr lang="uk-UA" i="1" dirty="0" err="1" smtClean="0"/>
                        <a:t>в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b="1" i="1" baseline="30000" dirty="0" err="1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b="0" i="1" baseline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i="1" baseline="0" dirty="0" err="1" smtClean="0"/>
                        <a:t>одити</a:t>
                      </a:r>
                      <a:r>
                        <a:rPr lang="en-US" i="1" dirty="0" smtClean="0"/>
                        <a:t>]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i="1" dirty="0" smtClean="0"/>
                        <a:t>кожух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│к</a:t>
                      </a: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i="1" dirty="0" smtClean="0"/>
                        <a:t>жух│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[</a:t>
                      </a:r>
                      <a:r>
                        <a:rPr lang="ru-RU" i="1" dirty="0" smtClean="0"/>
                        <a:t>к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b="1" i="1" baseline="30000" dirty="0" err="1" smtClean="0">
                          <a:solidFill>
                            <a:srgbClr val="C00000"/>
                          </a:solidFill>
                        </a:rPr>
                        <a:t>у</a:t>
                      </a:r>
                      <a:r>
                        <a:rPr lang="ru-RU" i="1" baseline="0" dirty="0" err="1" smtClean="0"/>
                        <a:t>жу́х</a:t>
                      </a:r>
                      <a:r>
                        <a:rPr lang="en-US" i="1" dirty="0" smtClean="0"/>
                        <a:t>]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41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Переставляння звуків, складів у словах </a:t>
            </a:r>
            <a:r>
              <a:rPr lang="ru-RU" i="1" dirty="0">
                <a:solidFill>
                  <a:prstClr val="black"/>
                </a:solidFill>
              </a:rPr>
              <a:t>–</a:t>
            </a:r>
            <a:r>
              <a:rPr lang="ru-RU" sz="3200" i="1" dirty="0">
                <a:solidFill>
                  <a:prstClr val="black"/>
                </a:solidFill>
              </a:rPr>
              <a:t> </a:t>
            </a:r>
            <a:r>
              <a:rPr lang="uk-UA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метатеза</a:t>
            </a:r>
            <a:endParaRPr lang="ru-RU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27434"/>
              </p:ext>
            </p:extLst>
          </p:nvPr>
        </p:nvGraphicFramePr>
        <p:xfrm>
          <a:off x="1547664" y="2348880"/>
          <a:ext cx="6096000" cy="1959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9992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Рос. </a:t>
                      </a:r>
                      <a:r>
                        <a:rPr lang="en-US" sz="2000" b="1" dirty="0" smtClean="0"/>
                        <a:t>     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мед</a:t>
                      </a:r>
                      <a:r>
                        <a:rPr lang="ru-RU" sz="2000" i="1" dirty="0" smtClean="0">
                          <a:solidFill>
                            <a:schemeClr val="accent4"/>
                          </a:solidFill>
                        </a:rPr>
                        <a:t>ведь</a:t>
                      </a:r>
                      <a:r>
                        <a:rPr lang="ru-RU" sz="2000" i="1" dirty="0" smtClean="0"/>
                        <a:t/>
                      </a:r>
                      <a:br>
                        <a:rPr lang="ru-RU" sz="2000" i="1" dirty="0" smtClean="0"/>
                      </a:br>
                      <a:r>
                        <a:rPr lang="ru-RU" sz="2000" i="1" dirty="0" smtClean="0"/>
                        <a:t>              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sz="2000" i="1" dirty="0" smtClean="0"/>
                        <a:t>а</a:t>
                      </a:r>
                      <a:r>
                        <a:rPr lang="ru-RU" sz="2000" i="1" dirty="0" smtClean="0">
                          <a:solidFill>
                            <a:schemeClr val="accent4"/>
                          </a:solidFill>
                        </a:rPr>
                        <a:t>к</a:t>
                      </a:r>
                      <a:r>
                        <a:rPr lang="ru-RU" sz="2000" i="1" dirty="0" smtClean="0"/>
                        <a:t>ость</a:t>
                      </a:r>
                      <a:br>
                        <a:rPr lang="ru-RU" sz="2000" i="1" dirty="0" smtClean="0"/>
                      </a:br>
                      <a:r>
                        <a:rPr lang="ru-RU" sz="2000" i="1" dirty="0" smtClean="0"/>
                        <a:t>              сы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ru-RU" sz="2000" i="1" dirty="0" smtClean="0"/>
                        <a:t>о</a:t>
                      </a:r>
                      <a:r>
                        <a:rPr lang="ru-RU" sz="2000" i="1" dirty="0" smtClean="0">
                          <a:solidFill>
                            <a:schemeClr val="accent4"/>
                          </a:solidFill>
                        </a:rPr>
                        <a:t>ро</a:t>
                      </a:r>
                      <a:r>
                        <a:rPr lang="ru-RU" sz="2000" i="1" dirty="0" smtClean="0"/>
                        <a:t>тка</a:t>
                      </a:r>
                      <a:br>
                        <a:rPr lang="ru-RU" sz="2000" i="1" dirty="0" smtClean="0"/>
                      </a:br>
                      <a:r>
                        <a:rPr lang="ru-RU" sz="2000" i="1" dirty="0" smtClean="0"/>
                        <a:t>              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ла</a:t>
                      </a:r>
                      <a:r>
                        <a:rPr lang="ru-RU" sz="2000" i="1" dirty="0" smtClean="0">
                          <a:solidFill>
                            <a:schemeClr val="accent4"/>
                          </a:solidFill>
                        </a:rPr>
                        <a:t>до</a:t>
                      </a:r>
                      <a:r>
                        <a:rPr lang="ru-RU" sz="2000" i="1" dirty="0" smtClean="0"/>
                        <a:t>нь</a:t>
                      </a:r>
                      <a:endParaRPr lang="ru-RU" sz="2000" i="1" dirty="0"/>
                    </a:p>
                    <a:p>
                      <a:r>
                        <a:rPr lang="ru-RU" sz="2000" b="1" dirty="0" smtClean="0"/>
                        <a:t>Н</a:t>
                      </a:r>
                      <a:r>
                        <a:rPr lang="uk-UA" sz="2000" b="1" dirty="0" smtClean="0"/>
                        <a:t>ім.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ru-RU" sz="2000" b="1" baseline="0" dirty="0" smtClean="0"/>
                        <a:t>    </a:t>
                      </a:r>
                      <a:r>
                        <a:rPr lang="en-US" sz="2000" i="1" baseline="0" dirty="0" err="1" smtClean="0"/>
                        <a:t>D</a:t>
                      </a:r>
                      <a:r>
                        <a:rPr lang="en-US" sz="2000" i="1" baseline="0" dirty="0" err="1" smtClean="0">
                          <a:solidFill>
                            <a:srgbClr val="C00000"/>
                          </a:solidFill>
                        </a:rPr>
                        <a:t>u</a:t>
                      </a:r>
                      <a:r>
                        <a:rPr lang="en-US" sz="2000" i="1" baseline="0" dirty="0" err="1" smtClean="0">
                          <a:solidFill>
                            <a:schemeClr val="accent4"/>
                          </a:solidFill>
                        </a:rPr>
                        <a:t>r</a:t>
                      </a:r>
                      <a:r>
                        <a:rPr lang="en-US" sz="2000" i="1" baseline="0" dirty="0" err="1" smtClean="0"/>
                        <a:t>chschlag</a:t>
                      </a:r>
                      <a:r>
                        <a:rPr lang="en-US" sz="2000" i="1" baseline="0" dirty="0" smtClean="0"/>
                        <a:t/>
                      </a:r>
                      <a:br>
                        <a:rPr lang="en-US" sz="2000" i="1" baseline="0" dirty="0" smtClean="0"/>
                      </a:br>
                      <a:r>
                        <a:rPr lang="en-US" sz="2000" i="1" baseline="0" dirty="0" smtClean="0"/>
                        <a:t>        </a:t>
                      </a:r>
                      <a:r>
                        <a:rPr lang="ru-RU" sz="2000" i="1" baseline="0" dirty="0" smtClean="0"/>
                        <a:t>     </a:t>
                      </a:r>
                      <a:r>
                        <a:rPr lang="en-US" sz="2000" i="1" baseline="0" dirty="0" smtClean="0"/>
                        <a:t>Te</a:t>
                      </a:r>
                      <a:r>
                        <a:rPr lang="en-US" sz="2000" i="1" baseline="0" dirty="0" smtClean="0">
                          <a:solidFill>
                            <a:srgbClr val="C00000"/>
                          </a:solidFill>
                        </a:rPr>
                        <a:t>ll</a:t>
                      </a:r>
                      <a:r>
                        <a:rPr lang="en-US" sz="2000" i="1" baseline="0" dirty="0" smtClean="0"/>
                        <a:t>e</a:t>
                      </a:r>
                      <a:r>
                        <a:rPr lang="en-US" sz="2000" i="1" baseline="0" dirty="0" smtClean="0">
                          <a:solidFill>
                            <a:schemeClr val="accent4"/>
                          </a:solidFill>
                        </a:rPr>
                        <a:t>r</a:t>
                      </a:r>
                      <a:r>
                        <a:rPr lang="en-US" sz="2000" i="1" baseline="0" dirty="0" smtClean="0"/>
                        <a:t> 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Укр</a:t>
                      </a:r>
                      <a:r>
                        <a:rPr lang="ru-RU" sz="2000" b="1" dirty="0" smtClean="0"/>
                        <a:t>. </a:t>
                      </a:r>
                      <a:r>
                        <a:rPr lang="ru-RU" sz="2000" i="1" dirty="0" err="1" smtClean="0">
                          <a:solidFill>
                            <a:schemeClr val="accent4"/>
                          </a:solidFill>
                        </a:rPr>
                        <a:t>вед</a:t>
                      </a:r>
                      <a:r>
                        <a:rPr lang="ru-RU" sz="2000" i="1" dirty="0" err="1" smtClean="0">
                          <a:solidFill>
                            <a:srgbClr val="C00000"/>
                          </a:solidFill>
                        </a:rPr>
                        <a:t>мідь</a:t>
                      </a:r>
                      <a:r>
                        <a:rPr lang="ru-RU" sz="2000" i="1" dirty="0" smtClean="0"/>
                        <a:t/>
                      </a:r>
                      <a:br>
                        <a:rPr lang="ru-RU" sz="2000" i="1" dirty="0" smtClean="0"/>
                      </a:br>
                      <a:r>
                        <a:rPr lang="ru-RU" sz="2000" i="1" dirty="0" smtClean="0"/>
                        <a:t>         </a:t>
                      </a:r>
                      <a:r>
                        <a:rPr lang="ru-RU" sz="2000" i="1" dirty="0" err="1" smtClean="0">
                          <a:solidFill>
                            <a:schemeClr val="accent4"/>
                          </a:solidFill>
                        </a:rPr>
                        <a:t>к</a:t>
                      </a:r>
                      <a:r>
                        <a:rPr lang="ru-RU" sz="2000" i="1" dirty="0" err="1" smtClean="0"/>
                        <a:t>а</a:t>
                      </a:r>
                      <a:r>
                        <a:rPr lang="ru-RU" sz="2000" i="1" dirty="0" err="1" smtClean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lang="ru-RU" sz="2000" i="1" dirty="0" err="1" smtClean="0"/>
                        <a:t>ость</a:t>
                      </a:r>
                      <a:r>
                        <a:rPr lang="ru-RU" sz="2000" i="1" dirty="0" smtClean="0"/>
                        <a:t/>
                      </a:r>
                      <a:br>
                        <a:rPr lang="ru-RU" sz="2000" i="1" dirty="0" smtClean="0"/>
                      </a:br>
                      <a:r>
                        <a:rPr lang="ru-RU" sz="2000" i="1" dirty="0" smtClean="0"/>
                        <a:t>         </a:t>
                      </a:r>
                      <a:r>
                        <a:rPr lang="ru-RU" sz="2000" i="1" dirty="0" err="1" smtClean="0"/>
                        <a:t>си</a:t>
                      </a:r>
                      <a:r>
                        <a:rPr lang="ru-RU" sz="2000" i="1" dirty="0" err="1" smtClean="0">
                          <a:solidFill>
                            <a:srgbClr val="C00000"/>
                          </a:solidFill>
                        </a:rPr>
                        <a:t>ро</a:t>
                      </a:r>
                      <a:r>
                        <a:rPr lang="ru-RU" sz="2000" i="1" dirty="0" err="1" smtClean="0">
                          <a:solidFill>
                            <a:srgbClr val="7030A0"/>
                          </a:solidFill>
                        </a:rPr>
                        <a:t>в</a:t>
                      </a:r>
                      <a:r>
                        <a:rPr lang="ru-RU" sz="2000" i="1" dirty="0" err="1" smtClean="0"/>
                        <a:t>атка</a:t>
                      </a:r>
                      <a:r>
                        <a:rPr lang="ru-RU" sz="2000" i="1" dirty="0" smtClean="0"/>
                        <a:t/>
                      </a:r>
                      <a:br>
                        <a:rPr lang="ru-RU" sz="2000" i="1" dirty="0" smtClean="0"/>
                      </a:br>
                      <a:r>
                        <a:rPr lang="ru-RU" sz="2000" i="1" dirty="0" smtClean="0"/>
                        <a:t>         </a:t>
                      </a:r>
                      <a:r>
                        <a:rPr lang="ru-RU" sz="2000" i="1" dirty="0" err="1" smtClean="0">
                          <a:solidFill>
                            <a:srgbClr val="C00000"/>
                          </a:solidFill>
                        </a:rPr>
                        <a:t>до</a:t>
                      </a:r>
                      <a:r>
                        <a:rPr lang="ru-RU" sz="2000" i="1" dirty="0" err="1" smtClean="0">
                          <a:solidFill>
                            <a:srgbClr val="7030A0"/>
                          </a:solidFill>
                        </a:rPr>
                        <a:t>ло</a:t>
                      </a:r>
                      <a:r>
                        <a:rPr lang="ru-RU" sz="2000" i="1" dirty="0" err="1" smtClean="0"/>
                        <a:t>ня</a:t>
                      </a:r>
                      <a:r>
                        <a:rPr lang="ru-RU" sz="2000" i="1" dirty="0" smtClean="0"/>
                        <a:t/>
                      </a:r>
                      <a:br>
                        <a:rPr lang="ru-RU" sz="2000" i="1" dirty="0" smtClean="0"/>
                      </a:br>
                      <a:r>
                        <a:rPr lang="ru-RU" sz="2000" i="1" dirty="0" smtClean="0"/>
                        <a:t>         </a:t>
                      </a:r>
                      <a:r>
                        <a:rPr lang="ru-RU" sz="2000" i="1" dirty="0" err="1" smtClean="0"/>
                        <a:t>д</a:t>
                      </a:r>
                      <a:r>
                        <a:rPr lang="ru-RU" sz="2000" i="1" dirty="0" err="1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ru-RU" sz="2000" i="1" dirty="0" err="1" smtClean="0">
                          <a:solidFill>
                            <a:srgbClr val="7030A0"/>
                          </a:solidFill>
                        </a:rPr>
                        <a:t>у</a:t>
                      </a:r>
                      <a:r>
                        <a:rPr lang="ru-RU" sz="2000" i="1" dirty="0" err="1" smtClean="0"/>
                        <a:t>шляк</a:t>
                      </a:r>
                      <a:r>
                        <a:rPr lang="ru-RU" sz="2000" i="1" dirty="0" smtClean="0"/>
                        <a:t/>
                      </a:r>
                      <a:br>
                        <a:rPr lang="ru-RU" sz="2000" i="1" dirty="0" smtClean="0"/>
                      </a:br>
                      <a:r>
                        <a:rPr lang="ru-RU" sz="2000" i="1" baseline="0" dirty="0" smtClean="0"/>
                        <a:t>         </a:t>
                      </a:r>
                      <a:r>
                        <a:rPr lang="ru-RU" sz="2000" i="1" baseline="0" dirty="0" err="1" smtClean="0"/>
                        <a:t>та</a:t>
                      </a:r>
                      <a:r>
                        <a:rPr lang="ru-RU" sz="2000" i="1" baseline="0" dirty="0" err="1" smtClean="0">
                          <a:solidFill>
                            <a:schemeClr val="accent4"/>
                          </a:solidFill>
                        </a:rPr>
                        <a:t>р</a:t>
                      </a:r>
                      <a:r>
                        <a:rPr lang="ru-RU" sz="2000" i="1" baseline="0" dirty="0" err="1" smtClean="0"/>
                        <a:t>і</a:t>
                      </a:r>
                      <a:r>
                        <a:rPr lang="ru-RU" sz="2000" i="1" baseline="0" dirty="0" err="1" smtClean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lang="ru-RU" sz="2000" i="1" baseline="0" dirty="0" err="1" smtClean="0"/>
                        <a:t>ка</a:t>
                      </a:r>
                      <a:r>
                        <a:rPr lang="ru-RU" sz="2000" i="1" dirty="0" smtClean="0"/>
                        <a:t> </a:t>
                      </a:r>
                      <a:endParaRPr lang="ru-RU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09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709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Асиміляція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уподібнення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дисиміляція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розподібнення</a:t>
            </a: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приголосних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напрямом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▪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прогресивна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звук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уподібнює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розподібнює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▪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регресивна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звук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уподібнює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розподібнює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За однією з ознак приголосних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▪ </a:t>
            </a:r>
            <a:r>
              <a:rPr lang="uk-UA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місцем і способом творення,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▪ </a:t>
            </a:r>
            <a:r>
              <a:rPr lang="uk-UA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акустичними властивостями,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▪ </a:t>
            </a:r>
            <a:r>
              <a:rPr lang="uk-UA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дзвінкістю/глухістю,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▪ </a:t>
            </a:r>
            <a:r>
              <a:rPr lang="uk-UA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твердістю/м’якістю</a:t>
            </a:r>
          </a:p>
          <a:p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За місцем розташування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uk-UA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▪ </a:t>
            </a:r>
            <a:r>
              <a:rPr lang="uk-UA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суміжна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(сусідня,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контактна)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▪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відстані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дистантна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дистактна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indent="-342900">
              <a:buAutoNum type="arabicPeriod"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ступенем </a:t>
            </a: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виявлення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стосовно асиміляції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):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▪ </a:t>
            </a:r>
            <a:r>
              <a:rPr lang="uk-UA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(звуки стають якісно однаковими і зливаються в один довгий звук)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▪ </a:t>
            </a:r>
            <a:r>
              <a:rPr lang="uk-UA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часткова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(звуки артикуляційно наближаються за якоюсь однією чи кількома    ознаками)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729169" y="2936413"/>
            <a:ext cx="653217" cy="464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6662306" y="3401403"/>
            <a:ext cx="720080" cy="471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99994" y="3247514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C00000"/>
                </a:solidFill>
              </a:rPr>
              <a:t>Для асиміляції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9903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Приклади асиміляцій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4641140"/>
                  </p:ext>
                </p:extLst>
              </p:nvPr>
            </p:nvGraphicFramePr>
            <p:xfrm>
              <a:off x="107504" y="980728"/>
              <a:ext cx="8856986" cy="5425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896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3212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9689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668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1709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5751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77719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709793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Слово </a:t>
                          </a:r>
                        </a:p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(фонетичне слово)</a:t>
                          </a:r>
                          <a:endParaRPr lang="ru-RU" sz="16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dirty="0" smtClean="0">
                              <a:solidFill>
                                <a:srgbClr val="0070C0"/>
                              </a:solidFill>
                            </a:rPr>
                            <a:t>Напрям асиміляції</a:t>
                          </a:r>
                          <a:endParaRPr lang="ru-RU" sz="1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Ознака, за якою звуки </a:t>
                          </a:r>
                          <a:r>
                            <a:rPr lang="uk-UA" sz="1200" b="1" dirty="0" err="1" smtClean="0">
                              <a:solidFill>
                                <a:srgbClr val="0070C0"/>
                              </a:solidFill>
                            </a:rPr>
                            <a:t>асимілю</a:t>
                          </a:r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-</a:t>
                          </a:r>
                        </a:p>
                        <a:p>
                          <a:pPr algn="ctr"/>
                          <a:r>
                            <a:rPr lang="uk-UA" sz="1200" b="1" dirty="0" err="1" smtClean="0">
                              <a:solidFill>
                                <a:srgbClr val="0070C0"/>
                              </a:solidFill>
                            </a:rPr>
                            <a:t>ються</a:t>
                          </a:r>
                          <a:endParaRPr lang="ru-RU" sz="1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200" b="1" dirty="0" err="1" smtClean="0">
                              <a:solidFill>
                                <a:srgbClr val="0070C0"/>
                              </a:solidFill>
                            </a:rPr>
                            <a:t>Розташуван</a:t>
                          </a:r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-</a:t>
                          </a:r>
                        </a:p>
                        <a:p>
                          <a:pPr algn="ctr"/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ня звуків, що асимілюю-</a:t>
                          </a:r>
                        </a:p>
                        <a:p>
                          <a:pPr algn="ctr"/>
                          <a:r>
                            <a:rPr lang="uk-UA" sz="1200" b="1" dirty="0" err="1" smtClean="0">
                              <a:solidFill>
                                <a:srgbClr val="0070C0"/>
                              </a:solidFill>
                            </a:rPr>
                            <a:t>ться</a:t>
                          </a:r>
                          <a:endParaRPr lang="ru-RU" sz="1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Характер виявлення асиміляції</a:t>
                          </a:r>
                          <a:endParaRPr lang="ru-RU" sz="1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dirty="0" smtClean="0">
                              <a:solidFill>
                                <a:srgbClr val="0070C0"/>
                              </a:solidFill>
                            </a:rPr>
                            <a:t>Винятки</a:t>
                          </a:r>
                          <a:endParaRPr lang="ru-RU" sz="1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9793">
                    <a:tc rowSpan="6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 р и    в и м о в 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i="1" dirty="0" smtClean="0"/>
                            <a:t>Боротьба │</a:t>
                          </a:r>
                          <a:r>
                            <a:rPr lang="uk-UA" sz="1400" i="1" dirty="0" err="1" smtClean="0"/>
                            <a:t>боро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т‘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б</a:t>
                          </a:r>
                          <a:r>
                            <a:rPr lang="uk-UA" sz="1400" i="1" dirty="0" err="1" smtClean="0"/>
                            <a:t>а</a:t>
                          </a:r>
                          <a:r>
                            <a:rPr lang="uk-UA" sz="1400" i="1" dirty="0" smtClean="0"/>
                            <a:t>│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   </a:t>
                          </a:r>
                          <a:r>
                            <a:rPr lang="en-US" sz="1400" i="1" dirty="0" smtClean="0"/>
                            <a:t> </a:t>
                          </a:r>
                          <a:r>
                            <a:rPr lang="uk-UA" sz="1400" i="1" dirty="0" smtClean="0"/>
                            <a:t>↓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 </a:t>
                          </a:r>
                          <a:r>
                            <a:rPr lang="en-US" sz="1400" i="1" dirty="0" smtClean="0"/>
                            <a:t>  </a:t>
                          </a:r>
                          <a:r>
                            <a:rPr lang="uk-UA" sz="1400" i="1" dirty="0" smtClean="0"/>
                            <a:t>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 →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боро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д’</a:t>
                          </a:r>
                          <a:r>
                            <a:rPr lang="uk-UA" sz="1400" i="1" dirty="0" err="1" smtClean="0"/>
                            <a:t>ба</a:t>
                          </a:r>
                          <a:r>
                            <a:rPr lang="uk-UA" sz="1400" i="1" dirty="0" smtClean="0"/>
                            <a:t>́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                          </a:t>
                          </a:r>
                          <a:endParaRPr lang="ru-RU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регресивна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за дзвінкістю 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суміжна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повна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0979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i="1" dirty="0" smtClean="0"/>
                            <a:t>Нігті     </a:t>
                          </a:r>
                          <a:r>
                            <a:rPr lang="en-US" sz="1400" i="1" dirty="0" smtClean="0"/>
                            <a:t>│</a:t>
                          </a:r>
                          <a:r>
                            <a:rPr lang="uk-UA" sz="1400" i="1" dirty="0" err="1" smtClean="0"/>
                            <a:t>н’і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т’</a:t>
                          </a:r>
                          <a:r>
                            <a:rPr lang="uk-UA" sz="1400" i="1" dirty="0" err="1" smtClean="0"/>
                            <a:t>і</a:t>
                          </a:r>
                          <a:r>
                            <a:rPr lang="en-US" sz="1400" i="1" dirty="0" smtClean="0"/>
                            <a:t>│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↓</a:t>
                          </a:r>
                        </a:p>
                        <a:p>
                          <a:r>
                            <a:rPr lang="uk-UA" sz="1400" i="1" dirty="0" smtClean="0"/>
                            <a:t>                   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х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→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н’і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х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т’</a:t>
                          </a:r>
                          <a:r>
                            <a:rPr lang="uk-UA" sz="1400" i="1" dirty="0" err="1" smtClean="0"/>
                            <a:t>і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</a:t>
                          </a:r>
                          <a:endParaRPr lang="ru-RU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глух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часткова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/>
                            <a:t>бі</a:t>
                          </a:r>
                          <a:r>
                            <a:rPr lang="uk-UA" sz="1600" b="1" i="1" u="sng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600" i="1" dirty="0" smtClean="0"/>
                            <a:t>ти, гря</a:t>
                          </a:r>
                          <a:r>
                            <a:rPr lang="uk-UA" sz="1600" b="1" i="1" u="sng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sz="1600" i="1" dirty="0" smtClean="0"/>
                            <a:t>ка</a:t>
                          </a:r>
                          <a:endParaRPr lang="ru-RU" sz="16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0979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i="1" dirty="0" smtClean="0"/>
                            <a:t>Коротший │коро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ш</a:t>
                          </a:r>
                          <a:r>
                            <a:rPr lang="uk-UA" sz="1400" i="1" dirty="0" smtClean="0"/>
                            <a:t>ий│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      ↓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     </a:t>
                          </a:r>
                          <a:r>
                            <a:rPr lang="en-US" sz="1400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en-US" sz="1400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400" i="1" dirty="0" smtClean="0"/>
                            <a:t> →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коро́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ш</a:t>
                          </a:r>
                          <a:r>
                            <a:rPr lang="uk-UA" sz="1400" i="1" dirty="0" err="1" smtClean="0"/>
                            <a:t>ий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 </a:t>
                          </a:r>
                          <a:endParaRPr lang="ru-RU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спос.твор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частк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0979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400" i="1" dirty="0" smtClean="0"/>
                            <a:t>Двадцять │</a:t>
                          </a:r>
                          <a:r>
                            <a:rPr lang="uk-UA" sz="1400" i="1" dirty="0" err="1" smtClean="0"/>
                            <a:t>два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ц’</a:t>
                          </a:r>
                          <a:r>
                            <a:rPr lang="uk-UA" sz="1400" i="1" dirty="0" err="1" smtClean="0"/>
                            <a:t>ат</a:t>
                          </a:r>
                          <a:r>
                            <a:rPr lang="uk-UA" sz="1400" i="1" dirty="0" smtClean="0"/>
                            <a:t>’│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  ↓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</a:t>
                          </a:r>
                          <a:r>
                            <a:rPr lang="en-US" sz="1400" i="1" dirty="0" smtClean="0"/>
                            <a:t> 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→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два́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дз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ц’</a:t>
                          </a:r>
                          <a:r>
                            <a:rPr lang="uk-UA" sz="1400" i="1" dirty="0" err="1" smtClean="0"/>
                            <a:t>ат</a:t>
                          </a:r>
                          <a:r>
                            <a:rPr lang="uk-UA" sz="1400" i="1" dirty="0" smtClean="0"/>
                            <a:t>’</a:t>
                          </a:r>
                          <a:r>
                            <a:rPr lang="en-US" sz="1400" i="1" dirty="0" smtClean="0"/>
                            <a:t>]</a:t>
                          </a:r>
                          <a:endParaRPr lang="ru-RU" sz="1400" i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спос.твор</a:t>
                          </a:r>
                          <a:r>
                            <a:rPr lang="uk-UA" sz="1600" dirty="0" smtClean="0"/>
                            <a:t>. 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частк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400" dirty="0" smtClean="0"/>
                        </a:p>
                        <a:p>
                          <a:pPr algn="ctr"/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09793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400" i="1" dirty="0" smtClean="0"/>
                            <a:t>У річці │у</a:t>
                          </a:r>
                          <a:r>
                            <a:rPr lang="en-US" sz="1400" i="1" dirty="0" smtClean="0"/>
                            <a:t>ᴖ</a:t>
                          </a:r>
                          <a:r>
                            <a:rPr lang="uk-UA" sz="1400" i="1" dirty="0" err="1" smtClean="0"/>
                            <a:t>р’і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ц’</a:t>
                          </a:r>
                          <a:r>
                            <a:rPr lang="uk-UA" sz="1400" i="1" dirty="0" err="1" smtClean="0"/>
                            <a:t>і</a:t>
                          </a:r>
                          <a:r>
                            <a:rPr lang="uk-UA" sz="1400" i="1" dirty="0" smtClean="0"/>
                            <a:t>│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↓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</a:t>
                          </a:r>
                          <a:r>
                            <a:rPr lang="uk-UA" sz="1400" i="1" baseline="0" dirty="0" smtClean="0"/>
                            <a:t>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ц’: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→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/>
                            <a:t>у </a:t>
                          </a:r>
                          <a:r>
                            <a:rPr lang="uk-UA" sz="1400" i="1" dirty="0" err="1" smtClean="0"/>
                            <a:t>р’і́́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ц’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:</a:t>
                          </a:r>
                          <a:r>
                            <a:rPr lang="uk-UA" sz="1400" i="1" dirty="0" smtClean="0"/>
                            <a:t>і</a:t>
                          </a:r>
                          <a:r>
                            <a:rPr lang="en-US" sz="1400" i="1" dirty="0" smtClean="0"/>
                            <a:t>]</a:t>
                          </a:r>
                          <a:endParaRPr lang="ru-RU" sz="1400" i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акуст</a:t>
                          </a:r>
                          <a:r>
                            <a:rPr lang="uk-UA" sz="1600" dirty="0" smtClean="0"/>
                            <a:t>.</a:t>
                          </a:r>
                          <a:r>
                            <a:rPr lang="uk-UA" sz="1600" baseline="0" dirty="0" smtClean="0"/>
                            <a:t> </a:t>
                          </a:r>
                          <a:r>
                            <a:rPr lang="uk-UA" sz="1600" baseline="0" dirty="0" err="1" smtClean="0"/>
                            <a:t>сприйн</a:t>
                          </a:r>
                          <a:r>
                            <a:rPr lang="uk-UA" sz="1600" baseline="0" dirty="0" smtClean="0"/>
                            <a:t>.</a:t>
                          </a:r>
                          <a:r>
                            <a:rPr lang="uk-UA" sz="1600" dirty="0" smtClean="0"/>
                            <a:t> 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err="1" smtClean="0"/>
                            <a:t>пов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09793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400" i="1" dirty="0" smtClean="0"/>
                            <a:t>Сміх │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м</a:t>
                          </a:r>
                          <a:r>
                            <a:rPr lang="uk-UA" sz="1400" i="1" dirty="0" smtClean="0"/>
                            <a:t>іх│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↓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</a:t>
                          </a:r>
                          <a:r>
                            <a:rPr lang="en-US" sz="1400" i="1" dirty="0" smtClean="0"/>
                            <a:t> </a:t>
                          </a:r>
                          <a:r>
                            <a:rPr lang="uk-UA" sz="1400" i="1" dirty="0" smtClean="0"/>
                            <a:t>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kumimoji="0" lang="uk-UA" sz="1400" b="1" i="1" u="none" strike="noStrike" kern="1200" cap="none" spc="25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’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→</a:t>
                          </a:r>
                          <a:r>
                            <a:rPr lang="en-US" sz="1400" i="1" dirty="0" smtClean="0"/>
                            <a:t> [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kumimoji="0" lang="uk-UA" sz="1400" b="1" i="1" u="none" strike="noStrike" kern="1200" cap="none" spc="25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’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м</a:t>
                          </a:r>
                          <a:r>
                            <a:rPr kumimoji="0" lang="uk-UA" sz="1400" b="1" i="1" u="none" strike="noStrike" kern="1200" cap="none" spc="25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’</a:t>
                          </a:r>
                          <a:r>
                            <a:rPr lang="uk-UA" sz="1400" i="1" dirty="0" err="1" smtClean="0"/>
                            <a:t>іх</a:t>
                          </a:r>
                          <a:r>
                            <a:rPr lang="en-US" sz="1400" i="1" dirty="0" smtClean="0"/>
                            <a:t>]</a:t>
                          </a:r>
                          <a:endParaRPr lang="ru-RU" sz="1400" i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м’як</a:t>
                          </a:r>
                          <a:r>
                            <a:rPr lang="uk-UA" sz="1600" dirty="0" smtClean="0"/>
                            <a:t>. 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частк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i="1" dirty="0" smtClean="0"/>
                            <a:t>ме</a:t>
                          </a:r>
                          <a:r>
                            <a:rPr lang="uk-UA" sz="1400" b="1" i="1" u="sng" dirty="0" smtClean="0">
                              <a:solidFill>
                                <a:srgbClr val="C00000"/>
                              </a:solidFill>
                            </a:rPr>
                            <a:t>нш</a:t>
                          </a:r>
                          <a:r>
                            <a:rPr lang="uk-UA" sz="1400" i="1" dirty="0" smtClean="0"/>
                            <a:t>і, </a:t>
                          </a:r>
                          <a:r>
                            <a:rPr lang="uk-UA" sz="1400" b="1" i="1" u="sng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sz="1400" i="1" dirty="0" smtClean="0"/>
                            <a:t>ьох, </a:t>
                          </a:r>
                          <a:r>
                            <a:rPr lang="uk-UA" sz="1400" i="1" dirty="0" err="1" smtClean="0"/>
                            <a:t>пі</a:t>
                          </a:r>
                          <a:r>
                            <a:rPr lang="uk-UA" sz="1400" b="1" i="1" u="sng" dirty="0" err="1" smtClean="0">
                              <a:solidFill>
                                <a:srgbClr val="C00000"/>
                              </a:solidFill>
                            </a:rPr>
                            <a:t>дм</a:t>
                          </a:r>
                          <a:r>
                            <a:rPr lang="uk-UA" sz="1400" i="1" dirty="0" err="1" smtClean="0"/>
                            <a:t>іта-ти</a:t>
                          </a:r>
                          <a:endParaRPr lang="ru-RU" sz="14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4641140"/>
                  </p:ext>
                </p:extLst>
              </p:nvPr>
            </p:nvGraphicFramePr>
            <p:xfrm>
              <a:off x="107504" y="980728"/>
              <a:ext cx="8856986" cy="54254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896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3212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9689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7668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1709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5751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877719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Слово </a:t>
                          </a:r>
                        </a:p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(фонетичне слово)</a:t>
                          </a:r>
                          <a:endParaRPr lang="ru-RU" sz="16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dirty="0" smtClean="0">
                              <a:solidFill>
                                <a:srgbClr val="0070C0"/>
                              </a:solidFill>
                            </a:rPr>
                            <a:t>Напрям асиміляції</a:t>
                          </a:r>
                          <a:endParaRPr lang="ru-RU" sz="1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Ознака, за якою звуки </a:t>
                          </a:r>
                          <a:r>
                            <a:rPr lang="uk-UA" sz="1200" b="1" dirty="0" err="1" smtClean="0">
                              <a:solidFill>
                                <a:srgbClr val="0070C0"/>
                              </a:solidFill>
                            </a:rPr>
                            <a:t>асимілю</a:t>
                          </a:r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-</a:t>
                          </a:r>
                        </a:p>
                        <a:p>
                          <a:pPr algn="ctr"/>
                          <a:r>
                            <a:rPr lang="uk-UA" sz="1200" b="1" dirty="0" err="1" smtClean="0">
                              <a:solidFill>
                                <a:srgbClr val="0070C0"/>
                              </a:solidFill>
                            </a:rPr>
                            <a:t>ються</a:t>
                          </a:r>
                          <a:endParaRPr lang="ru-RU" sz="1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200" b="1" dirty="0" err="1" smtClean="0">
                              <a:solidFill>
                                <a:srgbClr val="0070C0"/>
                              </a:solidFill>
                            </a:rPr>
                            <a:t>Розташуван</a:t>
                          </a:r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-</a:t>
                          </a:r>
                        </a:p>
                        <a:p>
                          <a:pPr algn="ctr"/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ня звуків, що асимілюю-</a:t>
                          </a:r>
                        </a:p>
                        <a:p>
                          <a:pPr algn="ctr"/>
                          <a:r>
                            <a:rPr lang="uk-UA" sz="1200" b="1" dirty="0" err="1" smtClean="0">
                              <a:solidFill>
                                <a:srgbClr val="0070C0"/>
                              </a:solidFill>
                            </a:rPr>
                            <a:t>ться</a:t>
                          </a:r>
                          <a:endParaRPr lang="ru-RU" sz="1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200" b="1" dirty="0" smtClean="0">
                              <a:solidFill>
                                <a:srgbClr val="0070C0"/>
                              </a:solidFill>
                            </a:rPr>
                            <a:t>Характер виявлення асиміляції</a:t>
                          </a:r>
                          <a:endParaRPr lang="ru-RU" sz="12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dirty="0" smtClean="0">
                              <a:solidFill>
                                <a:srgbClr val="0070C0"/>
                              </a:solidFill>
                            </a:rPr>
                            <a:t>Винятки</a:t>
                          </a:r>
                          <a:endParaRPr lang="ru-RU" sz="14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1520">
                    <a:tc rowSpan="6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 р и    в и м о в 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i="1" dirty="0" smtClean="0"/>
                            <a:t>Боротьба │</a:t>
                          </a:r>
                          <a:r>
                            <a:rPr lang="uk-UA" sz="1400" i="1" dirty="0" err="1" smtClean="0"/>
                            <a:t>боро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т‘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б</a:t>
                          </a:r>
                          <a:r>
                            <a:rPr lang="uk-UA" sz="1400" i="1" dirty="0" err="1" smtClean="0"/>
                            <a:t>а</a:t>
                          </a:r>
                          <a:r>
                            <a:rPr lang="uk-UA" sz="1400" i="1" dirty="0" smtClean="0"/>
                            <a:t>│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   </a:t>
                          </a:r>
                          <a:r>
                            <a:rPr lang="en-US" sz="1400" i="1" dirty="0" smtClean="0"/>
                            <a:t> </a:t>
                          </a:r>
                          <a:r>
                            <a:rPr lang="uk-UA" sz="1400" i="1" dirty="0" smtClean="0"/>
                            <a:t>↓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 </a:t>
                          </a:r>
                          <a:r>
                            <a:rPr lang="en-US" sz="1400" i="1" dirty="0" smtClean="0"/>
                            <a:t>  </a:t>
                          </a:r>
                          <a:r>
                            <a:rPr lang="uk-UA" sz="1400" i="1" dirty="0" smtClean="0"/>
                            <a:t>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 →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боро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д’</a:t>
                          </a:r>
                          <a:r>
                            <a:rPr lang="uk-UA" sz="1400" i="1" dirty="0" err="1" smtClean="0"/>
                            <a:t>ба</a:t>
                          </a:r>
                          <a:r>
                            <a:rPr lang="uk-UA" sz="1400" i="1" dirty="0" smtClean="0"/>
                            <a:t>́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                          </a:t>
                          </a:r>
                          <a:endParaRPr lang="ru-RU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регресивна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за </a:t>
                          </a:r>
                          <a:r>
                            <a:rPr lang="uk-UA" sz="1400" dirty="0" smtClean="0"/>
                            <a:t>дзвінкістю 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суміжна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повна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315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i="1" dirty="0" smtClean="0"/>
                            <a:t>Нігті     </a:t>
                          </a:r>
                          <a:r>
                            <a:rPr lang="en-US" sz="1400" i="1" dirty="0" smtClean="0"/>
                            <a:t>│</a:t>
                          </a:r>
                          <a:r>
                            <a:rPr lang="uk-UA" sz="1400" i="1" dirty="0" err="1" smtClean="0"/>
                            <a:t>н’і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т’</a:t>
                          </a:r>
                          <a:r>
                            <a:rPr lang="uk-UA" sz="1400" i="1" dirty="0" err="1" smtClean="0"/>
                            <a:t>і</a:t>
                          </a:r>
                          <a:r>
                            <a:rPr lang="en-US" sz="1400" i="1" dirty="0" smtClean="0"/>
                            <a:t>│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↓</a:t>
                          </a:r>
                        </a:p>
                        <a:p>
                          <a:r>
                            <a:rPr lang="uk-UA" sz="1400" i="1" dirty="0" smtClean="0"/>
                            <a:t>                   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х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→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н’і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х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т’</a:t>
                          </a:r>
                          <a:r>
                            <a:rPr lang="uk-UA" sz="1400" i="1" dirty="0" err="1" smtClean="0"/>
                            <a:t>і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</a:t>
                          </a:r>
                          <a:endParaRPr lang="ru-RU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глух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dirty="0" smtClean="0"/>
                            <a:t>часткова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/>
                            <a:t>бі</a:t>
                          </a:r>
                          <a:r>
                            <a:rPr lang="uk-UA" sz="1600" b="1" i="1" u="sng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600" i="1" dirty="0" smtClean="0"/>
                            <a:t>ти, гря</a:t>
                          </a:r>
                          <a:r>
                            <a:rPr lang="uk-UA" sz="1600" b="1" i="1" u="sng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sz="1600" i="1" dirty="0" smtClean="0"/>
                            <a:t>ка</a:t>
                          </a:r>
                          <a:endParaRPr lang="ru-RU" sz="16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15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i="1" dirty="0" smtClean="0"/>
                            <a:t>Коротший │коро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ш</a:t>
                          </a:r>
                          <a:r>
                            <a:rPr lang="uk-UA" sz="1400" i="1" dirty="0" smtClean="0"/>
                            <a:t>ий│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      ↓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        </a:t>
                          </a:r>
                          <a:r>
                            <a:rPr lang="en-US" sz="1400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en-US" sz="1400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400" i="1" dirty="0" smtClean="0"/>
                            <a:t> →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коро́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ш</a:t>
                          </a:r>
                          <a:r>
                            <a:rPr lang="uk-UA" sz="1400" i="1" dirty="0" err="1" smtClean="0"/>
                            <a:t>ий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 </a:t>
                          </a:r>
                          <a:endParaRPr lang="ru-RU" sz="1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спос.твор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частк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315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3253" t="-415000" r="-179317" b="-2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спос.твор</a:t>
                          </a:r>
                          <a:r>
                            <a:rPr lang="uk-UA" sz="1600" dirty="0" smtClean="0"/>
                            <a:t>. 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частк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400" dirty="0" smtClean="0"/>
                        </a:p>
                        <a:p>
                          <a:pPr algn="ctr"/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315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400" i="1" dirty="0" smtClean="0"/>
                            <a:t>У річці │у</a:t>
                          </a:r>
                          <a:r>
                            <a:rPr lang="en-US" sz="1400" i="1" dirty="0" smtClean="0"/>
                            <a:t>ᴖ</a:t>
                          </a:r>
                          <a:r>
                            <a:rPr lang="uk-UA" sz="1400" i="1" dirty="0" err="1" smtClean="0"/>
                            <a:t>р’і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uk-UA" sz="1400" i="1" dirty="0" err="1" smtClean="0">
                              <a:solidFill>
                                <a:srgbClr val="C00000"/>
                              </a:solidFill>
                            </a:rPr>
                            <a:t>ц’</a:t>
                          </a:r>
                          <a:r>
                            <a:rPr lang="uk-UA" sz="1400" i="1" dirty="0" err="1" smtClean="0"/>
                            <a:t>і</a:t>
                          </a:r>
                          <a:r>
                            <a:rPr lang="uk-UA" sz="1400" i="1" dirty="0" smtClean="0"/>
                            <a:t>│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 ↓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            </a:t>
                          </a:r>
                          <a:r>
                            <a:rPr lang="uk-UA" sz="1400" i="1" baseline="0" dirty="0" smtClean="0"/>
                            <a:t>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ц’: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→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/>
                            <a:t>у </a:t>
                          </a:r>
                          <a:r>
                            <a:rPr lang="uk-UA" sz="1400" i="1" dirty="0" err="1" smtClean="0"/>
                            <a:t>р’і́́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ц’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:</a:t>
                          </a:r>
                          <a:r>
                            <a:rPr lang="uk-UA" sz="1400" i="1" dirty="0" smtClean="0"/>
                            <a:t>і</a:t>
                          </a:r>
                          <a:r>
                            <a:rPr lang="en-US" sz="1400" i="1" dirty="0" smtClean="0"/>
                            <a:t>]</a:t>
                          </a:r>
                          <a:endParaRPr lang="ru-RU" sz="1400" i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акуст</a:t>
                          </a:r>
                          <a:r>
                            <a:rPr lang="uk-UA" sz="1600" dirty="0" smtClean="0"/>
                            <a:t>.</a:t>
                          </a:r>
                          <a:r>
                            <a:rPr lang="uk-UA" sz="1600" baseline="0" dirty="0" smtClean="0"/>
                            <a:t> </a:t>
                          </a:r>
                          <a:r>
                            <a:rPr lang="uk-UA" sz="1600" baseline="0" dirty="0" err="1" smtClean="0"/>
                            <a:t>сприйн</a:t>
                          </a:r>
                          <a:r>
                            <a:rPr lang="uk-UA" sz="1600" baseline="0" dirty="0" smtClean="0"/>
                            <a:t>.</a:t>
                          </a:r>
                          <a:r>
                            <a:rPr lang="uk-UA" sz="1600" dirty="0" smtClean="0"/>
                            <a:t> 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err="1" smtClean="0"/>
                            <a:t>пов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94488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400" i="1" dirty="0" smtClean="0"/>
                            <a:t>Сміх │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м</a:t>
                          </a:r>
                          <a:r>
                            <a:rPr lang="uk-UA" sz="1400" i="1" dirty="0" smtClean="0"/>
                            <a:t>іх│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  ↓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         </a:t>
                          </a:r>
                          <a:r>
                            <a:rPr lang="en-US" sz="1400" i="1" dirty="0" smtClean="0"/>
                            <a:t> </a:t>
                          </a:r>
                          <a:r>
                            <a:rPr lang="uk-UA" sz="1400" i="1" dirty="0" smtClean="0"/>
                            <a:t>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kumimoji="0" lang="uk-UA" sz="1400" b="1" i="1" u="none" strike="noStrike" kern="1200" cap="none" spc="25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’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> →</a:t>
                          </a:r>
                          <a:r>
                            <a:rPr lang="en-US" sz="1400" i="1" dirty="0" smtClean="0"/>
                            <a:t> [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kumimoji="0" lang="uk-UA" sz="1400" b="1" i="1" u="none" strike="noStrike" kern="1200" cap="none" spc="25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’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м</a:t>
                          </a:r>
                          <a:r>
                            <a:rPr kumimoji="0" lang="uk-UA" sz="1400" b="1" i="1" u="none" strike="noStrike" kern="1200" cap="none" spc="25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’</a:t>
                          </a:r>
                          <a:r>
                            <a:rPr lang="uk-UA" sz="1400" i="1" dirty="0" err="1" smtClean="0"/>
                            <a:t>іх</a:t>
                          </a:r>
                          <a:r>
                            <a:rPr lang="en-US" sz="1400" i="1" dirty="0" smtClean="0"/>
                            <a:t>]</a:t>
                          </a:r>
                          <a:endParaRPr lang="ru-RU" sz="1400" i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smtClean="0"/>
                            <a:t>регрес.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dirty="0" smtClean="0"/>
                            <a:t>за </a:t>
                          </a:r>
                          <a:r>
                            <a:rPr lang="uk-UA" sz="1600" dirty="0" err="1" smtClean="0"/>
                            <a:t>м’як</a:t>
                          </a:r>
                          <a:r>
                            <a:rPr lang="uk-UA" sz="1600" dirty="0" smtClean="0"/>
                            <a:t>. 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суміж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частк</a:t>
                          </a:r>
                          <a:r>
                            <a:rPr lang="uk-UA" sz="1600" dirty="0" smtClean="0"/>
                            <a:t>.</a:t>
                          </a:r>
                          <a:endParaRPr lang="ru-RU" sz="1600" dirty="0" smtClean="0"/>
                        </a:p>
                        <a:p>
                          <a:pPr algn="ctr"/>
                          <a:endParaRPr lang="ru-RU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i="1" dirty="0" smtClean="0"/>
                            <a:t>ме</a:t>
                          </a:r>
                          <a:r>
                            <a:rPr lang="uk-UA" sz="1400" b="1" i="1" u="sng" dirty="0" smtClean="0">
                              <a:solidFill>
                                <a:srgbClr val="C00000"/>
                              </a:solidFill>
                            </a:rPr>
                            <a:t>нш</a:t>
                          </a:r>
                          <a:r>
                            <a:rPr lang="uk-UA" sz="1400" i="1" dirty="0" smtClean="0"/>
                            <a:t>і, </a:t>
                          </a:r>
                          <a:r>
                            <a:rPr lang="uk-UA" sz="1400" b="1" i="1" u="sng" dirty="0" smtClean="0">
                              <a:solidFill>
                                <a:srgbClr val="C00000"/>
                              </a:solidFill>
                            </a:rPr>
                            <a:t>т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sz="1400" i="1" dirty="0" smtClean="0"/>
                            <a:t>ьох, </a:t>
                          </a:r>
                          <a:r>
                            <a:rPr lang="uk-UA" sz="1400" i="1" dirty="0" err="1" smtClean="0"/>
                            <a:t>пі</a:t>
                          </a:r>
                          <a:r>
                            <a:rPr lang="uk-UA" sz="1400" b="1" i="1" u="sng" dirty="0" err="1" smtClean="0">
                              <a:solidFill>
                                <a:srgbClr val="C00000"/>
                              </a:solidFill>
                            </a:rPr>
                            <a:t>дм</a:t>
                          </a:r>
                          <a:r>
                            <a:rPr lang="uk-UA" sz="1400" i="1" dirty="0" err="1" smtClean="0"/>
                            <a:t>іта-ти</a:t>
                          </a:r>
                          <a:endParaRPr lang="ru-RU" sz="14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0904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30555"/>
              </p:ext>
            </p:extLst>
          </p:nvPr>
        </p:nvGraphicFramePr>
        <p:xfrm>
          <a:off x="323526" y="404664"/>
          <a:ext cx="8352930" cy="6266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5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Слово (фонетичне слово)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Напрям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Ознака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smtClean="0">
                          <a:solidFill>
                            <a:srgbClr val="0070C0"/>
                          </a:solidFill>
                        </a:rPr>
                        <a:t>Розташування звуків, що асимілюються</a:t>
                      </a:r>
                      <a:endParaRPr lang="ru-RU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smtClean="0">
                          <a:solidFill>
                            <a:srgbClr val="0070C0"/>
                          </a:solidFill>
                        </a:rPr>
                        <a:t>Характер </a:t>
                      </a:r>
                      <a:r>
                        <a:rPr lang="uk-UA" sz="1100" b="1" dirty="0" smtClean="0">
                          <a:solidFill>
                            <a:srgbClr val="0070C0"/>
                          </a:solidFill>
                        </a:rPr>
                        <a:t>виявлення</a:t>
                      </a:r>
                      <a:endParaRPr lang="ru-RU" sz="11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085">
                <a:tc rowSpan="7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На письмі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давн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600" dirty="0" smtClean="0"/>
                        <a:t> </a:t>
                      </a:r>
                      <a:r>
                        <a:rPr lang="uk-UA" sz="1600" i="1" dirty="0" smtClean="0"/>
                        <a:t>п’я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ть</a:t>
                      </a:r>
                      <a:r>
                        <a:rPr lang="uk-UA" sz="1600" i="1" dirty="0" smtClean="0"/>
                        <a:t> + 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uk-UA" sz="1600" i="1" dirty="0" smtClean="0"/>
                        <a:t>есять →</a:t>
                      </a:r>
                    </a:p>
                    <a:p>
                      <a:r>
                        <a:rPr lang="uk-UA" sz="1600" i="1" dirty="0" smtClean="0"/>
                        <a:t>               п’я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тд</a:t>
                      </a:r>
                      <a:r>
                        <a:rPr lang="uk-UA" sz="1600" i="1" dirty="0" smtClean="0"/>
                        <a:t>есят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регрес.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0" dirty="0" smtClean="0"/>
                        <a:t>за твердістю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суміж</a:t>
                      </a:r>
                      <a:r>
                        <a:rPr lang="uk-UA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частк</a:t>
                      </a:r>
                      <a:r>
                        <a:rPr lang="uk-UA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давн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600" dirty="0" smtClean="0"/>
                        <a:t> </a:t>
                      </a:r>
                      <a:r>
                        <a:rPr lang="uk-UA" sz="1600" i="1" dirty="0" smtClean="0"/>
                        <a:t>б</a:t>
                      </a:r>
                      <a:r>
                        <a:rPr lang="ru-RU" sz="1600" i="1" dirty="0" err="1" smtClean="0"/>
                        <a:t>ъчела</a:t>
                      </a:r>
                      <a:r>
                        <a:rPr lang="ru-RU" sz="1600" i="1" dirty="0" smtClean="0"/>
                        <a:t> </a:t>
                      </a:r>
                      <a:r>
                        <a:rPr lang="uk-UA" sz="1600" i="1" dirty="0" smtClean="0"/>
                        <a:t>→ </a:t>
                      </a:r>
                      <a:r>
                        <a:rPr lang="uk-UA" sz="1600" i="1" dirty="0" err="1" smtClean="0"/>
                        <a:t>бчела</a:t>
                      </a:r>
                      <a:r>
                        <a:rPr lang="uk-UA" sz="1600" i="1" dirty="0" smtClean="0"/>
                        <a:t> → бджола</a:t>
                      </a:r>
                      <a:endParaRPr lang="ru-RU" sz="1600" i="1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прогрес.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0" dirty="0" smtClean="0"/>
                        <a:t>за дзвінкістю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err="1" smtClean="0"/>
                        <a:t>суміж</a:t>
                      </a:r>
                      <a:r>
                        <a:rPr lang="uk-UA" sz="1600" dirty="0" smtClean="0"/>
                        <a:t>.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частк</a:t>
                      </a:r>
                      <a:r>
                        <a:rPr lang="uk-UA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err="1" smtClean="0"/>
                        <a:t>давн</a:t>
                      </a:r>
                      <a:r>
                        <a:rPr lang="uk-UA" sz="1400" b="0" dirty="0" smtClean="0"/>
                        <a:t>.</a:t>
                      </a:r>
                      <a:r>
                        <a:rPr lang="uk-UA" sz="1600" dirty="0" smtClean="0"/>
                        <a:t> </a:t>
                      </a:r>
                      <a:r>
                        <a:rPr lang="uk-UA" sz="1600" i="1" dirty="0" err="1" smtClean="0"/>
                        <a:t>жи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тй</a:t>
                      </a:r>
                      <a:r>
                        <a:rPr lang="uk-UA" sz="1600" i="1" dirty="0" err="1" smtClean="0"/>
                        <a:t>е</a:t>
                      </a:r>
                      <a:r>
                        <a:rPr lang="uk-UA" sz="1600" i="1" dirty="0" smtClean="0"/>
                        <a:t> → </a:t>
                      </a:r>
                      <a:r>
                        <a:rPr lang="uk-UA" sz="1600" i="1" dirty="0" err="1" smtClean="0"/>
                        <a:t>жи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т’т’</a:t>
                      </a:r>
                      <a:r>
                        <a:rPr lang="uk-UA" sz="1600" i="1" dirty="0" err="1" smtClean="0"/>
                        <a:t>е</a:t>
                      </a:r>
                      <a:r>
                        <a:rPr lang="uk-UA" sz="1600" i="1" dirty="0" smtClean="0"/>
                        <a:t> → жи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тт</a:t>
                      </a:r>
                      <a:r>
                        <a:rPr lang="uk-UA" sz="1600" i="1" dirty="0" smtClean="0"/>
                        <a:t>я</a:t>
                      </a:r>
                      <a:endParaRPr lang="ru-RU" sz="1600" i="1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прогрес.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0" baseline="0" dirty="0" smtClean="0"/>
                        <a:t>з</a:t>
                      </a:r>
                      <a:r>
                        <a:rPr lang="uk-UA" sz="1600" i="0" dirty="0" smtClean="0"/>
                        <a:t>а місцем і способом творення 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err="1" smtClean="0"/>
                        <a:t>суміж</a:t>
                      </a:r>
                      <a:r>
                        <a:rPr lang="uk-UA" sz="1600" dirty="0" smtClean="0"/>
                        <a:t>.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повна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давн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600" dirty="0" smtClean="0"/>
                        <a:t> </a:t>
                      </a:r>
                      <a:r>
                        <a:rPr lang="uk-UA" sz="1600" i="1" dirty="0" err="1" smtClean="0"/>
                        <a:t>по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льс</a:t>
                      </a:r>
                      <a:r>
                        <a:rPr lang="uk-UA" sz="1600" i="1" dirty="0" err="1" smtClean="0"/>
                        <a:t>к</a:t>
                      </a:r>
                      <a:r>
                        <a:rPr lang="ru-RU" sz="1600" i="1" dirty="0" smtClean="0"/>
                        <a:t>ы</a:t>
                      </a:r>
                      <a:r>
                        <a:rPr lang="uk-UA" sz="1600" i="1" dirty="0" smtClean="0"/>
                        <a:t>і →  по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льсь</a:t>
                      </a:r>
                      <a:r>
                        <a:rPr lang="uk-UA" sz="1600" i="1" dirty="0" smtClean="0"/>
                        <a:t>кий </a:t>
                      </a:r>
                      <a:r>
                        <a:rPr lang="uk-UA" sz="1600" i="1" baseline="0" dirty="0" smtClean="0"/>
                        <a:t> </a:t>
                      </a:r>
                      <a:endParaRPr lang="ru-RU" sz="1600" i="1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прогрес.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0" dirty="0" smtClean="0"/>
                        <a:t>за м’якістю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err="1" smtClean="0"/>
                        <a:t>суміж</a:t>
                      </a:r>
                      <a:r>
                        <a:rPr lang="uk-UA" sz="1600" dirty="0" smtClean="0"/>
                        <a:t>.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частк</a:t>
                      </a:r>
                      <a:r>
                        <a:rPr lang="uk-UA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давн</a:t>
                      </a:r>
                      <a:r>
                        <a:rPr lang="uk-UA" sz="1400" i="1" dirty="0" smtClean="0"/>
                        <a:t>.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ж</a:t>
                      </a:r>
                      <a:r>
                        <a:rPr lang="uk-UA" sz="1600" i="1" dirty="0" err="1" smtClean="0"/>
                        <a:t>еле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uk-UA" sz="1600" i="1" dirty="0" err="1" smtClean="0"/>
                        <a:t>о</a:t>
                      </a:r>
                      <a:r>
                        <a:rPr lang="uk-UA" sz="1600" i="1" dirty="0" smtClean="0"/>
                        <a:t> → 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uk-UA" sz="1600" i="1" dirty="0" smtClean="0"/>
                        <a:t>алі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uk-UA" sz="1600" i="1" dirty="0" smtClean="0"/>
                        <a:t>о</a:t>
                      </a:r>
                      <a:endParaRPr lang="ru-RU" sz="1600" i="1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регрес.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0" dirty="0" smtClean="0"/>
                        <a:t>за </a:t>
                      </a:r>
                      <a:r>
                        <a:rPr lang="uk-UA" sz="1600" i="0" dirty="0" err="1" smtClean="0"/>
                        <a:t>акуст</a:t>
                      </a:r>
                      <a:r>
                        <a:rPr lang="uk-UA" sz="1600" i="0" dirty="0" smtClean="0"/>
                        <a:t>.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на відстані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повна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давн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600" dirty="0" smtClean="0"/>
                        <a:t> 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</a:rPr>
                        <a:t>ъ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х</a:t>
                      </a:r>
                      <a:r>
                        <a:rPr lang="uk-UA" sz="1600" i="1" dirty="0" err="1" smtClean="0"/>
                        <a:t>орь</a:t>
                      </a:r>
                      <a:r>
                        <a:rPr lang="uk-UA" sz="1600" i="1" dirty="0" smtClean="0"/>
                        <a:t> → 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тх</a:t>
                      </a:r>
                      <a:r>
                        <a:rPr lang="uk-UA" sz="1600" i="1" dirty="0" smtClean="0"/>
                        <a:t>ір, на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тх</a:t>
                      </a:r>
                      <a:r>
                        <a:rPr lang="uk-UA" sz="1600" i="1" dirty="0" smtClean="0"/>
                        <a:t>нення </a:t>
                      </a:r>
                      <a:endParaRPr lang="ru-RU" sz="1600" i="1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регрес.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0" dirty="0" smtClean="0"/>
                        <a:t>за глухістю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err="1" smtClean="0"/>
                        <a:t>суміж</a:t>
                      </a:r>
                      <a:r>
                        <a:rPr lang="uk-UA" sz="1600" dirty="0" smtClean="0"/>
                        <a:t>.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повна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5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давн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600" dirty="0" smtClean="0"/>
                        <a:t> </a:t>
                      </a:r>
                      <a:r>
                        <a:rPr lang="ru-RU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0" i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→  с </a:t>
                      </a:r>
                      <a:r>
                        <a:rPr lang="uk-UA" sz="1600" i="1" dirty="0" smtClean="0"/>
                        <a:t>(перед 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п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т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ф</a:t>
                      </a:r>
                      <a:r>
                        <a:rPr lang="uk-UA" sz="1600" i="1" dirty="0" smtClean="0"/>
                        <a:t>,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х</a:t>
                      </a:r>
                      <a:r>
                        <a:rPr lang="uk-UA" sz="1600" i="1" dirty="0" smtClean="0"/>
                        <a:t>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х</a:t>
                      </a:r>
                      <a:r>
                        <a:rPr lang="uk-UA" sz="1600" i="1" dirty="0" smtClean="0"/>
                        <a:t>опити,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r>
                        <a:rPr lang="uk-UA" sz="1600" i="1" dirty="0" smtClean="0"/>
                        <a:t>ріпити,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ф</a:t>
                      </a:r>
                      <a:r>
                        <a:rPr lang="uk-UA" sz="1600" i="1" dirty="0" smtClean="0"/>
                        <a:t>окусувати</a:t>
                      </a:r>
                      <a:endParaRPr lang="ru-RU" sz="1600" i="1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регрес.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0" dirty="0" smtClean="0"/>
                        <a:t>за глухістю 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err="1" smtClean="0"/>
                        <a:t>суміж</a:t>
                      </a:r>
                      <a:r>
                        <a:rPr lang="uk-UA" sz="1600" dirty="0" smtClean="0"/>
                        <a:t>.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повна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92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3033"/>
            <a:ext cx="8229600" cy="869745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Приклади дисиміляції 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910217"/>
              </p:ext>
            </p:extLst>
          </p:nvPr>
        </p:nvGraphicFramePr>
        <p:xfrm>
          <a:off x="539552" y="1124744"/>
          <a:ext cx="8064900" cy="5713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Слово</a:t>
                      </a:r>
                    </a:p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 (фонетичне слово)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smtClean="0">
                          <a:solidFill>
                            <a:srgbClr val="0070C0"/>
                          </a:solidFill>
                        </a:rPr>
                        <a:t>Напрям </a:t>
                      </a:r>
                      <a:r>
                        <a:rPr lang="uk-UA" sz="1200" b="1" dirty="0" err="1" smtClean="0">
                          <a:solidFill>
                            <a:srgbClr val="0070C0"/>
                          </a:solidFill>
                        </a:rPr>
                        <a:t>дисимі-ляції</a:t>
                      </a:r>
                      <a:endParaRPr lang="ru-RU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 smtClean="0">
                          <a:solidFill>
                            <a:srgbClr val="0070C0"/>
                          </a:solidFill>
                        </a:rPr>
                        <a:t>Ознака, </a:t>
                      </a:r>
                      <a:r>
                        <a:rPr kumimoji="0" lang="uk-U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якою звуки </a:t>
                      </a:r>
                      <a:r>
                        <a:rPr kumimoji="0" lang="uk-UA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ди-симілю</a:t>
                      </a:r>
                      <a:r>
                        <a:rPr kumimoji="0" lang="uk-U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ються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err="1" smtClean="0">
                          <a:solidFill>
                            <a:srgbClr val="0070C0"/>
                          </a:solidFill>
                        </a:rPr>
                        <a:t>Розташува-ння</a:t>
                      </a:r>
                      <a:r>
                        <a:rPr lang="uk-UA" sz="1200" b="1" dirty="0" smtClean="0">
                          <a:solidFill>
                            <a:srgbClr val="0070C0"/>
                          </a:solidFill>
                        </a:rPr>
                        <a:t> звуків, що </a:t>
                      </a:r>
                      <a:r>
                        <a:rPr lang="uk-UA" sz="1200" b="1" dirty="0" err="1" smtClean="0">
                          <a:solidFill>
                            <a:srgbClr val="0070C0"/>
                          </a:solidFill>
                        </a:rPr>
                        <a:t>дисимі</a:t>
                      </a:r>
                      <a:r>
                        <a:rPr lang="uk-UA" sz="12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uk-UA" sz="1200" b="1" dirty="0" err="1" smtClean="0">
                          <a:solidFill>
                            <a:srgbClr val="0070C0"/>
                          </a:solidFill>
                        </a:rPr>
                        <a:t>люються</a:t>
                      </a:r>
                      <a:endParaRPr lang="ru-RU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</a:rPr>
                        <a:t>Винятки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76">
                <a:tc rowSpan="6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Закріпилося на письмі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err="1" smtClean="0"/>
                        <a:t>давн</a:t>
                      </a:r>
                      <a:r>
                        <a:rPr lang="uk-UA" sz="1200" dirty="0" smtClean="0"/>
                        <a:t>.</a:t>
                      </a:r>
                      <a:r>
                        <a:rPr lang="uk-UA" sz="1400" dirty="0" smtClean="0"/>
                        <a:t> 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sz="1400" b="0" i="1" dirty="0" err="1" smtClean="0">
                          <a:solidFill>
                            <a:srgbClr val="C00000"/>
                          </a:solidFill>
                        </a:rPr>
                        <a:t>тт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sz="1400" dirty="0" smtClean="0"/>
                        <a:t>,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sz="1400" b="0" i="1" dirty="0" err="1" smtClean="0">
                          <a:solidFill>
                            <a:srgbClr val="C00000"/>
                          </a:solidFill>
                        </a:rPr>
                        <a:t>дт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sz="1400" b="0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sz="1400" dirty="0" smtClean="0"/>
                        <a:t>→ </a:t>
                      </a:r>
                      <a:r>
                        <a:rPr lang="uk-UA" sz="1200" dirty="0" err="1" smtClean="0"/>
                        <a:t>сучас</a:t>
                      </a:r>
                      <a:r>
                        <a:rPr lang="uk-UA" sz="1200" dirty="0" smtClean="0"/>
                        <a:t>.</a:t>
                      </a:r>
                      <a:r>
                        <a:rPr lang="uk-UA" sz="1400" dirty="0" smtClean="0"/>
                        <a:t> 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sz="1400" dirty="0" smtClean="0"/>
                        <a:t>:</a:t>
                      </a:r>
                      <a:br>
                        <a:rPr lang="uk-UA" sz="1400" dirty="0" smtClean="0"/>
                      </a:br>
                      <a:r>
                        <a:rPr lang="uk-UA" sz="1400" dirty="0" smtClean="0"/>
                        <a:t>   </a:t>
                      </a:r>
                      <a:r>
                        <a:rPr lang="uk-UA" sz="1400" i="1" dirty="0" err="1" smtClean="0"/>
                        <a:t>пле</a:t>
                      </a:r>
                      <a:r>
                        <a:rPr lang="uk-UA" sz="1400" b="0" i="1" dirty="0" err="1" smtClean="0">
                          <a:solidFill>
                            <a:srgbClr val="C00000"/>
                          </a:solidFill>
                        </a:rPr>
                        <a:t>тт</a:t>
                      </a:r>
                      <a:r>
                        <a:rPr lang="uk-UA" sz="1400" i="1" dirty="0" err="1" smtClean="0"/>
                        <a:t>і</a:t>
                      </a:r>
                      <a:r>
                        <a:rPr lang="uk-UA" sz="1400" i="1" dirty="0" smtClean="0"/>
                        <a:t>, </a:t>
                      </a:r>
                      <a:r>
                        <a:rPr lang="uk-UA" sz="1400" i="1" dirty="0" err="1" smtClean="0"/>
                        <a:t>ве</a:t>
                      </a:r>
                      <a:r>
                        <a:rPr lang="uk-UA" sz="1400" b="0" i="1" dirty="0" err="1" smtClean="0">
                          <a:solidFill>
                            <a:srgbClr val="C00000"/>
                          </a:solidFill>
                        </a:rPr>
                        <a:t>дт</a:t>
                      </a:r>
                      <a:r>
                        <a:rPr lang="uk-UA" sz="1400" i="1" dirty="0" err="1" smtClean="0"/>
                        <a:t>і</a:t>
                      </a:r>
                      <a:r>
                        <a:rPr lang="uk-UA" sz="1400" i="1" dirty="0" smtClean="0"/>
                        <a:t> → пле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uk-UA" sz="1400" i="1" dirty="0" smtClean="0"/>
                        <a:t>и, ве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uk-UA" sz="1400" i="1" dirty="0" smtClean="0"/>
                        <a:t>и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     </a:t>
                      </a:r>
                      <a:r>
                        <a:rPr lang="uk-UA" sz="1400" i="1" dirty="0" err="1" smtClean="0"/>
                        <a:t>че</a:t>
                      </a:r>
                      <a:r>
                        <a:rPr lang="uk-UA" sz="1400" b="0" i="1" dirty="0" err="1" smtClean="0">
                          <a:solidFill>
                            <a:srgbClr val="C00000"/>
                          </a:solidFill>
                        </a:rPr>
                        <a:t>тт</a:t>
                      </a:r>
                      <a:r>
                        <a:rPr lang="uk-UA" sz="1400" i="1" dirty="0" err="1" smtClean="0"/>
                        <a:t>ь</a:t>
                      </a:r>
                      <a:r>
                        <a:rPr lang="uk-UA" sz="1400" i="1" baseline="0" dirty="0" smtClean="0"/>
                        <a:t> - че</a:t>
                      </a:r>
                      <a:r>
                        <a:rPr lang="uk-UA" sz="1400" b="1" i="1" baseline="0" dirty="0" smtClean="0">
                          <a:solidFill>
                            <a:srgbClr val="FF0000"/>
                          </a:solidFill>
                        </a:rPr>
                        <a:t>ст</a:t>
                      </a:r>
                      <a:r>
                        <a:rPr lang="uk-UA" sz="1400" i="1" baseline="0" dirty="0" smtClean="0"/>
                        <a:t>ь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регрес.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за </a:t>
                      </a:r>
                      <a:r>
                        <a:rPr lang="uk-UA" sz="1400" dirty="0" err="1" smtClean="0"/>
                        <a:t>спос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твор</a:t>
                      </a:r>
                      <a:r>
                        <a:rPr lang="uk-UA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r>
                        <a:rPr lang="uk-UA" sz="1600" dirty="0" err="1" smtClean="0"/>
                        <a:t>усідня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err="1" smtClean="0"/>
                        <a:t>давн</a:t>
                      </a:r>
                      <a:r>
                        <a:rPr lang="uk-UA" sz="1200" dirty="0" smtClean="0"/>
                        <a:t>.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шипл</a:t>
                      </a:r>
                      <a:r>
                        <a:rPr lang="uk-UA" sz="1400" dirty="0" smtClean="0"/>
                        <a:t>. </a:t>
                      </a:r>
                      <a:r>
                        <a:rPr lang="uk-UA" sz="1400" dirty="0" err="1" smtClean="0"/>
                        <a:t>афр</a:t>
                      </a:r>
                      <a:r>
                        <a:rPr lang="uk-UA" sz="1400" dirty="0" smtClean="0"/>
                        <a:t>. 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ч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sz="1400" i="1" dirty="0" smtClean="0"/>
                        <a:t> + 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sz="1400" i="1" dirty="0" smtClean="0"/>
                        <a:t> </a:t>
                      </a:r>
                      <a:r>
                        <a:rPr lang="uk-UA" sz="1400" dirty="0" smtClean="0"/>
                        <a:t>→</a:t>
                      </a:r>
                      <a:r>
                        <a:rPr lang="uk-UA" sz="1400" dirty="0" err="1" smtClean="0"/>
                        <a:t>шипл</a:t>
                      </a:r>
                      <a:r>
                        <a:rPr lang="uk-UA" sz="1400" dirty="0" smtClean="0"/>
                        <a:t>.</a:t>
                      </a: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uk-UA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dirty="0" smtClean="0"/>
                        <a:t> + 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sz="1400" b="1" dirty="0" smtClean="0"/>
                        <a:t> </a:t>
                      </a:r>
                      <a:r>
                        <a:rPr lang="uk-UA" sz="1400" dirty="0" smtClean="0"/>
                        <a:t>:</a:t>
                      </a:r>
                      <a:br>
                        <a:rPr lang="uk-UA" sz="1400" dirty="0" smtClean="0"/>
                      </a:br>
                      <a:r>
                        <a:rPr lang="uk-UA" sz="1400" dirty="0" smtClean="0"/>
                        <a:t>        </a:t>
                      </a:r>
                      <a:r>
                        <a:rPr lang="uk-UA" sz="1400" i="1" dirty="0" smtClean="0"/>
                        <a:t>ру</a:t>
                      </a:r>
                      <a:r>
                        <a:rPr lang="uk-UA" sz="1400" b="0" i="1" dirty="0" smtClean="0">
                          <a:solidFill>
                            <a:srgbClr val="FF0000"/>
                          </a:solidFill>
                        </a:rPr>
                        <a:t>чн</a:t>
                      </a:r>
                      <a:r>
                        <a:rPr lang="uk-UA" sz="1400" i="1" dirty="0" smtClean="0"/>
                        <a:t>ик,</a:t>
                      </a:r>
                      <a:r>
                        <a:rPr lang="uk-UA" sz="1400" i="1" baseline="0" dirty="0" smtClean="0"/>
                        <a:t> </a:t>
                      </a:r>
                      <a:r>
                        <a:rPr lang="uk-UA" sz="1400" i="1" baseline="0" dirty="0" err="1" smtClean="0"/>
                        <a:t>соня</a:t>
                      </a:r>
                      <a:r>
                        <a:rPr lang="uk-UA" sz="1400" b="0" i="1" baseline="0" dirty="0" err="1" smtClean="0">
                          <a:solidFill>
                            <a:srgbClr val="FF0000"/>
                          </a:solidFill>
                        </a:rPr>
                        <a:t>чн</a:t>
                      </a:r>
                      <a:r>
                        <a:rPr lang="uk-UA" sz="1400" i="1" baseline="0" dirty="0" err="1" smtClean="0"/>
                        <a:t>ик</a:t>
                      </a:r>
                      <a:r>
                        <a:rPr lang="uk-UA" sz="1400" i="1" baseline="0" dirty="0" smtClean="0"/>
                        <a:t> → ру</a:t>
                      </a:r>
                      <a:r>
                        <a:rPr lang="uk-UA" sz="1400" b="1" i="1" baseline="0" dirty="0" smtClean="0">
                          <a:solidFill>
                            <a:srgbClr val="FF0000"/>
                          </a:solidFill>
                        </a:rPr>
                        <a:t>шн</a:t>
                      </a:r>
                      <a:r>
                        <a:rPr lang="uk-UA" sz="1400" i="1" baseline="0" dirty="0" smtClean="0"/>
                        <a:t>ик, соня</a:t>
                      </a:r>
                      <a:r>
                        <a:rPr lang="uk-UA" sz="1400" b="1" i="1" baseline="0" dirty="0" smtClean="0">
                          <a:solidFill>
                            <a:srgbClr val="FF0000"/>
                          </a:solidFill>
                        </a:rPr>
                        <a:t>шн</a:t>
                      </a:r>
                      <a:r>
                        <a:rPr lang="uk-UA" sz="1400" i="1" baseline="0" dirty="0" smtClean="0"/>
                        <a:t>ик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регрес.</a:t>
                      </a:r>
                      <a:endParaRPr lang="ru-RU" sz="1600" dirty="0" smtClean="0"/>
                    </a:p>
                    <a:p>
                      <a:pPr algn="ctr"/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 </a:t>
                      </a:r>
                      <a:r>
                        <a:rPr lang="uk-UA" sz="1400" dirty="0" err="1" smtClean="0"/>
                        <a:t>спос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твор</a:t>
                      </a:r>
                      <a:r>
                        <a:rPr lang="uk-UA" sz="1400" baseline="0" dirty="0" smtClean="0"/>
                        <a:t>.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  <a:r>
                        <a:rPr lang="uk-UA" sz="1600" dirty="0" err="1" smtClean="0"/>
                        <a:t>усідня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/>
                        <a:t>моло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чн</a:t>
                      </a:r>
                      <a:r>
                        <a:rPr lang="uk-UA" sz="1400" i="1" dirty="0" smtClean="0"/>
                        <a:t>ий, сполу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чн</a:t>
                      </a:r>
                      <a:r>
                        <a:rPr lang="uk-UA" sz="1400" i="1" dirty="0" smtClean="0"/>
                        <a:t>ик, зао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чн</a:t>
                      </a:r>
                      <a:r>
                        <a:rPr lang="uk-UA" sz="1400" i="1" dirty="0" smtClean="0"/>
                        <a:t>ий</a:t>
                      </a:r>
                      <a:endParaRPr lang="ru-RU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два проривні 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400" i="1" dirty="0" err="1" smtClean="0">
                          <a:solidFill>
                            <a:srgbClr val="FF0000"/>
                          </a:solidFill>
                        </a:rPr>
                        <a:t>кт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sz="1400" dirty="0" smtClean="0"/>
                        <a:t>→ </a:t>
                      </a:r>
                      <a:r>
                        <a:rPr lang="uk-UA" sz="1400" dirty="0" err="1" smtClean="0"/>
                        <a:t>щіл</a:t>
                      </a:r>
                      <a:r>
                        <a:rPr lang="uk-UA" sz="1400" dirty="0" smtClean="0"/>
                        <a:t>. і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прор</a:t>
                      </a:r>
                      <a:r>
                        <a:rPr lang="uk-UA" sz="1400" baseline="0" dirty="0" smtClean="0"/>
                        <a:t>. 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</a:rPr>
                        <a:t>хт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sz="1400" b="1" i="1" dirty="0" smtClean="0"/>
                        <a:t> </a:t>
                      </a:r>
                      <a:r>
                        <a:rPr lang="uk-UA" sz="1400" dirty="0" smtClean="0"/>
                        <a:t>:</a:t>
                      </a:r>
                      <a:br>
                        <a:rPr lang="uk-UA" sz="1400" dirty="0" smtClean="0"/>
                      </a:br>
                      <a:r>
                        <a:rPr lang="uk-UA" sz="1400" dirty="0" smtClean="0"/>
                        <a:t>              </a:t>
                      </a:r>
                      <a:r>
                        <a:rPr lang="uk-UA" sz="1400" dirty="0" err="1" smtClean="0"/>
                        <a:t>давн</a:t>
                      </a:r>
                      <a:r>
                        <a:rPr lang="uk-UA" sz="1400" dirty="0" smtClean="0"/>
                        <a:t>. </a:t>
                      </a:r>
                      <a:r>
                        <a:rPr lang="uk-UA" sz="1400" b="0" i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lang="uk-UA" sz="1400" b="0" i="1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uk-UA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sz="1400" dirty="0" smtClean="0"/>
                        <a:t>→ </a:t>
                      </a:r>
                      <a:r>
                        <a:rPr lang="uk-UA" sz="1400" dirty="0" err="1" smtClean="0"/>
                        <a:t>сучас</a:t>
                      </a:r>
                      <a:r>
                        <a:rPr lang="uk-UA" sz="1400" dirty="0" smtClean="0"/>
                        <a:t>. 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хт</a:t>
                      </a:r>
                      <a:r>
                        <a:rPr lang="uk-UA" sz="1400" i="1" dirty="0" smtClean="0"/>
                        <a:t>о</a:t>
                      </a:r>
                      <a:r>
                        <a:rPr lang="uk-UA" sz="1400" dirty="0" smtClean="0"/>
                        <a:t>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регрес.</a:t>
                      </a:r>
                      <a:endParaRPr lang="ru-RU" sz="1600" dirty="0" smtClean="0"/>
                    </a:p>
                    <a:p>
                      <a:pPr algn="ctr"/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 </a:t>
                      </a:r>
                      <a:r>
                        <a:rPr lang="uk-UA" sz="1400" dirty="0" err="1" smtClean="0"/>
                        <a:t>спос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твор</a:t>
                      </a:r>
                      <a:r>
                        <a:rPr lang="uk-UA" sz="1400" baseline="0" dirty="0" smtClean="0"/>
                        <a:t>.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  <a:r>
                        <a:rPr lang="uk-UA" sz="1600" dirty="0" err="1" smtClean="0"/>
                        <a:t>усідня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при творенні вищого ступеня порівняння прикметників і прислівників з основою/коренем</a:t>
                      </a:r>
                      <a:r>
                        <a:rPr lang="uk-UA" sz="1400" baseline="0" dirty="0" smtClean="0"/>
                        <a:t> на </a:t>
                      </a:r>
                      <a:r>
                        <a:rPr lang="en-US" sz="140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sz="140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en-US" sz="140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sz="1400" i="1" dirty="0" smtClean="0"/>
                        <a:t> →</a:t>
                      </a:r>
                      <a:r>
                        <a:rPr lang="uk-UA" sz="1400" i="1" baseline="0" dirty="0" smtClean="0"/>
                        <a:t> </a:t>
                      </a: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жш</a:t>
                      </a: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kumimoji="0" lang="uk-UA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</a:rPr>
                        <a:t>жч</a:t>
                      </a: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uk-UA" sz="1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sz="1400" dirty="0" smtClean="0"/>
                        <a:t>:</a:t>
                      </a:r>
                      <a:br>
                        <a:rPr lang="uk-UA" sz="1400" dirty="0" smtClean="0"/>
                      </a:br>
                      <a:r>
                        <a:rPr lang="uk-UA" sz="1400" dirty="0" smtClean="0"/>
                        <a:t>        </a:t>
                      </a:r>
                      <a:r>
                        <a:rPr lang="uk-UA" sz="1400" i="1" dirty="0" smtClean="0"/>
                        <a:t>ду</a:t>
                      </a:r>
                      <a:r>
                        <a:rPr lang="uk-UA" sz="1400" b="0" i="1" dirty="0" smtClean="0">
                          <a:solidFill>
                            <a:srgbClr val="C00000"/>
                          </a:solidFill>
                        </a:rPr>
                        <a:t>ж</a:t>
                      </a:r>
                      <a:r>
                        <a:rPr lang="uk-UA" sz="1400" i="1" dirty="0" smtClean="0"/>
                        <a:t>ий - </a:t>
                      </a:r>
                      <a:r>
                        <a:rPr lang="uk-UA" sz="1200" i="1" dirty="0" err="1" smtClean="0"/>
                        <a:t>давн</a:t>
                      </a:r>
                      <a:r>
                        <a:rPr lang="uk-UA" sz="1200" i="1" dirty="0" smtClean="0"/>
                        <a:t>.</a:t>
                      </a:r>
                      <a:r>
                        <a:rPr lang="uk-UA" sz="1400" i="1" dirty="0" smtClean="0"/>
                        <a:t> </a:t>
                      </a:r>
                      <a:r>
                        <a:rPr lang="uk-UA" sz="1400" i="1" dirty="0" err="1" smtClean="0"/>
                        <a:t>ду</a:t>
                      </a:r>
                      <a:r>
                        <a:rPr lang="uk-UA" sz="1400" b="0" i="1" dirty="0" err="1" smtClean="0">
                          <a:solidFill>
                            <a:srgbClr val="C00000"/>
                          </a:solidFill>
                        </a:rPr>
                        <a:t>жш</a:t>
                      </a:r>
                      <a:r>
                        <a:rPr lang="uk-UA" sz="1400" i="1" dirty="0" err="1" smtClean="0"/>
                        <a:t>ий</a:t>
                      </a:r>
                      <a:r>
                        <a:rPr lang="uk-UA" sz="1400" i="1" dirty="0" smtClean="0"/>
                        <a:t> → </a:t>
                      </a:r>
                      <a:r>
                        <a:rPr lang="uk-UA" sz="1200" i="1" dirty="0" err="1" smtClean="0"/>
                        <a:t>сучас</a:t>
                      </a:r>
                      <a:r>
                        <a:rPr lang="uk-UA" sz="1200" i="1" dirty="0" smtClean="0"/>
                        <a:t>. </a:t>
                      </a:r>
                      <a:r>
                        <a:rPr lang="uk-UA" sz="1400" i="1" dirty="0" smtClean="0"/>
                        <a:t>ду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жч</a:t>
                      </a:r>
                      <a:r>
                        <a:rPr lang="uk-UA" sz="1400" i="1" dirty="0" smtClean="0"/>
                        <a:t>ий 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dirty="0" smtClean="0"/>
                        <a:t>прогрес.</a:t>
                      </a:r>
                      <a:endParaRPr lang="ru-RU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 </a:t>
                      </a:r>
                      <a:r>
                        <a:rPr lang="uk-UA" sz="1400" dirty="0" err="1" smtClean="0"/>
                        <a:t>спос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твор</a:t>
                      </a:r>
                      <a:r>
                        <a:rPr lang="uk-UA" sz="1400" baseline="0" dirty="0" smtClean="0"/>
                        <a:t>.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  <a:r>
                        <a:rPr lang="uk-UA" sz="1600" dirty="0" err="1" smtClean="0"/>
                        <a:t>усідня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8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err="1" smtClean="0"/>
                        <a:t>давн</a:t>
                      </a:r>
                      <a:r>
                        <a:rPr lang="uk-UA" sz="1200" dirty="0" smtClean="0"/>
                        <a:t>.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i="1" dirty="0" err="1" smtClean="0"/>
                        <a:t>се</a:t>
                      </a:r>
                      <a:r>
                        <a:rPr lang="uk-UA" sz="1400" b="1" i="1" dirty="0" err="1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400" i="1" dirty="0" err="1" smtClean="0"/>
                        <a:t>еб</a:t>
                      </a:r>
                      <a:r>
                        <a:rPr lang="uk-UA" sz="1400" b="1" i="1" dirty="0" err="1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400" i="1" dirty="0" err="1" smtClean="0"/>
                        <a:t>о</a:t>
                      </a:r>
                      <a:r>
                        <a:rPr lang="uk-UA" sz="1400" dirty="0" smtClean="0"/>
                        <a:t> → </a:t>
                      </a:r>
                      <a:r>
                        <a:rPr lang="uk-UA" sz="1200" dirty="0" err="1" smtClean="0"/>
                        <a:t>сучас</a:t>
                      </a:r>
                      <a:r>
                        <a:rPr lang="uk-UA" sz="1200" dirty="0" smtClean="0"/>
                        <a:t>.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i="1" dirty="0" smtClean="0"/>
                        <a:t>с</a:t>
                      </a:r>
                      <a:r>
                        <a:rPr lang="uk-UA" sz="1400" b="1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400" i="1" dirty="0" smtClean="0"/>
                        <a:t>іб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uk-UA" sz="1400" i="1" dirty="0" smtClean="0"/>
                        <a:t>о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0" dirty="0" smtClean="0"/>
                        <a:t>прогрес.</a:t>
                      </a:r>
                      <a:endParaRPr lang="ru-RU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 </a:t>
                      </a:r>
                      <a:r>
                        <a:rPr lang="uk-UA" sz="1400" dirty="0" err="1" smtClean="0"/>
                        <a:t>спос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твор</a:t>
                      </a:r>
                      <a:r>
                        <a:rPr lang="uk-UA" sz="1400" baseline="0" dirty="0" smtClean="0"/>
                        <a:t>.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дистант</a:t>
                      </a:r>
                      <a:r>
                        <a:rPr lang="uk-UA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err="1" smtClean="0"/>
                        <a:t>давн</a:t>
                      </a:r>
                      <a:r>
                        <a:rPr lang="uk-UA" sz="1200" dirty="0" smtClean="0"/>
                        <a:t>.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b="1" i="1" dirty="0" err="1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400" i="1" dirty="0" err="1" smtClean="0"/>
                        <a:t>ыма</a:t>
                      </a:r>
                      <a:r>
                        <a:rPr lang="uk-UA" sz="1400" b="1" i="1" dirty="0" err="1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400" i="1" dirty="0" err="1" smtClean="0"/>
                        <a:t>ь</a:t>
                      </a:r>
                      <a:r>
                        <a:rPr lang="uk-UA" sz="1400" dirty="0" smtClean="0"/>
                        <a:t> → </a:t>
                      </a:r>
                      <a:r>
                        <a:rPr lang="uk-UA" sz="1200" dirty="0" smtClean="0"/>
                        <a:t>нове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="1" i="1" baseline="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r>
                        <a:rPr lang="uk-UA" sz="1400" i="1" baseline="0" dirty="0" smtClean="0"/>
                        <a:t>има</a:t>
                      </a:r>
                      <a:r>
                        <a:rPr lang="uk-UA" sz="1400" b="1" i="1" baseline="0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sz="1400" i="1" baseline="0" dirty="0" smtClean="0"/>
                        <a:t> </a:t>
                      </a:r>
                      <a:endParaRPr lang="ru-RU" sz="1400" i="1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регрес.</a:t>
                      </a:r>
                      <a:endParaRPr lang="ru-RU" sz="1600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 </a:t>
                      </a:r>
                      <a:r>
                        <a:rPr lang="uk-UA" sz="1400" dirty="0" err="1" smtClean="0"/>
                        <a:t>спос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твор</a:t>
                      </a:r>
                      <a:r>
                        <a:rPr lang="uk-UA" sz="1400" baseline="0" dirty="0" smtClean="0"/>
                        <a:t>.</a:t>
                      </a:r>
                      <a:endParaRPr lang="ru-RU" sz="1400" dirty="0" smtClean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err="1" smtClean="0"/>
                        <a:t>дистант</a:t>
                      </a:r>
                      <a:r>
                        <a:rPr lang="uk-UA" sz="1600" dirty="0" smtClean="0"/>
                        <a:t>.</a:t>
                      </a:r>
                      <a:endParaRPr lang="ru-RU" sz="1600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uk-UA" sz="1100" b="1" dirty="0" smtClean="0">
                          <a:solidFill>
                            <a:srgbClr val="0070C0"/>
                          </a:solidFill>
                        </a:rPr>
                        <a:t>У вимові</a:t>
                      </a:r>
                      <a:endParaRPr lang="ru-RU" sz="11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літ.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i="1" dirty="0" smtClean="0"/>
                        <a:t>пшени</a:t>
                      </a:r>
                      <a:r>
                        <a:rPr lang="uk-UA" sz="1400" b="0" i="1" dirty="0" smtClean="0">
                          <a:solidFill>
                            <a:srgbClr val="C00000"/>
                          </a:solidFill>
                        </a:rPr>
                        <a:t>чн</a:t>
                      </a:r>
                      <a:r>
                        <a:rPr lang="uk-UA" sz="1400" i="1" dirty="0" smtClean="0"/>
                        <a:t>ий</a:t>
                      </a:r>
                      <a:r>
                        <a:rPr lang="uk-UA" sz="1400" dirty="0" smtClean="0"/>
                        <a:t> → </a:t>
                      </a:r>
                      <a:r>
                        <a:rPr lang="uk-UA" sz="1200" dirty="0" smtClean="0"/>
                        <a:t>розм.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i="1" dirty="0" err="1" smtClean="0"/>
                        <a:t>пшени</a:t>
                      </a:r>
                      <a:r>
                        <a:rPr lang="uk-UA" sz="1400" b="1" i="1" dirty="0" err="1" smtClean="0">
                          <a:solidFill>
                            <a:srgbClr val="FF0000"/>
                          </a:solidFill>
                        </a:rPr>
                        <a:t>шн</a:t>
                      </a:r>
                      <a:r>
                        <a:rPr lang="uk-UA" sz="1400" i="1" dirty="0" err="1" smtClean="0"/>
                        <a:t>ий</a:t>
                      </a:r>
                      <a:r>
                        <a:rPr lang="uk-UA" sz="1400" dirty="0" smtClean="0"/>
                        <a:t/>
                      </a:r>
                      <a:br>
                        <a:rPr lang="uk-UA" sz="1400" dirty="0" smtClean="0"/>
                      </a:br>
                      <a:r>
                        <a:rPr lang="uk-UA" sz="1200" dirty="0" smtClean="0"/>
                        <a:t>літ.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i="1" dirty="0" smtClean="0"/>
                        <a:t>кво</a:t>
                      </a:r>
                      <a:r>
                        <a:rPr lang="uk-UA" sz="1400" b="0" i="1" dirty="0" smtClean="0">
                          <a:solidFill>
                            <a:srgbClr val="C00000"/>
                          </a:solidFill>
                        </a:rPr>
                        <a:t>кт</a:t>
                      </a:r>
                      <a:r>
                        <a:rPr lang="uk-UA" sz="1400" i="1" dirty="0" smtClean="0"/>
                        <a:t>ати</a:t>
                      </a:r>
                      <a:r>
                        <a:rPr lang="uk-UA" sz="1400" baseline="0" dirty="0" smtClean="0"/>
                        <a:t> → </a:t>
                      </a:r>
                      <a:r>
                        <a:rPr lang="uk-UA" sz="1200" baseline="0" dirty="0" smtClean="0"/>
                        <a:t>розм.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i="1" baseline="0" dirty="0" err="1" smtClean="0"/>
                        <a:t>кво</a:t>
                      </a:r>
                      <a:r>
                        <a:rPr lang="uk-UA" sz="1400" b="1" i="1" baseline="0" dirty="0" err="1" smtClean="0">
                          <a:solidFill>
                            <a:srgbClr val="FF0000"/>
                          </a:solidFill>
                        </a:rPr>
                        <a:t>хт</a:t>
                      </a:r>
                      <a:r>
                        <a:rPr lang="uk-UA" sz="1400" i="1" baseline="0" dirty="0" err="1" smtClean="0"/>
                        <a:t>ати</a:t>
                      </a:r>
                      <a:r>
                        <a:rPr lang="uk-UA" sz="1400" i="1" baseline="0" dirty="0" smtClean="0"/>
                        <a:t> </a:t>
                      </a:r>
                      <a:endParaRPr lang="ru-RU" sz="1400" i="1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регрес.</a:t>
                      </a:r>
                      <a:endParaRPr lang="ru-RU" sz="1600" dirty="0" smtClean="0"/>
                    </a:p>
                    <a:p>
                      <a:pPr algn="ctr"/>
                      <a:endParaRPr lang="ru-RU" sz="1600" i="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 </a:t>
                      </a:r>
                      <a:r>
                        <a:rPr lang="uk-UA" sz="1400" dirty="0" err="1" smtClean="0"/>
                        <a:t>спос</a:t>
                      </a:r>
                      <a:r>
                        <a:rPr lang="uk-UA" sz="1400" dirty="0" smtClean="0"/>
                        <a:t>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твор</a:t>
                      </a:r>
                      <a:r>
                        <a:rPr lang="uk-UA" sz="1400" baseline="0" dirty="0" smtClean="0"/>
                        <a:t>.</a:t>
                      </a:r>
                      <a:endParaRPr lang="ru-RU" sz="1400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сусідня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Спрощення (</a:t>
            </a:r>
            <a:r>
              <a:rPr lang="uk-UA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дієреза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08720"/>
            <a:ext cx="4347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групах приголосних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4908"/>
              </p:ext>
            </p:extLst>
          </p:nvPr>
        </p:nvGraphicFramePr>
        <p:xfrm>
          <a:off x="755576" y="1565502"/>
          <a:ext cx="7632848" cy="4815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41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34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</a:rPr>
                        <a:t>Група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smtClean="0">
                          <a:solidFill>
                            <a:srgbClr val="0070C0"/>
                          </a:solidFill>
                        </a:rPr>
                        <a:t>Давньоруські</a:t>
                      </a:r>
                      <a:r>
                        <a:rPr lang="uk-UA" sz="1200" b="1" baseline="0" dirty="0" smtClean="0">
                          <a:solidFill>
                            <a:srgbClr val="0070C0"/>
                          </a:solidFill>
                        </a:rPr>
                        <a:t> сполучення</a:t>
                      </a:r>
                      <a:endParaRPr lang="ru-RU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smtClean="0">
                          <a:solidFill>
                            <a:srgbClr val="0070C0"/>
                          </a:solidFill>
                        </a:rPr>
                        <a:t>Нові групи приголосних</a:t>
                      </a:r>
                      <a:endParaRPr lang="ru-RU" sz="1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Винятки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182">
                <a:tc rowSpan="2"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Закріпилося на письмі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</a:t>
                      </a:r>
                      <a:endParaRPr lang="ru-RU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</a:rPr>
                        <a:t>жьдън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</a:rPr>
                        <a:t>здън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</a:rPr>
                        <a:t>зкън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</a:rPr>
                        <a:t>сълн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</a:rPr>
                        <a:t>стън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</a:rPr>
                        <a:t>стъц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</a:rPr>
                        <a:t>стс‘к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</a:rPr>
                        <a:t>ръвш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</a:p>
                    <a:p>
                      <a:pPr algn="ctr"/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0" i="1" dirty="0" err="1" smtClean="0">
                          <a:solidFill>
                            <a:srgbClr val="C00000"/>
                          </a:solidFill>
                        </a:rPr>
                        <a:t>рънч</a:t>
                      </a:r>
                      <a:r>
                        <a:rPr lang="en-US" sz="1400" b="0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ru-RU" sz="1400" b="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жн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зн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зн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сн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сн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сц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с’к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b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рш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</a:p>
                    <a:p>
                      <a:pPr algn="ctr"/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нч</a:t>
                      </a:r>
                      <a:r>
                        <a:rPr lang="en-US" sz="1400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endParaRPr lang="ru-RU" sz="1400" b="1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i="1" dirty="0" err="1" smtClean="0"/>
                        <a:t>ти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жд</a:t>
                      </a:r>
                      <a:r>
                        <a:rPr lang="ru-RU" sz="1400" i="1" dirty="0" err="1" smtClean="0"/>
                        <a:t>ень</a:t>
                      </a:r>
                      <a:r>
                        <a:rPr lang="ru-RU" sz="1400" i="1" dirty="0" smtClean="0"/>
                        <a:t> – </a:t>
                      </a:r>
                      <a:r>
                        <a:rPr lang="ru-RU" sz="1400" i="1" dirty="0" err="1" smtClean="0"/>
                        <a:t>ти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жн</a:t>
                      </a:r>
                      <a:r>
                        <a:rPr lang="ru-RU" sz="1400" b="0" i="1" dirty="0" err="1" smtClean="0"/>
                        <a:t>я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ти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жн</a:t>
                      </a:r>
                      <a:r>
                        <a:rPr lang="ru-RU" sz="1400" i="1" dirty="0" err="1" smtClean="0"/>
                        <a:t>евий</a:t>
                      </a:r>
                      <a:r>
                        <a:rPr lang="ru-RU" sz="1400" i="1" dirty="0" smtClean="0"/>
                        <a:t/>
                      </a:r>
                      <a:br>
                        <a:rPr lang="ru-RU" sz="1400" i="1" dirty="0" smtClean="0"/>
                      </a:br>
                      <a:r>
                        <a:rPr lang="ru-RU" sz="1400" i="1" dirty="0" err="1" smtClean="0"/>
                        <a:t>виї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зд</a:t>
                      </a:r>
                      <a:r>
                        <a:rPr lang="ru-RU" sz="1400" i="1" dirty="0" err="1" smtClean="0"/>
                        <a:t>ити</a:t>
                      </a:r>
                      <a:r>
                        <a:rPr lang="ru-RU" sz="1400" i="1" dirty="0" smtClean="0"/>
                        <a:t> – </a:t>
                      </a:r>
                      <a:r>
                        <a:rPr lang="ru-RU" sz="1400" i="1" dirty="0" err="1" smtClean="0"/>
                        <a:t>виї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зн</a:t>
                      </a:r>
                      <a:r>
                        <a:rPr lang="ru-RU" sz="1400" i="1" dirty="0" err="1" smtClean="0"/>
                        <a:t>ий</a:t>
                      </a:r>
                      <a:r>
                        <a:rPr lang="ru-RU" sz="1400" i="1" dirty="0" smtClean="0"/>
                        <a:t/>
                      </a:r>
                      <a:br>
                        <a:rPr lang="ru-RU" sz="1400" i="1" dirty="0" smtClean="0"/>
                      </a:br>
                      <a:r>
                        <a:rPr lang="ru-RU" sz="1400" i="1" dirty="0" err="1" smtClean="0"/>
                        <a:t>бри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зк</a:t>
                      </a:r>
                      <a:r>
                        <a:rPr lang="ru-RU" sz="1400" i="1" dirty="0" err="1" smtClean="0"/>
                        <a:t>и</a:t>
                      </a:r>
                      <a:r>
                        <a:rPr lang="ru-RU" sz="1400" i="1" dirty="0" smtClean="0"/>
                        <a:t> – </a:t>
                      </a:r>
                      <a:r>
                        <a:rPr lang="ru-RU" sz="1400" i="1" dirty="0" err="1" smtClean="0"/>
                        <a:t>бри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зн</a:t>
                      </a:r>
                      <a:r>
                        <a:rPr lang="ru-RU" sz="1400" i="1" dirty="0" err="1" smtClean="0"/>
                        <a:t>ути</a:t>
                      </a:r>
                      <a:r>
                        <a:rPr lang="ru-RU" sz="1400" i="1" dirty="0" smtClean="0"/>
                        <a:t/>
                      </a:r>
                      <a:br>
                        <a:rPr lang="ru-RU" sz="1400" i="1" dirty="0" smtClean="0"/>
                      </a:br>
                      <a:r>
                        <a:rPr lang="ru-RU" sz="1400" i="1" dirty="0" smtClean="0"/>
                        <a:t>ма</a:t>
                      </a:r>
                      <a:r>
                        <a:rPr lang="ru-RU" sz="1400" b="1" i="1" dirty="0" smtClean="0">
                          <a:solidFill>
                            <a:srgbClr val="C00000"/>
                          </a:solidFill>
                        </a:rPr>
                        <a:t>сл</a:t>
                      </a:r>
                      <a:r>
                        <a:rPr lang="ru-RU" sz="1400" i="1" dirty="0" smtClean="0"/>
                        <a:t>о – </a:t>
                      </a:r>
                      <a:r>
                        <a:rPr lang="ru-RU" sz="1400" i="1" dirty="0" err="1" smtClean="0"/>
                        <a:t>ма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сн</a:t>
                      </a:r>
                      <a:r>
                        <a:rPr lang="ru-RU" sz="1400" i="1" dirty="0" err="1" smtClean="0"/>
                        <a:t>ий</a:t>
                      </a:r>
                      <a:r>
                        <a:rPr lang="ru-RU" sz="1400" i="1" dirty="0" smtClean="0"/>
                        <a:t/>
                      </a:r>
                      <a:br>
                        <a:rPr lang="ru-RU" sz="1400" i="1" dirty="0" smtClean="0"/>
                      </a:br>
                      <a:r>
                        <a:rPr lang="ru-RU" sz="1400" i="1" dirty="0" err="1" smtClean="0"/>
                        <a:t>раді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ст</a:t>
                      </a:r>
                      <a:r>
                        <a:rPr lang="ru-RU" sz="1400" i="1" dirty="0" err="1" smtClean="0"/>
                        <a:t>ь</a:t>
                      </a:r>
                      <a:r>
                        <a:rPr lang="ru-RU" sz="1400" i="1" baseline="0" dirty="0" smtClean="0"/>
                        <a:t> – </a:t>
                      </a:r>
                      <a:r>
                        <a:rPr lang="ru-RU" sz="1400" i="1" baseline="0" dirty="0" err="1" smtClean="0"/>
                        <a:t>раді</a:t>
                      </a:r>
                      <a:r>
                        <a:rPr lang="ru-RU" sz="1400" b="1" i="1" baseline="0" dirty="0" err="1" smtClean="0">
                          <a:solidFill>
                            <a:srgbClr val="C00000"/>
                          </a:solidFill>
                        </a:rPr>
                        <a:t>сн</a:t>
                      </a:r>
                      <a:r>
                        <a:rPr lang="ru-RU" sz="1400" i="1" baseline="0" dirty="0" err="1" smtClean="0"/>
                        <a:t>ий</a:t>
                      </a:r>
                      <a:r>
                        <a:rPr lang="ru-RU" sz="1400" i="1" baseline="0" dirty="0" smtClean="0"/>
                        <a:t/>
                      </a:r>
                      <a:br>
                        <a:rPr lang="ru-RU" sz="1400" i="1" baseline="0" dirty="0" smtClean="0"/>
                      </a:br>
                      <a:r>
                        <a:rPr lang="ru-RU" sz="1200" i="1" baseline="0" dirty="0" err="1" smtClean="0"/>
                        <a:t>давн</a:t>
                      </a:r>
                      <a:r>
                        <a:rPr lang="ru-RU" sz="1200" i="1" baseline="0" dirty="0" smtClean="0"/>
                        <a:t>.</a:t>
                      </a:r>
                      <a:r>
                        <a:rPr lang="ru-RU" sz="1400" i="1" baseline="0" dirty="0" smtClean="0"/>
                        <a:t> </a:t>
                      </a:r>
                      <a:r>
                        <a:rPr lang="ru-RU" sz="1400" i="1" baseline="0" dirty="0" err="1" smtClean="0"/>
                        <a:t>мі</a:t>
                      </a:r>
                      <a:r>
                        <a:rPr lang="ru-RU" sz="1400" b="1" i="1" baseline="0" dirty="0" err="1" smtClean="0">
                          <a:solidFill>
                            <a:srgbClr val="C00000"/>
                          </a:solidFill>
                        </a:rPr>
                        <a:t>стц</a:t>
                      </a:r>
                      <a:r>
                        <a:rPr lang="ru-RU" sz="1400" i="1" baseline="0" dirty="0" err="1" smtClean="0"/>
                        <a:t>е</a:t>
                      </a:r>
                      <a:r>
                        <a:rPr lang="ru-RU" sz="1400" i="1" baseline="0" dirty="0" smtClean="0"/>
                        <a:t> – </a:t>
                      </a:r>
                      <a:r>
                        <a:rPr lang="ru-RU" sz="1200" i="1" baseline="0" dirty="0" err="1" smtClean="0"/>
                        <a:t>сучас</a:t>
                      </a:r>
                      <a:r>
                        <a:rPr lang="ru-RU" sz="1200" i="1" baseline="0" dirty="0" smtClean="0"/>
                        <a:t>.</a:t>
                      </a:r>
                      <a:r>
                        <a:rPr lang="ru-RU" sz="1400" i="1" baseline="0" dirty="0" smtClean="0"/>
                        <a:t> </a:t>
                      </a:r>
                      <a:r>
                        <a:rPr lang="ru-RU" sz="1400" i="1" baseline="0" dirty="0" err="1" smtClean="0"/>
                        <a:t>мі</a:t>
                      </a:r>
                      <a:r>
                        <a:rPr lang="ru-RU" sz="1400" b="1" i="1" baseline="0" dirty="0" err="1" smtClean="0">
                          <a:solidFill>
                            <a:srgbClr val="C00000"/>
                          </a:solidFill>
                        </a:rPr>
                        <a:t>сц</a:t>
                      </a:r>
                      <a:r>
                        <a:rPr lang="ru-RU" sz="1400" i="1" baseline="0" dirty="0" err="1" smtClean="0"/>
                        <a:t>е</a:t>
                      </a:r>
                      <a:r>
                        <a:rPr lang="ru-RU" sz="1400" i="1" baseline="0" dirty="0" smtClean="0"/>
                        <a:t/>
                      </a:r>
                      <a:br>
                        <a:rPr lang="ru-RU" sz="1400" i="1" baseline="0" dirty="0" smtClean="0"/>
                      </a:br>
                      <a:r>
                        <a:rPr lang="ru-RU" sz="1400" i="1" baseline="0" dirty="0" err="1" smtClean="0"/>
                        <a:t>мі</a:t>
                      </a:r>
                      <a:r>
                        <a:rPr lang="ru-RU" sz="1400" b="1" i="1" baseline="0" dirty="0" err="1" smtClean="0">
                          <a:solidFill>
                            <a:srgbClr val="C00000"/>
                          </a:solidFill>
                        </a:rPr>
                        <a:t>ст</a:t>
                      </a:r>
                      <a:r>
                        <a:rPr lang="ru-RU" sz="1400" i="1" baseline="0" dirty="0" err="1" smtClean="0"/>
                        <a:t>о</a:t>
                      </a:r>
                      <a:r>
                        <a:rPr lang="ru-RU" sz="1400" i="1" baseline="0" dirty="0" smtClean="0"/>
                        <a:t> – </a:t>
                      </a:r>
                      <a:r>
                        <a:rPr lang="ru-RU" sz="1400" i="1" baseline="0" dirty="0" err="1" smtClean="0"/>
                        <a:t>мі</a:t>
                      </a:r>
                      <a:r>
                        <a:rPr lang="ru-RU" sz="1400" b="1" i="1" baseline="0" dirty="0" err="1" smtClean="0">
                          <a:solidFill>
                            <a:srgbClr val="C00000"/>
                          </a:solidFill>
                        </a:rPr>
                        <a:t>ськ</a:t>
                      </a:r>
                      <a:r>
                        <a:rPr lang="ru-RU" sz="1400" i="1" baseline="0" dirty="0" err="1" smtClean="0"/>
                        <a:t>ий</a:t>
                      </a:r>
                      <a:r>
                        <a:rPr lang="ru-RU" sz="1400" i="1" baseline="0" dirty="0" smtClean="0"/>
                        <a:t/>
                      </a:r>
                      <a:br>
                        <a:rPr lang="ru-RU" sz="1400" i="1" baseline="0" dirty="0" smtClean="0"/>
                      </a:br>
                      <a:r>
                        <a:rPr lang="ru-RU" sz="1200" i="1" baseline="0" dirty="0" err="1" smtClean="0"/>
                        <a:t>давн</a:t>
                      </a:r>
                      <a:r>
                        <a:rPr lang="ru-RU" sz="1200" i="1" baseline="0" dirty="0" smtClean="0"/>
                        <a:t>.</a:t>
                      </a:r>
                      <a:r>
                        <a:rPr lang="ru-RU" sz="1400" i="1" baseline="0" dirty="0" smtClean="0"/>
                        <a:t> </a:t>
                      </a:r>
                      <a:r>
                        <a:rPr lang="ru-RU" sz="1400" i="1" baseline="0" dirty="0" err="1" smtClean="0"/>
                        <a:t>пе</a:t>
                      </a:r>
                      <a:r>
                        <a:rPr lang="ru-RU" sz="1400" b="1" i="1" baseline="0" dirty="0" err="1" smtClean="0">
                          <a:solidFill>
                            <a:srgbClr val="C00000"/>
                          </a:solidFill>
                        </a:rPr>
                        <a:t>рвш</a:t>
                      </a:r>
                      <a:r>
                        <a:rPr lang="ru-RU" sz="1400" i="1" baseline="0" dirty="0" err="1" smtClean="0"/>
                        <a:t>ий</a:t>
                      </a:r>
                      <a:r>
                        <a:rPr lang="ru-RU" sz="1400" i="1" baseline="0" dirty="0" smtClean="0"/>
                        <a:t>  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400" i="1" baseline="0" dirty="0" smtClean="0"/>
                        <a:t> </a:t>
                      </a:r>
                      <a:r>
                        <a:rPr lang="ru-RU" sz="1200" i="1" baseline="0" dirty="0" err="1" smtClean="0"/>
                        <a:t>сучас</a:t>
                      </a:r>
                      <a:r>
                        <a:rPr lang="ru-RU" sz="1200" i="1" baseline="0" dirty="0" smtClean="0"/>
                        <a:t>. </a:t>
                      </a:r>
                      <a:r>
                        <a:rPr lang="ru-RU" sz="1400" i="1" baseline="0" dirty="0" smtClean="0"/>
                        <a:t>пе</a:t>
                      </a:r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</a:rPr>
                        <a:t>рш</a:t>
                      </a:r>
                      <a:r>
                        <a:rPr lang="ru-RU" sz="1400" i="1" baseline="0" dirty="0" smtClean="0"/>
                        <a:t>ий</a:t>
                      </a:r>
                      <a:br>
                        <a:rPr lang="ru-RU" sz="1400" i="1" baseline="0" dirty="0" smtClean="0"/>
                      </a:br>
                      <a:r>
                        <a:rPr lang="ru-RU" sz="1200" i="1" baseline="0" dirty="0" err="1" smtClean="0"/>
                        <a:t>давн</a:t>
                      </a:r>
                      <a:r>
                        <a:rPr lang="ru-RU" sz="1200" i="1" baseline="0" dirty="0" smtClean="0"/>
                        <a:t>.</a:t>
                      </a:r>
                      <a:r>
                        <a:rPr lang="ru-RU" sz="1400" i="1" baseline="0" dirty="0" smtClean="0"/>
                        <a:t> </a:t>
                      </a:r>
                      <a:r>
                        <a:rPr lang="ru-RU" sz="1400" i="1" baseline="0" dirty="0" err="1" smtClean="0"/>
                        <a:t>го</a:t>
                      </a:r>
                      <a:r>
                        <a:rPr lang="ru-RU" sz="1400" b="1" i="1" baseline="0" dirty="0" err="1" smtClean="0">
                          <a:solidFill>
                            <a:srgbClr val="C00000"/>
                          </a:solidFill>
                        </a:rPr>
                        <a:t>рнч</a:t>
                      </a:r>
                      <a:r>
                        <a:rPr lang="ru-RU" sz="1400" i="1" baseline="0" dirty="0" err="1" smtClean="0"/>
                        <a:t>арь</a:t>
                      </a:r>
                      <a:r>
                        <a:rPr lang="ru-RU" sz="1400" i="1" baseline="0" dirty="0" smtClean="0"/>
                        <a:t> – </a:t>
                      </a:r>
                      <a:r>
                        <a:rPr lang="ru-RU" sz="1200" i="1" baseline="0" dirty="0" err="1" smtClean="0"/>
                        <a:t>сучас</a:t>
                      </a:r>
                      <a:r>
                        <a:rPr lang="ru-RU" sz="1200" i="1" baseline="0" dirty="0" smtClean="0"/>
                        <a:t>.</a:t>
                      </a:r>
                      <a:r>
                        <a:rPr lang="ru-RU" sz="1400" i="1" baseline="0" dirty="0" smtClean="0"/>
                        <a:t> го</a:t>
                      </a:r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</a:rPr>
                        <a:t>нч</a:t>
                      </a:r>
                      <a:r>
                        <a:rPr lang="ru-RU" sz="1400" i="1" baseline="0" dirty="0" smtClean="0"/>
                        <a:t>ар   </a:t>
                      </a:r>
                      <a:r>
                        <a:rPr lang="ru-RU" sz="1400" i="1" dirty="0" smtClean="0"/>
                        <a:t> </a:t>
                      </a:r>
                      <a:endParaRPr lang="ru-RU" sz="14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/>
                        <a:t>кі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стл</a:t>
                      </a:r>
                      <a:r>
                        <a:rPr lang="uk-UA" sz="1400" i="1" dirty="0" smtClean="0"/>
                        <a:t>явий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пе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стл</a:t>
                      </a:r>
                      <a:r>
                        <a:rPr lang="uk-UA" sz="1400" i="1" dirty="0" smtClean="0"/>
                        <a:t>ивий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хва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стл</a:t>
                      </a:r>
                      <a:r>
                        <a:rPr lang="uk-UA" sz="1400" i="1" dirty="0" smtClean="0"/>
                        <a:t>ивий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зап’я</a:t>
                      </a: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стн</a:t>
                      </a:r>
                      <a:r>
                        <a:rPr lang="uk-UA" sz="1400" i="1" dirty="0" smtClean="0"/>
                        <a:t>ий</a:t>
                      </a:r>
                      <a:br>
                        <a:rPr lang="uk-UA" sz="1400" i="1" dirty="0" smtClean="0"/>
                      </a:br>
                      <a:r>
                        <a:rPr lang="uk-UA" sz="1400" b="1" i="1" dirty="0" smtClean="0">
                          <a:solidFill>
                            <a:srgbClr val="FF0000"/>
                          </a:solidFill>
                        </a:rPr>
                        <a:t>здр</a:t>
                      </a:r>
                      <a:r>
                        <a:rPr lang="uk-UA" sz="1400" i="1" dirty="0" smtClean="0"/>
                        <a:t>астуй </a:t>
                      </a:r>
                      <a:endParaRPr lang="ru-RU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ІІ</a:t>
                      </a:r>
                      <a:endParaRPr lang="ru-RU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b="1" dirty="0" smtClean="0"/>
                        <a:t>Слова, спільні за </a:t>
                      </a:r>
                      <a:r>
                        <a:rPr lang="uk-UA" sz="1400" b="1" dirty="0" err="1" smtClean="0"/>
                        <a:t>походжен-ням</a:t>
                      </a:r>
                      <a:r>
                        <a:rPr lang="uk-UA" sz="1400" b="1" dirty="0" smtClean="0"/>
                        <a:t> із російською мовою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b="1" dirty="0" smtClean="0"/>
                        <a:t>Рос.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i="1" dirty="0" err="1" smtClean="0"/>
                        <a:t>че</a:t>
                      </a:r>
                      <a:r>
                        <a:rPr lang="uk-UA" sz="1400" b="1" i="1" dirty="0" err="1" smtClean="0">
                          <a:solidFill>
                            <a:srgbClr val="C00000"/>
                          </a:solidFill>
                        </a:rPr>
                        <a:t>стн</a:t>
                      </a:r>
                      <a:r>
                        <a:rPr lang="ru-RU" sz="1400" i="1" dirty="0" err="1" smtClean="0"/>
                        <a:t>ый</a:t>
                      </a:r>
                      <a:r>
                        <a:rPr lang="ru-RU" sz="1400" i="1" dirty="0" smtClean="0"/>
                        <a:t/>
                      </a:r>
                      <a:br>
                        <a:rPr lang="ru-RU" sz="1400" i="1" dirty="0" smtClean="0"/>
                      </a:br>
                      <a:r>
                        <a:rPr lang="ru-RU" sz="1400" i="1" dirty="0" smtClean="0"/>
                        <a:t>        по</a:t>
                      </a:r>
                      <a:r>
                        <a:rPr lang="ru-RU" sz="1400" b="1" i="1" dirty="0" smtClean="0">
                          <a:solidFill>
                            <a:srgbClr val="C00000"/>
                          </a:solidFill>
                        </a:rPr>
                        <a:t>стн</a:t>
                      </a:r>
                      <a:r>
                        <a:rPr lang="ru-RU" sz="1400" i="1" dirty="0" smtClean="0"/>
                        <a:t>ый</a:t>
                      </a:r>
                      <a:br>
                        <a:rPr lang="ru-RU" sz="1400" i="1" dirty="0" smtClean="0"/>
                      </a:br>
                      <a:r>
                        <a:rPr lang="ru-RU" sz="1400" i="1" dirty="0" smtClean="0"/>
                        <a:t>        со</a:t>
                      </a:r>
                      <a:r>
                        <a:rPr lang="ru-RU" sz="1400" b="1" i="1" dirty="0" smtClean="0">
                          <a:solidFill>
                            <a:srgbClr val="C00000"/>
                          </a:solidFill>
                        </a:rPr>
                        <a:t>лнц</a:t>
                      </a:r>
                      <a:r>
                        <a:rPr lang="ru-RU" sz="1400" i="1" dirty="0" smtClean="0"/>
                        <a:t>е</a:t>
                      </a:r>
                      <a:br>
                        <a:rPr lang="ru-RU" sz="1400" i="1" dirty="0" smtClean="0"/>
                      </a:br>
                      <a:r>
                        <a:rPr lang="ru-RU" sz="1400" i="1" dirty="0" smtClean="0"/>
                        <a:t>        се</a:t>
                      </a:r>
                      <a:r>
                        <a:rPr lang="ru-RU" sz="1400" b="1" i="1" dirty="0" smtClean="0">
                          <a:solidFill>
                            <a:srgbClr val="C00000"/>
                          </a:solidFill>
                        </a:rPr>
                        <a:t>рдц</a:t>
                      </a:r>
                      <a:r>
                        <a:rPr lang="ru-RU" sz="1400" i="1" dirty="0" smtClean="0"/>
                        <a:t>е</a:t>
                      </a:r>
                      <a:br>
                        <a:rPr lang="ru-RU" sz="1400" i="1" dirty="0" smtClean="0"/>
                      </a:br>
                      <a:r>
                        <a:rPr lang="ru-RU" sz="1400" i="1" baseline="0" dirty="0" smtClean="0"/>
                        <a:t>        </a:t>
                      </a:r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</a:rPr>
                        <a:t>ст</a:t>
                      </a:r>
                      <a:r>
                        <a:rPr lang="ru-RU" sz="1400" i="1" baseline="0" dirty="0" smtClean="0"/>
                        <a:t>е</a:t>
                      </a:r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</a:rPr>
                        <a:t>кл</a:t>
                      </a:r>
                      <a:r>
                        <a:rPr lang="ru-RU" sz="1400" i="1" baseline="0" dirty="0" smtClean="0"/>
                        <a:t>о</a:t>
                      </a:r>
                      <a:endParaRPr lang="ru-RU" sz="14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err="1" smtClean="0"/>
                        <a:t>Укр</a:t>
                      </a:r>
                      <a:r>
                        <a:rPr lang="ru-RU" sz="1400" b="1" dirty="0" smtClean="0"/>
                        <a:t>. </a:t>
                      </a:r>
                      <a:r>
                        <a:rPr lang="ru-RU" sz="1400" i="1" dirty="0" err="1" smtClean="0"/>
                        <a:t>че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сн</a:t>
                      </a:r>
                      <a:r>
                        <a:rPr lang="ru-RU" sz="1400" i="1" dirty="0" err="1" smtClean="0"/>
                        <a:t>ий</a:t>
                      </a:r>
                      <a:r>
                        <a:rPr lang="ru-RU" sz="1400" i="1" dirty="0" smtClean="0"/>
                        <a:t> </a:t>
                      </a:r>
                      <a:br>
                        <a:rPr lang="ru-RU" sz="1400" i="1" dirty="0" smtClean="0"/>
                      </a:br>
                      <a:r>
                        <a:rPr lang="ru-RU" sz="1400" i="1" dirty="0" smtClean="0"/>
                        <a:t>         </a:t>
                      </a:r>
                      <a:r>
                        <a:rPr lang="ru-RU" sz="1400" i="1" dirty="0" err="1" smtClean="0"/>
                        <a:t>пі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сн</a:t>
                      </a:r>
                      <a:r>
                        <a:rPr lang="ru-RU" sz="1400" i="1" dirty="0" err="1" smtClean="0"/>
                        <a:t>ий</a:t>
                      </a:r>
                      <a:r>
                        <a:rPr lang="ru-RU" sz="1400" i="1" dirty="0" smtClean="0"/>
                        <a:t/>
                      </a:r>
                      <a:br>
                        <a:rPr lang="ru-RU" sz="1400" i="1" dirty="0" smtClean="0"/>
                      </a:br>
                      <a:r>
                        <a:rPr lang="ru-RU" sz="1400" i="1" dirty="0" smtClean="0"/>
                        <a:t>         </a:t>
                      </a:r>
                      <a:r>
                        <a:rPr lang="ru-RU" sz="1400" i="1" dirty="0" err="1" smtClean="0"/>
                        <a:t>со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нц</a:t>
                      </a:r>
                      <a:r>
                        <a:rPr lang="ru-RU" sz="1400" i="1" dirty="0" err="1" smtClean="0"/>
                        <a:t>е</a:t>
                      </a:r>
                      <a:r>
                        <a:rPr lang="ru-RU" sz="1400" i="1" dirty="0" smtClean="0"/>
                        <a:t/>
                      </a:r>
                      <a:br>
                        <a:rPr lang="ru-RU" sz="1400" i="1" dirty="0" smtClean="0"/>
                      </a:br>
                      <a:r>
                        <a:rPr lang="ru-RU" sz="1400" i="1" dirty="0" smtClean="0"/>
                        <a:t>         </a:t>
                      </a:r>
                      <a:r>
                        <a:rPr lang="ru-RU" sz="1400" i="1" dirty="0" err="1" smtClean="0"/>
                        <a:t>се</a:t>
                      </a:r>
                      <a:r>
                        <a:rPr lang="ru-RU" sz="1400" b="1" i="1" dirty="0" err="1" smtClean="0">
                          <a:solidFill>
                            <a:srgbClr val="C00000"/>
                          </a:solidFill>
                        </a:rPr>
                        <a:t>рц</a:t>
                      </a:r>
                      <a:r>
                        <a:rPr lang="ru-RU" sz="1400" i="1" dirty="0" err="1" smtClean="0"/>
                        <a:t>е</a:t>
                      </a:r>
                      <a:r>
                        <a:rPr lang="ru-RU" sz="1400" i="1" dirty="0" smtClean="0"/>
                        <a:t/>
                      </a:r>
                      <a:br>
                        <a:rPr lang="ru-RU" sz="1400" i="1" dirty="0" smtClean="0"/>
                      </a:br>
                      <a:r>
                        <a:rPr lang="ru-RU" sz="1400" i="1" baseline="0" dirty="0" smtClean="0"/>
                        <a:t>         </a:t>
                      </a:r>
                      <a:r>
                        <a:rPr lang="ru-RU" sz="1400" b="1" i="1" baseline="0" dirty="0" err="1" smtClean="0">
                          <a:solidFill>
                            <a:srgbClr val="C00000"/>
                          </a:solidFill>
                        </a:rPr>
                        <a:t>скл</a:t>
                      </a:r>
                      <a:r>
                        <a:rPr lang="ru-RU" sz="1400" i="1" baseline="0" dirty="0" err="1" smtClean="0"/>
                        <a:t>о</a:t>
                      </a:r>
                      <a:endParaRPr lang="ru-RU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11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4527353"/>
                  </p:ext>
                </p:extLst>
              </p:nvPr>
            </p:nvGraphicFramePr>
            <p:xfrm>
              <a:off x="755576" y="476673"/>
              <a:ext cx="7416824" cy="58046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6684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327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3630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8851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На письмі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sz="2400" b="1" u="none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/>
                          <a:endParaRPr lang="uk-UA" sz="2400" b="1" u="none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/>
                          <a:endParaRPr lang="uk-UA" sz="2400" b="1" u="none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/>
                          <a:r>
                            <a:rPr lang="uk-UA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/>
                          </a:r>
                          <a:br>
                            <a:rPr lang="uk-UA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</a:br>
                          <a:r>
                            <a:rPr lang="uk-UA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ІІІ</a:t>
                          </a:r>
                          <a:endParaRPr lang="ru-RU" sz="2400" b="1" u="none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b="1" dirty="0" smtClean="0"/>
                            <a:t>а) прикметники із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1" i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ськ</m:t>
                                  </m:r>
                                </m:e>
                              </m:acc>
                              <m:r>
                                <a:rPr lang="uk-UA" sz="1400" b="1" i="1" smtClean="0">
                                  <a:latin typeface="Cambria Math"/>
                                </a:rPr>
                                <m:t>,</m:t>
                              </m:r>
                              <m:acc>
                                <m:accPr>
                                  <m:chr m:val="̂"/>
                                  <m:ctrlPr>
                                    <a:rPr lang="uk-UA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1" i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зьк</m:t>
                                  </m:r>
                                </m:e>
                              </m:acc>
                              <m:r>
                                <a:rPr lang="uk-UA" sz="1400" b="1" i="1" smtClean="0">
                                  <a:latin typeface="Cambria Math"/>
                                </a:rPr>
                                <m:t>,</m:t>
                              </m:r>
                              <m:acc>
                                <m:accPr>
                                  <m:chr m:val="̂"/>
                                  <m:ctrlPr>
                                    <a:rPr lang="uk-UA" sz="14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1" i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цьк</m:t>
                                  </m:r>
                                </m:e>
                              </m:acc>
                              <m:r>
                                <a:rPr lang="uk-UA" sz="1400" b="1" i="1" smtClean="0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sz="1400" b="1" dirty="0" smtClean="0"/>
                            <a:t>- </a:t>
                          </a:r>
                          <a:r>
                            <a:rPr lang="ru-RU" sz="1400" b="1" dirty="0" err="1" smtClean="0"/>
                            <a:t>похідні</a:t>
                          </a:r>
                          <a:r>
                            <a:rPr lang="ru-RU" sz="1400" b="1" dirty="0" smtClean="0"/>
                            <a:t> </a:t>
                          </a:r>
                          <a:r>
                            <a:rPr lang="ru-RU" sz="1400" b="1" dirty="0" err="1" smtClean="0"/>
                            <a:t>від</a:t>
                          </a:r>
                          <a:r>
                            <a:rPr lang="ru-RU" sz="1400" b="1" dirty="0" smtClean="0"/>
                            <a:t> </a:t>
                          </a:r>
                          <a:r>
                            <a:rPr lang="ru-RU" sz="1400" b="1" dirty="0" err="1" smtClean="0"/>
                            <a:t>іменників</a:t>
                          </a:r>
                          <a:r>
                            <a:rPr lang="ru-RU" sz="1400" b="1" dirty="0" smtClean="0"/>
                            <a:t> (</a:t>
                          </a:r>
                          <a:r>
                            <a:rPr lang="ru-RU" sz="1400" b="1" dirty="0" err="1" smtClean="0"/>
                            <a:t>українських</a:t>
                          </a:r>
                          <a:r>
                            <a:rPr lang="ru-RU" sz="1400" b="1" dirty="0" smtClean="0"/>
                            <a:t> і </a:t>
                          </a:r>
                          <a:r>
                            <a:rPr lang="ru-RU" sz="1400" b="1" dirty="0" err="1" smtClean="0"/>
                            <a:t>запозичених</a:t>
                          </a:r>
                          <a:r>
                            <a:rPr lang="ru-RU" sz="1400" b="1" dirty="0" smtClean="0"/>
                            <a:t>)</a:t>
                          </a:r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r>
                            <a:rPr lang="uk-UA" sz="1400" b="1" dirty="0" smtClean="0"/>
                            <a:t>б)</a:t>
                          </a:r>
                          <a:r>
                            <a:rPr lang="uk-UA" sz="1400" b="1" baseline="0" dirty="0" smtClean="0"/>
                            <a:t> абстрактні іменники, утворені за допомогою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ств</m:t>
                                  </m:r>
                                  <m:r>
                                    <a:rPr lang="uk-UA" sz="1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  <m:r>
                                <a:rPr lang="uk-UA" sz="1400" b="1" i="1" smtClean="0">
                                  <a:latin typeface="Cambria Math"/>
                                </a:rPr>
                                <m:t>,</m:t>
                              </m:r>
                              <m:acc>
                                <m:accPr>
                                  <m:chr m:val="̂"/>
                                  <m:ctrlPr>
                                    <a:rPr lang="uk-UA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цтв</m:t>
                                  </m:r>
                                  <m:r>
                                    <a:rPr lang="uk-UA" sz="1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  <m:r>
                                <a:rPr lang="uk-UA" sz="1400" b="1" i="1" smtClean="0">
                                  <a:latin typeface="Cambria Math"/>
                                </a:rPr>
                                <m:t>,</m:t>
                              </m:r>
                              <m:acc>
                                <m:accPr>
                                  <m:chr m:val="̂"/>
                                  <m:ctrlPr>
                                    <a:rPr lang="uk-UA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зтв</m:t>
                                  </m:r>
                                  <m:r>
                                    <a:rPr lang="uk-UA" sz="14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</m:oMath>
                          </a14:m>
                          <a:endParaRPr lang="ru-RU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400" i="1" dirty="0" smtClean="0"/>
                            <a:t>Оде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uk-UA" sz="1400" i="1" dirty="0" smtClean="0"/>
                            <a:t>а                                         </a:t>
                          </a:r>
                          <a:r>
                            <a:rPr lang="uk-UA" sz="1400" i="1" baseline="0" dirty="0" smtClean="0"/>
                            <a:t> </a:t>
                          </a:r>
                          <a:r>
                            <a:rPr lang="uk-UA" sz="1400" i="1" dirty="0" smtClean="0"/>
                            <a:t> оде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ськ</a:t>
                          </a:r>
                          <a:r>
                            <a:rPr lang="uk-UA" sz="1400" i="1" dirty="0" smtClean="0"/>
                            <a:t>ий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товари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ш</a:t>
                          </a:r>
                          <a:r>
                            <a:rPr lang="uk-UA" sz="1400" i="1" dirty="0" smtClean="0"/>
                            <a:t>              </a:t>
                          </a:r>
                          <a:r>
                            <a:rPr lang="uk-UA" sz="1400" i="1" baseline="0" dirty="0" smtClean="0"/>
                            <a:t> </a:t>
                          </a:r>
                          <a:r>
                            <a:rPr lang="uk-UA" sz="1400" i="1" dirty="0" smtClean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ськ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400" i="1" dirty="0" smtClean="0"/>
                            <a:t>       </a:t>
                          </a:r>
                          <a:r>
                            <a:rPr lang="uk-UA" sz="1400" i="1" baseline="0" dirty="0" smtClean="0"/>
                            <a:t>  </a:t>
                          </a:r>
                          <a:r>
                            <a:rPr lang="uk-UA" sz="1400" i="1" dirty="0" smtClean="0"/>
                            <a:t>    товари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ськ</a:t>
                          </a:r>
                          <a:r>
                            <a:rPr lang="uk-UA" sz="1400" i="1" dirty="0" smtClean="0"/>
                            <a:t>ий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Караба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х</a:t>
                          </a:r>
                          <a:r>
                            <a:rPr lang="uk-UA" sz="1400" i="1" dirty="0" smtClean="0"/>
                            <a:t>                                       караба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ськ</a:t>
                          </a:r>
                          <a:r>
                            <a:rPr lang="uk-UA" sz="1400" i="1" dirty="0" smtClean="0"/>
                            <a:t>ий </a:t>
                          </a:r>
                        </a:p>
                        <a:p>
                          <a:endParaRPr lang="uk-UA" sz="1400" i="1" dirty="0" smtClean="0"/>
                        </a:p>
                        <a:p>
                          <a:r>
                            <a:rPr lang="uk-UA" sz="1400" i="1" dirty="0" smtClean="0"/>
                            <a:t>Запорі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жж</a:t>
                          </a:r>
                          <a:r>
                            <a:rPr lang="uk-UA" sz="1400" i="1" dirty="0" smtClean="0"/>
                            <a:t>я          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с</m:t>
                                  </m:r>
                                  <m:r>
                                    <a:rPr lang="uk-UA" sz="1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ьк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400" i="1" dirty="0" smtClean="0"/>
                            <a:t>              запорі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зьк</a:t>
                          </a:r>
                          <a:r>
                            <a:rPr lang="uk-UA" sz="1400" i="1" dirty="0" smtClean="0"/>
                            <a:t>ий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Лейпци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sz="1400" i="1" dirty="0" smtClean="0"/>
                            <a:t>                                       лейпци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зьк</a:t>
                          </a:r>
                          <a:r>
                            <a:rPr lang="uk-UA" sz="1400" i="1" dirty="0" smtClean="0"/>
                            <a:t>ий</a:t>
                          </a:r>
                        </a:p>
                        <a:p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чита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sz="1400" i="1" dirty="0" smtClean="0"/>
                            <a:t>                   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с</m:t>
                                  </m:r>
                                  <m:r>
                                    <a:rPr lang="uk-UA" sz="1400" b="0" i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ьк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400" i="1" dirty="0" smtClean="0"/>
                            <a:t>             чита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цьк</a:t>
                          </a:r>
                          <a:r>
                            <a:rPr lang="uk-UA" sz="1400" i="1" dirty="0" smtClean="0"/>
                            <a:t>ий </a:t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Бахма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sz="1400" i="1" dirty="0" smtClean="0"/>
                            <a:t>                                         бахма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цьк</a:t>
                          </a:r>
                          <a:r>
                            <a:rPr lang="uk-UA" sz="1400" i="1" dirty="0" smtClean="0"/>
                            <a:t>ий</a:t>
                          </a:r>
                        </a:p>
                        <a:p>
                          <a:endParaRPr lang="uk-UA" sz="1400" i="1" dirty="0" smtClean="0"/>
                        </a:p>
                        <a:p>
                          <a:endParaRPr lang="uk-UA" sz="1400" i="1" dirty="0" smtClean="0"/>
                        </a:p>
                        <a:p>
                          <a:endParaRPr lang="uk-UA" sz="1400" i="1" dirty="0" smtClean="0"/>
                        </a:p>
                        <a:p>
                          <a:r>
                            <a:rPr lang="uk-UA" sz="1400" i="1" dirty="0" smtClean="0"/>
                            <a:t>убо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400" i="1" dirty="0" smtClean="0"/>
                            <a:t>ий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uk-UA" sz="1400" b="0" i="1" smtClean="0">
                                  <a:latin typeface="Cambria Math"/>
                                </a:rPr>
                                <m:t>   </m:t>
                              </m:r>
                              <m:acc>
                                <m:accPr>
                                  <m:chr m:val="̂"/>
                                  <m:ctrlPr>
                                    <a:rPr lang="uk-UA" sz="1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зтв</m:t>
                                  </m:r>
                                  <m:r>
                                    <a:rPr lang="uk-UA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400" i="1" dirty="0" smtClean="0"/>
                            <a:t>         убо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зтв</a:t>
                          </a:r>
                          <a:r>
                            <a:rPr lang="uk-UA" sz="1400" b="0" i="1" dirty="0" smtClean="0"/>
                            <a:t>о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товари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ш</a:t>
                          </a:r>
                          <a:r>
                            <a:rPr lang="uk-UA" sz="1400" i="1" dirty="0" smtClean="0"/>
                            <a:t>                 </a:t>
                          </a:r>
                          <a14:m>
                            <m:oMath xmlns:m="http://schemas.openxmlformats.org/officeDocument/2006/math">
                              <m:r>
                                <a:rPr lang="uk-UA" sz="1400" b="0" i="1" smtClean="0">
                                  <a:latin typeface="Cambria Math"/>
                                </a:rPr>
                                <m:t> </m:t>
                              </m:r>
                              <m:acc>
                                <m:accPr>
                                  <m:chr m:val="̂"/>
                                  <m:ctrlPr>
                                    <a:rPr lang="uk-UA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ств</m:t>
                                  </m:r>
                                  <m:r>
                                    <a:rPr lang="uk-UA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400" i="1" dirty="0" smtClean="0"/>
                            <a:t>         товари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ств</a:t>
                          </a:r>
                          <a:r>
                            <a:rPr lang="uk-UA" sz="1400" b="0" i="1" dirty="0" smtClean="0"/>
                            <a:t>о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тка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   </a:t>
                          </a:r>
                          <a:r>
                            <a:rPr lang="uk-UA" sz="1400" i="1" dirty="0" smtClean="0"/>
                            <a:t>                    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цтв</m:t>
                                  </m:r>
                                  <m:r>
                                    <a:rPr lang="uk-UA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  <m:r>
                                <a:rPr lang="uk-UA" sz="1400" b="0" i="1" smtClean="0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uk-UA" sz="1400" i="1" dirty="0" smtClean="0"/>
                            <a:t>        тка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цтв</a:t>
                          </a:r>
                          <a:r>
                            <a:rPr lang="uk-UA" sz="1400" b="0" i="1" dirty="0" smtClean="0"/>
                            <a:t>о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робітни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к</a:t>
                          </a:r>
                          <a:r>
                            <a:rPr lang="uk-UA" sz="1400" i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sz="1400" i="1" dirty="0" smtClean="0"/>
                            <a:t>              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цтв</m:t>
                                  </m:r>
                                  <m:r>
                                    <a:rPr lang="uk-UA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о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sz="1400" i="1" dirty="0" smtClean="0"/>
                            <a:t>         робітни</a:t>
                          </a:r>
                          <a:r>
                            <a:rPr lang="ru-RU" sz="1400" b="1" i="1" dirty="0" smtClean="0">
                              <a:solidFill>
                                <a:srgbClr val="C00000"/>
                              </a:solidFill>
                            </a:rPr>
                            <a:t>цтв</a:t>
                          </a:r>
                          <a:r>
                            <a:rPr lang="ru-RU" sz="1400" b="0" i="1" dirty="0" smtClean="0"/>
                            <a:t>о</a:t>
                          </a:r>
                          <a:endParaRPr lang="ru-RU" sz="1400" b="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2994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У вимові 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sz="2400" b="1" u="none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/>
                          <a:r>
                            <a:rPr lang="uk-UA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І</a:t>
                          </a:r>
                          <a:r>
                            <a:rPr lang="en-US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V</a:t>
                          </a:r>
                          <a:endParaRPr lang="ru-RU" sz="2400" b="1" u="none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 sz="1400" b="1" dirty="0" smtClean="0"/>
                        </a:p>
                        <a:p>
                          <a:r>
                            <a:rPr lang="uk-UA" sz="1400" b="1" dirty="0" smtClean="0"/>
                            <a:t>Слова  (українські та запозичені),</a:t>
                          </a:r>
                          <a:r>
                            <a:rPr lang="uk-UA" sz="1400" b="1" baseline="0" dirty="0" smtClean="0"/>
                            <a:t> у яких спрощення відбувається при словотворенні</a:t>
                          </a:r>
                          <a:endParaRPr lang="ru-RU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 sz="1400" i="1" dirty="0" smtClean="0"/>
                        </a:p>
                        <a:p>
                          <a:r>
                            <a:rPr lang="uk-UA" sz="1400" i="1" dirty="0" smtClean="0"/>
                            <a:t>ші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стн</a:t>
                          </a:r>
                          <a:r>
                            <a:rPr lang="uk-UA" sz="1400" i="1" dirty="0" smtClean="0"/>
                            <a:t>адцять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/>
                            <a:t>ш</a:t>
                          </a:r>
                          <a:r>
                            <a:rPr kumimoji="0" lang="uk-UA" sz="1400" b="0" i="1" u="none" strike="noStrike" kern="1200" cap="none" spc="25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’</a:t>
                          </a:r>
                          <a:r>
                            <a:rPr lang="uk-UA" sz="1400" i="1" dirty="0" err="1" smtClean="0"/>
                            <a:t>і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сн</a:t>
                          </a:r>
                          <a:r>
                            <a:rPr lang="uk-UA" sz="1400" i="1" dirty="0" err="1" smtClean="0"/>
                            <a:t>а</a:t>
                          </a:r>
                          <a:r>
                            <a:rPr lang="uk-UA" sz="1400" i="1" dirty="0" smtClean="0"/>
                            <a:t>́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400" b="0" i="1" smtClean="0">
                                      <a:latin typeface="Cambria Math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400" i="1" dirty="0" smtClean="0"/>
                            <a:t>ц‘ат'</a:t>
                          </a:r>
                          <a:r>
                            <a:rPr lang="en-US" sz="1400" i="1" dirty="0" smtClean="0"/>
                            <a:t>] 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ші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стс</a:t>
                          </a:r>
                          <a:r>
                            <a:rPr lang="uk-UA" sz="1400" i="1" dirty="0" smtClean="0"/>
                            <a:t>от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smtClean="0"/>
                            <a:t>ш</a:t>
                          </a:r>
                          <a:r>
                            <a:rPr kumimoji="0" lang="uk-UA" sz="1400" b="0" i="1" u="none" strike="noStrike" kern="1200" cap="none" spc="25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+mn-cs"/>
                            </a:rPr>
                            <a:t>’</a:t>
                          </a:r>
                          <a:r>
                            <a:rPr lang="uk-UA" sz="1400" i="1" dirty="0" err="1" smtClean="0"/>
                            <a:t>і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с:</a:t>
                          </a:r>
                          <a:r>
                            <a:rPr lang="uk-UA" sz="1400" i="1" dirty="0" err="1" smtClean="0"/>
                            <a:t>о́т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аге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нт</a:t>
                          </a:r>
                          <a:r>
                            <a:rPr lang="uk-UA" sz="1400" i="1" dirty="0" smtClean="0"/>
                            <a:t> → аге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нтств</a:t>
                          </a:r>
                          <a:r>
                            <a:rPr lang="uk-UA" sz="1400" i="1" dirty="0" smtClean="0"/>
                            <a:t>о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аге́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нств</a:t>
                          </a:r>
                          <a:r>
                            <a:rPr lang="uk-UA" sz="1400" i="1" dirty="0" err="1" smtClean="0"/>
                            <a:t>о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контра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ст</a:t>
                          </a:r>
                          <a:r>
                            <a:rPr lang="uk-UA" sz="1400" i="1" dirty="0" smtClean="0"/>
                            <a:t> → контра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стн</a:t>
                          </a:r>
                          <a:r>
                            <a:rPr lang="uk-UA" sz="1400" i="1" dirty="0" smtClean="0"/>
                            <a:t>ий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контра́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сн</a:t>
                          </a:r>
                          <a:r>
                            <a:rPr lang="uk-UA" sz="1400" i="1" dirty="0" err="1" smtClean="0"/>
                            <a:t>ий</a:t>
                          </a:r>
                          <a:r>
                            <a:rPr lang="en-US" sz="1400" i="1" dirty="0" smtClean="0"/>
                            <a:t>]</a:t>
                          </a:r>
                          <a:r>
                            <a:rPr lang="uk-UA" sz="1400" i="1" dirty="0" smtClean="0"/>
                            <a:t/>
                          </a:r>
                          <a:br>
                            <a:rPr lang="uk-UA" sz="1400" i="1" dirty="0" smtClean="0"/>
                          </a:br>
                          <a:r>
                            <a:rPr lang="uk-UA" sz="1400" i="1" dirty="0" smtClean="0"/>
                            <a:t>студе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нт</a:t>
                          </a:r>
                          <a:r>
                            <a:rPr lang="uk-UA" sz="1400" i="1" dirty="0" smtClean="0"/>
                            <a:t> → студе</a:t>
                          </a:r>
                          <a:r>
                            <a:rPr lang="uk-UA" sz="1400" b="1" i="1" dirty="0" smtClean="0">
                              <a:solidFill>
                                <a:srgbClr val="C00000"/>
                              </a:solidFill>
                            </a:rPr>
                            <a:t>нтськ</a:t>
                          </a:r>
                          <a:r>
                            <a:rPr lang="uk-UA" sz="1400" i="1" dirty="0" smtClean="0"/>
                            <a:t>ий </a:t>
                          </a:r>
                          <a:r>
                            <a:rPr lang="en-US" sz="1400" i="1" dirty="0" smtClean="0"/>
                            <a:t>[</a:t>
                          </a:r>
                          <a:r>
                            <a:rPr lang="uk-UA" sz="1400" i="1" dirty="0" err="1" smtClean="0"/>
                            <a:t>студе́</a:t>
                          </a:r>
                          <a:r>
                            <a:rPr lang="uk-UA" sz="1400" b="1" i="1" dirty="0" err="1" smtClean="0">
                              <a:solidFill>
                                <a:srgbClr val="C00000"/>
                              </a:solidFill>
                            </a:rPr>
                            <a:t>нс‘</a:t>
                          </a:r>
                          <a:r>
                            <a:rPr lang="uk-UA" sz="1400" b="1" i="1" dirty="0" err="1" smtClean="0"/>
                            <a:t>к</a:t>
                          </a:r>
                          <a:r>
                            <a:rPr lang="uk-UA" sz="1400" i="1" dirty="0" err="1" smtClean="0"/>
                            <a:t>ий</a:t>
                          </a:r>
                          <a:r>
                            <a:rPr lang="en-US" sz="1400" i="1" dirty="0" smtClean="0"/>
                            <a:t>]</a:t>
                          </a:r>
                          <a:endParaRPr lang="ru-RU" sz="1400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4527353"/>
                  </p:ext>
                </p:extLst>
              </p:nvPr>
            </p:nvGraphicFramePr>
            <p:xfrm>
              <a:off x="755576" y="476673"/>
              <a:ext cx="7416824" cy="58046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6684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327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3630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600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505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На письмі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sz="2400" b="1" u="none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/>
                          <a:endParaRPr lang="uk-UA" sz="2400" b="1" u="none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/>
                          <a:endParaRPr lang="uk-UA" sz="2400" b="1" u="none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/>
                          <a:r>
                            <a:rPr lang="uk-UA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/>
                          </a:r>
                          <a:br>
                            <a:rPr lang="uk-UA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</a:br>
                          <a:r>
                            <a:rPr lang="uk-UA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ІІІ</a:t>
                          </a:r>
                          <a:endParaRPr lang="ru-RU" sz="2400" b="1" u="none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9556" t="-348" r="-131778" b="-6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6261" t="-348" r="-338" b="-660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2994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У вимові 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sz="2400" b="1" u="none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  <a:p>
                          <a:pPr algn="ctr"/>
                          <a:r>
                            <a:rPr lang="uk-UA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І</a:t>
                          </a:r>
                          <a:r>
                            <a:rPr lang="en-US" sz="2400" b="1" u="none" dirty="0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V</a:t>
                          </a:r>
                          <a:endParaRPr lang="ru-RU" sz="2400" b="1" u="none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 sz="1400" b="1" dirty="0" smtClean="0"/>
                        </a:p>
                        <a:p>
                          <a:r>
                            <a:rPr lang="uk-UA" sz="1400" b="1" dirty="0" smtClean="0"/>
                            <a:t>Слова  (українські та запозичені),</a:t>
                          </a:r>
                          <a:r>
                            <a:rPr lang="uk-UA" sz="1400" b="1" baseline="0" dirty="0" smtClean="0"/>
                            <a:t> у яких спрощення відбувається при словотворенні</a:t>
                          </a:r>
                          <a:endParaRPr lang="ru-RU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6261" t="-152646" r="-338" b="-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9823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ІІ.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Спрощення приголосних/голосних на початку або в кінці слів </a:t>
            </a:r>
            <a:r>
              <a:rPr lang="ru-RU" sz="3200" i="1" dirty="0" smtClean="0">
                <a:solidFill>
                  <a:prstClr val="black"/>
                </a:solidFill>
                <a:ea typeface="+mn-ea"/>
                <a:cs typeface="+mn-cs"/>
              </a:rPr>
              <a:t>–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uk-UA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пентеза</a:t>
            </a:r>
            <a:endParaRPr lang="ru-RU" sz="32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566993"/>
              </p:ext>
            </p:extLst>
          </p:nvPr>
        </p:nvGraphicFramePr>
        <p:xfrm>
          <a:off x="1524000" y="1397000"/>
          <a:ext cx="6144344" cy="3616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2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Російська мова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Українська мова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8248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сх</a:t>
                      </a:r>
                      <a:r>
                        <a:rPr lang="ru-RU" i="1" dirty="0" smtClean="0"/>
                        <a:t>одить</a:t>
                      </a:r>
                      <a:r>
                        <a:rPr lang="ru-RU" i="1" baseline="0" dirty="0" smtClean="0"/>
                        <a:t> </a:t>
                      </a:r>
                      <a:br>
                        <a:rPr lang="ru-RU" i="1" baseline="0" dirty="0" smtClean="0"/>
                      </a:br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ru-RU" i="1" baseline="0" dirty="0" smtClean="0">
                          <a:solidFill>
                            <a:srgbClr val="C00000"/>
                          </a:solidFill>
                        </a:rPr>
                        <a:t>стр</a:t>
                      </a:r>
                      <a:r>
                        <a:rPr lang="ru-RU" i="1" baseline="0" dirty="0" smtClean="0"/>
                        <a:t>епенуться</a:t>
                      </a:r>
                      <a:br>
                        <a:rPr lang="ru-RU" i="1" baseline="0" dirty="0" smtClean="0"/>
                      </a:br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ru-RU" i="1" baseline="0" dirty="0" smtClean="0">
                          <a:solidFill>
                            <a:srgbClr val="C00000"/>
                          </a:solidFill>
                        </a:rPr>
                        <a:t>зл</a:t>
                      </a:r>
                      <a:r>
                        <a:rPr lang="ru-RU" i="1" baseline="0" dirty="0" smtClean="0"/>
                        <a:t>ететь</a:t>
                      </a:r>
                      <a:br>
                        <a:rPr lang="ru-RU" i="1" baseline="0" dirty="0" smtClean="0"/>
                      </a:br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ru-RU" i="1" baseline="0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ru-RU" i="1" baseline="0" dirty="0" smtClean="0"/>
                        <a:t>е</a:t>
                      </a:r>
                      <a:br>
                        <a:rPr lang="ru-RU" i="1" baseline="0" dirty="0" smtClean="0"/>
                      </a:br>
                      <a:r>
                        <a:rPr lang="ru-RU" i="1" baseline="0" dirty="0" smtClean="0"/>
                        <a:t>четве</a:t>
                      </a:r>
                      <a:r>
                        <a:rPr lang="ru-RU" i="1" baseline="0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ru-RU" i="1" baseline="0" dirty="0" smtClean="0"/>
                        <a:t/>
                      </a:r>
                      <a:br>
                        <a:rPr lang="ru-RU" i="1" baseline="0" dirty="0" smtClean="0"/>
                      </a:br>
                      <a:r>
                        <a:rPr lang="ru-RU" i="1" baseline="0" dirty="0" smtClean="0"/>
                        <a:t>спасибо(</a:t>
                      </a:r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ru-RU" i="1" baseline="0" dirty="0" smtClean="0"/>
                        <a:t>)</a:t>
                      </a:r>
                      <a:r>
                        <a:rPr lang="uk-UA" i="1" dirty="0" smtClean="0"/>
                        <a:t>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сх</a:t>
                      </a:r>
                      <a:r>
                        <a:rPr lang="uk-UA" i="1" dirty="0" smtClean="0"/>
                        <a:t>одити</a:t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стр</a:t>
                      </a:r>
                      <a:r>
                        <a:rPr lang="uk-UA" i="1" dirty="0" smtClean="0"/>
                        <a:t>епенутися</a:t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зл</a:t>
                      </a:r>
                      <a:r>
                        <a:rPr lang="uk-UA" i="1" dirty="0" smtClean="0"/>
                        <a:t>етіти</a:t>
                      </a:r>
                      <a:br>
                        <a:rPr lang="uk-UA" i="1" dirty="0" smtClean="0"/>
                      </a:b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lang="uk-UA" i="1" dirty="0" smtClean="0"/>
                        <a:t>е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четве</a:t>
                      </a:r>
                      <a:r>
                        <a:rPr lang="uk-UA" i="1" dirty="0" smtClean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спасибі 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i="1" dirty="0" smtClean="0"/>
                        <a:t>голка</a:t>
                      </a:r>
                      <a:br>
                        <a:rPr lang="ru-RU" i="1" dirty="0" smtClean="0"/>
                      </a:b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i="1" dirty="0" smtClean="0"/>
                        <a:t>грать</a:t>
                      </a:r>
                      <a:br>
                        <a:rPr lang="ru-RU" i="1" dirty="0" smtClean="0"/>
                      </a:b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i="1" dirty="0" smtClean="0"/>
                        <a:t>меть</a:t>
                      </a:r>
                      <a:br>
                        <a:rPr lang="ru-RU" i="1" dirty="0" smtClean="0"/>
                      </a:b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i="1" dirty="0" smtClean="0"/>
                        <a:t>гнат</a:t>
                      </a:r>
                      <a:br>
                        <a:rPr lang="ru-RU" i="1" dirty="0" smtClean="0"/>
                      </a:br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i="1" dirty="0" smtClean="0"/>
                        <a:t>сидор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голка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грати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мати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Гнат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Сидір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3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ІІІ.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Приєднання додаткових звуків на початку або в середині слів </a:t>
            </a:r>
            <a:r>
              <a:rPr lang="ru-RU" sz="3200" i="1" dirty="0">
                <a:solidFill>
                  <a:prstClr val="black"/>
                </a:solidFill>
              </a:rPr>
              <a:t>– </a:t>
            </a:r>
            <a:r>
              <a:rPr lang="uk-UA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протеза</a:t>
            </a:r>
            <a:endParaRPr lang="ru-RU" sz="32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84472"/>
              </p:ext>
            </p:extLst>
          </p:nvPr>
        </p:nvGraphicFramePr>
        <p:xfrm>
          <a:off x="971599" y="1700808"/>
          <a:ext cx="7344816" cy="4623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195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Протетичні звуки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Приклади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Російські відповідники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5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ru-RU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й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br>
                        <a:rPr lang="en-US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endParaRPr lang="uk-UA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ru-RU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ru-RU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uk-UA" i="1" dirty="0" smtClean="0"/>
                        <a:t>ін,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uk-UA" i="1" dirty="0" smtClean="0"/>
                        <a:t>угілля,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uk-UA" i="1" dirty="0" smtClean="0"/>
                        <a:t>улиця, па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uk-UA" i="1" dirty="0" smtClean="0"/>
                        <a:t>ук,пі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uk-UA" i="1" dirty="0" smtClean="0"/>
                        <a:t>онія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b="1" i="1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i="1" dirty="0" smtClean="0"/>
                        <a:t>икавка,</a:t>
                      </a:r>
                      <a:r>
                        <a:rPr lang="uk-UA" i="1" baseline="0" dirty="0" smtClean="0"/>
                        <a:t> </a:t>
                      </a:r>
                      <a:r>
                        <a:rPr lang="uk-UA" b="1" i="1" baseline="0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i="1" baseline="0" dirty="0" smtClean="0"/>
                        <a:t>оріх, </a:t>
                      </a:r>
                      <a:r>
                        <a:rPr lang="uk-UA" b="1" i="1" baseline="0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r>
                        <a:rPr lang="uk-UA" i="1" baseline="0" dirty="0" smtClean="0"/>
                        <a:t>острий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uk-UA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i="1" baseline="0" dirty="0" smtClean="0"/>
                        <a:t>ний, 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uk-UA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i="1" baseline="0" dirty="0" err="1" smtClean="0"/>
                        <a:t>шка</a:t>
                      </a:r>
                      <a:r>
                        <a:rPr lang="uk-UA" i="1" baseline="0" dirty="0" smtClean="0"/>
                        <a:t>, 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uk-UA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i="1" baseline="0" dirty="0" err="1" smtClean="0"/>
                        <a:t>вропа</a:t>
                      </a:r>
                      <a:r>
                        <a:rPr lang="uk-UA" i="1" baseline="0" dirty="0" smtClean="0"/>
                        <a:t>, 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err="1" smtClean="0"/>
                        <a:t>ру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uk-UA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i="1" baseline="0" dirty="0" smtClean="0"/>
                        <a:t>на, А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uk-UA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i="1" baseline="0" dirty="0" smtClean="0"/>
                        <a:t>да, п’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uk-UA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i="1" baseline="0" dirty="0" err="1" smtClean="0"/>
                        <a:t>ть</a:t>
                      </a: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>с</a:t>
                      </a:r>
                      <a:r>
                        <a:rPr lang="uk-UA" b="1" i="1" baseline="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uk-UA" i="1" baseline="0" dirty="0" smtClean="0"/>
                        <a:t>рок, С</a:t>
                      </a:r>
                      <a:r>
                        <a:rPr lang="uk-UA" b="1" i="1" baseline="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uk-UA" i="1" baseline="0" dirty="0" smtClean="0"/>
                        <a:t>рітення </a:t>
                      </a:r>
                      <a:br>
                        <a:rPr lang="uk-UA" i="1" baseline="0" dirty="0" smtClean="0"/>
                      </a:br>
                      <a:r>
                        <a:rPr lang="uk-UA" i="1" baseline="0" dirty="0" smtClean="0"/>
                        <a:t/>
                      </a:r>
                      <a:br>
                        <a:rPr lang="uk-UA" i="1" baseline="0" dirty="0" smtClean="0"/>
                      </a:br>
                      <a:r>
                        <a:rPr lang="uk-UA" sz="1400" i="1" baseline="0" dirty="0" smtClean="0"/>
                        <a:t>розм.</a:t>
                      </a:r>
                      <a:r>
                        <a:rPr lang="uk-UA" i="1" baseline="0" dirty="0" smtClean="0"/>
                        <a:t> уз</a:t>
                      </a:r>
                      <a:r>
                        <a:rPr lang="uk-UA" b="1" i="1" baseline="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uk-UA" i="1" baseline="0" dirty="0" smtClean="0"/>
                        <a:t>ріти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он, уголь, улица, паук, пион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/>
                      </a:r>
                      <a:br>
                        <a:rPr lang="ru-RU" i="1" dirty="0" smtClean="0"/>
                      </a:br>
                      <a:r>
                        <a:rPr lang="ru-RU" i="1" dirty="0" err="1" smtClean="0"/>
                        <a:t>икотка</a:t>
                      </a:r>
                      <a:r>
                        <a:rPr lang="ru-RU" i="1" dirty="0" smtClean="0"/>
                        <a:t>, орех, острый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/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/>
                      </a:r>
                      <a:br>
                        <a:rPr lang="ru-RU" i="1" dirty="0" smtClean="0"/>
                      </a:br>
                      <a:endParaRPr lang="ru-RU" i="1" dirty="0" smtClean="0"/>
                    </a:p>
                    <a:p>
                      <a:r>
                        <a:rPr lang="ru-RU" i="1" dirty="0" smtClean="0"/>
                        <a:t>руина, Аида,</a:t>
                      </a:r>
                      <a:r>
                        <a:rPr lang="ru-RU" i="1" baseline="0" dirty="0" smtClean="0"/>
                        <a:t> пять</a:t>
                      </a:r>
                      <a:br>
                        <a:rPr lang="ru-RU" i="1" baseline="0" dirty="0" smtClean="0"/>
                      </a:br>
                      <a:r>
                        <a:rPr lang="ru-RU" i="1" baseline="0" dirty="0" smtClean="0"/>
                        <a:t/>
                      </a:r>
                      <a:br>
                        <a:rPr lang="ru-RU" i="1" baseline="0" dirty="0" smtClean="0"/>
                      </a:br>
                      <a:r>
                        <a:rPr lang="ru-RU" i="1" baseline="0" dirty="0" smtClean="0"/>
                        <a:t>срок, Сретение</a:t>
                      </a:r>
                      <a:br>
                        <a:rPr lang="ru-RU" i="1" baseline="0" dirty="0" smtClean="0"/>
                      </a:br>
                      <a:r>
                        <a:rPr lang="ru-RU" i="1" baseline="0" dirty="0" smtClean="0"/>
                        <a:t/>
                      </a:r>
                      <a:br>
                        <a:rPr lang="ru-RU" i="1" baseline="0" dirty="0" smtClean="0"/>
                      </a:br>
                      <a:r>
                        <a:rPr lang="ru-RU" i="1" baseline="0" dirty="0" smtClean="0"/>
                        <a:t>узреть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32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</TotalTime>
  <Words>651</Words>
  <Application>Microsoft Office PowerPoint</Application>
  <PresentationFormat>Экран (4:3)</PresentationFormat>
  <Paragraphs>222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Тема Office</vt:lpstr>
      <vt:lpstr>Узаємодія голосних і приголосних у мовному потоці</vt:lpstr>
      <vt:lpstr>Асиміляція (уподібнення) і  дисиміляція (розподібнення) приголосних </vt:lpstr>
      <vt:lpstr>Приклади асиміляцій</vt:lpstr>
      <vt:lpstr>Презентация PowerPoint</vt:lpstr>
      <vt:lpstr>Приклади дисиміляції </vt:lpstr>
      <vt:lpstr>Спрощення (дієреза) </vt:lpstr>
      <vt:lpstr>Презентация PowerPoint</vt:lpstr>
      <vt:lpstr>ІІ. Спрощення приголосних/голосних на початку або в кінці слів – епентеза</vt:lpstr>
      <vt:lpstr>ІІІ. Приєднання додаткових звуків на початку або в середині слів – протеза</vt:lpstr>
      <vt:lpstr>ІV. Переставляння звуків, складів у словах – метатеза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Узаємодія голосних і приголосних у мовному потоці</dc:title>
  <dc:creator>Диана</dc:creator>
  <cp:lastModifiedBy>Екатерина</cp:lastModifiedBy>
  <cp:revision>106</cp:revision>
  <dcterms:created xsi:type="dcterms:W3CDTF">2020-01-23T16:52:51Z</dcterms:created>
  <dcterms:modified xsi:type="dcterms:W3CDTF">2021-04-08T13:27:33Z</dcterms:modified>
</cp:coreProperties>
</file>