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5" r:id="rId7"/>
    <p:sldId id="266" r:id="rId8"/>
    <p:sldId id="261" r:id="rId9"/>
    <p:sldId id="262" r:id="rId10"/>
    <p:sldId id="263" r:id="rId11"/>
    <p:sldId id="267" r:id="rId12"/>
    <p:sldId id="264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5E1946-23BC-4DC0-B353-BCD9DD57C254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65B634-446F-4A22-9A48-FE0EF7EFC0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2422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65B634-446F-4A22-9A48-FE0EF7EFC0D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164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Autofit/>
          </a:bodyPr>
          <a:lstStyle/>
          <a:p>
            <a:r>
              <a:rPr lang="uk-UA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Склад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українській мові</a:t>
            </a:r>
            <a:r>
              <a:rPr lang="uk-U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Теорії фонетичного складу</a:t>
            </a:r>
            <a:endParaRPr lang="ru-RU" sz="2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5896625"/>
              </p:ext>
            </p:extLst>
          </p:nvPr>
        </p:nvGraphicFramePr>
        <p:xfrm>
          <a:off x="251520" y="1124744"/>
          <a:ext cx="8424936" cy="5592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062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81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1809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7030A0"/>
                          </a:solidFill>
                        </a:rPr>
                        <a:t>Експіраторна</a:t>
                      </a:r>
                      <a:r>
                        <a:rPr lang="uk-UA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uk-UA" dirty="0" smtClean="0"/>
                        <a:t>(теорія повітряних поштовхів)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Р.</a:t>
                      </a:r>
                      <a:r>
                        <a:rPr lang="en-US" sz="1600" dirty="0" smtClean="0"/>
                        <a:t> </a:t>
                      </a:r>
                      <a:r>
                        <a:rPr lang="uk-UA" sz="1600" dirty="0" err="1" smtClean="0"/>
                        <a:t>Стетсон</a:t>
                      </a:r>
                      <a:r>
                        <a:rPr lang="uk-UA" sz="1600" dirty="0" smtClean="0"/>
                        <a:t>,</a:t>
                      </a:r>
                      <a:r>
                        <a:rPr lang="uk-UA" sz="1600" baseline="0" dirty="0" smtClean="0"/>
                        <a:t> </a:t>
                      </a:r>
                    </a:p>
                    <a:p>
                      <a:r>
                        <a:rPr lang="uk-UA" sz="1600" dirty="0" smtClean="0"/>
                        <a:t>(</a:t>
                      </a:r>
                      <a:r>
                        <a:rPr lang="uk-UA" sz="1600" dirty="0" smtClean="0">
                          <a:solidFill>
                            <a:srgbClr val="7030A0"/>
                          </a:solidFill>
                        </a:rPr>
                        <a:t>традиційна</a:t>
                      </a:r>
                      <a:r>
                        <a:rPr lang="uk-UA" sz="1600" dirty="0" smtClean="0"/>
                        <a:t>, зберігається у шкільних підручниках)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b="1" dirty="0" smtClean="0">
                          <a:solidFill>
                            <a:srgbClr val="C00000"/>
                          </a:solidFill>
                        </a:rPr>
                        <a:t>Склад</a:t>
                      </a:r>
                      <a:r>
                        <a:rPr lang="uk-UA" sz="1400" dirty="0" smtClean="0"/>
                        <a:t> – це один</a:t>
                      </a:r>
                      <a:r>
                        <a:rPr lang="uk-UA" sz="1400" baseline="0" dirty="0" smtClean="0"/>
                        <a:t> або кілька звуків, що вимовляються одним поштовхом видихуваного повітря внаслідок напруження голосових зв’язок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Не пояснює всіх випадків поділу слів на склади.</a:t>
                      </a:r>
                      <a:br>
                        <a:rPr lang="uk-UA" sz="1400" dirty="0" smtClean="0"/>
                      </a:br>
                      <a:r>
                        <a:rPr lang="uk-UA" sz="1400" dirty="0" smtClean="0"/>
                        <a:t>Не дістала експериментального підтвердження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1809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7030A0"/>
                          </a:solidFill>
                        </a:rPr>
                        <a:t>Теорія м’язового напруження </a:t>
                      </a:r>
                      <a:r>
                        <a:rPr lang="uk-UA" b="1" dirty="0" err="1" smtClean="0">
                          <a:solidFill>
                            <a:srgbClr val="7030A0"/>
                          </a:solidFill>
                        </a:rPr>
                        <a:t>мовних</a:t>
                      </a:r>
                      <a:r>
                        <a:rPr lang="uk-UA" b="1" dirty="0" smtClean="0">
                          <a:solidFill>
                            <a:srgbClr val="7030A0"/>
                          </a:solidFill>
                        </a:rPr>
                        <a:t> органів</a:t>
                      </a:r>
                    </a:p>
                    <a:p>
                      <a:pPr algn="ctr"/>
                      <a:r>
                        <a:rPr lang="uk-UA" b="0" dirty="0" smtClean="0">
                          <a:solidFill>
                            <a:schemeClr val="tx1"/>
                          </a:solidFill>
                        </a:rPr>
                        <a:t>(теорія пульсації)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Л.</a:t>
                      </a:r>
                      <a:r>
                        <a:rPr lang="en-US" sz="1600" dirty="0" smtClean="0"/>
                        <a:t> </a:t>
                      </a:r>
                      <a:r>
                        <a:rPr lang="uk-UA" sz="1600" dirty="0" smtClean="0"/>
                        <a:t>Щерба,</a:t>
                      </a:r>
                      <a:br>
                        <a:rPr lang="uk-UA" sz="1600" dirty="0" smtClean="0"/>
                      </a:br>
                      <a:r>
                        <a:rPr lang="uk-UA" sz="1600" dirty="0" smtClean="0"/>
                        <a:t>М.</a:t>
                      </a:r>
                      <a:r>
                        <a:rPr lang="en-US" sz="1600" dirty="0" smtClean="0"/>
                        <a:t> </a:t>
                      </a:r>
                      <a:r>
                        <a:rPr lang="uk-UA" sz="1600" dirty="0" smtClean="0"/>
                        <a:t>Наконечний, </a:t>
                      </a:r>
                      <a:br>
                        <a:rPr lang="uk-UA" sz="1600" dirty="0" smtClean="0"/>
                      </a:br>
                      <a:r>
                        <a:rPr lang="uk-UA" sz="1600" dirty="0" smtClean="0"/>
                        <a:t>В.</a:t>
                      </a:r>
                      <a:r>
                        <a:rPr lang="en-US" sz="1600" dirty="0" smtClean="0"/>
                        <a:t> </a:t>
                      </a:r>
                      <a:r>
                        <a:rPr lang="uk-UA" sz="1600" dirty="0" smtClean="0"/>
                        <a:t>Лобода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b="1" dirty="0" smtClean="0">
                          <a:solidFill>
                            <a:srgbClr val="C00000"/>
                          </a:solidFill>
                        </a:rPr>
                        <a:t>Склад</a:t>
                      </a:r>
                      <a:r>
                        <a:rPr lang="uk-UA" sz="14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uk-UA" sz="1400" dirty="0" smtClean="0"/>
                        <a:t>– це частина слова, утворена поєднанням звуків із зростаючим і спадним м’язовим напруженням при їх артикуляції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1809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7030A0"/>
                          </a:solidFill>
                        </a:rPr>
                        <a:t>Теорія </a:t>
                      </a:r>
                      <a:r>
                        <a:rPr lang="uk-UA" sz="1600" b="1" dirty="0" smtClean="0">
                          <a:solidFill>
                            <a:srgbClr val="7030A0"/>
                          </a:solidFill>
                        </a:rPr>
                        <a:t>гучності/</a:t>
                      </a:r>
                      <a:r>
                        <a:rPr lang="uk-UA" sz="1600" b="1" dirty="0" err="1" smtClean="0">
                          <a:solidFill>
                            <a:srgbClr val="7030A0"/>
                          </a:solidFill>
                        </a:rPr>
                        <a:t>сонорності</a:t>
                      </a:r>
                      <a:r>
                        <a:rPr lang="uk-UA" dirty="0" smtClean="0">
                          <a:solidFill>
                            <a:srgbClr val="7030A0"/>
                          </a:solidFill>
                        </a:rPr>
                        <a:t> (</a:t>
                      </a:r>
                      <a:r>
                        <a:rPr lang="uk-UA" dirty="0" err="1" smtClean="0">
                          <a:solidFill>
                            <a:srgbClr val="7030A0"/>
                          </a:solidFill>
                        </a:rPr>
                        <a:t>акустичності</a:t>
                      </a:r>
                      <a:r>
                        <a:rPr lang="uk-UA" dirty="0" smtClean="0">
                          <a:solidFill>
                            <a:srgbClr val="7030A0"/>
                          </a:solidFill>
                        </a:rPr>
                        <a:t>)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Й. Єсперсен,</a:t>
                      </a:r>
                      <a:br>
                        <a:rPr lang="uk-UA" sz="1600" dirty="0" smtClean="0"/>
                      </a:br>
                      <a:r>
                        <a:rPr lang="uk-UA" sz="1600" dirty="0" smtClean="0"/>
                        <a:t>Р.</a:t>
                      </a:r>
                      <a:r>
                        <a:rPr lang="en-US" sz="1600" dirty="0" smtClean="0"/>
                        <a:t> </a:t>
                      </a:r>
                      <a:r>
                        <a:rPr lang="uk-UA" sz="1600" dirty="0" err="1" smtClean="0"/>
                        <a:t>Аванесов</a:t>
                      </a:r>
                      <a:r>
                        <a:rPr lang="uk-UA" sz="1600" dirty="0" smtClean="0"/>
                        <a:t>,</a:t>
                      </a:r>
                      <a:br>
                        <a:rPr lang="uk-UA" sz="1600" dirty="0" smtClean="0"/>
                      </a:br>
                      <a:r>
                        <a:rPr lang="uk-UA" sz="1600" dirty="0" smtClean="0"/>
                        <a:t>Н.</a:t>
                      </a:r>
                      <a:r>
                        <a:rPr lang="en-US" sz="1600" dirty="0" smtClean="0"/>
                        <a:t> </a:t>
                      </a:r>
                      <a:r>
                        <a:rPr lang="uk-UA" sz="1600" dirty="0" err="1" smtClean="0"/>
                        <a:t>Тоцька</a:t>
                      </a:r>
                      <a:r>
                        <a:rPr lang="uk-UA" sz="1600" dirty="0" smtClean="0"/>
                        <a:t>,</a:t>
                      </a:r>
                      <a:br>
                        <a:rPr lang="uk-UA" sz="1600" dirty="0" smtClean="0"/>
                      </a:br>
                      <a:r>
                        <a:rPr lang="uk-UA" sz="1600" dirty="0" smtClean="0"/>
                        <a:t>Ю.</a:t>
                      </a:r>
                      <a:r>
                        <a:rPr lang="en-US" sz="1600" dirty="0" smtClean="0"/>
                        <a:t> </a:t>
                      </a:r>
                      <a:r>
                        <a:rPr lang="uk-UA" sz="1600" dirty="0" smtClean="0"/>
                        <a:t>Карпенко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b="1" dirty="0" smtClean="0">
                          <a:solidFill>
                            <a:srgbClr val="C00000"/>
                          </a:solidFill>
                        </a:rPr>
                        <a:t>Склад</a:t>
                      </a:r>
                      <a:r>
                        <a:rPr lang="uk-UA" sz="1400" dirty="0" smtClean="0"/>
                        <a:t> – єдність більш гучних (сонорних) звуків з менш гучними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1809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7030A0"/>
                          </a:solidFill>
                        </a:rPr>
                        <a:t>Комплексна</a:t>
                      </a:r>
                      <a:r>
                        <a:rPr lang="uk-UA" b="1" baseline="0" dirty="0" smtClean="0">
                          <a:solidFill>
                            <a:srgbClr val="7030A0"/>
                          </a:solidFill>
                        </a:rPr>
                        <a:t> теорія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М. Жовтобрюх,</a:t>
                      </a:r>
                      <a:br>
                        <a:rPr lang="uk-UA" sz="1600" dirty="0" smtClean="0"/>
                      </a:br>
                      <a:r>
                        <a:rPr lang="uk-UA" sz="1600" dirty="0" smtClean="0"/>
                        <a:t>М. Кулик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b="1" dirty="0" smtClean="0">
                          <a:solidFill>
                            <a:srgbClr val="FF0000"/>
                          </a:solidFill>
                        </a:rPr>
                        <a:t>Склад</a:t>
                      </a:r>
                      <a:r>
                        <a:rPr lang="uk-UA" sz="1400" dirty="0" smtClean="0"/>
                        <a:t> – явище фонетичне, фонологічне та</a:t>
                      </a:r>
                      <a:r>
                        <a:rPr lang="uk-UA" sz="1400" baseline="0" dirty="0" smtClean="0"/>
                        <a:t> історичне.</a:t>
                      </a:r>
                      <a:br>
                        <a:rPr lang="uk-UA" sz="1400" baseline="0" dirty="0" smtClean="0"/>
                      </a:br>
                      <a:r>
                        <a:rPr lang="uk-UA" sz="1400" baseline="0" dirty="0" smtClean="0"/>
                        <a:t>Його елементи – наслідок артикуляційно-акустичних, </a:t>
                      </a:r>
                      <a:r>
                        <a:rPr lang="uk-UA" sz="1400" baseline="0" dirty="0" err="1" smtClean="0"/>
                        <a:t>посодичних</a:t>
                      </a:r>
                      <a:r>
                        <a:rPr lang="uk-UA" sz="1400" baseline="0" dirty="0" smtClean="0"/>
                        <a:t> і фонологічних (узагальнення типів комбінування фонем) чинників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7712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5577"/>
            <a:ext cx="8229600" cy="1143000"/>
          </a:xfrm>
        </p:spPr>
        <p:txBody>
          <a:bodyPr>
            <a:normAutofit/>
          </a:bodyPr>
          <a:lstStyle/>
          <a:p>
            <a:r>
              <a:rPr lang="uk-UA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Інші типи наголосів</a:t>
            </a:r>
            <a:endParaRPr lang="ru-RU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5033412"/>
              </p:ext>
            </p:extLst>
          </p:nvPr>
        </p:nvGraphicFramePr>
        <p:xfrm>
          <a:off x="683568" y="1268759"/>
          <a:ext cx="7704856" cy="51125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8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76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0419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7030A0"/>
                          </a:solidFill>
                        </a:rPr>
                        <a:t>Фразовий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b="1" dirty="0" smtClean="0">
                          <a:solidFill>
                            <a:srgbClr val="0070C0"/>
                          </a:solidFill>
                        </a:rPr>
                        <a:t>Наголос акцентної</a:t>
                      </a:r>
                      <a:r>
                        <a:rPr lang="uk-UA" b="1" baseline="0" dirty="0" smtClean="0">
                          <a:solidFill>
                            <a:srgbClr val="0070C0"/>
                          </a:solidFill>
                        </a:rPr>
                        <a:t> групи (фонетичного слова): </a:t>
                      </a:r>
                      <a:r>
                        <a:rPr lang="uk-UA" baseline="0" dirty="0" smtClean="0"/>
                        <a:t>об’єднання єдиним наголосом службового і повнозначного слів</a:t>
                      </a:r>
                      <a:br>
                        <a:rPr lang="uk-UA" baseline="0" dirty="0" smtClean="0"/>
                      </a:br>
                      <a:r>
                        <a:rPr lang="uk-UA" b="1" baseline="0" dirty="0" smtClean="0">
                          <a:solidFill>
                            <a:srgbClr val="0070C0"/>
                          </a:solidFill>
                        </a:rPr>
                        <a:t>Синтагматичний:</a:t>
                      </a:r>
                      <a:r>
                        <a:rPr lang="uk-UA" baseline="0" dirty="0" smtClean="0"/>
                        <a:t> виділення кінцевого слова синтагми, яке є найважливішим у змістовому плані:</a:t>
                      </a:r>
                    </a:p>
                    <a:p>
                      <a:pPr algn="ctr"/>
                      <a:r>
                        <a:rPr lang="uk-UA" i="1" baseline="0" dirty="0" smtClean="0">
                          <a:solidFill>
                            <a:srgbClr val="7030A0"/>
                          </a:solidFill>
                        </a:rPr>
                        <a:t>Прийняти ліки </a:t>
                      </a:r>
                      <a:r>
                        <a:rPr lang="uk-UA" b="1" i="1" baseline="0" dirty="0" smtClean="0">
                          <a:solidFill>
                            <a:srgbClr val="7030A0"/>
                          </a:solidFill>
                        </a:rPr>
                        <a:t>на</a:t>
                      </a:r>
                      <a:r>
                        <a:rPr lang="en-US" b="1" i="1" baseline="0" dirty="0" smtClean="0">
                          <a:solidFill>
                            <a:srgbClr val="7030A0"/>
                          </a:solidFill>
                        </a:rPr>
                        <a:t>ᴖ</a:t>
                      </a:r>
                      <a:r>
                        <a:rPr lang="uk-UA" b="1" i="1" baseline="0" dirty="0" smtClean="0">
                          <a:solidFill>
                            <a:srgbClr val="7030A0"/>
                          </a:solidFill>
                        </a:rPr>
                        <a:t>ніч</a:t>
                      </a:r>
                      <a:endParaRPr lang="ru-RU" b="1" i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0419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7030A0"/>
                          </a:solidFill>
                        </a:rPr>
                        <a:t>Логічний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Особливе виділення голосом найважливішого слова у структурі</a:t>
                      </a:r>
                      <a:r>
                        <a:rPr lang="uk-UA" baseline="0" dirty="0" smtClean="0"/>
                        <a:t> речення:</a:t>
                      </a:r>
                      <a:br>
                        <a:rPr lang="uk-UA" baseline="0" dirty="0" smtClean="0"/>
                      </a:br>
                      <a:r>
                        <a:rPr lang="uk-UA" i="1" baseline="0" dirty="0" smtClean="0"/>
                        <a:t>О лицарі безумного </a:t>
                      </a:r>
                      <a:r>
                        <a:rPr lang="uk-UA" i="1" baseline="0" dirty="0" smtClean="0">
                          <a:solidFill>
                            <a:srgbClr val="7030A0"/>
                          </a:solidFill>
                        </a:rPr>
                        <a:t>«лицарства» </a:t>
                      </a:r>
                      <a:r>
                        <a:rPr lang="uk-UA" i="1" baseline="0" dirty="0" smtClean="0"/>
                        <a:t>з прокляттям вас на перегній! (М.Р.)</a:t>
                      </a:r>
                      <a:endParaRPr lang="ru-RU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0419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7030A0"/>
                          </a:solidFill>
                        </a:rPr>
                        <a:t>Емфатичний (виразовий)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Підсилює емоційний бік слова,</a:t>
                      </a:r>
                      <a:r>
                        <a:rPr lang="uk-UA" baseline="0" dirty="0" smtClean="0"/>
                        <a:t> передає афективний стан мовця:</a:t>
                      </a:r>
                      <a:br>
                        <a:rPr lang="uk-UA" baseline="0" dirty="0" smtClean="0"/>
                      </a:br>
                      <a:r>
                        <a:rPr lang="uk-UA" i="1" baseline="0" dirty="0" err="1" smtClean="0"/>
                        <a:t>Сл</a:t>
                      </a:r>
                      <a:r>
                        <a:rPr lang="uk-UA" b="1" i="1" baseline="0" dirty="0" err="1" smtClean="0">
                          <a:solidFill>
                            <a:srgbClr val="7030A0"/>
                          </a:solidFill>
                        </a:rPr>
                        <a:t>а-а-а</a:t>
                      </a:r>
                      <a:r>
                        <a:rPr lang="uk-UA" i="1" baseline="0" dirty="0" err="1" smtClean="0"/>
                        <a:t>вний</a:t>
                      </a:r>
                      <a:r>
                        <a:rPr lang="uk-UA" i="1" baseline="0" dirty="0" smtClean="0"/>
                        <a:t> сьогодні день! </a:t>
                      </a:r>
                      <a:r>
                        <a:rPr lang="uk-UA" i="1" baseline="0" dirty="0" err="1" smtClean="0"/>
                        <a:t>Ст</a:t>
                      </a:r>
                      <a:r>
                        <a:rPr lang="uk-UA" b="1" i="1" baseline="0" dirty="0" err="1" smtClean="0">
                          <a:solidFill>
                            <a:srgbClr val="7030A0"/>
                          </a:solidFill>
                        </a:rPr>
                        <a:t>р-р-р</a:t>
                      </a:r>
                      <a:r>
                        <a:rPr lang="uk-UA" i="1" baseline="0" dirty="0" err="1" smtClean="0"/>
                        <a:t>ашно</a:t>
                      </a:r>
                      <a:r>
                        <a:rPr lang="uk-UA" i="1" baseline="0" dirty="0" smtClean="0"/>
                        <a:t> мені!</a:t>
                      </a:r>
                      <a:br>
                        <a:rPr lang="uk-UA" i="1" baseline="0" dirty="0" smtClean="0"/>
                      </a:br>
                      <a:r>
                        <a:rPr lang="uk-UA" i="1" baseline="0" dirty="0" smtClean="0"/>
                        <a:t>По-справжньому заздриш не силі, не славі, не успіху, а </a:t>
                      </a:r>
                      <a:br>
                        <a:rPr lang="uk-UA" i="1" baseline="0" dirty="0" smtClean="0"/>
                      </a:br>
                      <a:r>
                        <a:rPr lang="uk-UA" b="1" i="1" baseline="0" dirty="0" err="1" smtClean="0">
                          <a:solidFill>
                            <a:srgbClr val="7030A0"/>
                          </a:solidFill>
                        </a:rPr>
                        <a:t>ре-а-лі-зо-ва-но-сті</a:t>
                      </a:r>
                      <a:r>
                        <a:rPr lang="uk-UA" b="0" i="1" baseline="0" dirty="0" smtClean="0"/>
                        <a:t>.</a:t>
                      </a:r>
                      <a:endParaRPr lang="ru-RU" b="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1099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160000" algn="l"/>
            <a:r>
              <a:rPr lang="uk-UA" sz="2400" dirty="0" smtClean="0">
                <a:solidFill>
                  <a:srgbClr val="C00000"/>
                </a:solidFill>
              </a:rPr>
              <a:t/>
            </a:r>
            <a:br>
              <a:rPr lang="uk-UA" sz="2400" dirty="0" smtClean="0">
                <a:solidFill>
                  <a:srgbClr val="C00000"/>
                </a:solidFill>
              </a:rPr>
            </a:br>
            <a:r>
              <a:rPr lang="uk-UA" sz="2400" dirty="0">
                <a:solidFill>
                  <a:srgbClr val="C00000"/>
                </a:solidFill>
              </a:rPr>
              <a:t/>
            </a:r>
            <a:br>
              <a:rPr lang="uk-UA" sz="2400" dirty="0">
                <a:solidFill>
                  <a:srgbClr val="C00000"/>
                </a:solidFill>
              </a:rPr>
            </a:br>
            <a:r>
              <a:rPr lang="uk-UA" sz="2400" dirty="0" smtClean="0">
                <a:solidFill>
                  <a:srgbClr val="C00000"/>
                </a:solidFill>
              </a:rPr>
              <a:t/>
            </a:r>
            <a:br>
              <a:rPr lang="uk-UA" sz="2400" dirty="0" smtClean="0">
                <a:solidFill>
                  <a:srgbClr val="C00000"/>
                </a:solidFill>
              </a:rPr>
            </a:br>
            <a:r>
              <a:rPr lang="uk-UA" sz="2400" dirty="0">
                <a:solidFill>
                  <a:srgbClr val="C00000"/>
                </a:solidFill>
              </a:rPr>
              <a:t/>
            </a:r>
            <a:br>
              <a:rPr lang="uk-UA" sz="2400" dirty="0">
                <a:solidFill>
                  <a:srgbClr val="C00000"/>
                </a:solidFill>
              </a:rPr>
            </a:br>
            <a:r>
              <a:rPr lang="uk-UA" sz="2400" dirty="0" smtClean="0">
                <a:solidFill>
                  <a:srgbClr val="C00000"/>
                </a:solidFill>
              </a:rPr>
              <a:t/>
            </a:r>
            <a:br>
              <a:rPr lang="uk-UA" sz="2400" dirty="0" smtClean="0">
                <a:solidFill>
                  <a:srgbClr val="C00000"/>
                </a:solidFill>
              </a:rPr>
            </a:br>
            <a:r>
              <a:rPr lang="uk-UA" sz="2400" dirty="0" smtClean="0">
                <a:solidFill>
                  <a:srgbClr val="C00000"/>
                </a:solidFill>
              </a:rPr>
              <a:t/>
            </a:r>
            <a:br>
              <a:rPr lang="uk-UA" sz="2400" dirty="0" smtClean="0">
                <a:solidFill>
                  <a:srgbClr val="C00000"/>
                </a:solidFill>
              </a:rPr>
            </a:br>
            <a:r>
              <a:rPr lang="uk-UA" sz="2400" dirty="0">
                <a:solidFill>
                  <a:srgbClr val="C00000"/>
                </a:solidFill>
              </a:rPr>
              <a:t/>
            </a:r>
            <a:br>
              <a:rPr lang="uk-UA" sz="2400" dirty="0">
                <a:solidFill>
                  <a:srgbClr val="C00000"/>
                </a:solidFill>
              </a:rPr>
            </a:br>
            <a:r>
              <a:rPr lang="uk-UA" sz="2400" dirty="0" smtClean="0">
                <a:solidFill>
                  <a:srgbClr val="C00000"/>
                </a:solidFill>
              </a:rPr>
              <a:t/>
            </a:r>
            <a:br>
              <a:rPr lang="uk-UA" sz="2400" dirty="0" smtClean="0">
                <a:solidFill>
                  <a:srgbClr val="C00000"/>
                </a:solidFill>
              </a:rPr>
            </a:br>
            <a:r>
              <a:rPr lang="uk-UA" sz="2400" dirty="0">
                <a:solidFill>
                  <a:srgbClr val="C00000"/>
                </a:solidFill>
              </a:rPr>
              <a:t/>
            </a:r>
            <a:br>
              <a:rPr lang="uk-UA" sz="2400" dirty="0">
                <a:solidFill>
                  <a:srgbClr val="C00000"/>
                </a:solidFill>
              </a:rPr>
            </a:br>
            <a:r>
              <a:rPr lang="uk-UA" sz="2400" dirty="0" smtClean="0">
                <a:solidFill>
                  <a:srgbClr val="C00000"/>
                </a:solidFill>
              </a:rPr>
              <a:t>Б.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uk-UA" sz="2400" dirty="0" smtClean="0">
                <a:solidFill>
                  <a:srgbClr val="C00000"/>
                </a:solidFill>
              </a:rPr>
              <a:t>Грінченко</a:t>
            </a:r>
            <a:br>
              <a:rPr lang="uk-UA" sz="2400" dirty="0" smtClean="0">
                <a:solidFill>
                  <a:srgbClr val="C00000"/>
                </a:solidFill>
              </a:rPr>
            </a:b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/>
              <a:t>Зима навкруг… Давно вже час</a:t>
            </a:r>
            <a:br>
              <a:rPr lang="uk-UA" sz="2400" dirty="0" smtClean="0"/>
            </a:br>
            <a:r>
              <a:rPr lang="uk-UA" sz="2400" dirty="0" smtClean="0"/>
              <a:t>Весні веселій розцвітати, </a:t>
            </a:r>
            <a:br>
              <a:rPr lang="uk-UA" sz="2400" dirty="0" smtClean="0"/>
            </a:br>
            <a:r>
              <a:rPr lang="uk-UA" sz="2400" dirty="0" smtClean="0"/>
              <a:t>А все мороз ще давить нас</a:t>
            </a:r>
            <a:br>
              <a:rPr lang="uk-UA" sz="2400" dirty="0" smtClean="0"/>
            </a:br>
            <a:r>
              <a:rPr lang="uk-UA" sz="2400" dirty="0" smtClean="0"/>
              <a:t>І не пуска з сумної хати.</a:t>
            </a:r>
            <a:br>
              <a:rPr lang="uk-UA" sz="2400" dirty="0" smtClean="0"/>
            </a:br>
            <a:r>
              <a:rPr lang="uk-UA" sz="2400" dirty="0" smtClean="0"/>
              <a:t>Зима навкруг… І де давно</a:t>
            </a:r>
            <a:br>
              <a:rPr lang="uk-UA" sz="2400" dirty="0" smtClean="0"/>
            </a:br>
            <a:r>
              <a:rPr lang="uk-UA" sz="2400" dirty="0" smtClean="0"/>
              <a:t>Вже пахнути повинні квіти, </a:t>
            </a:r>
            <a:br>
              <a:rPr lang="uk-UA" sz="2400" dirty="0" smtClean="0"/>
            </a:br>
            <a:r>
              <a:rPr lang="uk-UA" sz="2400" dirty="0" smtClean="0"/>
              <a:t>Там сніг лежить, як полотно, </a:t>
            </a:r>
            <a:br>
              <a:rPr lang="uk-UA" sz="2400" dirty="0" smtClean="0"/>
            </a:br>
            <a:r>
              <a:rPr lang="uk-UA" sz="2400" dirty="0" smtClean="0"/>
              <a:t>І сонце ще й не дума гріти.</a:t>
            </a:r>
            <a:endParaRPr lang="ru-RU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412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71761" y="1196752"/>
            <a:ext cx="78488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solidFill>
                  <a:srgbClr val="FF0000"/>
                </a:solidFill>
              </a:rPr>
              <a:t>Олесь Гончар:</a:t>
            </a:r>
          </a:p>
          <a:p>
            <a:endParaRPr lang="ru-RU" sz="2400" dirty="0" smtClean="0"/>
          </a:p>
          <a:p>
            <a:pPr algn="just"/>
            <a:r>
              <a:rPr lang="ru-RU" sz="2400" i="1" dirty="0" smtClean="0"/>
              <a:t>      </a:t>
            </a:r>
            <a:r>
              <a:rPr lang="ru-RU" sz="2400" i="1" dirty="0" err="1" smtClean="0"/>
              <a:t>Прикро</a:t>
            </a:r>
            <a:r>
              <a:rPr lang="ru-RU" sz="2400" i="1" dirty="0"/>
              <a:t>, </a:t>
            </a:r>
            <a:r>
              <a:rPr lang="ru-RU" sz="2400" i="1" dirty="0" err="1"/>
              <a:t>звичайно</a:t>
            </a:r>
            <a:r>
              <a:rPr lang="ru-RU" sz="2400" i="1" dirty="0"/>
              <a:t>, </a:t>
            </a:r>
            <a:r>
              <a:rPr lang="ru-RU" sz="2400" i="1" dirty="0" err="1"/>
              <a:t>буває</a:t>
            </a:r>
            <a:r>
              <a:rPr lang="ru-RU" sz="2400" i="1" dirty="0"/>
              <a:t>, коли </a:t>
            </a:r>
            <a:r>
              <a:rPr lang="ru-RU" sz="2400" i="1" dirty="0" err="1"/>
              <a:t>чуєш</a:t>
            </a:r>
            <a:r>
              <a:rPr lang="ru-RU" sz="2400" i="1" dirty="0"/>
              <a:t> з </a:t>
            </a:r>
            <a:r>
              <a:rPr lang="ru-RU" sz="2400" i="1" dirty="0" err="1"/>
              <a:t>чиїхось</a:t>
            </a:r>
            <a:r>
              <a:rPr lang="ru-RU" sz="2400" i="1" dirty="0"/>
              <a:t> уст </a:t>
            </a:r>
            <a:r>
              <a:rPr lang="ru-RU" sz="2400" i="1" dirty="0" err="1"/>
              <a:t>сканцеляризовані</a:t>
            </a:r>
            <a:r>
              <a:rPr lang="ru-RU" sz="2400" i="1" dirty="0"/>
              <a:t> </a:t>
            </a:r>
            <a:r>
              <a:rPr lang="ru-RU" sz="2400" i="1" dirty="0" err="1"/>
              <a:t>неоковирності</a:t>
            </a:r>
            <a:r>
              <a:rPr lang="ru-RU" sz="2400" i="1" dirty="0"/>
              <a:t>, </a:t>
            </a:r>
            <a:r>
              <a:rPr lang="ru-RU" sz="2400" i="1" dirty="0" err="1"/>
              <a:t>скальковані</a:t>
            </a:r>
            <a:r>
              <a:rPr lang="ru-RU" sz="2400" i="1" dirty="0"/>
              <a:t> </a:t>
            </a:r>
            <a:r>
              <a:rPr lang="ru-RU" sz="2400" i="1" dirty="0" err="1"/>
              <a:t>штампи</a:t>
            </a:r>
            <a:r>
              <a:rPr lang="ru-RU" sz="2400" i="1" dirty="0"/>
              <a:t> </a:t>
            </a:r>
            <a:r>
              <a:rPr lang="ru-RU" sz="2400" i="1" dirty="0" err="1"/>
              <a:t>або</a:t>
            </a:r>
            <a:r>
              <a:rPr lang="ru-RU" sz="2400" i="1" dirty="0"/>
              <a:t> </a:t>
            </a:r>
            <a:r>
              <a:rPr lang="ru-RU" sz="2400" i="1" dirty="0" err="1"/>
              <a:t>тролейбусні</a:t>
            </a:r>
            <a:r>
              <a:rPr lang="ru-RU" sz="2400" i="1" dirty="0"/>
              <a:t> </a:t>
            </a:r>
            <a:r>
              <a:rPr lang="ru-RU" sz="2400" i="1" dirty="0" err="1"/>
              <a:t>вульгаризми</a:t>
            </a:r>
            <a:r>
              <a:rPr lang="ru-RU" sz="2400" i="1" dirty="0"/>
              <a:t>, </a:t>
            </a:r>
            <a:r>
              <a:rPr lang="ru-RU" sz="2400" i="1" dirty="0" err="1"/>
              <a:t>або</a:t>
            </a:r>
            <a:r>
              <a:rPr lang="ru-RU" sz="2400" i="1" dirty="0"/>
              <a:t> коли </a:t>
            </a:r>
            <a:r>
              <a:rPr lang="ru-RU" sz="2400" i="1" dirty="0" err="1"/>
              <a:t>навіть</a:t>
            </a:r>
            <a:r>
              <a:rPr lang="ru-RU" sz="2400" i="1" dirty="0"/>
              <a:t> </a:t>
            </a:r>
            <a:r>
              <a:rPr lang="ru-RU" sz="2400" i="1" dirty="0" err="1"/>
              <a:t>актор</a:t>
            </a:r>
            <a:r>
              <a:rPr lang="ru-RU" sz="2400" i="1" dirty="0"/>
              <a:t> </a:t>
            </a:r>
            <a:r>
              <a:rPr lang="ru-RU" sz="2400" i="1" dirty="0" err="1"/>
              <a:t>зі</a:t>
            </a:r>
            <a:r>
              <a:rPr lang="ru-RU" sz="2400" i="1" dirty="0"/>
              <a:t> </a:t>
            </a:r>
            <a:r>
              <a:rPr lang="ru-RU" sz="2400" i="1" dirty="0" err="1"/>
              <a:t>сцени</a:t>
            </a:r>
            <a:r>
              <a:rPr lang="ru-RU" sz="2400" i="1" dirty="0"/>
              <a:t> </a:t>
            </a:r>
            <a:r>
              <a:rPr lang="ru-RU" sz="2400" i="1" dirty="0" err="1"/>
              <a:t>вимовляє</a:t>
            </a:r>
            <a:r>
              <a:rPr lang="ru-RU" sz="2400" i="1" dirty="0"/>
              <a:t> широко </a:t>
            </a:r>
            <a:r>
              <a:rPr lang="ru-RU" sz="2400" i="1" dirty="0" err="1"/>
              <a:t>відоме</a:t>
            </a:r>
            <a:r>
              <a:rPr lang="ru-RU" sz="2400" i="1" dirty="0"/>
              <a:t> слово перекручено, з </a:t>
            </a:r>
            <a:r>
              <a:rPr lang="ru-RU" sz="2400" i="1" dirty="0" err="1"/>
              <a:t>неправильним</a:t>
            </a:r>
            <a:r>
              <a:rPr lang="ru-RU" sz="2400" i="1" dirty="0"/>
              <a:t> </a:t>
            </a:r>
            <a:r>
              <a:rPr lang="ru-RU" sz="2400" i="1" dirty="0" err="1" smtClean="0"/>
              <a:t>наголосом</a:t>
            </a:r>
            <a:r>
              <a:rPr lang="ru-RU" sz="2400" i="1" dirty="0" smtClean="0"/>
              <a:t> </a:t>
            </a:r>
            <a:r>
              <a:rPr lang="ru-RU" sz="2400" dirty="0"/>
              <a:t>(«</a:t>
            </a:r>
            <a:r>
              <a:rPr lang="ru-RU" sz="2400" dirty="0" err="1"/>
              <a:t>Цвіт</a:t>
            </a:r>
            <a:r>
              <a:rPr lang="ru-RU" sz="2400" dirty="0"/>
              <a:t> слова народного»)</a:t>
            </a:r>
            <a:r>
              <a:rPr lang="ru-RU" sz="2400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5412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200" b="1" dirty="0" smtClean="0">
                <a:solidFill>
                  <a:srgbClr val="0070C0"/>
                </a:solidFill>
              </a:rPr>
              <a:t/>
            </a:r>
            <a:br>
              <a:rPr lang="uk-UA" sz="3200" b="1" dirty="0" smtClean="0">
                <a:solidFill>
                  <a:srgbClr val="0070C0"/>
                </a:solidFill>
              </a:rPr>
            </a:br>
            <a:r>
              <a:rPr lang="uk-UA" sz="3200" b="1" dirty="0">
                <a:solidFill>
                  <a:srgbClr val="0070C0"/>
                </a:solidFill>
              </a:rPr>
              <a:t/>
            </a:r>
            <a:br>
              <a:rPr lang="uk-UA" sz="3200" b="1" dirty="0">
                <a:solidFill>
                  <a:srgbClr val="0070C0"/>
                </a:solidFill>
              </a:rPr>
            </a:br>
            <a:r>
              <a:rPr lang="uk-UA" sz="3200" b="1" dirty="0" smtClean="0">
                <a:solidFill>
                  <a:srgbClr val="0070C0"/>
                </a:solidFill>
              </a:rPr>
              <a:t/>
            </a:r>
            <a:br>
              <a:rPr lang="uk-UA" sz="3200" b="1" dirty="0" smtClean="0">
                <a:solidFill>
                  <a:srgbClr val="0070C0"/>
                </a:solidFill>
              </a:rPr>
            </a:br>
            <a:r>
              <a:rPr lang="uk-UA" sz="3200" b="1" dirty="0" smtClean="0">
                <a:solidFill>
                  <a:srgbClr val="0070C0"/>
                </a:solidFill>
              </a:rPr>
              <a:t/>
            </a:r>
            <a:br>
              <a:rPr lang="uk-UA" sz="3200" b="1" dirty="0" smtClean="0">
                <a:solidFill>
                  <a:srgbClr val="0070C0"/>
                </a:solidFill>
              </a:rPr>
            </a:br>
            <a:r>
              <a:rPr lang="uk-UA" sz="3200" b="1" dirty="0">
                <a:solidFill>
                  <a:srgbClr val="0070C0"/>
                </a:solidFill>
              </a:rPr>
              <a:t/>
            </a:r>
            <a:br>
              <a:rPr lang="uk-UA" sz="3200" b="1" dirty="0">
                <a:solidFill>
                  <a:srgbClr val="0070C0"/>
                </a:solidFill>
              </a:rPr>
            </a:br>
            <a:r>
              <a:rPr lang="uk-UA" sz="3200" b="1" dirty="0" smtClean="0">
                <a:solidFill>
                  <a:srgbClr val="0070C0"/>
                </a:solidFill>
              </a:rPr>
              <a:t/>
            </a:r>
            <a:br>
              <a:rPr lang="uk-UA" sz="3200" b="1" dirty="0" smtClean="0">
                <a:solidFill>
                  <a:srgbClr val="0070C0"/>
                </a:solidFill>
              </a:rPr>
            </a:br>
            <a:r>
              <a:rPr lang="uk-UA" sz="3200" b="1" dirty="0">
                <a:solidFill>
                  <a:srgbClr val="0070C0"/>
                </a:solidFill>
              </a:rPr>
              <a:t/>
            </a:r>
            <a:br>
              <a:rPr lang="uk-UA" sz="3200" b="1" dirty="0">
                <a:solidFill>
                  <a:srgbClr val="0070C0"/>
                </a:solidFill>
              </a:rPr>
            </a:br>
            <a:r>
              <a:rPr lang="uk-UA" sz="3200" b="1" dirty="0" smtClean="0">
                <a:solidFill>
                  <a:srgbClr val="0070C0"/>
                </a:solidFill>
              </a:rPr>
              <a:t/>
            </a:r>
            <a:br>
              <a:rPr lang="uk-UA" sz="3200" b="1" dirty="0" smtClean="0">
                <a:solidFill>
                  <a:srgbClr val="0070C0"/>
                </a:solidFill>
              </a:rPr>
            </a:br>
            <a:r>
              <a:rPr lang="uk-UA" sz="3200" b="1" dirty="0">
                <a:solidFill>
                  <a:srgbClr val="0070C0"/>
                </a:solidFill>
              </a:rPr>
              <a:t/>
            </a:r>
            <a:br>
              <a:rPr lang="uk-UA" sz="3200" b="1" dirty="0">
                <a:solidFill>
                  <a:srgbClr val="0070C0"/>
                </a:solidFill>
              </a:rPr>
            </a:br>
            <a:r>
              <a:rPr lang="uk-UA" sz="3200" b="1" dirty="0" smtClean="0">
                <a:solidFill>
                  <a:srgbClr val="0070C0"/>
                </a:solidFill>
              </a:rPr>
              <a:t/>
            </a:r>
            <a:br>
              <a:rPr lang="uk-UA" sz="3200" b="1" dirty="0" smtClean="0">
                <a:solidFill>
                  <a:srgbClr val="0070C0"/>
                </a:solidFill>
              </a:rPr>
            </a:br>
            <a:r>
              <a:rPr lang="uk-UA" sz="3200" b="1" dirty="0" smtClean="0">
                <a:solidFill>
                  <a:srgbClr val="0070C0"/>
                </a:solidFill>
              </a:rPr>
              <a:t>Найважливіші орфоепічні словники</a:t>
            </a:r>
            <a:br>
              <a:rPr lang="uk-UA" sz="3200" b="1" dirty="0" smtClean="0">
                <a:solidFill>
                  <a:srgbClr val="0070C0"/>
                </a:solidFill>
              </a:rPr>
            </a:br>
            <a:r>
              <a:rPr lang="uk-UA" sz="3200" b="1" dirty="0" smtClean="0">
                <a:solidFill>
                  <a:srgbClr val="0070C0"/>
                </a:solidFill>
              </a:rPr>
              <a:t/>
            </a:r>
            <a:br>
              <a:rPr lang="uk-UA" sz="3200" b="1" dirty="0" smtClean="0">
                <a:solidFill>
                  <a:srgbClr val="0070C0"/>
                </a:solidFill>
              </a:rPr>
            </a:br>
            <a:r>
              <a:rPr lang="uk-UA" sz="2700" b="1" dirty="0" err="1" smtClean="0">
                <a:solidFill>
                  <a:srgbClr val="0070C0"/>
                </a:solidFill>
              </a:rPr>
              <a:t>Головащук</a:t>
            </a:r>
            <a:r>
              <a:rPr lang="uk-UA" sz="2700" b="1" dirty="0" smtClean="0">
                <a:solidFill>
                  <a:srgbClr val="0070C0"/>
                </a:solidFill>
              </a:rPr>
              <a:t> С. </a:t>
            </a:r>
            <a:r>
              <a:rPr lang="uk-UA" sz="2700" dirty="0" smtClean="0">
                <a:solidFill>
                  <a:srgbClr val="0070C0"/>
                </a:solidFill>
              </a:rPr>
              <a:t>Складні випадки наголошення: словник-довідник</a:t>
            </a:r>
            <a:r>
              <a:rPr lang="uk-UA" sz="2700" b="1" dirty="0" smtClean="0">
                <a:solidFill>
                  <a:srgbClr val="0070C0"/>
                </a:solidFill>
              </a:rPr>
              <a:t>. </a:t>
            </a:r>
            <a:r>
              <a:rPr lang="uk-UA" sz="2700" dirty="0" smtClean="0">
                <a:solidFill>
                  <a:srgbClr val="0070C0"/>
                </a:solidFill>
              </a:rPr>
              <a:t>Київ: Либідь, 1995   та</a:t>
            </a:r>
            <a:br>
              <a:rPr lang="uk-UA" sz="2700" dirty="0" smtClean="0">
                <a:solidFill>
                  <a:srgbClr val="0070C0"/>
                </a:solidFill>
              </a:rPr>
            </a:br>
            <a:r>
              <a:rPr lang="uk-UA" sz="2700" dirty="0" smtClean="0">
                <a:solidFill>
                  <a:srgbClr val="0070C0"/>
                </a:solidFill>
              </a:rPr>
              <a:t>Словник наголосів. Київ: Наук. думка, 2003.</a:t>
            </a:r>
            <a:br>
              <a:rPr lang="uk-UA" sz="2700" dirty="0" smtClean="0">
                <a:solidFill>
                  <a:srgbClr val="0070C0"/>
                </a:solidFill>
              </a:rPr>
            </a:br>
            <a:r>
              <a:rPr lang="uk-UA" sz="2700" b="1" dirty="0">
                <a:solidFill>
                  <a:srgbClr val="0070C0"/>
                </a:solidFill>
              </a:rPr>
              <a:t/>
            </a:r>
            <a:br>
              <a:rPr lang="uk-UA" sz="2700" b="1" dirty="0">
                <a:solidFill>
                  <a:srgbClr val="0070C0"/>
                </a:solidFill>
              </a:rPr>
            </a:br>
            <a:r>
              <a:rPr lang="uk-UA" sz="2700" b="1" dirty="0" smtClean="0">
                <a:solidFill>
                  <a:srgbClr val="0070C0"/>
                </a:solidFill>
              </a:rPr>
              <a:t/>
            </a:r>
            <a:br>
              <a:rPr lang="uk-UA" sz="2700" b="1" dirty="0" smtClean="0">
                <a:solidFill>
                  <a:srgbClr val="0070C0"/>
                </a:solidFill>
              </a:rPr>
            </a:br>
            <a:r>
              <a:rPr lang="uk-UA" sz="2700" b="1" dirty="0" smtClean="0">
                <a:solidFill>
                  <a:srgbClr val="0070C0"/>
                </a:solidFill>
              </a:rPr>
              <a:t>Орфоепічний словник української мови: </a:t>
            </a:r>
            <a:r>
              <a:rPr lang="uk-UA" sz="2700" dirty="0" smtClean="0">
                <a:solidFill>
                  <a:srgbClr val="0070C0"/>
                </a:solidFill>
              </a:rPr>
              <a:t>В двох томах. </a:t>
            </a:r>
            <a:r>
              <a:rPr lang="uk-UA" sz="2700" b="1" dirty="0" smtClean="0">
                <a:solidFill>
                  <a:srgbClr val="0070C0"/>
                </a:solidFill>
              </a:rPr>
              <a:t/>
            </a:r>
            <a:br>
              <a:rPr lang="uk-UA" sz="2700" b="1" dirty="0" smtClean="0">
                <a:solidFill>
                  <a:srgbClr val="0070C0"/>
                </a:solidFill>
              </a:rPr>
            </a:br>
            <a:r>
              <a:rPr lang="uk-UA" sz="2700" dirty="0" smtClean="0">
                <a:solidFill>
                  <a:srgbClr val="0070C0"/>
                </a:solidFill>
              </a:rPr>
              <a:t>Київ: Довіра, 2003.</a:t>
            </a:r>
            <a:r>
              <a:rPr lang="uk-UA" sz="2700" b="1" dirty="0" smtClean="0">
                <a:solidFill>
                  <a:srgbClr val="0070C0"/>
                </a:solidFill>
              </a:rPr>
              <a:t/>
            </a:r>
            <a:br>
              <a:rPr lang="uk-UA" sz="2700" b="1" dirty="0" smtClean="0">
                <a:solidFill>
                  <a:srgbClr val="0070C0"/>
                </a:solidFill>
              </a:rPr>
            </a:br>
            <a:r>
              <a:rPr lang="uk-UA" sz="2700" b="1" dirty="0" smtClean="0">
                <a:solidFill>
                  <a:srgbClr val="0070C0"/>
                </a:solidFill>
              </a:rPr>
              <a:t/>
            </a:r>
            <a:br>
              <a:rPr lang="uk-UA" sz="2700" b="1" dirty="0" smtClean="0">
                <a:solidFill>
                  <a:srgbClr val="0070C0"/>
                </a:solidFill>
              </a:rPr>
            </a:br>
            <a:endParaRPr lang="ru-RU" sz="27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372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Характеристика фонетичних складів</a:t>
            </a:r>
            <a:endParaRPr lang="ru-R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5351" y="1781487"/>
            <a:ext cx="2848537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400" b="1" u="sng" dirty="0" smtClean="0">
                <a:solidFill>
                  <a:srgbClr val="7030A0"/>
                </a:solidFill>
              </a:rPr>
              <a:t>За кінцевим звуком</a:t>
            </a:r>
          </a:p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голосним – </a:t>
            </a:r>
            <a:r>
              <a:rPr lang="uk-UA" b="1" dirty="0" smtClean="0">
                <a:solidFill>
                  <a:srgbClr val="0070C0"/>
                </a:solidFill>
              </a:rPr>
              <a:t>відкритий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приголосним </a:t>
            </a:r>
            <a:r>
              <a:rPr lang="uk-UA" dirty="0">
                <a:solidFill>
                  <a:prstClr val="black"/>
                </a:solidFill>
              </a:rPr>
              <a:t>– </a:t>
            </a:r>
            <a:r>
              <a:rPr lang="uk-UA" b="1" dirty="0" smtClean="0">
                <a:solidFill>
                  <a:srgbClr val="0070C0"/>
                </a:solidFill>
              </a:rPr>
              <a:t>закритий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48064" y="1761883"/>
            <a:ext cx="3191066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400" b="1" u="sng" dirty="0" smtClean="0">
                <a:solidFill>
                  <a:srgbClr val="7030A0"/>
                </a:solidFill>
              </a:rPr>
              <a:t>За початковим звуком</a:t>
            </a:r>
            <a:endParaRPr lang="uk-UA" sz="2400" b="1" u="sng" dirty="0">
              <a:solidFill>
                <a:srgbClr val="7030A0"/>
              </a:solidFill>
            </a:endParaRPr>
          </a:p>
          <a:p>
            <a:endParaRPr lang="uk-UA" dirty="0" smtClean="0"/>
          </a:p>
          <a:p>
            <a:r>
              <a:rPr lang="uk-UA" dirty="0" smtClean="0"/>
              <a:t>голосним – </a:t>
            </a:r>
            <a:r>
              <a:rPr lang="uk-UA" b="1" dirty="0" smtClean="0">
                <a:solidFill>
                  <a:srgbClr val="0070C0"/>
                </a:solidFill>
              </a:rPr>
              <a:t>неприкритий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приголосним </a:t>
            </a:r>
            <a:r>
              <a:rPr lang="uk-UA" dirty="0">
                <a:solidFill>
                  <a:prstClr val="black"/>
                </a:solidFill>
              </a:rPr>
              <a:t>– </a:t>
            </a:r>
            <a:r>
              <a:rPr lang="uk-UA" b="1" dirty="0" smtClean="0">
                <a:solidFill>
                  <a:srgbClr val="0070C0"/>
                </a:solidFill>
              </a:rPr>
              <a:t>прикритий</a:t>
            </a:r>
            <a:endParaRPr lang="ru-RU" b="1" dirty="0">
              <a:solidFill>
                <a:srgbClr val="0070C0"/>
              </a:solidFill>
            </a:endParaRPr>
          </a:p>
        </p:txBody>
      </p:sp>
      <p:cxnSp>
        <p:nvCxnSpPr>
          <p:cNvPr id="6" name="Прямая со стрелкой 5"/>
          <p:cNvCxnSpPr>
            <a:endCxn id="4" idx="0"/>
          </p:cNvCxnSpPr>
          <p:nvPr/>
        </p:nvCxnSpPr>
        <p:spPr>
          <a:xfrm>
            <a:off x="5340426" y="1329835"/>
            <a:ext cx="1403171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endCxn id="3" idx="0"/>
          </p:cNvCxnSpPr>
          <p:nvPr/>
        </p:nvCxnSpPr>
        <p:spPr>
          <a:xfrm flipH="1">
            <a:off x="2139620" y="1349439"/>
            <a:ext cx="1600067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843808" y="3599438"/>
            <a:ext cx="2879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u="sng" dirty="0" smtClean="0">
                <a:solidFill>
                  <a:srgbClr val="7030A0"/>
                </a:solidFill>
              </a:rPr>
              <a:t>За </a:t>
            </a:r>
            <a:r>
              <a:rPr lang="uk-UA" sz="2400" b="1" u="sng" dirty="0" err="1" smtClean="0">
                <a:solidFill>
                  <a:srgbClr val="7030A0"/>
                </a:solidFill>
              </a:rPr>
              <a:t>наголошуваністю</a:t>
            </a:r>
            <a:endParaRPr lang="ru-RU" sz="2400" b="1" u="sng" dirty="0">
              <a:solidFill>
                <a:srgbClr val="7030A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99589" y="4509120"/>
            <a:ext cx="56003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      </a:t>
            </a:r>
            <a:r>
              <a:rPr lang="uk-UA" b="1" dirty="0" smtClean="0">
                <a:solidFill>
                  <a:srgbClr val="0070C0"/>
                </a:solidFill>
              </a:rPr>
              <a:t>наголошений</a:t>
            </a:r>
            <a:r>
              <a:rPr lang="uk-UA" sz="2400" dirty="0" smtClean="0"/>
              <a:t>                         </a:t>
            </a:r>
            <a:r>
              <a:rPr lang="en-US" sz="2400" dirty="0" smtClean="0"/>
              <a:t>      </a:t>
            </a:r>
            <a:r>
              <a:rPr lang="uk-UA" b="1" dirty="0" smtClean="0">
                <a:solidFill>
                  <a:srgbClr val="0070C0"/>
                </a:solidFill>
              </a:rPr>
              <a:t>ненаголошений</a:t>
            </a:r>
            <a:endParaRPr lang="ru-RU" b="1" dirty="0">
              <a:solidFill>
                <a:srgbClr val="0070C0"/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H="1">
            <a:off x="2699792" y="4122658"/>
            <a:ext cx="1368152" cy="3864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5004048" y="4122658"/>
            <a:ext cx="1037963" cy="3864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0393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1755" y="0"/>
            <a:ext cx="9144000" cy="1143000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Орієнтовні правила фонетичного складоподілу</a:t>
            </a:r>
            <a:endParaRPr lang="ru-RU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4669959"/>
              </p:ext>
            </p:extLst>
          </p:nvPr>
        </p:nvGraphicFramePr>
        <p:xfrm>
          <a:off x="251520" y="1196752"/>
          <a:ext cx="8712968" cy="5669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2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161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043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581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rgbClr val="0070C0"/>
                          </a:solidFill>
                        </a:rPr>
                        <a:t>Правила</a:t>
                      </a:r>
                      <a:endParaRPr lang="ru-RU" sz="20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rgbClr val="0070C0"/>
                          </a:solidFill>
                        </a:rPr>
                        <a:t>Приклади</a:t>
                      </a:r>
                      <a:endParaRPr lang="ru-RU" sz="20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0266">
                <a:tc>
                  <a:txBody>
                    <a:bodyPr/>
                    <a:lstStyle/>
                    <a:p>
                      <a:r>
                        <a:rPr lang="uk-UA" sz="2000" b="1" dirty="0" smtClean="0">
                          <a:solidFill>
                            <a:srgbClr val="0070C0"/>
                          </a:solidFill>
                        </a:rPr>
                        <a:t>1.</a:t>
                      </a:r>
                      <a:br>
                        <a:rPr lang="uk-UA" sz="2000" b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sz="2000" dirty="0" smtClean="0">
                          <a:solidFill>
                            <a:srgbClr val="0070C0"/>
                          </a:solidFill>
                        </a:rPr>
                        <a:t/>
                      </a:r>
                      <a:br>
                        <a:rPr lang="uk-UA" sz="2000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sz="2000" dirty="0" smtClean="0">
                          <a:solidFill>
                            <a:srgbClr val="0070C0"/>
                          </a:solidFill>
                        </a:rPr>
                        <a:t/>
                      </a:r>
                      <a:br>
                        <a:rPr lang="uk-UA" sz="2000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sz="2000" b="1" dirty="0" smtClean="0">
                          <a:solidFill>
                            <a:srgbClr val="0070C0"/>
                          </a:solidFill>
                        </a:rPr>
                        <a:t>2.</a:t>
                      </a:r>
                      <a:r>
                        <a:rPr lang="uk-UA" sz="2000" dirty="0" smtClean="0">
                          <a:solidFill>
                            <a:srgbClr val="0070C0"/>
                          </a:solidFill>
                        </a:rPr>
                        <a:t/>
                      </a:r>
                      <a:br>
                        <a:rPr lang="uk-UA" sz="2000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sz="2000" dirty="0" smtClean="0">
                          <a:solidFill>
                            <a:srgbClr val="0070C0"/>
                          </a:solidFill>
                        </a:rPr>
                        <a:t/>
                      </a:r>
                      <a:br>
                        <a:rPr lang="uk-UA" sz="2000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sz="2000" dirty="0" smtClean="0">
                          <a:solidFill>
                            <a:srgbClr val="0070C0"/>
                          </a:solidFill>
                        </a:rPr>
                        <a:t/>
                      </a:r>
                      <a:br>
                        <a:rPr lang="uk-UA" sz="2000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sz="2000" dirty="0" smtClean="0">
                          <a:solidFill>
                            <a:srgbClr val="0070C0"/>
                          </a:solidFill>
                        </a:rPr>
                        <a:t/>
                      </a:r>
                      <a:br>
                        <a:rPr lang="uk-UA" sz="2000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sz="2000" dirty="0" smtClean="0">
                          <a:solidFill>
                            <a:srgbClr val="0070C0"/>
                          </a:solidFill>
                        </a:rPr>
                        <a:t/>
                      </a:r>
                      <a:br>
                        <a:rPr lang="uk-UA" sz="2000" dirty="0" smtClean="0">
                          <a:solidFill>
                            <a:srgbClr val="0070C0"/>
                          </a:solidFill>
                        </a:rPr>
                      </a:br>
                      <a:endParaRPr lang="uk-UA" sz="2000" dirty="0" smtClean="0">
                        <a:solidFill>
                          <a:srgbClr val="0070C0"/>
                        </a:solidFill>
                      </a:endParaRPr>
                    </a:p>
                    <a:p>
                      <a:r>
                        <a:rPr lang="uk-UA" sz="2000" b="1" dirty="0" smtClean="0">
                          <a:solidFill>
                            <a:srgbClr val="0070C0"/>
                          </a:solidFill>
                        </a:rPr>
                        <a:t>3.</a:t>
                      </a:r>
                      <a:r>
                        <a:rPr lang="uk-UA" sz="2000" dirty="0" smtClean="0">
                          <a:solidFill>
                            <a:srgbClr val="0070C0"/>
                          </a:solidFill>
                        </a:rPr>
                        <a:t/>
                      </a:r>
                      <a:br>
                        <a:rPr lang="uk-UA" sz="2000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sz="2000" dirty="0" smtClean="0">
                          <a:solidFill>
                            <a:srgbClr val="0070C0"/>
                          </a:solidFill>
                        </a:rPr>
                        <a:t/>
                      </a:r>
                      <a:br>
                        <a:rPr lang="uk-UA" sz="2000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sz="2000" dirty="0" smtClean="0">
                          <a:solidFill>
                            <a:srgbClr val="0070C0"/>
                          </a:solidFill>
                        </a:rPr>
                        <a:t/>
                      </a:r>
                      <a:br>
                        <a:rPr lang="uk-UA" sz="2000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sz="2000" dirty="0" smtClean="0">
                          <a:solidFill>
                            <a:srgbClr val="0070C0"/>
                          </a:solidFill>
                        </a:rPr>
                        <a:t/>
                      </a:r>
                      <a:br>
                        <a:rPr lang="uk-UA" sz="2000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sz="2000" dirty="0" smtClean="0">
                          <a:solidFill>
                            <a:srgbClr val="0070C0"/>
                          </a:solidFill>
                        </a:rPr>
                        <a:t/>
                      </a:r>
                      <a:br>
                        <a:rPr lang="uk-UA" sz="2000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sz="2000" b="1" dirty="0" smtClean="0">
                          <a:solidFill>
                            <a:srgbClr val="0070C0"/>
                          </a:solidFill>
                        </a:rPr>
                        <a:t>4.</a:t>
                      </a:r>
                      <a:endParaRPr lang="ru-RU" sz="20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Один інтервокальний</a:t>
                      </a:r>
                      <a:r>
                        <a:rPr lang="uk-UA" sz="2000" baseline="0" dirty="0" smtClean="0"/>
                        <a:t> приголосний належить до наступного складу.</a:t>
                      </a:r>
                      <a:r>
                        <a:rPr lang="ru-RU" sz="2000" baseline="0" dirty="0" smtClean="0"/>
                        <a:t/>
                      </a:r>
                      <a:br>
                        <a:rPr lang="ru-RU" sz="2000" baseline="0" dirty="0" smtClean="0"/>
                      </a:br>
                      <a:r>
                        <a:rPr lang="ru-RU" sz="2000" baseline="0" dirty="0" smtClean="0"/>
                        <a:t/>
                      </a:r>
                      <a:br>
                        <a:rPr lang="ru-RU" sz="2000" baseline="0" dirty="0" smtClean="0"/>
                      </a:br>
                      <a:r>
                        <a:rPr lang="ru-RU" sz="2000" baseline="0" dirty="0" smtClean="0"/>
                        <a:t>Два </a:t>
                      </a:r>
                      <a:r>
                        <a:rPr lang="ru-RU" sz="2000" baseline="0" dirty="0" err="1" smtClean="0"/>
                        <a:t>інтервокальні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baseline="0" dirty="0" err="1" smtClean="0"/>
                        <a:t>приголосні</a:t>
                      </a:r>
                      <a:r>
                        <a:rPr lang="ru-RU" sz="2000" baseline="0" dirty="0" smtClean="0"/>
                        <a:t> </a:t>
                      </a:r>
                      <a:br>
                        <a:rPr lang="ru-RU" sz="2000" baseline="0" dirty="0" smtClean="0"/>
                      </a:br>
                      <a:r>
                        <a:rPr lang="ru-RU" sz="2000" baseline="0" dirty="0" smtClean="0"/>
                        <a:t>- </a:t>
                      </a:r>
                      <a:r>
                        <a:rPr lang="ru-RU" sz="2000" baseline="0" dirty="0" err="1" smtClean="0"/>
                        <a:t>однієї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baseline="0" dirty="0" err="1" smtClean="0"/>
                        <a:t>якості</a:t>
                      </a:r>
                      <a:r>
                        <a:rPr lang="ru-RU" sz="2000" baseline="0" dirty="0" smtClean="0"/>
                        <a:t> (</a:t>
                      </a:r>
                      <a:r>
                        <a:rPr lang="ru-RU" sz="2000" baseline="0" dirty="0" err="1" smtClean="0"/>
                        <a:t>дзвінкі</a:t>
                      </a:r>
                      <a:r>
                        <a:rPr lang="ru-RU" sz="2000" baseline="0" dirty="0" smtClean="0"/>
                        <a:t>/</a:t>
                      </a:r>
                      <a:r>
                        <a:rPr lang="ru-RU" sz="2000" baseline="0" dirty="0" err="1" smtClean="0"/>
                        <a:t>глухі</a:t>
                      </a:r>
                      <a:r>
                        <a:rPr lang="ru-RU" sz="2000" baseline="0" dirty="0" smtClean="0"/>
                        <a:t>)          </a:t>
                      </a:r>
                      <a:r>
                        <a:rPr lang="ru-RU" sz="2800" baseline="0" dirty="0" err="1" smtClean="0"/>
                        <a:t>або</a:t>
                      </a:r>
                      <a:r>
                        <a:rPr lang="ru-RU" sz="2000" baseline="0" dirty="0" smtClean="0"/>
                        <a:t/>
                      </a:r>
                      <a:br>
                        <a:rPr lang="ru-RU" sz="2000" baseline="0" dirty="0" smtClean="0"/>
                      </a:br>
                      <a:r>
                        <a:rPr lang="ru-RU" sz="2000" baseline="0" dirty="0" smtClean="0"/>
                        <a:t>- </a:t>
                      </a:r>
                      <a:r>
                        <a:rPr lang="ru-RU" sz="2000" baseline="0" dirty="0" err="1" smtClean="0"/>
                        <a:t>другий</a:t>
                      </a:r>
                      <a:r>
                        <a:rPr lang="ru-RU" sz="2000" baseline="0" dirty="0" smtClean="0"/>
                        <a:t> – </a:t>
                      </a:r>
                      <a:r>
                        <a:rPr lang="ru-RU" sz="2000" baseline="0" dirty="0" err="1" smtClean="0"/>
                        <a:t>сонорний</a:t>
                      </a:r>
                      <a:r>
                        <a:rPr lang="ru-RU" sz="2000" baseline="0" dirty="0" smtClean="0"/>
                        <a:t/>
                      </a:r>
                      <a:br>
                        <a:rPr lang="ru-RU" sz="2000" baseline="0" dirty="0" smtClean="0"/>
                      </a:br>
                      <a:r>
                        <a:rPr lang="ru-RU" sz="2000" baseline="0" dirty="0" smtClean="0"/>
                        <a:t>належать до </a:t>
                      </a:r>
                      <a:r>
                        <a:rPr lang="ru-RU" sz="2000" baseline="0" dirty="0" err="1" smtClean="0"/>
                        <a:t>наступого</a:t>
                      </a:r>
                      <a:r>
                        <a:rPr lang="ru-RU" sz="2000" baseline="0" dirty="0" smtClean="0"/>
                        <a:t> складу</a:t>
                      </a:r>
                      <a:br>
                        <a:rPr lang="ru-RU" sz="2000" baseline="0" dirty="0" smtClean="0"/>
                      </a:br>
                      <a:r>
                        <a:rPr lang="ru-RU" sz="2000" baseline="0" dirty="0" smtClean="0"/>
                        <a:t/>
                      </a:r>
                      <a:br>
                        <a:rPr lang="ru-RU" sz="2000" baseline="0" dirty="0" smtClean="0"/>
                      </a:br>
                      <a:r>
                        <a:rPr lang="ru-RU" sz="2000" baseline="0" dirty="0" smtClean="0"/>
                        <a:t>Два </a:t>
                      </a:r>
                      <a:r>
                        <a:rPr lang="ru-RU" sz="2000" baseline="0" dirty="0" err="1" smtClean="0"/>
                        <a:t>інтервокальні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baseline="0" dirty="0" err="1" smtClean="0"/>
                        <a:t>приголосні</a:t>
                      </a:r>
                      <a:r>
                        <a:rPr lang="ru-RU" sz="2000" baseline="0" dirty="0" smtClean="0"/>
                        <a:t>, </a:t>
                      </a:r>
                      <a:r>
                        <a:rPr lang="ru-RU" sz="2000" baseline="0" dirty="0" err="1" smtClean="0"/>
                        <a:t>якщо</a:t>
                      </a:r>
                      <a:r>
                        <a:rPr lang="ru-RU" sz="2000" baseline="0" dirty="0" smtClean="0"/>
                        <a:t> один </a:t>
                      </a:r>
                      <a:r>
                        <a:rPr lang="ru-RU" sz="2000" baseline="0" dirty="0" err="1" smtClean="0"/>
                        <a:t>із</a:t>
                      </a:r>
                      <a:r>
                        <a:rPr lang="ru-RU" sz="2000" baseline="0" dirty="0" smtClean="0"/>
                        <a:t> них</a:t>
                      </a:r>
                      <a:br>
                        <a:rPr lang="ru-RU" sz="2000" baseline="0" dirty="0" smtClean="0"/>
                      </a:br>
                      <a:r>
                        <a:rPr lang="ru-RU" sz="2000" baseline="0" dirty="0" smtClean="0"/>
                        <a:t>- </a:t>
                      </a:r>
                      <a:r>
                        <a:rPr lang="ru-RU" sz="2000" baseline="0" dirty="0" err="1" smtClean="0"/>
                        <a:t>більш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baseline="0" dirty="0" err="1" smtClean="0"/>
                        <a:t>гучний</a:t>
                      </a:r>
                      <a:r>
                        <a:rPr lang="ru-RU" sz="2000" baseline="0" dirty="0" smtClean="0"/>
                        <a:t> (</a:t>
                      </a:r>
                      <a:r>
                        <a:rPr lang="ru-RU" sz="2000" baseline="0" dirty="0" err="1" smtClean="0"/>
                        <a:t>різної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baseline="0" dirty="0" err="1" smtClean="0"/>
                        <a:t>якості</a:t>
                      </a:r>
                      <a:r>
                        <a:rPr lang="ru-RU" sz="2000" baseline="0" dirty="0" smtClean="0"/>
                        <a:t>)         </a:t>
                      </a:r>
                      <a:r>
                        <a:rPr lang="ru-RU" sz="2800" baseline="0" dirty="0" err="1" smtClean="0"/>
                        <a:t>чи</a:t>
                      </a:r>
                      <a:r>
                        <a:rPr lang="ru-RU" sz="2000" baseline="0" dirty="0" smtClean="0"/>
                        <a:t/>
                      </a:r>
                      <a:br>
                        <a:rPr lang="ru-RU" sz="2000" baseline="0" dirty="0" smtClean="0"/>
                      </a:br>
                      <a:r>
                        <a:rPr lang="ru-RU" sz="2000" baseline="0" dirty="0" smtClean="0"/>
                        <a:t>- перший – </a:t>
                      </a:r>
                      <a:r>
                        <a:rPr lang="ru-RU" sz="2000" baseline="0" dirty="0" err="1" smtClean="0"/>
                        <a:t>сонорний</a:t>
                      </a:r>
                      <a:r>
                        <a:rPr lang="ru-RU" sz="2000" baseline="0" dirty="0" smtClean="0"/>
                        <a:t>,</a:t>
                      </a:r>
                      <a:br>
                        <a:rPr lang="ru-RU" sz="2000" baseline="0" dirty="0" smtClean="0"/>
                      </a:br>
                      <a:r>
                        <a:rPr lang="ru-RU" sz="2000" baseline="0" dirty="0" smtClean="0"/>
                        <a:t>належать до </a:t>
                      </a:r>
                      <a:r>
                        <a:rPr lang="ru-RU" sz="2000" baseline="0" dirty="0" err="1" smtClean="0"/>
                        <a:t>різних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baseline="0" dirty="0" err="1" smtClean="0"/>
                        <a:t>складів</a:t>
                      </a:r>
                      <a:endParaRPr lang="ru-RU" sz="2000" baseline="0" dirty="0" smtClean="0"/>
                    </a:p>
                    <a:p>
                      <a:r>
                        <a:rPr lang="ru-RU" sz="2000" baseline="0" dirty="0" smtClean="0"/>
                        <a:t/>
                      </a:r>
                      <a:br>
                        <a:rPr lang="ru-RU" sz="2000" baseline="0" dirty="0" smtClean="0"/>
                      </a:br>
                      <a:r>
                        <a:rPr lang="ru-RU" sz="2000" baseline="0" dirty="0" smtClean="0"/>
                        <a:t>Два </a:t>
                      </a:r>
                      <a:r>
                        <a:rPr lang="ru-RU" sz="2000" baseline="0" dirty="0" err="1" smtClean="0"/>
                        <a:t>інтервокальні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baseline="0" dirty="0" err="1" smtClean="0"/>
                        <a:t>сонорні</a:t>
                      </a:r>
                      <a:r>
                        <a:rPr lang="ru-RU" sz="2000" baseline="0" dirty="0" smtClean="0"/>
                        <a:t> належать до </a:t>
                      </a:r>
                      <a:r>
                        <a:rPr lang="ru-RU" sz="2000" baseline="0" dirty="0" err="1" smtClean="0"/>
                        <a:t>різних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baseline="0" dirty="0" err="1" smtClean="0"/>
                        <a:t>складів</a:t>
                      </a:r>
                      <a:endParaRPr lang="uk-UA" sz="20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i="1" dirty="0" smtClean="0"/>
                        <a:t>[</a:t>
                      </a:r>
                      <a:r>
                        <a:rPr lang="uk-UA" sz="2000" i="1" dirty="0" err="1" smtClean="0"/>
                        <a:t>мо</a:t>
                      </a:r>
                      <a:r>
                        <a:rPr lang="uk-UA" sz="2000" i="1" dirty="0" smtClean="0"/>
                        <a:t>́│</a:t>
                      </a:r>
                      <a:r>
                        <a:rPr lang="uk-UA" sz="2000" i="1" dirty="0" smtClean="0">
                          <a:solidFill>
                            <a:srgbClr val="FF0000"/>
                          </a:solidFill>
                        </a:rPr>
                        <a:t>в</a:t>
                      </a:r>
                      <a:r>
                        <a:rPr lang="uk-UA" sz="2000" i="1" dirty="0" smtClean="0"/>
                        <a:t>а</a:t>
                      </a:r>
                      <a:r>
                        <a:rPr lang="en-US" sz="2000" i="1" dirty="0" smtClean="0"/>
                        <a:t>]</a:t>
                      </a:r>
                      <a:r>
                        <a:rPr lang="uk-UA" sz="2000" i="1" dirty="0" smtClean="0"/>
                        <a:t>, </a:t>
                      </a:r>
                      <a:r>
                        <a:rPr lang="en-US" sz="2000" i="1" dirty="0" smtClean="0"/>
                        <a:t>[</a:t>
                      </a:r>
                      <a:r>
                        <a:rPr lang="uk-UA" sz="2000" i="1" dirty="0" smtClean="0"/>
                        <a:t>з’ і́</a:t>
                      </a:r>
                      <a:r>
                        <a:rPr kumimoji="0" lang="uk-UA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│</a:t>
                      </a:r>
                      <a:r>
                        <a:rPr lang="uk-UA" sz="2000" i="1" dirty="0" err="1" smtClean="0">
                          <a:solidFill>
                            <a:srgbClr val="FF0000"/>
                          </a:solidFill>
                        </a:rPr>
                        <a:t>л’</a:t>
                      </a:r>
                      <a:r>
                        <a:rPr lang="uk-UA" sz="2000" i="1" dirty="0" err="1" smtClean="0"/>
                        <a:t>:а</a:t>
                      </a:r>
                      <a:r>
                        <a:rPr lang="en-US" sz="2000" i="1" dirty="0" smtClean="0"/>
                        <a:t>]</a:t>
                      </a:r>
                      <a:r>
                        <a:rPr lang="uk-UA" sz="2000" i="1" dirty="0" smtClean="0"/>
                        <a:t/>
                      </a:r>
                      <a:br>
                        <a:rPr lang="uk-UA" sz="2000" i="1" dirty="0" smtClean="0"/>
                      </a:br>
                      <a:r>
                        <a:rPr lang="uk-UA" sz="2000" i="1" dirty="0" smtClean="0"/>
                        <a:t/>
                      </a:r>
                      <a:br>
                        <a:rPr lang="uk-UA" sz="2000" i="1" dirty="0" smtClean="0"/>
                      </a:br>
                      <a:r>
                        <a:rPr lang="uk-UA" sz="2000" i="1" dirty="0" smtClean="0"/>
                        <a:t/>
                      </a:r>
                      <a:br>
                        <a:rPr lang="uk-UA" sz="2000" i="1" dirty="0" smtClean="0"/>
                      </a:br>
                      <a:endParaRPr lang="uk-UA" sz="2000" i="1" dirty="0" smtClean="0"/>
                    </a:p>
                    <a:p>
                      <a:r>
                        <a:rPr lang="en-US" sz="2000" i="1" dirty="0" smtClean="0"/>
                        <a:t>[</a:t>
                      </a:r>
                      <a:r>
                        <a:rPr lang="uk-UA" sz="2000" i="1" dirty="0" smtClean="0"/>
                        <a:t>м’ і́</a:t>
                      </a:r>
                      <a:r>
                        <a:rPr lang="uk-UA" sz="2000" i="1" dirty="0" smtClean="0">
                          <a:solidFill>
                            <a:srgbClr val="0070C0"/>
                          </a:solidFill>
                        </a:rPr>
                        <a:t>│</a:t>
                      </a:r>
                      <a:r>
                        <a:rPr lang="uk-UA" sz="2000" i="1" dirty="0" smtClean="0">
                          <a:solidFill>
                            <a:srgbClr val="FF0000"/>
                          </a:solidFill>
                        </a:rPr>
                        <a:t>ст</a:t>
                      </a:r>
                      <a:r>
                        <a:rPr lang="uk-UA" sz="2000" i="1" dirty="0" smtClean="0"/>
                        <a:t>о</a:t>
                      </a:r>
                      <a:r>
                        <a:rPr lang="en-US" sz="2000" i="1" dirty="0" smtClean="0"/>
                        <a:t>]</a:t>
                      </a:r>
                      <a:r>
                        <a:rPr lang="uk-UA" sz="2000" i="1" dirty="0" smtClean="0"/>
                        <a:t>, </a:t>
                      </a:r>
                      <a:r>
                        <a:rPr lang="en-US" sz="2000" i="1" dirty="0" smtClean="0"/>
                        <a:t>[</a:t>
                      </a:r>
                      <a:r>
                        <a:rPr lang="uk-UA" sz="2000" i="1" dirty="0" err="1" smtClean="0"/>
                        <a:t>ко</a:t>
                      </a:r>
                      <a:r>
                        <a:rPr lang="uk-UA" sz="2000" i="1" dirty="0" err="1" smtClean="0">
                          <a:solidFill>
                            <a:srgbClr val="0070C0"/>
                          </a:solidFill>
                        </a:rPr>
                        <a:t>│</a:t>
                      </a:r>
                      <a:r>
                        <a:rPr lang="uk-UA" sz="2000" i="1" dirty="0" err="1" smtClean="0">
                          <a:solidFill>
                            <a:srgbClr val="FF0000"/>
                          </a:solidFill>
                        </a:rPr>
                        <a:t>бз</a:t>
                      </a:r>
                      <a:r>
                        <a:rPr lang="uk-UA" sz="2000" i="1" dirty="0" err="1" smtClean="0"/>
                        <a:t>а́р</a:t>
                      </a:r>
                      <a:r>
                        <a:rPr lang="en-US" sz="2000" i="1" dirty="0" smtClean="0"/>
                        <a:t>]</a:t>
                      </a:r>
                      <a:r>
                        <a:rPr lang="uk-UA" sz="2000" i="1" dirty="0" smtClean="0"/>
                        <a:t>, </a:t>
                      </a:r>
                    </a:p>
                    <a:p>
                      <a:endParaRPr lang="uk-UA" sz="2000" i="1" dirty="0" smtClean="0"/>
                    </a:p>
                    <a:p>
                      <a:r>
                        <a:rPr lang="en-US" sz="2000" i="1" dirty="0" smtClean="0"/>
                        <a:t>[</a:t>
                      </a:r>
                      <a:r>
                        <a:rPr lang="uk-UA" sz="2000" i="1" dirty="0" err="1" smtClean="0"/>
                        <a:t>му́</a:t>
                      </a:r>
                      <a:r>
                        <a:rPr lang="uk-UA" sz="2000" i="1" dirty="0" err="1" smtClean="0">
                          <a:solidFill>
                            <a:srgbClr val="0070C0"/>
                          </a:solidFill>
                        </a:rPr>
                        <a:t>│</a:t>
                      </a:r>
                      <a:r>
                        <a:rPr lang="uk-UA" sz="2000" i="1" dirty="0" err="1" smtClean="0">
                          <a:solidFill>
                            <a:srgbClr val="FF0000"/>
                          </a:solidFill>
                        </a:rPr>
                        <a:t>др</a:t>
                      </a:r>
                      <a:r>
                        <a:rPr lang="uk-UA" sz="2000" i="1" dirty="0" err="1" smtClean="0"/>
                        <a:t>ий</a:t>
                      </a:r>
                      <a:r>
                        <a:rPr lang="en-US" sz="2000" i="1" dirty="0" smtClean="0"/>
                        <a:t>]</a:t>
                      </a:r>
                      <a:r>
                        <a:rPr lang="uk-UA" sz="2000" i="1" dirty="0" smtClean="0"/>
                        <a:t/>
                      </a:r>
                      <a:br>
                        <a:rPr lang="uk-UA" sz="2000" i="1" dirty="0" smtClean="0"/>
                      </a:br>
                      <a:r>
                        <a:rPr lang="uk-UA" sz="2000" i="1" dirty="0" smtClean="0"/>
                        <a:t/>
                      </a:r>
                      <a:br>
                        <a:rPr lang="uk-UA" sz="2000" i="1" dirty="0" smtClean="0"/>
                      </a:br>
                      <a:r>
                        <a:rPr lang="uk-UA" sz="2000" i="1" dirty="0" smtClean="0"/>
                        <a:t/>
                      </a:r>
                      <a:br>
                        <a:rPr lang="uk-UA" sz="2000" i="1" dirty="0" smtClean="0"/>
                      </a:br>
                      <a:r>
                        <a:rPr lang="en-US" sz="2000" i="1" dirty="0" smtClean="0"/>
                        <a:t>[</a:t>
                      </a:r>
                      <a:r>
                        <a:rPr lang="uk-UA" sz="2000" i="1" dirty="0" err="1" smtClean="0"/>
                        <a:t>ка́</a:t>
                      </a:r>
                      <a:r>
                        <a:rPr lang="uk-UA" sz="2000" i="1" dirty="0" err="1" smtClean="0">
                          <a:solidFill>
                            <a:srgbClr val="FF0000"/>
                          </a:solidFill>
                        </a:rPr>
                        <a:t>з</a:t>
                      </a:r>
                      <a:r>
                        <a:rPr lang="uk-UA" sz="2000" i="1" dirty="0" err="1" smtClean="0">
                          <a:solidFill>
                            <a:srgbClr val="0070C0"/>
                          </a:solidFill>
                        </a:rPr>
                        <a:t>│</a:t>
                      </a:r>
                      <a:r>
                        <a:rPr lang="uk-UA" sz="2000" i="1" dirty="0" err="1" smtClean="0">
                          <a:solidFill>
                            <a:srgbClr val="C00000"/>
                          </a:solidFill>
                        </a:rPr>
                        <a:t>к</a:t>
                      </a:r>
                      <a:r>
                        <a:rPr lang="uk-UA" sz="2000" i="1" dirty="0" err="1" smtClean="0"/>
                        <a:t>а</a:t>
                      </a:r>
                      <a:r>
                        <a:rPr lang="en-US" sz="2000" i="1" dirty="0" smtClean="0"/>
                        <a:t>]</a:t>
                      </a:r>
                      <a:endParaRPr lang="uk-UA" sz="2000" i="1" dirty="0" smtClean="0"/>
                    </a:p>
                    <a:p>
                      <a:r>
                        <a:rPr lang="uk-UA" sz="2000" i="1" dirty="0" smtClean="0"/>
                        <a:t/>
                      </a:r>
                      <a:br>
                        <a:rPr lang="uk-UA" sz="2000" i="1" dirty="0" smtClean="0"/>
                      </a:br>
                      <a:r>
                        <a:rPr lang="en-US" sz="2000" i="1" dirty="0" smtClean="0"/>
                        <a:t>[</a:t>
                      </a:r>
                      <a:r>
                        <a:rPr lang="uk-UA" sz="2000" i="1" dirty="0" err="1" smtClean="0"/>
                        <a:t>ду́</a:t>
                      </a:r>
                      <a:r>
                        <a:rPr lang="uk-UA" sz="2000" i="1" dirty="0" err="1" smtClean="0">
                          <a:solidFill>
                            <a:srgbClr val="FF0000"/>
                          </a:solidFill>
                        </a:rPr>
                        <a:t>м</a:t>
                      </a:r>
                      <a:r>
                        <a:rPr lang="uk-UA" sz="2000" i="1" dirty="0" err="1" smtClean="0">
                          <a:solidFill>
                            <a:srgbClr val="0070C0"/>
                          </a:solidFill>
                        </a:rPr>
                        <a:t>│</a:t>
                      </a:r>
                      <a:r>
                        <a:rPr lang="uk-UA" sz="2000" i="1" dirty="0" err="1" smtClean="0">
                          <a:solidFill>
                            <a:srgbClr val="C00000"/>
                          </a:solidFill>
                        </a:rPr>
                        <a:t>к</a:t>
                      </a:r>
                      <a:r>
                        <a:rPr lang="uk-UA" sz="2000" i="1" dirty="0" err="1" smtClean="0"/>
                        <a:t>а</a:t>
                      </a:r>
                      <a:r>
                        <a:rPr lang="en-US" sz="2000" i="1" dirty="0" smtClean="0"/>
                        <a:t>]</a:t>
                      </a:r>
                      <a:r>
                        <a:rPr lang="uk-UA" sz="2000" i="1" dirty="0" smtClean="0"/>
                        <a:t/>
                      </a:r>
                      <a:br>
                        <a:rPr lang="uk-UA" sz="2000" i="1" dirty="0" smtClean="0"/>
                      </a:br>
                      <a:r>
                        <a:rPr lang="uk-UA" sz="2000" i="1" dirty="0" smtClean="0"/>
                        <a:t/>
                      </a:r>
                      <a:br>
                        <a:rPr lang="uk-UA" sz="2000" i="1" dirty="0" smtClean="0"/>
                      </a:br>
                      <a:endParaRPr lang="en-US" sz="2000" i="1" dirty="0" smtClean="0"/>
                    </a:p>
                    <a:p>
                      <a:r>
                        <a:rPr lang="en-US" sz="2000" i="1" dirty="0" smtClean="0"/>
                        <a:t>[</a:t>
                      </a:r>
                      <a:r>
                        <a:rPr lang="uk-UA" sz="2000" i="1" dirty="0" err="1" smtClean="0"/>
                        <a:t>га́</a:t>
                      </a:r>
                      <a:r>
                        <a:rPr lang="uk-UA" sz="2000" i="1" dirty="0" err="1" smtClean="0">
                          <a:solidFill>
                            <a:srgbClr val="FF0000"/>
                          </a:solidFill>
                        </a:rPr>
                        <a:t>р</a:t>
                      </a:r>
                      <a:r>
                        <a:rPr kumimoji="0" lang="uk-UA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│</a:t>
                      </a:r>
                      <a:r>
                        <a:rPr lang="uk-UA" sz="2000" i="1" dirty="0" smtClean="0">
                          <a:solidFill>
                            <a:srgbClr val="FF0000"/>
                          </a:solidFill>
                        </a:rPr>
                        <a:t>н</a:t>
                      </a:r>
                      <a:r>
                        <a:rPr lang="uk-UA" sz="2000" i="1" dirty="0" smtClean="0"/>
                        <a:t>о</a:t>
                      </a:r>
                      <a:r>
                        <a:rPr lang="en-US" sz="2000" i="1" dirty="0" smtClean="0"/>
                        <a:t>]</a:t>
                      </a:r>
                      <a:r>
                        <a:rPr lang="uk-UA" sz="2000" i="1" dirty="0" smtClean="0"/>
                        <a:t>,</a:t>
                      </a:r>
                      <a:r>
                        <a:rPr lang="en-US" sz="2000" i="1" dirty="0" smtClean="0"/>
                        <a:t>[</a:t>
                      </a:r>
                      <a:r>
                        <a:rPr lang="uk-UA" sz="2000" i="1" dirty="0" smtClean="0"/>
                        <a:t>п’ </a:t>
                      </a:r>
                      <a:r>
                        <a:rPr lang="uk-UA" sz="2000" i="1" dirty="0" err="1" smtClean="0"/>
                        <a:t>і́</a:t>
                      </a:r>
                      <a:r>
                        <a:rPr lang="uk-UA" sz="2000" i="1" dirty="0" err="1" smtClean="0">
                          <a:solidFill>
                            <a:srgbClr val="FF0000"/>
                          </a:solidFill>
                        </a:rPr>
                        <a:t>р</a:t>
                      </a:r>
                      <a:r>
                        <a:rPr lang="uk-UA" sz="2000" i="1" dirty="0" err="1" smtClean="0">
                          <a:solidFill>
                            <a:srgbClr val="0070C0"/>
                          </a:solidFill>
                        </a:rPr>
                        <a:t>│</a:t>
                      </a:r>
                      <a:r>
                        <a:rPr lang="uk-UA" sz="2000" i="1" dirty="0" err="1" smtClean="0">
                          <a:solidFill>
                            <a:srgbClr val="FF0000"/>
                          </a:solidFill>
                        </a:rPr>
                        <a:t>й</a:t>
                      </a:r>
                      <a:r>
                        <a:rPr lang="uk-UA" sz="2000" i="1" dirty="0" err="1" smtClean="0"/>
                        <a:t>а</a:t>
                      </a:r>
                      <a:r>
                        <a:rPr lang="en-US" sz="2000" i="1" dirty="0" smtClean="0"/>
                        <a:t>]</a:t>
                      </a:r>
                      <a:r>
                        <a:rPr lang="uk-UA" sz="2000" dirty="0" smtClean="0"/>
                        <a:t/>
                      </a:r>
                      <a:br>
                        <a:rPr lang="uk-UA" sz="2000" dirty="0" smtClean="0"/>
                      </a:br>
                      <a:r>
                        <a:rPr lang="uk-UA" sz="2000" dirty="0" smtClean="0"/>
                        <a:t/>
                      </a:r>
                      <a:br>
                        <a:rPr lang="uk-UA" sz="2000" dirty="0" smtClean="0"/>
                      </a:b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3281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1167144"/>
              </p:ext>
            </p:extLst>
          </p:nvPr>
        </p:nvGraphicFramePr>
        <p:xfrm>
          <a:off x="755576" y="764704"/>
          <a:ext cx="7704856" cy="3962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66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782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0440"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rgbClr val="0070C0"/>
                          </a:solidFill>
                        </a:rPr>
                        <a:t>5.</a:t>
                      </a:r>
                      <a:br>
                        <a:rPr lang="uk-UA" b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dirty="0" smtClean="0">
                          <a:solidFill>
                            <a:srgbClr val="0070C0"/>
                          </a:solidFill>
                        </a:rPr>
                        <a:t/>
                      </a:r>
                      <a:br>
                        <a:rPr lang="uk-UA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dirty="0" smtClean="0">
                          <a:solidFill>
                            <a:srgbClr val="0070C0"/>
                          </a:solidFill>
                        </a:rPr>
                        <a:t/>
                      </a:r>
                      <a:br>
                        <a:rPr lang="uk-UA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dirty="0" smtClean="0">
                          <a:solidFill>
                            <a:srgbClr val="0070C0"/>
                          </a:solidFill>
                        </a:rPr>
                        <a:t/>
                      </a:r>
                      <a:br>
                        <a:rPr lang="uk-UA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dirty="0" smtClean="0">
                          <a:solidFill>
                            <a:srgbClr val="0070C0"/>
                          </a:solidFill>
                        </a:rPr>
                        <a:t/>
                      </a:r>
                      <a:br>
                        <a:rPr lang="uk-UA" dirty="0" smtClean="0">
                          <a:solidFill>
                            <a:srgbClr val="0070C0"/>
                          </a:solidFill>
                        </a:rPr>
                      </a:br>
                      <a:endParaRPr lang="uk-UA" dirty="0" smtClean="0">
                        <a:solidFill>
                          <a:srgbClr val="0070C0"/>
                        </a:solidFill>
                      </a:endParaRPr>
                    </a:p>
                    <a:p>
                      <a:r>
                        <a:rPr lang="uk-UA" b="1" dirty="0" smtClean="0">
                          <a:solidFill>
                            <a:srgbClr val="0070C0"/>
                          </a:solidFill>
                        </a:rPr>
                        <a:t>6.</a:t>
                      </a:r>
                      <a:r>
                        <a:rPr lang="uk-UA" dirty="0" smtClean="0">
                          <a:solidFill>
                            <a:srgbClr val="0070C0"/>
                          </a:solidFill>
                        </a:rPr>
                        <a:t/>
                      </a:r>
                      <a:br>
                        <a:rPr lang="uk-UA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dirty="0" smtClean="0">
                          <a:solidFill>
                            <a:srgbClr val="0070C0"/>
                          </a:solidFill>
                        </a:rPr>
                        <a:t/>
                      </a:r>
                      <a:br>
                        <a:rPr lang="uk-UA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dirty="0" smtClean="0">
                          <a:solidFill>
                            <a:srgbClr val="0070C0"/>
                          </a:solidFill>
                        </a:rPr>
                        <a:t/>
                      </a:r>
                      <a:br>
                        <a:rPr lang="uk-UA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dirty="0" smtClean="0">
                          <a:solidFill>
                            <a:srgbClr val="0070C0"/>
                          </a:solidFill>
                        </a:rPr>
                        <a:t/>
                      </a:r>
                      <a:br>
                        <a:rPr lang="uk-UA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dirty="0" smtClean="0">
                          <a:solidFill>
                            <a:srgbClr val="0070C0"/>
                          </a:solidFill>
                        </a:rPr>
                        <a:t/>
                      </a:r>
                      <a:br>
                        <a:rPr lang="uk-UA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dirty="0" smtClean="0">
                          <a:solidFill>
                            <a:srgbClr val="0070C0"/>
                          </a:solidFill>
                        </a:rPr>
                        <a:t/>
                      </a:r>
                      <a:br>
                        <a:rPr lang="uk-UA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b="1" dirty="0" smtClean="0">
                          <a:solidFill>
                            <a:srgbClr val="0070C0"/>
                          </a:solidFill>
                        </a:rPr>
                        <a:t>7.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Три</a:t>
                      </a:r>
                      <a:r>
                        <a:rPr lang="uk-UA" baseline="0" dirty="0" smtClean="0"/>
                        <a:t> інтервокальні приголосні</a:t>
                      </a:r>
                      <a:br>
                        <a:rPr lang="uk-UA" baseline="0" dirty="0" smtClean="0"/>
                      </a:br>
                      <a:r>
                        <a:rPr lang="uk-UA" baseline="0" dirty="0" smtClean="0"/>
                        <a:t>- дзвінкі/глухі (однієї якості)      </a:t>
                      </a:r>
                      <a:r>
                        <a:rPr lang="uk-UA" sz="2400" baseline="0" dirty="0" smtClean="0"/>
                        <a:t>або з яких</a:t>
                      </a:r>
                      <a:r>
                        <a:rPr lang="uk-UA" baseline="0" dirty="0" smtClean="0"/>
                        <a:t/>
                      </a:r>
                      <a:br>
                        <a:rPr lang="uk-UA" baseline="0" dirty="0" smtClean="0"/>
                      </a:br>
                      <a:r>
                        <a:rPr lang="uk-UA" baseline="0" dirty="0" smtClean="0"/>
                        <a:t>- 2 початкові – дзвінкі/глухі, а третій – сонорний належать до наступного складу</a:t>
                      </a:r>
                      <a:br>
                        <a:rPr lang="uk-UA" baseline="0" dirty="0" smtClean="0"/>
                      </a:br>
                      <a:r>
                        <a:rPr lang="uk-UA" baseline="0" dirty="0" smtClean="0"/>
                        <a:t/>
                      </a:r>
                      <a:br>
                        <a:rPr lang="uk-UA" baseline="0" dirty="0" smtClean="0"/>
                      </a:br>
                      <a:r>
                        <a:rPr lang="uk-UA" baseline="0" dirty="0" smtClean="0"/>
                        <a:t>Три інтервокальні приголосні, </a:t>
                      </a:r>
                      <a:r>
                        <a:rPr lang="uk-UA" sz="2400" baseline="0" dirty="0" smtClean="0"/>
                        <a:t>з яких  </a:t>
                      </a:r>
                      <a:r>
                        <a:rPr lang="uk-UA" baseline="0" dirty="0" smtClean="0"/>
                        <a:t/>
                      </a:r>
                      <a:br>
                        <a:rPr lang="uk-UA" baseline="0" dirty="0" smtClean="0"/>
                      </a:br>
                      <a:r>
                        <a:rPr lang="uk-UA" baseline="0" dirty="0" smtClean="0"/>
                        <a:t>- перший – </a:t>
                      </a: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дзвінкий</a:t>
                      </a:r>
                      <a:r>
                        <a:rPr lang="uk-UA" baseline="0" dirty="0" smtClean="0"/>
                        <a:t> або </a:t>
                      </a: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сонорний</a:t>
                      </a:r>
                      <a:r>
                        <a:rPr lang="uk-UA" baseline="0" dirty="0" smtClean="0"/>
                        <a:t>, другий – глухий, третій – сонорний           </a:t>
                      </a:r>
                      <a:r>
                        <a:rPr lang="uk-UA" sz="2400" baseline="0" dirty="0" smtClean="0"/>
                        <a:t>чи</a:t>
                      </a:r>
                      <a:r>
                        <a:rPr lang="uk-UA" baseline="0" dirty="0" smtClean="0"/>
                        <a:t/>
                      </a:r>
                      <a:br>
                        <a:rPr lang="uk-UA" baseline="0" dirty="0" smtClean="0"/>
                      </a:br>
                      <a:r>
                        <a:rPr lang="uk-UA" baseline="0" dirty="0" smtClean="0"/>
                        <a:t>- перший </a:t>
                      </a: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lang="uk-UA" baseline="0" dirty="0" smtClean="0"/>
                        <a:t> сонорний а два наступні – глухі</a:t>
                      </a:r>
                      <a:br>
                        <a:rPr lang="uk-UA" baseline="0" dirty="0" smtClean="0"/>
                      </a:br>
                      <a:r>
                        <a:rPr lang="uk-UA" baseline="0" dirty="0" smtClean="0"/>
                        <a:t>належать до різних складів</a:t>
                      </a:r>
                      <a:br>
                        <a:rPr lang="uk-UA" baseline="0" dirty="0" smtClean="0"/>
                      </a:br>
                      <a:r>
                        <a:rPr lang="uk-UA" baseline="0" dirty="0" smtClean="0"/>
                        <a:t/>
                      </a:r>
                      <a:br>
                        <a:rPr lang="uk-UA" baseline="0" dirty="0" smtClean="0"/>
                      </a:br>
                      <a:r>
                        <a:rPr lang="uk-UA" baseline="0" dirty="0" smtClean="0"/>
                        <a:t>Нескладові </a:t>
                      </a:r>
                      <a:r>
                        <a:rPr lang="en-US" baseline="0" dirty="0" smtClean="0"/>
                        <a:t>[</a:t>
                      </a:r>
                      <a:r>
                        <a:rPr lang="el-GR" baseline="0" dirty="0" smtClean="0"/>
                        <a:t>ῐ</a:t>
                      </a:r>
                      <a:r>
                        <a:rPr lang="en-US" baseline="0" dirty="0" smtClean="0"/>
                        <a:t>]</a:t>
                      </a:r>
                      <a:r>
                        <a:rPr lang="uk-UA" baseline="0" dirty="0" smtClean="0"/>
                        <a:t>,</a:t>
                      </a:r>
                      <a:r>
                        <a:rPr lang="en-US" baseline="0" dirty="0" smtClean="0"/>
                        <a:t>[</a:t>
                      </a:r>
                      <a:r>
                        <a:rPr kumimoji="0" lang="uk-UA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Times New Roman" panose="02020603050405020304" pitchFamily="18" charset="0"/>
                          <a:cs typeface="+mn-cs"/>
                        </a:rPr>
                        <a:t>ў</a:t>
                      </a:r>
                      <a:r>
                        <a:rPr lang="en-US" baseline="0" dirty="0" smtClean="0"/>
                        <a:t>]</a:t>
                      </a:r>
                      <a:r>
                        <a:rPr lang="uk-UA" baseline="0" dirty="0" smtClean="0"/>
                        <a:t> завжди відходять до попереднього складу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i="1" dirty="0" smtClean="0"/>
                    </a:p>
                    <a:p>
                      <a:r>
                        <a:rPr lang="en-US" i="1" dirty="0" smtClean="0"/>
                        <a:t>[</a:t>
                      </a:r>
                      <a:r>
                        <a:rPr lang="uk-UA" i="1" dirty="0" err="1" smtClean="0"/>
                        <a:t>йа</a:t>
                      </a:r>
                      <a:r>
                        <a:rPr lang="uk-UA" i="1" dirty="0" err="1" smtClean="0">
                          <a:solidFill>
                            <a:srgbClr val="0070C0"/>
                          </a:solidFill>
                        </a:rPr>
                        <a:t>│</a:t>
                      </a:r>
                      <a:r>
                        <a:rPr lang="uk-UA" i="1" dirty="0" err="1" smtClean="0">
                          <a:solidFill>
                            <a:srgbClr val="FF0000"/>
                          </a:solidFill>
                        </a:rPr>
                        <a:t>кшч</a:t>
                      </a:r>
                      <a:r>
                        <a:rPr lang="uk-UA" i="1" dirty="0" err="1" smtClean="0"/>
                        <a:t>о</a:t>
                      </a:r>
                      <a:r>
                        <a:rPr lang="uk-UA" i="1" dirty="0" smtClean="0"/>
                        <a:t>́</a:t>
                      </a:r>
                      <a:r>
                        <a:rPr lang="en-US" i="1" dirty="0" smtClean="0"/>
                        <a:t>]</a:t>
                      </a:r>
                      <a:endParaRPr lang="uk-UA" i="1" dirty="0" smtClean="0"/>
                    </a:p>
                    <a:p>
                      <a:r>
                        <a:rPr lang="uk-UA" i="1" dirty="0" smtClean="0"/>
                        <a:t/>
                      </a:r>
                      <a:br>
                        <a:rPr lang="uk-UA" i="1" dirty="0" smtClean="0"/>
                      </a:br>
                      <a:r>
                        <a:rPr lang="en-US" i="1" dirty="0" smtClean="0"/>
                        <a:t>[</a:t>
                      </a:r>
                      <a:r>
                        <a:rPr lang="uk-UA" i="1" dirty="0" err="1" smtClean="0"/>
                        <a:t>го́</a:t>
                      </a:r>
                      <a:r>
                        <a:rPr lang="uk-UA" i="1" dirty="0" err="1" smtClean="0">
                          <a:solidFill>
                            <a:srgbClr val="0070C0"/>
                          </a:solidFill>
                        </a:rPr>
                        <a:t>│</a:t>
                      </a:r>
                      <a:r>
                        <a:rPr lang="uk-UA" i="1" dirty="0" err="1" smtClean="0">
                          <a:solidFill>
                            <a:srgbClr val="FF0000"/>
                          </a:solidFill>
                        </a:rPr>
                        <a:t>ст</a:t>
                      </a:r>
                      <a:r>
                        <a:rPr lang="uk-UA" i="1" dirty="0" err="1" smtClean="0">
                          <a:solidFill>
                            <a:srgbClr val="C00000"/>
                          </a:solidFill>
                        </a:rPr>
                        <a:t>р</a:t>
                      </a:r>
                      <a:r>
                        <a:rPr lang="uk-UA" i="1" dirty="0" err="1" smtClean="0"/>
                        <a:t>ий</a:t>
                      </a:r>
                      <a:r>
                        <a:rPr lang="en-US" i="1" dirty="0" smtClean="0"/>
                        <a:t>]</a:t>
                      </a:r>
                      <a:r>
                        <a:rPr lang="uk-UA" i="1" dirty="0" smtClean="0"/>
                        <a:t>,</a:t>
                      </a:r>
                      <a:r>
                        <a:rPr lang="en-US" i="1" dirty="0" smtClean="0"/>
                        <a:t>[</a:t>
                      </a:r>
                      <a:r>
                        <a:rPr lang="uk-UA" i="1" dirty="0" smtClean="0"/>
                        <a:t>за́</a:t>
                      </a:r>
                      <a:r>
                        <a:rPr kumimoji="0" lang="uk-UA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│</a:t>
                      </a:r>
                      <a:r>
                        <a:rPr lang="uk-UA" i="1" dirty="0" err="1" smtClean="0">
                          <a:solidFill>
                            <a:srgbClr val="FF0000"/>
                          </a:solidFill>
                        </a:rPr>
                        <a:t>зд</a:t>
                      </a:r>
                      <a:r>
                        <a:rPr lang="uk-UA" i="1" dirty="0" err="1" smtClean="0">
                          <a:solidFill>
                            <a:srgbClr val="C00000"/>
                          </a:solidFill>
                        </a:rPr>
                        <a:t>р</a:t>
                      </a:r>
                      <a:r>
                        <a:rPr lang="uk-UA" i="1" dirty="0" err="1" smtClean="0"/>
                        <a:t>ит</a:t>
                      </a:r>
                      <a:r>
                        <a:rPr lang="uk-UA" i="1" dirty="0" smtClean="0"/>
                        <a:t>’</a:t>
                      </a:r>
                      <a:r>
                        <a:rPr lang="en-US" i="1" dirty="0" smtClean="0"/>
                        <a:t>]</a:t>
                      </a:r>
                      <a:r>
                        <a:rPr lang="uk-UA" i="1" dirty="0" smtClean="0"/>
                        <a:t/>
                      </a:r>
                      <a:br>
                        <a:rPr lang="uk-UA" i="1" dirty="0" smtClean="0"/>
                      </a:br>
                      <a:r>
                        <a:rPr lang="uk-UA" i="1" dirty="0" smtClean="0"/>
                        <a:t/>
                      </a:r>
                      <a:br>
                        <a:rPr lang="uk-UA" i="1" dirty="0" smtClean="0"/>
                      </a:br>
                      <a:r>
                        <a:rPr lang="uk-UA" i="1" dirty="0" smtClean="0"/>
                        <a:t/>
                      </a:r>
                      <a:br>
                        <a:rPr lang="uk-UA" i="1" dirty="0" smtClean="0"/>
                      </a:br>
                      <a:endParaRPr lang="uk-UA" i="1" dirty="0" smtClean="0"/>
                    </a:p>
                    <a:p>
                      <a:r>
                        <a:rPr lang="en-US" b="0" i="1" dirty="0" smtClean="0"/>
                        <a:t>[</a:t>
                      </a:r>
                      <a:r>
                        <a:rPr lang="uk-UA" b="0" i="1" dirty="0" smtClean="0"/>
                        <a:t>р</a:t>
                      </a:r>
                      <a:r>
                        <a:rPr lang="en-US" b="0" i="1" dirty="0" smtClean="0"/>
                        <a:t>o</a:t>
                      </a:r>
                      <a:r>
                        <a:rPr lang="ru-RU" b="0" i="1" baseline="30000" dirty="0" smtClean="0"/>
                        <a:t>у</a:t>
                      </a:r>
                      <a:r>
                        <a:rPr lang="uk-UA" b="0" i="1" baseline="0" dirty="0" smtClean="0">
                          <a:solidFill>
                            <a:srgbClr val="FF0000"/>
                          </a:solidFill>
                        </a:rPr>
                        <a:t>з</a:t>
                      </a:r>
                      <a:r>
                        <a:rPr lang="ru-RU" b="0" i="1" baseline="30000" dirty="0" err="1" smtClean="0">
                          <a:solidFill>
                            <a:srgbClr val="FF0000"/>
                          </a:solidFill>
                        </a:rPr>
                        <a:t>с</a:t>
                      </a:r>
                      <a:r>
                        <a:rPr lang="ru-RU" b="0" i="1" baseline="0" dirty="0" err="1" smtClean="0">
                          <a:solidFill>
                            <a:srgbClr val="0070C0"/>
                          </a:solidFill>
                        </a:rPr>
                        <a:t>│</a:t>
                      </a:r>
                      <a:r>
                        <a:rPr lang="ru-RU" b="0" i="1" baseline="0" dirty="0" err="1" smtClean="0">
                          <a:solidFill>
                            <a:srgbClr val="C00000"/>
                          </a:solidFill>
                        </a:rPr>
                        <a:t>ц</a:t>
                      </a:r>
                      <a:r>
                        <a:rPr lang="ru-RU" b="0" i="1" baseline="0" dirty="0" err="1" smtClean="0">
                          <a:solidFill>
                            <a:srgbClr val="FF0000"/>
                          </a:solidFill>
                        </a:rPr>
                        <a:t>в</a:t>
                      </a:r>
                      <a:r>
                        <a:rPr lang="ru-RU" b="0" i="1" baseline="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r>
                        <a:rPr lang="ru-RU" b="0" i="1" baseline="0" dirty="0" smtClean="0"/>
                        <a:t> </a:t>
                      </a:r>
                      <a:r>
                        <a:rPr lang="ru-RU" b="0" i="1" baseline="0" dirty="0" err="1" smtClean="0"/>
                        <a:t>і́в</a:t>
                      </a:r>
                      <a:r>
                        <a:rPr lang="en-US" b="0" i="1" dirty="0" smtClean="0"/>
                        <a:t>]</a:t>
                      </a:r>
                      <a:r>
                        <a:rPr lang="uk-UA" b="0" i="1" dirty="0" smtClean="0"/>
                        <a:t>,</a:t>
                      </a:r>
                      <a:r>
                        <a:rPr lang="en-US" b="0" i="1" dirty="0" smtClean="0"/>
                        <a:t>[</a:t>
                      </a:r>
                      <a:r>
                        <a:rPr lang="uk-UA" b="0" i="1" dirty="0" err="1" smtClean="0"/>
                        <a:t>ма́</a:t>
                      </a:r>
                      <a:r>
                        <a:rPr lang="uk-UA" b="0" i="1" dirty="0" err="1" smtClean="0">
                          <a:solidFill>
                            <a:srgbClr val="FF0000"/>
                          </a:solidFill>
                        </a:rPr>
                        <a:t>н</a:t>
                      </a:r>
                      <a:r>
                        <a:rPr lang="uk-UA" b="0" i="1" dirty="0" err="1" smtClean="0">
                          <a:solidFill>
                            <a:srgbClr val="0070C0"/>
                          </a:solidFill>
                        </a:rPr>
                        <a:t>│</a:t>
                      </a:r>
                      <a:r>
                        <a:rPr lang="uk-UA" b="0" i="1" dirty="0" err="1" smtClean="0"/>
                        <a:t>д</a:t>
                      </a:r>
                      <a:r>
                        <a:rPr lang="uk-UA" b="0" i="1" dirty="0" err="1" smtClean="0">
                          <a:solidFill>
                            <a:srgbClr val="FF0000"/>
                          </a:solidFill>
                        </a:rPr>
                        <a:t>р</a:t>
                      </a:r>
                      <a:r>
                        <a:rPr lang="uk-UA" b="0" i="1" dirty="0" err="1" smtClean="0"/>
                        <a:t>и</a:t>
                      </a:r>
                      <a:r>
                        <a:rPr lang="en-US" b="0" i="1" dirty="0" smtClean="0"/>
                        <a:t>]</a:t>
                      </a:r>
                      <a:r>
                        <a:rPr lang="uk-UA" b="0" i="1" dirty="0" smtClean="0"/>
                        <a:t>,</a:t>
                      </a:r>
                    </a:p>
                    <a:p>
                      <a:endParaRPr lang="uk-UA" b="0" i="1" dirty="0" smtClean="0"/>
                    </a:p>
                    <a:p>
                      <a:r>
                        <a:rPr lang="uk-UA" b="0" i="1" dirty="0" smtClean="0"/>
                        <a:t> </a:t>
                      </a:r>
                      <a:r>
                        <a:rPr lang="en-US" b="0" i="1" dirty="0" smtClean="0"/>
                        <a:t>[</a:t>
                      </a:r>
                      <a:r>
                        <a:rPr lang="uk-UA" b="0" i="1" dirty="0" err="1" smtClean="0"/>
                        <a:t>лу│ѓа</a:t>
                      </a:r>
                      <a:r>
                        <a:rPr lang="uk-UA" b="0" i="1" dirty="0" err="1" smtClean="0">
                          <a:solidFill>
                            <a:srgbClr val="FF0000"/>
                          </a:solidFill>
                        </a:rPr>
                        <a:t>н</a:t>
                      </a:r>
                      <a:r>
                        <a:rPr lang="uk-UA" b="0" i="1" dirty="0" err="1" smtClean="0">
                          <a:solidFill>
                            <a:srgbClr val="0070C0"/>
                          </a:solidFill>
                        </a:rPr>
                        <a:t>│</a:t>
                      </a:r>
                      <a:r>
                        <a:rPr lang="uk-UA" b="0" i="1" dirty="0" err="1" smtClean="0">
                          <a:solidFill>
                            <a:srgbClr val="C00000"/>
                          </a:solidFill>
                        </a:rPr>
                        <a:t>с’к</a:t>
                      </a:r>
                      <a:r>
                        <a:rPr lang="uk-UA" b="0" i="1" dirty="0" err="1" smtClean="0"/>
                        <a:t>ий</a:t>
                      </a:r>
                      <a:r>
                        <a:rPr lang="en-US" b="0" i="1" dirty="0" smtClean="0"/>
                        <a:t>]</a:t>
                      </a:r>
                      <a:r>
                        <a:rPr lang="uk-UA" b="0" i="1" dirty="0" smtClean="0"/>
                        <a:t/>
                      </a:r>
                      <a:br>
                        <a:rPr lang="uk-UA" b="0" i="1" dirty="0" smtClean="0"/>
                      </a:br>
                      <a:r>
                        <a:rPr lang="uk-UA" b="0" i="1" dirty="0" smtClean="0"/>
                        <a:t/>
                      </a:r>
                      <a:br>
                        <a:rPr lang="uk-UA" b="0" i="1" dirty="0" smtClean="0"/>
                      </a:br>
                      <a:r>
                        <a:rPr lang="uk-UA" b="0" i="1" dirty="0" smtClean="0"/>
                        <a:t/>
                      </a:r>
                      <a:br>
                        <a:rPr lang="uk-UA" b="0" i="1" dirty="0" smtClean="0"/>
                      </a:br>
                      <a:r>
                        <a:rPr lang="uk-UA" b="0" i="1" dirty="0" smtClean="0"/>
                        <a:t/>
                      </a:r>
                      <a:br>
                        <a:rPr lang="uk-UA" b="0" i="1" dirty="0" smtClean="0"/>
                      </a:br>
                      <a:r>
                        <a:rPr lang="en-US" b="0" i="1" dirty="0" smtClean="0"/>
                        <a:t>[</a:t>
                      </a:r>
                      <a:r>
                        <a:rPr lang="uk-UA" b="0" i="1" dirty="0" smtClean="0"/>
                        <a:t>во</a:t>
                      </a:r>
                      <a:r>
                        <a:rPr kumimoji="0" lang="uk-UA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ў</a:t>
                      </a:r>
                      <a:r>
                        <a:rPr lang="uk-UA" b="0" i="1" dirty="0" smtClean="0">
                          <a:solidFill>
                            <a:srgbClr val="0070C0"/>
                          </a:solidFill>
                        </a:rPr>
                        <a:t>│</a:t>
                      </a:r>
                      <a:r>
                        <a:rPr lang="uk-UA" b="0" i="1" dirty="0" smtClean="0"/>
                        <a:t>чий</a:t>
                      </a:r>
                      <a:r>
                        <a:rPr lang="en-US" b="0" i="1" dirty="0" smtClean="0"/>
                        <a:t>]</a:t>
                      </a:r>
                      <a:r>
                        <a:rPr lang="uk-UA" b="0" i="1" dirty="0" smtClean="0"/>
                        <a:t>,</a:t>
                      </a:r>
                      <a:r>
                        <a:rPr lang="en-US" b="0" i="1" dirty="0" smtClean="0"/>
                        <a:t>[</a:t>
                      </a:r>
                      <a:r>
                        <a:rPr lang="uk-UA" b="0" i="1" dirty="0" err="1" smtClean="0"/>
                        <a:t>ча</a:t>
                      </a:r>
                      <a:r>
                        <a:rPr lang="el-GR" b="0" i="1" dirty="0" smtClean="0">
                          <a:solidFill>
                            <a:srgbClr val="FF0000"/>
                          </a:solidFill>
                        </a:rPr>
                        <a:t>ῐ</a:t>
                      </a:r>
                      <a:r>
                        <a:rPr lang="el-GR" b="0" i="1" dirty="0" smtClean="0">
                          <a:solidFill>
                            <a:srgbClr val="0070C0"/>
                          </a:solidFill>
                        </a:rPr>
                        <a:t>│</a:t>
                      </a:r>
                      <a:r>
                        <a:rPr lang="uk-UA" b="0" i="1" dirty="0" err="1" smtClean="0"/>
                        <a:t>ка</a:t>
                      </a:r>
                      <a:r>
                        <a:rPr lang="en-US" b="0" i="1" dirty="0" smtClean="0"/>
                        <a:t>]</a:t>
                      </a:r>
                      <a:endParaRPr lang="ru-RU" b="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1748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uk-UA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Співвідношення фонетичних складів</a:t>
            </a:r>
            <a:endParaRPr lang="ru-RU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0260914"/>
              </p:ext>
            </p:extLst>
          </p:nvPr>
        </p:nvGraphicFramePr>
        <p:xfrm>
          <a:off x="899592" y="1412776"/>
          <a:ext cx="7344816" cy="44644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127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32248">
                <a:tc>
                  <a:txBody>
                    <a:bodyPr/>
                    <a:lstStyle/>
                    <a:p>
                      <a:r>
                        <a:rPr lang="uk-UA" sz="2400" b="1" dirty="0" smtClean="0">
                          <a:solidFill>
                            <a:srgbClr val="0070C0"/>
                          </a:solidFill>
                        </a:rPr>
                        <a:t>а)</a:t>
                      </a:r>
                      <a:endParaRPr lang="ru-RU" sz="2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solidFill>
                            <a:srgbClr val="0070C0"/>
                          </a:solidFill>
                        </a:rPr>
                        <a:t>з морфемною будовою слова</a:t>
                      </a:r>
                      <a:r>
                        <a:rPr lang="uk-UA" sz="2800" b="1" dirty="0" smtClean="0"/>
                        <a:t/>
                      </a:r>
                      <a:br>
                        <a:rPr lang="uk-UA" sz="2800" b="1" dirty="0" smtClean="0"/>
                      </a:br>
                      <a:r>
                        <a:rPr lang="uk-UA" dirty="0" smtClean="0"/>
                        <a:t>                      </a:t>
                      </a:r>
                      <a:br>
                        <a:rPr lang="uk-UA" dirty="0" smtClean="0"/>
                      </a:br>
                      <a:r>
                        <a:rPr lang="uk-UA" i="1" dirty="0" smtClean="0"/>
                        <a:t>                                   </a:t>
                      </a:r>
                      <a:r>
                        <a:rPr lang="en-US" i="1" dirty="0" smtClean="0"/>
                        <a:t>[</a:t>
                      </a:r>
                      <a:r>
                        <a:rPr lang="uk-UA" i="1" dirty="0" err="1" smtClean="0"/>
                        <a:t>ду</a:t>
                      </a:r>
                      <a:r>
                        <a:rPr lang="uk-UA" i="1" dirty="0" err="1" smtClean="0">
                          <a:solidFill>
                            <a:srgbClr val="0070C0"/>
                          </a:solidFill>
                        </a:rPr>
                        <a:t>│</a:t>
                      </a:r>
                      <a:r>
                        <a:rPr lang="uk-UA" i="1" dirty="0" err="1" smtClean="0"/>
                        <a:t>бо́к</a:t>
                      </a:r>
                      <a:r>
                        <a:rPr lang="en-US" i="1" dirty="0" smtClean="0"/>
                        <a:t>]</a:t>
                      </a:r>
                      <a:br>
                        <a:rPr lang="en-US" i="1" dirty="0" smtClean="0"/>
                      </a:br>
                      <a:r>
                        <a:rPr lang="en-US" i="1" dirty="0" smtClean="0"/>
                        <a:t/>
                      </a:r>
                      <a:br>
                        <a:rPr lang="en-US" i="1" dirty="0" smtClean="0"/>
                      </a:br>
                      <a:r>
                        <a:rPr lang="en-US" i="1" dirty="0" smtClean="0"/>
                        <a:t>                             </a:t>
                      </a:r>
                      <a:r>
                        <a:rPr lang="uk-UA" i="1" dirty="0" smtClean="0"/>
                        <a:t>      </a:t>
                      </a:r>
                      <a:r>
                        <a:rPr lang="en-US" i="1" dirty="0" smtClean="0"/>
                        <a:t>[</a:t>
                      </a:r>
                      <a:r>
                        <a:rPr lang="uk-UA" i="1" dirty="0" err="1" smtClean="0"/>
                        <a:t>б</a:t>
                      </a:r>
                      <a:r>
                        <a:rPr lang="uk-UA" b="0" i="1" dirty="0" err="1" smtClean="0"/>
                        <a:t>е</a:t>
                      </a:r>
                      <a:r>
                        <a:rPr lang="ru-RU" b="0" i="1" baseline="30000" dirty="0" smtClean="0"/>
                        <a:t>и </a:t>
                      </a:r>
                      <a:r>
                        <a:rPr lang="ru-RU" b="0" i="1" baseline="0" dirty="0" smtClean="0">
                          <a:solidFill>
                            <a:srgbClr val="0070C0"/>
                          </a:solidFill>
                        </a:rPr>
                        <a:t>│</a:t>
                      </a:r>
                      <a:r>
                        <a:rPr lang="ru-RU" b="0" i="1" baseline="0" dirty="0" err="1" smtClean="0"/>
                        <a:t>здо</a:t>
                      </a:r>
                      <a:r>
                        <a:rPr lang="ru-RU" b="0" i="1" baseline="0" dirty="0" smtClean="0"/>
                        <a:t>́</a:t>
                      </a:r>
                      <a:r>
                        <a:rPr lang="ru-RU" b="0" i="1" baseline="0" dirty="0" smtClean="0">
                          <a:solidFill>
                            <a:srgbClr val="0070C0"/>
                          </a:solidFill>
                        </a:rPr>
                        <a:t>│</a:t>
                      </a:r>
                      <a:r>
                        <a:rPr lang="ru-RU" b="0" i="1" baseline="0" dirty="0" err="1" smtClean="0"/>
                        <a:t>н:ий</a:t>
                      </a:r>
                      <a:r>
                        <a:rPr lang="en-US" i="1" dirty="0" smtClean="0"/>
                        <a:t>]</a:t>
                      </a:r>
                      <a:br>
                        <a:rPr lang="en-US" i="1" dirty="0" smtClean="0"/>
                      </a:br>
                      <a:r>
                        <a:rPr lang="en-US" i="1" dirty="0" smtClean="0"/>
                        <a:t/>
                      </a:r>
                      <a:br>
                        <a:rPr lang="en-US" i="1" dirty="0" smtClean="0"/>
                      </a:br>
                      <a:r>
                        <a:rPr lang="en-US" i="1" dirty="0" smtClean="0"/>
                        <a:t>                          </a:t>
                      </a:r>
                      <a:r>
                        <a:rPr lang="uk-UA" i="1" dirty="0" smtClean="0"/>
                        <a:t>         </a:t>
                      </a:r>
                      <a:r>
                        <a:rPr lang="en-US" i="1" dirty="0" smtClean="0"/>
                        <a:t>[</a:t>
                      </a:r>
                      <a:r>
                        <a:rPr lang="uk-UA" i="1" dirty="0" err="1" smtClean="0"/>
                        <a:t>р’і</a:t>
                      </a:r>
                      <a:r>
                        <a:rPr kumimoji="0" lang="ru-RU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│</a:t>
                      </a:r>
                      <a:r>
                        <a:rPr lang="uk-UA" i="1" dirty="0" err="1" smtClean="0"/>
                        <a:t>чни́й</a:t>
                      </a:r>
                      <a:r>
                        <a:rPr lang="en-US" i="1" dirty="0" smtClean="0"/>
                        <a:t>]</a:t>
                      </a:r>
                      <a:r>
                        <a:rPr lang="uk-UA" i="1" dirty="0" smtClean="0"/>
                        <a:t>          </a:t>
                      </a:r>
                      <a:endParaRPr lang="ru-RU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2248">
                <a:tc>
                  <a:txBody>
                    <a:bodyPr/>
                    <a:lstStyle/>
                    <a:p>
                      <a:r>
                        <a:rPr lang="uk-UA" sz="2000" b="1" dirty="0" smtClean="0">
                          <a:solidFill>
                            <a:srgbClr val="0070C0"/>
                          </a:solidFill>
                        </a:rPr>
                        <a:t>б)</a:t>
                      </a:r>
                      <a:endParaRPr lang="ru-RU" sz="20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solidFill>
                            <a:srgbClr val="0070C0"/>
                          </a:solidFill>
                        </a:rPr>
                        <a:t>з частинами слів для переносу</a:t>
                      </a:r>
                      <a:r>
                        <a:rPr lang="uk-UA" dirty="0" smtClean="0"/>
                        <a:t/>
                      </a:r>
                      <a:br>
                        <a:rPr lang="uk-UA" dirty="0" smtClean="0"/>
                      </a:br>
                      <a:r>
                        <a:rPr lang="uk-UA" dirty="0" smtClean="0"/>
                        <a:t/>
                      </a:r>
                      <a:br>
                        <a:rPr lang="uk-UA" dirty="0" smtClean="0"/>
                      </a:br>
                      <a:r>
                        <a:rPr lang="uk-UA" i="1" dirty="0" smtClean="0"/>
                        <a:t>ро</a:t>
                      </a:r>
                      <a:r>
                        <a:rPr lang="uk-UA" i="1" dirty="0" smtClean="0">
                          <a:solidFill>
                            <a:srgbClr val="0070C0"/>
                          </a:solidFill>
                        </a:rPr>
                        <a:t>-</a:t>
                      </a:r>
                      <a:r>
                        <a:rPr lang="uk-UA" i="1" dirty="0" smtClean="0"/>
                        <a:t>зі</a:t>
                      </a:r>
                      <a:r>
                        <a:rPr lang="uk-UA" i="1" dirty="0" smtClean="0">
                          <a:solidFill>
                            <a:srgbClr val="0070C0"/>
                          </a:solidFill>
                        </a:rPr>
                        <a:t>-</a:t>
                      </a:r>
                      <a:r>
                        <a:rPr lang="uk-UA" i="1" dirty="0" err="1" smtClean="0"/>
                        <a:t>рва</a:t>
                      </a:r>
                      <a:r>
                        <a:rPr lang="uk-UA" i="1" dirty="0" smtClean="0">
                          <a:solidFill>
                            <a:srgbClr val="0070C0"/>
                          </a:solidFill>
                        </a:rPr>
                        <a:t>-</a:t>
                      </a:r>
                      <a:r>
                        <a:rPr lang="uk-UA" i="1" dirty="0" smtClean="0"/>
                        <a:t>ти                                                        </a:t>
                      </a:r>
                      <a:r>
                        <a:rPr lang="en-US" i="1" dirty="0" smtClean="0"/>
                        <a:t>[</a:t>
                      </a:r>
                      <a:r>
                        <a:rPr lang="uk-UA" i="1" dirty="0" err="1" smtClean="0"/>
                        <a:t>ро</a:t>
                      </a:r>
                      <a:r>
                        <a:rPr lang="en-US" i="1" dirty="0" smtClean="0">
                          <a:solidFill>
                            <a:srgbClr val="0070C0"/>
                          </a:solidFill>
                        </a:rPr>
                        <a:t>│</a:t>
                      </a:r>
                      <a:r>
                        <a:rPr lang="uk-UA" i="1" dirty="0" err="1" smtClean="0"/>
                        <a:t>з’ір</a:t>
                      </a:r>
                      <a:r>
                        <a:rPr lang="uk-UA" i="1" dirty="0" err="1" smtClean="0">
                          <a:solidFill>
                            <a:srgbClr val="0070C0"/>
                          </a:solidFill>
                        </a:rPr>
                        <a:t>│</a:t>
                      </a:r>
                      <a:r>
                        <a:rPr lang="uk-UA" i="1" dirty="0" err="1" smtClean="0"/>
                        <a:t>ва</a:t>
                      </a:r>
                      <a:r>
                        <a:rPr lang="uk-UA" i="1" dirty="0" err="1" smtClean="0">
                          <a:solidFill>
                            <a:srgbClr val="0070C0"/>
                          </a:solidFill>
                        </a:rPr>
                        <a:t>│</a:t>
                      </a:r>
                      <a:r>
                        <a:rPr lang="uk-UA" i="1" dirty="0" err="1" smtClean="0"/>
                        <a:t>ти</a:t>
                      </a:r>
                      <a:r>
                        <a:rPr lang="en-US" i="1" dirty="0" smtClean="0"/>
                        <a:t>]</a:t>
                      </a:r>
                      <a:r>
                        <a:rPr lang="uk-UA" i="1" dirty="0" smtClean="0"/>
                        <a:t/>
                      </a:r>
                      <a:br>
                        <a:rPr lang="uk-UA" i="1" dirty="0" smtClean="0"/>
                      </a:br>
                      <a:r>
                        <a:rPr lang="uk-UA" i="1" dirty="0" err="1" smtClean="0"/>
                        <a:t>обі</a:t>
                      </a:r>
                      <a:r>
                        <a:rPr lang="uk-UA" i="1" dirty="0" err="1" smtClean="0">
                          <a:solidFill>
                            <a:srgbClr val="0070C0"/>
                          </a:solidFill>
                        </a:rPr>
                        <a:t>-</a:t>
                      </a:r>
                      <a:r>
                        <a:rPr lang="uk-UA" i="1" dirty="0" err="1" smtClean="0"/>
                        <a:t>йшли</a:t>
                      </a:r>
                      <a:r>
                        <a:rPr lang="en-US" i="1" dirty="0" smtClean="0"/>
                        <a:t>                                                             [</a:t>
                      </a:r>
                      <a:r>
                        <a:rPr lang="uk-UA" i="1" dirty="0" err="1" smtClean="0"/>
                        <a:t>о</a:t>
                      </a:r>
                      <a:r>
                        <a:rPr lang="uk-UA" i="1" dirty="0" err="1" smtClean="0">
                          <a:solidFill>
                            <a:srgbClr val="0070C0"/>
                          </a:solidFill>
                        </a:rPr>
                        <a:t>│</a:t>
                      </a:r>
                      <a:r>
                        <a:rPr lang="uk-UA" i="1" dirty="0" err="1" smtClean="0"/>
                        <a:t>б’і</a:t>
                      </a:r>
                      <a:r>
                        <a:rPr lang="el-GR" b="0" i="1" dirty="0" smtClean="0"/>
                        <a:t>ῐ</a:t>
                      </a:r>
                      <a:r>
                        <a:rPr lang="el-GR" b="0" i="1" dirty="0" smtClean="0">
                          <a:solidFill>
                            <a:srgbClr val="0070C0"/>
                          </a:solidFill>
                        </a:rPr>
                        <a:t>│</a:t>
                      </a:r>
                      <a:r>
                        <a:rPr lang="uk-UA" b="0" i="1" dirty="0" err="1" smtClean="0"/>
                        <a:t>шли́</a:t>
                      </a:r>
                      <a:r>
                        <a:rPr lang="en-US" i="1" dirty="0" smtClean="0"/>
                        <a:t>]</a:t>
                      </a:r>
                      <a:r>
                        <a:rPr lang="uk-UA" i="1" dirty="0" smtClean="0"/>
                        <a:t/>
                      </a:r>
                      <a:br>
                        <a:rPr lang="uk-UA" i="1" dirty="0" smtClean="0"/>
                      </a:br>
                      <a:r>
                        <a:rPr lang="uk-UA" i="1" dirty="0" smtClean="0"/>
                        <a:t>олія</a:t>
                      </a:r>
                      <a:r>
                        <a:rPr lang="uk-UA" i="1" baseline="0" dirty="0" smtClean="0"/>
                        <a:t> – </a:t>
                      </a:r>
                      <a:r>
                        <a:rPr lang="uk-UA" i="0" baseline="0" dirty="0" smtClean="0"/>
                        <a:t>не переноситься з рядка в рядок</a:t>
                      </a:r>
                      <a:r>
                        <a:rPr lang="en-US" i="0" baseline="0" dirty="0" smtClean="0"/>
                        <a:t>     </a:t>
                      </a:r>
                      <a:r>
                        <a:rPr lang="en-US" i="1" baseline="0" dirty="0" smtClean="0"/>
                        <a:t>[</a:t>
                      </a:r>
                      <a:r>
                        <a:rPr lang="en-US" b="0" i="1" dirty="0" smtClean="0"/>
                        <a:t>o</a:t>
                      </a:r>
                      <a:r>
                        <a:rPr lang="ru-RU" b="0" i="1" baseline="30000" dirty="0" err="1" smtClean="0"/>
                        <a:t>у</a:t>
                      </a:r>
                      <a:r>
                        <a:rPr lang="ru-RU" b="0" i="1" baseline="0" dirty="0" err="1" smtClean="0">
                          <a:solidFill>
                            <a:srgbClr val="0070C0"/>
                          </a:solidFill>
                        </a:rPr>
                        <a:t>│</a:t>
                      </a:r>
                      <a:r>
                        <a:rPr lang="ru-RU" b="0" i="1" baseline="0" dirty="0" err="1" smtClean="0"/>
                        <a:t>л</a:t>
                      </a:r>
                      <a:r>
                        <a:rPr lang="ru-RU" b="0" i="1" baseline="0" dirty="0" smtClean="0"/>
                        <a:t>’ і́</a:t>
                      </a:r>
                      <a:r>
                        <a:rPr lang="ru-RU" b="0" i="1" baseline="0" dirty="0" smtClean="0">
                          <a:solidFill>
                            <a:srgbClr val="0070C0"/>
                          </a:solidFill>
                        </a:rPr>
                        <a:t>│</a:t>
                      </a:r>
                      <a:r>
                        <a:rPr lang="ru-RU" b="0" i="1" baseline="0" dirty="0" err="1" smtClean="0"/>
                        <a:t>йа</a:t>
                      </a:r>
                      <a:r>
                        <a:rPr lang="en-US" i="1" baseline="0" dirty="0" smtClean="0"/>
                        <a:t>]</a:t>
                      </a:r>
                      <a:endParaRPr lang="ru-RU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7" t="61244" r="83433" b="34235"/>
          <a:stretch/>
        </p:blipFill>
        <p:spPr bwMode="auto">
          <a:xfrm>
            <a:off x="1378847" y="1916832"/>
            <a:ext cx="1021899" cy="354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62" t="50977" r="57187" b="35547"/>
          <a:stretch/>
        </p:blipFill>
        <p:spPr bwMode="auto">
          <a:xfrm>
            <a:off x="1378848" y="2420888"/>
            <a:ext cx="1021898" cy="419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2" t="64258" r="86094" b="29883"/>
          <a:stretch/>
        </p:blipFill>
        <p:spPr bwMode="auto">
          <a:xfrm>
            <a:off x="1378849" y="2924944"/>
            <a:ext cx="1021898" cy="510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3906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7008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sz="3200" b="1" dirty="0" smtClean="0">
                <a:solidFill>
                  <a:srgbClr val="0070C0"/>
                </a:solidFill>
              </a:rPr>
              <a:t/>
            </a:r>
            <a:br>
              <a:rPr lang="uk-UA" sz="3200" b="1" dirty="0" smtClean="0">
                <a:solidFill>
                  <a:srgbClr val="0070C0"/>
                </a:solidFill>
              </a:rPr>
            </a:br>
            <a:r>
              <a:rPr lang="uk-UA" sz="3200" b="1" dirty="0">
                <a:solidFill>
                  <a:srgbClr val="0070C0"/>
                </a:solidFill>
              </a:rPr>
              <a:t/>
            </a:r>
            <a:br>
              <a:rPr lang="uk-UA" sz="3200" b="1" dirty="0">
                <a:solidFill>
                  <a:srgbClr val="0070C0"/>
                </a:solidFill>
              </a:rPr>
            </a:br>
            <a:r>
              <a:rPr lang="uk-UA" sz="3200" b="1" dirty="0" smtClean="0">
                <a:solidFill>
                  <a:srgbClr val="0070C0"/>
                </a:solidFill>
              </a:rPr>
              <a:t/>
            </a:r>
            <a:br>
              <a:rPr lang="uk-UA" sz="3200" b="1" dirty="0" smtClean="0">
                <a:solidFill>
                  <a:srgbClr val="0070C0"/>
                </a:solidFill>
              </a:rPr>
            </a:br>
            <a:r>
              <a:rPr lang="uk-UA" sz="3200" b="1" dirty="0" smtClean="0">
                <a:solidFill>
                  <a:srgbClr val="0070C0"/>
                </a:solidFill>
              </a:rPr>
              <a:t/>
            </a:r>
            <a:br>
              <a:rPr lang="uk-UA" sz="3200" b="1" dirty="0" smtClean="0">
                <a:solidFill>
                  <a:srgbClr val="0070C0"/>
                </a:solidFill>
              </a:rPr>
            </a:br>
            <a:r>
              <a:rPr lang="uk-UA" sz="3200" b="1" dirty="0" smtClean="0">
                <a:solidFill>
                  <a:srgbClr val="0070C0"/>
                </a:solidFill>
              </a:rPr>
              <a:t>Словесний наголос</a:t>
            </a:r>
            <a:r>
              <a:rPr lang="uk-UA" sz="3200" dirty="0" smtClean="0"/>
              <a:t/>
            </a:r>
            <a:br>
              <a:rPr lang="uk-UA" sz="3200" dirty="0" smtClean="0"/>
            </a:br>
            <a:r>
              <a:rPr lang="uk-UA" sz="2700" dirty="0" smtClean="0"/>
              <a:t>Це виділення більшою силою голосу одного складу в слові</a:t>
            </a:r>
            <a:r>
              <a:rPr lang="uk-UA" sz="3200" dirty="0"/>
              <a:t/>
            </a:r>
            <a:br>
              <a:rPr lang="uk-UA" sz="3200" dirty="0"/>
            </a:br>
            <a:r>
              <a:rPr lang="uk-UA" sz="3200" dirty="0" smtClean="0"/>
              <a:t/>
            </a:r>
            <a:br>
              <a:rPr lang="uk-UA" sz="3200" dirty="0" smtClean="0"/>
            </a:br>
            <a:r>
              <a:rPr lang="uk-UA" sz="3200" dirty="0" smtClean="0">
                <a:solidFill>
                  <a:srgbClr val="0070C0"/>
                </a:solidFill>
              </a:rPr>
              <a:t>«</a:t>
            </a:r>
            <a:r>
              <a:rPr lang="uk-UA" sz="2700" dirty="0" smtClean="0">
                <a:solidFill>
                  <a:srgbClr val="0070C0"/>
                </a:solidFill>
              </a:rPr>
              <a:t>просодія»</a:t>
            </a:r>
            <a:r>
              <a:rPr lang="uk-UA" sz="3200" dirty="0" smtClean="0">
                <a:solidFill>
                  <a:srgbClr val="0070C0"/>
                </a:solidFill>
              </a:rPr>
              <a:t> </a:t>
            </a:r>
            <a:r>
              <a:rPr lang="uk-UA" sz="2700" dirty="0" smtClean="0"/>
              <a:t>– Х</a:t>
            </a:r>
            <a:r>
              <a:rPr lang="en-US" sz="2700" dirty="0" smtClean="0"/>
              <a:t>V</a:t>
            </a:r>
            <a:r>
              <a:rPr lang="uk-UA" sz="2700" dirty="0" smtClean="0"/>
              <a:t>І ст. </a:t>
            </a:r>
            <a:r>
              <a:rPr lang="uk-UA" sz="3200" dirty="0" smtClean="0"/>
              <a:t/>
            </a:r>
            <a:br>
              <a:rPr lang="uk-UA" sz="3200" dirty="0" smtClean="0"/>
            </a:br>
            <a:r>
              <a:rPr lang="uk-UA" sz="2700" dirty="0" smtClean="0">
                <a:solidFill>
                  <a:srgbClr val="0070C0"/>
                </a:solidFill>
              </a:rPr>
              <a:t>«</a:t>
            </a:r>
            <a:r>
              <a:rPr lang="uk-UA" sz="2700" dirty="0" err="1" smtClean="0">
                <a:solidFill>
                  <a:srgbClr val="0070C0"/>
                </a:solidFill>
              </a:rPr>
              <a:t>припєло</a:t>
            </a:r>
            <a:r>
              <a:rPr lang="uk-UA" sz="2700" dirty="0" smtClean="0">
                <a:solidFill>
                  <a:srgbClr val="0070C0"/>
                </a:solidFill>
              </a:rPr>
              <a:t>» </a:t>
            </a:r>
            <a:r>
              <a:rPr lang="uk-UA" sz="2700" dirty="0" smtClean="0"/>
              <a:t>– </a:t>
            </a:r>
            <a:r>
              <a:rPr lang="uk-UA" sz="2700" dirty="0">
                <a:solidFill>
                  <a:prstClr val="black"/>
                </a:solidFill>
              </a:rPr>
              <a:t>Х</a:t>
            </a:r>
            <a:r>
              <a:rPr lang="en-US" sz="2700" dirty="0">
                <a:solidFill>
                  <a:prstClr val="black"/>
                </a:solidFill>
              </a:rPr>
              <a:t>V</a:t>
            </a:r>
            <a:r>
              <a:rPr lang="uk-UA" sz="2700" dirty="0" smtClean="0">
                <a:solidFill>
                  <a:prstClr val="black"/>
                </a:solidFill>
              </a:rPr>
              <a:t>ІІ </a:t>
            </a:r>
            <a:r>
              <a:rPr lang="uk-UA" sz="2700" dirty="0">
                <a:solidFill>
                  <a:prstClr val="black"/>
                </a:solidFill>
              </a:rPr>
              <a:t>ст</a:t>
            </a:r>
            <a:r>
              <a:rPr lang="uk-UA" sz="2700" dirty="0" smtClean="0">
                <a:solidFill>
                  <a:prstClr val="black"/>
                </a:solidFill>
              </a:rPr>
              <a:t>.</a:t>
            </a:r>
            <a:br>
              <a:rPr lang="uk-UA" sz="2700" dirty="0" smtClean="0">
                <a:solidFill>
                  <a:prstClr val="black"/>
                </a:solidFill>
              </a:rPr>
            </a:br>
            <a:r>
              <a:rPr lang="uk-UA" sz="2700" dirty="0" smtClean="0">
                <a:solidFill>
                  <a:srgbClr val="0070C0"/>
                </a:solidFill>
              </a:rPr>
              <a:t>«</a:t>
            </a:r>
            <a:r>
              <a:rPr lang="uk-UA" sz="2700" dirty="0" err="1" smtClean="0">
                <a:solidFill>
                  <a:srgbClr val="0070C0"/>
                </a:solidFill>
              </a:rPr>
              <a:t>голосовдар</a:t>
            </a:r>
            <a:r>
              <a:rPr lang="uk-UA" sz="2700" dirty="0" smtClean="0">
                <a:solidFill>
                  <a:srgbClr val="0070C0"/>
                </a:solidFill>
              </a:rPr>
              <a:t>» </a:t>
            </a:r>
            <a:r>
              <a:rPr lang="uk-UA" sz="2700" dirty="0">
                <a:solidFill>
                  <a:prstClr val="black"/>
                </a:solidFill>
              </a:rPr>
              <a:t>– </a:t>
            </a:r>
            <a:r>
              <a:rPr lang="uk-UA" sz="2700" dirty="0" smtClean="0">
                <a:solidFill>
                  <a:prstClr val="black"/>
                </a:solidFill>
              </a:rPr>
              <a:t>ХІХ ст.</a:t>
            </a:r>
            <a:br>
              <a:rPr lang="uk-UA" sz="2700" dirty="0" smtClean="0">
                <a:solidFill>
                  <a:prstClr val="black"/>
                </a:solidFill>
              </a:rPr>
            </a:br>
            <a:r>
              <a:rPr lang="uk-UA" sz="2700" dirty="0" smtClean="0">
                <a:solidFill>
                  <a:srgbClr val="0070C0"/>
                </a:solidFill>
              </a:rPr>
              <a:t>«наголос» </a:t>
            </a:r>
            <a:r>
              <a:rPr lang="uk-UA" sz="2700" dirty="0">
                <a:solidFill>
                  <a:prstClr val="black"/>
                </a:solidFill>
              </a:rPr>
              <a:t>– </a:t>
            </a:r>
            <a:r>
              <a:rPr lang="uk-UA" sz="2700" dirty="0" smtClean="0">
                <a:solidFill>
                  <a:prstClr val="black"/>
                </a:solidFill>
              </a:rPr>
              <a:t>з к. ХІХ ст. </a:t>
            </a:r>
            <a:br>
              <a:rPr lang="uk-UA" sz="2700" dirty="0" smtClean="0">
                <a:solidFill>
                  <a:prstClr val="black"/>
                </a:solidFill>
              </a:rPr>
            </a:br>
            <a:r>
              <a:rPr lang="uk-UA" sz="2700" dirty="0">
                <a:solidFill>
                  <a:prstClr val="black"/>
                </a:solidFill>
              </a:rPr>
              <a:t/>
            </a:r>
            <a:br>
              <a:rPr lang="uk-UA" sz="2700" dirty="0">
                <a:solidFill>
                  <a:prstClr val="black"/>
                </a:solidFill>
              </a:rPr>
            </a:br>
            <a:r>
              <a:rPr lang="uk-UA" sz="2700" b="1" dirty="0" smtClean="0">
                <a:solidFill>
                  <a:srgbClr val="0070C0"/>
                </a:solidFill>
              </a:rPr>
              <a:t>Акцентологія</a:t>
            </a:r>
            <a:r>
              <a:rPr lang="uk-UA" sz="2700" dirty="0" smtClean="0">
                <a:solidFill>
                  <a:prstClr val="black"/>
                </a:solidFill>
              </a:rPr>
              <a:t> – наука, яка вивчає закономірності наголошування слів української мови</a:t>
            </a:r>
            <a:br>
              <a:rPr lang="uk-UA" sz="2700" dirty="0" smtClean="0">
                <a:solidFill>
                  <a:prstClr val="black"/>
                </a:solidFill>
              </a:rPr>
            </a:br>
            <a:r>
              <a:rPr lang="uk-UA" sz="2700" dirty="0">
                <a:solidFill>
                  <a:prstClr val="black"/>
                </a:solidFill>
              </a:rPr>
              <a:t/>
            </a:r>
            <a:br>
              <a:rPr lang="uk-UA" sz="2700" dirty="0">
                <a:solidFill>
                  <a:prstClr val="black"/>
                </a:solidFill>
              </a:rPr>
            </a:br>
            <a:r>
              <a:rPr lang="uk-UA" sz="2700" dirty="0" smtClean="0">
                <a:solidFill>
                  <a:srgbClr val="0070C0"/>
                </a:solidFill>
              </a:rPr>
              <a:t>Перша монографія з питань акцентуації</a:t>
            </a:r>
            <a:r>
              <a:rPr lang="uk-UA" sz="2700" dirty="0" smtClean="0">
                <a:solidFill>
                  <a:prstClr val="black"/>
                </a:solidFill>
              </a:rPr>
              <a:t> у </a:t>
            </a:r>
            <a:r>
              <a:rPr lang="uk-UA" sz="2700" dirty="0">
                <a:solidFill>
                  <a:prstClr val="black"/>
                </a:solidFill>
              </a:rPr>
              <a:t>вітчизняному і слов'янському </a:t>
            </a:r>
            <a:r>
              <a:rPr lang="uk-UA" sz="2700" dirty="0" smtClean="0">
                <a:solidFill>
                  <a:prstClr val="black"/>
                </a:solidFill>
              </a:rPr>
              <a:t>мовознавстві – </a:t>
            </a:r>
            <a:r>
              <a:rPr lang="uk-UA" sz="2700" b="1" dirty="0" smtClean="0">
                <a:solidFill>
                  <a:srgbClr val="0070C0"/>
                </a:solidFill>
              </a:rPr>
              <a:t>«</a:t>
            </a:r>
            <a:r>
              <a:rPr lang="uk-UA" sz="2700" b="1" dirty="0" err="1" smtClean="0">
                <a:solidFill>
                  <a:srgbClr val="0070C0"/>
                </a:solidFill>
              </a:rPr>
              <a:t>Ударение</a:t>
            </a:r>
            <a:r>
              <a:rPr lang="uk-UA" sz="2700" b="1" dirty="0" smtClean="0">
                <a:solidFill>
                  <a:srgbClr val="0070C0"/>
                </a:solidFill>
              </a:rPr>
              <a:t>» </a:t>
            </a:r>
            <a:r>
              <a:rPr lang="uk-UA" sz="2700" dirty="0" smtClean="0">
                <a:solidFill>
                  <a:srgbClr val="0070C0"/>
                </a:solidFill>
              </a:rPr>
              <a:t>О. Потебні </a:t>
            </a:r>
            <a:r>
              <a:rPr lang="uk-UA" sz="2700" dirty="0" smtClean="0">
                <a:solidFill>
                  <a:prstClr val="black"/>
                </a:solidFill>
              </a:rPr>
              <a:t>(70-ті роки ХІХ ст., де йшлося і про наголошення українських </a:t>
            </a:r>
            <a:r>
              <a:rPr lang="uk-UA" sz="2700" dirty="0" smtClean="0">
                <a:solidFill>
                  <a:prstClr val="black"/>
                </a:solidFill>
              </a:rPr>
              <a:t>слів</a:t>
            </a:r>
            <a:r>
              <a:rPr lang="en-US" sz="2700" dirty="0" smtClean="0">
                <a:solidFill>
                  <a:prstClr val="black"/>
                </a:solidFill>
              </a:rPr>
              <a:t>)</a:t>
            </a:r>
            <a:r>
              <a:rPr lang="uk-UA" sz="2700" dirty="0" smtClean="0">
                <a:solidFill>
                  <a:prstClr val="black"/>
                </a:solidFill>
              </a:rPr>
              <a:t> </a:t>
            </a:r>
            <a:r>
              <a:rPr lang="uk-UA" sz="3200" dirty="0" smtClean="0"/>
              <a:t/>
            </a:r>
            <a:br>
              <a:rPr lang="uk-UA" sz="3200" dirty="0" smtClean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08236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sz="2800" dirty="0" smtClean="0">
                <a:solidFill>
                  <a:srgbClr val="0070C0"/>
                </a:solidFill>
              </a:rPr>
              <a:t/>
            </a:r>
            <a:br>
              <a:rPr lang="uk-UA" sz="2800" dirty="0" smtClean="0">
                <a:solidFill>
                  <a:srgbClr val="0070C0"/>
                </a:solidFill>
              </a:rPr>
            </a:br>
            <a:r>
              <a:rPr lang="uk-UA" sz="2800" dirty="0">
                <a:solidFill>
                  <a:srgbClr val="0070C0"/>
                </a:solidFill>
              </a:rPr>
              <a:t/>
            </a:r>
            <a:br>
              <a:rPr lang="uk-UA" sz="2800" dirty="0">
                <a:solidFill>
                  <a:srgbClr val="0070C0"/>
                </a:solidFill>
              </a:rPr>
            </a:br>
            <a:r>
              <a:rPr lang="uk-UA" sz="2800" dirty="0" smtClean="0">
                <a:solidFill>
                  <a:srgbClr val="0070C0"/>
                </a:solidFill>
              </a:rPr>
              <a:t/>
            </a:r>
            <a:br>
              <a:rPr lang="uk-UA" sz="2800" dirty="0" smtClean="0">
                <a:solidFill>
                  <a:srgbClr val="0070C0"/>
                </a:solidFill>
              </a:rPr>
            </a:br>
            <a:r>
              <a:rPr lang="uk-UA" sz="2800" dirty="0" smtClean="0">
                <a:solidFill>
                  <a:srgbClr val="0070C0"/>
                </a:solidFill>
              </a:rPr>
              <a:t/>
            </a:r>
            <a:br>
              <a:rPr lang="uk-UA" sz="2800" dirty="0" smtClean="0">
                <a:solidFill>
                  <a:srgbClr val="0070C0"/>
                </a:solidFill>
              </a:rPr>
            </a:br>
            <a:r>
              <a:rPr lang="uk-UA" sz="2800" dirty="0">
                <a:solidFill>
                  <a:srgbClr val="0070C0"/>
                </a:solidFill>
              </a:rPr>
              <a:t/>
            </a:r>
            <a:br>
              <a:rPr lang="uk-UA" sz="2800" dirty="0">
                <a:solidFill>
                  <a:srgbClr val="0070C0"/>
                </a:solidFill>
              </a:rPr>
            </a:br>
            <a:r>
              <a:rPr lang="uk-UA" sz="2800" dirty="0" smtClean="0">
                <a:solidFill>
                  <a:srgbClr val="0070C0"/>
                </a:solidFill>
              </a:rPr>
              <a:t/>
            </a:r>
            <a:br>
              <a:rPr lang="uk-UA" sz="2800" dirty="0" smtClean="0">
                <a:solidFill>
                  <a:srgbClr val="0070C0"/>
                </a:solidFill>
              </a:rPr>
            </a:br>
            <a:r>
              <a:rPr lang="uk-UA" sz="2800" dirty="0" smtClean="0">
                <a:solidFill>
                  <a:srgbClr val="0070C0"/>
                </a:solidFill>
              </a:rPr>
              <a:t/>
            </a:r>
            <a:br>
              <a:rPr lang="uk-UA" sz="2800" dirty="0" smtClean="0">
                <a:solidFill>
                  <a:srgbClr val="0070C0"/>
                </a:solidFill>
              </a:rPr>
            </a:br>
            <a:r>
              <a:rPr lang="uk-UA" sz="2800" dirty="0">
                <a:solidFill>
                  <a:srgbClr val="0070C0"/>
                </a:solidFill>
              </a:rPr>
              <a:t/>
            </a:r>
            <a:br>
              <a:rPr lang="uk-UA" sz="2800" dirty="0">
                <a:solidFill>
                  <a:srgbClr val="0070C0"/>
                </a:solidFill>
              </a:rPr>
            </a:br>
            <a:r>
              <a:rPr lang="uk-UA" sz="2800" dirty="0" smtClean="0">
                <a:solidFill>
                  <a:srgbClr val="0070C0"/>
                </a:solidFill>
              </a:rPr>
              <a:t/>
            </a:r>
            <a:br>
              <a:rPr lang="uk-UA" sz="2800" dirty="0" smtClean="0">
                <a:solidFill>
                  <a:srgbClr val="0070C0"/>
                </a:solidFill>
              </a:rPr>
            </a:br>
            <a:r>
              <a:rPr lang="uk-UA" sz="2800" dirty="0">
                <a:solidFill>
                  <a:srgbClr val="0070C0"/>
                </a:solidFill>
              </a:rPr>
              <a:t/>
            </a:r>
            <a:br>
              <a:rPr lang="uk-UA" sz="2800" dirty="0">
                <a:solidFill>
                  <a:srgbClr val="0070C0"/>
                </a:solidFill>
              </a:rPr>
            </a:br>
            <a:r>
              <a:rPr lang="uk-UA" sz="2800" dirty="0" smtClean="0">
                <a:solidFill>
                  <a:srgbClr val="0070C0"/>
                </a:solidFill>
              </a:rPr>
              <a:t/>
            </a:r>
            <a:br>
              <a:rPr lang="uk-UA" sz="2800" dirty="0" smtClean="0">
                <a:solidFill>
                  <a:srgbClr val="0070C0"/>
                </a:solidFill>
              </a:rPr>
            </a:br>
            <a:r>
              <a:rPr lang="uk-UA" sz="3100" b="1" dirty="0" smtClean="0">
                <a:solidFill>
                  <a:srgbClr val="0070C0"/>
                </a:solidFill>
              </a:rPr>
              <a:t>Здобутки української акцентології</a:t>
            </a:r>
            <a:r>
              <a:rPr lang="uk-UA" sz="2800" dirty="0" smtClean="0">
                <a:solidFill>
                  <a:srgbClr val="0070C0"/>
                </a:solidFill>
              </a:rPr>
              <a:t/>
            </a:r>
            <a:br>
              <a:rPr lang="uk-UA" sz="2800" dirty="0" smtClean="0">
                <a:solidFill>
                  <a:srgbClr val="0070C0"/>
                </a:solidFill>
              </a:rPr>
            </a:br>
            <a:r>
              <a:rPr lang="uk-UA" sz="2800" dirty="0" smtClean="0">
                <a:solidFill>
                  <a:srgbClr val="0070C0"/>
                </a:solidFill>
              </a:rPr>
              <a:t/>
            </a:r>
            <a:br>
              <a:rPr lang="uk-UA" sz="2800" dirty="0" smtClean="0">
                <a:solidFill>
                  <a:srgbClr val="0070C0"/>
                </a:solidFill>
              </a:rPr>
            </a:br>
            <a:r>
              <a:rPr lang="uk-UA" sz="2700" b="1" dirty="0" smtClean="0">
                <a:solidFill>
                  <a:srgbClr val="C00000"/>
                </a:solidFill>
              </a:rPr>
              <a:t>Монографії</a:t>
            </a:r>
            <a:r>
              <a:rPr lang="uk-UA" sz="2700" dirty="0" smtClean="0">
                <a:solidFill>
                  <a:srgbClr val="0070C0"/>
                </a:solidFill>
              </a:rPr>
              <a:t/>
            </a:r>
            <a:br>
              <a:rPr lang="uk-UA" sz="2700" dirty="0" smtClean="0">
                <a:solidFill>
                  <a:srgbClr val="0070C0"/>
                </a:solidFill>
              </a:rPr>
            </a:br>
            <a:r>
              <a:rPr lang="uk-UA" sz="2400" b="1" dirty="0" smtClean="0">
                <a:solidFill>
                  <a:srgbClr val="0070C0"/>
                </a:solidFill>
              </a:rPr>
              <a:t>Бровченко Т.</a:t>
            </a:r>
            <a:r>
              <a:rPr lang="uk-UA" sz="2400" dirty="0" smtClean="0">
                <a:solidFill>
                  <a:srgbClr val="0070C0"/>
                </a:solidFill>
              </a:rPr>
              <a:t> Словесний наголос в сучасній українській мові, 1969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uk-UA" sz="2400" b="1" dirty="0" smtClean="0">
                <a:solidFill>
                  <a:srgbClr val="0070C0"/>
                </a:solidFill>
              </a:rPr>
              <a:t>Винницький В.</a:t>
            </a:r>
            <a:r>
              <a:rPr lang="uk-UA" sz="2400" dirty="0" smtClean="0">
                <a:solidFill>
                  <a:srgbClr val="0070C0"/>
                </a:solidFill>
              </a:rPr>
              <a:t> Наголос у </a:t>
            </a:r>
            <a:r>
              <a:rPr lang="uk-UA" sz="2400" dirty="0">
                <a:solidFill>
                  <a:srgbClr val="0070C0"/>
                </a:solidFill>
              </a:rPr>
              <a:t>сучасній українській мові</a:t>
            </a:r>
            <a:r>
              <a:rPr lang="uk-UA" sz="2400" dirty="0" smtClean="0">
                <a:solidFill>
                  <a:srgbClr val="0070C0"/>
                </a:solidFill>
              </a:rPr>
              <a:t>, 1984  </a:t>
            </a:r>
            <a:r>
              <a:rPr lang="uk-UA" sz="4000" dirty="0" smtClean="0">
                <a:solidFill>
                  <a:srgbClr val="0070C0"/>
                </a:solidFill>
              </a:rPr>
              <a:t>та</a:t>
            </a:r>
            <a:r>
              <a:rPr lang="uk-UA" sz="2400" dirty="0" smtClean="0">
                <a:solidFill>
                  <a:srgbClr val="0070C0"/>
                </a:solidFill>
              </a:rPr>
              <a:t> </a:t>
            </a:r>
            <a:br>
              <a:rPr lang="uk-UA" sz="2400" dirty="0" smtClean="0">
                <a:solidFill>
                  <a:srgbClr val="0070C0"/>
                </a:solidFill>
              </a:rPr>
            </a:br>
            <a:r>
              <a:rPr lang="uk-UA" sz="2400" dirty="0" smtClean="0">
                <a:solidFill>
                  <a:srgbClr val="0070C0"/>
                </a:solidFill>
              </a:rPr>
              <a:t>Українська акцентна система, 2002</a:t>
            </a:r>
            <a:br>
              <a:rPr lang="uk-UA" sz="2400" dirty="0" smtClean="0">
                <a:solidFill>
                  <a:srgbClr val="0070C0"/>
                </a:solidFill>
              </a:rPr>
            </a:br>
            <a:r>
              <a:rPr lang="uk-UA" sz="2400" b="1" dirty="0" smtClean="0">
                <a:solidFill>
                  <a:srgbClr val="0070C0"/>
                </a:solidFill>
              </a:rPr>
              <a:t>Скляренко В.</a:t>
            </a:r>
            <a:r>
              <a:rPr lang="uk-UA" sz="2400" dirty="0" smtClean="0">
                <a:solidFill>
                  <a:srgbClr val="0070C0"/>
                </a:solidFill>
              </a:rPr>
              <a:t> Праслов'янська акцентологія, 1998</a:t>
            </a:r>
            <a:br>
              <a:rPr lang="uk-UA" sz="2400" dirty="0" smtClean="0">
                <a:solidFill>
                  <a:srgbClr val="0070C0"/>
                </a:solidFill>
              </a:rPr>
            </a:br>
            <a:r>
              <a:rPr lang="uk-UA" sz="2400" dirty="0" smtClean="0">
                <a:solidFill>
                  <a:srgbClr val="0070C0"/>
                </a:solidFill>
              </a:rPr>
              <a:t> </a:t>
            </a:r>
            <a:br>
              <a:rPr lang="uk-UA" sz="2400" dirty="0" smtClean="0">
                <a:solidFill>
                  <a:srgbClr val="0070C0"/>
                </a:solidFill>
              </a:rPr>
            </a:br>
            <a:r>
              <a:rPr lang="uk-UA" sz="2700" b="1" dirty="0" smtClean="0">
                <a:solidFill>
                  <a:srgbClr val="C00000"/>
                </a:solidFill>
              </a:rPr>
              <a:t>Дослідження щодо наголошування конкретних частин мови</a:t>
            </a:r>
            <a:r>
              <a:rPr lang="uk-UA" sz="2400" dirty="0" smtClean="0">
                <a:solidFill>
                  <a:srgbClr val="0070C0"/>
                </a:solidFill>
              </a:rPr>
              <a:t/>
            </a:r>
            <a:br>
              <a:rPr lang="uk-UA" sz="2400" dirty="0" smtClean="0">
                <a:solidFill>
                  <a:srgbClr val="0070C0"/>
                </a:solidFill>
              </a:rPr>
            </a:br>
            <a:r>
              <a:rPr lang="uk-UA" sz="2400" dirty="0" smtClean="0">
                <a:solidFill>
                  <a:srgbClr val="0070C0"/>
                </a:solidFill>
              </a:rPr>
              <a:t>Науковці: </a:t>
            </a:r>
            <a:r>
              <a:rPr lang="uk-UA" sz="2400" b="1" dirty="0" smtClean="0">
                <a:solidFill>
                  <a:srgbClr val="0070C0"/>
                </a:solidFill>
              </a:rPr>
              <a:t>І. </a:t>
            </a:r>
            <a:r>
              <a:rPr lang="uk-UA" sz="2400" b="1" dirty="0" err="1" smtClean="0">
                <a:solidFill>
                  <a:srgbClr val="0070C0"/>
                </a:solidFill>
              </a:rPr>
              <a:t>Матвіяс</a:t>
            </a:r>
            <a:r>
              <a:rPr lang="uk-UA" sz="2400" dirty="0" smtClean="0">
                <a:solidFill>
                  <a:srgbClr val="0070C0"/>
                </a:solidFill>
              </a:rPr>
              <a:t>, </a:t>
            </a:r>
            <a:r>
              <a:rPr lang="uk-UA" sz="2400" b="1" dirty="0" smtClean="0">
                <a:solidFill>
                  <a:srgbClr val="0070C0"/>
                </a:solidFill>
              </a:rPr>
              <a:t>А. Грищенко</a:t>
            </a:r>
            <a:r>
              <a:rPr lang="uk-UA" sz="2400" dirty="0" smtClean="0">
                <a:solidFill>
                  <a:srgbClr val="0070C0"/>
                </a:solidFill>
              </a:rPr>
              <a:t>, </a:t>
            </a:r>
            <a:r>
              <a:rPr lang="uk-UA" sz="2400" b="1" dirty="0" smtClean="0">
                <a:solidFill>
                  <a:srgbClr val="0070C0"/>
                </a:solidFill>
              </a:rPr>
              <a:t>В. </a:t>
            </a:r>
            <a:r>
              <a:rPr lang="uk-UA" sz="2400" b="1" dirty="0" err="1" smtClean="0">
                <a:solidFill>
                  <a:srgbClr val="0070C0"/>
                </a:solidFill>
              </a:rPr>
              <a:t>Русанівський</a:t>
            </a:r>
            <a:r>
              <a:rPr lang="uk-UA" sz="2400" dirty="0" smtClean="0">
                <a:solidFill>
                  <a:srgbClr val="0070C0"/>
                </a:solidFill>
              </a:rPr>
              <a:t>, </a:t>
            </a:r>
            <a:r>
              <a:rPr lang="uk-UA" sz="2400" b="1" dirty="0" smtClean="0">
                <a:solidFill>
                  <a:srgbClr val="0070C0"/>
                </a:solidFill>
              </a:rPr>
              <a:t>В. Задорожний</a:t>
            </a:r>
            <a:r>
              <a:rPr lang="uk-UA" sz="2400" dirty="0" smtClean="0">
                <a:solidFill>
                  <a:srgbClr val="0070C0"/>
                </a:solidFill>
              </a:rPr>
              <a:t> </a:t>
            </a:r>
            <a:br>
              <a:rPr lang="uk-UA" sz="2400" dirty="0" smtClean="0">
                <a:solidFill>
                  <a:srgbClr val="0070C0"/>
                </a:solidFill>
              </a:rPr>
            </a:br>
            <a:r>
              <a:rPr lang="uk-UA" sz="2400" dirty="0">
                <a:solidFill>
                  <a:srgbClr val="0070C0"/>
                </a:solidFill>
              </a:rPr>
              <a:t/>
            </a:r>
            <a:br>
              <a:rPr lang="uk-UA" sz="2400" dirty="0">
                <a:solidFill>
                  <a:srgbClr val="0070C0"/>
                </a:solidFill>
              </a:rPr>
            </a:br>
            <a:r>
              <a:rPr lang="uk-UA" sz="2700" b="1" dirty="0" smtClean="0">
                <a:solidFill>
                  <a:srgbClr val="C00000"/>
                </a:solidFill>
              </a:rPr>
              <a:t>Словники наголосів</a:t>
            </a:r>
            <a:r>
              <a:rPr lang="uk-UA" sz="2800" dirty="0" smtClean="0">
                <a:solidFill>
                  <a:srgbClr val="0070C0"/>
                </a:solidFill>
              </a:rPr>
              <a:t/>
            </a:r>
            <a:br>
              <a:rPr lang="uk-UA" sz="2800" dirty="0" smtClean="0">
                <a:solidFill>
                  <a:srgbClr val="0070C0"/>
                </a:solidFill>
              </a:rPr>
            </a:br>
            <a:r>
              <a:rPr lang="uk-UA" sz="2400" dirty="0" smtClean="0">
                <a:solidFill>
                  <a:srgbClr val="0070C0"/>
                </a:solidFill>
              </a:rPr>
              <a:t>Укладачі: </a:t>
            </a:r>
            <a:r>
              <a:rPr lang="uk-UA" sz="2400" b="1" dirty="0" smtClean="0">
                <a:solidFill>
                  <a:srgbClr val="0070C0"/>
                </a:solidFill>
              </a:rPr>
              <a:t>М. Погрібний</a:t>
            </a:r>
            <a:r>
              <a:rPr lang="uk-UA" sz="2400" dirty="0" smtClean="0">
                <a:solidFill>
                  <a:srgbClr val="0070C0"/>
                </a:solidFill>
              </a:rPr>
              <a:t>, </a:t>
            </a:r>
            <a:r>
              <a:rPr lang="uk-UA" sz="2400" b="1" dirty="0" smtClean="0">
                <a:solidFill>
                  <a:srgbClr val="0070C0"/>
                </a:solidFill>
              </a:rPr>
              <a:t>С. </a:t>
            </a:r>
            <a:r>
              <a:rPr lang="uk-UA" sz="2400" b="1" dirty="0" err="1" smtClean="0">
                <a:solidFill>
                  <a:srgbClr val="0070C0"/>
                </a:solidFill>
              </a:rPr>
              <a:t>Головащук</a:t>
            </a:r>
            <a:r>
              <a:rPr lang="uk-UA" sz="2400" dirty="0" smtClean="0">
                <a:solidFill>
                  <a:srgbClr val="0070C0"/>
                </a:solidFill>
              </a:rPr>
              <a:t>, </a:t>
            </a:r>
            <a:r>
              <a:rPr lang="uk-UA" sz="2400" b="1" dirty="0" smtClean="0">
                <a:solidFill>
                  <a:srgbClr val="0070C0"/>
                </a:solidFill>
              </a:rPr>
              <a:t>В. </a:t>
            </a:r>
            <a:r>
              <a:rPr lang="uk-UA" sz="2400" b="1" dirty="0" err="1" smtClean="0">
                <a:solidFill>
                  <a:srgbClr val="0070C0"/>
                </a:solidFill>
              </a:rPr>
              <a:t>Калашник</a:t>
            </a:r>
            <a:endParaRPr lang="ru-RU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8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uk-UA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Словесний наголос як одиниця акцентології</a:t>
            </a:r>
            <a:endParaRPr lang="ru-RU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Таблица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34941611"/>
                  </p:ext>
                </p:extLst>
              </p:nvPr>
            </p:nvGraphicFramePr>
            <p:xfrm>
              <a:off x="179512" y="1412776"/>
              <a:ext cx="8856984" cy="374589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21424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214246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214246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214246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45405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smtClean="0">
                              <a:solidFill>
                                <a:srgbClr val="0070C0"/>
                              </a:solidFill>
                            </a:rPr>
                            <a:t>Основні ознаки</a:t>
                          </a:r>
                          <a:endParaRPr lang="ru-RU" b="1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smtClean="0">
                              <a:solidFill>
                                <a:srgbClr val="0070C0"/>
                              </a:solidFill>
                            </a:rPr>
                            <a:t>Приклади</a:t>
                          </a:r>
                          <a:endParaRPr lang="ru-RU" b="1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smtClean="0">
                              <a:solidFill>
                                <a:srgbClr val="0070C0"/>
                              </a:solidFill>
                            </a:rPr>
                            <a:t>Додаткові ознаки</a:t>
                          </a:r>
                          <a:endParaRPr lang="ru-RU" b="1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smtClean="0">
                              <a:solidFill>
                                <a:srgbClr val="0070C0"/>
                              </a:solidFill>
                            </a:rPr>
                            <a:t>Приклади</a:t>
                          </a:r>
                          <a:endParaRPr lang="ru-RU" b="1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874088">
                    <a:tc>
                      <a:txBody>
                        <a:bodyPr/>
                        <a:lstStyle/>
                        <a:p>
                          <a:pPr marL="342900" indent="-342900">
                            <a:buAutoNum type="arabicPeriod"/>
                          </a:pPr>
                          <a:r>
                            <a:rPr lang="uk-UA" b="1" dirty="0" smtClean="0"/>
                            <a:t>Динамічний </a:t>
                          </a:r>
                          <a:r>
                            <a:rPr lang="uk-UA" dirty="0" smtClean="0"/>
                            <a:t>       (силовий)</a:t>
                          </a:r>
                          <a:br>
                            <a:rPr lang="uk-UA" dirty="0" smtClean="0"/>
                          </a:br>
                          <a:r>
                            <a:rPr lang="uk-UA" dirty="0" smtClean="0"/>
                            <a:t/>
                          </a:r>
                          <a:br>
                            <a:rPr lang="uk-UA" dirty="0" smtClean="0"/>
                          </a:br>
                          <a:endParaRPr lang="uk-UA" dirty="0" smtClean="0"/>
                        </a:p>
                        <a:p>
                          <a:pPr marL="342900" indent="-342900">
                            <a:buAutoNum type="arabicPeriod"/>
                          </a:pPr>
                          <a:r>
                            <a:rPr lang="uk-UA" b="1" dirty="0" smtClean="0"/>
                            <a:t>Вільний</a:t>
                          </a:r>
                          <a:r>
                            <a:rPr lang="uk-UA" dirty="0" smtClean="0"/>
                            <a:t> (різномісний)</a:t>
                          </a:r>
                          <a:r>
                            <a:rPr lang="uk-UA" baseline="0" dirty="0" smtClean="0"/>
                            <a:t> </a:t>
                          </a:r>
                        </a:p>
                        <a:p>
                          <a:pPr marL="342900" indent="-342900">
                            <a:buAutoNum type="arabicPeriod"/>
                          </a:pPr>
                          <a:endParaRPr lang="uk-UA" baseline="0" dirty="0" smtClean="0"/>
                        </a:p>
                        <a:p>
                          <a:pPr marL="342900" indent="-342900">
                            <a:buAutoNum type="arabicPeriod"/>
                          </a:pPr>
                          <a:endParaRPr lang="uk-UA" b="1" dirty="0" smtClean="0"/>
                        </a:p>
                        <a:p>
                          <a:pPr marL="342900" indent="-342900">
                            <a:buAutoNum type="arabicPeriod"/>
                          </a:pPr>
                          <a:r>
                            <a:rPr lang="uk-UA" b="1" dirty="0" smtClean="0"/>
                            <a:t>Рухомий</a:t>
                          </a:r>
                          <a:endParaRPr lang="ru-RU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uk-UA" i="1" dirty="0" err="1" smtClean="0"/>
                            <a:t>су́кня</a:t>
                          </a:r>
                          <a:r>
                            <a:rPr lang="uk-UA" i="1" dirty="0" smtClean="0"/>
                            <a:t/>
                          </a:r>
                          <a:br>
                            <a:rPr lang="uk-UA" i="1" dirty="0" smtClean="0"/>
                          </a:br>
                          <a:r>
                            <a:rPr lang="uk-UA" i="1" dirty="0" err="1" smtClean="0"/>
                            <a:t>кали́новий</a:t>
                          </a:r>
                          <a:r>
                            <a:rPr lang="uk-UA" i="1" dirty="0" smtClean="0"/>
                            <a:t/>
                          </a:r>
                          <a:br>
                            <a:rPr lang="uk-UA" i="1" dirty="0" smtClean="0"/>
                          </a:br>
                          <a:r>
                            <a:rPr lang="uk-UA" i="1" dirty="0" smtClean="0"/>
                            <a:t/>
                          </a:r>
                          <a:br>
                            <a:rPr lang="uk-UA" i="1" dirty="0" smtClean="0"/>
                          </a:br>
                          <a:endParaRPr lang="uk-UA" i="1" dirty="0" smtClean="0"/>
                        </a:p>
                        <a:p>
                          <a:pPr algn="l"/>
                          <a:r>
                            <a:rPr lang="uk-UA" i="1" dirty="0" err="1" smtClean="0"/>
                            <a:t>ма́ма</a:t>
                          </a:r>
                          <a:r>
                            <a:rPr lang="uk-UA" i="1" dirty="0" smtClean="0"/>
                            <a:t>, Дніпро́, </a:t>
                          </a:r>
                          <a:r>
                            <a:rPr lang="uk-UA" i="1" dirty="0" err="1" smtClean="0"/>
                            <a:t>пропу́щений</a:t>
                          </a:r>
                          <a:r>
                            <a:rPr lang="uk-UA" i="1" dirty="0" smtClean="0"/>
                            <a:t/>
                          </a:r>
                          <a:br>
                            <a:rPr lang="uk-UA" i="1" dirty="0" smtClean="0"/>
                          </a:br>
                          <a:r>
                            <a:rPr lang="uk-UA" i="1" dirty="0" smtClean="0"/>
                            <a:t/>
                          </a:r>
                          <a:br>
                            <a:rPr lang="uk-UA" i="1" dirty="0" smtClean="0"/>
                          </a:br>
                          <a:endParaRPr lang="uk-UA" i="1" dirty="0" smtClean="0"/>
                        </a:p>
                        <a:p>
                          <a:pPr algn="l"/>
                          <a:r>
                            <a:rPr lang="uk-UA" i="1" dirty="0" smtClean="0"/>
                            <a:t>рука́ – </a:t>
                          </a:r>
                          <a:r>
                            <a:rPr lang="uk-UA" i="1" dirty="0" err="1" smtClean="0"/>
                            <a:t>ру́ки</a:t>
                          </a:r>
                          <a:r>
                            <a:rPr lang="uk-UA" i="1" dirty="0" smtClean="0"/>
                            <a:t/>
                          </a:r>
                          <a:br>
                            <a:rPr lang="uk-UA" i="1" dirty="0" smtClean="0"/>
                          </a:br>
                          <a:r>
                            <a:rPr lang="uk-UA" i="1" dirty="0" smtClean="0"/>
                            <a:t>пишу́ – </a:t>
                          </a:r>
                          <a:r>
                            <a:rPr lang="uk-UA" i="1" dirty="0" err="1" smtClean="0"/>
                            <a:t>пи́шеш</a:t>
                          </a:r>
                          <a:r>
                            <a:rPr lang="uk-UA" i="1" dirty="0" smtClean="0"/>
                            <a:t/>
                          </a:r>
                          <a:br>
                            <a:rPr lang="uk-UA" i="1" dirty="0" smtClean="0"/>
                          </a:br>
                          <a:r>
                            <a:rPr lang="uk-UA" i="1" dirty="0" err="1" smtClean="0"/>
                            <a:t>дороги́й</a:t>
                          </a:r>
                          <a:r>
                            <a:rPr lang="uk-UA" i="1" dirty="0" smtClean="0"/>
                            <a:t> </a:t>
                          </a:r>
                          <a:r>
                            <a:rPr kumimoji="0" lang="uk-UA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–</a:t>
                          </a:r>
                          <a:r>
                            <a:rPr lang="uk-UA" i="1" dirty="0" smtClean="0"/>
                            <a:t> </a:t>
                          </a:r>
                          <a:r>
                            <a:rPr lang="uk-UA" i="1" dirty="0" err="1" smtClean="0"/>
                            <a:t>доро́жчий</a:t>
                          </a:r>
                          <a:endParaRPr lang="ru-RU" i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uk-UA" dirty="0" smtClean="0"/>
                            <a:t>1. </a:t>
                          </a:r>
                          <a:r>
                            <a:rPr lang="uk-UA" b="1" dirty="0" smtClean="0"/>
                            <a:t>Виділення побічних </a:t>
                          </a:r>
                          <a:r>
                            <a:rPr lang="uk-UA" b="1" dirty="0" smtClean="0"/>
                            <a:t>наголошених</a:t>
                          </a:r>
                          <a:r>
                            <a:rPr lang="uk-UA" b="1" baseline="0" dirty="0" smtClean="0"/>
                            <a:t> </a:t>
                          </a:r>
                          <a:r>
                            <a:rPr lang="uk-UA" b="1" dirty="0" smtClean="0"/>
                            <a:t>складів</a:t>
                          </a:r>
                          <a:r>
                            <a:rPr lang="uk-UA" b="1" dirty="0" smtClean="0"/>
                            <a:t/>
                          </a:r>
                          <a:br>
                            <a:rPr lang="uk-UA" b="1" dirty="0" smtClean="0"/>
                          </a:br>
                          <a:r>
                            <a:rPr lang="uk-UA" b="0" dirty="0" smtClean="0"/>
                            <a:t>2</a:t>
                          </a:r>
                          <a:r>
                            <a:rPr lang="uk-UA" b="1" dirty="0" smtClean="0"/>
                            <a:t>.Двонаголошеність </a:t>
                          </a:r>
                          <a:r>
                            <a:rPr lang="uk-UA" b="1" dirty="0" smtClean="0"/>
                            <a:t>слова</a:t>
                          </a:r>
                        </a:p>
                        <a:p>
                          <a:r>
                            <a:rPr lang="uk-UA" dirty="0" smtClean="0"/>
                            <a:t/>
                          </a:r>
                          <a:br>
                            <a:rPr lang="uk-UA" dirty="0" smtClean="0"/>
                          </a:br>
                          <a:endParaRPr lang="uk-UA" dirty="0" smtClean="0"/>
                        </a:p>
                        <a:p>
                          <a:r>
                            <a:rPr lang="uk-UA" dirty="0" smtClean="0"/>
                            <a:t>3. </a:t>
                          </a:r>
                          <a:r>
                            <a:rPr lang="uk-UA" b="1" dirty="0" smtClean="0"/>
                            <a:t>Подвійний</a:t>
                          </a:r>
                          <a:r>
                            <a:rPr lang="uk-UA" dirty="0" smtClean="0"/>
                            <a:t/>
                          </a:r>
                          <a:br>
                            <a:rPr lang="uk-UA" dirty="0" smtClean="0"/>
                          </a:br>
                          <a:r>
                            <a:rPr lang="uk-UA" dirty="0" smtClean="0"/>
                            <a:t/>
                          </a:r>
                          <a:br>
                            <a:rPr lang="uk-UA" dirty="0" smtClean="0"/>
                          </a:b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uk-UA" i="1" dirty="0" smtClean="0"/>
                            <a:t>зо́лот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̀"/>
                                  <m:ctrlPr>
                                    <a:rPr lang="uk-UA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uk-UA" b="0" i="1" smtClean="0">
                                      <a:latin typeface="Cambria Math"/>
                                    </a:rPr>
                                    <m:t>о</m:t>
                                  </m:r>
                                </m:e>
                              </m:acc>
                            </m:oMath>
                          </a14:m>
                          <a:r>
                            <a:rPr lang="uk-UA" i="1" dirty="0" smtClean="0"/>
                            <a:t/>
                          </a:r>
                          <a:br>
                            <a:rPr lang="uk-UA" i="1" dirty="0" smtClean="0"/>
                          </a:br>
                          <a:r>
                            <a:rPr lang="uk-UA" i="1" dirty="0" err="1" smtClean="0"/>
                            <a:t>гор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̀"/>
                                  <m:ctrlPr>
                                    <a:rPr lang="uk-UA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uk-UA" b="0" i="1" smtClean="0">
                                      <a:latin typeface="Cambria Math"/>
                                    </a:rPr>
                                    <m:t>о</m:t>
                                  </m:r>
                                </m:e>
                              </m:acc>
                            </m:oMath>
                          </a14:m>
                          <a:r>
                            <a:rPr lang="ru-RU" i="1" dirty="0" smtClean="0"/>
                            <a:t>дина́</a:t>
                          </a:r>
                          <a:br>
                            <a:rPr lang="ru-RU" i="1" dirty="0" smtClean="0"/>
                          </a:br>
                          <a:r>
                            <a:rPr lang="ru-RU" i="1" dirty="0" smtClean="0"/>
                            <a:t>б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̀"/>
                                  <m:ctrlPr>
                                    <a:rPr lang="ru-RU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uk-UA" b="0" i="1" smtClean="0">
                                      <a:latin typeface="Cambria Math"/>
                                    </a:rPr>
                                    <m:t>у</m:t>
                                  </m:r>
                                </m:e>
                              </m:acc>
                            </m:oMath>
                          </a14:m>
                          <a:r>
                            <a:rPr lang="ru-RU" i="1" dirty="0" smtClean="0"/>
                            <a:t>реві́й</a:t>
                          </a:r>
                          <a:br>
                            <a:rPr lang="ru-RU" i="1" dirty="0" smtClean="0"/>
                          </a:br>
                          <a:r>
                            <a:rPr lang="ru-RU" i="1" dirty="0" smtClean="0"/>
                            <a:t/>
                          </a:r>
                          <a:br>
                            <a:rPr lang="ru-RU" i="1" dirty="0" smtClean="0"/>
                          </a:br>
                          <a:r>
                            <a:rPr lang="ru-RU" i="1" dirty="0" err="1" smtClean="0"/>
                            <a:t>євша́н-зі́лля</a:t>
                          </a:r>
                          <a:r>
                            <a:rPr lang="ru-RU" i="1" dirty="0" smtClean="0"/>
                            <a:t/>
                          </a:r>
                          <a:br>
                            <a:rPr lang="ru-RU" i="1" dirty="0" smtClean="0"/>
                          </a:br>
                          <a:r>
                            <a:rPr lang="ru-RU" i="1" dirty="0" err="1" smtClean="0"/>
                            <a:t>націона́льно-ви́зольний</a:t>
                          </a:r>
                          <a:r>
                            <a:rPr lang="ru-RU" i="1" dirty="0" smtClean="0"/>
                            <a:t/>
                          </a:r>
                          <a:br>
                            <a:rPr lang="ru-RU" i="1" dirty="0" smtClean="0"/>
                          </a:br>
                          <a:endParaRPr lang="ru-RU" i="1" dirty="0" smtClean="0"/>
                        </a:p>
                        <a:p>
                          <a:r>
                            <a:rPr lang="ru-RU" i="1" dirty="0" err="1" smtClean="0"/>
                            <a:t>я́сний</a:t>
                          </a:r>
                          <a:r>
                            <a:rPr lang="ru-RU" i="1" dirty="0" smtClean="0"/>
                            <a:t> </a:t>
                          </a:r>
                          <a:r>
                            <a:rPr lang="ru-RU" sz="2400" i="0" dirty="0" smtClean="0"/>
                            <a:t>і</a:t>
                          </a:r>
                          <a:r>
                            <a:rPr lang="ru-RU" i="1" dirty="0" smtClean="0"/>
                            <a:t> </a:t>
                          </a:r>
                          <a:r>
                            <a:rPr lang="ru-RU" i="1" dirty="0" err="1" smtClean="0"/>
                            <a:t>ясни́й</a:t>
                          </a:r>
                          <a:r>
                            <a:rPr lang="ru-RU" i="1" dirty="0" smtClean="0"/>
                            <a:t/>
                          </a:r>
                          <a:br>
                            <a:rPr lang="ru-RU" i="1" dirty="0" smtClean="0"/>
                          </a:br>
                          <a:r>
                            <a:rPr lang="ru-RU" i="1" dirty="0" err="1" smtClean="0"/>
                            <a:t>апо́строф</a:t>
                          </a:r>
                          <a:r>
                            <a:rPr lang="ru-RU" i="1" dirty="0" smtClean="0"/>
                            <a:t> </a:t>
                          </a:r>
                          <a:r>
                            <a:rPr lang="ru-RU" sz="2400" i="0" dirty="0" smtClean="0"/>
                            <a:t>і</a:t>
                          </a:r>
                          <a:r>
                            <a:rPr lang="ru-RU" i="1" dirty="0" smtClean="0"/>
                            <a:t> </a:t>
                          </a:r>
                          <a:r>
                            <a:rPr lang="ru-RU" i="1" dirty="0" err="1" smtClean="0"/>
                            <a:t>апостро́ф</a:t>
                          </a:r>
                          <a:endParaRPr lang="ru-RU" i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Таблица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34941611"/>
                  </p:ext>
                </p:extLst>
              </p:nvPr>
            </p:nvGraphicFramePr>
            <p:xfrm>
              <a:off x="179512" y="1412776"/>
              <a:ext cx="8856984" cy="374589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21424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214246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214246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214246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45405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smtClean="0">
                              <a:solidFill>
                                <a:srgbClr val="0070C0"/>
                              </a:solidFill>
                            </a:rPr>
                            <a:t>Основні ознаки</a:t>
                          </a:r>
                          <a:endParaRPr lang="ru-RU" b="1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smtClean="0">
                              <a:solidFill>
                                <a:srgbClr val="0070C0"/>
                              </a:solidFill>
                            </a:rPr>
                            <a:t>Приклади</a:t>
                          </a:r>
                          <a:endParaRPr lang="ru-RU" b="1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smtClean="0">
                              <a:solidFill>
                                <a:srgbClr val="0070C0"/>
                              </a:solidFill>
                            </a:rPr>
                            <a:t>Додаткові ознаки</a:t>
                          </a:r>
                          <a:endParaRPr lang="ru-RU" b="1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smtClean="0">
                              <a:solidFill>
                                <a:srgbClr val="0070C0"/>
                              </a:solidFill>
                            </a:rPr>
                            <a:t>Приклади</a:t>
                          </a:r>
                          <a:endParaRPr lang="ru-RU" b="1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291840">
                    <a:tc>
                      <a:txBody>
                        <a:bodyPr/>
                        <a:lstStyle/>
                        <a:p>
                          <a:pPr marL="342900" indent="-342900">
                            <a:buAutoNum type="arabicPeriod"/>
                          </a:pPr>
                          <a:r>
                            <a:rPr lang="uk-UA" b="1" dirty="0" smtClean="0"/>
                            <a:t>Динамічний </a:t>
                          </a:r>
                          <a:r>
                            <a:rPr lang="uk-UA" dirty="0" smtClean="0"/>
                            <a:t>       (силовий)</a:t>
                          </a:r>
                          <a:br>
                            <a:rPr lang="uk-UA" dirty="0" smtClean="0"/>
                          </a:br>
                          <a:r>
                            <a:rPr lang="uk-UA" dirty="0" smtClean="0"/>
                            <a:t/>
                          </a:r>
                          <a:br>
                            <a:rPr lang="uk-UA" dirty="0" smtClean="0"/>
                          </a:br>
                          <a:endParaRPr lang="uk-UA" dirty="0" smtClean="0"/>
                        </a:p>
                        <a:p>
                          <a:pPr marL="342900" indent="-342900">
                            <a:buAutoNum type="arabicPeriod"/>
                          </a:pPr>
                          <a:r>
                            <a:rPr lang="uk-UA" b="1" dirty="0" smtClean="0"/>
                            <a:t>Вільний</a:t>
                          </a:r>
                          <a:r>
                            <a:rPr lang="uk-UA" dirty="0" smtClean="0"/>
                            <a:t> (різномісний)</a:t>
                          </a:r>
                          <a:r>
                            <a:rPr lang="uk-UA" baseline="0" dirty="0" smtClean="0"/>
                            <a:t> </a:t>
                          </a:r>
                        </a:p>
                        <a:p>
                          <a:pPr marL="342900" indent="-342900">
                            <a:buAutoNum type="arabicPeriod"/>
                          </a:pPr>
                          <a:endParaRPr lang="uk-UA" baseline="0" dirty="0" smtClean="0"/>
                        </a:p>
                        <a:p>
                          <a:pPr marL="342900" indent="-342900">
                            <a:buAutoNum type="arabicPeriod"/>
                          </a:pPr>
                          <a:endParaRPr lang="uk-UA" b="1" dirty="0" smtClean="0"/>
                        </a:p>
                        <a:p>
                          <a:pPr marL="342900" indent="-342900">
                            <a:buAutoNum type="arabicPeriod"/>
                          </a:pPr>
                          <a:r>
                            <a:rPr lang="uk-UA" b="1" dirty="0" smtClean="0"/>
                            <a:t>Рухомий</a:t>
                          </a:r>
                          <a:endParaRPr lang="ru-RU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uk-UA" i="1" dirty="0" err="1" smtClean="0"/>
                            <a:t>су́кня</a:t>
                          </a:r>
                          <a:r>
                            <a:rPr lang="uk-UA" i="1" dirty="0" smtClean="0"/>
                            <a:t/>
                          </a:r>
                          <a:br>
                            <a:rPr lang="uk-UA" i="1" dirty="0" smtClean="0"/>
                          </a:br>
                          <a:r>
                            <a:rPr lang="uk-UA" i="1" dirty="0" err="1" smtClean="0"/>
                            <a:t>кали́новий</a:t>
                          </a:r>
                          <a:r>
                            <a:rPr lang="uk-UA" i="1" dirty="0" smtClean="0"/>
                            <a:t/>
                          </a:r>
                          <a:br>
                            <a:rPr lang="uk-UA" i="1" dirty="0" smtClean="0"/>
                          </a:br>
                          <a:r>
                            <a:rPr lang="uk-UA" i="1" dirty="0" smtClean="0"/>
                            <a:t/>
                          </a:r>
                          <a:br>
                            <a:rPr lang="uk-UA" i="1" dirty="0" smtClean="0"/>
                          </a:br>
                          <a:endParaRPr lang="uk-UA" i="1" dirty="0" smtClean="0"/>
                        </a:p>
                        <a:p>
                          <a:pPr algn="l"/>
                          <a:r>
                            <a:rPr lang="uk-UA" i="1" dirty="0" err="1" smtClean="0"/>
                            <a:t>ма́ма</a:t>
                          </a:r>
                          <a:r>
                            <a:rPr lang="uk-UA" i="1" dirty="0" smtClean="0"/>
                            <a:t>, Дніпро́, </a:t>
                          </a:r>
                          <a:r>
                            <a:rPr lang="uk-UA" i="1" dirty="0" err="1" smtClean="0"/>
                            <a:t>пропу́щений</a:t>
                          </a:r>
                          <a:r>
                            <a:rPr lang="uk-UA" i="1" dirty="0" smtClean="0"/>
                            <a:t/>
                          </a:r>
                          <a:br>
                            <a:rPr lang="uk-UA" i="1" dirty="0" smtClean="0"/>
                          </a:br>
                          <a:r>
                            <a:rPr lang="uk-UA" i="1" dirty="0" smtClean="0"/>
                            <a:t/>
                          </a:r>
                          <a:br>
                            <a:rPr lang="uk-UA" i="1" dirty="0" smtClean="0"/>
                          </a:br>
                          <a:endParaRPr lang="uk-UA" i="1" dirty="0" smtClean="0"/>
                        </a:p>
                        <a:p>
                          <a:pPr algn="l"/>
                          <a:r>
                            <a:rPr lang="uk-UA" i="1" dirty="0" smtClean="0"/>
                            <a:t>рука́ – </a:t>
                          </a:r>
                          <a:r>
                            <a:rPr lang="uk-UA" i="1" dirty="0" err="1" smtClean="0"/>
                            <a:t>ру́ки</a:t>
                          </a:r>
                          <a:r>
                            <a:rPr lang="uk-UA" i="1" dirty="0" smtClean="0"/>
                            <a:t/>
                          </a:r>
                          <a:br>
                            <a:rPr lang="uk-UA" i="1" dirty="0" smtClean="0"/>
                          </a:br>
                          <a:r>
                            <a:rPr lang="uk-UA" i="1" dirty="0" smtClean="0"/>
                            <a:t>пишу́ – </a:t>
                          </a:r>
                          <a:r>
                            <a:rPr lang="uk-UA" i="1" dirty="0" err="1" smtClean="0"/>
                            <a:t>пи́шеш</a:t>
                          </a:r>
                          <a:r>
                            <a:rPr lang="uk-UA" i="1" dirty="0" smtClean="0"/>
                            <a:t/>
                          </a:r>
                          <a:br>
                            <a:rPr lang="uk-UA" i="1" dirty="0" smtClean="0"/>
                          </a:br>
                          <a:r>
                            <a:rPr lang="uk-UA" i="1" dirty="0" err="1" smtClean="0"/>
                            <a:t>дороги́й</a:t>
                          </a:r>
                          <a:r>
                            <a:rPr lang="uk-UA" i="1" dirty="0" smtClean="0"/>
                            <a:t> </a:t>
                          </a:r>
                          <a:r>
                            <a:rPr kumimoji="0" lang="uk-UA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–</a:t>
                          </a:r>
                          <a:r>
                            <a:rPr lang="uk-UA" i="1" dirty="0" smtClean="0"/>
                            <a:t> </a:t>
                          </a:r>
                          <a:r>
                            <a:rPr lang="uk-UA" i="1" dirty="0" err="1" smtClean="0"/>
                            <a:t>доро́жчий</a:t>
                          </a:r>
                          <a:endParaRPr lang="ru-RU" i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uk-UA" dirty="0" smtClean="0"/>
                            <a:t>1. </a:t>
                          </a:r>
                          <a:r>
                            <a:rPr lang="uk-UA" b="1" dirty="0" smtClean="0"/>
                            <a:t>Виділення побічних </a:t>
                          </a:r>
                          <a:r>
                            <a:rPr lang="uk-UA" b="1" dirty="0" smtClean="0"/>
                            <a:t>наголошених</a:t>
                          </a:r>
                          <a:r>
                            <a:rPr lang="uk-UA" b="1" baseline="0" dirty="0" smtClean="0"/>
                            <a:t> </a:t>
                          </a:r>
                          <a:r>
                            <a:rPr lang="uk-UA" b="1" dirty="0" smtClean="0"/>
                            <a:t>складів</a:t>
                          </a:r>
                          <a:r>
                            <a:rPr lang="uk-UA" b="1" dirty="0" smtClean="0"/>
                            <a:t/>
                          </a:r>
                          <a:br>
                            <a:rPr lang="uk-UA" b="1" dirty="0" smtClean="0"/>
                          </a:br>
                          <a:r>
                            <a:rPr lang="uk-UA" b="0" dirty="0" smtClean="0"/>
                            <a:t>2</a:t>
                          </a:r>
                          <a:r>
                            <a:rPr lang="uk-UA" b="1" dirty="0" smtClean="0"/>
                            <a:t>.Двонаголошеність </a:t>
                          </a:r>
                          <a:r>
                            <a:rPr lang="uk-UA" b="1" dirty="0" smtClean="0"/>
                            <a:t>слова</a:t>
                          </a:r>
                        </a:p>
                        <a:p>
                          <a:r>
                            <a:rPr lang="uk-UA" dirty="0" smtClean="0"/>
                            <a:t/>
                          </a:r>
                          <a:br>
                            <a:rPr lang="uk-UA" dirty="0" smtClean="0"/>
                          </a:br>
                          <a:endParaRPr lang="uk-UA" dirty="0" smtClean="0"/>
                        </a:p>
                        <a:p>
                          <a:r>
                            <a:rPr lang="uk-UA" dirty="0" smtClean="0"/>
                            <a:t>3. </a:t>
                          </a:r>
                          <a:r>
                            <a:rPr lang="uk-UA" b="1" dirty="0" smtClean="0"/>
                            <a:t>Подвійний</a:t>
                          </a:r>
                          <a:r>
                            <a:rPr lang="uk-UA" dirty="0" smtClean="0"/>
                            <a:t/>
                          </a:r>
                          <a:br>
                            <a:rPr lang="uk-UA" dirty="0" smtClean="0"/>
                          </a:br>
                          <a:r>
                            <a:rPr lang="uk-UA" dirty="0" smtClean="0"/>
                            <a:t/>
                          </a:r>
                          <a:br>
                            <a:rPr lang="uk-UA" dirty="0" smtClean="0"/>
                          </a:b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300826" t="-14787" r="-551" b="-277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805642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/>
          </a:bodyPr>
          <a:lstStyle/>
          <a:p>
            <a:r>
              <a:rPr lang="uk-UA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Функції словесного наголосу</a:t>
            </a:r>
            <a:endParaRPr lang="ru-RU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5726615"/>
              </p:ext>
            </p:extLst>
          </p:nvPr>
        </p:nvGraphicFramePr>
        <p:xfrm>
          <a:off x="467544" y="1196752"/>
          <a:ext cx="8352928" cy="51125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3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94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317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78142"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rgbClr val="0070C0"/>
                          </a:solidFill>
                        </a:rPr>
                        <a:t>1.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7030A0"/>
                          </a:solidFill>
                        </a:rPr>
                        <a:t>Конститутивна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Забезпечує</a:t>
                      </a:r>
                      <a:r>
                        <a:rPr lang="uk-UA" baseline="0" dirty="0" smtClean="0"/>
                        <a:t> фонетичну оформленість слова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i="1" dirty="0" err="1" smtClean="0"/>
                        <a:t>предме́т</a:t>
                      </a:r>
                      <a:r>
                        <a:rPr lang="uk-UA" i="1" dirty="0" smtClean="0"/>
                        <a:t/>
                      </a:r>
                      <a:br>
                        <a:rPr lang="uk-UA" i="1" dirty="0" smtClean="0"/>
                      </a:br>
                      <a:r>
                        <a:rPr lang="uk-UA" i="1" dirty="0" err="1" smtClean="0"/>
                        <a:t>украї́нський</a:t>
                      </a:r>
                      <a:r>
                        <a:rPr lang="uk-UA" i="1" dirty="0" smtClean="0"/>
                        <a:t/>
                      </a:r>
                      <a:br>
                        <a:rPr lang="uk-UA" i="1" dirty="0" smtClean="0"/>
                      </a:br>
                      <a:r>
                        <a:rPr lang="uk-UA" i="1" dirty="0" err="1" smtClean="0"/>
                        <a:t>дефі́с</a:t>
                      </a:r>
                      <a:endParaRPr lang="ru-RU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8142"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rgbClr val="0070C0"/>
                          </a:solidFill>
                        </a:rPr>
                        <a:t>2.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7030A0"/>
                          </a:solidFill>
                        </a:rPr>
                        <a:t>Ідентифікаційна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Допомагає розрізняти слова або їх форми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i="1" dirty="0" err="1" smtClean="0"/>
                        <a:t>го́ри</a:t>
                      </a:r>
                      <a:r>
                        <a:rPr lang="uk-UA" i="1" dirty="0" smtClean="0"/>
                        <a:t> – </a:t>
                      </a:r>
                      <a:r>
                        <a:rPr lang="uk-UA" i="1" dirty="0" err="1" smtClean="0"/>
                        <a:t>гори́</a:t>
                      </a:r>
                      <a:r>
                        <a:rPr lang="uk-UA" i="1" dirty="0" smtClean="0"/>
                        <a:t/>
                      </a:r>
                      <a:br>
                        <a:rPr lang="uk-UA" i="1" dirty="0" smtClean="0"/>
                      </a:br>
                      <a:r>
                        <a:rPr lang="uk-UA" i="1" dirty="0" err="1" smtClean="0"/>
                        <a:t>наси́пати</a:t>
                      </a:r>
                      <a:r>
                        <a:rPr lang="uk-UA" i="1" dirty="0" smtClean="0"/>
                        <a:t> – </a:t>
                      </a:r>
                      <a:r>
                        <a:rPr lang="uk-UA" i="1" dirty="0" err="1" smtClean="0"/>
                        <a:t>насипа́ти</a:t>
                      </a:r>
                      <a:endParaRPr lang="ru-RU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8142"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rgbClr val="0070C0"/>
                          </a:solidFill>
                        </a:rPr>
                        <a:t>3.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7030A0"/>
                          </a:solidFill>
                        </a:rPr>
                        <a:t>Диференційна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Є засобом розрізнення лексичного і граматичного значень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i="1" dirty="0" err="1" smtClean="0"/>
                        <a:t>доро́га</a:t>
                      </a:r>
                      <a:r>
                        <a:rPr lang="uk-UA" i="1" dirty="0" smtClean="0"/>
                        <a:t> – </a:t>
                      </a:r>
                      <a:r>
                        <a:rPr lang="uk-UA" i="1" dirty="0" err="1" smtClean="0"/>
                        <a:t>дорога́</a:t>
                      </a:r>
                      <a:r>
                        <a:rPr lang="uk-UA" i="1" dirty="0" smtClean="0"/>
                        <a:t/>
                      </a:r>
                      <a:br>
                        <a:rPr lang="uk-UA" i="1" dirty="0" smtClean="0"/>
                      </a:br>
                      <a:r>
                        <a:rPr lang="uk-UA" i="1" dirty="0" err="1" smtClean="0"/>
                        <a:t>незлі́чений</a:t>
                      </a:r>
                      <a:r>
                        <a:rPr lang="uk-UA" i="1" dirty="0" smtClean="0"/>
                        <a:t> - </a:t>
                      </a:r>
                      <a:r>
                        <a:rPr lang="uk-UA" i="1" dirty="0" err="1" smtClean="0"/>
                        <a:t>незліче́нний</a:t>
                      </a:r>
                      <a:r>
                        <a:rPr lang="uk-UA" i="1" dirty="0" smtClean="0"/>
                        <a:t> </a:t>
                      </a:r>
                      <a:endParaRPr lang="ru-RU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78142"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rgbClr val="0070C0"/>
                          </a:solidFill>
                        </a:rPr>
                        <a:t>4.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7030A0"/>
                          </a:solidFill>
                        </a:rPr>
                        <a:t>Експресивна</a:t>
                      </a:r>
                      <a:r>
                        <a:rPr lang="uk-UA" b="1" dirty="0" smtClean="0"/>
                        <a:t>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Є елементом інтонацій</a:t>
                      </a:r>
                      <a:r>
                        <a:rPr lang="uk-UA" baseline="0" dirty="0" smtClean="0"/>
                        <a:t> і співвідноситься з прагматичними значеннями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7458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2276</TotalTime>
  <Words>347</Words>
  <Application>Microsoft Office PowerPoint</Application>
  <PresentationFormat>Экран (4:3)</PresentationFormat>
  <Paragraphs>101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Cambria Math</vt:lpstr>
      <vt:lpstr>Times New Roman</vt:lpstr>
      <vt:lpstr>Тема Office</vt:lpstr>
      <vt:lpstr>Склад в українській мові Теорії фонетичного складу</vt:lpstr>
      <vt:lpstr>Характеристика фонетичних складів</vt:lpstr>
      <vt:lpstr>Орієнтовні правила фонетичного складоподілу</vt:lpstr>
      <vt:lpstr>Презентация PowerPoint</vt:lpstr>
      <vt:lpstr>Співвідношення фонетичних складів</vt:lpstr>
      <vt:lpstr>    Словесний наголос Це виділення більшою силою голосу одного складу в слові  «просодія» – ХVІ ст.  «припєло» – ХVІІ ст. «голосовдар» – ХІХ ст. «наголос» – з к. ХІХ ст.   Акцентологія – наука, яка вивчає закономірності наголошування слів української мови  Перша монографія з питань акцентуації у вітчизняному і слов'янському мовознавстві – «Ударение» О. Потебні (70-ті роки ХІХ ст., де йшлося і про наголошення українських слів)  </vt:lpstr>
      <vt:lpstr>           Здобутки української акцентології  Монографії Бровченко Т. Словесний наголос в сучасній українській мові, 1969 Винницький В. Наголос у сучасній українській мові, 1984  та  Українська акцентна система, 2002 Скляренко В. Праслов'янська акцентологія, 1998   Дослідження щодо наголошування конкретних частин мови Науковці: І. Матвіяс, А. Грищенко, В. Русанівський, В. Задорожний   Словники наголосів Укладачі: М. Погрібний, С. Головащук, В. Калашник</vt:lpstr>
      <vt:lpstr>Словесний наголос як одиниця акцентології</vt:lpstr>
      <vt:lpstr>Функції словесного наголосу</vt:lpstr>
      <vt:lpstr>Інші типи наголосів</vt:lpstr>
      <vt:lpstr>         Б. Грінченко  Зима навкруг… Давно вже час Весні веселій розцвітати,  А все мороз ще давить нас І не пуска з сумної хати. Зима навкруг… І де давно Вже пахнути повинні квіти,  Там сніг лежить, як полотно,  І сонце ще й не дума гріти.</vt:lpstr>
      <vt:lpstr>Презентация PowerPoint</vt:lpstr>
      <vt:lpstr>          Найважливіші орфоепічні словники  Головащук С. Складні випадки наголошення: словник-довідник. Київ: Либідь, 1995   та Словник наголосів. Київ: Наук. думка, 2003.   Орфоепічний словник української мови: В двох томах.  Київ: Довіра, 2003.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Склад і наголос Теорії фонетичного складу</dc:title>
  <dc:creator>Диана</dc:creator>
  <cp:lastModifiedBy>Екатерина</cp:lastModifiedBy>
  <cp:revision>78</cp:revision>
  <dcterms:created xsi:type="dcterms:W3CDTF">2020-02-03T15:29:54Z</dcterms:created>
  <dcterms:modified xsi:type="dcterms:W3CDTF">2021-04-08T14:39:53Z</dcterms:modified>
</cp:coreProperties>
</file>