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в українській мові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428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</a:t>
            </a:r>
            <a:r>
              <a:rPr lang="uk-UA" sz="2400" dirty="0" smtClean="0"/>
              <a:t> </a:t>
            </a:r>
            <a:r>
              <a:rPr lang="uk-UA" sz="2400" dirty="0"/>
              <a:t>– це закономірна зміна одного звука на інший чи однієї фонеми на іншу в тій самій </a:t>
            </a:r>
            <a:r>
              <a:rPr lang="uk-UA" sz="2400" dirty="0" smtClean="0"/>
              <a:t>морфемі</a:t>
            </a:r>
            <a:r>
              <a:rPr lang="uk-UA" sz="2400" dirty="0"/>
              <a:t>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30719"/>
              </p:ext>
            </p:extLst>
          </p:nvPr>
        </p:nvGraphicFramePr>
        <p:xfrm>
          <a:off x="683568" y="2348880"/>
          <a:ext cx="7848872" cy="4145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672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Фонетичні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(живі, позиційні)</a:t>
                      </a:r>
                      <a:r>
                        <a:rPr lang="uk-UA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dirty="0" smtClean="0"/>
                        <a:t>– це чергування звуків,</a:t>
                      </a:r>
                      <a:r>
                        <a:rPr lang="uk-UA" sz="1600" baseline="0" dirty="0" smtClean="0"/>
                        <a:t> ще реалізують одну фонему – г.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uk-UA" sz="1600" baseline="0" dirty="0" smtClean="0"/>
                        <a:t>в. і в. (фонетичні причини, вияви).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Історичні (традиційні) </a:t>
                      </a:r>
                      <a:r>
                        <a:rPr lang="uk-UA" sz="1600" dirty="0" smtClean="0"/>
                        <a:t>– це</a:t>
                      </a:r>
                      <a:r>
                        <a:rPr lang="uk-UA" sz="1600" baseline="0" dirty="0" smtClean="0"/>
                        <a:t> чергування фонем при словозміні та словотворенні, що виникли в певні періоди.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п – 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пи    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i="1" baseline="300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ти – 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ття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baseline="3000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де –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uk-UA" i="1" dirty="0" smtClean="0"/>
                        <a:t>де             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ῐ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з то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ою – то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і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en-US" i="1" dirty="0" smtClean="0"/>
                        <a:t> </a:t>
                      </a:r>
                      <a:r>
                        <a:rPr lang="uk-UA" i="1" dirty="0" smtClean="0"/>
                        <a:t>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kumimoji="0" lang="uk-UA" sz="14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че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uk-UA" i="1" dirty="0" smtClean="0"/>
                        <a:t>ий – че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/>
                        <a:t>ть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baseline="0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kumimoji="0" lang="uk-UA" sz="14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Виникають варіанти фонем – </a:t>
                      </a:r>
                      <a:r>
                        <a:rPr lang="uk-UA" u="sng" dirty="0" smtClean="0"/>
                        <a:t>алофони</a:t>
                      </a:r>
                      <a:r>
                        <a:rPr lang="uk-UA" dirty="0" smtClean="0"/>
                        <a:t> (</a:t>
                      </a:r>
                      <a:r>
                        <a:rPr lang="uk-UA" u="none" dirty="0" smtClean="0"/>
                        <a:t>звуки)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а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,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ль</a:t>
                      </a:r>
                      <a:r>
                        <a:rPr lang="uk-UA" i="1" dirty="0" smtClean="0"/>
                        <a:t>ний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віт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вітр</a:t>
                      </a:r>
                      <a:r>
                        <a:rPr lang="uk-UA" i="1" dirty="0" smtClean="0"/>
                        <a:t>у        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i="1" dirty="0" smtClean="0"/>
                        <a:t>ий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i="1" dirty="0" smtClean="0"/>
                        <a:t>и 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ний            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uk-UA" i="1" dirty="0" smtClean="0"/>
                        <a:t>-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ка,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ковий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uk-UA" i="1" dirty="0" smtClean="0"/>
                        <a:t>-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Виникають варіанти морфем – </a:t>
                      </a:r>
                      <a:r>
                        <a:rPr lang="uk-UA" u="sng" dirty="0" err="1" smtClean="0"/>
                        <a:t>аломорфи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4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Зміна приголосних під впливом суфіксальної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│й│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0070C0"/>
                </a:solidFill>
              </a:rPr>
              <a:t>(відома з праслов’янської мови, коли </a:t>
            </a:r>
            <a:r>
              <a:rPr lang="uk-UA" sz="3100" dirty="0">
                <a:solidFill>
                  <a:srgbClr val="0070C0"/>
                </a:solidFill>
              </a:rPr>
              <a:t>│й</a:t>
            </a:r>
            <a:r>
              <a:rPr lang="uk-UA" sz="3100" dirty="0" smtClean="0">
                <a:solidFill>
                  <a:srgbClr val="0070C0"/>
                </a:solidFill>
              </a:rPr>
              <a:t>│</a:t>
            </a:r>
            <a:r>
              <a:rPr lang="uk-UA" sz="2700" dirty="0" smtClean="0">
                <a:solidFill>
                  <a:srgbClr val="0070C0"/>
                </a:solidFill>
              </a:rPr>
              <a:t> виступала </a:t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іменним або дієслівним суфіксом) </a:t>
            </a:r>
            <a:endParaRPr lang="ru-RU" sz="27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478335"/>
                  </p:ext>
                </p:extLst>
              </p:nvPr>
            </p:nvGraphicFramePr>
            <p:xfrm>
              <a:off x="35496" y="1397000"/>
              <a:ext cx="9073008" cy="539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94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47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45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52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5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Кінцевий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приголосний основи/кореня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Суфікс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Наслідок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</a:p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</a:rPr>
                            <a:t>(словозміна та словотворення)</a:t>
                          </a:r>
                          <a:endParaRPr lang="ru-RU" b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18711">
                    <a:tc>
                      <a:txBody>
                        <a:bodyPr/>
                        <a:lstStyle/>
                        <a:p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│г│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│к│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│х│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│з│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│с│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│р│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│л│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│н│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│д│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│т│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│д│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зд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губний</a:t>
                          </a: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(дру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(ла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uk-UA" b="0" i="1" dirty="0" err="1" smtClean="0">
                              <a:solidFill>
                                <a:schemeClr val="tx1"/>
                              </a:solidFill>
                            </a:rPr>
                            <a:t>хо</a:t>
                          </a:r>
                          <a:r>
                            <a:rPr lang="uk-UA" b="0" i="1" dirty="0" err="1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(пу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1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</a:p>
                        <a:p>
                          <a:pPr algn="ctr"/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(ро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ru-RU" b="0" i="1" dirty="0" smtClean="0">
                              <a:solidFill>
                                <a:schemeClr val="tx1"/>
                              </a:solidFill>
                            </a:rPr>
                            <a:t>у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ru-RU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шиплячий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i="1" dirty="0" err="1" smtClean="0">
                              <a:solidFill>
                                <a:srgbClr val="FF0000"/>
                              </a:solidFill>
                            </a:rPr>
                            <a:t>шиплячий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│р’│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│л’│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│н’│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│ч│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0" dirty="0" smtClean="0">
                              <a:solidFill>
                                <a:srgbClr val="FF0000"/>
                              </a:solidFill>
                            </a:rPr>
                            <a:t>│ж│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r>
                                <a:rPr lang="uk-UA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ж</m:t>
                              </m:r>
                              <m:acc>
                                <m:accPr>
                                  <m:chr m:val="̂"/>
                                  <m:ctrlPr>
                                    <a:rPr lang="ru-RU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b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err="1" smtClean="0">
                              <a:solidFill>
                                <a:srgbClr val="FF0000"/>
                              </a:solidFill>
                            </a:rPr>
                            <a:t>шч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err="1" smtClean="0"/>
                            <a:t>тв</a:t>
                          </a:r>
                          <a:r>
                            <a:rPr lang="ru-RU" sz="1800" b="1" i="1" dirty="0" smtClean="0"/>
                            <a:t>. 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губ. + │л’│</a:t>
                          </a:r>
                          <a:endParaRPr lang="ru-RU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дру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 – дру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у, стере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ти – сторо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, ти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i="1" dirty="0" smtClean="0"/>
                            <a:t>ий – ти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dirty="0" smtClean="0"/>
                            <a:t>а, сі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к</a:t>
                          </a:r>
                          <a:r>
                            <a:rPr lang="uk-UA" i="1" dirty="0" smtClean="0"/>
                            <a:t>ти –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у,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а</a:t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ла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i="1" dirty="0" smtClean="0"/>
                            <a:t>ити</a:t>
                          </a:r>
                          <a:r>
                            <a:rPr lang="uk-UA" i="1" baseline="0" dirty="0" smtClean="0"/>
                            <a:t> – 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у, пи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ати – пи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ити –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мо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е –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я,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ю, ко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ем – кі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ь, гово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ити – гово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хо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i="1" baseline="0" dirty="0" smtClean="0"/>
                            <a:t>ити – хо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дж</a:t>
                          </a:r>
                          <a:r>
                            <a:rPr lang="uk-UA" i="1" baseline="0" dirty="0" smtClean="0"/>
                            <a:t>у, пла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пла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а, ме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 </a:t>
                          </a:r>
                          <a:r>
                            <a:rPr lang="uk-UA" i="0" baseline="0" dirty="0" smtClean="0"/>
                            <a:t>(із </a:t>
                          </a: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i="1" baseline="0" dirty="0" smtClean="0"/>
                            <a:t>а</a:t>
                          </a:r>
                          <a:r>
                            <a:rPr lang="uk-UA" i="0" baseline="0" dirty="0" smtClean="0"/>
                            <a:t>)</a:t>
                          </a: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ї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uk-UA" i="1" baseline="0" dirty="0" smtClean="0"/>
                            <a:t>ити – ї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ждж</a:t>
                          </a:r>
                          <a:r>
                            <a:rPr lang="uk-UA" i="1" baseline="0" dirty="0" smtClean="0"/>
                            <a:t>у </a:t>
                          </a:r>
                          <a:r>
                            <a:rPr lang="uk-UA" i="0" baseline="0" dirty="0" smtClean="0"/>
                            <a:t>(із </a:t>
                          </a:r>
                          <a:r>
                            <a:rPr lang="uk-UA" i="1" baseline="0" dirty="0" err="1" smtClean="0"/>
                            <a:t>ї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i="1" baseline="0" dirty="0" smtClean="0"/>
                            <a:t>у)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пу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uk-UA" i="1" baseline="0" dirty="0" smtClean="0"/>
                            <a:t>ати – пу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у, про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uk-UA" i="1" baseline="0" dirty="0" smtClean="0"/>
                            <a:t>ити – про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i="1" baseline="0" dirty="0" smtClean="0"/>
                            <a:t>ити – 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бл</a:t>
                          </a:r>
                          <a:r>
                            <a:rPr lang="uk-UA" i="1" baseline="0" dirty="0" smtClean="0"/>
                            <a:t>ю, ку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</a:t>
                          </a:r>
                          <a:r>
                            <a:rPr lang="uk-UA" i="1" baseline="0" dirty="0" smtClean="0"/>
                            <a:t>ити – ку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пл</a:t>
                          </a:r>
                          <a:r>
                            <a:rPr lang="uk-UA" b="0" i="1" baseline="0" dirty="0" smtClean="0">
                              <a:solidFill>
                                <a:schemeClr val="tx1"/>
                              </a:solidFill>
                            </a:rPr>
                            <a:t>ять</a:t>
                          </a:r>
                          <a:r>
                            <a:rPr lang="uk-UA" i="1" baseline="0" dirty="0" smtClean="0"/>
                            <a:t>, зе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i="1" baseline="0" dirty="0" smtClean="0"/>
                            <a:t>ний – зе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мл</a:t>
                          </a:r>
                          <a:r>
                            <a:rPr lang="uk-UA" i="1" baseline="0" dirty="0" smtClean="0"/>
                            <a:t>я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478335"/>
                  </p:ext>
                </p:extLst>
              </p:nvPr>
            </p:nvGraphicFramePr>
            <p:xfrm>
              <a:off x="35496" y="1397000"/>
              <a:ext cx="9073008" cy="539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94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47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45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52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Кінцевий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приголосний основи/кореня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Суфікс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Наслідок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</a:p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</a:rPr>
                            <a:t>(словозміна та словотворення)</a:t>
                          </a:r>
                          <a:endParaRPr lang="ru-RU" b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548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54" t="-14085" r="-278680" b="-1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(дру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(ла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uk-UA" b="0" i="1" dirty="0" err="1" smtClean="0">
                              <a:solidFill>
                                <a:schemeClr val="tx1"/>
                              </a:solidFill>
                            </a:rPr>
                            <a:t>хо</a:t>
                          </a:r>
                          <a:r>
                            <a:rPr lang="uk-UA" b="0" i="1" dirty="0" err="1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(пу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b="1" i="1" dirty="0" smtClean="0">
                              <a:solidFill>
                                <a:schemeClr val="tx1"/>
                              </a:solidFill>
                            </a:rPr>
                            <a:t>у)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</a:p>
                        <a:p>
                          <a:pPr algn="ctr"/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(ро</a:t>
                          </a:r>
                          <a:r>
                            <a:rPr lang="uk-UA" b="0" i="1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en-US" b="0" i="1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ru-RU" b="0" i="1" dirty="0" smtClean="0">
                              <a:solidFill>
                                <a:schemeClr val="tx1"/>
                              </a:solidFill>
                            </a:rPr>
                            <a:t>у</a:t>
                          </a:r>
                          <a:r>
                            <a:rPr lang="uk-UA" b="0" i="1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ru-RU" b="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74699" t="-14085" r="-175000" b="-1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дру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 – дру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у, стере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ти – сторо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, ти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i="1" dirty="0" smtClean="0"/>
                            <a:t>ий – ти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dirty="0" smtClean="0"/>
                            <a:t>а, сі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к</a:t>
                          </a:r>
                          <a:r>
                            <a:rPr lang="uk-UA" i="1" dirty="0" smtClean="0"/>
                            <a:t>ти –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у,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а</a:t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ла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i="1" dirty="0" smtClean="0"/>
                            <a:t>ити</a:t>
                          </a:r>
                          <a:r>
                            <a:rPr lang="uk-UA" i="1" baseline="0" dirty="0" smtClean="0"/>
                            <a:t> – 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у, пи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ати – пи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ити –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мо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е –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я,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ю, ко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ем – кі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ь, гово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ити – гово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хо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i="1" baseline="0" dirty="0" smtClean="0"/>
                            <a:t>ити – хо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дж</a:t>
                          </a:r>
                          <a:r>
                            <a:rPr lang="uk-UA" i="1" baseline="0" dirty="0" smtClean="0"/>
                            <a:t>у, пла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пла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а, ме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 </a:t>
                          </a:r>
                          <a:r>
                            <a:rPr lang="uk-UA" i="0" baseline="0" dirty="0" smtClean="0"/>
                            <a:t>(із </a:t>
                          </a: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i="1" baseline="0" dirty="0" smtClean="0"/>
                            <a:t>а</a:t>
                          </a:r>
                          <a:r>
                            <a:rPr lang="uk-UA" i="0" baseline="0" dirty="0" smtClean="0"/>
                            <a:t>)</a:t>
                          </a: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ї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uk-UA" i="1" baseline="0" dirty="0" smtClean="0"/>
                            <a:t>ити – ї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ждж</a:t>
                          </a:r>
                          <a:r>
                            <a:rPr lang="uk-UA" i="1" baseline="0" dirty="0" smtClean="0"/>
                            <a:t>у </a:t>
                          </a:r>
                          <a:r>
                            <a:rPr lang="uk-UA" i="0" baseline="0" dirty="0" smtClean="0"/>
                            <a:t>(із </a:t>
                          </a:r>
                          <a:r>
                            <a:rPr lang="uk-UA" i="1" baseline="0" dirty="0" err="1" smtClean="0"/>
                            <a:t>ї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j</a:t>
                          </a:r>
                          <a:r>
                            <a:rPr lang="uk-UA" i="1" baseline="0" dirty="0" smtClean="0"/>
                            <a:t>у)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пу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uk-UA" i="1" baseline="0" dirty="0" smtClean="0"/>
                            <a:t>ати – пу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у, про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uk-UA" i="1" baseline="0" dirty="0" smtClean="0"/>
                            <a:t>ити – про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i="1" baseline="0" dirty="0" smtClean="0"/>
                            <a:t>ити – 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бл</a:t>
                          </a:r>
                          <a:r>
                            <a:rPr lang="uk-UA" i="1" baseline="0" dirty="0" smtClean="0"/>
                            <a:t>ю, ку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</a:t>
                          </a:r>
                          <a:r>
                            <a:rPr lang="uk-UA" i="1" baseline="0" dirty="0" smtClean="0"/>
                            <a:t>ити – ку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пл</a:t>
                          </a:r>
                          <a:r>
                            <a:rPr lang="uk-UA" b="0" i="1" baseline="0" dirty="0" smtClean="0">
                              <a:solidFill>
                                <a:schemeClr val="tx1"/>
                              </a:solidFill>
                            </a:rPr>
                            <a:t>ять</a:t>
                          </a:r>
                          <a:r>
                            <a:rPr lang="uk-UA" i="1" baseline="0" dirty="0" smtClean="0"/>
                            <a:t>, зе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i="1" baseline="0" dirty="0" smtClean="0"/>
                            <a:t>ний – зе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мл</a:t>
                          </a:r>
                          <a:r>
                            <a:rPr lang="uk-UA" i="1" baseline="0" dirty="0" smtClean="0"/>
                            <a:t>я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481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 приголосних при словотворенні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0070C0"/>
                </a:solidFill>
              </a:rPr>
              <a:t>(процес творення іменників і прикметників </a:t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за допомогою суфіксів)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40852"/>
              </p:ext>
            </p:extLst>
          </p:nvPr>
        </p:nvGraphicFramePr>
        <p:xfrm>
          <a:off x="179513" y="1700808"/>
          <a:ext cx="878497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2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Кінцевий приголосний основи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Суфікси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Наслідок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15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│з│</a:t>
                      </a: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│ц│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│ц’│</a:t>
                      </a: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│ш│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│с│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│с’│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-зьк-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-зтв-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-цьк-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-цтв-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убо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ий – убо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зтв</a:t>
                      </a:r>
                      <a:r>
                        <a:rPr lang="uk-UA" i="1" dirty="0" smtClean="0"/>
                        <a:t>о, Запорі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жж</a:t>
                      </a:r>
                      <a:r>
                        <a:rPr lang="uk-UA" i="1" dirty="0" smtClean="0"/>
                        <a:t>я – запорі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зьк</a:t>
                      </a:r>
                      <a:r>
                        <a:rPr lang="uk-UA" i="1" dirty="0" smtClean="0"/>
                        <a:t>ий, боягу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 – боягу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зтв</a:t>
                      </a:r>
                      <a:r>
                        <a:rPr lang="uk-UA" i="1" dirty="0" smtClean="0"/>
                        <a:t>о, 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Лейпци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 – лейпци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зьк</a:t>
                      </a:r>
                      <a:r>
                        <a:rPr lang="uk-UA" i="1" dirty="0" smtClean="0"/>
                        <a:t>ий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Кременчу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 – кременчу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цьк</a:t>
                      </a:r>
                      <a:r>
                        <a:rPr lang="uk-UA" i="1" dirty="0" smtClean="0"/>
                        <a:t>ий,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тка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 – тка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цьк</a:t>
                      </a:r>
                      <a:r>
                        <a:rPr lang="uk-UA" i="1" dirty="0" smtClean="0"/>
                        <a:t>ий</a:t>
                      </a:r>
                    </a:p>
                    <a:p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овариш – товари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dirty="0" smtClean="0"/>
                        <a:t>ий,</a:t>
                      </a:r>
                      <a:r>
                        <a:rPr lang="uk-UA" i="1" baseline="0" dirty="0" smtClean="0"/>
                        <a:t> товари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ств</a:t>
                      </a:r>
                      <a:r>
                        <a:rPr lang="uk-UA" i="1" baseline="0" dirty="0" smtClean="0"/>
                        <a:t>о, 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Черка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baseline="0" dirty="0" smtClean="0"/>
                        <a:t>и – черка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baseline="0" dirty="0" smtClean="0"/>
                        <a:t>ий, Караба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 - караба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baseline="0" dirty="0" smtClean="0"/>
                        <a:t>ий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2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Доісторичні чергування голосних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solidFill>
                  <a:srgbClr val="0070C0"/>
                </a:solidFill>
              </a:rPr>
              <a:t>(відомі з часів індоєвропейської мовної єдності)</a:t>
            </a:r>
            <a:endParaRPr lang="ru-RU" sz="31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28442"/>
              </p:ext>
            </p:extLst>
          </p:nvPr>
        </p:nvGraphicFramePr>
        <p:xfrm>
          <a:off x="395535" y="1556792"/>
          <a:ext cx="8280920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Новоутворені звуки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174"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solidFill>
                            <a:srgbClr val="0070C0"/>
                          </a:solidFill>
                        </a:rPr>
                        <a:t>Засіб вираження семантичних відтінків,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 лексичного і граматичного значень і слів</a:t>
                      </a:r>
                      <a:endParaRPr lang="ru-RU" sz="15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endParaRPr lang="uk-UA" b="1" i="0" dirty="0" smtClean="0"/>
                    </a:p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│у│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endParaRPr lang="uk-UA" b="1" i="0" dirty="0" smtClean="0"/>
                    </a:p>
                    <a:p>
                      <a:pPr algn="ctr"/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  <a:r>
                        <a:rPr lang="uk-UA" b="1" i="0" dirty="0" smtClean="0"/>
                        <a:t>-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тіти – л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тати, нар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кти – нар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кати, 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кти</a:t>
                      </a:r>
                      <a:r>
                        <a:rPr lang="uk-UA" i="1" baseline="0" dirty="0" smtClean="0"/>
                        <a:t> – вит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кати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чити – ск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кати, допом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гти - допом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гати,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мити –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мати, кр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їти – кр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яти, сх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пити – х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пати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зти –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зити,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дати –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дити,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д, </a:t>
                      </a:r>
                    </a:p>
                    <a:p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зати - вр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зити </a:t>
                      </a:r>
                    </a:p>
                    <a:p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сти – 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сити,н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ша, 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зти</a:t>
                      </a:r>
                      <a:r>
                        <a:rPr lang="uk-UA" i="1" baseline="0" dirty="0" smtClean="0"/>
                        <a:t> –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зити,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ду –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дити, пров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ди, 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ру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ри, ст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жу – ст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ж, 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шу - 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си</a:t>
                      </a:r>
                      <a:r>
                        <a:rPr lang="uk-UA" i="1" dirty="0" smtClean="0"/>
                        <a:t> </a:t>
                      </a:r>
                    </a:p>
                    <a:p>
                      <a:r>
                        <a:rPr lang="uk-UA" i="1" dirty="0" smtClean="0"/>
                        <a:t>тр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dirty="0" smtClean="0"/>
                        <a:t>сити – тр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uk-UA" i="1" dirty="0" smtClean="0"/>
                        <a:t>сти, гр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dirty="0" smtClean="0"/>
                        <a:t>знути – гр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uk-UA" i="1" dirty="0" smtClean="0"/>
                        <a:t>зь </a:t>
                      </a:r>
                    </a:p>
                    <a:p>
                      <a:endParaRPr lang="uk-UA" i="1" dirty="0" smtClean="0"/>
                    </a:p>
                    <a:p>
                      <a:r>
                        <a:rPr lang="uk-UA" i="1" dirty="0" smtClean="0"/>
                        <a:t>дож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дати – ждати, зас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нати</a:t>
                      </a:r>
                      <a:r>
                        <a:rPr lang="uk-UA" i="1" baseline="0" dirty="0" smtClean="0"/>
                        <a:t> – заснути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4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 шляхи звукових змін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33886"/>
              </p:ext>
            </p:extLst>
          </p:nvPr>
        </p:nvGraphicFramePr>
        <p:xfrm>
          <a:off x="467544" y="1397000"/>
          <a:ext cx="8280920" cy="3976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Новоутворені звуки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2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dirty="0" smtClean="0">
                          <a:solidFill>
                            <a:srgbClr val="0070C0"/>
                          </a:solidFill>
                        </a:rPr>
                        <a:t>Засіб вираження семантичних відтінків,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 лексичного і граматичного значень слів</a:t>
                      </a:r>
                      <a:endParaRPr lang="ru-RU" sz="15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</a:t>
                      </a:r>
                      <a:r>
                        <a:rPr lang="ru-RU" b="1" dirty="0" smtClean="0"/>
                        <a:t>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│у│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│і│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Д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рти – драти – зд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рати, 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ру</a:t>
                      </a:r>
                      <a:r>
                        <a:rPr lang="uk-UA" i="1" baseline="0" dirty="0" smtClean="0"/>
                        <a:t> – прати – обп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рати 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Пос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л – слати – пос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лати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baseline="0" dirty="0" smtClean="0"/>
                        <a:t>хий – вис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хати –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хнути – висхлий 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ру – брати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рати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р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3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7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│о│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│е│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│і│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специфічне українське чергування</a:t>
            </a:r>
            <a:r>
              <a:rPr lang="en-US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1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753602"/>
                  </p:ext>
                </p:extLst>
              </p:nvPr>
            </p:nvGraphicFramePr>
            <p:xfrm>
              <a:off x="251520" y="1124743"/>
              <a:ext cx="8496944" cy="53747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7423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Шляхи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і наслідки змін 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Умови чергування </a:t>
                          </a:r>
                          <a:r>
                            <a:rPr lang="uk-UA" b="1" i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i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i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Закономірні чергування 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в сучасній українській 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12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словозміні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словотворенні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9190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Подовження і дифтонгізація давніх </a:t>
                          </a:r>
                          <a:r>
                            <a:rPr lang="uk-UA" i="1" dirty="0" smtClean="0">
                              <a:solidFill>
                                <a:srgbClr val="0070C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,</a:t>
                          </a:r>
                          <a:r>
                            <a:rPr lang="uk-UA" i="1" dirty="0" smtClean="0">
                              <a:solidFill>
                                <a:srgbClr val="0070C0"/>
                              </a:solidFill>
                            </a:rPr>
                            <a:t>е</a:t>
                          </a:r>
                          <a:r>
                            <a:rPr lang="uk-UA" dirty="0" smtClean="0"/>
                            <a:t> після занепаду </a:t>
                          </a:r>
                          <a:r>
                            <a:rPr lang="ru-RU" i="1" dirty="0" smtClean="0"/>
                            <a:t>ъ, ь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dirty="0" smtClean="0"/>
                            <a:t>у слабкій позиції,</a:t>
                          </a:r>
                          <a:r>
                            <a:rPr lang="uk-UA" baseline="0" dirty="0" smtClean="0"/>
                            <a:t> монофтонгізація дифтонга у новому закритому складі:</a:t>
                          </a:r>
                        </a:p>
                        <a:p>
                          <a:r>
                            <a:rPr lang="uk-UA" i="1" baseline="0" dirty="0" smtClean="0"/>
                            <a:t>в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ъ</a:t>
                          </a:r>
                          <a:r>
                            <a:rPr lang="uk-UA" i="1" baseline="0" dirty="0" smtClean="0"/>
                            <a:t>з</a:t>
                          </a:r>
                          <a:r>
                            <a:rPr lang="ru-RU" i="1" baseline="0" dirty="0" err="1" smtClean="0">
                              <a:solidFill>
                                <a:srgbClr val="0070C0"/>
                              </a:solidFill>
                            </a:rPr>
                            <a:t>ъ</a:t>
                          </a:r>
                          <a:r>
                            <a:rPr lang="ru-RU" i="1" baseline="0" dirty="0" err="1" smtClean="0"/>
                            <a:t>→в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err="1" smtClean="0"/>
                            <a:t>з</a:t>
                          </a:r>
                          <a:r>
                            <a:rPr lang="ru-RU" i="1" baseline="0" dirty="0" err="1" smtClean="0"/>
                            <a:t>→в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</a:t>
                          </a:r>
                          <a:br>
                            <a:rPr lang="ru-RU" i="1" dirty="0" smtClean="0"/>
                          </a:br>
                          <a:r>
                            <a:rPr lang="ru-RU" i="1" dirty="0" smtClean="0"/>
                            <a:t>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з, 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уи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з,в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уі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 </a:t>
                          </a:r>
                          <a:r>
                            <a:rPr lang="ru-RU" i="1" baseline="0" dirty="0" smtClean="0"/>
                            <a:t>→ </a:t>
                          </a:r>
                          <a:r>
                            <a:rPr lang="ru-RU" i="1" baseline="0" dirty="0" err="1" smtClean="0"/>
                            <a:t>в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0" dirty="0" err="1" smtClean="0"/>
                            <a:t>з</a:t>
                          </a:r>
                          <a:endParaRPr lang="ru-RU" i="1" baseline="0" dirty="0" smtClean="0"/>
                        </a:p>
                        <a:p>
                          <a:r>
                            <a:rPr lang="uk-UA" i="1" baseline="0" dirty="0" err="1" smtClean="0"/>
                            <a:t>п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err="1" smtClean="0"/>
                            <a:t>чь</a:t>
                          </a:r>
                          <a:r>
                            <a:rPr lang="ru-RU" i="1" baseline="0" dirty="0" smtClean="0"/>
                            <a:t>→п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ч </a:t>
                          </a:r>
                          <a:r>
                            <a:rPr lang="ru-RU" i="1" baseline="0" dirty="0" smtClean="0"/>
                            <a:t>→п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іе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ч </a:t>
                          </a:r>
                          <a:r>
                            <a:rPr lang="ru-RU" i="1" baseline="0" dirty="0" smtClean="0"/>
                            <a:t>→ </a:t>
                          </a:r>
                          <a:r>
                            <a:rPr lang="ru-RU" i="1" baseline="0" dirty="0" err="1" smtClean="0"/>
                            <a:t>п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0" dirty="0" err="1" smtClean="0"/>
                            <a:t>ч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Давні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│о│</a:t>
                          </a:r>
                          <a:r>
                            <a:rPr lang="ru-RU" i="1" baseline="0" dirty="0" smtClean="0"/>
                            <a:t>,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│е│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виступають</a:t>
                          </a:r>
                          <a:r>
                            <a:rPr lang="ru-RU" baseline="0" dirty="0" smtClean="0"/>
                            <a:t> у </a:t>
                          </a:r>
                          <a:r>
                            <a:rPr lang="ru-RU" baseline="0" dirty="0" err="1" smtClean="0"/>
                            <a:t>відкритому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складі</a:t>
                          </a:r>
                          <a:r>
                            <a:rPr lang="ru-RU" baseline="0" dirty="0" smtClean="0"/>
                            <a:t>,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│і│</a:t>
                          </a:r>
                          <a:r>
                            <a:rPr lang="ru-RU" baseline="0" dirty="0" smtClean="0"/>
                            <a:t> - в </a:t>
                          </a:r>
                          <a:r>
                            <a:rPr lang="ru-RU" baseline="0" dirty="0" err="1" smtClean="0"/>
                            <a:t>закритому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</a:t>
                          </a:r>
                          <a:r>
                            <a:rPr lang="uk-UA" i="1" baseline="0" dirty="0" smtClean="0"/>
                            <a:t> 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р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га 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г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ня 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сті – 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сть</a:t>
                          </a:r>
                        </a:p>
                        <a:p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вес 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вса</a:t>
                          </a:r>
                        </a:p>
                        <a:p>
                          <a:r>
                            <a:rPr lang="uk-UA" i="1" baseline="0" dirty="0" smtClean="0"/>
                            <a:t>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ю – 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</a:t>
                          </a:r>
                        </a:p>
                        <a:p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єць – 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йця</a:t>
                          </a:r>
                        </a:p>
                        <a:p>
                          <a:r>
                            <a:rPr lang="uk-UA" i="1" baseline="0" dirty="0" smtClean="0"/>
                            <a:t>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нець 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нця</a:t>
                          </a:r>
                        </a:p>
                        <a:p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дя – л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дь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ня – к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зу 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з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сти 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</a:t>
                          </a:r>
                        </a:p>
                        <a:p>
                          <a:r>
                            <a:rPr lang="uk-UA" sz="1700" i="1" baseline="0" dirty="0" smtClean="0"/>
                            <a:t>батьк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sz="1700" i="1" baseline="0" dirty="0" smtClean="0"/>
                            <a:t>ва – батьк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sz="1700" i="1" baseline="0" dirty="0" smtClean="0"/>
                            <a:t>в</a:t>
                          </a:r>
                        </a:p>
                        <a:p>
                          <a:r>
                            <a:rPr lang="uk-UA" sz="1700" i="1" baseline="0" dirty="0" smtClean="0"/>
                            <a:t>у тво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є</a:t>
                          </a:r>
                          <a:r>
                            <a:rPr lang="uk-UA" sz="1700" i="1" baseline="0" dirty="0" smtClean="0"/>
                            <a:t>му – у тво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ї</a:t>
                          </a:r>
                          <a:r>
                            <a:rPr lang="uk-UA" sz="1700" i="1" baseline="0" dirty="0" smtClean="0"/>
                            <a:t>м</a:t>
                          </a:r>
                          <a:endParaRPr lang="ru-RU" sz="17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та – 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тник</a:t>
                          </a:r>
                        </a:p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 – 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рський</a:t>
                          </a:r>
                        </a:p>
                        <a:p>
                          <a:r>
                            <a:rPr lang="uk-UA" i="1" dirty="0" smtClean="0"/>
                            <a:t>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ля – 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льний</a:t>
                          </a:r>
                        </a:p>
                        <a:p>
                          <a:r>
                            <a:rPr lang="uk-UA" i="1" dirty="0" smtClean="0"/>
                            <a:t>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рвати – 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рва</a:t>
                          </a:r>
                        </a:p>
                        <a:p>
                          <a:r>
                            <a:rPr lang="uk-UA" i="1" dirty="0" smtClean="0"/>
                            <a:t>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дити – 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д</a:t>
                          </a:r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чі – 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чник</a:t>
                          </a:r>
                        </a:p>
                        <a:p>
                          <a:r>
                            <a:rPr lang="uk-UA" i="1" dirty="0" smtClean="0"/>
                            <a:t>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ні – 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нній</a:t>
                          </a:r>
                        </a:p>
                        <a:p>
                          <a:r>
                            <a:rPr lang="uk-UA" i="1" dirty="0" smtClean="0"/>
                            <a:t>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лий – 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лля</a:t>
                          </a:r>
                        </a:p>
                        <a:p>
                          <a:r>
                            <a:rPr lang="uk-UA" i="1" dirty="0" smtClean="0"/>
                            <a:t>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бнути-заст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бка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753602"/>
                  </p:ext>
                </p:extLst>
              </p:nvPr>
            </p:nvGraphicFramePr>
            <p:xfrm>
              <a:off x="251520" y="1124743"/>
              <a:ext cx="8496944" cy="53747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7423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Шляхи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і наслідки змін 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Умови чергування </a:t>
                          </a:r>
                          <a:r>
                            <a:rPr lang="uk-UA" b="1" i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i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i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Закономірні чергування 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в сучасній українській 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12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словозміні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словотворенні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919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35" t="-27586" r="-227934" b="-2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Давні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│о│</a:t>
                          </a:r>
                          <a:r>
                            <a:rPr lang="ru-RU" i="1" baseline="0" dirty="0" smtClean="0"/>
                            <a:t>,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│е│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виступають</a:t>
                          </a:r>
                          <a:r>
                            <a:rPr lang="ru-RU" baseline="0" dirty="0" smtClean="0"/>
                            <a:t> у </a:t>
                          </a:r>
                          <a:r>
                            <a:rPr lang="ru-RU" baseline="0" dirty="0" err="1" smtClean="0"/>
                            <a:t>відкритому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складі</a:t>
                          </a:r>
                          <a:r>
                            <a:rPr lang="ru-RU" baseline="0" dirty="0" smtClean="0"/>
                            <a:t>,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│і│</a:t>
                          </a:r>
                          <a:r>
                            <a:rPr lang="ru-RU" baseline="0" dirty="0" smtClean="0"/>
                            <a:t> - в </a:t>
                          </a:r>
                          <a:r>
                            <a:rPr lang="ru-RU" baseline="0" dirty="0" err="1" smtClean="0"/>
                            <a:t>закритому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</a:t>
                          </a:r>
                          <a:r>
                            <a:rPr lang="uk-UA" i="1" baseline="0" dirty="0" smtClean="0"/>
                            <a:t> 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р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га 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г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ня 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сті – </a:t>
                          </a:r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сть</a:t>
                          </a:r>
                        </a:p>
                        <a:p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вес </a:t>
                          </a:r>
                          <a:r>
                            <a:rPr lang="uk-UA" i="1" baseline="0" dirty="0" smtClean="0"/>
                            <a:t>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вса</a:t>
                          </a:r>
                        </a:p>
                        <a:p>
                          <a:r>
                            <a:rPr lang="uk-UA" i="1" baseline="0" dirty="0" smtClean="0"/>
                            <a:t>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ю – 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</a:t>
                          </a:r>
                        </a:p>
                        <a:p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єць – 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йця</a:t>
                          </a:r>
                        </a:p>
                        <a:p>
                          <a:r>
                            <a:rPr lang="uk-UA" i="1" baseline="0" dirty="0" smtClean="0"/>
                            <a:t>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нець 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нця</a:t>
                          </a:r>
                        </a:p>
                        <a:p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дя – л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дь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ня – к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зу 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з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сти </a:t>
                          </a:r>
                          <a:r>
                            <a:rPr lang="uk-UA" i="1" baseline="0" dirty="0" smtClean="0"/>
                            <a:t>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</a:t>
                          </a:r>
                        </a:p>
                        <a:p>
                          <a:r>
                            <a:rPr lang="uk-UA" sz="1700" i="1" baseline="0" dirty="0" smtClean="0"/>
                            <a:t>батьк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sz="1700" i="1" baseline="0" dirty="0" smtClean="0"/>
                            <a:t>ва – батьк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sz="1700" i="1" baseline="0" dirty="0" smtClean="0"/>
                            <a:t>в</a:t>
                          </a:r>
                        </a:p>
                        <a:p>
                          <a:r>
                            <a:rPr lang="uk-UA" sz="1700" i="1" baseline="0" dirty="0" smtClean="0"/>
                            <a:t>у тво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є</a:t>
                          </a:r>
                          <a:r>
                            <a:rPr lang="uk-UA" sz="1700" i="1" baseline="0" dirty="0" smtClean="0"/>
                            <a:t>му – у тво</a:t>
                          </a:r>
                          <a:r>
                            <a:rPr lang="uk-UA" sz="1700" i="1" baseline="0" dirty="0" smtClean="0">
                              <a:solidFill>
                                <a:srgbClr val="C00000"/>
                              </a:solidFill>
                            </a:rPr>
                            <a:t>ї</a:t>
                          </a:r>
                          <a:r>
                            <a:rPr lang="uk-UA" sz="1700" i="1" baseline="0" dirty="0" smtClean="0"/>
                            <a:t>м</a:t>
                          </a:r>
                          <a:endParaRPr lang="ru-RU" sz="17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та – 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тник</a:t>
                          </a:r>
                        </a:p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 – 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рський</a:t>
                          </a:r>
                        </a:p>
                        <a:p>
                          <a:r>
                            <a:rPr lang="uk-UA" i="1" dirty="0" smtClean="0"/>
                            <a:t>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ля – 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льний</a:t>
                          </a:r>
                        </a:p>
                        <a:p>
                          <a:r>
                            <a:rPr lang="uk-UA" i="1" dirty="0" smtClean="0"/>
                            <a:t>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рвати – 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рва</a:t>
                          </a:r>
                        </a:p>
                        <a:p>
                          <a:r>
                            <a:rPr lang="uk-UA" i="1" dirty="0" smtClean="0"/>
                            <a:t>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дити – 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д</a:t>
                          </a:r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чі – 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чник</a:t>
                          </a:r>
                        </a:p>
                        <a:p>
                          <a:r>
                            <a:rPr lang="uk-UA" i="1" dirty="0" smtClean="0"/>
                            <a:t>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ні – 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нній</a:t>
                          </a:r>
                        </a:p>
                        <a:p>
                          <a:r>
                            <a:rPr lang="uk-UA" i="1" dirty="0" smtClean="0"/>
                            <a:t>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лий – 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лля</a:t>
                          </a:r>
                        </a:p>
                        <a:p>
                          <a:r>
                            <a:rPr lang="uk-UA" i="1" dirty="0" smtClean="0"/>
                            <a:t>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бнути-заст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бка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637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2544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Відхилення у чергуванні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│о│,│е│ 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│і│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2309"/>
              </p:ext>
            </p:extLst>
          </p:nvPr>
        </p:nvGraphicFramePr>
        <p:xfrm>
          <a:off x="251520" y="1052736"/>
          <a:ext cx="8784976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6655">
                <a:tc gridSpan="2">
                  <a:txBody>
                    <a:bodyPr/>
                    <a:lstStyle/>
                    <a:p>
                      <a:pPr algn="ctr"/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i="0" dirty="0" smtClean="0">
                          <a:solidFill>
                            <a:srgbClr val="0070C0"/>
                          </a:solidFill>
                        </a:rPr>
                        <a:t>Причини</a:t>
                      </a:r>
                      <a:endParaRPr lang="ru-RU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Основні випадки,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коли не відбувається чергування </a:t>
                      </a:r>
                      <a:b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о,е - і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937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За аналогією до </a:t>
                      </a:r>
                      <a:r>
                        <a:rPr lang="uk-UA" sz="1400" dirty="0" err="1" smtClean="0">
                          <a:solidFill>
                            <a:srgbClr val="0070C0"/>
                          </a:solidFill>
                        </a:rPr>
                        <a:t>непрям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відм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За аналогією до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називн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відм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За аналогією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 до особових форм дієслів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i="1" dirty="0" err="1" smtClean="0"/>
                        <a:t>к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400" i="1" dirty="0" smtClean="0"/>
                        <a:t>- </a:t>
                      </a:r>
                      <a:r>
                        <a:rPr lang="uk-UA" sz="1400" i="1" dirty="0" err="1" smtClean="0"/>
                        <a:t>нець</a:t>
                      </a:r>
                      <a:r>
                        <a:rPr lang="uk-UA" sz="1400" i="1" dirty="0" smtClean="0"/>
                        <a:t>   </a:t>
                      </a:r>
                      <a:r>
                        <a:rPr kumimoji="0" lang="uk-UA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к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н - ця</a:t>
                      </a:r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err="1" smtClean="0"/>
                        <a:t>дзв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 - нок – 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дзв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н - </a:t>
                      </a:r>
                      <a:r>
                        <a:rPr lang="uk-UA" sz="1400" i="1" dirty="0" err="1" smtClean="0"/>
                        <a:t>ка</a:t>
                      </a:r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smtClean="0"/>
                        <a:t>ви - б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 - </a:t>
                      </a:r>
                      <a:r>
                        <a:rPr lang="uk-UA" sz="1400" i="1" dirty="0" err="1" smtClean="0"/>
                        <a:t>рець</a:t>
                      </a:r>
                      <a:r>
                        <a:rPr lang="uk-UA" sz="1400" i="1" dirty="0" smtClean="0"/>
                        <a:t> – </a:t>
                      </a:r>
                    </a:p>
                    <a:p>
                      <a:r>
                        <a:rPr lang="uk-UA" sz="1400" i="1" dirty="0" smtClean="0"/>
                        <a:t>ви - б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р – ця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знач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ння – знач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буд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ви – буд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в</a:t>
                      </a:r>
                      <a:br>
                        <a:rPr lang="uk-UA" sz="1400" i="1" dirty="0" smtClean="0"/>
                      </a:br>
                      <a:r>
                        <a:rPr lang="uk-UA" sz="1400" b="1" i="1" u="sng" dirty="0" smtClean="0">
                          <a:solidFill>
                            <a:srgbClr val="0070C0"/>
                          </a:solidFill>
                        </a:rPr>
                        <a:t>але </a:t>
                      </a:r>
                      <a:r>
                        <a:rPr lang="uk-UA" sz="1400" i="1" u="none" dirty="0" smtClean="0"/>
                        <a:t>дор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u="none" dirty="0" smtClean="0"/>
                        <a:t>г, бор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u="none" dirty="0" smtClean="0"/>
                        <a:t>д</a:t>
                      </a:r>
                    </a:p>
                    <a:p>
                      <a:endParaRPr lang="uk-UA" sz="1400" i="1" u="none" dirty="0" smtClean="0"/>
                    </a:p>
                    <a:p>
                      <a:r>
                        <a:rPr lang="uk-UA" sz="1400" i="1" u="none" dirty="0" smtClean="0"/>
                        <a:t>вин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сити – вин</a:t>
                      </a:r>
                      <a:r>
                        <a:rPr lang="uk-UA" sz="1400" b="1" i="1" u="none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сь</a:t>
                      </a:r>
                      <a:br>
                        <a:rPr lang="uk-UA" sz="1400" i="1" u="none" dirty="0" smtClean="0"/>
                      </a:br>
                      <a:r>
                        <a:rPr lang="uk-UA" sz="1400" i="1" u="none" dirty="0" smtClean="0"/>
                        <a:t>прив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дити – прив</a:t>
                      </a:r>
                      <a:r>
                        <a:rPr lang="uk-UA" sz="1400" b="1" i="1" u="none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дьте</a:t>
                      </a:r>
                      <a:r>
                        <a:rPr lang="uk-UA" sz="1400" i="1" u="none" baseline="0" dirty="0" smtClean="0"/>
                        <a:t> </a:t>
                      </a:r>
                      <a:endParaRPr lang="ru-RU" sz="1400" i="1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 </a:t>
                      </a:r>
                      <a:r>
                        <a:rPr lang="uk-UA" sz="1500" dirty="0" smtClean="0"/>
                        <a:t>– випадні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dirty="0" smtClean="0"/>
                        <a:t>У звукосполученнях </a:t>
                      </a:r>
                      <a:br>
                        <a:rPr lang="uk-UA" sz="1500" dirty="0" smtClean="0"/>
                      </a:br>
                      <a:r>
                        <a:rPr lang="uk-UA" sz="1500" dirty="0" smtClean="0"/>
                        <a:t>-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ор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ов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ер</a:t>
                      </a:r>
                      <a:r>
                        <a:rPr lang="uk-UA" sz="1500" i="1" baseline="0" dirty="0" smtClean="0"/>
                        <a:t> </a:t>
                      </a:r>
                      <a:r>
                        <a:rPr lang="uk-UA" sz="1500" baseline="0" dirty="0" smtClean="0"/>
                        <a:t>між приголосними</a:t>
                      </a:r>
                      <a:br>
                        <a:rPr lang="uk-UA" sz="1500" baseline="0" dirty="0" smtClean="0"/>
                      </a:br>
                      <a:r>
                        <a:rPr lang="uk-UA" sz="1500" baseline="0" dirty="0" smtClean="0"/>
                        <a:t>-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оро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оло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ере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еле</a:t>
                      </a:r>
                      <a:endParaRPr lang="uk-UA" sz="1500" i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словах іншомовного походження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словотворчих частинах слів </a:t>
                      </a:r>
                      <a:br>
                        <a:rPr lang="uk-UA" sz="1500" baseline="0" dirty="0" smtClean="0"/>
                      </a:br>
                      <a:r>
                        <a:rPr lang="uk-UA" sz="1500" i="1" baseline="0" dirty="0" err="1" smtClean="0"/>
                        <a:t>-вод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-воз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-нос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-роб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-ход</a:t>
                      </a:r>
                      <a:endParaRPr lang="uk-UA" sz="1500" i="1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префіксах і </a:t>
                      </a:r>
                      <a:r>
                        <a:rPr lang="uk-UA" sz="1500" i="1" baseline="0" dirty="0" smtClean="0"/>
                        <a:t>суфіксах </a:t>
                      </a:r>
                      <a:r>
                        <a:rPr lang="uk-UA" sz="1500" i="1" baseline="0" dirty="0" err="1" smtClean="0"/>
                        <a:t>воз</a:t>
                      </a:r>
                      <a:r>
                        <a:rPr lang="uk-UA" sz="1500" i="1" baseline="0" dirty="0" smtClean="0"/>
                        <a:t>-, 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>-</a:t>
                      </a:r>
                      <a:r>
                        <a:rPr lang="uk-UA" sz="1500" i="1" baseline="0" dirty="0" err="1" smtClean="0"/>
                        <a:t>тель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ок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еньк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есеньк</a:t>
                      </a:r>
                      <a:r>
                        <a:rPr lang="uk-UA" sz="1500" i="1" baseline="0" dirty="0" smtClean="0"/>
                        <a:t>-, 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>-</a:t>
                      </a:r>
                      <a:r>
                        <a:rPr lang="uk-UA" sz="1500" i="1" baseline="0" dirty="0" err="1" smtClean="0"/>
                        <a:t>оньк</a:t>
                      </a:r>
                      <a:r>
                        <a:rPr lang="uk-UA" sz="1500" i="1" baseline="0" dirty="0" smtClean="0"/>
                        <a:t>-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В особових формах дієслів</a:t>
                      </a:r>
                      <a:endParaRPr lang="uk-UA" sz="14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i="1" dirty="0" smtClean="0"/>
                        <a:t>пал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ць – па</a:t>
                      </a:r>
                      <a:r>
                        <a:rPr lang="uk-UA" sz="1500" i="1" u="sng" dirty="0" smtClean="0"/>
                        <a:t>льц</a:t>
                      </a:r>
                      <a:r>
                        <a:rPr lang="uk-UA" sz="1500" i="1" dirty="0" smtClean="0"/>
                        <a:t>я, д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нь – </a:t>
                      </a:r>
                      <a:r>
                        <a:rPr lang="uk-UA" sz="1500" i="1" u="sng" dirty="0" smtClean="0"/>
                        <a:t>дн</a:t>
                      </a:r>
                      <a:r>
                        <a:rPr lang="uk-UA" sz="1500" i="1" dirty="0" smtClean="0"/>
                        <a:t>я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endParaRPr lang="uk-UA" sz="1500" i="1" dirty="0" smtClean="0"/>
                    </a:p>
                    <a:p>
                      <a:r>
                        <a:rPr lang="uk-UA" sz="1500" i="1" dirty="0" smtClean="0"/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i="1" dirty="0" smtClean="0"/>
                        <a:t>к, ш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i="1" dirty="0" smtClean="0"/>
                        <a:t>сть, м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i="1" dirty="0" smtClean="0"/>
                        <a:t>ква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м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з, в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с, оч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т, ш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ст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ат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м, футб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л, піл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т, студ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нт, ч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к, тост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р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екскурсо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>, паро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sz="1500" i="1" dirty="0" smtClean="0"/>
                        <a:t>, медо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sz="1500" i="1" dirty="0" smtClean="0"/>
                        <a:t>, хлібо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sz="1500" i="1" dirty="0" smtClean="0"/>
                        <a:t>, скоро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0" u="sng" dirty="0" smtClean="0"/>
                        <a:t>але</a:t>
                      </a:r>
                      <a:r>
                        <a:rPr lang="uk-UA" sz="1500" i="1" dirty="0" smtClean="0"/>
                        <a:t> всюди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sz="1500" i="1" dirty="0" smtClean="0"/>
                        <a:t>величити, мисли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ль</a:t>
                      </a:r>
                      <a:r>
                        <a:rPr lang="uk-UA" sz="1500" i="1" dirty="0" smtClean="0"/>
                        <a:t>,</a:t>
                      </a:r>
                      <a:r>
                        <a:rPr lang="uk-UA" sz="1500" i="1" baseline="0" dirty="0" smtClean="0"/>
                        <a:t> верш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500" i="1" baseline="0" dirty="0" smtClean="0"/>
                        <a:t>, мал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ньк</a:t>
                      </a:r>
                      <a:r>
                        <a:rPr lang="uk-UA" sz="1500" i="1" baseline="0" dirty="0" smtClean="0"/>
                        <a:t>ий, дівчин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ньк</a:t>
                      </a:r>
                      <a:r>
                        <a:rPr lang="uk-UA" sz="1500" i="1" baseline="0" dirty="0" smtClean="0"/>
                        <a:t>а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/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/>
                      </a:r>
                      <a:br>
                        <a:rPr lang="uk-UA" sz="1500" i="1" baseline="0" dirty="0" smtClean="0"/>
                      </a:br>
                      <a:r>
                        <a:rPr lang="ru-RU" sz="1500" i="1" baseline="0" dirty="0" err="1" smtClean="0"/>
                        <a:t>пиш</a:t>
                      </a:r>
                      <a:r>
                        <a:rPr lang="ru-RU" sz="1500" b="1" i="1" baseline="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500" i="1" baseline="0" dirty="0" err="1" smtClean="0"/>
                        <a:t>ш</a:t>
                      </a:r>
                      <a:r>
                        <a:rPr lang="ru-RU" sz="1500" i="1" baseline="0" dirty="0" smtClean="0"/>
                        <a:t>, </a:t>
                      </a:r>
                      <a:r>
                        <a:rPr lang="ru-RU" sz="1500" i="1" baseline="0" dirty="0" err="1" smtClean="0"/>
                        <a:t>чита</a:t>
                      </a:r>
                      <a:r>
                        <a:rPr lang="ru-RU" sz="1500" b="1" i="1" baseline="0" dirty="0" err="1" smtClean="0">
                          <a:solidFill>
                            <a:srgbClr val="FF0000"/>
                          </a:solidFill>
                        </a:rPr>
                        <a:t>є</a:t>
                      </a:r>
                      <a:r>
                        <a:rPr lang="ru-RU" sz="1500" i="1" baseline="0" dirty="0" err="1" smtClean="0"/>
                        <a:t>ш</a:t>
                      </a:r>
                      <a:r>
                        <a:rPr lang="ru-RU" sz="1500" i="1" baseline="0" dirty="0" smtClean="0"/>
                        <a:t> </a:t>
                      </a:r>
                      <a:endParaRPr lang="uk-UA" sz="15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9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│о│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│е│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ᴓ│</a:t>
            </a:r>
            <a:r>
              <a:rPr lang="uk-UA" sz="3600" dirty="0" smtClean="0">
                <a:solidFill>
                  <a:srgbClr val="0070C0"/>
                </a:solidFill>
              </a:rPr>
              <a:t/>
            </a:r>
            <a:br>
              <a:rPr lang="uk-UA" sz="36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(властиве багатьом слов’янським мовам)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508089"/>
              </p:ext>
            </p:extLst>
          </p:nvPr>
        </p:nvGraphicFramePr>
        <p:xfrm>
          <a:off x="323528" y="1412776"/>
          <a:ext cx="8568951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50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Шляхи і наслідки змін</a:t>
                      </a:r>
                      <a:br>
                        <a:rPr lang="uk-UA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│о│,│е│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│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ᴓ│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Умови чергування │о│,│е│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│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ᴓ│</a:t>
                      </a:r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 чергувань при словозміні і словотворенні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945">
                <a:tc>
                  <a:txBody>
                    <a:bodyPr/>
                    <a:lstStyle/>
                    <a:p>
                      <a:r>
                        <a:rPr lang="uk-UA" dirty="0" smtClean="0"/>
                        <a:t>Слабка і сильна позиції редукованих </a:t>
                      </a:r>
                      <a:r>
                        <a:rPr lang="ru-RU" i="1" dirty="0" smtClean="0"/>
                        <a:t>ъ, 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зумовили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різний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фонемний</a:t>
                      </a:r>
                      <a:r>
                        <a:rPr lang="ru-RU" baseline="0" dirty="0" smtClean="0"/>
                        <a:t> склад форм слова:</a:t>
                      </a:r>
                    </a:p>
                    <a:p>
                      <a:pPr algn="ctr"/>
                      <a:endParaRPr lang="uk-UA" i="1" baseline="0" dirty="0" smtClean="0"/>
                    </a:p>
                    <a:p>
                      <a:pPr algn="ctr"/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ъ</a:t>
                      </a:r>
                      <a:r>
                        <a:rPr lang="uk-UA" i="1" baseline="0" dirty="0" err="1" smtClean="0"/>
                        <a:t>н</a:t>
                      </a:r>
                      <a:r>
                        <a:rPr lang="uk-UA" i="1" baseline="0" dirty="0" err="1" smtClean="0">
                          <a:solidFill>
                            <a:srgbClr val="0070C0"/>
                          </a:solidFill>
                        </a:rPr>
                        <a:t>ъ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ъ</a:t>
                      </a:r>
                      <a:r>
                        <a:rPr lang="uk-UA" i="1" baseline="0" dirty="0" err="1" smtClean="0"/>
                        <a:t>ну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н – сну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err="1" smtClean="0"/>
                        <a:t>в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baseline="0" dirty="0" err="1" smtClean="0"/>
                        <a:t>в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err="1" smtClean="0"/>
                        <a:t>ся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сь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i="1" baseline="0" dirty="0" smtClean="0"/>
                        <a:t> вся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              </a:t>
                      </a:r>
                      <a:br>
                        <a:rPr lang="uk-UA" sz="1600" dirty="0" smtClean="0"/>
                      </a:br>
                      <a:r>
                        <a:rPr lang="uk-UA" sz="1600" baseline="0" dirty="0" smtClean="0"/>
                        <a:t>                в</a:t>
                      </a:r>
                      <a:r>
                        <a:rPr lang="uk-UA" sz="1600" dirty="0" smtClean="0"/>
                        <a:t>ипадні (із </a:t>
                      </a:r>
                      <a:r>
                        <a:rPr lang="ru-RU" sz="1600" i="1" dirty="0" err="1" smtClean="0"/>
                        <a:t>ъ,ь</a:t>
                      </a:r>
                      <a:r>
                        <a:rPr lang="uk-UA" sz="1600" baseline="0" dirty="0" smtClean="0"/>
                        <a:t> – у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сильній позиції)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вставні (із </a:t>
                      </a:r>
                      <a:r>
                        <a:rPr lang="uk-UA" sz="1600" i="1" baseline="0" dirty="0" smtClean="0"/>
                        <a:t>ъ,ь</a:t>
                      </a:r>
                      <a:r>
                        <a:rPr lang="uk-UA" sz="1600" baseline="0" dirty="0" smtClean="0"/>
                        <a:t> – у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слабкій позиції після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шиплячих перед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сонорними)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Став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к – ста</a:t>
                      </a:r>
                      <a:r>
                        <a:rPr lang="uk-UA" i="1" u="sng" dirty="0" smtClean="0"/>
                        <a:t>вк</a:t>
                      </a:r>
                      <a:r>
                        <a:rPr lang="uk-UA" i="1" dirty="0" smtClean="0"/>
                        <a:t>а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с – </a:t>
                      </a:r>
                      <a:r>
                        <a:rPr lang="uk-UA" i="1" u="sng" dirty="0" smtClean="0"/>
                        <a:t>пс</a:t>
                      </a:r>
                      <a:r>
                        <a:rPr lang="uk-UA" i="1" dirty="0" smtClean="0"/>
                        <a:t>а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хлоп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ць – хло</a:t>
                      </a:r>
                      <a:r>
                        <a:rPr lang="uk-UA" i="1" u="sng" dirty="0" smtClean="0"/>
                        <a:t>пц</a:t>
                      </a:r>
                      <a:r>
                        <a:rPr lang="uk-UA" i="1" dirty="0" smtClean="0"/>
                        <a:t>я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ві</a:t>
                      </a:r>
                      <a:r>
                        <a:rPr lang="uk-UA" i="1" u="sng" dirty="0" smtClean="0"/>
                        <a:t>кн</a:t>
                      </a:r>
                      <a:r>
                        <a:rPr lang="uk-UA" i="1" dirty="0" smtClean="0"/>
                        <a:t>а – вік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н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кра</a:t>
                      </a:r>
                      <a:r>
                        <a:rPr lang="uk-UA" i="1" u="sng" dirty="0" smtClean="0"/>
                        <a:t>пл</a:t>
                      </a:r>
                      <a:r>
                        <a:rPr lang="uk-UA" i="1" dirty="0" smtClean="0"/>
                        <a:t>я – крап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ль 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се</a:t>
                      </a:r>
                      <a:r>
                        <a:rPr lang="uk-UA" i="1" u="sng" dirty="0" smtClean="0"/>
                        <a:t>стр</a:t>
                      </a:r>
                      <a:r>
                        <a:rPr lang="uk-UA" i="1" dirty="0" smtClean="0"/>
                        <a:t>а – сест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</a:t>
                      </a:r>
                      <a:br>
                        <a:rPr lang="uk-UA" i="1" dirty="0" smtClean="0"/>
                      </a:br>
                      <a:r>
                        <a:rPr lang="uk-UA" i="1" u="sng" dirty="0" smtClean="0"/>
                        <a:t>ст</a:t>
                      </a:r>
                      <a:r>
                        <a:rPr lang="uk-UA" i="1" dirty="0" smtClean="0"/>
                        <a:t>о – с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тня</a:t>
                      </a:r>
                      <a:br>
                        <a:rPr lang="uk-UA" i="1" dirty="0" smtClean="0"/>
                      </a:br>
                      <a:r>
                        <a:rPr lang="uk-UA" i="1" u="sng" dirty="0" smtClean="0"/>
                        <a:t>тьм</a:t>
                      </a:r>
                      <a:r>
                        <a:rPr lang="uk-UA" i="1" dirty="0" smtClean="0"/>
                        <a:t>а – 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мний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пра</a:t>
                      </a:r>
                      <a:r>
                        <a:rPr lang="uk-UA" i="1" u="sng" dirty="0" smtClean="0"/>
                        <a:t>вд</a:t>
                      </a:r>
                      <a:r>
                        <a:rPr lang="uk-UA" i="1" dirty="0" smtClean="0"/>
                        <a:t>а - прав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дний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82427" y="3212976"/>
            <a:ext cx="849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dirty="0" smtClean="0"/>
              <a:t>нові</a:t>
            </a:r>
            <a:br>
              <a:rPr lang="uk-UA" sz="1600" dirty="0" smtClean="0"/>
            </a:br>
            <a:r>
              <a:rPr lang="uk-UA" sz="1600" i="1" dirty="0" smtClean="0"/>
              <a:t>│о│,│е│</a:t>
            </a:r>
            <a:endParaRPr lang="ru-RU" sz="16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507383" y="2852936"/>
            <a:ext cx="42495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07383" y="3797751"/>
            <a:ext cx="424956" cy="3513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" y="27709"/>
            <a:ext cx="9137894" cy="925163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</a:t>
            </a:r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│е│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│о│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після шиплячих і │й│</a:t>
            </a:r>
            <a:b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(специфічне українське чергування)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16599"/>
              </p:ext>
            </p:extLst>
          </p:nvPr>
        </p:nvGraphicFramePr>
        <p:xfrm>
          <a:off x="323528" y="1397000"/>
          <a:ext cx="8568952" cy="4984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338">
                <a:tc>
                  <a:txBody>
                    <a:bodyPr/>
                    <a:lstStyle/>
                    <a:p>
                      <a:pPr algn="ctr"/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Умови чергування 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з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 о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Українські закономірні форми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9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Книж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доч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копій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бдж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ла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веч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ра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натий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пш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на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тири</a:t>
                      </a:r>
                    </a:p>
                    <a:p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smtClean="0"/>
                        <a:t>Виш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сть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уч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рнетка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рело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нити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рниця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сти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474628"/>
                <a:ext cx="244827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i="1" dirty="0" smtClean="0">
                    <a:solidFill>
                      <a:srgbClr val="C00000"/>
                    </a:solidFill>
                  </a:rPr>
                  <a:t>│е│</a:t>
                </a:r>
                <a:r>
                  <a:rPr lang="ru-RU" sz="1600" dirty="0" smtClean="0"/>
                  <a:t/>
                </a:r>
                <a:br>
                  <a:rPr lang="ru-RU" sz="1600" dirty="0" smtClean="0"/>
                </a:br>
                <a:r>
                  <a:rPr lang="ru-RU" sz="1600" dirty="0" err="1" smtClean="0"/>
                  <a:t>після</a:t>
                </a:r>
                <a:r>
                  <a:rPr lang="ru-RU" sz="1600" dirty="0" smtClean="0"/>
                  <a:t> </a:t>
                </a:r>
                <a:br>
                  <a:rPr lang="ru-RU" sz="1600" dirty="0" smtClean="0"/>
                </a:br>
                <a:r>
                  <a:rPr lang="ru-RU" sz="1600" i="1" dirty="0" smtClean="0"/>
                  <a:t>│ж│,</a:t>
                </a:r>
                <a:r>
                  <a:rPr lang="ru-RU" sz="1600" i="1" dirty="0"/>
                  <a:t> </a:t>
                </a:r>
                <a:r>
                  <a:rPr lang="ru-RU" sz="1600" i="1" dirty="0" smtClean="0"/>
                  <a:t>│ч│,</a:t>
                </a:r>
                <a:r>
                  <a:rPr lang="ru-RU" sz="1600" i="1" dirty="0"/>
                  <a:t> </a:t>
                </a:r>
                <a:r>
                  <a:rPr lang="ru-RU" sz="1600" i="1" dirty="0" smtClean="0"/>
                  <a:t>│ш│, │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sz="1600" b="0" i="1" smtClean="0">
                            <a:latin typeface="Cambria Math"/>
                          </a:rPr>
                          <m:t>дж</m:t>
                        </m:r>
                      </m:e>
                    </m:acc>
                  </m:oMath>
                </a14:m>
                <a:r>
                  <a:rPr lang="ru-RU" sz="1600" i="1" dirty="0" smtClean="0"/>
                  <a:t>│, │й</a:t>
                </a:r>
                <a:r>
                  <a:rPr lang="ru-RU" sz="1600" dirty="0" smtClean="0"/>
                  <a:t>│</a:t>
                </a:r>
                <a:br>
                  <a:rPr lang="ru-RU" sz="1600" dirty="0" smtClean="0"/>
                </a:br>
                <a:r>
                  <a:rPr lang="ru-RU" sz="1600" dirty="0" err="1" smtClean="0"/>
                  <a:t>незалежно</a:t>
                </a:r>
                <a:r>
                  <a:rPr lang="ru-RU" sz="1600" dirty="0" smtClean="0"/>
                  <a:t> </a:t>
                </a:r>
                <a:r>
                  <a:rPr lang="ru-RU" sz="1600" dirty="0" err="1" smtClean="0"/>
                  <a:t>від</a:t>
                </a:r>
                <a:r>
                  <a:rPr lang="ru-RU" sz="1600" dirty="0" smtClean="0"/>
                  <a:t> </a:t>
                </a:r>
                <a:r>
                  <a:rPr lang="ru-RU" sz="1600" dirty="0" err="1" smtClean="0"/>
                  <a:t>наголосу</a:t>
                </a:r>
                <a:endParaRPr lang="ru-RU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74628"/>
                <a:ext cx="2448272" cy="1077218"/>
              </a:xfrm>
              <a:prstGeom prst="rect">
                <a:avLst/>
              </a:prstGeom>
              <a:blipFill>
                <a:blip r:embed="rId2"/>
                <a:stretch>
                  <a:fillRect t="-1695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67744" y="2122876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Лабіалізується і переходить в </a:t>
            </a:r>
            <a:r>
              <a:rPr lang="uk-UA" sz="1600" b="1" i="1" dirty="0" smtClean="0">
                <a:solidFill>
                  <a:srgbClr val="FF0000"/>
                </a:solidFill>
              </a:rPr>
              <a:t>о</a:t>
            </a:r>
            <a:r>
              <a:rPr lang="uk-UA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перед твердим приголосним та складом з </a:t>
            </a:r>
            <a:br>
              <a:rPr lang="uk-UA" sz="1600" dirty="0" smtClean="0"/>
            </a:br>
            <a:r>
              <a:rPr lang="uk-UA" sz="1600" i="1" dirty="0" smtClean="0">
                <a:solidFill>
                  <a:srgbClr val="C00000"/>
                </a:solidFill>
              </a:rPr>
              <a:t>а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у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о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и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122876"/>
            <a:ext cx="1656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/>
              <a:t>Ж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на</a:t>
            </a:r>
            <a:r>
              <a:rPr lang="uk-UA" sz="1400" i="1" dirty="0" smtClean="0"/>
              <a:t> – </a:t>
            </a:r>
            <a:r>
              <a:rPr lang="uk-UA" sz="1400" i="1" dirty="0" err="1" smtClean="0"/>
              <a:t>ж</a:t>
            </a:r>
            <a:r>
              <a:rPr lang="uk-UA" sz="1400" b="1" i="1" dirty="0" err="1" smtClean="0">
                <a:solidFill>
                  <a:srgbClr val="FF0000"/>
                </a:solidFill>
              </a:rPr>
              <a:t>о</a:t>
            </a:r>
            <a:r>
              <a:rPr lang="uk-UA" sz="1400" i="1" dirty="0" err="1" smtClean="0"/>
              <a:t>н</a:t>
            </a:r>
            <a:r>
              <a:rPr lang="uk-UA" sz="1400" i="1" dirty="0" err="1" smtClean="0">
                <a:solidFill>
                  <a:srgbClr val="C00000"/>
                </a:solidFill>
              </a:rPr>
              <a:t>а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uk-UA" sz="1400" i="1" dirty="0" err="1" smtClean="0"/>
              <a:t>ж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лудь</a:t>
            </a:r>
            <a:r>
              <a:rPr lang="uk-UA" sz="1400" i="1" dirty="0" smtClean="0"/>
              <a:t> – ж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у</a:t>
            </a:r>
            <a:r>
              <a:rPr lang="uk-UA" sz="1400" i="1" dirty="0" smtClean="0"/>
              <a:t>дь</a:t>
            </a:r>
            <a:br>
              <a:rPr lang="uk-UA" sz="1400" i="1" dirty="0" smtClean="0"/>
            </a:br>
            <a:r>
              <a:rPr lang="uk-UA" sz="1400" i="1" dirty="0" err="1" smtClean="0"/>
              <a:t>ч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ло</a:t>
            </a:r>
            <a:r>
              <a:rPr lang="uk-UA" sz="1400" i="1" dirty="0" smtClean="0"/>
              <a:t> – ч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о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en-US" sz="1400" i="1" dirty="0" smtClean="0"/>
              <a:t>j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го</a:t>
            </a:r>
            <a:r>
              <a:rPr lang="uk-UA" sz="1400" i="1" dirty="0" smtClean="0"/>
              <a:t> – й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г</a:t>
            </a:r>
            <a:r>
              <a:rPr lang="uk-UA" sz="1400" i="1" dirty="0" smtClean="0">
                <a:solidFill>
                  <a:srgbClr val="C00000"/>
                </a:solidFill>
              </a:rPr>
              <a:t>о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ru-RU" sz="1400" i="1" dirty="0" err="1" smtClean="0"/>
              <a:t>ш</a:t>
            </a:r>
            <a:r>
              <a:rPr lang="ru-RU" sz="1400" i="1" dirty="0" err="1" smtClean="0">
                <a:solidFill>
                  <a:srgbClr val="C00000"/>
                </a:solidFill>
              </a:rPr>
              <a:t>е</a:t>
            </a:r>
            <a:r>
              <a:rPr lang="ru-RU" sz="1400" i="1" dirty="0" err="1" smtClean="0"/>
              <a:t>стый</a:t>
            </a:r>
            <a:r>
              <a:rPr lang="ru-RU" sz="1400" i="1" dirty="0" smtClean="0"/>
              <a:t> - </a:t>
            </a:r>
            <a:r>
              <a:rPr lang="uk-UA" sz="1400" i="1" dirty="0" smtClean="0"/>
              <a:t>ш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ст</a:t>
            </a:r>
            <a:r>
              <a:rPr lang="uk-UA" sz="1400" i="1" dirty="0" smtClean="0">
                <a:solidFill>
                  <a:srgbClr val="C00000"/>
                </a:solidFill>
              </a:rPr>
              <a:t>и</a:t>
            </a:r>
            <a:r>
              <a:rPr lang="uk-UA" sz="1400" i="1" dirty="0" smtClean="0"/>
              <a:t>й</a:t>
            </a:r>
            <a:endParaRPr lang="ru-RU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49806" y="5157192"/>
            <a:ext cx="27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Не лабіалізується перед </a:t>
            </a:r>
            <a:r>
              <a:rPr lang="uk-UA" sz="1600" dirty="0" smtClean="0">
                <a:solidFill>
                  <a:srgbClr val="C00000"/>
                </a:solidFill>
              </a:rPr>
              <a:t>м’яким приголосним </a:t>
            </a:r>
            <a:r>
              <a:rPr lang="uk-UA" sz="1600" dirty="0" smtClean="0"/>
              <a:t>та складом з </a:t>
            </a:r>
            <a:r>
              <a:rPr lang="uk-UA" sz="1600" i="1" dirty="0" smtClean="0">
                <a:solidFill>
                  <a:srgbClr val="C00000"/>
                </a:solidFill>
              </a:rPr>
              <a:t>е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и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2019" y="520335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/>
              <a:t>Вечеря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веч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>
                <a:solidFill>
                  <a:srgbClr val="C00000"/>
                </a:solidFill>
              </a:rPr>
              <a:t>р</a:t>
            </a:r>
            <a:r>
              <a:rPr lang="uk-UA" sz="1400" i="1" dirty="0" smtClean="0"/>
              <a:t>я</a:t>
            </a:r>
            <a:br>
              <a:rPr lang="uk-UA" sz="1400" i="1" dirty="0" smtClean="0"/>
            </a:br>
            <a:r>
              <a:rPr lang="uk-UA" sz="1400" i="1" dirty="0" smtClean="0"/>
              <a:t>шелест</a:t>
            </a:r>
            <a:r>
              <a:rPr lang="ru-RU" sz="1400" i="1" dirty="0" smtClean="0"/>
              <a:t>ъ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ш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е</a:t>
            </a:r>
            <a:r>
              <a:rPr lang="uk-UA" sz="1400" i="1" dirty="0" smtClean="0"/>
              <a:t>ст</a:t>
            </a:r>
            <a:br>
              <a:rPr lang="uk-UA" sz="1400" i="1" dirty="0" smtClean="0"/>
            </a:br>
            <a:r>
              <a:rPr lang="uk-UA" sz="1400" i="1" dirty="0" err="1" smtClean="0"/>
              <a:t>пьшениця</a:t>
            </a:r>
            <a:r>
              <a:rPr lang="uk-UA" sz="1400" i="1" dirty="0" smtClean="0"/>
              <a:t>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пш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/>
              <a:t>н</a:t>
            </a:r>
            <a:r>
              <a:rPr lang="uk-UA" sz="1400" i="1" dirty="0" smtClean="0">
                <a:solidFill>
                  <a:srgbClr val="C00000"/>
                </a:solidFill>
              </a:rPr>
              <a:t>и</a:t>
            </a:r>
            <a:r>
              <a:rPr lang="uk-UA" sz="1400" i="1" dirty="0" smtClean="0"/>
              <a:t>ця</a:t>
            </a:r>
            <a:endParaRPr lang="ru-RU" sz="1400" i="1" dirty="0"/>
          </a:p>
        </p:txBody>
      </p:sp>
      <p:cxnSp>
        <p:nvCxnSpPr>
          <p:cNvPr id="13" name="Прямая со стрелкой 12"/>
          <p:cNvCxnSpPr>
            <a:stCxn id="5" idx="3"/>
            <a:endCxn id="6" idx="2"/>
          </p:cNvCxnSpPr>
          <p:nvPr/>
        </p:nvCxnSpPr>
        <p:spPr>
          <a:xfrm flipV="1">
            <a:off x="2771800" y="3200094"/>
            <a:ext cx="864096" cy="813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3"/>
            <a:endCxn id="8" idx="0"/>
          </p:cNvCxnSpPr>
          <p:nvPr/>
        </p:nvCxnSpPr>
        <p:spPr>
          <a:xfrm>
            <a:off x="2771800" y="4013237"/>
            <a:ext cx="855127" cy="1143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4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приголосних в українській мові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успадковані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багатьма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янськими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мовами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51539"/>
              </p:ext>
            </p:extLst>
          </p:nvPr>
        </p:nvGraphicFramePr>
        <p:xfrm>
          <a:off x="107504" y="1124745"/>
          <a:ext cx="8928992" cy="580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783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Чергування</a:t>
                      </a:r>
                      <a:r>
                        <a:rPr lang="uk-UA" sz="1600" b="1" baseline="0" dirty="0" smtClean="0">
                          <a:solidFill>
                            <a:srgbClr val="0070C0"/>
                          </a:solidFill>
                        </a:rPr>
                        <a:t> приголосних праслов’янської доби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Приклади чергувань у сучасній українській мові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17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Шляхи і наслідки змін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 словозміні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 словотворенні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│г│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│к│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│х│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 – 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│ж│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│ч│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│ш│</a:t>
                      </a:r>
                    </a:p>
                    <a:p>
                      <a:pPr algn="ctr"/>
                      <a:r>
                        <a:rPr lang="uk-UA" sz="1800" i="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uk-UA" sz="1800" b="1" i="0" u="sng" dirty="0" smtClean="0">
                          <a:solidFill>
                            <a:srgbClr val="0070C0"/>
                          </a:solidFill>
                        </a:rPr>
                        <a:t>І палаталізація</a:t>
                      </a:r>
                      <a:r>
                        <a:rPr lang="uk-UA" sz="1800" i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0" u="sng" dirty="0" err="1" smtClean="0"/>
                        <a:t>були</a:t>
                      </a:r>
                      <a:r>
                        <a:rPr lang="ru-RU" sz="1800" i="0" u="sng" dirty="0" smtClean="0"/>
                        <a:t> </a:t>
                      </a:r>
                      <a:r>
                        <a:rPr lang="ru-RU" sz="1800" i="0" u="sng" dirty="0" err="1" smtClean="0"/>
                        <a:t>тільки</a:t>
                      </a:r>
                      <a:r>
                        <a:rPr lang="ru-RU" sz="1800" i="0" u="sng" dirty="0" smtClean="0"/>
                        <a:t> </a:t>
                      </a:r>
                      <a:r>
                        <a:rPr lang="ru-RU" sz="1800" i="0" u="sng" dirty="0" err="1" smtClean="0"/>
                        <a:t>твердими</a:t>
                      </a:r>
                      <a:r>
                        <a:rPr lang="ru-RU" sz="1800" i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 </a:t>
                      </a:r>
                      <a:r>
                        <a:rPr lang="ru-RU" sz="1800" i="0" dirty="0" err="1" smtClean="0"/>
                        <a:t>Потрапляючи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b="1" i="0" dirty="0" smtClean="0"/>
                        <a:t>в</a:t>
                      </a:r>
                      <a:r>
                        <a:rPr lang="ru-RU" sz="1800" b="1" i="0" baseline="0" dirty="0" smtClean="0"/>
                        <a:t> </a:t>
                      </a:r>
                      <a:r>
                        <a:rPr lang="ru-RU" sz="1800" b="1" i="0" baseline="0" dirty="0" err="1" smtClean="0"/>
                        <a:t>позицію</a:t>
                      </a:r>
                      <a:r>
                        <a:rPr lang="ru-RU" sz="1800" b="1" i="0" baseline="0" dirty="0" smtClean="0"/>
                        <a:t> перед </a:t>
                      </a:r>
                      <a:r>
                        <a:rPr lang="ru-RU" sz="1800" b="1" i="0" baseline="0" dirty="0" err="1" smtClean="0"/>
                        <a:t>голосними</a:t>
                      </a:r>
                      <a:r>
                        <a:rPr lang="ru-RU" sz="1800" b="1" i="0" baseline="0" dirty="0" smtClean="0"/>
                        <a:t> </a:t>
                      </a:r>
                      <a:r>
                        <a:rPr lang="ru-RU" sz="1800" b="1" i="0" baseline="0" dirty="0" err="1" smtClean="0"/>
                        <a:t>переднього</a:t>
                      </a:r>
                      <a:r>
                        <a:rPr lang="ru-RU" sz="1800" b="1" i="0" baseline="0" dirty="0" smtClean="0"/>
                        <a:t> ряду </a:t>
                      </a:r>
                      <a:r>
                        <a:rPr lang="ru-RU" sz="1800" i="1" dirty="0" smtClean="0"/>
                        <a:t>│е│,│и│,</a:t>
                      </a:r>
                      <a:r>
                        <a:rPr lang="ru-RU" sz="1800" i="1" baseline="0" dirty="0" smtClean="0"/>
                        <a:t> 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│ь│</a:t>
                      </a:r>
                      <a:r>
                        <a:rPr lang="ru-RU" sz="1800" i="0" baseline="0" dirty="0" smtClean="0"/>
                        <a:t>при </a:t>
                      </a:r>
                      <a:r>
                        <a:rPr lang="ru-RU" sz="1800" i="0" baseline="0" dirty="0" err="1" smtClean="0"/>
                        <a:t>словозміні</a:t>
                      </a:r>
                      <a:r>
                        <a:rPr lang="ru-RU" sz="1800" i="0" baseline="0" dirty="0" smtClean="0"/>
                        <a:t> та </a:t>
                      </a:r>
                      <a:r>
                        <a:rPr lang="ru-RU" sz="1800" i="0" baseline="0" dirty="0" err="1" smtClean="0"/>
                        <a:t>словотворенні</a:t>
                      </a:r>
                      <a:r>
                        <a:rPr lang="ru-RU" sz="1800" i="0" baseline="0" dirty="0" smtClean="0"/>
                        <a:t> вони </a:t>
                      </a:r>
                      <a:r>
                        <a:rPr lang="ru-RU" sz="1800" b="1" i="0" baseline="0" dirty="0" err="1" smtClean="0"/>
                        <a:t>змінювалися</a:t>
                      </a:r>
                      <a:r>
                        <a:rPr lang="ru-RU" sz="1800" b="1" i="0" baseline="0" dirty="0" smtClean="0"/>
                        <a:t> на 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│ш│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0" dirty="0" err="1" smtClean="0"/>
                        <a:t>які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i="0" u="sng" dirty="0" smtClean="0"/>
                        <a:t>могли бути </a:t>
                      </a:r>
                      <a:r>
                        <a:rPr lang="ru-RU" sz="1800" i="0" u="sng" dirty="0" err="1" smtClean="0"/>
                        <a:t>м’якими</a:t>
                      </a:r>
                      <a:endParaRPr lang="ru-RU" sz="1800" i="0" u="sng" dirty="0" smtClean="0"/>
                    </a:p>
                    <a:p>
                      <a:pPr algn="l"/>
                      <a:endParaRPr lang="ru-RU" sz="1800" i="0" dirty="0" smtClean="0"/>
                    </a:p>
                    <a:p>
                      <a:pPr algn="ctr"/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/>
                        <a:t>мі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мо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у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endParaRPr lang="uk-UA" sz="1800" i="1" dirty="0" smtClean="0"/>
                    </a:p>
                    <a:p>
                      <a:pPr algn="ctr"/>
                      <a:endParaRPr lang="uk-UA" sz="1800" i="1" dirty="0" smtClean="0"/>
                    </a:p>
                    <a:p>
                      <a:pPr algn="ctr"/>
                      <a:endParaRPr lang="uk-UA" sz="1800" i="1" dirty="0" smtClean="0"/>
                    </a:p>
                    <a:p>
                      <a:pPr algn="ctr"/>
                      <a:endParaRPr lang="uk-UA" sz="1800" i="1" dirty="0" smtClean="0"/>
                    </a:p>
                    <a:p>
                      <a:pPr algn="ctr"/>
                      <a:r>
                        <a:rPr lang="uk-UA" sz="1800" i="1" dirty="0" smtClean="0"/>
                        <a:t>сі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ти – сі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у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endParaRPr lang="uk-UA" sz="1800" i="1" dirty="0" smtClean="0"/>
                    </a:p>
                    <a:p>
                      <a:pPr algn="ctr"/>
                      <a:endParaRPr lang="uk-UA" sz="1800" i="1" dirty="0" smtClean="0"/>
                    </a:p>
                    <a:p>
                      <a:pPr algn="ctr"/>
                      <a:endParaRPr lang="uk-UA" sz="1800" i="1" dirty="0" smtClean="0"/>
                    </a:p>
                    <a:p>
                      <a:pPr algn="ctr"/>
                      <a:r>
                        <a:rPr lang="uk-UA" sz="1800" i="1" dirty="0" err="1" smtClean="0"/>
                        <a:t>Явту</a:t>
                      </a:r>
                      <a:r>
                        <a:rPr lang="uk-UA" sz="1800" i="1" dirty="0" err="1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i="1" dirty="0" smtClean="0"/>
                        <a:t> </a:t>
                      </a:r>
                      <a:r>
                        <a:rPr lang="uk-UA" sz="1800" i="1" dirty="0" err="1" smtClean="0"/>
                        <a:t>Явту</a:t>
                      </a:r>
                      <a:r>
                        <a:rPr lang="uk-UA" sz="1800" i="1" dirty="0" err="1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err="1" smtClean="0"/>
                        <a:t>е</a:t>
                      </a:r>
                      <a:endParaRPr lang="ru-RU" sz="18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i="1" dirty="0" smtClean="0">
                          <a:solidFill>
                            <a:schemeClr val="tx1"/>
                          </a:solidFill>
                        </a:rPr>
                        <a:t>мі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мо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uk-UA" sz="1800" i="1" dirty="0" smtClean="0"/>
                        <a:t>ивий – умо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ливити; 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тя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ар – тя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кий – </a:t>
                      </a:r>
                      <a:r>
                        <a:rPr lang="uk-UA" sz="1700" i="1" dirty="0" smtClean="0"/>
                        <a:t>обтя</a:t>
                      </a:r>
                      <a:r>
                        <a:rPr lang="uk-UA" sz="17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700" i="1" dirty="0" smtClean="0"/>
                        <a:t>ити;</a:t>
                      </a: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ка – 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ний – 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ить </a:t>
                      </a:r>
                      <a:r>
                        <a:rPr lang="uk-UA" sz="1800" i="1" baseline="0" dirty="0" smtClean="0"/>
                        <a:t> </a:t>
                      </a: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сі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>
                          <a:solidFill>
                            <a:schemeClr val="tx1"/>
                          </a:solidFill>
                        </a:rPr>
                        <a:t>ти</a:t>
                      </a:r>
                      <a:r>
                        <a:rPr lang="uk-UA" sz="1800" i="1" dirty="0" smtClean="0"/>
                        <a:t> – посі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ений – сі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а;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нау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uk-UA" sz="1800" i="1" dirty="0" smtClean="0"/>
                        <a:t> – у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ити – у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ений;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ві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 – ві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ний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i="1" dirty="0" smtClean="0"/>
                        <a:t> ві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ність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горо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– горо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smtClean="0"/>
                        <a:t>ина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пи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а – пи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smtClean="0"/>
                        <a:t>ний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800" i="1" baseline="0" dirty="0" smtClean="0"/>
                        <a:t> поро</a:t>
                      </a:r>
                      <a:r>
                        <a:rPr lang="uk-UA" sz="1800" i="1" baseline="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baseline="0" dirty="0" smtClean="0"/>
                        <a:t>а</a:t>
                      </a: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endParaRPr lang="ru-RU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1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89122"/>
              </p:ext>
            </p:extLst>
          </p:nvPr>
        </p:nvGraphicFramePr>
        <p:xfrm>
          <a:off x="263769" y="1124745"/>
          <a:ext cx="8484695" cy="5403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│г│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│к│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│х│</a:t>
                      </a:r>
                      <a:r>
                        <a:rPr lang="ru-RU" sz="1800" b="1" dirty="0" smtClean="0"/>
                        <a:t> 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│з’│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│ц’│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│с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(ІІ палаталізація)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Давні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відомі форми та сучасні  </a:t>
                      </a:r>
                      <a:r>
                        <a:rPr lang="uk-UA" b="1" dirty="0" err="1" smtClean="0">
                          <a:solidFill>
                            <a:srgbClr val="0070C0"/>
                          </a:solidFill>
                        </a:rPr>
                        <a:t>ім-ки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Слова іншомовного походження і споконвічні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Чергування відбувалося </a:t>
                      </a:r>
                      <a:r>
                        <a:rPr lang="uk-UA" b="1" u="sng" dirty="0" smtClean="0"/>
                        <a:t>перед </a:t>
                      </a:r>
                      <a:r>
                        <a:rPr kumimoji="0" lang="en-US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800" b="1" i="1" u="sng" dirty="0" smtClean="0"/>
                        <a:t>е</a:t>
                      </a:r>
                      <a:r>
                        <a:rPr lang="ru-RU" sz="1800" b="1" i="0" u="sng" dirty="0" smtClean="0"/>
                        <a:t>]</a:t>
                      </a:r>
                      <a:r>
                        <a:rPr lang="ru-RU" sz="1800" b="1" i="1" u="sng" dirty="0" smtClean="0"/>
                        <a:t> </a:t>
                      </a:r>
                      <a:r>
                        <a:rPr lang="ru-RU" sz="1800" b="1" i="0" u="sng" dirty="0" err="1" smtClean="0"/>
                        <a:t>носовим</a:t>
                      </a:r>
                      <a:r>
                        <a:rPr lang="ru-RU" sz="1800" i="0" dirty="0" smtClean="0"/>
                        <a:t>, </a:t>
                      </a:r>
                      <a:r>
                        <a:rPr lang="ru-RU" sz="1800" i="0" dirty="0" err="1" smtClean="0"/>
                        <a:t>що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i="0" dirty="0" err="1" smtClean="0"/>
                        <a:t>виник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b="1" i="0" u="sng" dirty="0" err="1" smtClean="0"/>
                        <a:t>із</a:t>
                      </a:r>
                      <a:r>
                        <a:rPr lang="ru-RU" sz="1800" b="1" i="0" u="sng" dirty="0" smtClean="0"/>
                        <a:t> </a:t>
                      </a:r>
                      <a:r>
                        <a:rPr lang="ru-RU" sz="1800" b="1" i="0" u="sng" dirty="0" err="1" smtClean="0"/>
                        <a:t>дифтонгів</a:t>
                      </a:r>
                      <a:r>
                        <a:rPr lang="ru-RU" sz="1800" b="1" i="0" u="sng" dirty="0" smtClean="0"/>
                        <a:t> </a:t>
                      </a:r>
                      <a:r>
                        <a:rPr kumimoji="0" lang="ru-RU" sz="18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│о</a:t>
                      </a:r>
                      <a:r>
                        <a:rPr kumimoji="0" lang="en-US" sz="18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ru-RU" sz="18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│,│</a:t>
                      </a:r>
                      <a:r>
                        <a:rPr kumimoji="0" lang="en-US" sz="18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aj</a:t>
                      </a:r>
                      <a:r>
                        <a:rPr kumimoji="0" lang="ru-RU" sz="18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на місці якого </a:t>
                      </a:r>
                      <a:r>
                        <a:rPr kumimoji="0" lang="uk-UA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сучасній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українській </a:t>
                      </a:r>
                      <a:r>
                        <a:rPr kumimoji="0" lang="uk-UA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мові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розвинувся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en-US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(переважно – при словозміні іменників)</a:t>
                      </a: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Відповідно до І 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ІІ перехідних пом'якшень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 основі слова змінюються в різних морфемах</a:t>
                      </a:r>
                      <a:endParaRPr lang="ru-RU" sz="1800" b="0" i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доро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</a:t>
                      </a:r>
                      <a:r>
                        <a:rPr lang="uk-UA" i="1" dirty="0" err="1" smtClean="0"/>
                        <a:t>доро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дз</a:t>
                      </a:r>
                      <a:r>
                        <a:rPr lang="uk-UA" i="1" dirty="0" err="1" smtClean="0">
                          <a:solidFill>
                            <a:srgbClr val="0070C0"/>
                          </a:solidFill>
                        </a:rPr>
                        <a:t>е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доро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і  </a:t>
                      </a:r>
                      <a:r>
                        <a:rPr lang="uk-UA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i="0" u="sng" dirty="0" smtClean="0">
                          <a:solidFill>
                            <a:schemeClr val="tx1"/>
                          </a:solidFill>
                        </a:rPr>
                        <a:t>Д. в. </a:t>
                      </a:r>
                      <a:r>
                        <a:rPr lang="uk-UA" i="0" u="sng" dirty="0" err="1" smtClean="0">
                          <a:solidFill>
                            <a:schemeClr val="tx1"/>
                          </a:solidFill>
                        </a:rPr>
                        <a:t>одн</a:t>
                      </a:r>
                      <a:r>
                        <a:rPr lang="uk-UA" i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подру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на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baseline="0" dirty="0" err="1" smtClean="0"/>
                        <a:t>подру</a:t>
                      </a:r>
                      <a:r>
                        <a:rPr lang="uk-UA" i="1" baseline="0" dirty="0" err="1" smtClean="0">
                          <a:solidFill>
                            <a:srgbClr val="FF0000"/>
                          </a:solidFill>
                        </a:rPr>
                        <a:t>дз</a:t>
                      </a:r>
                      <a:r>
                        <a:rPr lang="uk-UA" i="1" baseline="0" dirty="0" err="1" smtClean="0">
                          <a:solidFill>
                            <a:srgbClr val="0070C0"/>
                          </a:solidFill>
                        </a:rPr>
                        <a:t>е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i="1" baseline="0" dirty="0" smtClean="0">
                          <a:solidFill>
                            <a:schemeClr val="tx1"/>
                          </a:solidFill>
                        </a:rPr>
                        <a:t>– на подру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baseline="0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i="0" u="sng" baseline="0" dirty="0" err="1" smtClean="0">
                          <a:solidFill>
                            <a:schemeClr val="tx1"/>
                          </a:solidFill>
                        </a:rPr>
                        <a:t>М.в.одн</a:t>
                      </a:r>
                      <a:r>
                        <a:rPr lang="uk-UA" i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бі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baseline="0" dirty="0" smtClean="0"/>
                        <a:t> – у бо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річ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baseline="0" dirty="0" smtClean="0"/>
                        <a:t>а – у річ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стра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 – у </a:t>
                      </a:r>
                      <a:r>
                        <a:rPr lang="uk-UA" i="1" baseline="0" dirty="0" err="1" smtClean="0"/>
                        <a:t>стра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1" i="1" baseline="0" dirty="0" err="1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мачу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а – мачу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</a:p>
                    <a:p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ву</a:t>
                      </a:r>
                      <a:r>
                        <a:rPr lang="uk-UA" b="0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о – у ву</a:t>
                      </a:r>
                      <a:r>
                        <a:rPr lang="uk-UA" b="0" i="1" baseline="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</a:p>
                    <a:p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___________________</a:t>
                      </a:r>
                    </a:p>
                    <a:p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пта</a:t>
                      </a:r>
                      <a:r>
                        <a:rPr lang="uk-UA" b="0" i="1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пта</a:t>
                      </a:r>
                      <a:r>
                        <a:rPr lang="uk-UA" b="0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ина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пта</a:t>
                      </a:r>
                      <a:r>
                        <a:rPr lang="uk-UA" b="0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</a:p>
                    <a:p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пташ</a:t>
                      </a:r>
                      <a:r>
                        <a:rPr lang="uk-UA" b="0" i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а – пташ</a:t>
                      </a:r>
                      <a:r>
                        <a:rPr lang="uk-UA" b="0" i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 – на пташ</a:t>
                      </a:r>
                      <a:r>
                        <a:rPr lang="uk-UA" b="0" i="1" baseline="0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            лі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dirty="0" err="1" smtClean="0"/>
                        <a:t>лі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b="1" i="1" dirty="0" err="1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Гаа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у Гаа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те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а – у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dirty="0" smtClean="0"/>
                        <a:t>те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техні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а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dirty="0" smtClean="0"/>
                        <a:t>техні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Амери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а – Амери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і</a:t>
                      </a:r>
                    </a:p>
                    <a:p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uk-UA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_______________________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музи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а –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музи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ний – у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музи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</a:p>
                    <a:p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порі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поро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истий – на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поро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</a:p>
                    <a:p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му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а – </a:t>
                      </a:r>
                      <a:r>
                        <a:rPr lang="uk-UA" b="0" i="1" dirty="0" smtClean="0">
                          <a:solidFill>
                            <a:srgbClr val="C00000"/>
                          </a:solidFill>
                        </a:rPr>
                        <a:t>му</a:t>
                      </a:r>
                      <a:r>
                        <a:rPr lang="uk-UA" b="0" i="1" u="sng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b="0" i="1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 – на </a:t>
                      </a:r>
                      <a:r>
                        <a:rPr lang="uk-UA" b="0" i="1" baseline="0" dirty="0" smtClean="0">
                          <a:solidFill>
                            <a:srgbClr val="C00000"/>
                          </a:solidFill>
                        </a:rPr>
                        <a:t>му</a:t>
                      </a:r>
                      <a:r>
                        <a:rPr lang="uk-UA" b="0" i="1" u="sng" baseline="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uk-UA" b="0" i="1" baseline="0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958</Words>
  <Application>Microsoft Office PowerPoint</Application>
  <PresentationFormat>Экран 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Тема Office</vt:lpstr>
      <vt:lpstr>Чергування в українській мові</vt:lpstr>
      <vt:lpstr>Доісторичні чергування голосних (відомі з часів індоєвропейської мовної єдності)</vt:lpstr>
      <vt:lpstr>Складні шляхи звукових змін</vt:lpstr>
      <vt:lpstr>Чергування │о│,│е│ з │і│ (специфічне українське чергування)</vt:lpstr>
      <vt:lpstr>Відхилення у чергуванні │о│,│е│ з │і│</vt:lpstr>
      <vt:lpstr>Чергування │о│,│е│  -  │ᴓ│ (властиве багатьом слов’янським мовам)</vt:lpstr>
      <vt:lpstr>Чергування │е│ з │о│ після шиплячих і │й│ (специфічне українське чергування)</vt:lpstr>
      <vt:lpstr>Чергування приголосних в українській мові (успадковані багатьма слов’янськими мовами) </vt:lpstr>
      <vt:lpstr>Презентация PowerPoint</vt:lpstr>
      <vt:lpstr>Зміна приголосних під впливом суфіксальної │й│ (відома з праслов’янської мови, коли │й│ виступала  іменним або дієслівним суфіксом) </vt:lpstr>
      <vt:lpstr>Зміни приголосних при словотворенні  (процес творення іменників і прикметників  за допомогою суфіксів)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Чергування в українській мові</dc:title>
  <dc:creator>Диана</dc:creator>
  <cp:lastModifiedBy>Екатерина</cp:lastModifiedBy>
  <cp:revision>120</cp:revision>
  <dcterms:created xsi:type="dcterms:W3CDTF">2020-02-21T08:57:08Z</dcterms:created>
  <dcterms:modified xsi:type="dcterms:W3CDTF">2021-04-08T14:55:36Z</dcterms:modified>
</cp:coreProperties>
</file>