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404664"/>
            <a:ext cx="8157592" cy="561662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4200" b="1" dirty="0" smtClean="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ОРФОЕПІЯ</a:t>
            </a:r>
            <a:endParaRPr lang="en-US" sz="4200" b="1" dirty="0" smtClean="0">
              <a:solidFill>
                <a:schemeClr val="accent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lvl="0" indent="0" algn="just">
              <a:buNone/>
            </a:pPr>
            <a:r>
              <a:rPr lang="uk-UA" sz="28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Орфоепія</a:t>
            </a:r>
            <a:r>
              <a:rPr lang="en-US" sz="28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uk-UA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 розділ мовознавства, що вивчає і систематизує правила літературної </a:t>
            </a:r>
            <a:r>
              <a:rPr lang="uk-UA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вимови</a:t>
            </a:r>
            <a:endParaRPr lang="en-US" sz="28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400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Літературна вимова </a:t>
            </a:r>
            <a:r>
              <a:rPr lang="uk-UA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– це зразкова вимова, нормалізована, вимова освічених людей, позбавлена просторічних, діалектних чи регіональних рис. </a:t>
            </a:r>
          </a:p>
          <a:p>
            <a:pPr marL="0" indent="0" algn="just"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lvl="0" indent="0">
              <a:buNone/>
            </a:pPr>
            <a:r>
              <a:rPr lang="uk-UA" sz="24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Російський фонетист Д.</a:t>
            </a:r>
            <a:r>
              <a:rPr lang="en-US" sz="24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uk-UA" sz="24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Ушаков (1873-1942) </a:t>
            </a:r>
            <a:r>
              <a:rPr lang="uk-UA" sz="24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називав </a:t>
            </a:r>
            <a:r>
              <a:rPr lang="uk-UA" sz="2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орфоепію</a:t>
            </a:r>
            <a:r>
              <a:rPr lang="uk-UA" sz="24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звуковим обличчям мови, а </a:t>
            </a:r>
            <a:r>
              <a:rPr lang="uk-UA" sz="2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орфографію</a:t>
            </a:r>
            <a:r>
              <a:rPr lang="uk-UA" sz="24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її письмовим костюмом</a:t>
            </a:r>
            <a:r>
              <a:rPr lang="uk-UA" sz="24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lvl="0" indent="0">
              <a:buNone/>
            </a:pPr>
            <a:endParaRPr lang="en-US" sz="2400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uk-UA" sz="2400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Предмет орфоепії </a:t>
            </a:r>
            <a:r>
              <a:rPr lang="uk-UA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– вимова звуків і їх сполучень, норми наголошування, інтонування висловлень</a:t>
            </a:r>
            <a:endParaRPr lang="uk-UA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612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36712"/>
          </a:xfrm>
        </p:spPr>
        <p:txBody>
          <a:bodyPr>
            <a:normAutofit/>
          </a:bodyPr>
          <a:lstStyle/>
          <a:p>
            <a:r>
              <a:rPr lang="uk-UA" sz="3600" b="1" dirty="0" err="1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Звукоповтори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i="1" dirty="0"/>
              <a:t>Пл</a:t>
            </a:r>
            <a:r>
              <a:rPr lang="uk-UA" i="1" dirty="0">
                <a:solidFill>
                  <a:srgbClr val="C00000"/>
                </a:solidFill>
              </a:rPr>
              <a:t>и</a:t>
            </a:r>
            <a:r>
              <a:rPr lang="uk-UA" i="1" dirty="0"/>
              <a:t>л</a:t>
            </a:r>
            <a:r>
              <a:rPr lang="uk-UA" i="1" dirty="0">
                <a:solidFill>
                  <a:srgbClr val="C00000"/>
                </a:solidFill>
              </a:rPr>
              <a:t>и</a:t>
            </a:r>
            <a:r>
              <a:rPr lang="uk-UA" i="1" dirty="0"/>
              <a:t> хмар</a:t>
            </a:r>
            <a:r>
              <a:rPr lang="uk-UA" i="1" dirty="0">
                <a:solidFill>
                  <a:srgbClr val="C00000"/>
                </a:solidFill>
              </a:rPr>
              <a:t>и</a:t>
            </a:r>
            <a:r>
              <a:rPr lang="uk-UA" i="1" dirty="0"/>
              <a:t>н</a:t>
            </a:r>
            <a:r>
              <a:rPr lang="uk-UA" i="1" dirty="0">
                <a:solidFill>
                  <a:srgbClr val="C00000"/>
                </a:solidFill>
              </a:rPr>
              <a:t>и</a:t>
            </a:r>
            <a:r>
              <a:rPr lang="uk-UA" i="1" dirty="0"/>
              <a:t>, немов перл</a:t>
            </a:r>
            <a:r>
              <a:rPr lang="uk-UA" i="1" dirty="0">
                <a:solidFill>
                  <a:srgbClr val="C00000"/>
                </a:solidFill>
              </a:rPr>
              <a:t>и</a:t>
            </a:r>
            <a:r>
              <a:rPr lang="uk-UA" i="1" dirty="0"/>
              <a:t>н</a:t>
            </a:r>
            <a:r>
              <a:rPr lang="uk-UA" i="1" dirty="0">
                <a:solidFill>
                  <a:srgbClr val="C00000"/>
                </a:solidFill>
              </a:rPr>
              <a:t>и</a:t>
            </a:r>
            <a:r>
              <a:rPr lang="uk-UA" i="1" dirty="0"/>
              <a:t>...</a:t>
            </a:r>
          </a:p>
          <a:p>
            <a:pPr marL="0" indent="0" algn="ctr">
              <a:buNone/>
            </a:pPr>
            <a:r>
              <a:rPr lang="uk-UA" i="1" dirty="0"/>
              <a:t>Їх в</a:t>
            </a:r>
            <a:r>
              <a:rPr lang="uk-UA" i="1" dirty="0">
                <a:solidFill>
                  <a:srgbClr val="C00000"/>
                </a:solidFill>
              </a:rPr>
              <a:t>и</a:t>
            </a:r>
            <a:r>
              <a:rPr lang="uk-UA" i="1" dirty="0"/>
              <a:t>д рожев</a:t>
            </a:r>
            <a:r>
              <a:rPr lang="uk-UA" i="1" dirty="0">
                <a:solidFill>
                  <a:srgbClr val="C00000"/>
                </a:solidFill>
              </a:rPr>
              <a:t>и</a:t>
            </a:r>
            <a:r>
              <a:rPr lang="uk-UA" i="1" dirty="0"/>
              <a:t>й — уста д</a:t>
            </a:r>
            <a:r>
              <a:rPr lang="uk-UA" i="1" dirty="0">
                <a:solidFill>
                  <a:srgbClr val="C00000"/>
                </a:solidFill>
              </a:rPr>
              <a:t>и</a:t>
            </a:r>
            <a:r>
              <a:rPr lang="uk-UA" i="1" dirty="0"/>
              <a:t>т</a:t>
            </a:r>
            <a:r>
              <a:rPr lang="uk-UA" i="1" dirty="0">
                <a:solidFill>
                  <a:srgbClr val="C00000"/>
                </a:solidFill>
              </a:rPr>
              <a:t>и</a:t>
            </a:r>
            <a:r>
              <a:rPr lang="uk-UA" i="1" dirty="0"/>
              <a:t>н</a:t>
            </a:r>
            <a:r>
              <a:rPr lang="uk-UA" i="1" dirty="0">
                <a:solidFill>
                  <a:srgbClr val="C00000"/>
                </a:solidFill>
              </a:rPr>
              <a:t>и</a:t>
            </a:r>
            <a:r>
              <a:rPr lang="uk-UA" i="1" dirty="0"/>
              <a:t>!</a:t>
            </a:r>
          </a:p>
          <a:p>
            <a:pPr marL="0" indent="0" algn="ctr">
              <a:buNone/>
            </a:pPr>
            <a:r>
              <a:rPr lang="uk-UA" i="1" dirty="0"/>
              <a:t>Наб</a:t>
            </a:r>
            <a:r>
              <a:rPr lang="uk-UA" i="1" dirty="0">
                <a:solidFill>
                  <a:srgbClr val="C00000"/>
                </a:solidFill>
              </a:rPr>
              <a:t>і</a:t>
            </a:r>
            <a:r>
              <a:rPr lang="uk-UA" i="1" dirty="0"/>
              <a:t>гл</a:t>
            </a:r>
            <a:r>
              <a:rPr lang="uk-UA" i="1" dirty="0">
                <a:solidFill>
                  <a:srgbClr val="C00000"/>
                </a:solidFill>
              </a:rPr>
              <a:t>и</a:t>
            </a:r>
            <a:r>
              <a:rPr lang="uk-UA" i="1" dirty="0"/>
              <a:t> т</a:t>
            </a:r>
            <a:r>
              <a:rPr lang="uk-UA" i="1" dirty="0">
                <a:solidFill>
                  <a:srgbClr val="C00000"/>
                </a:solidFill>
              </a:rPr>
              <a:t>і</a:t>
            </a:r>
            <a:r>
              <a:rPr lang="uk-UA" i="1" dirty="0"/>
              <a:t>н</a:t>
            </a:r>
            <a:r>
              <a:rPr lang="uk-UA" i="1" dirty="0">
                <a:solidFill>
                  <a:srgbClr val="C00000"/>
                </a:solidFill>
              </a:rPr>
              <a:t>і</a:t>
            </a:r>
            <a:r>
              <a:rPr lang="uk-UA" i="1" dirty="0"/>
              <a:t> — </a:t>
            </a:r>
            <a:r>
              <a:rPr lang="uk-UA" i="1" dirty="0">
                <a:solidFill>
                  <a:srgbClr val="C00000"/>
                </a:solidFill>
              </a:rPr>
              <a:t>і</a:t>
            </a:r>
            <a:r>
              <a:rPr lang="uk-UA" i="1" dirty="0"/>
              <a:t>... ждуть дол</a:t>
            </a:r>
            <a:r>
              <a:rPr lang="uk-UA" i="1" dirty="0">
                <a:solidFill>
                  <a:srgbClr val="C00000"/>
                </a:solidFill>
              </a:rPr>
              <a:t>и</a:t>
            </a:r>
            <a:r>
              <a:rPr lang="uk-UA" i="1" dirty="0"/>
              <a:t>н</a:t>
            </a:r>
            <a:r>
              <a:rPr lang="uk-UA" i="1" dirty="0">
                <a:solidFill>
                  <a:srgbClr val="C00000"/>
                </a:solidFill>
              </a:rPr>
              <a:t>и</a:t>
            </a:r>
            <a:r>
              <a:rPr lang="uk-UA" i="1" dirty="0"/>
              <a:t>.</a:t>
            </a:r>
          </a:p>
          <a:p>
            <a:pPr marL="0" indent="0" algn="ctr">
              <a:buNone/>
            </a:pPr>
            <a:r>
              <a:rPr lang="uk-UA" i="1" dirty="0"/>
              <a:t>Проб</a:t>
            </a:r>
            <a:r>
              <a:rPr lang="uk-UA" i="1" dirty="0">
                <a:solidFill>
                  <a:srgbClr val="C00000"/>
                </a:solidFill>
              </a:rPr>
              <a:t>і</a:t>
            </a:r>
            <a:r>
              <a:rPr lang="uk-UA" i="1" dirty="0"/>
              <a:t>гл</a:t>
            </a:r>
            <a:r>
              <a:rPr lang="uk-UA" i="1" dirty="0">
                <a:solidFill>
                  <a:srgbClr val="C00000"/>
                </a:solidFill>
              </a:rPr>
              <a:t>и</a:t>
            </a:r>
            <a:r>
              <a:rPr lang="uk-UA" i="1" dirty="0"/>
              <a:t> т</a:t>
            </a:r>
            <a:r>
              <a:rPr lang="uk-UA" i="1" dirty="0">
                <a:solidFill>
                  <a:srgbClr val="C00000"/>
                </a:solidFill>
              </a:rPr>
              <a:t>і</a:t>
            </a:r>
            <a:r>
              <a:rPr lang="uk-UA" i="1" dirty="0"/>
              <a:t>н</a:t>
            </a:r>
            <a:r>
              <a:rPr lang="uk-UA" i="1" dirty="0">
                <a:solidFill>
                  <a:srgbClr val="C00000"/>
                </a:solidFill>
              </a:rPr>
              <a:t>і</a:t>
            </a:r>
            <a:r>
              <a:rPr lang="uk-UA" i="1" dirty="0"/>
              <a:t> — сумн</a:t>
            </a:r>
            <a:r>
              <a:rPr lang="uk-UA" i="1" dirty="0">
                <a:solidFill>
                  <a:srgbClr val="C00000"/>
                </a:solidFill>
              </a:rPr>
              <a:t>і</a:t>
            </a:r>
            <a:r>
              <a:rPr lang="uk-UA" i="1" dirty="0"/>
              <a:t> хв</a:t>
            </a:r>
            <a:r>
              <a:rPr lang="uk-UA" i="1" dirty="0">
                <a:solidFill>
                  <a:srgbClr val="C00000"/>
                </a:solidFill>
              </a:rPr>
              <a:t>и</a:t>
            </a:r>
            <a:r>
              <a:rPr lang="uk-UA" i="1" dirty="0"/>
              <a:t>л</a:t>
            </a:r>
            <a:r>
              <a:rPr lang="uk-UA" i="1" dirty="0">
                <a:solidFill>
                  <a:srgbClr val="C00000"/>
                </a:solidFill>
              </a:rPr>
              <a:t>и</a:t>
            </a:r>
            <a:r>
              <a:rPr lang="uk-UA" i="1" dirty="0"/>
              <a:t>н</a:t>
            </a:r>
            <a:r>
              <a:rPr lang="uk-UA" i="1" dirty="0">
                <a:solidFill>
                  <a:srgbClr val="C00000"/>
                </a:solidFill>
              </a:rPr>
              <a:t>и</a:t>
            </a:r>
            <a:r>
              <a:rPr lang="uk-UA" i="1" dirty="0"/>
              <a:t>:</a:t>
            </a:r>
          </a:p>
          <a:p>
            <a:pPr marL="0" indent="0" algn="ctr">
              <a:buNone/>
            </a:pPr>
            <a:r>
              <a:rPr lang="uk-UA" i="1" dirty="0"/>
              <a:t>Пл</a:t>
            </a:r>
            <a:r>
              <a:rPr lang="uk-UA" i="1" dirty="0">
                <a:solidFill>
                  <a:srgbClr val="C00000"/>
                </a:solidFill>
              </a:rPr>
              <a:t>и</a:t>
            </a:r>
            <a:r>
              <a:rPr lang="uk-UA" i="1" dirty="0"/>
              <a:t>л</a:t>
            </a:r>
            <a:r>
              <a:rPr lang="uk-UA" i="1" dirty="0">
                <a:solidFill>
                  <a:srgbClr val="C00000"/>
                </a:solidFill>
              </a:rPr>
              <a:t>и</a:t>
            </a:r>
            <a:r>
              <a:rPr lang="uk-UA" i="1" dirty="0"/>
              <a:t> хмар</a:t>
            </a:r>
            <a:r>
              <a:rPr lang="uk-UA" i="1" dirty="0">
                <a:solidFill>
                  <a:srgbClr val="C00000"/>
                </a:solidFill>
              </a:rPr>
              <a:t>и</a:t>
            </a:r>
            <a:r>
              <a:rPr lang="uk-UA" i="1" dirty="0"/>
              <a:t>н</a:t>
            </a:r>
            <a:r>
              <a:rPr lang="uk-UA" i="1" dirty="0">
                <a:solidFill>
                  <a:srgbClr val="C00000"/>
                </a:solidFill>
              </a:rPr>
              <a:t>и</a:t>
            </a:r>
            <a:r>
              <a:rPr lang="uk-UA" i="1" dirty="0"/>
              <a:t> чуж</a:t>
            </a:r>
            <a:r>
              <a:rPr lang="uk-UA" i="1" dirty="0">
                <a:solidFill>
                  <a:srgbClr val="C00000"/>
                </a:solidFill>
              </a:rPr>
              <a:t>і</a:t>
            </a:r>
            <a:r>
              <a:rPr lang="uk-UA" i="1" dirty="0"/>
              <a:t>, </a:t>
            </a:r>
            <a:r>
              <a:rPr lang="uk-UA" i="1" dirty="0" smtClean="0"/>
              <a:t>далек</a:t>
            </a:r>
            <a:r>
              <a:rPr lang="uk-UA" i="1" dirty="0" smtClean="0">
                <a:solidFill>
                  <a:srgbClr val="C00000"/>
                </a:solidFill>
              </a:rPr>
              <a:t>і</a:t>
            </a:r>
            <a:r>
              <a:rPr lang="uk-UA" i="1" dirty="0" smtClean="0"/>
              <a:t>...</a:t>
            </a:r>
          </a:p>
          <a:p>
            <a:pPr marL="0" indent="0" algn="r">
              <a:buNone/>
            </a:pPr>
            <a:r>
              <a:rPr lang="uk-UA" dirty="0" smtClean="0"/>
              <a:t>П. Тичина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7555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1800" i="1" dirty="0" smtClean="0"/>
              <a:t>       </a:t>
            </a:r>
          </a:p>
          <a:p>
            <a:pPr marL="0" indent="0" algn="just">
              <a:buNone/>
            </a:pPr>
            <a:r>
              <a:rPr lang="uk-UA" sz="1800" i="1" dirty="0"/>
              <a:t> </a:t>
            </a:r>
            <a:r>
              <a:rPr lang="uk-UA" sz="1800" i="1" dirty="0" smtClean="0"/>
              <a:t>        </a:t>
            </a:r>
            <a:r>
              <a:rPr lang="uk-UA" sz="1800" i="1" dirty="0" err="1" smtClean="0">
                <a:solidFill>
                  <a:srgbClr val="FF0000"/>
                </a:solidFill>
              </a:rPr>
              <a:t>П</a:t>
            </a:r>
            <a:r>
              <a:rPr lang="uk-UA" sz="1800" i="1" dirty="0" err="1" smtClean="0"/>
              <a:t>ідгорецький</a:t>
            </a:r>
            <a:r>
              <a:rPr lang="uk-UA" sz="1800" i="1" dirty="0" smtClean="0"/>
              <a:t> </a:t>
            </a:r>
            <a:r>
              <a:rPr lang="uk-UA" sz="1800" i="1" dirty="0" smtClean="0">
                <a:solidFill>
                  <a:srgbClr val="FF0000"/>
                </a:solidFill>
              </a:rPr>
              <a:t>п</a:t>
            </a:r>
            <a:r>
              <a:rPr lang="uk-UA" sz="1800" i="1" dirty="0" smtClean="0"/>
              <a:t>алац </a:t>
            </a:r>
            <a:r>
              <a:rPr lang="uk-UA" sz="1800" i="1" dirty="0" err="1" smtClean="0">
                <a:solidFill>
                  <a:srgbClr val="FF0000"/>
                </a:solidFill>
              </a:rPr>
              <a:t>П</a:t>
            </a:r>
            <a:r>
              <a:rPr lang="uk-UA" sz="1800" i="1" dirty="0" err="1" smtClean="0"/>
              <a:t>аскевичів</a:t>
            </a:r>
            <a:r>
              <a:rPr lang="uk-UA" sz="1800" i="1" dirty="0" smtClean="0"/>
              <a:t> </a:t>
            </a:r>
            <a:r>
              <a:rPr lang="uk-UA" sz="1800" i="1" dirty="0" smtClean="0">
                <a:solidFill>
                  <a:srgbClr val="FF0000"/>
                </a:solidFill>
              </a:rPr>
              <a:t>п</a:t>
            </a:r>
            <a:r>
              <a:rPr lang="uk-UA" sz="1800" i="1" dirty="0" smtClean="0"/>
              <a:t>ривітно </a:t>
            </a:r>
            <a:r>
              <a:rPr lang="uk-UA" sz="1800" i="1" dirty="0" smtClean="0">
                <a:solidFill>
                  <a:srgbClr val="FF0000"/>
                </a:solidFill>
              </a:rPr>
              <a:t>п</a:t>
            </a:r>
            <a:r>
              <a:rPr lang="uk-UA" sz="1800" i="1" dirty="0" smtClean="0"/>
              <a:t>рийняв </a:t>
            </a:r>
            <a:r>
              <a:rPr lang="uk-UA" sz="1800" i="1" dirty="0" smtClean="0">
                <a:solidFill>
                  <a:srgbClr val="FF0000"/>
                </a:solidFill>
              </a:rPr>
              <a:t>п</a:t>
            </a:r>
            <a:r>
              <a:rPr lang="uk-UA" sz="1800" i="1" dirty="0" smtClean="0"/>
              <a:t>риїжджого </a:t>
            </a:r>
            <a:r>
              <a:rPr lang="uk-UA" sz="1800" i="1" dirty="0" smtClean="0">
                <a:solidFill>
                  <a:srgbClr val="FF0000"/>
                </a:solidFill>
              </a:rPr>
              <a:t>п</a:t>
            </a:r>
            <a:r>
              <a:rPr lang="uk-UA" sz="1800" i="1" dirty="0" smtClean="0"/>
              <a:t>оета. </a:t>
            </a:r>
            <a:r>
              <a:rPr lang="uk-UA" sz="1800" i="1" dirty="0" smtClean="0">
                <a:solidFill>
                  <a:srgbClr val="FF0000"/>
                </a:solidFill>
              </a:rPr>
              <a:t>П</a:t>
            </a:r>
            <a:r>
              <a:rPr lang="uk-UA" sz="1800" i="1" dirty="0" smtClean="0"/>
              <a:t>отім </a:t>
            </a:r>
            <a:r>
              <a:rPr lang="uk-UA" sz="1800" i="1" dirty="0" smtClean="0">
                <a:solidFill>
                  <a:srgbClr val="FF0000"/>
                </a:solidFill>
              </a:rPr>
              <a:t>п</a:t>
            </a:r>
            <a:r>
              <a:rPr lang="uk-UA" sz="1800" i="1" dirty="0" smtClean="0"/>
              <a:t>ід’їхали </a:t>
            </a:r>
            <a:r>
              <a:rPr lang="uk-UA" sz="1800" i="1" dirty="0" smtClean="0">
                <a:solidFill>
                  <a:srgbClr val="FF0000"/>
                </a:solidFill>
              </a:rPr>
              <a:t>п</a:t>
            </a:r>
            <a:r>
              <a:rPr lang="uk-UA" sz="1800" i="1" dirty="0" smtClean="0"/>
              <a:t>оважні </a:t>
            </a:r>
            <a:r>
              <a:rPr lang="uk-UA" sz="1800" i="1" dirty="0" smtClean="0">
                <a:solidFill>
                  <a:srgbClr val="FF0000"/>
                </a:solidFill>
              </a:rPr>
              <a:t>п</a:t>
            </a:r>
            <a:r>
              <a:rPr lang="uk-UA" sz="1800" i="1" dirty="0" smtClean="0"/>
              <a:t>ерсони – </a:t>
            </a:r>
            <a:r>
              <a:rPr lang="uk-UA" sz="1800" i="1" dirty="0" smtClean="0">
                <a:solidFill>
                  <a:srgbClr val="FF0000"/>
                </a:solidFill>
              </a:rPr>
              <a:t>п</a:t>
            </a:r>
            <a:r>
              <a:rPr lang="uk-UA" sz="1800" i="1" dirty="0" smtClean="0"/>
              <a:t>риятелі </a:t>
            </a:r>
            <a:r>
              <a:rPr lang="uk-UA" sz="1800" i="1" dirty="0" err="1" smtClean="0">
                <a:solidFill>
                  <a:srgbClr val="FF0000"/>
                </a:solidFill>
              </a:rPr>
              <a:t>П</a:t>
            </a:r>
            <a:r>
              <a:rPr lang="uk-UA" sz="1800" i="1" dirty="0" err="1" smtClean="0"/>
              <a:t>аскевичів</a:t>
            </a:r>
            <a:r>
              <a:rPr lang="uk-UA" sz="1800" i="1" dirty="0" smtClean="0"/>
              <a:t>. </a:t>
            </a:r>
            <a:r>
              <a:rPr lang="ru-RU" sz="1800" i="1" dirty="0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>
                <a:latin typeface="Calibri" panose="020F0502020204030204" pitchFamily="34" charset="0"/>
              </a:rPr>
              <a:t>осадили </a:t>
            </a:r>
            <a:r>
              <a:rPr lang="ru-RU" sz="1800" i="1" dirty="0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>
                <a:latin typeface="Calibri" panose="020F0502020204030204" pitchFamily="34" charset="0"/>
              </a:rPr>
              <a:t>авла </a:t>
            </a:r>
            <a:r>
              <a:rPr lang="ru-RU" sz="1800" i="1" dirty="0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>
                <a:latin typeface="Calibri" panose="020F0502020204030204" pitchFamily="34" charset="0"/>
              </a:rPr>
              <a:t>етровича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оряд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>
                <a:latin typeface="Calibri" panose="020F0502020204030204" pitchFamily="34" charset="0"/>
              </a:rPr>
              <a:t>анночки —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ремилої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оліпи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олікарпівни</a:t>
            </a:r>
            <a:r>
              <a:rPr lang="ru-RU" sz="1800" i="1" dirty="0">
                <a:latin typeface="Calibri" panose="020F0502020204030204" pitchFamily="34" charset="0"/>
              </a:rPr>
              <a:t>. </a:t>
            </a:r>
            <a:r>
              <a:rPr lang="ru-RU" sz="1800" i="1" dirty="0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>
                <a:latin typeface="Calibri" panose="020F0502020204030204" pitchFamily="34" charset="0"/>
              </a:rPr>
              <a:t>оговорили </a:t>
            </a:r>
            <a:r>
              <a:rPr lang="ru-RU" sz="1800" i="1" dirty="0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>
                <a:latin typeface="Calibri" panose="020F0502020204030204" pitchFamily="34" charset="0"/>
              </a:rPr>
              <a:t>ро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олітику</a:t>
            </a:r>
            <a:r>
              <a:rPr lang="ru-RU" sz="1800" i="1" dirty="0">
                <a:latin typeface="Calibri" panose="020F0502020204030204" pitchFamily="34" charset="0"/>
              </a:rPr>
              <a:t>, </a:t>
            </a:r>
            <a:r>
              <a:rPr lang="ru-RU" sz="1800" i="1" dirty="0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>
                <a:latin typeface="Calibri" panose="020F0502020204030204" pitchFamily="34" charset="0"/>
              </a:rPr>
              <a:t>огоду.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авло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>
                <a:latin typeface="Calibri" panose="020F0502020204030204" pitchFamily="34" charset="0"/>
              </a:rPr>
              <a:t>етрович </a:t>
            </a:r>
            <a:r>
              <a:rPr lang="ru-RU" sz="1800" i="1" dirty="0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>
                <a:latin typeface="Calibri" panose="020F0502020204030204" pitchFamily="34" charset="0"/>
              </a:rPr>
              <a:t>рочитав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ідібрані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речудові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оезії</a:t>
            </a:r>
            <a:r>
              <a:rPr lang="ru-RU" sz="1800" i="1" dirty="0">
                <a:latin typeface="Calibri" panose="020F0502020204030204" pitchFamily="34" charset="0"/>
              </a:rPr>
              <a:t>.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оліна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олікарпівна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ограла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рекрасні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олонези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онятовського</a:t>
            </a:r>
            <a:r>
              <a:rPr lang="ru-RU" sz="1800" i="1" dirty="0">
                <a:latin typeface="Calibri" panose="020F0502020204030204" pitchFamily="34" charset="0"/>
              </a:rPr>
              <a:t>,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релюдії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уччіні</a:t>
            </a:r>
            <a:r>
              <a:rPr lang="ru-RU" sz="1800" i="1" dirty="0">
                <a:latin typeface="Calibri" panose="020F0502020204030204" pitchFamily="34" charset="0"/>
              </a:rPr>
              <a:t>.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оспівали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ісень</a:t>
            </a:r>
            <a:r>
              <a:rPr lang="ru-RU" sz="1800" i="1" dirty="0">
                <a:latin typeface="Calibri" panose="020F0502020204030204" pitchFamily="34" charset="0"/>
              </a:rPr>
              <a:t>,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отанцювали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адеспан</a:t>
            </a:r>
            <a:r>
              <a:rPr lang="ru-RU" sz="1800" i="1" dirty="0">
                <a:latin typeface="Calibri" panose="020F0502020204030204" pitchFamily="34" charset="0"/>
              </a:rPr>
              <a:t>, </a:t>
            </a:r>
            <a:r>
              <a:rPr lang="ru-RU" sz="1800" i="1" dirty="0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>
                <a:latin typeface="Calibri" panose="020F0502020204030204" pitchFamily="34" charset="0"/>
              </a:rPr>
              <a:t>ольку.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рийшла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>
                <a:latin typeface="Calibri" panose="020F0502020204030204" pitchFamily="34" charset="0"/>
              </a:rPr>
              <a:t>ора — </a:t>
            </a:r>
            <a:r>
              <a:rPr lang="ru-RU" sz="1800" i="1" dirty="0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>
                <a:latin typeface="Calibri" panose="020F0502020204030204" pitchFamily="34" charset="0"/>
              </a:rPr>
              <a:t>опросили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ообідати</a:t>
            </a:r>
            <a:r>
              <a:rPr lang="ru-RU" sz="1800" i="1" dirty="0">
                <a:latin typeface="Calibri" panose="020F0502020204030204" pitchFamily="34" charset="0"/>
              </a:rPr>
              <a:t>. </a:t>
            </a:r>
            <a:r>
              <a:rPr lang="ru-RU" sz="1800" i="1" dirty="0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>
                <a:latin typeface="Calibri" panose="020F0502020204030204" pitchFamily="34" charset="0"/>
              </a:rPr>
              <a:t>оставили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овні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ідноси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ляшок</a:t>
            </a:r>
            <a:r>
              <a:rPr lang="ru-RU" sz="1800" i="1" dirty="0">
                <a:latin typeface="Calibri" panose="020F0502020204030204" pitchFamily="34" charset="0"/>
              </a:rPr>
              <a:t>: </a:t>
            </a:r>
            <a:r>
              <a:rPr lang="ru-RU" sz="1800" i="1" dirty="0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>
                <a:latin typeface="Calibri" panose="020F0502020204030204" pitchFamily="34" charset="0"/>
              </a:rPr>
              <a:t>ортвейну,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лиски</a:t>
            </a:r>
            <a:r>
              <a:rPr lang="ru-RU" sz="1800" i="1" dirty="0">
                <a:latin typeface="Calibri" panose="020F0502020204030204" pitchFamily="34" charset="0"/>
              </a:rPr>
              <a:t>,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шеничної</a:t>
            </a:r>
            <a:r>
              <a:rPr lang="ru-RU" sz="1800" i="1" dirty="0">
                <a:latin typeface="Calibri" panose="020F0502020204030204" pitchFamily="34" charset="0"/>
              </a:rPr>
              <a:t>,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ідігрітого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>
                <a:latin typeface="Calibri" panose="020F0502020204030204" pitchFamily="34" charset="0"/>
              </a:rPr>
              <a:t>уншу, </a:t>
            </a:r>
            <a:r>
              <a:rPr lang="ru-RU" sz="1800" i="1" dirty="0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>
                <a:latin typeface="Calibri" panose="020F0502020204030204" pitchFamily="34" charset="0"/>
              </a:rPr>
              <a:t>ива, </a:t>
            </a:r>
            <a:r>
              <a:rPr lang="ru-RU" sz="1800" i="1" dirty="0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>
                <a:latin typeface="Calibri" panose="020F0502020204030204" pitchFamily="34" charset="0"/>
              </a:rPr>
              <a:t>ринесли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ечені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>
                <a:latin typeface="Calibri" panose="020F0502020204030204" pitchFamily="34" charset="0"/>
              </a:rPr>
              <a:t>оросята,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риправлені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>
                <a:latin typeface="Calibri" panose="020F0502020204030204" pitchFamily="34" charset="0"/>
              </a:rPr>
              <a:t>ерцем,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івники</a:t>
            </a:r>
            <a:r>
              <a:rPr lang="ru-RU" sz="1800" i="1" dirty="0">
                <a:latin typeface="Calibri" panose="020F0502020204030204" pitchFamily="34" charset="0"/>
              </a:rPr>
              <a:t>,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ахучі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аляниці</a:t>
            </a:r>
            <a:r>
              <a:rPr lang="ru-RU" sz="1800" i="1" dirty="0">
                <a:latin typeface="Calibri" panose="020F0502020204030204" pitchFamily="34" charset="0"/>
              </a:rPr>
              <a:t>,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ечінковий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>
                <a:latin typeface="Calibri" panose="020F0502020204030204" pitchFamily="34" charset="0"/>
              </a:rPr>
              <a:t>аштет,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ухкі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>
                <a:latin typeface="Calibri" panose="020F0502020204030204" pitchFamily="34" charset="0"/>
              </a:rPr>
              <a:t>ампушки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ід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ечеричною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ідливою</a:t>
            </a:r>
            <a:r>
              <a:rPr lang="ru-RU" sz="1800" i="1" dirty="0">
                <a:latin typeface="Calibri" panose="020F0502020204030204" pitchFamily="34" charset="0"/>
              </a:rPr>
              <a:t>, </a:t>
            </a:r>
            <a:r>
              <a:rPr lang="ru-RU" sz="1800" i="1" dirty="0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>
                <a:latin typeface="Calibri" panose="020F0502020204030204" pitchFamily="34" charset="0"/>
              </a:rPr>
              <a:t>ироги,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ідсмажені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ляцки</a:t>
            </a:r>
            <a:r>
              <a:rPr lang="ru-RU" sz="1800" i="1" dirty="0">
                <a:latin typeface="Calibri" panose="020F0502020204030204" pitchFamily="34" charset="0"/>
              </a:rPr>
              <a:t>.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отім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>
                <a:latin typeface="Calibri" panose="020F0502020204030204" pitchFamily="34" charset="0"/>
              </a:rPr>
              <a:t>одали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ресолодкі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>
                <a:latin typeface="Calibri" panose="020F0502020204030204" pitchFamily="34" charset="0"/>
              </a:rPr>
              <a:t>ряники,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ерсикове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>
                <a:latin typeface="Calibri" panose="020F0502020204030204" pitchFamily="34" charset="0"/>
              </a:rPr>
              <a:t>овидло,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омаранчі</a:t>
            </a:r>
            <a:r>
              <a:rPr lang="ru-RU" sz="1800" i="1" dirty="0">
                <a:latin typeface="Calibri" panose="020F0502020204030204" pitchFamily="34" charset="0"/>
              </a:rPr>
              <a:t>,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овні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орцелянові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олумиски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олуниць</a:t>
            </a:r>
            <a:r>
              <a:rPr lang="ru-RU" sz="1800" i="1" dirty="0">
                <a:latin typeface="Calibri" panose="020F0502020204030204" pitchFamily="34" charset="0"/>
              </a:rPr>
              <a:t>,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орічок</a:t>
            </a:r>
            <a:r>
              <a:rPr lang="ru-RU" sz="1800" i="1" dirty="0">
                <a:latin typeface="Calibri" panose="020F0502020204030204" pitchFamily="34" charset="0"/>
              </a:rPr>
              <a:t>.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очувши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риємну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овноту</a:t>
            </a:r>
            <a:r>
              <a:rPr lang="ru-RU" sz="1800" i="1" dirty="0">
                <a:latin typeface="Calibri" panose="020F0502020204030204" pitchFamily="34" charset="0"/>
              </a:rPr>
              <a:t>,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авло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>
                <a:latin typeface="Calibri" panose="020F0502020204030204" pitchFamily="34" charset="0"/>
              </a:rPr>
              <a:t>етрович </a:t>
            </a:r>
            <a:r>
              <a:rPr lang="ru-RU" sz="1800" i="1" dirty="0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>
                <a:latin typeface="Calibri" panose="020F0502020204030204" pitchFamily="34" charset="0"/>
              </a:rPr>
              <a:t>одумав </a:t>
            </a:r>
            <a:r>
              <a:rPr lang="ru-RU" sz="1800" i="1" dirty="0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>
                <a:latin typeface="Calibri" panose="020F0502020204030204" pitchFamily="34" charset="0"/>
              </a:rPr>
              <a:t>ро </a:t>
            </a:r>
            <a:r>
              <a:rPr lang="ru-RU" sz="1800" i="1" dirty="0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>
                <a:latin typeface="Calibri" panose="020F0502020204030204" pitchFamily="34" charset="0"/>
              </a:rPr>
              <a:t>анночку.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оліна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олікарпівна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>
                <a:latin typeface="Calibri" panose="020F0502020204030204" pitchFamily="34" charset="0"/>
              </a:rPr>
              <a:t>опросила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рогулятися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ідгорецьким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>
                <a:latin typeface="Calibri" panose="020F0502020204030204" pitchFamily="34" charset="0"/>
              </a:rPr>
              <a:t>арком,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омилуватись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>
                <a:latin typeface="Calibri" panose="020F0502020204030204" pitchFamily="34" charset="0"/>
              </a:rPr>
              <a:t>риродою,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ослухати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ташині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ереспіви</a:t>
            </a:r>
            <a:r>
              <a:rPr lang="ru-RU" sz="1800" i="1" dirty="0">
                <a:latin typeface="Calibri" panose="020F0502020204030204" pitchFamily="34" charset="0"/>
              </a:rPr>
              <a:t>.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ропозиція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овністю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ідійшла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рихмілілому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оету</a:t>
            </a:r>
            <a:r>
              <a:rPr lang="ru-RU" sz="1800" i="1" dirty="0">
                <a:latin typeface="Calibri" panose="020F0502020204030204" pitchFamily="34" charset="0"/>
              </a:rPr>
              <a:t>. </a:t>
            </a:r>
            <a:r>
              <a:rPr lang="ru-RU" sz="1800" i="1" dirty="0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>
                <a:latin typeface="Calibri" panose="020F0502020204030204" pitchFamily="34" charset="0"/>
              </a:rPr>
              <a:t>оходили, </a:t>
            </a:r>
            <a:r>
              <a:rPr lang="ru-RU" sz="1800" i="1" dirty="0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>
                <a:latin typeface="Calibri" panose="020F0502020204030204" pitchFamily="34" charset="0"/>
              </a:rPr>
              <a:t>огуляли ...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орослий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апороттю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радавній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>
                <a:latin typeface="Calibri" panose="020F0502020204030204" pitchFamily="34" charset="0"/>
              </a:rPr>
              <a:t>арк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одарував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риємну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рохолоду</a:t>
            </a:r>
            <a:r>
              <a:rPr lang="ru-RU" sz="1800" i="1" dirty="0">
                <a:latin typeface="Calibri" panose="020F0502020204030204" pitchFamily="34" charset="0"/>
              </a:rPr>
              <a:t>.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овітря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’янило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ринадними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ахощами</a:t>
            </a:r>
            <a:r>
              <a:rPr lang="ru-RU" sz="1800" i="1" dirty="0">
                <a:latin typeface="Calibri" panose="020F0502020204030204" pitchFamily="34" charset="0"/>
              </a:rPr>
              <a:t>. </a:t>
            </a:r>
            <a:r>
              <a:rPr lang="ru-RU" sz="1800" i="1" dirty="0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>
                <a:latin typeface="Calibri" panose="020F0502020204030204" pitchFamily="34" charset="0"/>
              </a:rPr>
              <a:t>обродивши </a:t>
            </a:r>
            <a:r>
              <a:rPr lang="ru-RU" sz="1800" i="1" dirty="0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>
                <a:latin typeface="Calibri" panose="020F0502020204030204" pitchFamily="34" charset="0"/>
              </a:rPr>
              <a:t>арком, </a:t>
            </a:r>
            <a:r>
              <a:rPr lang="ru-RU" sz="1800" i="1" dirty="0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>
                <a:latin typeface="Calibri" panose="020F0502020204030204" pitchFamily="34" charset="0"/>
              </a:rPr>
              <a:t>ара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рисіла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ід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 smtClean="0">
                <a:latin typeface="Calibri" panose="020F0502020204030204" pitchFamily="34" charset="0"/>
              </a:rPr>
              <a:t>орослим</a:t>
            </a:r>
            <a:r>
              <a:rPr lang="ru-RU" sz="1800" i="1" dirty="0" smtClean="0">
                <a:latin typeface="Calibri" panose="020F0502020204030204" pitchFamily="34" charset="0"/>
              </a:rPr>
              <a:t>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лющем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>
                <a:latin typeface="Calibri" panose="020F0502020204030204" pitchFamily="34" charset="0"/>
              </a:rPr>
              <a:t>латаном.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осиділи</a:t>
            </a:r>
            <a:r>
              <a:rPr lang="ru-RU" sz="1800" i="1" dirty="0">
                <a:latin typeface="Calibri" panose="020F0502020204030204" pitchFamily="34" charset="0"/>
              </a:rPr>
              <a:t>,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омріяли</a:t>
            </a:r>
            <a:r>
              <a:rPr lang="ru-RU" sz="1800" i="1" dirty="0">
                <a:latin typeface="Calibri" panose="020F0502020204030204" pitchFamily="34" charset="0"/>
              </a:rPr>
              <a:t>,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озітхали</a:t>
            </a:r>
            <a:r>
              <a:rPr lang="ru-RU" sz="1800" i="1" dirty="0">
                <a:latin typeface="Calibri" panose="020F0502020204030204" pitchFamily="34" charset="0"/>
              </a:rPr>
              <a:t>,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ошепталися</a:t>
            </a:r>
            <a:r>
              <a:rPr lang="ru-RU" sz="1800" i="1" dirty="0">
                <a:latin typeface="Calibri" panose="020F0502020204030204" pitchFamily="34" charset="0"/>
              </a:rPr>
              <a:t>,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ригорнулися</a:t>
            </a:r>
            <a:r>
              <a:rPr lang="ru-RU" sz="1800" i="1" dirty="0">
                <a:latin typeface="Calibri" panose="020F0502020204030204" pitchFamily="34" charset="0"/>
              </a:rPr>
              <a:t>.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очувсь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>
                <a:latin typeface="Calibri" panose="020F0502020204030204" pitchFamily="34" charset="0"/>
              </a:rPr>
              <a:t>ерший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оцілунок</a:t>
            </a:r>
            <a:r>
              <a:rPr lang="ru-RU" sz="1800" i="1" dirty="0">
                <a:latin typeface="Calibri" panose="020F0502020204030204" pitchFamily="34" charset="0"/>
              </a:rPr>
              <a:t>: </a:t>
            </a:r>
            <a:r>
              <a:rPr lang="ru-RU" sz="1800" i="1" dirty="0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>
                <a:latin typeface="Calibri" panose="020F0502020204030204" pitchFamily="34" charset="0"/>
              </a:rPr>
              <a:t>рощай,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арубоче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ривілля</a:t>
            </a:r>
            <a:r>
              <a:rPr lang="ru-RU" sz="1800" i="1" dirty="0">
                <a:latin typeface="Calibri" panose="020F0502020204030204" pitchFamily="34" charset="0"/>
              </a:rPr>
              <a:t>, </a:t>
            </a:r>
            <a:r>
              <a:rPr lang="ru-RU" sz="1800" i="1" dirty="0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>
                <a:latin typeface="Calibri" panose="020F0502020204030204" pitchFamily="34" charset="0"/>
              </a:rPr>
              <a:t>ора </a:t>
            </a:r>
            <a:r>
              <a:rPr lang="ru-RU" sz="18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>
                <a:latin typeface="Calibri" panose="020F0502020204030204" pitchFamily="34" charset="0"/>
              </a:rPr>
              <a:t>оету</a:t>
            </a:r>
            <a:r>
              <a:rPr lang="ru-RU" sz="1800" i="1" dirty="0">
                <a:latin typeface="Calibri" panose="020F0502020204030204" pitchFamily="34" charset="0"/>
              </a:rPr>
              <a:t> </a:t>
            </a:r>
            <a:r>
              <a:rPr lang="ru-RU" sz="1800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п</a:t>
            </a:r>
            <a:r>
              <a:rPr lang="ru-RU" sz="1800" i="1" dirty="0" err="1" smtClean="0">
                <a:latin typeface="Calibri" panose="020F0502020204030204" pitchFamily="34" charset="0"/>
              </a:rPr>
              <a:t>риймакувати</a:t>
            </a:r>
            <a:r>
              <a:rPr lang="ru-RU" sz="1800" i="1" dirty="0" smtClean="0">
                <a:latin typeface="Calibri" panose="020F0502020204030204" pitchFamily="34" charset="0"/>
              </a:rPr>
              <a:t>.</a:t>
            </a:r>
            <a:endParaRPr lang="ru-RU" sz="1800" i="1" dirty="0"/>
          </a:p>
        </p:txBody>
      </p:sp>
    </p:spTree>
    <p:extLst>
      <p:ext uri="{BB962C8B-B14F-4D97-AF65-F5344CB8AC3E}">
        <p14:creationId xmlns:p14="http://schemas.microsoft.com/office/powerpoint/2010/main" val="1233825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332"/>
            <a:ext cx="9144000" cy="868958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Причини відхилень від літературної мови </a:t>
            </a:r>
            <a:endParaRPr lang="ru-RU" sz="32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4107271"/>
                  </p:ext>
                </p:extLst>
              </p:nvPr>
            </p:nvGraphicFramePr>
            <p:xfrm>
              <a:off x="683568" y="908720"/>
              <a:ext cx="7704855" cy="57607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56828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56828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56828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6004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Причини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Приклади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5432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Відхилення у вимові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Літературна мова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704189"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eriod"/>
                          </a:pPr>
                          <a:r>
                            <a:rPr lang="uk-UA" dirty="0" smtClean="0"/>
                            <a:t>Уплив діалектів</a:t>
                          </a:r>
                        </a:p>
                        <a:p>
                          <a:pPr marL="0" indent="0">
                            <a:buNone/>
                          </a:pPr>
                          <a:endParaRPr lang="uk-UA" dirty="0" smtClean="0"/>
                        </a:p>
                        <a:p>
                          <a:pPr marL="342900" indent="-342900">
                            <a:buAutoNum type="arabicPeriod"/>
                          </a:pPr>
                          <a:endParaRPr lang="uk-UA" dirty="0" smtClean="0"/>
                        </a:p>
                        <a:p>
                          <a:pPr marL="342900" indent="-342900">
                            <a:buAutoNum type="arabicPeriod"/>
                          </a:pPr>
                          <a:r>
                            <a:rPr lang="uk-UA" dirty="0" smtClean="0"/>
                            <a:t>Змішування норм близькоспоріднених мов</a:t>
                          </a:r>
                        </a:p>
                        <a:p>
                          <a:pPr marL="342900" indent="-342900">
                            <a:buAutoNum type="arabicPeriod"/>
                          </a:pPr>
                          <a:endParaRPr lang="uk-UA" dirty="0" smtClean="0"/>
                        </a:p>
                        <a:p>
                          <a:pPr marL="342900" indent="-342900">
                            <a:buAutoNum type="arabicPeriod"/>
                          </a:pPr>
                          <a:r>
                            <a:rPr lang="uk-UA" dirty="0" smtClean="0"/>
                            <a:t>Уплив правопису</a:t>
                          </a:r>
                          <a:r>
                            <a:rPr lang="uk-UA" baseline="0" dirty="0" smtClean="0"/>
                            <a:t> і графіки </a:t>
                          </a:r>
                        </a:p>
                        <a:p>
                          <a:pPr marL="342900" indent="-342900">
                            <a:buAutoNum type="arabicPeriod"/>
                          </a:pPr>
                          <a:endParaRPr lang="uk-UA" baseline="0" dirty="0" smtClean="0"/>
                        </a:p>
                        <a:p>
                          <a:pPr marL="342900" indent="-342900">
                            <a:buAutoNum type="arabicPeriod"/>
                          </a:pPr>
                          <a:r>
                            <a:rPr lang="uk-UA" baseline="0" dirty="0" smtClean="0"/>
                            <a:t>Незнання вимовних норм і вплив малокультурного середовища</a:t>
                          </a:r>
                        </a:p>
                        <a:p>
                          <a:pPr marL="342900" indent="-342900">
                            <a:buAutoNum type="arabicPeriod"/>
                          </a:pPr>
                          <a:endParaRPr lang="uk-UA" baseline="0" dirty="0" smtClean="0"/>
                        </a:p>
                        <a:p>
                          <a:pPr marL="342900" indent="-342900">
                            <a:buAutoNum type="arabicPeriod"/>
                          </a:pPr>
                          <a:r>
                            <a:rPr lang="uk-UA" baseline="0" dirty="0" smtClean="0"/>
                            <a:t>Надмірні вільності в художніх творах, у радіо-, телеефірі  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uk-UA" i="1" dirty="0" err="1" smtClean="0"/>
                            <a:t>Іго</a:t>
                          </a:r>
                          <a:r>
                            <a:rPr lang="en-US" i="1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р′</a:t>
                          </a:r>
                          <a:r>
                            <a:rPr lang="en-US" i="1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i="1" dirty="0" smtClean="0"/>
                            <a:t>, </a:t>
                          </a:r>
                          <a:r>
                            <a:rPr lang="en-US" i="1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ч′</a:t>
                          </a:r>
                          <a:r>
                            <a:rPr lang="en-US" i="1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i="1" dirty="0" smtClean="0"/>
                            <a:t>ай, доньк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а́</a:t>
                          </a:r>
                          <a:r>
                            <a:rPr lang="uk-UA" i="1" dirty="0" smtClean="0"/>
                            <a:t>, </a:t>
                          </a:r>
                          <a:r>
                            <a:rPr lang="uk-UA" i="1" dirty="0" err="1" smtClean="0"/>
                            <a:t>хо</a:t>
                          </a:r>
                          <a:r>
                            <a:rPr lang="uk-UA" i="1" dirty="0" err="1" smtClean="0">
                              <a:solidFill>
                                <a:srgbClr val="C00000"/>
                              </a:solidFill>
                            </a:rPr>
                            <a:t>дю</a:t>
                          </a:r>
                          <a:endParaRPr lang="uk-UA" i="1" dirty="0" smtClean="0">
                            <a:solidFill>
                              <a:srgbClr val="C00000"/>
                            </a:solidFill>
                          </a:endParaRPr>
                        </a:p>
                        <a:p>
                          <a:endParaRPr lang="uk-UA" i="1" dirty="0" smtClean="0"/>
                        </a:p>
                        <a:p>
                          <a:r>
                            <a:rPr lang="uk-UA" i="1" dirty="0" smtClean="0"/>
                            <a:t>п</a:t>
                          </a:r>
                          <a:r>
                            <a:rPr lang="en-US" i="1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ru-RU" i="1" baseline="30000" dirty="0" smtClean="0">
                              <a:solidFill>
                                <a:srgbClr val="C00000"/>
                              </a:solidFill>
                            </a:rPr>
                            <a:t>а</a:t>
                          </a:r>
                          <a:r>
                            <a:rPr lang="en-US" i="1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ru-RU" i="1" dirty="0" err="1" smtClean="0"/>
                            <a:t>ра</a:t>
                          </a:r>
                          <a:r>
                            <a:rPr lang="en-US" i="1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з</a:t>
                          </a:r>
                          <a:r>
                            <a:rPr lang="ru-RU" i="1" baseline="30000" dirty="0" smtClean="0">
                              <a:solidFill>
                                <a:srgbClr val="C00000"/>
                              </a:solidFill>
                            </a:rPr>
                            <a:t>с</a:t>
                          </a:r>
                          <a:r>
                            <a:rPr lang="en-US" i="1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ru-RU" i="1" dirty="0" smtClean="0"/>
                            <a:t>ка, </a:t>
                          </a:r>
                          <a:r>
                            <a:rPr lang="ru-RU" i="1" dirty="0" smtClean="0">
                              <a:solidFill>
                                <a:srgbClr val="C00000"/>
                              </a:solidFill>
                            </a:rPr>
                            <a:t>з</a:t>
                          </a:r>
                          <a:r>
                            <a:rPr lang="ru-RU" i="1" dirty="0" smtClean="0"/>
                            <a:t>еркало,</a:t>
                          </a:r>
                          <a:r>
                            <a:rPr lang="en-US" i="1" baseline="0" dirty="0" smtClean="0"/>
                            <a:t> </a:t>
                          </a:r>
                          <a:r>
                            <a:rPr lang="en-US" i="1" baseline="0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п’</a:t>
                          </a:r>
                          <a:r>
                            <a:rPr lang="en-US" i="1" baseline="0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i="1" baseline="0" dirty="0" smtClean="0"/>
                            <a:t>ять</a:t>
                          </a:r>
                          <a:br>
                            <a:rPr lang="uk-UA" i="1" baseline="0" dirty="0" smtClean="0"/>
                          </a:br>
                          <a:r>
                            <a:rPr lang="uk-UA" i="1" baseline="0" dirty="0" smtClean="0"/>
                            <a:t/>
                          </a:r>
                          <a:br>
                            <a:rPr lang="uk-UA" i="1" baseline="0" dirty="0" smtClean="0"/>
                          </a:br>
                          <a:r>
                            <a:rPr lang="uk-UA" i="1" baseline="0" dirty="0" smtClean="0"/>
                            <a:t/>
                          </a:r>
                          <a:br>
                            <a:rPr lang="uk-UA" i="1" baseline="0" dirty="0" smtClean="0"/>
                          </a:br>
                          <a:r>
                            <a:rPr lang="uk-UA" i="1" baseline="0" dirty="0" smtClean="0"/>
                            <a:t>ради</a:t>
                          </a:r>
                          <a:r>
                            <a:rPr lang="en-US" i="1" baseline="0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:r>
                            <a:rPr lang="uk-UA" i="1" baseline="0" dirty="0" err="1" smtClean="0">
                              <a:solidFill>
                                <a:srgbClr val="C00000"/>
                              </a:solidFill>
                            </a:rPr>
                            <a:t>шс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′</a:t>
                          </a:r>
                          <a:r>
                            <a:rPr lang="en-US" i="1" baseline="0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i="1" baseline="0" dirty="0" smtClean="0"/>
                            <a:t>я, </a:t>
                          </a:r>
                          <a:r>
                            <a:rPr lang="en-US" i="1" baseline="0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з</a:t>
                          </a:r>
                          <a:r>
                            <a:rPr lang="en-US" i="1" baseline="0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i="1" baseline="0" dirty="0" smtClean="0"/>
                            <a:t>шити, зва</a:t>
                          </a:r>
                          <a:r>
                            <a:rPr kumimoji="0" lang="en-US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[</a:t>
                          </a:r>
                          <a:r>
                            <a:rPr lang="uk-UA" i="1" baseline="0" dirty="0" err="1" smtClean="0">
                              <a:solidFill>
                                <a:srgbClr val="C00000"/>
                              </a:solidFill>
                            </a:rPr>
                            <a:t>жс</a:t>
                          </a:r>
                          <a:r>
                            <a:rPr kumimoji="0" lang="uk-UA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′</a:t>
                          </a:r>
                          <a:r>
                            <a:rPr kumimoji="0" lang="en-US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]</a:t>
                          </a:r>
                          <a:r>
                            <a:rPr lang="uk-UA" i="1" baseline="0" dirty="0" smtClean="0"/>
                            <a:t>я </a:t>
                          </a:r>
                        </a:p>
                        <a:p>
                          <a:endParaRPr lang="uk-UA" i="1" baseline="0" dirty="0" smtClean="0"/>
                        </a:p>
                        <a:p>
                          <a:r>
                            <a:rPr lang="uk-UA" i="1" baseline="0" dirty="0" err="1" smtClean="0"/>
                            <a:t>раді</a:t>
                          </a:r>
                          <a:r>
                            <a:rPr lang="uk-UA" i="1" baseline="0" dirty="0" err="1" smtClean="0">
                              <a:solidFill>
                                <a:srgbClr val="C00000"/>
                              </a:solidFill>
                            </a:rPr>
                            <a:t>в</a:t>
                          </a:r>
                          <a:r>
                            <a:rPr lang="uk-UA" i="1" baseline="0" dirty="0" err="1" smtClean="0"/>
                            <a:t>о</a:t>
                          </a:r>
                          <a:r>
                            <a:rPr lang="uk-UA" i="1" baseline="0" dirty="0" smtClean="0"/>
                            <a:t>, </a:t>
                          </a:r>
                          <a:r>
                            <a:rPr lang="uk-UA" i="1" baseline="0" dirty="0" err="1" smtClean="0"/>
                            <a:t>к</a:t>
                          </a:r>
                          <a:r>
                            <a:rPr lang="uk-UA" i="1" baseline="0" dirty="0" err="1" smtClean="0">
                              <a:solidFill>
                                <a:srgbClr val="C00000"/>
                              </a:solidFill>
                            </a:rPr>
                            <a:t>алі</a:t>
                          </a:r>
                          <a:r>
                            <a:rPr lang="uk-UA" i="1" baseline="0" dirty="0" err="1" smtClean="0"/>
                            <a:t>дор</a:t>
                          </a:r>
                          <a:r>
                            <a:rPr lang="uk-UA" i="1" baseline="0" dirty="0" smtClean="0"/>
                            <a:t>, </a:t>
                          </a:r>
                          <a:r>
                            <a:rPr lang="uk-UA" i="1" baseline="0" dirty="0" err="1" smtClean="0"/>
                            <a:t>де</a:t>
                          </a:r>
                          <a:r>
                            <a:rPr lang="uk-UA" i="1" baseline="0" dirty="0" err="1" smtClean="0">
                              <a:solidFill>
                                <a:srgbClr val="C00000"/>
                              </a:solidFill>
                            </a:rPr>
                            <a:t>́</a:t>
                          </a:r>
                          <a:r>
                            <a:rPr lang="uk-UA" i="1" baseline="0" dirty="0" err="1" smtClean="0"/>
                            <a:t>фіс</a:t>
                          </a:r>
                          <a:r>
                            <a:rPr lang="uk-UA" i="1" baseline="0" dirty="0" smtClean="0"/>
                            <a:t>, Петр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baseline="0" dirty="0" smtClean="0"/>
                            <a:t> 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baseline="0" dirty="0" smtClean="0"/>
                            <a:t> 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baseline="0" dirty="0" smtClean="0"/>
                            <a:t>ван</a:t>
                          </a:r>
                          <a:endParaRPr lang="ru-RU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uk-UA" i="1" dirty="0" err="1" smtClean="0"/>
                            <a:t>Іго</a:t>
                          </a:r>
                          <a:r>
                            <a:rPr kumimoji="0" lang="en-US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[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р</a:t>
                          </a:r>
                          <a:r>
                            <a:rPr kumimoji="0" lang="en-US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]</a:t>
                          </a:r>
                          <a:r>
                            <a:rPr lang="uk-UA" i="1" dirty="0" smtClean="0"/>
                            <a:t>, </a:t>
                          </a:r>
                          <a:r>
                            <a:rPr kumimoji="0" lang="en-US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[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ч</a:t>
                          </a:r>
                          <a:r>
                            <a:rPr kumimoji="0" lang="en-US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]</a:t>
                          </a:r>
                          <a:r>
                            <a:rPr lang="uk-UA" i="1" dirty="0" smtClean="0"/>
                            <a:t>ай, </a:t>
                          </a:r>
                          <a:r>
                            <a:rPr lang="uk-UA" i="1" dirty="0" err="1" smtClean="0"/>
                            <a:t>д</a:t>
                          </a:r>
                          <a:r>
                            <a:rPr lang="uk-UA" i="1" dirty="0" err="1" smtClean="0">
                              <a:solidFill>
                                <a:srgbClr val="C00000"/>
                              </a:solidFill>
                            </a:rPr>
                            <a:t>о́</a:t>
                          </a:r>
                          <a:r>
                            <a:rPr lang="uk-UA" i="1" dirty="0" err="1" smtClean="0"/>
                            <a:t>нька</a:t>
                          </a:r>
                          <a:r>
                            <a:rPr lang="uk-UA" i="1" dirty="0" smtClean="0"/>
                            <a:t>, </a:t>
                          </a:r>
                          <a:r>
                            <a:rPr lang="uk-UA" i="1" dirty="0" err="1" smtClean="0"/>
                            <a:t>хо</a:t>
                          </a:r>
                          <a:r>
                            <a:rPr lang="en-US" i="1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US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b="0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дж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i="1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i="1" dirty="0" smtClean="0"/>
                            <a:t>у</a:t>
                          </a:r>
                          <a:br>
                            <a:rPr lang="uk-UA" i="1" dirty="0" smtClean="0"/>
                          </a:br>
                          <a:r>
                            <a:rPr lang="uk-UA" i="1" dirty="0" smtClean="0"/>
                            <a:t/>
                          </a:r>
                          <a:br>
                            <a:rPr lang="uk-UA" i="1" dirty="0" smtClean="0"/>
                          </a:br>
                          <a:r>
                            <a:rPr lang="uk-UA" i="1" dirty="0" smtClean="0"/>
                            <a:t>п</a:t>
                          </a:r>
                          <a:r>
                            <a:rPr kumimoji="0" lang="en-US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[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kumimoji="0" lang="en-US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]</a:t>
                          </a:r>
                          <a:r>
                            <a:rPr lang="uk-UA" i="1" dirty="0" smtClean="0"/>
                            <a:t>ра</a:t>
                          </a:r>
                          <a:r>
                            <a:rPr kumimoji="0" lang="en-US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[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з</a:t>
                          </a:r>
                          <a:r>
                            <a:rPr kumimoji="0" lang="en-US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]</a:t>
                          </a:r>
                          <a:r>
                            <a:rPr lang="uk-UA" i="1" dirty="0" smtClean="0"/>
                            <a:t>ка,</a:t>
                          </a:r>
                          <a:r>
                            <a:rPr lang="uk-UA" i="1" baseline="0" dirty="0" smtClean="0"/>
                            <a:t> </a:t>
                          </a:r>
                          <a:r>
                            <a:rPr kumimoji="0" lang="en-US" sz="1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[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kumimoji="0" lang="en-US" sz="1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C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accPr>
                                <m:e>
                                  <m:r>
                                    <a:rPr kumimoji="0" lang="uk-UA" sz="1600" b="0" i="0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C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дз</m:t>
                                  </m:r>
                                </m:e>
                              </m:acc>
                            </m:oMath>
                          </a14:m>
                          <a:r>
                            <a:rPr kumimoji="0" lang="en-US" sz="1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]</a:t>
                          </a:r>
                          <a:r>
                            <a:rPr lang="uk-UA" i="1" baseline="0" dirty="0" smtClean="0"/>
                            <a:t>еркало, </a:t>
                          </a:r>
                          <a:r>
                            <a:rPr kumimoji="0" lang="en-US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[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п</a:t>
                          </a:r>
                          <a:r>
                            <a:rPr kumimoji="0" lang="en-US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]</a:t>
                          </a:r>
                          <a:r>
                            <a:rPr lang="uk-UA" i="1" baseline="0" dirty="0" smtClean="0"/>
                            <a:t>ять </a:t>
                          </a:r>
                          <a:br>
                            <a:rPr lang="uk-UA" i="1" baseline="0" dirty="0" smtClean="0"/>
                          </a:br>
                          <a:r>
                            <a:rPr lang="uk-UA" i="1" baseline="0" dirty="0" smtClean="0"/>
                            <a:t/>
                          </a:r>
                          <a:br>
                            <a:rPr lang="uk-UA" i="1" baseline="0" dirty="0" smtClean="0"/>
                          </a:br>
                          <a:r>
                            <a:rPr lang="uk-UA" i="1" baseline="0" dirty="0" smtClean="0"/>
                            <a:t/>
                          </a:r>
                          <a:br>
                            <a:rPr lang="uk-UA" i="1" baseline="0" dirty="0" smtClean="0"/>
                          </a:br>
                          <a:r>
                            <a:rPr lang="uk-UA" i="1" baseline="0" dirty="0" smtClean="0"/>
                            <a:t>ради</a:t>
                          </a:r>
                          <a:r>
                            <a:rPr lang="en-US" i="1" baseline="0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с′:</a:t>
                          </a:r>
                          <a:r>
                            <a:rPr lang="en-US" i="1" baseline="0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i="1" baseline="0" dirty="0" smtClean="0"/>
                            <a:t>а,</a:t>
                          </a:r>
                          <a:r>
                            <a:rPr lang="en-US" i="1" baseline="0" dirty="0" smtClean="0"/>
                            <a:t> </a:t>
                          </a:r>
                          <a:r>
                            <a:rPr lang="en-US" i="1" baseline="0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ж</a:t>
                          </a:r>
                          <a:r>
                            <a:rPr lang="en-US" i="1" baseline="0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i="1" baseline="0" dirty="0" smtClean="0"/>
                            <a:t>шити, зва</a:t>
                          </a:r>
                          <a:r>
                            <a:rPr lang="en-US" i="1" baseline="0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з’</a:t>
                          </a:r>
                          <a:r>
                            <a:rPr lang="en-US" i="1" baseline="0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i="1" baseline="0" dirty="0" smtClean="0"/>
                            <a:t>ся</a:t>
                          </a:r>
                          <a:br>
                            <a:rPr lang="uk-UA" i="1" baseline="0" dirty="0" smtClean="0"/>
                          </a:br>
                          <a:r>
                            <a:rPr lang="uk-UA" i="1" baseline="0" dirty="0" smtClean="0"/>
                            <a:t/>
                          </a:r>
                          <a:br>
                            <a:rPr lang="uk-UA" i="1" baseline="0" dirty="0" smtClean="0"/>
                          </a:br>
                          <a:r>
                            <a:rPr lang="uk-UA" i="1" baseline="0" dirty="0" smtClean="0"/>
                            <a:t>рад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іо</a:t>
                          </a:r>
                          <a:r>
                            <a:rPr lang="uk-UA" i="1" baseline="0" dirty="0" smtClean="0"/>
                            <a:t>, к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ори</a:t>
                          </a:r>
                          <a:r>
                            <a:rPr lang="uk-UA" i="1" baseline="0" dirty="0" smtClean="0"/>
                            <a:t>дор, </a:t>
                          </a:r>
                          <a:r>
                            <a:rPr lang="uk-UA" i="1" baseline="0" dirty="0" err="1" smtClean="0"/>
                            <a:t>деф</a:t>
                          </a:r>
                          <a:r>
                            <a:rPr lang="uk-UA" i="1" baseline="0" dirty="0" err="1" smtClean="0">
                              <a:solidFill>
                                <a:srgbClr val="C00000"/>
                              </a:solidFill>
                            </a:rPr>
                            <a:t>і́</a:t>
                          </a:r>
                          <a:r>
                            <a:rPr lang="uk-UA" i="1" baseline="0" dirty="0" err="1" smtClean="0"/>
                            <a:t>с</a:t>
                          </a:r>
                          <a:r>
                            <a:rPr lang="uk-UA" i="1" baseline="0" dirty="0" smtClean="0"/>
                            <a:t>, Петро 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та</a:t>
                          </a:r>
                          <a:r>
                            <a:rPr lang="uk-UA" i="1" baseline="0" dirty="0" smtClean="0"/>
                            <a:t> Іван</a:t>
                          </a:r>
                          <a:endParaRPr lang="uk-UA" i="1" dirty="0" smtClean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4107271"/>
                  </p:ext>
                </p:extLst>
              </p:nvPr>
            </p:nvGraphicFramePr>
            <p:xfrm>
              <a:off x="683568" y="908720"/>
              <a:ext cx="7704855" cy="57607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56828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56828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56828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6576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Причини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Приклади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6576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Відхилення у вимові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Літературна мова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029200"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eriod"/>
                          </a:pPr>
                          <a:r>
                            <a:rPr lang="uk-UA" dirty="0" smtClean="0"/>
                            <a:t>Уплив діалектів</a:t>
                          </a:r>
                        </a:p>
                        <a:p>
                          <a:pPr marL="0" indent="0">
                            <a:buNone/>
                          </a:pPr>
                          <a:endParaRPr lang="uk-UA" dirty="0" smtClean="0"/>
                        </a:p>
                        <a:p>
                          <a:pPr marL="342900" indent="-342900">
                            <a:buAutoNum type="arabicPeriod"/>
                          </a:pPr>
                          <a:endParaRPr lang="uk-UA" dirty="0" smtClean="0"/>
                        </a:p>
                        <a:p>
                          <a:pPr marL="342900" indent="-342900">
                            <a:buAutoNum type="arabicPeriod"/>
                          </a:pPr>
                          <a:r>
                            <a:rPr lang="uk-UA" dirty="0" smtClean="0"/>
                            <a:t>Змішування норм близькоспоріднених мов</a:t>
                          </a:r>
                        </a:p>
                        <a:p>
                          <a:pPr marL="342900" indent="-342900">
                            <a:buAutoNum type="arabicPeriod"/>
                          </a:pPr>
                          <a:endParaRPr lang="uk-UA" dirty="0" smtClean="0"/>
                        </a:p>
                        <a:p>
                          <a:pPr marL="342900" indent="-342900">
                            <a:buAutoNum type="arabicPeriod"/>
                          </a:pPr>
                          <a:r>
                            <a:rPr lang="uk-UA" dirty="0" smtClean="0"/>
                            <a:t>Уплив правопису</a:t>
                          </a:r>
                          <a:r>
                            <a:rPr lang="uk-UA" baseline="0" dirty="0" smtClean="0"/>
                            <a:t> і графіки </a:t>
                          </a:r>
                        </a:p>
                        <a:p>
                          <a:pPr marL="342900" indent="-342900">
                            <a:buAutoNum type="arabicPeriod"/>
                          </a:pPr>
                          <a:endParaRPr lang="uk-UA" baseline="0" dirty="0" smtClean="0"/>
                        </a:p>
                        <a:p>
                          <a:pPr marL="342900" indent="-342900">
                            <a:buAutoNum type="arabicPeriod"/>
                          </a:pPr>
                          <a:r>
                            <a:rPr lang="uk-UA" baseline="0" dirty="0" smtClean="0"/>
                            <a:t>Незнання вимовних норм і вплив малокультурного середовища</a:t>
                          </a:r>
                        </a:p>
                        <a:p>
                          <a:pPr marL="342900" indent="-342900">
                            <a:buAutoNum type="arabicPeriod"/>
                          </a:pPr>
                          <a:endParaRPr lang="uk-UA" baseline="0" dirty="0" smtClean="0"/>
                        </a:p>
                        <a:p>
                          <a:pPr marL="342900" indent="-342900">
                            <a:buAutoNum type="arabicPeriod"/>
                          </a:pPr>
                          <a:r>
                            <a:rPr lang="uk-UA" baseline="0" dirty="0" smtClean="0"/>
                            <a:t>Надмірні вільності в художніх творах, у радіо-, телеефірі  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uk-UA" i="1" dirty="0" err="1" smtClean="0"/>
                            <a:t>Іго</a:t>
                          </a:r>
                          <a:r>
                            <a:rPr lang="en-US" i="1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р′</a:t>
                          </a:r>
                          <a:r>
                            <a:rPr lang="en-US" i="1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i="1" dirty="0" smtClean="0"/>
                            <a:t>, </a:t>
                          </a:r>
                          <a:r>
                            <a:rPr lang="en-US" i="1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ч′</a:t>
                          </a:r>
                          <a:r>
                            <a:rPr lang="en-US" i="1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i="1" dirty="0" smtClean="0"/>
                            <a:t>ай, доньк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а́</a:t>
                          </a:r>
                          <a:r>
                            <a:rPr lang="uk-UA" i="1" dirty="0" smtClean="0"/>
                            <a:t>, </a:t>
                          </a:r>
                          <a:r>
                            <a:rPr lang="uk-UA" i="1" dirty="0" err="1" smtClean="0"/>
                            <a:t>хо</a:t>
                          </a:r>
                          <a:r>
                            <a:rPr lang="uk-UA" i="1" dirty="0" err="1" smtClean="0">
                              <a:solidFill>
                                <a:srgbClr val="C00000"/>
                              </a:solidFill>
                            </a:rPr>
                            <a:t>дю</a:t>
                          </a:r>
                          <a:endParaRPr lang="uk-UA" i="1" dirty="0" smtClean="0">
                            <a:solidFill>
                              <a:srgbClr val="C00000"/>
                            </a:solidFill>
                          </a:endParaRPr>
                        </a:p>
                        <a:p>
                          <a:endParaRPr lang="uk-UA" i="1" dirty="0" smtClean="0"/>
                        </a:p>
                        <a:p>
                          <a:r>
                            <a:rPr lang="uk-UA" i="1" dirty="0" smtClean="0"/>
                            <a:t>п</a:t>
                          </a:r>
                          <a:r>
                            <a:rPr lang="en-US" i="1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ru-RU" i="1" baseline="30000" dirty="0" smtClean="0">
                              <a:solidFill>
                                <a:srgbClr val="C00000"/>
                              </a:solidFill>
                            </a:rPr>
                            <a:t>а</a:t>
                          </a:r>
                          <a:r>
                            <a:rPr lang="en-US" i="1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ru-RU" i="1" dirty="0" err="1" smtClean="0"/>
                            <a:t>ра</a:t>
                          </a:r>
                          <a:r>
                            <a:rPr lang="en-US" i="1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з</a:t>
                          </a:r>
                          <a:r>
                            <a:rPr lang="ru-RU" i="1" baseline="30000" dirty="0" smtClean="0">
                              <a:solidFill>
                                <a:srgbClr val="C00000"/>
                              </a:solidFill>
                            </a:rPr>
                            <a:t>с</a:t>
                          </a:r>
                          <a:r>
                            <a:rPr lang="en-US" i="1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ru-RU" i="1" dirty="0" smtClean="0"/>
                            <a:t>ка, </a:t>
                          </a:r>
                          <a:r>
                            <a:rPr lang="ru-RU" i="1" dirty="0" smtClean="0">
                              <a:solidFill>
                                <a:srgbClr val="C00000"/>
                              </a:solidFill>
                            </a:rPr>
                            <a:t>з</a:t>
                          </a:r>
                          <a:r>
                            <a:rPr lang="ru-RU" i="1" dirty="0" smtClean="0"/>
                            <a:t>еркало,</a:t>
                          </a:r>
                          <a:r>
                            <a:rPr lang="en-US" i="1" baseline="0" dirty="0" smtClean="0"/>
                            <a:t> </a:t>
                          </a:r>
                          <a:r>
                            <a:rPr lang="en-US" i="1" baseline="0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п’</a:t>
                          </a:r>
                          <a:r>
                            <a:rPr lang="en-US" i="1" baseline="0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i="1" baseline="0" dirty="0" smtClean="0"/>
                            <a:t>ять</a:t>
                          </a:r>
                          <a:br>
                            <a:rPr lang="uk-UA" i="1" baseline="0" dirty="0" smtClean="0"/>
                          </a:br>
                          <a:r>
                            <a:rPr lang="uk-UA" i="1" baseline="0" dirty="0" smtClean="0"/>
                            <a:t/>
                          </a:r>
                          <a:br>
                            <a:rPr lang="uk-UA" i="1" baseline="0" dirty="0" smtClean="0"/>
                          </a:br>
                          <a:r>
                            <a:rPr lang="uk-UA" i="1" baseline="0" dirty="0" smtClean="0"/>
                            <a:t/>
                          </a:r>
                          <a:br>
                            <a:rPr lang="uk-UA" i="1" baseline="0" dirty="0" smtClean="0"/>
                          </a:br>
                          <a:r>
                            <a:rPr lang="uk-UA" i="1" baseline="0" dirty="0" smtClean="0"/>
                            <a:t>ради</a:t>
                          </a:r>
                          <a:r>
                            <a:rPr lang="en-US" i="1" baseline="0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:r>
                            <a:rPr lang="uk-UA" i="1" baseline="0" dirty="0" err="1" smtClean="0">
                              <a:solidFill>
                                <a:srgbClr val="C00000"/>
                              </a:solidFill>
                            </a:rPr>
                            <a:t>шс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′</a:t>
                          </a:r>
                          <a:r>
                            <a:rPr lang="en-US" i="1" baseline="0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i="1" baseline="0" dirty="0" smtClean="0"/>
                            <a:t>я, </a:t>
                          </a:r>
                          <a:r>
                            <a:rPr lang="en-US" i="1" baseline="0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з</a:t>
                          </a:r>
                          <a:r>
                            <a:rPr lang="en-US" i="1" baseline="0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i="1" baseline="0" dirty="0" smtClean="0"/>
                            <a:t>шити, </a:t>
                          </a:r>
                          <a:r>
                            <a:rPr lang="uk-UA" i="1" baseline="0" dirty="0" smtClean="0"/>
                            <a:t>зва</a:t>
                          </a:r>
                          <a:r>
                            <a:rPr kumimoji="0" lang="en-US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[</a:t>
                          </a:r>
                          <a:r>
                            <a:rPr lang="uk-UA" i="1" baseline="0" dirty="0" err="1" smtClean="0">
                              <a:solidFill>
                                <a:srgbClr val="C00000"/>
                              </a:solidFill>
                            </a:rPr>
                            <a:t>жс</a:t>
                          </a:r>
                          <a:r>
                            <a:rPr kumimoji="0" lang="uk-UA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′</a:t>
                          </a:r>
                          <a:r>
                            <a:rPr kumimoji="0" lang="en-US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]</a:t>
                          </a:r>
                          <a:r>
                            <a:rPr lang="uk-UA" i="1" baseline="0" dirty="0" smtClean="0"/>
                            <a:t>я </a:t>
                          </a:r>
                          <a:endParaRPr lang="uk-UA" i="1" baseline="0" dirty="0" smtClean="0"/>
                        </a:p>
                        <a:p>
                          <a:endParaRPr lang="uk-UA" i="1" baseline="0" dirty="0" smtClean="0"/>
                        </a:p>
                        <a:p>
                          <a:r>
                            <a:rPr lang="uk-UA" i="1" baseline="0" dirty="0" err="1" smtClean="0"/>
                            <a:t>раді</a:t>
                          </a:r>
                          <a:r>
                            <a:rPr lang="uk-UA" i="1" baseline="0" dirty="0" err="1" smtClean="0">
                              <a:solidFill>
                                <a:srgbClr val="C00000"/>
                              </a:solidFill>
                            </a:rPr>
                            <a:t>в</a:t>
                          </a:r>
                          <a:r>
                            <a:rPr lang="uk-UA" i="1" baseline="0" dirty="0" err="1" smtClean="0"/>
                            <a:t>о</a:t>
                          </a:r>
                          <a:r>
                            <a:rPr lang="uk-UA" i="1" baseline="0" dirty="0" smtClean="0"/>
                            <a:t>, </a:t>
                          </a:r>
                          <a:r>
                            <a:rPr lang="uk-UA" i="1" baseline="0" dirty="0" err="1" smtClean="0"/>
                            <a:t>к</a:t>
                          </a:r>
                          <a:r>
                            <a:rPr lang="uk-UA" i="1" baseline="0" dirty="0" err="1" smtClean="0">
                              <a:solidFill>
                                <a:srgbClr val="C00000"/>
                              </a:solidFill>
                            </a:rPr>
                            <a:t>алі</a:t>
                          </a:r>
                          <a:r>
                            <a:rPr lang="uk-UA" i="1" baseline="0" dirty="0" err="1" smtClean="0"/>
                            <a:t>дор</a:t>
                          </a:r>
                          <a:r>
                            <a:rPr lang="uk-UA" i="1" baseline="0" dirty="0" smtClean="0"/>
                            <a:t>, </a:t>
                          </a:r>
                          <a:r>
                            <a:rPr lang="uk-UA" i="1" baseline="0" dirty="0" err="1" smtClean="0"/>
                            <a:t>де</a:t>
                          </a:r>
                          <a:r>
                            <a:rPr lang="uk-UA" i="1" baseline="0" dirty="0" err="1" smtClean="0">
                              <a:solidFill>
                                <a:srgbClr val="C00000"/>
                              </a:solidFill>
                            </a:rPr>
                            <a:t>́</a:t>
                          </a:r>
                          <a:r>
                            <a:rPr lang="uk-UA" i="1" baseline="0" dirty="0" err="1" smtClean="0"/>
                            <a:t>фіс</a:t>
                          </a:r>
                          <a:r>
                            <a:rPr lang="uk-UA" i="1" baseline="0" dirty="0" smtClean="0"/>
                            <a:t>, Петр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baseline="0" dirty="0" smtClean="0"/>
                            <a:t> 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baseline="0" dirty="0" smtClean="0"/>
                            <a:t> 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baseline="0" dirty="0" smtClean="0"/>
                            <a:t>ван</a:t>
                          </a:r>
                          <a:endParaRPr lang="ru-RU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15133" r="-474" b="-181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717535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1143000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Складні випадки наголошення слів</a:t>
            </a:r>
            <a:endParaRPr lang="ru-RU" sz="3200" dirty="0">
              <a:solidFill>
                <a:srgbClr val="0070C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262088"/>
              </p:ext>
            </p:extLst>
          </p:nvPr>
        </p:nvGraphicFramePr>
        <p:xfrm>
          <a:off x="467544" y="1052736"/>
          <a:ext cx="8208912" cy="49126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Запам’ятати наголос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Слова з подвійним наголосом 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2308">
                <a:tc>
                  <a:txBody>
                    <a:bodyPr/>
                    <a:lstStyle/>
                    <a:p>
                      <a:r>
                        <a:rPr lang="uk-UA" i="1" dirty="0" err="1" smtClean="0"/>
                        <a:t>алф</a:t>
                      </a:r>
                      <a:r>
                        <a:rPr lang="uk-UA" b="1" i="1" dirty="0" err="1" smtClean="0"/>
                        <a:t>А</a:t>
                      </a:r>
                      <a:r>
                        <a:rPr lang="uk-UA" i="1" dirty="0" err="1" smtClean="0"/>
                        <a:t>віт</a:t>
                      </a:r>
                      <a:r>
                        <a:rPr lang="uk-UA" i="1" dirty="0" smtClean="0"/>
                        <a:t>                       </a:t>
                      </a:r>
                      <a:r>
                        <a:rPr lang="uk-UA" i="1" dirty="0" err="1" smtClean="0"/>
                        <a:t>магіст</a:t>
                      </a:r>
                      <a:r>
                        <a:rPr lang="uk-UA" b="1" i="1" dirty="0" err="1" smtClean="0"/>
                        <a:t>Е</a:t>
                      </a:r>
                      <a:r>
                        <a:rPr lang="uk-UA" i="1" dirty="0" err="1" smtClean="0"/>
                        <a:t>рський</a:t>
                      </a:r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uk-UA" i="1" dirty="0" err="1" smtClean="0"/>
                        <a:t>багатораз</a:t>
                      </a:r>
                      <a:r>
                        <a:rPr lang="uk-UA" b="1" i="1" dirty="0" err="1" smtClean="0"/>
                        <a:t>О</a:t>
                      </a:r>
                      <a:r>
                        <a:rPr lang="uk-UA" i="1" dirty="0" err="1" smtClean="0"/>
                        <a:t>вий</a:t>
                      </a:r>
                      <a:r>
                        <a:rPr lang="uk-UA" i="1" dirty="0" smtClean="0"/>
                        <a:t>          </a:t>
                      </a:r>
                      <a:r>
                        <a:rPr lang="uk-UA" i="1" dirty="0" err="1" smtClean="0"/>
                        <a:t>нап</a:t>
                      </a:r>
                      <a:r>
                        <a:rPr lang="uk-UA" b="1" i="1" dirty="0" err="1" smtClean="0"/>
                        <a:t>І</a:t>
                      </a:r>
                      <a:r>
                        <a:rPr lang="uk-UA" i="1" dirty="0" err="1" smtClean="0"/>
                        <a:t>й</a:t>
                      </a:r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uk-UA" i="1" dirty="0" err="1" smtClean="0"/>
                        <a:t>визв</a:t>
                      </a:r>
                      <a:r>
                        <a:rPr lang="uk-UA" b="1" i="1" dirty="0" err="1" smtClean="0"/>
                        <a:t>О</a:t>
                      </a:r>
                      <a:r>
                        <a:rPr lang="uk-UA" i="1" dirty="0" err="1" smtClean="0"/>
                        <a:t>льний</a:t>
                      </a:r>
                      <a:r>
                        <a:rPr lang="uk-UA" i="1" dirty="0" smtClean="0"/>
                        <a:t>                  </a:t>
                      </a:r>
                      <a:r>
                        <a:rPr lang="uk-UA" i="1" dirty="0" err="1" smtClean="0"/>
                        <a:t>н</a:t>
                      </a:r>
                      <a:r>
                        <a:rPr lang="uk-UA" b="1" i="1" dirty="0" err="1" smtClean="0"/>
                        <a:t>А</a:t>
                      </a:r>
                      <a:r>
                        <a:rPr lang="uk-UA" i="1" dirty="0" err="1" smtClean="0"/>
                        <a:t>чинка</a:t>
                      </a:r>
                      <a:r>
                        <a:rPr lang="uk-UA" i="1" dirty="0" smtClean="0"/>
                        <a:t>    </a:t>
                      </a:r>
                      <a:br>
                        <a:rPr lang="uk-UA" i="1" dirty="0" smtClean="0"/>
                      </a:br>
                      <a:r>
                        <a:rPr lang="uk-UA" i="1" dirty="0" err="1" smtClean="0"/>
                        <a:t>вим</a:t>
                      </a:r>
                      <a:r>
                        <a:rPr lang="uk-UA" b="1" i="1" dirty="0" err="1" smtClean="0"/>
                        <a:t>О</a:t>
                      </a:r>
                      <a:r>
                        <a:rPr lang="uk-UA" i="1" dirty="0" err="1" smtClean="0"/>
                        <a:t>ва</a:t>
                      </a:r>
                      <a:r>
                        <a:rPr lang="uk-UA" i="1" dirty="0" smtClean="0"/>
                        <a:t>                          </a:t>
                      </a:r>
                      <a:r>
                        <a:rPr lang="uk-UA" i="1" dirty="0" err="1" smtClean="0"/>
                        <a:t>обр</a:t>
                      </a:r>
                      <a:r>
                        <a:rPr lang="uk-UA" b="1" i="1" dirty="0" err="1" smtClean="0"/>
                        <a:t>А</a:t>
                      </a:r>
                      <a:r>
                        <a:rPr lang="uk-UA" i="1" dirty="0" err="1" smtClean="0"/>
                        <a:t>ння</a:t>
                      </a:r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uk-UA" i="1" dirty="0" err="1" smtClean="0"/>
                        <a:t>в</a:t>
                      </a:r>
                      <a:r>
                        <a:rPr lang="uk-UA" b="1" i="1" dirty="0" err="1" smtClean="0"/>
                        <a:t>И</a:t>
                      </a:r>
                      <a:r>
                        <a:rPr lang="uk-UA" i="1" dirty="0" err="1" smtClean="0"/>
                        <a:t>падок</a:t>
                      </a:r>
                      <a:r>
                        <a:rPr lang="uk-UA" i="1" dirty="0" smtClean="0"/>
                        <a:t>                        </a:t>
                      </a:r>
                      <a:r>
                        <a:rPr lang="uk-UA" i="1" dirty="0" err="1" smtClean="0"/>
                        <a:t>пер</a:t>
                      </a:r>
                      <a:r>
                        <a:rPr lang="uk-UA" b="1" i="1" dirty="0" err="1" smtClean="0"/>
                        <a:t>Е</a:t>
                      </a:r>
                      <a:r>
                        <a:rPr lang="uk-UA" i="1" dirty="0" err="1" smtClean="0"/>
                        <a:t>пад</a:t>
                      </a:r>
                      <a:r>
                        <a:rPr lang="uk-UA" i="1" baseline="0" dirty="0" smtClean="0"/>
                        <a:t> </a:t>
                      </a:r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uk-UA" i="1" dirty="0" err="1" smtClean="0"/>
                        <a:t>виш</a:t>
                      </a:r>
                      <a:r>
                        <a:rPr lang="uk-UA" b="1" i="1" dirty="0" err="1" smtClean="0"/>
                        <a:t>И</a:t>
                      </a:r>
                      <a:r>
                        <a:rPr lang="uk-UA" i="1" dirty="0" err="1" smtClean="0"/>
                        <a:t>ваний</a:t>
                      </a:r>
                      <a:r>
                        <a:rPr lang="uk-UA" i="1" dirty="0" smtClean="0"/>
                        <a:t>                  </a:t>
                      </a:r>
                      <a:r>
                        <a:rPr lang="uk-UA" i="1" baseline="0" dirty="0" smtClean="0"/>
                        <a:t> </a:t>
                      </a:r>
                      <a:r>
                        <a:rPr lang="uk-UA" i="1" dirty="0" err="1" smtClean="0"/>
                        <a:t>піал</a:t>
                      </a:r>
                      <a:r>
                        <a:rPr lang="uk-UA" b="1" i="1" dirty="0" err="1" smtClean="0"/>
                        <a:t>А</a:t>
                      </a:r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uk-UA" b="0" i="1" dirty="0" err="1" smtClean="0"/>
                        <a:t>в</a:t>
                      </a:r>
                      <a:r>
                        <a:rPr lang="uk-UA" b="1" i="1" dirty="0" err="1" smtClean="0"/>
                        <a:t>І</a:t>
                      </a:r>
                      <a:r>
                        <a:rPr lang="uk-UA" b="0" i="1" dirty="0" err="1" smtClean="0"/>
                        <a:t>рші</a:t>
                      </a:r>
                      <a:r>
                        <a:rPr lang="uk-UA" i="1" dirty="0" smtClean="0"/>
                        <a:t>                               </a:t>
                      </a:r>
                      <a:r>
                        <a:rPr lang="uk-UA" i="1" dirty="0" err="1" smtClean="0"/>
                        <a:t>піц</a:t>
                      </a:r>
                      <a:r>
                        <a:rPr lang="uk-UA" b="1" i="1" dirty="0" err="1" smtClean="0"/>
                        <a:t>Е</a:t>
                      </a:r>
                      <a:r>
                        <a:rPr lang="uk-UA" i="1" dirty="0" err="1" smtClean="0"/>
                        <a:t>рія</a:t>
                      </a:r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uk-UA" i="1" dirty="0" err="1" smtClean="0"/>
                        <a:t>дан</a:t>
                      </a:r>
                      <a:r>
                        <a:rPr lang="uk-UA" b="1" i="1" dirty="0" err="1" smtClean="0"/>
                        <a:t>И</a:t>
                      </a:r>
                      <a:r>
                        <a:rPr lang="uk-UA" i="1" dirty="0" err="1" smtClean="0"/>
                        <a:t>на</a:t>
                      </a:r>
                      <a:r>
                        <a:rPr lang="uk-UA" i="1" dirty="0" smtClean="0"/>
                        <a:t>                           </a:t>
                      </a:r>
                      <a:r>
                        <a:rPr lang="uk-UA" i="1" dirty="0" err="1" smtClean="0"/>
                        <a:t>пон</a:t>
                      </a:r>
                      <a:r>
                        <a:rPr lang="uk-UA" b="1" i="1" dirty="0" err="1" smtClean="0"/>
                        <a:t>Я</a:t>
                      </a:r>
                      <a:r>
                        <a:rPr lang="uk-UA" i="1" dirty="0" err="1" smtClean="0"/>
                        <a:t>ття</a:t>
                      </a:r>
                      <a:r>
                        <a:rPr lang="uk-UA" i="1" dirty="0" smtClean="0"/>
                        <a:t> </a:t>
                      </a:r>
                      <a:br>
                        <a:rPr lang="uk-UA" i="1" dirty="0" smtClean="0"/>
                      </a:br>
                      <a:r>
                        <a:rPr lang="uk-UA" i="1" dirty="0" err="1" smtClean="0"/>
                        <a:t>дов</a:t>
                      </a:r>
                      <a:r>
                        <a:rPr lang="uk-UA" b="1" i="1" dirty="0" err="1" smtClean="0"/>
                        <a:t>І</a:t>
                      </a:r>
                      <a:r>
                        <a:rPr lang="uk-UA" i="1" dirty="0" err="1" smtClean="0"/>
                        <a:t>дник</a:t>
                      </a:r>
                      <a:r>
                        <a:rPr lang="uk-UA" i="1" dirty="0" smtClean="0"/>
                        <a:t>                        </a:t>
                      </a:r>
                      <a:r>
                        <a:rPr lang="uk-UA" i="1" dirty="0" err="1" smtClean="0"/>
                        <a:t>р</a:t>
                      </a:r>
                      <a:r>
                        <a:rPr lang="uk-UA" b="1" i="1" dirty="0" err="1" smtClean="0"/>
                        <a:t>А</a:t>
                      </a:r>
                      <a:r>
                        <a:rPr lang="uk-UA" i="1" dirty="0" err="1" smtClean="0"/>
                        <a:t>зом</a:t>
                      </a:r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uk-UA" i="1" dirty="0" err="1" smtClean="0"/>
                        <a:t>дочк</a:t>
                      </a:r>
                      <a:r>
                        <a:rPr lang="uk-UA" b="1" i="1" dirty="0" err="1" smtClean="0"/>
                        <a:t>А</a:t>
                      </a:r>
                      <a:r>
                        <a:rPr lang="uk-UA" i="1" dirty="0" smtClean="0"/>
                        <a:t>                              </a:t>
                      </a:r>
                      <a:r>
                        <a:rPr lang="uk-UA" i="1" dirty="0" err="1" smtClean="0"/>
                        <a:t>русл</a:t>
                      </a:r>
                      <a:r>
                        <a:rPr lang="uk-UA" b="1" i="1" dirty="0" err="1" smtClean="0"/>
                        <a:t>О</a:t>
                      </a:r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uk-UA" i="1" dirty="0" err="1" smtClean="0"/>
                        <a:t>жалюз</a:t>
                      </a:r>
                      <a:r>
                        <a:rPr lang="uk-UA" b="1" i="1" dirty="0" err="1" smtClean="0"/>
                        <a:t>І</a:t>
                      </a:r>
                      <a:r>
                        <a:rPr lang="uk-UA" i="1" dirty="0" smtClean="0"/>
                        <a:t>                           </a:t>
                      </a:r>
                      <a:r>
                        <a:rPr lang="uk-UA" i="1" dirty="0" err="1" smtClean="0"/>
                        <a:t>текстов</a:t>
                      </a:r>
                      <a:r>
                        <a:rPr lang="uk-UA" b="1" i="1" dirty="0" err="1" smtClean="0"/>
                        <a:t>И</a:t>
                      </a:r>
                      <a:r>
                        <a:rPr lang="uk-UA" i="1" dirty="0" err="1" smtClean="0"/>
                        <a:t>й</a:t>
                      </a:r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uk-UA" i="1" dirty="0" err="1" smtClean="0"/>
                        <a:t>з</a:t>
                      </a:r>
                      <a:r>
                        <a:rPr lang="uk-UA" b="1" i="1" dirty="0" err="1" smtClean="0"/>
                        <a:t>А</a:t>
                      </a:r>
                      <a:r>
                        <a:rPr lang="uk-UA" i="1" dirty="0" err="1" smtClean="0"/>
                        <a:t>вжди</a:t>
                      </a:r>
                      <a:r>
                        <a:rPr lang="uk-UA" i="1" dirty="0" smtClean="0"/>
                        <a:t>                           </a:t>
                      </a:r>
                      <a:r>
                        <a:rPr lang="uk-UA" i="1" dirty="0" err="1" smtClean="0"/>
                        <a:t>упод</a:t>
                      </a:r>
                      <a:r>
                        <a:rPr lang="uk-UA" b="1" i="1" dirty="0" err="1" smtClean="0"/>
                        <a:t>О</a:t>
                      </a:r>
                      <a:r>
                        <a:rPr lang="uk-UA" i="1" dirty="0" err="1" smtClean="0"/>
                        <a:t>бання</a:t>
                      </a:r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uk-UA" i="1" dirty="0" err="1" smtClean="0"/>
                        <a:t>з</a:t>
                      </a:r>
                      <a:r>
                        <a:rPr lang="uk-UA" b="1" i="1" dirty="0" err="1" smtClean="0"/>
                        <a:t>А</a:t>
                      </a:r>
                      <a:r>
                        <a:rPr lang="uk-UA" i="1" dirty="0" err="1" smtClean="0"/>
                        <a:t>кладка</a:t>
                      </a:r>
                      <a:r>
                        <a:rPr lang="uk-UA" i="1" dirty="0" smtClean="0"/>
                        <a:t>                        </a:t>
                      </a:r>
                      <a:r>
                        <a:rPr lang="uk-UA" i="1" dirty="0" err="1" smtClean="0"/>
                        <a:t>фен</a:t>
                      </a:r>
                      <a:r>
                        <a:rPr lang="uk-UA" b="1" i="1" dirty="0" err="1" smtClean="0"/>
                        <a:t>О</a:t>
                      </a:r>
                      <a:r>
                        <a:rPr lang="uk-UA" i="1" dirty="0" err="1" smtClean="0"/>
                        <a:t>мен</a:t>
                      </a:r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uk-UA" i="1" dirty="0" err="1" smtClean="0"/>
                        <a:t>зр</a:t>
                      </a:r>
                      <a:r>
                        <a:rPr lang="uk-UA" b="1" i="1" dirty="0" err="1" smtClean="0"/>
                        <a:t>У</a:t>
                      </a:r>
                      <a:r>
                        <a:rPr lang="uk-UA" i="1" dirty="0" err="1" smtClean="0"/>
                        <a:t>чний</a:t>
                      </a:r>
                      <a:r>
                        <a:rPr lang="uk-UA" i="1" dirty="0" smtClean="0"/>
                        <a:t>                          </a:t>
                      </a:r>
                      <a:r>
                        <a:rPr lang="uk-UA" b="0" i="1" dirty="0" err="1" smtClean="0"/>
                        <a:t>ф</a:t>
                      </a:r>
                      <a:r>
                        <a:rPr lang="uk-UA" b="1" i="1" dirty="0" err="1" smtClean="0"/>
                        <a:t>О</a:t>
                      </a:r>
                      <a:r>
                        <a:rPr lang="uk-UA" b="0" i="1" dirty="0" err="1" smtClean="0"/>
                        <a:t>льга</a:t>
                      </a:r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uk-UA" i="1" dirty="0" err="1" smtClean="0"/>
                        <a:t>катал</a:t>
                      </a:r>
                      <a:r>
                        <a:rPr lang="uk-UA" b="1" i="1" dirty="0" err="1" smtClean="0"/>
                        <a:t>О</a:t>
                      </a:r>
                      <a:r>
                        <a:rPr lang="uk-UA" i="1" dirty="0" err="1" smtClean="0"/>
                        <a:t>г</a:t>
                      </a:r>
                      <a:r>
                        <a:rPr lang="uk-UA" i="1" dirty="0" smtClean="0"/>
                        <a:t>                         </a:t>
                      </a:r>
                      <a:r>
                        <a:rPr lang="uk-UA" i="1" dirty="0" err="1" smtClean="0"/>
                        <a:t>цінн</a:t>
                      </a:r>
                      <a:r>
                        <a:rPr lang="uk-UA" b="1" i="1" dirty="0" err="1" smtClean="0"/>
                        <a:t>И</a:t>
                      </a:r>
                      <a:r>
                        <a:rPr lang="uk-UA" i="1" dirty="0" err="1" smtClean="0"/>
                        <a:t>к</a:t>
                      </a:r>
                      <a:r>
                        <a:rPr lang="uk-UA" i="1" dirty="0" smtClean="0"/>
                        <a:t> 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i="1" dirty="0" err="1" smtClean="0"/>
                        <a:t>ап</a:t>
                      </a:r>
                      <a:r>
                        <a:rPr lang="uk-UA" b="1" i="1" dirty="0" err="1" smtClean="0"/>
                        <a:t>О</a:t>
                      </a:r>
                      <a:r>
                        <a:rPr lang="uk-UA" i="1" dirty="0" err="1" smtClean="0"/>
                        <a:t>стр</a:t>
                      </a:r>
                      <a:r>
                        <a:rPr lang="uk-UA" b="1" i="1" dirty="0" err="1" smtClean="0"/>
                        <a:t>О</a:t>
                      </a:r>
                      <a:r>
                        <a:rPr lang="uk-UA" i="1" dirty="0" err="1" smtClean="0"/>
                        <a:t>ф</a:t>
                      </a:r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uk-UA" i="1" dirty="0" err="1" smtClean="0"/>
                        <a:t>весн</a:t>
                      </a:r>
                      <a:r>
                        <a:rPr lang="uk-UA" b="1" i="1" dirty="0" err="1" smtClean="0"/>
                        <a:t>Я</a:t>
                      </a:r>
                      <a:r>
                        <a:rPr lang="uk-UA" i="1" dirty="0" err="1" smtClean="0"/>
                        <a:t>н</a:t>
                      </a:r>
                      <a:r>
                        <a:rPr lang="uk-UA" b="1" i="1" dirty="0" err="1" smtClean="0"/>
                        <a:t>И</a:t>
                      </a:r>
                      <a:r>
                        <a:rPr lang="uk-UA" i="1" dirty="0" err="1" smtClean="0"/>
                        <a:t>й</a:t>
                      </a:r>
                      <a:r>
                        <a:rPr lang="uk-UA" i="1" dirty="0" smtClean="0"/>
                        <a:t> </a:t>
                      </a:r>
                      <a:br>
                        <a:rPr lang="uk-UA" i="1" dirty="0" smtClean="0"/>
                      </a:br>
                      <a:r>
                        <a:rPr lang="uk-UA" i="1" dirty="0" err="1" smtClean="0"/>
                        <a:t>д</a:t>
                      </a:r>
                      <a:r>
                        <a:rPr lang="uk-UA" b="1" i="1" dirty="0" err="1" smtClean="0"/>
                        <a:t>О</a:t>
                      </a:r>
                      <a:r>
                        <a:rPr lang="uk-UA" i="1" dirty="0" err="1" smtClean="0"/>
                        <a:t>гов</a:t>
                      </a:r>
                      <a:r>
                        <a:rPr lang="uk-UA" b="1" i="1" dirty="0" err="1" smtClean="0"/>
                        <a:t>І</a:t>
                      </a:r>
                      <a:r>
                        <a:rPr lang="uk-UA" i="1" dirty="0" err="1" smtClean="0"/>
                        <a:t>р</a:t>
                      </a:r>
                      <a:endParaRPr lang="uk-UA" i="1" dirty="0" smtClean="0"/>
                    </a:p>
                    <a:p>
                      <a:pPr algn="ctr"/>
                      <a:r>
                        <a:rPr lang="uk-UA" i="1" dirty="0" err="1" smtClean="0"/>
                        <a:t>допов</a:t>
                      </a:r>
                      <a:r>
                        <a:rPr lang="uk-UA" b="1" i="1" dirty="0" err="1" smtClean="0"/>
                        <a:t>І</a:t>
                      </a:r>
                      <a:r>
                        <a:rPr lang="uk-UA" i="1" dirty="0" err="1" smtClean="0"/>
                        <a:t>д</a:t>
                      </a:r>
                      <a:r>
                        <a:rPr lang="uk-UA" b="1" i="1" dirty="0" err="1" smtClean="0"/>
                        <a:t>А</a:t>
                      </a:r>
                      <a:r>
                        <a:rPr lang="uk-UA" i="1" dirty="0" err="1" smtClean="0"/>
                        <a:t>ч</a:t>
                      </a:r>
                      <a:r>
                        <a:rPr lang="uk-UA" i="1" dirty="0" smtClean="0"/>
                        <a:t> </a:t>
                      </a:r>
                      <a:br>
                        <a:rPr lang="uk-UA" i="1" dirty="0" smtClean="0"/>
                      </a:br>
                      <a:r>
                        <a:rPr lang="uk-UA" i="1" dirty="0" err="1" smtClean="0"/>
                        <a:t>з</a:t>
                      </a:r>
                      <a:r>
                        <a:rPr lang="uk-UA" b="1" i="1" dirty="0" err="1" smtClean="0"/>
                        <a:t>А</a:t>
                      </a:r>
                      <a:r>
                        <a:rPr lang="uk-UA" i="1" dirty="0" err="1" smtClean="0"/>
                        <a:t>вжд</a:t>
                      </a:r>
                      <a:r>
                        <a:rPr lang="uk-UA" b="1" i="1" dirty="0" err="1" smtClean="0"/>
                        <a:t>И</a:t>
                      </a:r>
                      <a:endParaRPr lang="uk-UA" b="1" i="1" dirty="0" smtClean="0"/>
                    </a:p>
                    <a:p>
                      <a:pPr algn="ctr"/>
                      <a:r>
                        <a:rPr lang="uk-UA" b="0" i="1" dirty="0" err="1" smtClean="0"/>
                        <a:t>з</a:t>
                      </a:r>
                      <a:r>
                        <a:rPr lang="uk-UA" b="1" i="1" dirty="0" err="1" smtClean="0"/>
                        <a:t>А</a:t>
                      </a:r>
                      <a:r>
                        <a:rPr lang="uk-UA" b="0" i="1" dirty="0" err="1" smtClean="0"/>
                        <a:t>гол</a:t>
                      </a:r>
                      <a:r>
                        <a:rPr lang="uk-UA" b="1" i="1" dirty="0" err="1" smtClean="0"/>
                        <a:t>О</a:t>
                      </a:r>
                      <a:r>
                        <a:rPr lang="uk-UA" b="0" i="1" dirty="0" err="1" smtClean="0"/>
                        <a:t>вок</a:t>
                      </a:r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uk-UA" i="1" dirty="0" err="1" smtClean="0"/>
                        <a:t>знам</a:t>
                      </a:r>
                      <a:r>
                        <a:rPr lang="uk-UA" b="1" i="1" dirty="0" err="1" smtClean="0"/>
                        <a:t>Е</a:t>
                      </a:r>
                      <a:r>
                        <a:rPr lang="uk-UA" i="1" dirty="0" err="1" smtClean="0"/>
                        <a:t>н</a:t>
                      </a:r>
                      <a:r>
                        <a:rPr lang="uk-UA" b="1" i="1" dirty="0" err="1" smtClean="0"/>
                        <a:t>О</a:t>
                      </a:r>
                      <a:endParaRPr lang="uk-UA" b="1" i="1" dirty="0" smtClean="0"/>
                    </a:p>
                    <a:p>
                      <a:pPr algn="ctr"/>
                      <a:r>
                        <a:rPr lang="uk-UA" b="0" i="1" dirty="0" err="1" smtClean="0"/>
                        <a:t>комб</a:t>
                      </a:r>
                      <a:r>
                        <a:rPr lang="uk-UA" b="1" i="1" dirty="0" err="1" smtClean="0"/>
                        <a:t>А</a:t>
                      </a:r>
                      <a:r>
                        <a:rPr lang="uk-UA" b="0" i="1" dirty="0" err="1" smtClean="0"/>
                        <a:t>йн</a:t>
                      </a:r>
                      <a:r>
                        <a:rPr lang="uk-UA" b="1" i="1" dirty="0" err="1" smtClean="0"/>
                        <a:t>Е</a:t>
                      </a:r>
                      <a:r>
                        <a:rPr lang="uk-UA" b="0" i="1" dirty="0" err="1" smtClean="0"/>
                        <a:t>р</a:t>
                      </a:r>
                      <a:endParaRPr lang="uk-UA" b="0" i="1" dirty="0" smtClean="0"/>
                    </a:p>
                    <a:p>
                      <a:pPr algn="ctr"/>
                      <a:r>
                        <a:rPr lang="uk-UA" b="0" i="1" dirty="0" err="1" smtClean="0"/>
                        <a:t>п</a:t>
                      </a:r>
                      <a:r>
                        <a:rPr lang="uk-UA" b="1" i="1" dirty="0" err="1" smtClean="0"/>
                        <a:t>Е</a:t>
                      </a:r>
                      <a:r>
                        <a:rPr lang="uk-UA" b="0" i="1" dirty="0" err="1" smtClean="0"/>
                        <a:t>рв</a:t>
                      </a:r>
                      <a:r>
                        <a:rPr lang="uk-UA" b="1" i="1" dirty="0" err="1" smtClean="0"/>
                        <a:t>І</a:t>
                      </a:r>
                      <a:r>
                        <a:rPr lang="uk-UA" b="0" i="1" dirty="0" err="1" smtClean="0"/>
                        <a:t>сний</a:t>
                      </a:r>
                      <a:endParaRPr lang="uk-UA" b="0" i="1" dirty="0" smtClean="0"/>
                    </a:p>
                    <a:p>
                      <a:pPr algn="ctr"/>
                      <a:r>
                        <a:rPr lang="uk-UA" i="1" dirty="0" err="1" smtClean="0"/>
                        <a:t>п</a:t>
                      </a:r>
                      <a:r>
                        <a:rPr lang="uk-UA" b="1" i="1" dirty="0" err="1" smtClean="0"/>
                        <a:t>О</a:t>
                      </a:r>
                      <a:r>
                        <a:rPr lang="uk-UA" i="1" dirty="0" err="1" smtClean="0"/>
                        <a:t>м</a:t>
                      </a:r>
                      <a:r>
                        <a:rPr lang="uk-UA" b="1" i="1" dirty="0" err="1" smtClean="0"/>
                        <a:t>И</a:t>
                      </a:r>
                      <a:r>
                        <a:rPr lang="uk-UA" i="1" dirty="0" err="1" smtClean="0"/>
                        <a:t>лка</a:t>
                      </a:r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uk-UA" i="1" dirty="0" err="1" smtClean="0"/>
                        <a:t>пр</a:t>
                      </a:r>
                      <a:r>
                        <a:rPr lang="uk-UA" b="1" i="1" dirty="0" err="1" smtClean="0"/>
                        <a:t>О</a:t>
                      </a:r>
                      <a:r>
                        <a:rPr lang="uk-UA" i="1" dirty="0" err="1" smtClean="0"/>
                        <a:t>ст</a:t>
                      </a:r>
                      <a:r>
                        <a:rPr lang="uk-UA" b="1" i="1" dirty="0" err="1" smtClean="0"/>
                        <a:t>И</a:t>
                      </a:r>
                      <a:r>
                        <a:rPr lang="uk-UA" i="1" dirty="0" err="1" smtClean="0"/>
                        <a:t>й</a:t>
                      </a:r>
                      <a:endParaRPr lang="uk-UA" i="1" dirty="0" smtClean="0"/>
                    </a:p>
                    <a:p>
                      <a:pPr algn="ctr"/>
                      <a:r>
                        <a:rPr lang="uk-UA" i="1" dirty="0" err="1" smtClean="0"/>
                        <a:t>р</a:t>
                      </a:r>
                      <a:r>
                        <a:rPr lang="uk-UA" b="1" i="1" dirty="0" err="1" smtClean="0"/>
                        <a:t>О</a:t>
                      </a:r>
                      <a:r>
                        <a:rPr lang="uk-UA" i="1" dirty="0" err="1" smtClean="0"/>
                        <a:t>зб</a:t>
                      </a:r>
                      <a:r>
                        <a:rPr lang="uk-UA" b="1" i="1" dirty="0" err="1" smtClean="0"/>
                        <a:t>І</a:t>
                      </a:r>
                      <a:r>
                        <a:rPr lang="uk-UA" i="1" dirty="0" err="1" smtClean="0"/>
                        <a:t>р</a:t>
                      </a:r>
                      <a:endParaRPr lang="uk-UA" i="1" dirty="0" smtClean="0"/>
                    </a:p>
                    <a:p>
                      <a:pPr algn="ctr"/>
                      <a:r>
                        <a:rPr lang="uk-UA" i="1" dirty="0" err="1" smtClean="0"/>
                        <a:t>розпов</a:t>
                      </a:r>
                      <a:r>
                        <a:rPr lang="uk-UA" b="1" i="1" dirty="0" err="1" smtClean="0"/>
                        <a:t>І</a:t>
                      </a:r>
                      <a:r>
                        <a:rPr lang="uk-UA" i="1" dirty="0" err="1" smtClean="0"/>
                        <a:t>ст</a:t>
                      </a:r>
                      <a:r>
                        <a:rPr lang="uk-UA" b="1" i="1" dirty="0" err="1" smtClean="0"/>
                        <a:t>И</a:t>
                      </a:r>
                      <a:endParaRPr lang="uk-UA" b="1" i="1" dirty="0" smtClean="0"/>
                    </a:p>
                    <a:p>
                      <a:pPr algn="ctr"/>
                      <a:r>
                        <a:rPr lang="uk-UA" i="1" dirty="0" err="1" smtClean="0"/>
                        <a:t>т</a:t>
                      </a:r>
                      <a:r>
                        <a:rPr lang="uk-UA" b="1" i="1" dirty="0" err="1" smtClean="0"/>
                        <a:t>А</a:t>
                      </a:r>
                      <a:r>
                        <a:rPr lang="uk-UA" i="1" dirty="0" err="1" smtClean="0"/>
                        <a:t>к</a:t>
                      </a:r>
                      <a:r>
                        <a:rPr lang="uk-UA" b="1" i="1" dirty="0" err="1" smtClean="0"/>
                        <a:t>О</a:t>
                      </a:r>
                      <a:r>
                        <a:rPr lang="uk-UA" i="1" dirty="0" err="1" smtClean="0"/>
                        <a:t>ж</a:t>
                      </a:r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uk-UA" b="1" i="1" dirty="0" err="1" smtClean="0"/>
                        <a:t>Я</a:t>
                      </a:r>
                      <a:r>
                        <a:rPr lang="uk-UA" i="1" dirty="0" err="1" smtClean="0"/>
                        <a:t>сн</a:t>
                      </a:r>
                      <a:r>
                        <a:rPr lang="uk-UA" b="1" i="1" dirty="0" err="1" smtClean="0"/>
                        <a:t>И</a:t>
                      </a:r>
                      <a:r>
                        <a:rPr lang="uk-UA" i="1" dirty="0" err="1" smtClean="0"/>
                        <a:t>й</a:t>
                      </a:r>
                      <a:r>
                        <a:rPr lang="uk-UA" i="1" dirty="0" smtClean="0"/>
                        <a:t> </a:t>
                      </a:r>
                      <a:br>
                        <a:rPr lang="uk-UA" i="1" dirty="0" smtClean="0"/>
                      </a:br>
                      <a:endParaRPr lang="ru-R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2207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0070C0"/>
                </a:solidFill>
              </a:rPr>
              <a:t>Етапи становлення орфоепічних норм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662" y="1268760"/>
            <a:ext cx="8229600" cy="4929411"/>
          </a:xfrm>
        </p:spPr>
        <p:txBody>
          <a:bodyPr>
            <a:normAutofit/>
          </a:bodyPr>
          <a:lstStyle/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Х</a:t>
            </a:r>
            <a:r>
              <a:rPr lang="en-US" sz="2000" b="1" dirty="0" smtClean="0">
                <a:solidFill>
                  <a:srgbClr val="C00000"/>
                </a:solidFill>
              </a:rPr>
              <a:t>V</a:t>
            </a:r>
            <a:r>
              <a:rPr lang="uk-UA" sz="2000" b="1" dirty="0" smtClean="0">
                <a:solidFill>
                  <a:srgbClr val="C00000"/>
                </a:solidFill>
              </a:rPr>
              <a:t>І – Х</a:t>
            </a:r>
            <a:r>
              <a:rPr lang="en-US" sz="2000" b="1" dirty="0" smtClean="0">
                <a:solidFill>
                  <a:srgbClr val="C00000"/>
                </a:solidFill>
              </a:rPr>
              <a:t>V</a:t>
            </a:r>
            <a:r>
              <a:rPr lang="uk-UA" sz="2000" b="1" dirty="0" smtClean="0">
                <a:solidFill>
                  <a:srgbClr val="C00000"/>
                </a:solidFill>
              </a:rPr>
              <a:t>ІІ ст.: </a:t>
            </a:r>
            <a:r>
              <a:rPr lang="uk-UA" sz="2000" dirty="0" smtClean="0"/>
              <a:t>початок теоретичної і практичної нормалізації </a:t>
            </a:r>
            <a:r>
              <a:rPr lang="uk-UA" sz="2000" dirty="0">
                <a:solidFill>
                  <a:prstClr val="black"/>
                </a:solidFill>
              </a:rPr>
              <a:t>(перші граматики, словники</a:t>
            </a:r>
            <a:r>
              <a:rPr lang="uk-UA" sz="2000" dirty="0" smtClean="0">
                <a:solidFill>
                  <a:prstClr val="black"/>
                </a:solidFill>
              </a:rPr>
              <a:t>)</a:t>
            </a:r>
          </a:p>
          <a:p>
            <a:pPr algn="just"/>
            <a:r>
              <a:rPr lang="uk-UA" sz="2000" b="1" dirty="0">
                <a:solidFill>
                  <a:srgbClr val="C00000"/>
                </a:solidFill>
              </a:rPr>
              <a:t>к</a:t>
            </a:r>
            <a:r>
              <a:rPr lang="uk-UA" sz="2000" b="1" dirty="0" smtClean="0">
                <a:solidFill>
                  <a:srgbClr val="C00000"/>
                </a:solidFill>
              </a:rPr>
              <a:t>. Х</a:t>
            </a:r>
            <a:r>
              <a:rPr lang="en-US" sz="2000" b="1" dirty="0" smtClean="0">
                <a:solidFill>
                  <a:srgbClr val="C00000"/>
                </a:solidFill>
              </a:rPr>
              <a:t>V</a:t>
            </a:r>
            <a:r>
              <a:rPr lang="uk-UA" sz="2000" b="1" dirty="0" smtClean="0">
                <a:solidFill>
                  <a:srgbClr val="C00000"/>
                </a:solidFill>
              </a:rPr>
              <a:t>ІІІ </a:t>
            </a:r>
            <a:r>
              <a:rPr lang="uk-UA" sz="2000" b="1" dirty="0">
                <a:solidFill>
                  <a:srgbClr val="C00000"/>
                </a:solidFill>
              </a:rPr>
              <a:t>– </a:t>
            </a:r>
            <a:r>
              <a:rPr lang="uk-UA" sz="2000" b="1" dirty="0" smtClean="0">
                <a:solidFill>
                  <a:srgbClr val="C00000"/>
                </a:solidFill>
              </a:rPr>
              <a:t>І пол. ХІХ </a:t>
            </a:r>
            <a:r>
              <a:rPr lang="uk-UA" sz="2000" b="1" dirty="0">
                <a:solidFill>
                  <a:srgbClr val="C00000"/>
                </a:solidFill>
              </a:rPr>
              <a:t>ст</a:t>
            </a:r>
            <a:r>
              <a:rPr lang="uk-UA" sz="2000" b="1" dirty="0" smtClean="0">
                <a:solidFill>
                  <a:srgbClr val="C00000"/>
                </a:solidFill>
              </a:rPr>
              <a:t>.:</a:t>
            </a:r>
            <a:r>
              <a:rPr lang="uk-UA" sz="2000" dirty="0" smtClean="0">
                <a:solidFill>
                  <a:srgbClr val="C00000"/>
                </a:solidFill>
              </a:rPr>
              <a:t> </a:t>
            </a:r>
            <a:r>
              <a:rPr lang="uk-UA" sz="2000" dirty="0" smtClean="0"/>
              <a:t>теоретичні міркування А. Метлинського,              П. </a:t>
            </a:r>
            <a:r>
              <a:rPr lang="uk-UA" sz="2000" dirty="0" err="1" smtClean="0"/>
              <a:t>Лавровського</a:t>
            </a:r>
            <a:r>
              <a:rPr lang="uk-UA" sz="2000" dirty="0" smtClean="0"/>
              <a:t> в умовах заборон</a:t>
            </a:r>
          </a:p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ІІ пол. ХІХ ст.:</a:t>
            </a:r>
            <a:r>
              <a:rPr lang="uk-UA" sz="2000" dirty="0" smtClean="0"/>
              <a:t> вимовні норми української мови в основному склалися завдяки діяльності Т. Шевченка, І. Нечуя-Левицького, А. Кримського,    Б. Грінченка та ін. </a:t>
            </a:r>
            <a:r>
              <a:rPr lang="uk-UA" sz="2000" u="sng" dirty="0" smtClean="0"/>
              <a:t>Основи орфоепічних норм </a:t>
            </a:r>
            <a:r>
              <a:rPr lang="uk-UA" sz="2000" dirty="0" smtClean="0"/>
              <a:t>визначив </a:t>
            </a:r>
            <a:r>
              <a:rPr lang="uk-UA" sz="2000" u="sng" dirty="0">
                <a:solidFill>
                  <a:prstClr val="black"/>
                </a:solidFill>
              </a:rPr>
              <a:t>В. Науменко </a:t>
            </a:r>
            <a:r>
              <a:rPr lang="uk-UA" sz="2000" dirty="0" smtClean="0">
                <a:solidFill>
                  <a:prstClr val="black"/>
                </a:solidFill>
              </a:rPr>
              <a:t>(</a:t>
            </a:r>
            <a:r>
              <a:rPr lang="uk-UA" sz="2000" dirty="0" smtClean="0"/>
              <a:t>стаття «</a:t>
            </a:r>
            <a:r>
              <a:rPr lang="uk-UA" sz="2000" dirty="0" err="1" smtClean="0"/>
              <a:t>Обзор</a:t>
            </a:r>
            <a:r>
              <a:rPr lang="uk-UA" sz="2000" dirty="0" smtClean="0"/>
              <a:t> </a:t>
            </a:r>
            <a:r>
              <a:rPr lang="uk-UA" sz="2000" dirty="0" err="1" smtClean="0"/>
              <a:t>фонетических</a:t>
            </a:r>
            <a:r>
              <a:rPr lang="uk-UA" sz="2000" dirty="0" smtClean="0"/>
              <a:t> </a:t>
            </a:r>
            <a:r>
              <a:rPr lang="uk-UA" sz="2000" dirty="0" err="1" smtClean="0"/>
              <a:t>особенностей</a:t>
            </a:r>
            <a:r>
              <a:rPr lang="uk-UA" sz="2000" dirty="0" smtClean="0"/>
              <a:t> </a:t>
            </a:r>
            <a:r>
              <a:rPr lang="uk-UA" sz="2000" dirty="0" err="1" smtClean="0"/>
              <a:t>малорусской</a:t>
            </a:r>
            <a:r>
              <a:rPr lang="uk-UA" sz="2000" dirty="0" smtClean="0"/>
              <a:t> речи», 1889)</a:t>
            </a:r>
          </a:p>
          <a:p>
            <a:pPr algn="just"/>
            <a:r>
              <a:rPr lang="uk-UA" sz="2000" b="1" dirty="0" smtClean="0">
                <a:solidFill>
                  <a:srgbClr val="C00000"/>
                </a:solidFill>
              </a:rPr>
              <a:t>ХХ ст. – </a:t>
            </a:r>
            <a:r>
              <a:rPr lang="uk-UA" sz="2000" dirty="0" smtClean="0">
                <a:solidFill>
                  <a:srgbClr val="C00000"/>
                </a:solidFill>
              </a:rPr>
              <a:t>20-ті роки: </a:t>
            </a:r>
            <a:r>
              <a:rPr lang="uk-UA" sz="2000" dirty="0" smtClean="0"/>
              <a:t>актуалізація проблем нормалізації української мови (поширення освіти </a:t>
            </a:r>
            <a:r>
              <a:rPr lang="uk-UA" sz="2000" dirty="0" err="1" smtClean="0"/>
              <a:t>укр</a:t>
            </a:r>
            <a:r>
              <a:rPr lang="uk-UA" sz="2000" dirty="0" smtClean="0"/>
              <a:t>. мовою, Правописи 1921 і 1928 років). </a:t>
            </a:r>
            <a:r>
              <a:rPr lang="uk-UA" sz="2000" u="sng" dirty="0" smtClean="0"/>
              <a:t>Уперше вжито термін «</a:t>
            </a:r>
            <a:r>
              <a:rPr lang="uk-UA" sz="2000" u="sng" dirty="0" err="1" smtClean="0"/>
              <a:t>ортоепія</a:t>
            </a:r>
            <a:r>
              <a:rPr lang="uk-UA" sz="2000" u="sng" dirty="0" smtClean="0"/>
              <a:t>» (мовознавець П. </a:t>
            </a:r>
            <a:r>
              <a:rPr lang="uk-UA" sz="2000" u="sng" dirty="0" err="1" smtClean="0"/>
              <a:t>Горецький</a:t>
            </a:r>
            <a:r>
              <a:rPr lang="uk-UA" sz="2000" u="sng" dirty="0" smtClean="0"/>
              <a:t>). Вироблено принципи унормування літ. мови</a:t>
            </a:r>
            <a:r>
              <a:rPr lang="uk-UA" sz="2000" dirty="0" smtClean="0"/>
              <a:t>; </a:t>
            </a:r>
            <a:r>
              <a:rPr lang="uk-UA" sz="2000" dirty="0" smtClean="0">
                <a:solidFill>
                  <a:srgbClr val="C00000"/>
                </a:solidFill>
              </a:rPr>
              <a:t>30-ті роки: </a:t>
            </a:r>
            <a:r>
              <a:rPr lang="uk-UA" sz="2000" dirty="0" smtClean="0"/>
              <a:t>прихований розвиток мовознавчої науки; </a:t>
            </a:r>
            <a:r>
              <a:rPr lang="uk-UA" sz="2000" dirty="0" smtClean="0">
                <a:solidFill>
                  <a:srgbClr val="C00000"/>
                </a:solidFill>
              </a:rPr>
              <a:t>50-ті роки: </a:t>
            </a:r>
            <a:r>
              <a:rPr lang="uk-UA" sz="2000" dirty="0" smtClean="0"/>
              <a:t>зростання інтересу до питань культури мови, у </a:t>
            </a:r>
            <a:r>
              <a:rPr lang="uk-UA" sz="2000" dirty="0" err="1" smtClean="0"/>
              <a:t>т.ч</a:t>
            </a:r>
            <a:r>
              <a:rPr lang="uk-UA" sz="2000" dirty="0" smtClean="0"/>
              <a:t>. – орфоепії (поява розділу в підручнику для вишів); </a:t>
            </a:r>
            <a:r>
              <a:rPr lang="uk-UA" sz="2000" b="1" dirty="0" smtClean="0">
                <a:solidFill>
                  <a:srgbClr val="C00000"/>
                </a:solidFill>
              </a:rPr>
              <a:t>60-ті роки: </a:t>
            </a:r>
            <a:r>
              <a:rPr lang="uk-UA" sz="2000" dirty="0" smtClean="0"/>
              <a:t>виокремлення розділу «Орфоепія» в мовознавчій науці.</a:t>
            </a:r>
          </a:p>
          <a:p>
            <a:pPr marL="0" indent="0" algn="just">
              <a:buNone/>
            </a:pPr>
            <a:endParaRPr lang="ru-RU" sz="2000" u="sng" dirty="0"/>
          </a:p>
        </p:txBody>
      </p:sp>
    </p:spTree>
    <p:extLst>
      <p:ext uri="{BB962C8B-B14F-4D97-AF65-F5344CB8AC3E}">
        <p14:creationId xmlns:p14="http://schemas.microsoft.com/office/powerpoint/2010/main" val="1405458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smtClean="0">
                <a:solidFill>
                  <a:srgbClr val="0070C0"/>
                </a:solidFill>
              </a:rPr>
              <a:t>Розробка проблем орфоепії 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800" b="1" u="sng" dirty="0" smtClean="0">
                <a:solidFill>
                  <a:srgbClr val="0070C0"/>
                </a:solidFill>
              </a:rPr>
              <a:t>Монографії:</a:t>
            </a:r>
            <a:r>
              <a:rPr lang="uk-UA" sz="2800" b="1" dirty="0" smtClean="0">
                <a:solidFill>
                  <a:srgbClr val="0070C0"/>
                </a:solidFill>
              </a:rPr>
              <a:t> </a:t>
            </a:r>
            <a:r>
              <a:rPr lang="uk-UA" sz="2800" dirty="0" smtClean="0">
                <a:solidFill>
                  <a:srgbClr val="C00000"/>
                </a:solidFill>
              </a:rPr>
              <a:t>М. </a:t>
            </a:r>
            <a:r>
              <a:rPr lang="uk-UA" sz="2800" dirty="0" err="1" smtClean="0">
                <a:solidFill>
                  <a:srgbClr val="C00000"/>
                </a:solidFill>
              </a:rPr>
              <a:t>Пилинський</a:t>
            </a:r>
            <a:r>
              <a:rPr lang="uk-UA" sz="2800" dirty="0" smtClean="0">
                <a:solidFill>
                  <a:srgbClr val="C00000"/>
                </a:solidFill>
              </a:rPr>
              <a:t> </a:t>
            </a:r>
            <a:r>
              <a:rPr lang="uk-UA" sz="2800" dirty="0" smtClean="0"/>
              <a:t>(«</a:t>
            </a:r>
            <a:r>
              <a:rPr lang="uk-UA" sz="2800" dirty="0" err="1" smtClean="0"/>
              <a:t>Мовна</a:t>
            </a:r>
            <a:r>
              <a:rPr lang="uk-UA" sz="2800" dirty="0" smtClean="0"/>
              <a:t> норма і стиль», 1976), </a:t>
            </a:r>
            <a:r>
              <a:rPr lang="uk-UA" sz="2800" dirty="0" smtClean="0">
                <a:solidFill>
                  <a:srgbClr val="C00000"/>
                </a:solidFill>
              </a:rPr>
              <a:t>В. Винницький </a:t>
            </a:r>
            <a:r>
              <a:rPr lang="uk-UA" sz="2800" dirty="0" smtClean="0"/>
              <a:t>(розробник акцентології),    </a:t>
            </a:r>
            <a:r>
              <a:rPr lang="uk-UA" sz="2800" dirty="0" smtClean="0">
                <a:solidFill>
                  <a:srgbClr val="C00000"/>
                </a:solidFill>
              </a:rPr>
              <a:t>Л. Симоненко</a:t>
            </a:r>
            <a:r>
              <a:rPr lang="uk-UA" sz="2800" dirty="0" smtClean="0"/>
              <a:t> (говіркова вимова), </a:t>
            </a:r>
            <a:r>
              <a:rPr lang="uk-UA" sz="2800" dirty="0" smtClean="0">
                <a:solidFill>
                  <a:srgbClr val="C00000"/>
                </a:solidFill>
              </a:rPr>
              <a:t>С. Єрмоленко </a:t>
            </a:r>
            <a:r>
              <a:rPr lang="uk-UA" sz="2800" dirty="0" smtClean="0"/>
              <a:t>(Літературна норма і </a:t>
            </a:r>
            <a:r>
              <a:rPr lang="uk-UA" sz="2800" dirty="0" err="1" smtClean="0"/>
              <a:t>мовна</a:t>
            </a:r>
            <a:r>
              <a:rPr lang="uk-UA" sz="2800" dirty="0" smtClean="0"/>
              <a:t> практика, 2013 р.);</a:t>
            </a:r>
          </a:p>
          <a:p>
            <a:pPr algn="just"/>
            <a:r>
              <a:rPr lang="uk-UA" sz="2800" b="1" u="sng" dirty="0">
                <a:solidFill>
                  <a:srgbClr val="0070C0"/>
                </a:solidFill>
              </a:rPr>
              <a:t>п</a:t>
            </a:r>
            <a:r>
              <a:rPr lang="uk-UA" sz="2800" b="1" u="sng" dirty="0" smtClean="0">
                <a:solidFill>
                  <a:srgbClr val="0070C0"/>
                </a:solidFill>
              </a:rPr>
              <a:t>осібники для вчителів</a:t>
            </a:r>
            <a:r>
              <a:rPr lang="uk-UA" sz="2800" b="1" dirty="0" smtClean="0">
                <a:solidFill>
                  <a:srgbClr val="0070C0"/>
                </a:solidFill>
              </a:rPr>
              <a:t>: </a:t>
            </a:r>
            <a:r>
              <a:rPr lang="uk-UA" sz="2800" dirty="0" err="1" smtClean="0"/>
              <a:t>Н.Тоцька</a:t>
            </a:r>
            <a:r>
              <a:rPr lang="uk-UA" sz="2800" dirty="0" smtClean="0"/>
              <a:t>, </a:t>
            </a:r>
            <a:r>
              <a:rPr lang="uk-UA" sz="2800" dirty="0" err="1" smtClean="0"/>
              <a:t>М.Стельмахович</a:t>
            </a:r>
            <a:r>
              <a:rPr lang="uk-UA" sz="2800" dirty="0" smtClean="0"/>
              <a:t>, М. </a:t>
            </a:r>
            <a:r>
              <a:rPr lang="uk-UA" sz="2800" dirty="0" err="1" smtClean="0"/>
              <a:t>Пентилюк</a:t>
            </a:r>
            <a:r>
              <a:rPr lang="uk-UA" sz="2800" dirty="0" smtClean="0"/>
              <a:t>, О. </a:t>
            </a:r>
            <a:r>
              <a:rPr lang="uk-UA" sz="2800" dirty="0" err="1" smtClean="0"/>
              <a:t>Пазяк</a:t>
            </a:r>
            <a:r>
              <a:rPr lang="uk-UA" sz="2800" dirty="0" smtClean="0"/>
              <a:t>, Г. Кисіль;</a:t>
            </a:r>
          </a:p>
          <a:p>
            <a:pPr algn="just"/>
            <a:r>
              <a:rPr lang="uk-UA" sz="2800" b="1" u="sng" dirty="0" smtClean="0">
                <a:solidFill>
                  <a:srgbClr val="0070C0"/>
                </a:solidFill>
              </a:rPr>
              <a:t>статті:</a:t>
            </a:r>
            <a:r>
              <a:rPr lang="uk-UA" sz="2800" dirty="0" smtClean="0"/>
              <a:t> В. </a:t>
            </a:r>
            <a:r>
              <a:rPr lang="uk-UA" sz="2800" dirty="0" err="1" smtClean="0"/>
              <a:t>Німчук</a:t>
            </a:r>
            <a:r>
              <a:rPr lang="uk-UA" sz="2800" dirty="0" smtClean="0"/>
              <a:t>, В. Скляренко, О. </a:t>
            </a:r>
            <a:r>
              <a:rPr lang="uk-UA" sz="2800" dirty="0" err="1" smtClean="0"/>
              <a:t>Сербенська</a:t>
            </a:r>
            <a:r>
              <a:rPr lang="uk-UA" sz="2800" dirty="0" smtClean="0"/>
              <a:t>, </a:t>
            </a:r>
            <a:r>
              <a:rPr lang="uk-UA" sz="2800" dirty="0" err="1" smtClean="0"/>
              <a:t>К.Городенська</a:t>
            </a:r>
            <a:r>
              <a:rPr lang="uk-UA" sz="2800" dirty="0" smtClean="0"/>
              <a:t>, І. </a:t>
            </a:r>
            <a:r>
              <a:rPr lang="uk-UA" sz="2800" dirty="0" err="1" smtClean="0"/>
              <a:t>Ющук</a:t>
            </a:r>
            <a:r>
              <a:rPr lang="uk-UA" sz="2800" dirty="0" smtClean="0"/>
              <a:t>, О. Бас-Кононенко та ін.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9339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836712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Норми українського вокалізму </a:t>
            </a:r>
            <a:endParaRPr lang="ru-RU" sz="3600" b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55511321"/>
                  </p:ext>
                </p:extLst>
              </p:nvPr>
            </p:nvGraphicFramePr>
            <p:xfrm>
              <a:off x="323528" y="980728"/>
              <a:ext cx="8496944" cy="492838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600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88843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12423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12423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447824"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Основні правила вимови голосних 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Приклади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Примітки 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564172">
                    <a:tc>
                      <a:txBody>
                        <a:bodyPr/>
                        <a:lstStyle/>
                        <a:p>
                          <a:r>
                            <a:rPr lang="uk-UA" b="1" dirty="0" smtClean="0"/>
                            <a:t>1.</a:t>
                          </a:r>
                        </a:p>
                        <a:p>
                          <a:endParaRPr lang="uk-UA" b="1" dirty="0" smtClean="0"/>
                        </a:p>
                        <a:p>
                          <a:endParaRPr lang="uk-UA" b="1" dirty="0" smtClean="0"/>
                        </a:p>
                        <a:p>
                          <a:endParaRPr lang="uk-UA" b="1" dirty="0" smtClean="0"/>
                        </a:p>
                        <a:p>
                          <a:r>
                            <a:rPr lang="uk-UA" b="1" dirty="0" smtClean="0"/>
                            <a:t>2.</a:t>
                          </a:r>
                        </a:p>
                        <a:p>
                          <a:endParaRPr lang="uk-UA" b="1" dirty="0" smtClean="0"/>
                        </a:p>
                        <a:p>
                          <a:endParaRPr lang="uk-UA" b="1" dirty="0" smtClean="0"/>
                        </a:p>
                        <a:p>
                          <a:r>
                            <a:rPr lang="uk-UA" b="1" dirty="0" smtClean="0"/>
                            <a:t>3.</a:t>
                          </a:r>
                        </a:p>
                        <a:p>
                          <a:endParaRPr lang="uk-UA" b="1" dirty="0" smtClean="0"/>
                        </a:p>
                        <a:p>
                          <a:endParaRPr lang="uk-UA" b="1" dirty="0" smtClean="0"/>
                        </a:p>
                        <a:p>
                          <a:endParaRPr lang="uk-UA" b="1" dirty="0" smtClean="0"/>
                        </a:p>
                        <a:p>
                          <a:endParaRPr lang="uk-UA" b="1" dirty="0" smtClean="0"/>
                        </a:p>
                        <a:p>
                          <a:r>
                            <a:rPr lang="uk-UA" b="1" dirty="0" smtClean="0"/>
                            <a:t>4.</a:t>
                          </a:r>
                          <a:endParaRPr lang="ru-RU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uk-UA" dirty="0" smtClean="0"/>
                            <a:t>Повнозвучна вимова голосних під наголосом </a:t>
                          </a:r>
                          <a:r>
                            <a:rPr lang="uk-UA" i="1" dirty="0" smtClean="0"/>
                            <a:t>і</a:t>
                          </a:r>
                          <a:r>
                            <a:rPr lang="uk-UA" dirty="0" smtClean="0"/>
                            <a:t> в ненаголошеній</a:t>
                          </a:r>
                          <a:r>
                            <a:rPr lang="uk-UA" baseline="0" dirty="0" smtClean="0"/>
                            <a:t> позиції.</a:t>
                          </a:r>
                        </a:p>
                        <a:p>
                          <a:endParaRPr lang="uk-UA" baseline="0" dirty="0" smtClean="0"/>
                        </a:p>
                        <a:p>
                          <a:endParaRPr lang="uk-UA" baseline="0" dirty="0" smtClean="0"/>
                        </a:p>
                        <a:p>
                          <a:r>
                            <a:rPr lang="uk-UA" baseline="0" dirty="0" smtClean="0"/>
                            <a:t>Постійна виразна вимова звуків 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а</a:t>
                          </a:r>
                          <a:r>
                            <a:rPr lang="uk-UA" i="1" baseline="0" dirty="0" smtClean="0"/>
                            <a:t>, 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у</a:t>
                          </a:r>
                        </a:p>
                        <a:p>
                          <a:endParaRPr lang="uk-UA" i="1" baseline="0" dirty="0" smtClean="0"/>
                        </a:p>
                        <a:p>
                          <a:endParaRPr lang="uk-UA" i="0" baseline="0" dirty="0" smtClean="0"/>
                        </a:p>
                        <a:p>
                          <a:r>
                            <a:rPr lang="uk-UA" i="0" baseline="0" dirty="0" err="1" smtClean="0"/>
                            <a:t>Узаємне</a:t>
                          </a:r>
                          <a:r>
                            <a:rPr lang="uk-UA" i="0" baseline="0" dirty="0" smtClean="0"/>
                            <a:t> пристосування (гармонійна асиміляція) у вимові суміжних голосних звуків 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е</a:t>
                          </a:r>
                          <a:r>
                            <a:rPr lang="uk-UA" i="1" baseline="0" dirty="0" smtClean="0"/>
                            <a:t>, 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и</a:t>
                          </a:r>
                          <a:r>
                            <a:rPr lang="uk-UA" i="1" baseline="0" dirty="0" smtClean="0">
                              <a:solidFill>
                                <a:schemeClr val="tx1"/>
                              </a:solidFill>
                            </a:rPr>
                            <a:t>;</a:t>
                          </a:r>
                          <a:r>
                            <a:rPr lang="uk-UA" i="1" baseline="0" dirty="0" smtClean="0"/>
                            <a:t> 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baseline="0" dirty="0" smtClean="0">
                              <a:solidFill>
                                <a:schemeClr val="tx1"/>
                              </a:solidFill>
                            </a:rPr>
                            <a:t>,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 у</a:t>
                          </a:r>
                        </a:p>
                        <a:p>
                          <a:endParaRPr lang="uk-UA" i="1" baseline="0" dirty="0" smtClean="0"/>
                        </a:p>
                        <a:p>
                          <a:endParaRPr lang="uk-UA" i="0" baseline="0" dirty="0" smtClean="0"/>
                        </a:p>
                        <a:p>
                          <a:r>
                            <a:rPr lang="uk-UA" i="0" baseline="0" dirty="0" smtClean="0"/>
                            <a:t>Ненаголошений звук 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0" baseline="0" dirty="0" smtClean="0"/>
                            <a:t> </a:t>
                          </a:r>
                          <a:r>
                            <a:rPr lang="ru-RU" i="0" baseline="0" dirty="0" smtClean="0"/>
                            <a:t>на початку слова, у </a:t>
                          </a:r>
                          <a:r>
                            <a:rPr lang="uk-UA" i="0" baseline="0" dirty="0" smtClean="0"/>
                            <a:t>суфіксі 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-</a:t>
                          </a:r>
                          <a:r>
                            <a:rPr lang="uk-UA" i="1" baseline="0" dirty="0" err="1" smtClean="0">
                              <a:solidFill>
                                <a:srgbClr val="C00000"/>
                              </a:solidFill>
                            </a:rPr>
                            <a:t>ін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-</a:t>
                          </a:r>
                          <a:r>
                            <a:rPr lang="uk-UA" i="0" baseline="0" dirty="0" smtClean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:r>
                            <a:rPr lang="uk-UA" i="0" baseline="0" dirty="0" smtClean="0"/>
                            <a:t>може наближатися до 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и </a:t>
                          </a:r>
                          <a:r>
                            <a:rPr lang="uk-UA" i="1" baseline="0" dirty="0" smtClean="0">
                              <a:solidFill>
                                <a:schemeClr val="tx1"/>
                              </a:solidFill>
                            </a:rPr>
                            <a:t>– навіть під наголосом</a:t>
                          </a:r>
                          <a:endParaRPr lang="ru-RU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uk-UA" i="1" dirty="0" smtClean="0"/>
                            <a:t>сл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а</a:t>
                          </a:r>
                          <a:r>
                            <a:rPr lang="uk-UA" i="1" dirty="0" smtClean="0"/>
                            <a:t>в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а</a:t>
                          </a:r>
                          <a:r>
                            <a:rPr lang="uk-UA" i="1" dirty="0" smtClean="0"/>
                            <a:t>, к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dirty="0" smtClean="0"/>
                            <a:t>мп</a:t>
                          </a:r>
                          <a:r>
                            <a:rPr lang="uk-UA" i="1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dirty="0" smtClean="0"/>
                            <a:t>т,</a:t>
                          </a:r>
                          <a:r>
                            <a:rPr lang="uk-UA" i="1" baseline="0" dirty="0" smtClean="0"/>
                            <a:t> с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у</a:t>
                          </a:r>
                          <a:r>
                            <a:rPr lang="uk-UA" i="1" baseline="0" dirty="0" smtClean="0"/>
                            <a:t>рм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а</a:t>
                          </a:r>
                          <a:r>
                            <a:rPr lang="uk-UA" i="1" baseline="0" dirty="0" smtClean="0"/>
                            <a:t>, ч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baseline="0" dirty="0" smtClean="0"/>
                            <a:t>т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и</a:t>
                          </a:r>
                          <a:r>
                            <a:rPr lang="uk-UA" i="1" baseline="0" dirty="0" smtClean="0"/>
                            <a:t>р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и</a:t>
                          </a:r>
                          <a:r>
                            <a:rPr lang="uk-UA" i="1" baseline="0" dirty="0" smtClean="0"/>
                            <a:t>, ж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а</a:t>
                          </a:r>
                          <a:r>
                            <a:rPr lang="uk-UA" i="1" baseline="0" dirty="0" smtClean="0"/>
                            <a:t>л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1" baseline="0" dirty="0" smtClean="0"/>
                            <a:t>т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и</a:t>
                          </a:r>
                          <a:r>
                            <a:rPr lang="uk-UA" i="1" baseline="0" dirty="0" smtClean="0"/>
                            <a:t>, д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е</a:t>
                          </a:r>
                          <a:r>
                            <a:rPr lang="uk-UA" i="1" baseline="0" dirty="0" smtClean="0"/>
                            <a:t>с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я</a:t>
                          </a:r>
                          <a:r>
                            <a:rPr lang="uk-UA" i="1" baseline="0" dirty="0" smtClean="0"/>
                            <a:t>ть</a:t>
                          </a:r>
                        </a:p>
                        <a:p>
                          <a:endParaRPr lang="uk-UA" i="1" baseline="0" dirty="0" smtClean="0"/>
                        </a:p>
                        <a:p>
                          <a:r>
                            <a:rPr lang="uk-UA" i="1" baseline="0" dirty="0" smtClean="0"/>
                            <a:t>б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у</a:t>
                          </a:r>
                          <a:r>
                            <a:rPr lang="uk-UA" i="1" baseline="0" dirty="0" smtClean="0"/>
                            <a:t>р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я</a:t>
                          </a:r>
                          <a:r>
                            <a:rPr lang="uk-UA" i="1" baseline="0" dirty="0" smtClean="0"/>
                            <a:t>к, к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а</a:t>
                          </a:r>
                          <a:r>
                            <a:rPr lang="uk-UA" i="1" baseline="0" dirty="0" smtClean="0"/>
                            <a:t>л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ю</a:t>
                          </a:r>
                          <a:r>
                            <a:rPr lang="uk-UA" i="1" baseline="0" dirty="0" smtClean="0"/>
                            <a:t>ж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а</a:t>
                          </a:r>
                          <a:r>
                            <a:rPr lang="uk-UA" i="1" baseline="0" dirty="0" smtClean="0"/>
                            <a:t>,</a:t>
                          </a:r>
                          <a:r>
                            <a:rPr lang="ru-RU" i="1" baseline="0" dirty="0" smtClean="0"/>
                            <a:t> </a:t>
                          </a:r>
                          <a:r>
                            <a:rPr lang="ru-RU" i="1" baseline="0" dirty="0" err="1" smtClean="0"/>
                            <a:t>б</a:t>
                          </a:r>
                          <a:r>
                            <a:rPr lang="ru-RU" i="1" baseline="0" dirty="0" err="1" smtClean="0">
                              <a:solidFill>
                                <a:srgbClr val="C00000"/>
                              </a:solidFill>
                            </a:rPr>
                            <a:t>у</a:t>
                          </a:r>
                          <a:r>
                            <a:rPr lang="ru-RU" i="1" baseline="0" dirty="0" err="1" smtClean="0"/>
                            <a:t>р</a:t>
                          </a:r>
                          <a:r>
                            <a:rPr lang="ru-RU" i="1" baseline="0" dirty="0" err="1" smtClean="0">
                              <a:solidFill>
                                <a:srgbClr val="C00000"/>
                              </a:solidFill>
                            </a:rPr>
                            <a:t>у</a:t>
                          </a:r>
                          <a:r>
                            <a:rPr lang="ru-RU" i="1" baseline="0" dirty="0" err="1" smtClean="0"/>
                            <a:t>ни</a:t>
                          </a:r>
                          <a:r>
                            <a:rPr lang="ru-RU" i="1" baseline="0" dirty="0" smtClean="0"/>
                            <a:t>, </a:t>
                          </a:r>
                          <a:r>
                            <a:rPr lang="ru-RU" i="1" baseline="0" dirty="0" smtClean="0">
                              <a:solidFill>
                                <a:srgbClr val="C00000"/>
                              </a:solidFill>
                            </a:rPr>
                            <a:t>а</a:t>
                          </a:r>
                          <a:r>
                            <a:rPr lang="ru-RU" i="1" baseline="0" dirty="0" smtClean="0"/>
                            <a:t>брикос</a:t>
                          </a:r>
                        </a:p>
                        <a:p>
                          <a:endParaRPr lang="uk-UA" i="1" baseline="0" dirty="0" smtClean="0"/>
                        </a:p>
                        <a:p>
                          <a:r>
                            <a:rPr lang="en-US" i="1" baseline="0" dirty="0" smtClean="0"/>
                            <a:t>[</a:t>
                          </a:r>
                          <a:r>
                            <a:rPr lang="uk-UA" i="1" baseline="0" dirty="0" err="1" smtClean="0"/>
                            <a:t>в</a:t>
                          </a:r>
                          <a:r>
                            <a:rPr lang="uk-UA" i="1" dirty="0" err="1" smtClean="0">
                              <a:solidFill>
                                <a:srgbClr val="C00000"/>
                              </a:solidFill>
                            </a:rPr>
                            <a:t>е</a:t>
                          </a:r>
                          <a:r>
                            <a:rPr lang="ru-RU" i="1" baseline="30000" dirty="0" err="1" smtClean="0">
                              <a:solidFill>
                                <a:srgbClr val="C00000"/>
                              </a:solidFill>
                            </a:rPr>
                            <a:t>и</a:t>
                          </a:r>
                          <a:r>
                            <a:rPr lang="ru-RU" i="1" baseline="0" dirty="0" err="1" smtClean="0"/>
                            <a:t>сна</a:t>
                          </a:r>
                          <a:r>
                            <a:rPr lang="en-US" i="1" baseline="0" dirty="0" smtClean="0"/>
                            <a:t>], [</a:t>
                          </a:r>
                          <a:r>
                            <a:rPr lang="uk-UA" i="1" baseline="0" dirty="0" err="1" smtClean="0"/>
                            <a:t>п</a:t>
                          </a:r>
                          <a:r>
                            <a:rPr lang="uk-UA" i="1" baseline="0" dirty="0" err="1" smtClean="0">
                              <a:solidFill>
                                <a:srgbClr val="C00000"/>
                              </a:solidFill>
                            </a:rPr>
                            <a:t>и</a:t>
                          </a:r>
                          <a:r>
                            <a:rPr lang="ru-RU" i="1" baseline="30000" dirty="0" err="1" smtClean="0">
                              <a:solidFill>
                                <a:srgbClr val="C00000"/>
                              </a:solidFill>
                            </a:rPr>
                            <a:t>е</a:t>
                          </a:r>
                          <a:r>
                            <a:rPr lang="ru-RU" i="1" baseline="0" dirty="0" err="1" smtClean="0"/>
                            <a:t>тайе</a:t>
                          </a:r>
                          <a:r>
                            <a:rPr lang="en-US" i="1" baseline="0" dirty="0" smtClean="0"/>
                            <a:t>], [</a:t>
                          </a:r>
                          <a:r>
                            <a:rPr lang="uk-UA" i="1" baseline="0" dirty="0" err="1" smtClean="0"/>
                            <a:t>ж</a:t>
                          </a:r>
                          <a:r>
                            <a:rPr lang="uk-UA" i="1" baseline="0" dirty="0" err="1" smtClean="0">
                              <a:solidFill>
                                <a:srgbClr val="C00000"/>
                              </a:solidFill>
                            </a:rPr>
                            <a:t>и</a:t>
                          </a:r>
                          <a:r>
                            <a:rPr lang="ru-RU" i="1" baseline="30000" dirty="0" err="1" smtClean="0">
                              <a:solidFill>
                                <a:srgbClr val="C00000"/>
                              </a:solidFill>
                            </a:rPr>
                            <a:t>е</a:t>
                          </a:r>
                          <a:r>
                            <a:rPr lang="ru-RU" i="1" baseline="0" dirty="0" err="1" smtClean="0"/>
                            <a:t>ве</a:t>
                          </a:r>
                          <a:r>
                            <a:rPr lang="en-US" i="1" baseline="0" dirty="0" smtClean="0"/>
                            <a:t>], [</a:t>
                          </a:r>
                          <a:r>
                            <a:rPr lang="uk-UA" i="1" baseline="0" dirty="0" err="1" smtClean="0"/>
                            <a:t>п</a:t>
                          </a:r>
                          <a:r>
                            <a:rPr lang="uk-UA" i="1" baseline="0" dirty="0" err="1" smtClean="0">
                              <a:solidFill>
                                <a:srgbClr val="C00000"/>
                              </a:solidFill>
                            </a:rPr>
                            <a:t>и</a:t>
                          </a:r>
                          <a:r>
                            <a:rPr lang="ru-RU" i="1" baseline="30000" dirty="0" err="1" smtClean="0">
                              <a:solidFill>
                                <a:srgbClr val="C00000"/>
                              </a:solidFill>
                            </a:rPr>
                            <a:t>е</a:t>
                          </a:r>
                          <a:r>
                            <a:rPr lang="ru-RU" i="1" baseline="0" dirty="0" err="1" smtClean="0"/>
                            <a:t>ріг</a:t>
                          </a:r>
                          <a:r>
                            <a:rPr lang="en-US" i="1" baseline="0" dirty="0" smtClean="0"/>
                            <a:t>], [</a:t>
                          </a:r>
                          <a:r>
                            <a:rPr lang="uk-UA" i="1" baseline="0" dirty="0" smtClean="0"/>
                            <a:t>п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ru-RU" i="1" baseline="30000" dirty="0" err="1" smtClean="0">
                              <a:solidFill>
                                <a:srgbClr val="C00000"/>
                              </a:solidFill>
                            </a:rPr>
                            <a:t>у</a:t>
                          </a:r>
                          <a:r>
                            <a:rPr lang="ru-RU" i="1" baseline="0" dirty="0" err="1" smtClean="0"/>
                            <a:t>тужний</a:t>
                          </a:r>
                          <a:r>
                            <a:rPr lang="en-US" i="1" baseline="0" dirty="0" smtClean="0"/>
                            <a:t>], [</a:t>
                          </a:r>
                          <a:r>
                            <a:rPr lang="uk-UA" i="1" baseline="0" dirty="0" smtClean="0"/>
                            <a:t>п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ru-RU" i="1" baseline="30000" dirty="0" smtClean="0">
                              <a:solidFill>
                                <a:srgbClr val="C00000"/>
                              </a:solidFill>
                            </a:rPr>
                            <a:t>у</a:t>
                          </a:r>
                          <a:r>
                            <a:rPr lang="ru-RU" i="1" baseline="0" dirty="0" smtClean="0"/>
                            <a:t>л′</a:t>
                          </a:r>
                          <a:r>
                            <a:rPr lang="ru-RU" i="1" baseline="0" dirty="0" err="1" smtClean="0"/>
                            <a:t>іс</a:t>
                          </a:r>
                          <a:r>
                            <a:rPr lang="ru-RU" i="1" baseline="0" dirty="0" smtClean="0"/>
                            <a:t>′:а</a:t>
                          </a:r>
                          <a:r>
                            <a:rPr lang="en-US" i="1" baseline="0" dirty="0" smtClean="0"/>
                            <a:t>], [</a:t>
                          </a:r>
                          <a:r>
                            <a:rPr lang="uk-UA" i="1" baseline="0" dirty="0" smtClean="0"/>
                            <a:t>т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ru-RU" i="1" baseline="30000" dirty="0" err="1" smtClean="0">
                              <a:solidFill>
                                <a:srgbClr val="C00000"/>
                              </a:solidFill>
                            </a:rPr>
                            <a:t>у</a:t>
                          </a:r>
                          <a:r>
                            <a:rPr lang="ru-RU" i="1" baseline="0" dirty="0" err="1" smtClean="0"/>
                            <a:t>б</a:t>
                          </a:r>
                          <a:r>
                            <a:rPr lang="en-US" i="1" baseline="0" dirty="0" smtClean="0"/>
                            <a:t> </a:t>
                          </a:r>
                          <a:r>
                            <a:rPr lang="ru-RU" i="1" baseline="0" dirty="0" smtClean="0"/>
                            <a:t>’і</a:t>
                          </a:r>
                          <a:r>
                            <a:rPr lang="en-US" i="1" baseline="0" dirty="0" smtClean="0"/>
                            <a:t>]</a:t>
                          </a:r>
                          <a:endParaRPr lang="uk-UA" i="1" baseline="0" dirty="0" smtClean="0"/>
                        </a:p>
                        <a:p>
                          <a:endParaRPr lang="uk-UA" i="1" baseline="0" dirty="0" smtClean="0"/>
                        </a:p>
                        <a:p>
                          <a:r>
                            <a:rPr lang="en-US" i="1" baseline="0" dirty="0" smtClean="0"/>
                            <a:t>[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ru-RU" i="1" baseline="30000" dirty="0" smtClean="0">
                              <a:solidFill>
                                <a:srgbClr val="C00000"/>
                              </a:solidFill>
                            </a:rPr>
                            <a:t>и</a:t>
                          </a:r>
                          <a:r>
                            <a:rPr lang="ru-RU" i="1" baseline="0" dirty="0" smtClean="0"/>
                            <a:t>ней</a:t>
                          </a:r>
                          <a:r>
                            <a:rPr lang="en-US" i="1" baseline="0" dirty="0" smtClean="0"/>
                            <a:t>]</a:t>
                          </a:r>
                          <a:r>
                            <a:rPr lang="uk-UA" i="1" baseline="0" dirty="0" smtClean="0"/>
                            <a:t>, </a:t>
                          </a:r>
                          <a:r>
                            <a:rPr lang="en-US" i="1" baseline="0" dirty="0" smtClean="0"/>
                            <a:t>[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ru-RU" i="1" baseline="30000" dirty="0" smtClean="0">
                              <a:solidFill>
                                <a:srgbClr val="C00000"/>
                              </a:solidFill>
                            </a:rPr>
                            <a:t>и</a:t>
                          </a:r>
                          <a:r>
                            <a:rPr lang="ru-RU" i="1" baseline="0" dirty="0" smtClean="0"/>
                            <a:t>дол</a:t>
                          </a:r>
                          <a:r>
                            <a:rPr lang="en-US" i="1" baseline="0" dirty="0" smtClean="0"/>
                            <a:t>]</a:t>
                          </a:r>
                          <a:r>
                            <a:rPr lang="uk-UA" i="1" baseline="0" dirty="0" smtClean="0"/>
                            <a:t>, </a:t>
                          </a:r>
                          <a:r>
                            <a:rPr lang="en-US" i="1" baseline="0" dirty="0" smtClean="0"/>
                            <a:t>[</a:t>
                          </a:r>
                          <a:r>
                            <a:rPr lang="uk-UA" i="1" baseline="0" dirty="0" smtClean="0"/>
                            <a:t>сол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ru-RU" i="1" baseline="30000" dirty="0" smtClean="0">
                              <a:solidFill>
                                <a:srgbClr val="C00000"/>
                              </a:solidFill>
                            </a:rPr>
                            <a:t>у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̆"/>
                                  <m:ctrlPr>
                                    <a:rPr lang="ru-RU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b="0" i="1" baseline="0" smtClean="0">
                                      <a:latin typeface="Cambria Math"/>
                                    </a:rPr>
                                    <m:t>у</m:t>
                                  </m:r>
                                </m:e>
                              </m:acc>
                            </m:oMath>
                          </a14:m>
                          <a:r>
                            <a:rPr lang="uk-UA" b="0" i="1" dirty="0" err="1" smtClean="0"/>
                            <a:t>й</a:t>
                          </a:r>
                          <a:r>
                            <a:rPr lang="uk-UA" i="1" baseline="0" dirty="0" err="1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ru-RU" i="1" baseline="30000" dirty="0" err="1" smtClean="0">
                              <a:solidFill>
                                <a:srgbClr val="C00000"/>
                              </a:solidFill>
                            </a:rPr>
                            <a:t>и</a:t>
                          </a:r>
                          <a:r>
                            <a:rPr lang="ru-RU" i="1" baseline="0" dirty="0" err="1" smtClean="0"/>
                            <a:t>ний</a:t>
                          </a:r>
                          <a:r>
                            <a:rPr lang="en-US" i="1" baseline="0" dirty="0" smtClean="0"/>
                            <a:t>]</a:t>
                          </a:r>
                          <a:endParaRPr lang="uk-UA" i="1" baseline="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uk-UA" dirty="0" smtClean="0"/>
                            <a:t>Без редукції</a:t>
                          </a:r>
                        </a:p>
                        <a:p>
                          <a:endParaRPr lang="uk-UA" dirty="0" smtClean="0"/>
                        </a:p>
                        <a:p>
                          <a:endParaRPr lang="uk-UA" dirty="0" smtClean="0"/>
                        </a:p>
                        <a:p>
                          <a:endParaRPr lang="uk-UA" dirty="0" smtClean="0"/>
                        </a:p>
                        <a:p>
                          <a:r>
                            <a:rPr lang="uk-UA" dirty="0" smtClean="0"/>
                            <a:t>У будь-якій позиції</a:t>
                          </a:r>
                        </a:p>
                        <a:p>
                          <a:endParaRPr lang="uk-UA" dirty="0" smtClean="0"/>
                        </a:p>
                        <a:p>
                          <a:endParaRPr lang="uk-UA" dirty="0" smtClean="0"/>
                        </a:p>
                        <a:p>
                          <a:r>
                            <a:rPr lang="uk-UA" dirty="0" smtClean="0"/>
                            <a:t>Залежить від темпу мовлення </a:t>
                          </a:r>
                        </a:p>
                        <a:p>
                          <a:endParaRPr lang="uk-UA" dirty="0" smtClean="0"/>
                        </a:p>
                        <a:p>
                          <a:endParaRPr lang="uk-UA" dirty="0" smtClean="0"/>
                        </a:p>
                        <a:p>
                          <a:endParaRPr lang="uk-UA" dirty="0" smtClean="0"/>
                        </a:p>
                        <a:p>
                          <a:r>
                            <a:rPr lang="uk-UA" dirty="0" smtClean="0"/>
                            <a:t>Б. Грінченко закріпив навіть орфографічно</a:t>
                          </a:r>
                        </a:p>
                        <a:p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55511321"/>
                  </p:ext>
                </p:extLst>
              </p:nvPr>
            </p:nvGraphicFramePr>
            <p:xfrm>
              <a:off x="323528" y="980728"/>
              <a:ext cx="8496944" cy="492838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600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88843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12423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12423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447824"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Основні правила вимови голосних 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Приклади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Примітки 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480560">
                    <a:tc>
                      <a:txBody>
                        <a:bodyPr/>
                        <a:lstStyle/>
                        <a:p>
                          <a:r>
                            <a:rPr lang="uk-UA" b="1" dirty="0" smtClean="0"/>
                            <a:t>1.</a:t>
                          </a:r>
                        </a:p>
                        <a:p>
                          <a:endParaRPr lang="uk-UA" b="1" dirty="0" smtClean="0"/>
                        </a:p>
                        <a:p>
                          <a:endParaRPr lang="uk-UA" b="1" dirty="0" smtClean="0"/>
                        </a:p>
                        <a:p>
                          <a:endParaRPr lang="uk-UA" b="1" dirty="0" smtClean="0"/>
                        </a:p>
                        <a:p>
                          <a:r>
                            <a:rPr lang="uk-UA" b="1" dirty="0" smtClean="0"/>
                            <a:t>2.</a:t>
                          </a:r>
                        </a:p>
                        <a:p>
                          <a:endParaRPr lang="uk-UA" b="1" dirty="0" smtClean="0"/>
                        </a:p>
                        <a:p>
                          <a:endParaRPr lang="uk-UA" b="1" dirty="0" smtClean="0"/>
                        </a:p>
                        <a:p>
                          <a:r>
                            <a:rPr lang="uk-UA" b="1" dirty="0" smtClean="0"/>
                            <a:t>3.</a:t>
                          </a:r>
                        </a:p>
                        <a:p>
                          <a:endParaRPr lang="uk-UA" b="1" dirty="0" smtClean="0"/>
                        </a:p>
                        <a:p>
                          <a:endParaRPr lang="uk-UA" b="1" dirty="0" smtClean="0"/>
                        </a:p>
                        <a:p>
                          <a:endParaRPr lang="uk-UA" b="1" dirty="0" smtClean="0"/>
                        </a:p>
                        <a:p>
                          <a:endParaRPr lang="uk-UA" b="1" dirty="0" smtClean="0"/>
                        </a:p>
                        <a:p>
                          <a:r>
                            <a:rPr lang="uk-UA" b="1" dirty="0" smtClean="0"/>
                            <a:t>4.</a:t>
                          </a:r>
                          <a:endParaRPr lang="ru-RU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uk-UA" dirty="0" smtClean="0"/>
                            <a:t>Повнозвучна вимова голосних під наголосом </a:t>
                          </a:r>
                          <a:r>
                            <a:rPr lang="uk-UA" i="1" dirty="0" smtClean="0"/>
                            <a:t>і</a:t>
                          </a:r>
                          <a:r>
                            <a:rPr lang="uk-UA" dirty="0" smtClean="0"/>
                            <a:t> в ненаголошеній</a:t>
                          </a:r>
                          <a:r>
                            <a:rPr lang="uk-UA" baseline="0" dirty="0" smtClean="0"/>
                            <a:t> позиції.</a:t>
                          </a:r>
                        </a:p>
                        <a:p>
                          <a:endParaRPr lang="uk-UA" baseline="0" dirty="0" smtClean="0"/>
                        </a:p>
                        <a:p>
                          <a:endParaRPr lang="uk-UA" baseline="0" dirty="0" smtClean="0"/>
                        </a:p>
                        <a:p>
                          <a:r>
                            <a:rPr lang="uk-UA" baseline="0" dirty="0" smtClean="0"/>
                            <a:t>Постійна виразна вимова звуків 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а</a:t>
                          </a:r>
                          <a:r>
                            <a:rPr lang="uk-UA" i="1" baseline="0" dirty="0" smtClean="0"/>
                            <a:t>, 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у</a:t>
                          </a:r>
                        </a:p>
                        <a:p>
                          <a:endParaRPr lang="uk-UA" i="1" baseline="0" dirty="0" smtClean="0"/>
                        </a:p>
                        <a:p>
                          <a:endParaRPr lang="uk-UA" i="0" baseline="0" dirty="0" smtClean="0"/>
                        </a:p>
                        <a:p>
                          <a:r>
                            <a:rPr lang="uk-UA" i="0" baseline="0" dirty="0" err="1" smtClean="0"/>
                            <a:t>Узаємне</a:t>
                          </a:r>
                          <a:r>
                            <a:rPr lang="uk-UA" i="0" baseline="0" dirty="0" smtClean="0"/>
                            <a:t> пристосування (гармонійна асиміляція) у вимові суміжних голосних звуків 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е</a:t>
                          </a:r>
                          <a:r>
                            <a:rPr lang="uk-UA" i="1" baseline="0" dirty="0" smtClean="0"/>
                            <a:t>, 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и</a:t>
                          </a:r>
                          <a:r>
                            <a:rPr lang="uk-UA" i="1" baseline="0" dirty="0" smtClean="0">
                              <a:solidFill>
                                <a:schemeClr val="tx1"/>
                              </a:solidFill>
                            </a:rPr>
                            <a:t>;</a:t>
                          </a:r>
                          <a:r>
                            <a:rPr lang="uk-UA" i="1" baseline="0" dirty="0" smtClean="0"/>
                            <a:t> 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о</a:t>
                          </a:r>
                          <a:r>
                            <a:rPr lang="uk-UA" i="1" baseline="0" dirty="0" smtClean="0">
                              <a:solidFill>
                                <a:schemeClr val="tx1"/>
                              </a:solidFill>
                            </a:rPr>
                            <a:t>,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 у</a:t>
                          </a:r>
                        </a:p>
                        <a:p>
                          <a:endParaRPr lang="uk-UA" i="1" baseline="0" dirty="0" smtClean="0"/>
                        </a:p>
                        <a:p>
                          <a:endParaRPr lang="uk-UA" i="0" baseline="0" dirty="0" smtClean="0"/>
                        </a:p>
                        <a:p>
                          <a:r>
                            <a:rPr lang="uk-UA" i="0" baseline="0" dirty="0" smtClean="0"/>
                            <a:t>Ненаголошений звук 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і</a:t>
                          </a:r>
                          <a:r>
                            <a:rPr lang="uk-UA" i="0" baseline="0" dirty="0" smtClean="0"/>
                            <a:t> </a:t>
                          </a:r>
                          <a:r>
                            <a:rPr lang="ru-RU" i="0" baseline="0" dirty="0" smtClean="0"/>
                            <a:t>на початку слова, у </a:t>
                          </a:r>
                          <a:r>
                            <a:rPr lang="uk-UA" i="0" baseline="0" dirty="0" smtClean="0"/>
                            <a:t>суфіксі 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-</a:t>
                          </a:r>
                          <a:r>
                            <a:rPr lang="uk-UA" i="1" baseline="0" dirty="0" err="1" smtClean="0">
                              <a:solidFill>
                                <a:srgbClr val="C00000"/>
                              </a:solidFill>
                            </a:rPr>
                            <a:t>ін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-</a:t>
                          </a:r>
                          <a:r>
                            <a:rPr lang="uk-UA" i="0" baseline="0" dirty="0" smtClean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:r>
                            <a:rPr lang="uk-UA" i="0" baseline="0" dirty="0" smtClean="0"/>
                            <a:t>може наближатися до </a:t>
                          </a:r>
                          <a:r>
                            <a:rPr lang="uk-UA" i="1" baseline="0" dirty="0" smtClean="0">
                              <a:solidFill>
                                <a:srgbClr val="C00000"/>
                              </a:solidFill>
                            </a:rPr>
                            <a:t>и </a:t>
                          </a:r>
                          <a:r>
                            <a:rPr lang="uk-UA" i="1" baseline="0" dirty="0" smtClean="0">
                              <a:solidFill>
                                <a:schemeClr val="tx1"/>
                              </a:solidFill>
                            </a:rPr>
                            <a:t>– навіть під наголосом</a:t>
                          </a:r>
                          <a:endParaRPr lang="ru-RU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10734" r="-100573" b="-20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uk-UA" dirty="0" smtClean="0"/>
                            <a:t>Без редукції</a:t>
                          </a:r>
                        </a:p>
                        <a:p>
                          <a:endParaRPr lang="uk-UA" dirty="0" smtClean="0"/>
                        </a:p>
                        <a:p>
                          <a:endParaRPr lang="uk-UA" dirty="0" smtClean="0"/>
                        </a:p>
                        <a:p>
                          <a:endParaRPr lang="uk-UA" dirty="0" smtClean="0"/>
                        </a:p>
                        <a:p>
                          <a:r>
                            <a:rPr lang="uk-UA" dirty="0" smtClean="0"/>
                            <a:t>У будь-якій позиції</a:t>
                          </a:r>
                        </a:p>
                        <a:p>
                          <a:endParaRPr lang="uk-UA" dirty="0" smtClean="0"/>
                        </a:p>
                        <a:p>
                          <a:endParaRPr lang="uk-UA" dirty="0" smtClean="0"/>
                        </a:p>
                        <a:p>
                          <a:r>
                            <a:rPr lang="uk-UA" dirty="0" smtClean="0"/>
                            <a:t>Залежить від темпу мовлення </a:t>
                          </a:r>
                        </a:p>
                        <a:p>
                          <a:endParaRPr lang="uk-UA" dirty="0" smtClean="0"/>
                        </a:p>
                        <a:p>
                          <a:endParaRPr lang="uk-UA" dirty="0" smtClean="0"/>
                        </a:p>
                        <a:p>
                          <a:endParaRPr lang="uk-UA" dirty="0" smtClean="0"/>
                        </a:p>
                        <a:p>
                          <a:r>
                            <a:rPr lang="uk-UA" dirty="0" smtClean="0"/>
                            <a:t>Б. Грінченко закріпив навіть орфографічно</a:t>
                          </a:r>
                        </a:p>
                        <a:p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856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r>
              <a:rPr lang="uk-UA" sz="40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Норми</a:t>
            </a:r>
            <a:r>
              <a:rPr lang="uk-UA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uk-UA" sz="40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українського</a:t>
            </a:r>
            <a:r>
              <a:rPr lang="uk-UA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uk-UA" sz="4000" b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консонантизму</a:t>
            </a:r>
            <a:r>
              <a:rPr lang="uk-UA" b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025335005"/>
                  </p:ext>
                </p:extLst>
              </p:nvPr>
            </p:nvGraphicFramePr>
            <p:xfrm>
              <a:off x="179512" y="908720"/>
              <a:ext cx="8784976" cy="57606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600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03244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19624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196244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401352"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Основні правила вимови приголосних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Приклади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Примітки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359288">
                    <a:tc>
                      <a:txBody>
                        <a:bodyPr/>
                        <a:lstStyle/>
                        <a:p>
                          <a:r>
                            <a:rPr lang="uk-UA" sz="1600" b="1" dirty="0" smtClean="0"/>
                            <a:t>1. </a:t>
                          </a:r>
                        </a:p>
                        <a:p>
                          <a:endParaRPr lang="uk-UA" sz="1600" b="1" dirty="0" smtClean="0"/>
                        </a:p>
                        <a:p>
                          <a:endParaRPr lang="uk-UA" sz="1600" b="1" dirty="0" smtClean="0"/>
                        </a:p>
                        <a:p>
                          <a:endParaRPr lang="uk-UA" sz="1600" b="1" dirty="0" smtClean="0"/>
                        </a:p>
                        <a:p>
                          <a:endParaRPr lang="uk-UA" sz="1600" b="1" dirty="0" smtClean="0"/>
                        </a:p>
                        <a:p>
                          <a:endParaRPr lang="uk-UA" sz="1600" b="1" dirty="0" smtClean="0"/>
                        </a:p>
                        <a:p>
                          <a:r>
                            <a:rPr lang="uk-UA" sz="1600" b="1" dirty="0" smtClean="0"/>
                            <a:t>2.</a:t>
                          </a:r>
                        </a:p>
                        <a:p>
                          <a:endParaRPr lang="uk-UA" sz="1600" b="1" dirty="0" smtClean="0"/>
                        </a:p>
                        <a:p>
                          <a:endParaRPr lang="uk-UA" sz="1600" b="1" dirty="0" smtClean="0"/>
                        </a:p>
                        <a:p>
                          <a:r>
                            <a:rPr lang="uk-UA" sz="1600" b="1" dirty="0" smtClean="0"/>
                            <a:t>3.</a:t>
                          </a:r>
                        </a:p>
                        <a:p>
                          <a:endParaRPr lang="uk-UA" sz="1600" b="1" dirty="0" smtClean="0"/>
                        </a:p>
                        <a:p>
                          <a:endParaRPr lang="uk-UA" sz="1600" b="1" dirty="0" smtClean="0"/>
                        </a:p>
                        <a:p>
                          <a:r>
                            <a:rPr lang="uk-UA" sz="1600" b="1" dirty="0" smtClean="0"/>
                            <a:t>4.</a:t>
                          </a:r>
                        </a:p>
                        <a:p>
                          <a:endParaRPr lang="uk-UA" sz="1600" b="1" dirty="0" smtClean="0"/>
                        </a:p>
                        <a:p>
                          <a:endParaRPr lang="uk-UA" sz="1600" b="1" dirty="0" smtClean="0"/>
                        </a:p>
                        <a:p>
                          <a:endParaRPr lang="uk-UA" sz="1600" b="1" dirty="0" smtClean="0"/>
                        </a:p>
                        <a:p>
                          <a:r>
                            <a:rPr lang="uk-UA" sz="1600" b="1" dirty="0" smtClean="0"/>
                            <a:t>5.</a:t>
                          </a:r>
                        </a:p>
                        <a:p>
                          <a:endParaRPr lang="uk-UA" sz="1600" b="1" dirty="0" smtClean="0"/>
                        </a:p>
                        <a:p>
                          <a:endParaRPr lang="uk-UA" sz="1600" b="1" dirty="0" smtClean="0"/>
                        </a:p>
                        <a:p>
                          <a:r>
                            <a:rPr lang="uk-UA" sz="1600" b="1" dirty="0" smtClean="0"/>
                            <a:t>6.</a:t>
                          </a:r>
                          <a:endParaRPr lang="ru-RU" sz="16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uk-UA" sz="1600" dirty="0" smtClean="0"/>
                            <a:t>Дзвінка вимова</a:t>
                          </a:r>
                          <a:r>
                            <a:rPr lang="uk-UA" sz="1600" baseline="0" dirty="0" smtClean="0"/>
                            <a:t> дзвінких приголосних у кінці слова/складу перед глухими</a:t>
                          </a:r>
                        </a:p>
                        <a:p>
                          <a:endParaRPr lang="uk-UA" sz="1600" baseline="0" dirty="0" smtClean="0"/>
                        </a:p>
                        <a:p>
                          <a:endParaRPr lang="uk-UA" sz="1600" baseline="0" dirty="0" smtClean="0"/>
                        </a:p>
                        <a:p>
                          <a:endParaRPr lang="uk-UA" sz="1600" baseline="0" dirty="0" smtClean="0"/>
                        </a:p>
                        <a:p>
                          <a:endParaRPr lang="uk-UA" sz="1600" baseline="0" dirty="0" smtClean="0"/>
                        </a:p>
                        <a:p>
                          <a:r>
                            <a:rPr lang="uk-UA" sz="1600" baseline="0" dirty="0" err="1" smtClean="0"/>
                            <a:t>Одзвінчення</a:t>
                          </a:r>
                          <a:r>
                            <a:rPr lang="uk-UA" sz="1600" baseline="0" dirty="0" smtClean="0"/>
                            <a:t> глухих приголосних перед дзвінкими в середині слова</a:t>
                          </a:r>
                        </a:p>
                        <a:p>
                          <a:endParaRPr lang="uk-UA" sz="1600" baseline="0" dirty="0" smtClean="0"/>
                        </a:p>
                        <a:p>
                          <a:r>
                            <a:rPr lang="uk-UA" sz="1600" baseline="0" dirty="0" smtClean="0"/>
                            <a:t>Вимова африкат </a:t>
                          </a:r>
                          <a:r>
                            <a:rPr lang="en-US" sz="1600" b="1" baseline="0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US" sz="1600" b="1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sz="1600" b="1" i="1" baseline="0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дж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b="1" baseline="0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sz="1600" baseline="0" dirty="0" smtClean="0"/>
                            <a:t>, </a:t>
                          </a:r>
                          <a:r>
                            <a:rPr lang="en-US" sz="1600" b="1" baseline="0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US" sz="1600" b="1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sz="1600" b="1" i="1" baseline="0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дз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b="1" baseline="0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sz="1600" baseline="0" dirty="0" smtClean="0"/>
                            <a:t>, </a:t>
                          </a:r>
                          <a:r>
                            <a:rPr lang="en-US" sz="1600" b="1" baseline="0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US" sz="1600" b="1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sz="1600" b="1" i="1" baseline="0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дз′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b="1" baseline="0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sz="1600" b="1" baseline="0" dirty="0" smtClean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:r>
                            <a:rPr lang="uk-UA" sz="1600" baseline="0" dirty="0" smtClean="0"/>
                            <a:t>як одного </a:t>
                          </a:r>
                          <a:r>
                            <a:rPr lang="uk-UA" sz="1600" baseline="0" dirty="0" err="1" smtClean="0"/>
                            <a:t>злитного</a:t>
                          </a:r>
                          <a:r>
                            <a:rPr lang="uk-UA" sz="1600" baseline="0" dirty="0" smtClean="0"/>
                            <a:t> звука </a:t>
                          </a:r>
                        </a:p>
                        <a:p>
                          <a:endParaRPr lang="uk-UA" sz="1600" baseline="0" dirty="0" smtClean="0"/>
                        </a:p>
                        <a:p>
                          <a:r>
                            <a:rPr lang="uk-UA" sz="1600" baseline="0" dirty="0" smtClean="0"/>
                            <a:t>Звук </a:t>
                          </a:r>
                          <a:r>
                            <a:rPr lang="uk-UA" sz="1600" b="1" i="1" baseline="0" dirty="0" smtClean="0">
                              <a:solidFill>
                                <a:srgbClr val="C00000"/>
                              </a:solidFill>
                            </a:rPr>
                            <a:t>в</a:t>
                          </a:r>
                          <a:r>
                            <a:rPr lang="uk-UA" sz="1600" i="1" baseline="0" dirty="0" smtClean="0"/>
                            <a:t> </a:t>
                          </a:r>
                          <a:r>
                            <a:rPr lang="uk-UA" sz="1600" i="0" baseline="0" dirty="0" smtClean="0"/>
                            <a:t>у літературній мові ніколи не </a:t>
                          </a:r>
                          <a:r>
                            <a:rPr lang="uk-UA" sz="1600" i="0" baseline="0" dirty="0" err="1" smtClean="0"/>
                            <a:t>оглушється</a:t>
                          </a:r>
                          <a:r>
                            <a:rPr lang="uk-UA" sz="1600" i="0" baseline="0" dirty="0" smtClean="0"/>
                            <a:t> і не переходить у </a:t>
                          </a:r>
                          <a:r>
                            <a:rPr lang="uk-UA" sz="1600" b="1" i="1" baseline="0" dirty="0" smtClean="0">
                              <a:solidFill>
                                <a:srgbClr val="C00000"/>
                              </a:solidFill>
                            </a:rPr>
                            <a:t>ф</a:t>
                          </a:r>
                        </a:p>
                        <a:p>
                          <a:endParaRPr lang="uk-UA" sz="1600" i="1" baseline="0" dirty="0" smtClean="0"/>
                        </a:p>
                        <a:p>
                          <a:endParaRPr lang="uk-UA" sz="1600" i="1" baseline="0" dirty="0" smtClean="0"/>
                        </a:p>
                        <a:p>
                          <a:r>
                            <a:rPr lang="uk-UA" sz="1600" i="0" baseline="0" dirty="0" smtClean="0"/>
                            <a:t>Відмінна вимова звуків </a:t>
                          </a:r>
                          <a:r>
                            <a:rPr lang="uk-UA" sz="1600" b="1" i="1" baseline="0" dirty="0" smtClean="0">
                              <a:solidFill>
                                <a:srgbClr val="C00000"/>
                              </a:solidFill>
                            </a:rPr>
                            <a:t>г </a:t>
                          </a:r>
                          <a:r>
                            <a:rPr lang="uk-UA" sz="1600" i="0" baseline="0" dirty="0" smtClean="0"/>
                            <a:t>і </a:t>
                          </a:r>
                          <a:r>
                            <a:rPr lang="uk-UA" sz="1600" b="1" i="1" baseline="0" dirty="0" smtClean="0">
                              <a:solidFill>
                                <a:srgbClr val="C00000"/>
                              </a:solidFill>
                            </a:rPr>
                            <a:t>ґ</a:t>
                          </a:r>
                          <a:r>
                            <a:rPr lang="uk-UA" sz="1600" i="1" baseline="0" dirty="0" smtClean="0"/>
                            <a:t> </a:t>
                          </a:r>
                          <a:r>
                            <a:rPr lang="uk-UA" sz="1600" i="0" baseline="0" dirty="0" smtClean="0"/>
                            <a:t>, </a:t>
                          </a:r>
                          <a:r>
                            <a:rPr lang="uk-UA" sz="1600" b="1" i="1" baseline="0" dirty="0" smtClean="0">
                              <a:solidFill>
                                <a:srgbClr val="C00000"/>
                              </a:solidFill>
                            </a:rPr>
                            <a:t>ф</a:t>
                          </a:r>
                          <a:r>
                            <a:rPr lang="uk-UA" sz="1600" i="1" baseline="0" dirty="0" smtClean="0"/>
                            <a:t> </a:t>
                          </a:r>
                          <a:r>
                            <a:rPr lang="uk-UA" sz="1600" i="0" baseline="0" dirty="0" smtClean="0"/>
                            <a:t>і </a:t>
                          </a:r>
                          <a:r>
                            <a:rPr lang="uk-UA" sz="1600" b="1" i="1" baseline="0" dirty="0" smtClean="0">
                              <a:solidFill>
                                <a:srgbClr val="C00000"/>
                              </a:solidFill>
                            </a:rPr>
                            <a:t>хв</a:t>
                          </a:r>
                        </a:p>
                        <a:p>
                          <a:endParaRPr lang="uk-UA" sz="1600" i="1" baseline="0" dirty="0" smtClean="0"/>
                        </a:p>
                        <a:p>
                          <a:endParaRPr lang="uk-UA" sz="1600" i="1" baseline="0" dirty="0" smtClean="0"/>
                        </a:p>
                        <a:p>
                          <a:r>
                            <a:rPr lang="uk-UA" sz="1600" i="0" baseline="0" dirty="0" smtClean="0"/>
                            <a:t>Тверда вимова </a:t>
                          </a:r>
                          <a:r>
                            <a:rPr lang="en-US" sz="1600" b="1" baseline="0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:r>
                            <a:rPr lang="uk-UA" sz="1600" b="1" baseline="0" dirty="0" smtClean="0">
                              <a:solidFill>
                                <a:srgbClr val="C00000"/>
                              </a:solidFill>
                            </a:rPr>
                            <a:t>р</a:t>
                          </a:r>
                          <a:r>
                            <a:rPr lang="en-US" sz="1600" b="1" baseline="0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sz="1600" b="1" baseline="0" dirty="0" smtClean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:r>
                            <a:rPr lang="uk-UA" sz="1600" baseline="0" dirty="0" smtClean="0"/>
                            <a:t>в кінці слів і складів</a:t>
                          </a:r>
                          <a:endParaRPr lang="ru-RU" sz="1600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uk-UA" sz="1600" i="1" dirty="0" err="1" smtClean="0"/>
                            <a:t>Ду</a:t>
                          </a:r>
                          <a:r>
                            <a:rPr kumimoji="0" lang="en-US" sz="1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[</a:t>
                          </a:r>
                          <a:r>
                            <a:rPr lang="uk-UA" sz="1600" i="1" dirty="0" smtClean="0">
                              <a:solidFill>
                                <a:srgbClr val="C00000"/>
                              </a:solidFill>
                            </a:rPr>
                            <a:t>б</a:t>
                          </a:r>
                          <a:r>
                            <a:rPr kumimoji="0" lang="en-US" sz="1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]</a:t>
                          </a:r>
                          <a:r>
                            <a:rPr lang="uk-UA" sz="1600" i="1" dirty="0" smtClean="0"/>
                            <a:t>, </a:t>
                          </a:r>
                          <a:r>
                            <a:rPr lang="uk-UA" sz="1600" i="1" dirty="0" err="1" smtClean="0"/>
                            <a:t>са</a:t>
                          </a:r>
                          <a:r>
                            <a:rPr kumimoji="0" lang="en-US" sz="1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[</a:t>
                          </a:r>
                          <a:r>
                            <a:rPr lang="uk-UA" sz="1600" i="1" dirty="0" smtClean="0">
                              <a:solidFill>
                                <a:srgbClr val="C00000"/>
                              </a:solidFill>
                            </a:rPr>
                            <a:t>д</a:t>
                          </a:r>
                          <a:r>
                            <a:rPr kumimoji="0" lang="en-US" sz="1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]</a:t>
                          </a:r>
                          <a:r>
                            <a:rPr lang="uk-UA" sz="1600" i="1" dirty="0" smtClean="0"/>
                            <a:t>, ра</a:t>
                          </a:r>
                          <a:r>
                            <a:rPr kumimoji="0" lang="en-US" sz="1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[</a:t>
                          </a:r>
                          <a:r>
                            <a:rPr lang="uk-UA" sz="1600" i="1" dirty="0" smtClean="0">
                              <a:solidFill>
                                <a:srgbClr val="C00000"/>
                              </a:solidFill>
                            </a:rPr>
                            <a:t>з</a:t>
                          </a:r>
                          <a:r>
                            <a:rPr kumimoji="0" lang="en-US" sz="1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]</a:t>
                          </a:r>
                          <a:r>
                            <a:rPr lang="uk-UA" sz="1600" i="1" dirty="0" smtClean="0"/>
                            <a:t>, </a:t>
                          </a:r>
                          <a:r>
                            <a:rPr lang="uk-UA" sz="1600" i="1" dirty="0" err="1" smtClean="0"/>
                            <a:t>лу</a:t>
                          </a:r>
                          <a:r>
                            <a:rPr kumimoji="0" lang="en-US" sz="1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[</a:t>
                          </a:r>
                          <a:r>
                            <a:rPr kumimoji="0" lang="uk-UA" sz="1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г</a:t>
                          </a:r>
                          <a:r>
                            <a:rPr kumimoji="0" lang="en-US" sz="1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]</a:t>
                          </a:r>
                          <a:r>
                            <a:rPr lang="uk-UA" sz="1600" i="1" dirty="0" smtClean="0"/>
                            <a:t>,  лі</a:t>
                          </a:r>
                          <a:r>
                            <a:rPr kumimoji="0" lang="en-US" sz="1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[</a:t>
                          </a:r>
                          <a:r>
                            <a:rPr lang="uk-UA" sz="1600" i="1" dirty="0" smtClean="0">
                              <a:solidFill>
                                <a:srgbClr val="C00000"/>
                              </a:solidFill>
                            </a:rPr>
                            <a:t>з</a:t>
                          </a:r>
                          <a:r>
                            <a:rPr kumimoji="0" lang="en-US" sz="1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]</a:t>
                          </a:r>
                          <a:r>
                            <a:rPr lang="uk-UA" sz="1600" i="1" dirty="0" smtClean="0"/>
                            <a:t>ти, </a:t>
                          </a:r>
                          <a:r>
                            <a:rPr lang="uk-UA" sz="1600" i="1" dirty="0" err="1" smtClean="0"/>
                            <a:t>ло</a:t>
                          </a:r>
                          <a:r>
                            <a:rPr kumimoji="0" lang="en-US" sz="1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[</a:t>
                          </a:r>
                          <a:r>
                            <a:rPr lang="uk-UA" sz="1600" i="1" dirty="0" smtClean="0">
                              <a:solidFill>
                                <a:srgbClr val="C00000"/>
                              </a:solidFill>
                            </a:rPr>
                            <a:t>ж</a:t>
                          </a:r>
                          <a:r>
                            <a:rPr kumimoji="0" lang="en-US" sz="1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]</a:t>
                          </a:r>
                          <a:r>
                            <a:rPr lang="uk-UA" sz="1600" i="1" dirty="0" smtClean="0"/>
                            <a:t>ка</a:t>
                          </a:r>
                        </a:p>
                        <a:p>
                          <a:r>
                            <a:rPr lang="uk-UA" sz="1600" i="1" baseline="0" dirty="0" smtClean="0">
                              <a:solidFill>
                                <a:srgbClr val="C00000"/>
                              </a:solidFill>
                            </a:rPr>
                            <a:t>Ро</a:t>
                          </a:r>
                          <a:r>
                            <a:rPr lang="en-US" sz="1600" b="1" i="1" baseline="0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:r>
                            <a:rPr lang="uk-UA" sz="1600" b="1" i="1" baseline="0" dirty="0" smtClean="0">
                              <a:solidFill>
                                <a:srgbClr val="C00000"/>
                              </a:solidFill>
                            </a:rPr>
                            <a:t>с</a:t>
                          </a:r>
                          <a:r>
                            <a:rPr lang="en-US" sz="1600" b="1" i="1" baseline="0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sz="1600" i="1" baseline="0" dirty="0" smtClean="0"/>
                            <a:t>хитати, </a:t>
                          </a:r>
                          <a:r>
                            <a:rPr lang="en-US" sz="1600" b="1" i="1" baseline="0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:r>
                            <a:rPr lang="uk-UA" sz="1600" b="1" i="1" baseline="0" dirty="0" smtClean="0">
                              <a:solidFill>
                                <a:srgbClr val="C00000"/>
                              </a:solidFill>
                            </a:rPr>
                            <a:t>с</a:t>
                          </a:r>
                          <a:r>
                            <a:rPr lang="en-US" sz="1600" b="1" i="1" baseline="0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sz="1600" i="1" baseline="0" dirty="0" smtClean="0"/>
                            <a:t>питанням, </a:t>
                          </a:r>
                          <a:r>
                            <a:rPr lang="uk-UA" sz="1600" i="1" baseline="0" dirty="0" err="1" smtClean="0">
                              <a:solidFill>
                                <a:srgbClr val="C00000"/>
                              </a:solidFill>
                            </a:rPr>
                            <a:t>бе</a:t>
                          </a:r>
                          <a:r>
                            <a:rPr lang="en-US" sz="1600" b="1" i="1" baseline="0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:r>
                            <a:rPr lang="uk-UA" sz="1600" b="1" i="1" baseline="0" dirty="0" smtClean="0">
                              <a:solidFill>
                                <a:srgbClr val="C00000"/>
                              </a:solidFill>
                            </a:rPr>
                            <a:t>с</a:t>
                          </a:r>
                          <a:r>
                            <a:rPr lang="en-US" sz="1600" b="1" i="1" baseline="0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sz="1600" i="1" baseline="0" dirty="0" smtClean="0"/>
                            <a:t>цінний </a:t>
                          </a:r>
                        </a:p>
                        <a:p>
                          <a:endParaRPr lang="uk-UA" sz="1600" i="1" baseline="0" dirty="0" smtClean="0"/>
                        </a:p>
                        <a:p>
                          <a:r>
                            <a:rPr lang="uk-UA" sz="1600" i="1" baseline="0" dirty="0" smtClean="0"/>
                            <a:t>во</a:t>
                          </a:r>
                          <a:r>
                            <a:rPr lang="en-US" sz="1600" b="1" i="1" u="none" baseline="0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:r>
                            <a:rPr lang="uk-UA" sz="1600" b="1" i="1" u="none" baseline="0" dirty="0" smtClean="0">
                              <a:solidFill>
                                <a:srgbClr val="C00000"/>
                              </a:solidFill>
                            </a:rPr>
                            <a:t>ґ</a:t>
                          </a:r>
                          <a:r>
                            <a:rPr lang="en-US" sz="1600" b="1" i="1" u="none" baseline="0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sz="1600" i="1" u="none" baseline="0" dirty="0" smtClean="0"/>
                            <a:t>зал, </a:t>
                          </a:r>
                          <a:r>
                            <a:rPr lang="uk-UA" sz="1600" i="1" u="none" baseline="0" dirty="0" err="1" smtClean="0"/>
                            <a:t>хо</a:t>
                          </a:r>
                          <a:r>
                            <a:rPr lang="en-US" sz="1600" b="1" i="1" baseline="0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US" sz="1600" b="1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sz="1600" b="1" i="1" baseline="0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дж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b="1" i="1" baseline="0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sz="1600" i="1" baseline="0" dirty="0" smtClean="0"/>
                            <a:t>би, о</a:t>
                          </a:r>
                          <a:r>
                            <a:rPr lang="en-US" sz="1600" b="1" i="1" baseline="0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:r>
                            <a:rPr lang="uk-UA" sz="1600" b="1" i="1" baseline="0" dirty="0" smtClean="0">
                              <a:solidFill>
                                <a:srgbClr val="C00000"/>
                              </a:solidFill>
                            </a:rPr>
                            <a:t>з’</a:t>
                          </a:r>
                          <a:r>
                            <a:rPr lang="en-US" sz="1600" b="1" i="1" baseline="0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sz="1600" i="1" baseline="0" dirty="0" smtClean="0"/>
                            <a:t>де, </a:t>
                          </a:r>
                          <a:r>
                            <a:rPr lang="uk-UA" sz="1600" i="1" baseline="0" dirty="0" err="1" smtClean="0"/>
                            <a:t>фу</a:t>
                          </a:r>
                          <a:r>
                            <a:rPr lang="en-US" sz="1600" b="1" i="1" baseline="0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:r>
                            <a:rPr lang="uk-UA" sz="1600" b="1" i="1" baseline="0" dirty="0" smtClean="0">
                              <a:solidFill>
                                <a:srgbClr val="C00000"/>
                              </a:solidFill>
                            </a:rPr>
                            <a:t>д</a:t>
                          </a:r>
                          <a:r>
                            <a:rPr lang="en-US" sz="1600" b="1" i="1" baseline="0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sz="1600" i="1" baseline="0" dirty="0" err="1" smtClean="0"/>
                            <a:t>бол</a:t>
                          </a:r>
                          <a:endParaRPr lang="uk-UA" sz="1600" i="1" baseline="0" dirty="0" smtClean="0"/>
                        </a:p>
                        <a:p>
                          <a:endParaRPr lang="uk-UA" sz="1600" i="1" baseline="0" dirty="0" smtClean="0"/>
                        </a:p>
                        <a:p>
                          <a:r>
                            <a:rPr lang="uk-UA" sz="1600" i="1" u="none" baseline="0" dirty="0" smtClean="0"/>
                            <a:t>б</a:t>
                          </a:r>
                          <a:r>
                            <a:rPr lang="en-US" sz="1600" b="1" i="1" baseline="0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US" sz="1600" b="1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sz="1600" b="1" i="1" baseline="0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дж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b="1" i="1" baseline="0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sz="1600" i="1" baseline="0" dirty="0" err="1" smtClean="0"/>
                            <a:t>ола</a:t>
                          </a:r>
                          <a:r>
                            <a:rPr lang="uk-UA" sz="1600" i="1" baseline="0" dirty="0" smtClean="0"/>
                            <a:t>, </a:t>
                          </a:r>
                          <a:r>
                            <a:rPr lang="uk-UA" sz="1600" i="1" baseline="0" dirty="0" err="1" smtClean="0"/>
                            <a:t>кукуру</a:t>
                          </a:r>
                          <a:r>
                            <a:rPr lang="en-US" sz="1600" b="1" i="1" baseline="0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US" sz="1600" b="1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sz="1600" b="1" i="1" baseline="0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дз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b="1" i="1" baseline="0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sz="1600" i="1" baseline="0" dirty="0" smtClean="0"/>
                            <a:t>а, </a:t>
                          </a:r>
                          <a:r>
                            <a:rPr lang="en-US" sz="1600" b="1" i="1" baseline="0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US" sz="1600" b="1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sz="1600" b="1" i="1" baseline="0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дз′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b="1" i="1" baseline="0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sz="1600" i="1" baseline="0" dirty="0" err="1" smtClean="0"/>
                            <a:t>інь</a:t>
                          </a:r>
                          <a:endParaRPr lang="uk-UA" sz="1600" i="1" baseline="0" dirty="0" smtClean="0"/>
                        </a:p>
                        <a:p>
                          <a:endParaRPr lang="uk-UA" sz="1600" i="1" u="none" baseline="0" dirty="0" smtClean="0"/>
                        </a:p>
                        <a:p>
                          <a:r>
                            <a:rPr lang="uk-UA" sz="1600" i="1" u="none" baseline="0" dirty="0" smtClean="0"/>
                            <a:t>Любо</a:t>
                          </a:r>
                          <a:r>
                            <a:rPr lang="uk-UA" sz="1600" b="1" i="1" u="none" baseline="0" dirty="0" smtClean="0">
                              <a:solidFill>
                                <a:srgbClr val="C00000"/>
                              </a:solidFill>
                            </a:rPr>
                            <a:t>в</a:t>
                          </a:r>
                          <a:r>
                            <a:rPr lang="uk-UA" sz="1600" i="1" u="none" baseline="0" dirty="0" smtClean="0"/>
                            <a:t>, прийшо</a:t>
                          </a:r>
                          <a:r>
                            <a:rPr lang="uk-UA" sz="1600" b="1" i="1" u="none" baseline="0" dirty="0" smtClean="0">
                              <a:solidFill>
                                <a:srgbClr val="C00000"/>
                              </a:solidFill>
                            </a:rPr>
                            <a:t>в</a:t>
                          </a:r>
                          <a:r>
                            <a:rPr lang="uk-UA" sz="1600" i="1" u="none" baseline="0" dirty="0" smtClean="0"/>
                            <a:t>, га</a:t>
                          </a:r>
                          <a:r>
                            <a:rPr kumimoji="0" lang="en-US" sz="16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[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̆"/>
                                  <m:ctrlPr>
                                    <a:rPr kumimoji="0" lang="en-US" sz="16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C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accPr>
                                <m:e>
                                  <m:r>
                                    <a:rPr kumimoji="0" lang="uk-UA" sz="1600" b="1" i="0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C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у</m:t>
                                  </m:r>
                                </m:e>
                              </m:acc>
                            </m:oMath>
                          </a14:m>
                          <a:r>
                            <a:rPr kumimoji="0" lang="en-US" sz="16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]</a:t>
                          </a:r>
                          <a:r>
                            <a:rPr lang="uk-UA" sz="1600" i="1" u="none" baseline="0" dirty="0" smtClean="0"/>
                            <a:t>кає</a:t>
                          </a:r>
                        </a:p>
                        <a:p>
                          <a:endParaRPr lang="uk-UA" sz="1600" i="1" u="none" baseline="0" dirty="0" smtClean="0"/>
                        </a:p>
                        <a:p>
                          <a:endParaRPr lang="uk-UA" sz="1600" i="1" u="none" baseline="0" dirty="0" smtClean="0"/>
                        </a:p>
                        <a:p>
                          <a:r>
                            <a:rPr lang="uk-UA" sz="1600" b="1" i="1" u="none" baseline="0" dirty="0" smtClean="0">
                              <a:solidFill>
                                <a:srgbClr val="C00000"/>
                              </a:solidFill>
                            </a:rPr>
                            <a:t>Г</a:t>
                          </a:r>
                          <a:r>
                            <a:rPr lang="uk-UA" sz="1600" i="1" u="none" baseline="0" dirty="0" smtClean="0"/>
                            <a:t>рати і </a:t>
                          </a:r>
                          <a:r>
                            <a:rPr lang="uk-UA" sz="1600" b="1" i="1" u="none" baseline="0" dirty="0" smtClean="0">
                              <a:solidFill>
                                <a:srgbClr val="C00000"/>
                              </a:solidFill>
                            </a:rPr>
                            <a:t>ґ</a:t>
                          </a:r>
                          <a:r>
                            <a:rPr lang="uk-UA" sz="1600" i="1" u="none" baseline="0" dirty="0" smtClean="0"/>
                            <a:t>рати</a:t>
                          </a:r>
                          <a:br>
                            <a:rPr lang="uk-UA" sz="1600" i="1" u="none" baseline="0" dirty="0" smtClean="0"/>
                          </a:br>
                          <a:r>
                            <a:rPr lang="uk-UA" sz="1600" b="1" i="1" u="none" baseline="0" dirty="0" smtClean="0">
                              <a:solidFill>
                                <a:srgbClr val="C00000"/>
                              </a:solidFill>
                            </a:rPr>
                            <a:t>ф</a:t>
                          </a:r>
                          <a:r>
                            <a:rPr lang="uk-UA" sz="1600" i="1" u="none" baseline="0" dirty="0" smtClean="0"/>
                            <a:t>акт, мі</a:t>
                          </a:r>
                          <a:r>
                            <a:rPr lang="uk-UA" sz="1600" b="1" i="1" u="none" baseline="0" dirty="0" smtClean="0">
                              <a:solidFill>
                                <a:srgbClr val="C00000"/>
                              </a:solidFill>
                            </a:rPr>
                            <a:t>ф</a:t>
                          </a:r>
                          <a:r>
                            <a:rPr lang="uk-UA" sz="1600" i="1" u="none" baseline="0" dirty="0" smtClean="0"/>
                            <a:t> – </a:t>
                          </a:r>
                          <a:r>
                            <a:rPr lang="uk-UA" sz="1600" b="1" i="1" u="none" baseline="0" dirty="0" smtClean="0">
                              <a:solidFill>
                                <a:srgbClr val="C00000"/>
                              </a:solidFill>
                            </a:rPr>
                            <a:t>хв</a:t>
                          </a:r>
                          <a:r>
                            <a:rPr lang="uk-UA" sz="1600" i="1" u="none" baseline="0" dirty="0" smtClean="0"/>
                            <a:t>іст, по</a:t>
                          </a:r>
                          <a:r>
                            <a:rPr lang="uk-UA" sz="1600" b="1" i="1" u="none" baseline="0" dirty="0" smtClean="0">
                              <a:solidFill>
                                <a:srgbClr val="C00000"/>
                              </a:solidFill>
                            </a:rPr>
                            <a:t>хв</a:t>
                          </a:r>
                          <a:r>
                            <a:rPr lang="uk-UA" sz="1600" i="1" u="none" baseline="0" dirty="0" smtClean="0"/>
                            <a:t>алити </a:t>
                          </a:r>
                        </a:p>
                        <a:p>
                          <a:r>
                            <a:rPr lang="uk-UA" sz="1600" i="1" u="none" baseline="0" dirty="0" smtClean="0"/>
                            <a:t>Тока</a:t>
                          </a:r>
                          <a:r>
                            <a:rPr lang="uk-UA" sz="1600" b="1" i="1" u="none" baseline="0" dirty="0" smtClean="0">
                              <a:solidFill>
                                <a:srgbClr val="C00000"/>
                              </a:solidFill>
                            </a:rPr>
                            <a:t>р</a:t>
                          </a:r>
                          <a:r>
                            <a:rPr lang="uk-UA" sz="1600" i="1" u="none" baseline="0" dirty="0" smtClean="0"/>
                            <a:t>, чоти</a:t>
                          </a:r>
                          <a:r>
                            <a:rPr lang="uk-UA" sz="1600" b="1" i="1" u="none" baseline="0" dirty="0" smtClean="0">
                              <a:solidFill>
                                <a:srgbClr val="C00000"/>
                              </a:solidFill>
                            </a:rPr>
                            <a:t>р</a:t>
                          </a:r>
                          <a:r>
                            <a:rPr lang="uk-UA" sz="1600" i="1" u="none" baseline="0" dirty="0" smtClean="0"/>
                            <a:t>ма, Ха</a:t>
                          </a:r>
                          <a:r>
                            <a:rPr lang="uk-UA" sz="1600" b="1" i="1" u="none" baseline="0" dirty="0" smtClean="0">
                              <a:solidFill>
                                <a:srgbClr val="C00000"/>
                              </a:solidFill>
                            </a:rPr>
                            <a:t>р</a:t>
                          </a:r>
                          <a:r>
                            <a:rPr lang="uk-UA" sz="1600" i="1" u="none" baseline="0" dirty="0" smtClean="0"/>
                            <a:t>ків, тю</a:t>
                          </a:r>
                          <a:r>
                            <a:rPr lang="uk-UA" sz="1600" b="1" i="1" u="none" baseline="0" dirty="0" smtClean="0">
                              <a:solidFill>
                                <a:srgbClr val="C00000"/>
                              </a:solidFill>
                            </a:rPr>
                            <a:t>р</a:t>
                          </a:r>
                          <a:r>
                            <a:rPr lang="uk-UA" sz="1600" i="1" u="none" baseline="0" dirty="0" smtClean="0"/>
                            <a:t>ма</a:t>
                          </a:r>
                          <a:endParaRPr lang="ru-RU" sz="1600" i="1" u="non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uk-UA" sz="1600" dirty="0" smtClean="0">
                              <a:solidFill>
                                <a:srgbClr val="0070C0"/>
                              </a:solidFill>
                            </a:rPr>
                            <a:t>Винятки:</a:t>
                          </a:r>
                          <a:r>
                            <a:rPr lang="uk-UA" sz="1600" baseline="0" dirty="0" smtClean="0"/>
                            <a:t> </a:t>
                          </a:r>
                          <a:r>
                            <a:rPr lang="uk-UA" sz="1600" i="1" baseline="0" dirty="0" smtClean="0"/>
                            <a:t>ле</a:t>
                          </a:r>
                          <a:r>
                            <a:rPr lang="uk-UA" sz="1600" i="1" baseline="0" dirty="0" smtClean="0">
                              <a:solidFill>
                                <a:srgbClr val="C00000"/>
                              </a:solidFill>
                            </a:rPr>
                            <a:t>г</a:t>
                          </a:r>
                          <a:r>
                            <a:rPr lang="uk-UA" sz="1600" i="1" baseline="0" dirty="0" smtClean="0"/>
                            <a:t>ко, во</a:t>
                          </a:r>
                          <a:r>
                            <a:rPr lang="uk-UA" sz="1600" i="1" baseline="0" dirty="0" smtClean="0">
                              <a:solidFill>
                                <a:srgbClr val="C00000"/>
                              </a:solidFill>
                            </a:rPr>
                            <a:t>г</a:t>
                          </a:r>
                          <a:r>
                            <a:rPr lang="uk-UA" sz="1600" i="1" baseline="0" dirty="0" smtClean="0"/>
                            <a:t>ко, ні</a:t>
                          </a:r>
                          <a:r>
                            <a:rPr lang="uk-UA" sz="1600" i="1" baseline="0" dirty="0" smtClean="0">
                              <a:solidFill>
                                <a:srgbClr val="C00000"/>
                              </a:solidFill>
                            </a:rPr>
                            <a:t>г</a:t>
                          </a:r>
                          <a:r>
                            <a:rPr lang="uk-UA" sz="1600" i="1" baseline="0" dirty="0" smtClean="0"/>
                            <a:t>ті, кі</a:t>
                          </a:r>
                          <a:r>
                            <a:rPr lang="uk-UA" sz="1600" i="1" baseline="0" dirty="0" smtClean="0">
                              <a:solidFill>
                                <a:srgbClr val="C00000"/>
                              </a:solidFill>
                            </a:rPr>
                            <a:t>г</a:t>
                          </a:r>
                          <a:r>
                            <a:rPr lang="uk-UA" sz="1600" i="1" baseline="0" dirty="0" smtClean="0"/>
                            <a:t>ті, дьо</a:t>
                          </a:r>
                          <a:r>
                            <a:rPr lang="uk-UA" sz="1600" i="1" baseline="0" dirty="0" smtClean="0">
                              <a:solidFill>
                                <a:srgbClr val="C00000"/>
                              </a:solidFill>
                            </a:rPr>
                            <a:t>г</a:t>
                          </a:r>
                          <a:r>
                            <a:rPr lang="uk-UA" sz="1600" i="1" baseline="0" dirty="0" smtClean="0"/>
                            <a:t>тю </a:t>
                          </a:r>
                          <a:r>
                            <a:rPr lang="uk-UA" sz="1600" i="0" baseline="0" dirty="0" smtClean="0"/>
                            <a:t>Допускається оглушення у префіксах </a:t>
                          </a:r>
                          <a:r>
                            <a:rPr lang="uk-UA" sz="1600" b="1" i="1" baseline="0" dirty="0" smtClean="0">
                              <a:solidFill>
                                <a:srgbClr val="C00000"/>
                              </a:solidFill>
                            </a:rPr>
                            <a:t>з</a:t>
                          </a:r>
                          <a:r>
                            <a:rPr lang="uk-UA" sz="1600" i="1" baseline="0" dirty="0" smtClean="0"/>
                            <a:t>, </a:t>
                          </a:r>
                          <a:r>
                            <a:rPr lang="uk-UA" sz="1600" i="1" baseline="0" dirty="0" smtClean="0">
                              <a:solidFill>
                                <a:srgbClr val="C00000"/>
                              </a:solidFill>
                            </a:rPr>
                            <a:t>ро</a:t>
                          </a:r>
                          <a:r>
                            <a:rPr lang="uk-UA" sz="1600" b="1" i="1" baseline="0" dirty="0" smtClean="0">
                              <a:solidFill>
                                <a:srgbClr val="C00000"/>
                              </a:solidFill>
                            </a:rPr>
                            <a:t>з</a:t>
                          </a:r>
                          <a:r>
                            <a:rPr lang="uk-UA" sz="1600" i="1" baseline="0" dirty="0" smtClean="0"/>
                            <a:t>, </a:t>
                          </a:r>
                          <a:r>
                            <a:rPr lang="uk-UA" sz="1600" i="1" baseline="0" dirty="0" smtClean="0">
                              <a:solidFill>
                                <a:srgbClr val="C00000"/>
                              </a:solidFill>
                            </a:rPr>
                            <a:t>бе</a:t>
                          </a:r>
                          <a:r>
                            <a:rPr lang="uk-UA" sz="1600" b="1" i="1" baseline="0" dirty="0" smtClean="0">
                              <a:solidFill>
                                <a:srgbClr val="C00000"/>
                              </a:solidFill>
                            </a:rPr>
                            <a:t>з</a:t>
                          </a:r>
                          <a:r>
                            <a:rPr lang="uk-UA" sz="1600" i="1" baseline="0" dirty="0" smtClean="0"/>
                            <a:t>, </a:t>
                          </a:r>
                          <a:r>
                            <a:rPr lang="uk-UA" sz="1600" i="0" baseline="0" dirty="0" smtClean="0"/>
                            <a:t> прийменниках </a:t>
                          </a:r>
                          <a:r>
                            <a:rPr lang="uk-UA" sz="1600" i="1" baseline="0" dirty="0" smtClean="0"/>
                            <a:t> </a:t>
                          </a:r>
                          <a:r>
                            <a:rPr lang="uk-UA" sz="1600" b="1" i="1" baseline="0" dirty="0" smtClean="0">
                              <a:solidFill>
                                <a:srgbClr val="C00000"/>
                              </a:solidFill>
                            </a:rPr>
                            <a:t>з</a:t>
                          </a:r>
                          <a:r>
                            <a:rPr lang="uk-UA" sz="1600" i="1" baseline="0" dirty="0" smtClean="0"/>
                            <a:t>, </a:t>
                          </a:r>
                          <a:r>
                            <a:rPr lang="uk-UA" sz="1600" i="1" baseline="0" dirty="0" smtClean="0">
                              <a:solidFill>
                                <a:srgbClr val="C00000"/>
                              </a:solidFill>
                            </a:rPr>
                            <a:t>бе</a:t>
                          </a:r>
                          <a:r>
                            <a:rPr lang="uk-UA" sz="1600" b="1" i="1" baseline="0" dirty="0" smtClean="0">
                              <a:solidFill>
                                <a:srgbClr val="C00000"/>
                              </a:solidFill>
                            </a:rPr>
                            <a:t>з</a:t>
                          </a:r>
                          <a:r>
                            <a:rPr lang="uk-UA" sz="1600" i="1" baseline="0" dirty="0" smtClean="0">
                              <a:solidFill>
                                <a:schemeClr val="tx1"/>
                              </a:solidFill>
                            </a:rPr>
                            <a:t>.</a:t>
                          </a:r>
                          <a:r>
                            <a:rPr lang="uk-UA" sz="1600" i="1" baseline="0" dirty="0" smtClean="0"/>
                            <a:t> </a:t>
                          </a:r>
                        </a:p>
                        <a:p>
                          <a:pPr algn="l"/>
                          <a:endParaRPr lang="uk-UA" sz="1600" i="0" baseline="0" dirty="0" smtClean="0"/>
                        </a:p>
                        <a:p>
                          <a:pPr algn="l"/>
                          <a:endParaRPr lang="uk-UA" sz="1600" i="0" baseline="0" dirty="0" smtClean="0"/>
                        </a:p>
                        <a:p>
                          <a:pPr algn="l"/>
                          <a:r>
                            <a:rPr lang="uk-UA" sz="1600" i="0" baseline="0" dirty="0" smtClean="0"/>
                            <a:t>Не можна сплутувати африкати зі звуками</a:t>
                          </a:r>
                          <a:r>
                            <a:rPr lang="uk-UA" sz="1600" i="1" baseline="0" dirty="0" smtClean="0"/>
                            <a:t> </a:t>
                          </a:r>
                          <a:r>
                            <a:rPr lang="uk-UA" sz="1600" i="1" baseline="0" dirty="0" smtClean="0">
                              <a:solidFill>
                                <a:srgbClr val="C00000"/>
                              </a:solidFill>
                            </a:rPr>
                            <a:t>д</a:t>
                          </a:r>
                          <a:r>
                            <a:rPr lang="uk-UA" sz="1600" i="1" baseline="0" dirty="0" smtClean="0"/>
                            <a:t> </a:t>
                          </a:r>
                          <a:r>
                            <a:rPr lang="uk-UA" sz="1600" i="0" baseline="0" dirty="0" smtClean="0"/>
                            <a:t>і</a:t>
                          </a:r>
                          <a:r>
                            <a:rPr lang="uk-UA" sz="1600" i="1" baseline="0" dirty="0" smtClean="0"/>
                            <a:t> </a:t>
                          </a:r>
                          <a:r>
                            <a:rPr lang="uk-UA" sz="1600" i="1" baseline="0" dirty="0" smtClean="0">
                              <a:solidFill>
                                <a:srgbClr val="C00000"/>
                              </a:solidFill>
                            </a:rPr>
                            <a:t>ж</a:t>
                          </a:r>
                          <a:r>
                            <a:rPr lang="uk-UA" sz="1600" i="1" baseline="0" dirty="0" smtClean="0"/>
                            <a:t> – </a:t>
                          </a:r>
                          <a:r>
                            <a:rPr lang="uk-UA" sz="1600" i="1" baseline="0" dirty="0" smtClean="0">
                              <a:solidFill>
                                <a:srgbClr val="C00000"/>
                              </a:solidFill>
                            </a:rPr>
                            <a:t>д</a:t>
                          </a:r>
                          <a:r>
                            <a:rPr lang="uk-UA" sz="1600" i="1" baseline="0" dirty="0" smtClean="0"/>
                            <a:t> </a:t>
                          </a:r>
                          <a:r>
                            <a:rPr lang="uk-UA" sz="1600" i="0" baseline="0" dirty="0" smtClean="0"/>
                            <a:t>і</a:t>
                          </a:r>
                          <a:r>
                            <a:rPr lang="uk-UA" sz="1600" i="1" baseline="0" dirty="0" smtClean="0"/>
                            <a:t> </a:t>
                          </a:r>
                          <a:r>
                            <a:rPr lang="uk-UA" sz="1600" i="1" baseline="0" dirty="0" smtClean="0">
                              <a:solidFill>
                                <a:srgbClr val="C00000"/>
                              </a:solidFill>
                            </a:rPr>
                            <a:t>з</a:t>
                          </a:r>
                          <a:r>
                            <a:rPr lang="uk-UA" sz="1600" i="1" baseline="0" dirty="0" smtClean="0"/>
                            <a:t>, </a:t>
                          </a:r>
                          <a:r>
                            <a:rPr lang="uk-UA" sz="1600" i="1" baseline="0" dirty="0" smtClean="0">
                              <a:solidFill>
                                <a:srgbClr val="C00000"/>
                              </a:solidFill>
                            </a:rPr>
                            <a:t>д</a:t>
                          </a:r>
                          <a:r>
                            <a:rPr lang="uk-UA" sz="1600" i="1" baseline="0" dirty="0" smtClean="0"/>
                            <a:t> </a:t>
                          </a:r>
                          <a:r>
                            <a:rPr lang="uk-UA" sz="1600" i="0" baseline="0" dirty="0" smtClean="0"/>
                            <a:t>і</a:t>
                          </a:r>
                          <a:r>
                            <a:rPr lang="uk-UA" sz="1600" i="1" baseline="0" dirty="0" smtClean="0"/>
                            <a:t> </a:t>
                          </a:r>
                          <a:r>
                            <a:rPr lang="uk-UA" sz="1600" i="1" baseline="0" dirty="0" smtClean="0">
                              <a:solidFill>
                                <a:srgbClr val="C00000"/>
                              </a:solidFill>
                            </a:rPr>
                            <a:t>з’</a:t>
                          </a:r>
                          <a:r>
                            <a:rPr lang="uk-UA" sz="1600" i="1" baseline="0" dirty="0" smtClean="0">
                              <a:solidFill>
                                <a:schemeClr val="tx1"/>
                              </a:solidFill>
                            </a:rPr>
                            <a:t>.</a:t>
                          </a:r>
                        </a:p>
                        <a:p>
                          <a:pPr algn="l"/>
                          <a:endParaRPr lang="uk-UA" sz="1600" i="0" dirty="0" smtClean="0"/>
                        </a:p>
                        <a:p>
                          <a:pPr algn="l"/>
                          <a:r>
                            <a:rPr lang="uk-UA" sz="1600" i="0" dirty="0" smtClean="0"/>
                            <a:t>У кінці слів і складів може вимовлятися нескладовий голосний </a:t>
                          </a:r>
                          <a:r>
                            <a:rPr lang="en-US" sz="1600" b="1" i="0" baseline="0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̆"/>
                                  <m:ctrlPr>
                                    <a:rPr lang="en-US" sz="1600" b="1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sz="1600" b="1" i="0" baseline="0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у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b="1" i="0" baseline="0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sz="1600" i="0" baseline="0" dirty="0" smtClean="0"/>
                            <a:t>. </a:t>
                          </a:r>
                        </a:p>
                        <a:p>
                          <a:pPr algn="l"/>
                          <a:r>
                            <a:rPr kumimoji="0" lang="en-US" sz="16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[</a:t>
                          </a:r>
                          <a:r>
                            <a:rPr kumimoji="0" lang="uk-UA" sz="1600" b="1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ґ</a:t>
                          </a:r>
                          <a:r>
                            <a:rPr kumimoji="0" lang="en-US" sz="16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]</a:t>
                          </a:r>
                          <a:r>
                            <a:rPr kumimoji="0" lang="uk-UA" sz="16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kumimoji="0" lang="uk-UA" sz="16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і</a:t>
                          </a:r>
                          <a:r>
                            <a:rPr kumimoji="0" lang="uk-UA" sz="16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sz="1600" b="1" baseline="0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:r>
                            <a:rPr lang="uk-UA" sz="1600" b="1" baseline="0" dirty="0" smtClean="0">
                              <a:solidFill>
                                <a:srgbClr val="C00000"/>
                              </a:solidFill>
                            </a:rPr>
                            <a:t>ф</a:t>
                          </a:r>
                          <a:r>
                            <a:rPr lang="en-US" sz="1600" b="1" baseline="0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sz="1600" baseline="0" dirty="0" smtClean="0"/>
                            <a:t> – часто в іншомовних словах</a:t>
                          </a:r>
                          <a:endParaRPr lang="uk-UA" sz="1600" i="0" baseline="0" dirty="0" smtClean="0"/>
                        </a:p>
                        <a:p>
                          <a:pPr algn="l"/>
                          <a:endParaRPr lang="uk-UA" sz="1600" i="0" baseline="0" dirty="0" smtClean="0"/>
                        </a:p>
                        <a:p>
                          <a:pPr algn="l"/>
                          <a:r>
                            <a:rPr lang="uk-UA" sz="1600" i="0" baseline="0" dirty="0" smtClean="0"/>
                            <a:t>На початку, в середині слів – </a:t>
                          </a:r>
                          <a:r>
                            <a:rPr lang="en-US" sz="1600" baseline="0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:r>
                            <a:rPr lang="uk-UA" sz="1600" baseline="0" dirty="0" smtClean="0">
                              <a:solidFill>
                                <a:srgbClr val="C00000"/>
                              </a:solidFill>
                            </a:rPr>
                            <a:t>р</a:t>
                          </a:r>
                          <a:r>
                            <a:rPr lang="en-US" sz="1600" baseline="0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sz="1600" baseline="0" dirty="0" smtClean="0"/>
                            <a:t> і </a:t>
                          </a:r>
                          <a:r>
                            <a:rPr lang="en-US" sz="1600" baseline="0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:r>
                            <a:rPr lang="uk-UA" sz="1600" baseline="0" dirty="0" smtClean="0">
                              <a:solidFill>
                                <a:srgbClr val="C00000"/>
                              </a:solidFill>
                            </a:rPr>
                            <a:t>р’</a:t>
                          </a:r>
                          <a:r>
                            <a:rPr lang="en-US" sz="1600" baseline="0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endParaRPr lang="ru-RU" sz="1600" i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025335005"/>
                  </p:ext>
                </p:extLst>
              </p:nvPr>
            </p:nvGraphicFramePr>
            <p:xfrm>
              <a:off x="179512" y="908720"/>
              <a:ext cx="8784976" cy="57606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600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03244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19624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196244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401352"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Основні правила вимови приголосних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Приклади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</a:rPr>
                            <a:t>Примітки</a:t>
                          </a:r>
                          <a:endParaRPr lang="ru-RU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359288">
                    <a:tc>
                      <a:txBody>
                        <a:bodyPr/>
                        <a:lstStyle/>
                        <a:p>
                          <a:r>
                            <a:rPr lang="uk-UA" sz="1600" b="1" dirty="0" smtClean="0"/>
                            <a:t>1. </a:t>
                          </a:r>
                        </a:p>
                        <a:p>
                          <a:endParaRPr lang="uk-UA" sz="1600" b="1" dirty="0" smtClean="0"/>
                        </a:p>
                        <a:p>
                          <a:endParaRPr lang="uk-UA" sz="1600" b="1" dirty="0" smtClean="0"/>
                        </a:p>
                        <a:p>
                          <a:endParaRPr lang="uk-UA" sz="1600" b="1" dirty="0" smtClean="0"/>
                        </a:p>
                        <a:p>
                          <a:endParaRPr lang="uk-UA" sz="1600" b="1" dirty="0" smtClean="0"/>
                        </a:p>
                        <a:p>
                          <a:endParaRPr lang="uk-UA" sz="1600" b="1" dirty="0" smtClean="0"/>
                        </a:p>
                        <a:p>
                          <a:r>
                            <a:rPr lang="uk-UA" sz="1600" b="1" dirty="0" smtClean="0"/>
                            <a:t>2.</a:t>
                          </a:r>
                        </a:p>
                        <a:p>
                          <a:endParaRPr lang="uk-UA" sz="1600" b="1" dirty="0" smtClean="0"/>
                        </a:p>
                        <a:p>
                          <a:endParaRPr lang="uk-UA" sz="1600" b="1" dirty="0" smtClean="0"/>
                        </a:p>
                        <a:p>
                          <a:r>
                            <a:rPr lang="uk-UA" sz="1600" b="1" dirty="0" smtClean="0"/>
                            <a:t>3</a:t>
                          </a:r>
                          <a:r>
                            <a:rPr lang="uk-UA" sz="1600" b="1" dirty="0" smtClean="0"/>
                            <a:t>.</a:t>
                          </a:r>
                        </a:p>
                        <a:p>
                          <a:endParaRPr lang="uk-UA" sz="1600" b="1" dirty="0" smtClean="0"/>
                        </a:p>
                        <a:p>
                          <a:endParaRPr lang="uk-UA" sz="1600" b="1" dirty="0" smtClean="0"/>
                        </a:p>
                        <a:p>
                          <a:r>
                            <a:rPr lang="uk-UA" sz="1600" b="1" dirty="0" smtClean="0"/>
                            <a:t>4.</a:t>
                          </a:r>
                        </a:p>
                        <a:p>
                          <a:endParaRPr lang="uk-UA" sz="1600" b="1" dirty="0" smtClean="0"/>
                        </a:p>
                        <a:p>
                          <a:endParaRPr lang="uk-UA" sz="1600" b="1" dirty="0" smtClean="0"/>
                        </a:p>
                        <a:p>
                          <a:endParaRPr lang="uk-UA" sz="1600" b="1" dirty="0" smtClean="0"/>
                        </a:p>
                        <a:p>
                          <a:r>
                            <a:rPr lang="uk-UA" sz="1600" b="1" dirty="0" smtClean="0"/>
                            <a:t>5.</a:t>
                          </a:r>
                        </a:p>
                        <a:p>
                          <a:endParaRPr lang="uk-UA" sz="1600" b="1" dirty="0" smtClean="0"/>
                        </a:p>
                        <a:p>
                          <a:endParaRPr lang="uk-UA" sz="1600" b="1" dirty="0" smtClean="0"/>
                        </a:p>
                        <a:p>
                          <a:r>
                            <a:rPr lang="uk-UA" sz="1600" b="1" dirty="0" smtClean="0"/>
                            <a:t>6.</a:t>
                          </a:r>
                          <a:endParaRPr lang="ru-RU" sz="16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9063" t="-8068" r="-109215" b="-2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8068" r="-100277" b="-2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300833" t="-8068" r="-556" b="-2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53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998"/>
            <a:ext cx="8229600" cy="823714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Вимова звукосполучень </a:t>
            </a:r>
            <a:endParaRPr lang="ru-RU" sz="36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41237946"/>
                  </p:ext>
                </p:extLst>
              </p:nvPr>
            </p:nvGraphicFramePr>
            <p:xfrm>
              <a:off x="611560" y="1052735"/>
              <a:ext cx="7992888" cy="393419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99644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99644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50405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600" b="1" dirty="0" err="1" smtClean="0">
                              <a:solidFill>
                                <a:srgbClr val="0070C0"/>
                              </a:solidFill>
                            </a:rPr>
                            <a:t>Орфогр</a:t>
                          </a:r>
                          <a:r>
                            <a:rPr lang="uk-UA" sz="1600" b="1" dirty="0" err="1" smtClean="0">
                              <a:solidFill>
                                <a:srgbClr val="0070C0"/>
                              </a:solidFill>
                            </a:rPr>
                            <a:t>афічні</a:t>
                          </a:r>
                          <a:r>
                            <a:rPr lang="uk-UA" sz="1600" b="1" baseline="0" dirty="0" smtClean="0">
                              <a:solidFill>
                                <a:srgbClr val="0070C0"/>
                              </a:solidFill>
                            </a:rPr>
                            <a:t> форми слів</a:t>
                          </a:r>
                          <a:endParaRPr lang="ru-RU" sz="1600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600" b="1" dirty="0" smtClean="0">
                              <a:solidFill>
                                <a:srgbClr val="0070C0"/>
                              </a:solidFill>
                            </a:rPr>
                            <a:t>Вимова </a:t>
                          </a:r>
                          <a:r>
                            <a:rPr lang="uk-UA" sz="1600" b="0" dirty="0" smtClean="0">
                              <a:solidFill>
                                <a:srgbClr val="0070C0"/>
                              </a:solidFill>
                            </a:rPr>
                            <a:t>(як</a:t>
                          </a:r>
                          <a:r>
                            <a:rPr lang="uk-UA" sz="1600" b="0" baseline="0" dirty="0" smtClean="0">
                              <a:solidFill>
                                <a:srgbClr val="0070C0"/>
                              </a:solidFill>
                            </a:rPr>
                            <a:t> результат </a:t>
                          </a:r>
                          <a:r>
                            <a:rPr lang="uk-UA" sz="1600" b="0" baseline="0" dirty="0" err="1" smtClean="0">
                              <a:solidFill>
                                <a:srgbClr val="0070C0"/>
                              </a:solidFill>
                            </a:rPr>
                            <a:t>асимілятивно</a:t>
                          </a:r>
                          <a:r>
                            <a:rPr lang="uk-UA" sz="1600" b="0" baseline="0" dirty="0" smtClean="0">
                              <a:solidFill>
                                <a:srgbClr val="0070C0"/>
                              </a:solidFill>
                            </a:rPr>
                            <a:t>-дисимілятивних змін) </a:t>
                          </a:r>
                          <a:endParaRPr lang="ru-RU" sz="1600" b="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68033">
                    <a:tc gridSpan="2">
                      <a:txBody>
                        <a:bodyPr/>
                        <a:lstStyle/>
                        <a:p>
                          <a:r>
                            <a:rPr lang="uk-UA" sz="1600" b="1" dirty="0" smtClean="0"/>
                            <a:t>                    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[</a:t>
                          </a:r>
                          <a:r>
                            <a:rPr lang="uk-UA" sz="1600" b="1" dirty="0" smtClean="0">
                              <a:solidFill>
                                <a:srgbClr val="C00000"/>
                              </a:solidFill>
                            </a:rPr>
                            <a:t>шиплячий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]</a:t>
                          </a:r>
                          <a:r>
                            <a:rPr lang="uk-UA" sz="1600" b="1" dirty="0" smtClean="0">
                              <a:solidFill>
                                <a:srgbClr val="C00000"/>
                              </a:solidFill>
                            </a:rPr>
                            <a:t> + 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[</a:t>
                          </a:r>
                          <a:r>
                            <a:rPr lang="uk-UA" sz="1600" b="1" dirty="0" smtClean="0">
                              <a:solidFill>
                                <a:srgbClr val="C00000"/>
                              </a:solidFill>
                            </a:rPr>
                            <a:t>свистячий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]</a:t>
                          </a:r>
                          <a:r>
                            <a:rPr lang="uk-UA" sz="1600" b="1" dirty="0" smtClean="0">
                              <a:solidFill>
                                <a:srgbClr val="C00000"/>
                              </a:solidFill>
                            </a:rPr>
                            <a:t>                     →                               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[</a:t>
                          </a:r>
                          <a:r>
                            <a:rPr lang="uk-UA" sz="1600" b="1" dirty="0" smtClean="0">
                              <a:solidFill>
                                <a:srgbClr val="C00000"/>
                              </a:solidFill>
                            </a:rPr>
                            <a:t>свистячі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]</a:t>
                          </a:r>
                          <a:endParaRPr lang="ru-RU" sz="16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108923">
                    <a:tc>
                      <a:txBody>
                        <a:bodyPr/>
                        <a:lstStyle/>
                        <a:p>
                          <a:r>
                            <a:rPr lang="uk-UA" sz="1600" dirty="0" smtClean="0"/>
                            <a:t>нама</a:t>
                          </a:r>
                          <a:r>
                            <a:rPr lang="uk-UA" sz="1600" b="1" dirty="0" smtClean="0">
                              <a:solidFill>
                                <a:srgbClr val="C00000"/>
                              </a:solidFill>
                            </a:rPr>
                            <a:t>жс</a:t>
                          </a:r>
                          <a:r>
                            <a:rPr lang="uk-UA" sz="1600" dirty="0" smtClean="0"/>
                            <a:t>я</a:t>
                          </a:r>
                          <a:br>
                            <a:rPr lang="uk-UA" sz="1600" dirty="0" smtClean="0"/>
                          </a:br>
                          <a:r>
                            <a:rPr lang="uk-UA" sz="1600" dirty="0" smtClean="0"/>
                            <a:t>(на)дорі</a:t>
                          </a:r>
                          <a:r>
                            <a:rPr lang="uk-UA" sz="1600" b="1" dirty="0" smtClean="0">
                              <a:solidFill>
                                <a:srgbClr val="C00000"/>
                              </a:solidFill>
                            </a:rPr>
                            <a:t>жц</a:t>
                          </a:r>
                          <a:r>
                            <a:rPr lang="uk-UA" sz="1600" dirty="0" smtClean="0"/>
                            <a:t>і</a:t>
                          </a:r>
                          <a:br>
                            <a:rPr lang="uk-UA" sz="1600" dirty="0" smtClean="0"/>
                          </a:br>
                          <a:r>
                            <a:rPr lang="uk-UA" sz="1600" dirty="0" smtClean="0"/>
                            <a:t>(у) соро</a:t>
                          </a:r>
                          <a:r>
                            <a:rPr lang="uk-UA" sz="1600" b="1" dirty="0" smtClean="0">
                              <a:solidFill>
                                <a:srgbClr val="C00000"/>
                              </a:solidFill>
                            </a:rPr>
                            <a:t>чц</a:t>
                          </a:r>
                          <a:r>
                            <a:rPr lang="uk-UA" sz="1600" dirty="0" smtClean="0"/>
                            <a:t>і</a:t>
                          </a:r>
                          <a:br>
                            <a:rPr lang="uk-UA" sz="1600" dirty="0" smtClean="0"/>
                          </a:br>
                          <a:r>
                            <a:rPr lang="uk-UA" sz="1600" dirty="0" smtClean="0"/>
                            <a:t>листує</a:t>
                          </a:r>
                          <a:r>
                            <a:rPr lang="uk-UA" sz="1600" b="1" dirty="0" smtClean="0">
                              <a:solidFill>
                                <a:srgbClr val="C00000"/>
                              </a:solidFill>
                            </a:rPr>
                            <a:t>шс</a:t>
                          </a:r>
                          <a:r>
                            <a:rPr lang="uk-UA" sz="1600" dirty="0" smtClean="0"/>
                            <a:t>я</a:t>
                          </a:r>
                          <a:br>
                            <a:rPr lang="uk-UA" sz="1600" dirty="0" smtClean="0"/>
                          </a:br>
                          <a:r>
                            <a:rPr lang="uk-UA" sz="1600" dirty="0" smtClean="0"/>
                            <a:t>(на)</a:t>
                          </a:r>
                          <a:r>
                            <a:rPr lang="uk-UA" sz="1600" baseline="0" dirty="0" smtClean="0"/>
                            <a:t> до</a:t>
                          </a:r>
                          <a:r>
                            <a:rPr lang="uk-UA" sz="1600" b="1" baseline="0" dirty="0" smtClean="0">
                              <a:solidFill>
                                <a:srgbClr val="C00000"/>
                              </a:solidFill>
                            </a:rPr>
                            <a:t>шц</a:t>
                          </a:r>
                          <a:r>
                            <a:rPr lang="uk-UA" sz="1600" baseline="0" dirty="0" smtClean="0"/>
                            <a:t>і</a:t>
                          </a:r>
                          <a:endParaRPr lang="ru-R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sz="1600" dirty="0" err="1" smtClean="0"/>
                            <a:t>нама</a:t>
                          </a:r>
                          <a:r>
                            <a:rPr lang="en-US" sz="1600" b="1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:r>
                            <a:rPr lang="uk-UA" sz="1600" b="1" dirty="0" err="1" smtClean="0">
                              <a:solidFill>
                                <a:srgbClr val="C00000"/>
                              </a:solidFill>
                            </a:rPr>
                            <a:t>з’с</a:t>
                          </a:r>
                          <a:r>
                            <a:rPr lang="uk-UA" sz="1600" b="1" dirty="0" smtClean="0">
                              <a:solidFill>
                                <a:srgbClr val="C00000"/>
                              </a:solidFill>
                            </a:rPr>
                            <a:t>′</a:t>
                          </a:r>
                          <a:r>
                            <a:rPr lang="en-US" sz="1600" b="1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sz="1600" dirty="0" smtClean="0"/>
                            <a:t>а</a:t>
                          </a:r>
                          <a:br>
                            <a:rPr lang="uk-UA" sz="1600" dirty="0" smtClean="0"/>
                          </a:br>
                          <a:r>
                            <a:rPr lang="uk-UA" sz="1600" dirty="0" smtClean="0"/>
                            <a:t>на</a:t>
                          </a:r>
                          <a:r>
                            <a:rPr lang="uk-UA" sz="1600" baseline="0" dirty="0" smtClean="0"/>
                            <a:t> </a:t>
                          </a:r>
                          <a:r>
                            <a:rPr lang="uk-UA" sz="1600" baseline="0" dirty="0" err="1" smtClean="0"/>
                            <a:t>дорі</a:t>
                          </a:r>
                          <a:r>
                            <a:rPr lang="en-US" sz="1600" b="1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:r>
                            <a:rPr lang="uk-UA" sz="1600" b="1" dirty="0" err="1" smtClean="0">
                              <a:solidFill>
                                <a:srgbClr val="C00000"/>
                              </a:solidFill>
                            </a:rPr>
                            <a:t>з’ц</a:t>
                          </a:r>
                          <a:r>
                            <a:rPr lang="uk-UA" sz="1600" b="1" dirty="0" smtClean="0">
                              <a:solidFill>
                                <a:srgbClr val="C00000"/>
                              </a:solidFill>
                            </a:rPr>
                            <a:t>′</a:t>
                          </a:r>
                          <a:r>
                            <a:rPr lang="en-US" sz="1600" b="1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sz="1600" dirty="0" smtClean="0"/>
                            <a:t>і</a:t>
                          </a:r>
                          <a:br>
                            <a:rPr lang="uk-UA" sz="1600" dirty="0" smtClean="0"/>
                          </a:br>
                          <a:r>
                            <a:rPr lang="uk-UA" sz="1600" dirty="0" smtClean="0"/>
                            <a:t>у </a:t>
                          </a:r>
                          <a:r>
                            <a:rPr lang="uk-UA" sz="1600" dirty="0" err="1" smtClean="0"/>
                            <a:t>соро</a:t>
                          </a:r>
                          <a:r>
                            <a:rPr lang="en-US" sz="1600" b="1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:r>
                            <a:rPr lang="uk-UA" sz="1600" b="1" dirty="0" smtClean="0">
                              <a:solidFill>
                                <a:srgbClr val="C00000"/>
                              </a:solidFill>
                            </a:rPr>
                            <a:t>ц′:</a:t>
                          </a:r>
                          <a:r>
                            <a:rPr lang="en-US" sz="1600" b="1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sz="1600" dirty="0" smtClean="0"/>
                            <a:t>і</a:t>
                          </a:r>
                          <a:br>
                            <a:rPr lang="uk-UA" sz="1600" dirty="0" smtClean="0"/>
                          </a:br>
                          <a:r>
                            <a:rPr lang="uk-UA" sz="1600" dirty="0" err="1" smtClean="0"/>
                            <a:t>листує</a:t>
                          </a:r>
                          <a:r>
                            <a:rPr lang="en-US" sz="1600" b="1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:r>
                            <a:rPr lang="uk-UA" sz="1600" b="1" dirty="0" smtClean="0">
                              <a:solidFill>
                                <a:srgbClr val="C00000"/>
                              </a:solidFill>
                            </a:rPr>
                            <a:t>с′:</a:t>
                          </a:r>
                          <a:r>
                            <a:rPr lang="en-US" sz="1600" b="1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sz="1600" dirty="0" smtClean="0"/>
                            <a:t>а</a:t>
                          </a:r>
                          <a:br>
                            <a:rPr lang="uk-UA" sz="1600" dirty="0" smtClean="0"/>
                          </a:br>
                          <a:r>
                            <a:rPr lang="uk-UA" sz="1600" dirty="0" smtClean="0"/>
                            <a:t>на до</a:t>
                          </a:r>
                          <a:r>
                            <a:rPr lang="en-US" sz="1600" b="1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:r>
                            <a:rPr lang="uk-UA" sz="1600" b="1" dirty="0" err="1" smtClean="0">
                              <a:solidFill>
                                <a:srgbClr val="C00000"/>
                              </a:solidFill>
                            </a:rPr>
                            <a:t>с’ц</a:t>
                          </a:r>
                          <a:r>
                            <a:rPr lang="uk-UA" sz="1600" b="1" dirty="0" smtClean="0">
                              <a:solidFill>
                                <a:srgbClr val="C00000"/>
                              </a:solidFill>
                            </a:rPr>
                            <a:t>′</a:t>
                          </a:r>
                          <a:r>
                            <a:rPr lang="en-US" sz="1600" b="1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sz="1600" dirty="0" smtClean="0"/>
                            <a:t>і</a:t>
                          </a:r>
                          <a:endParaRPr lang="ru-RU" sz="1600" dirty="0" smtClean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34496">
                    <a:tc gridSpan="2">
                      <a:txBody>
                        <a:bodyPr/>
                        <a:lstStyle/>
                        <a:p>
                          <a:r>
                            <a:rPr lang="uk-UA" sz="1600" b="1" dirty="0" smtClean="0"/>
                            <a:t>                   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[</a:t>
                          </a:r>
                          <a:r>
                            <a:rPr lang="uk-UA" sz="1600" b="1" dirty="0" smtClean="0">
                              <a:solidFill>
                                <a:srgbClr val="C00000"/>
                              </a:solidFill>
                            </a:rPr>
                            <a:t>свистячий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]</a:t>
                          </a:r>
                          <a:r>
                            <a:rPr lang="uk-UA" sz="1600" b="1" dirty="0" smtClean="0">
                              <a:solidFill>
                                <a:srgbClr val="C00000"/>
                              </a:solidFill>
                            </a:rPr>
                            <a:t> + 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[</a:t>
                          </a:r>
                          <a:r>
                            <a:rPr lang="uk-UA" sz="1600" b="1" dirty="0" smtClean="0">
                              <a:solidFill>
                                <a:srgbClr val="C00000"/>
                              </a:solidFill>
                            </a:rPr>
                            <a:t>шиплячий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]</a:t>
                          </a:r>
                          <a:r>
                            <a:rPr lang="uk-UA" sz="1600" b="1" dirty="0" smtClean="0">
                              <a:solidFill>
                                <a:srgbClr val="C00000"/>
                              </a:solidFill>
                            </a:rPr>
                            <a:t>                    →                                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[</a:t>
                          </a:r>
                          <a:r>
                            <a:rPr lang="uk-UA" sz="1600" b="1" dirty="0" smtClean="0">
                              <a:solidFill>
                                <a:srgbClr val="C00000"/>
                              </a:solidFill>
                            </a:rPr>
                            <a:t>шиплячі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]</a:t>
                          </a:r>
                          <a:endParaRPr lang="ru-RU" sz="16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1108923">
                    <a:tc>
                      <a:txBody>
                        <a:bodyPr/>
                        <a:lstStyle/>
                        <a:p>
                          <a:r>
                            <a:rPr lang="uk-UA" sz="1600" dirty="0" smtClean="0">
                              <a:solidFill>
                                <a:srgbClr val="C00000"/>
                              </a:solidFill>
                            </a:rPr>
                            <a:t>зж</a:t>
                          </a:r>
                          <a:r>
                            <a:rPr lang="uk-UA" sz="1600" dirty="0" smtClean="0"/>
                            <a:t>овкнути</a:t>
                          </a:r>
                          <a:br>
                            <a:rPr lang="uk-UA" sz="1600" dirty="0" smtClean="0"/>
                          </a:br>
                          <a:r>
                            <a:rPr lang="uk-UA" sz="1600" dirty="0" smtClean="0"/>
                            <a:t>ро</a:t>
                          </a:r>
                          <a:r>
                            <a:rPr lang="uk-UA" sz="1600" dirty="0" smtClean="0">
                              <a:solidFill>
                                <a:srgbClr val="C00000"/>
                              </a:solidFill>
                            </a:rPr>
                            <a:t>зч</a:t>
                          </a:r>
                          <a:r>
                            <a:rPr lang="uk-UA" sz="1600" dirty="0" smtClean="0"/>
                            <a:t>ин</a:t>
                          </a:r>
                          <a:br>
                            <a:rPr lang="uk-UA" sz="1600" dirty="0" smtClean="0"/>
                          </a:br>
                          <a:r>
                            <a:rPr lang="uk-UA" sz="1600" dirty="0" smtClean="0">
                              <a:solidFill>
                                <a:srgbClr val="C00000"/>
                              </a:solidFill>
                            </a:rPr>
                            <a:t>з дж</a:t>
                          </a:r>
                          <a:r>
                            <a:rPr lang="uk-UA" sz="1600" dirty="0" smtClean="0"/>
                            <a:t>ерела</a:t>
                          </a:r>
                          <a:br>
                            <a:rPr lang="uk-UA" sz="1600" dirty="0" smtClean="0"/>
                          </a:br>
                          <a:r>
                            <a:rPr lang="uk-UA" sz="1600" dirty="0" smtClean="0"/>
                            <a:t>Пара</a:t>
                          </a:r>
                          <a:r>
                            <a:rPr lang="uk-UA" sz="1600" dirty="0" smtClean="0">
                              <a:solidFill>
                                <a:srgbClr val="C00000"/>
                              </a:solidFill>
                            </a:rPr>
                            <a:t>сч</a:t>
                          </a:r>
                          <a:r>
                            <a:rPr lang="uk-UA" sz="1600" dirty="0" smtClean="0"/>
                            <a:t>ин</a:t>
                          </a:r>
                          <a:br>
                            <a:rPr lang="uk-UA" sz="1600" dirty="0" smtClean="0"/>
                          </a:br>
                          <a:r>
                            <a:rPr lang="uk-UA" sz="1600" dirty="0" smtClean="0"/>
                            <a:t>прині</a:t>
                          </a:r>
                          <a:r>
                            <a:rPr lang="uk-UA" sz="1600" dirty="0" smtClean="0">
                              <a:solidFill>
                                <a:srgbClr val="C00000"/>
                              </a:solidFill>
                            </a:rPr>
                            <a:t>сш</a:t>
                          </a:r>
                          <a:r>
                            <a:rPr lang="uk-UA" sz="1600" dirty="0" smtClean="0"/>
                            <a:t>и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b="1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:r>
                            <a:rPr lang="uk-UA" sz="1600" b="1" dirty="0" smtClean="0">
                              <a:solidFill>
                                <a:srgbClr val="C00000"/>
                              </a:solidFill>
                            </a:rPr>
                            <a:t>ж:</a:t>
                          </a:r>
                          <a:r>
                            <a:rPr lang="en-US" sz="1600" b="1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sz="1600" dirty="0" err="1" smtClean="0"/>
                            <a:t>овкнути</a:t>
                          </a:r>
                          <a:r>
                            <a:rPr lang="uk-UA" sz="1600" dirty="0" smtClean="0"/>
                            <a:t/>
                          </a:r>
                          <a:br>
                            <a:rPr lang="uk-UA" sz="1600" dirty="0" smtClean="0"/>
                          </a:br>
                          <a:r>
                            <a:rPr lang="uk-UA" sz="1600" dirty="0" smtClean="0"/>
                            <a:t>ро</a:t>
                          </a:r>
                          <a:r>
                            <a:rPr lang="en-US" sz="1600" b="1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:r>
                            <a:rPr lang="uk-UA" sz="1600" b="1" dirty="0" smtClean="0">
                              <a:solidFill>
                                <a:srgbClr val="C00000"/>
                              </a:solidFill>
                            </a:rPr>
                            <a:t>ж</a:t>
                          </a:r>
                          <a:r>
                            <a:rPr lang="en-US" sz="1600" b="1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sz="1600" dirty="0" smtClean="0"/>
                            <a:t>чин</a:t>
                          </a:r>
                          <a:br>
                            <a:rPr lang="uk-UA" sz="1600" dirty="0" smtClean="0"/>
                          </a:br>
                          <a:r>
                            <a:rPr lang="en-US" sz="1600" b="1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:r>
                            <a:rPr lang="uk-UA" sz="1600" b="1" dirty="0" smtClean="0">
                              <a:solidFill>
                                <a:srgbClr val="C00000"/>
                              </a:solidFill>
                            </a:rPr>
                            <a:t>ж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uk-UA" sz="16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sz="1600" b="1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дж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b="1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sz="1600" dirty="0" err="1" smtClean="0"/>
                            <a:t>ерела</a:t>
                          </a:r>
                          <a:r>
                            <a:rPr lang="uk-UA" sz="1600" dirty="0" smtClean="0"/>
                            <a:t/>
                          </a:r>
                          <a:br>
                            <a:rPr lang="uk-UA" sz="1600" dirty="0" smtClean="0"/>
                          </a:br>
                          <a:r>
                            <a:rPr lang="uk-UA" sz="1600" dirty="0" smtClean="0"/>
                            <a:t>Пара</a:t>
                          </a:r>
                          <a:r>
                            <a:rPr lang="en-US" sz="1600" b="1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:r>
                            <a:rPr lang="uk-UA" sz="1600" b="1" dirty="0" err="1" smtClean="0">
                              <a:solidFill>
                                <a:srgbClr val="C00000"/>
                              </a:solidFill>
                            </a:rPr>
                            <a:t>шч</a:t>
                          </a:r>
                          <a:r>
                            <a:rPr lang="en-US" sz="1600" b="1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sz="1600" dirty="0" err="1" smtClean="0"/>
                            <a:t>ин</a:t>
                          </a:r>
                          <a:r>
                            <a:rPr lang="uk-UA" sz="1600" dirty="0" smtClean="0"/>
                            <a:t/>
                          </a:r>
                          <a:br>
                            <a:rPr lang="uk-UA" sz="1600" dirty="0" smtClean="0"/>
                          </a:br>
                          <a:r>
                            <a:rPr lang="uk-UA" sz="1600" dirty="0" err="1" smtClean="0"/>
                            <a:t>прині</a:t>
                          </a:r>
                          <a:r>
                            <a:rPr lang="en-US" sz="1600" b="1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:r>
                            <a:rPr lang="uk-UA" sz="1600" b="1" dirty="0" smtClean="0">
                              <a:solidFill>
                                <a:srgbClr val="C00000"/>
                              </a:solidFill>
                            </a:rPr>
                            <a:t>ш:</a:t>
                          </a:r>
                          <a:r>
                            <a:rPr lang="en-US" sz="1600" b="1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sz="1600" dirty="0" smtClean="0"/>
                            <a:t>и</a:t>
                          </a:r>
                          <a:endParaRPr lang="ru-RU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41237946"/>
                  </p:ext>
                </p:extLst>
              </p:nvPr>
            </p:nvGraphicFramePr>
            <p:xfrm>
              <a:off x="611560" y="1052735"/>
              <a:ext cx="7992888" cy="393419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99644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99644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600" b="1" dirty="0" err="1" smtClean="0">
                              <a:solidFill>
                                <a:srgbClr val="0070C0"/>
                              </a:solidFill>
                            </a:rPr>
                            <a:t>Орфогр</a:t>
                          </a:r>
                          <a:r>
                            <a:rPr lang="uk-UA" sz="1600" b="1" dirty="0" err="1" smtClean="0">
                              <a:solidFill>
                                <a:srgbClr val="0070C0"/>
                              </a:solidFill>
                            </a:rPr>
                            <a:t>афічні</a:t>
                          </a:r>
                          <a:r>
                            <a:rPr lang="uk-UA" sz="1600" b="1" baseline="0" dirty="0" smtClean="0">
                              <a:solidFill>
                                <a:srgbClr val="0070C0"/>
                              </a:solidFill>
                            </a:rPr>
                            <a:t> форми слів</a:t>
                          </a:r>
                          <a:endParaRPr lang="ru-RU" sz="1600" b="1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600" b="1" dirty="0" smtClean="0">
                              <a:solidFill>
                                <a:srgbClr val="0070C0"/>
                              </a:solidFill>
                            </a:rPr>
                            <a:t>Вимова </a:t>
                          </a:r>
                          <a:r>
                            <a:rPr lang="uk-UA" sz="1600" b="0" dirty="0" smtClean="0">
                              <a:solidFill>
                                <a:srgbClr val="0070C0"/>
                              </a:solidFill>
                            </a:rPr>
                            <a:t>(як</a:t>
                          </a:r>
                          <a:r>
                            <a:rPr lang="uk-UA" sz="1600" b="0" baseline="0" dirty="0" smtClean="0">
                              <a:solidFill>
                                <a:srgbClr val="0070C0"/>
                              </a:solidFill>
                            </a:rPr>
                            <a:t> результат </a:t>
                          </a:r>
                          <a:r>
                            <a:rPr lang="uk-UA" sz="1600" b="0" baseline="0" dirty="0" err="1" smtClean="0">
                              <a:solidFill>
                                <a:srgbClr val="0070C0"/>
                              </a:solidFill>
                            </a:rPr>
                            <a:t>асимілятивно</a:t>
                          </a:r>
                          <a:r>
                            <a:rPr lang="uk-UA" sz="1600" b="0" baseline="0" dirty="0" smtClean="0">
                              <a:solidFill>
                                <a:srgbClr val="0070C0"/>
                              </a:solidFill>
                            </a:rPr>
                            <a:t>-дисимілятивних змін) </a:t>
                          </a:r>
                          <a:endParaRPr lang="ru-RU" sz="1600" b="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68033">
                    <a:tc gridSpan="2">
                      <a:txBody>
                        <a:bodyPr/>
                        <a:lstStyle/>
                        <a:p>
                          <a:r>
                            <a:rPr lang="uk-UA" sz="1600" b="1" dirty="0" smtClean="0"/>
                            <a:t>                    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[</a:t>
                          </a:r>
                          <a:r>
                            <a:rPr lang="uk-UA" sz="1600" b="1" dirty="0" smtClean="0">
                              <a:solidFill>
                                <a:srgbClr val="C00000"/>
                              </a:solidFill>
                            </a:rPr>
                            <a:t>шиплячий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]</a:t>
                          </a:r>
                          <a:r>
                            <a:rPr lang="uk-UA" sz="1600" b="1" dirty="0" smtClean="0">
                              <a:solidFill>
                                <a:srgbClr val="C00000"/>
                              </a:solidFill>
                            </a:rPr>
                            <a:t> + 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[</a:t>
                          </a:r>
                          <a:r>
                            <a:rPr lang="uk-UA" sz="1600" b="1" dirty="0" smtClean="0">
                              <a:solidFill>
                                <a:srgbClr val="C00000"/>
                              </a:solidFill>
                            </a:rPr>
                            <a:t>свистячий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]</a:t>
                          </a:r>
                          <a:r>
                            <a:rPr lang="uk-UA" sz="1600" b="1" dirty="0" smtClean="0">
                              <a:solidFill>
                                <a:srgbClr val="C00000"/>
                              </a:solidFill>
                            </a:rPr>
                            <a:t>                     →                               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[</a:t>
                          </a:r>
                          <a:r>
                            <a:rPr lang="uk-UA" sz="1600" b="1" dirty="0" smtClean="0">
                              <a:solidFill>
                                <a:srgbClr val="C00000"/>
                              </a:solidFill>
                            </a:rPr>
                            <a:t>свистячі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]</a:t>
                          </a:r>
                          <a:endParaRPr lang="ru-RU" sz="16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310640">
                    <a:tc>
                      <a:txBody>
                        <a:bodyPr/>
                        <a:lstStyle/>
                        <a:p>
                          <a:r>
                            <a:rPr lang="uk-UA" sz="1600" dirty="0" smtClean="0"/>
                            <a:t>нама</a:t>
                          </a:r>
                          <a:r>
                            <a:rPr lang="uk-UA" sz="1600" b="1" dirty="0" smtClean="0">
                              <a:solidFill>
                                <a:srgbClr val="C00000"/>
                              </a:solidFill>
                            </a:rPr>
                            <a:t>жс</a:t>
                          </a:r>
                          <a:r>
                            <a:rPr lang="uk-UA" sz="1600" dirty="0" smtClean="0"/>
                            <a:t>я</a:t>
                          </a:r>
                          <a:br>
                            <a:rPr lang="uk-UA" sz="1600" dirty="0" smtClean="0"/>
                          </a:br>
                          <a:r>
                            <a:rPr lang="uk-UA" sz="1600" dirty="0" smtClean="0"/>
                            <a:t>(на)дорі</a:t>
                          </a:r>
                          <a:r>
                            <a:rPr lang="uk-UA" sz="1600" b="1" dirty="0" smtClean="0">
                              <a:solidFill>
                                <a:srgbClr val="C00000"/>
                              </a:solidFill>
                            </a:rPr>
                            <a:t>жц</a:t>
                          </a:r>
                          <a:r>
                            <a:rPr lang="uk-UA" sz="1600" dirty="0" smtClean="0"/>
                            <a:t>і</a:t>
                          </a:r>
                          <a:br>
                            <a:rPr lang="uk-UA" sz="1600" dirty="0" smtClean="0"/>
                          </a:br>
                          <a:r>
                            <a:rPr lang="uk-UA" sz="1600" dirty="0" smtClean="0"/>
                            <a:t>(у) соро</a:t>
                          </a:r>
                          <a:r>
                            <a:rPr lang="uk-UA" sz="1600" b="1" dirty="0" smtClean="0">
                              <a:solidFill>
                                <a:srgbClr val="C00000"/>
                              </a:solidFill>
                            </a:rPr>
                            <a:t>чц</a:t>
                          </a:r>
                          <a:r>
                            <a:rPr lang="uk-UA" sz="1600" dirty="0" smtClean="0"/>
                            <a:t>і</a:t>
                          </a:r>
                          <a:br>
                            <a:rPr lang="uk-UA" sz="1600" dirty="0" smtClean="0"/>
                          </a:br>
                          <a:r>
                            <a:rPr lang="uk-UA" sz="1600" dirty="0" smtClean="0"/>
                            <a:t>листує</a:t>
                          </a:r>
                          <a:r>
                            <a:rPr lang="uk-UA" sz="1600" b="1" dirty="0" smtClean="0">
                              <a:solidFill>
                                <a:srgbClr val="C00000"/>
                              </a:solidFill>
                            </a:rPr>
                            <a:t>шс</a:t>
                          </a:r>
                          <a:r>
                            <a:rPr lang="uk-UA" sz="1600" dirty="0" smtClean="0"/>
                            <a:t>я</a:t>
                          </a:r>
                          <a:br>
                            <a:rPr lang="uk-UA" sz="1600" dirty="0" smtClean="0"/>
                          </a:br>
                          <a:r>
                            <a:rPr lang="uk-UA" sz="1600" dirty="0" smtClean="0"/>
                            <a:t>(на)</a:t>
                          </a:r>
                          <a:r>
                            <a:rPr lang="uk-UA" sz="1600" baseline="0" dirty="0" smtClean="0"/>
                            <a:t> до</a:t>
                          </a:r>
                          <a:r>
                            <a:rPr lang="uk-UA" sz="1600" b="1" baseline="0" dirty="0" smtClean="0">
                              <a:solidFill>
                                <a:srgbClr val="C00000"/>
                              </a:solidFill>
                            </a:rPr>
                            <a:t>шц</a:t>
                          </a:r>
                          <a:r>
                            <a:rPr lang="uk-UA" sz="1600" baseline="0" dirty="0" smtClean="0"/>
                            <a:t>і</a:t>
                          </a:r>
                          <a:endParaRPr lang="ru-RU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sz="1600" dirty="0" err="1" smtClean="0"/>
                            <a:t>нама</a:t>
                          </a:r>
                          <a:r>
                            <a:rPr lang="en-US" sz="1600" b="1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:r>
                            <a:rPr lang="uk-UA" sz="1600" b="1" dirty="0" err="1" smtClean="0">
                              <a:solidFill>
                                <a:srgbClr val="C00000"/>
                              </a:solidFill>
                            </a:rPr>
                            <a:t>з’с</a:t>
                          </a:r>
                          <a:r>
                            <a:rPr lang="uk-UA" sz="1600" b="1" dirty="0" smtClean="0">
                              <a:solidFill>
                                <a:srgbClr val="C00000"/>
                              </a:solidFill>
                            </a:rPr>
                            <a:t>′</a:t>
                          </a:r>
                          <a:r>
                            <a:rPr lang="en-US" sz="1600" b="1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sz="1600" dirty="0" smtClean="0"/>
                            <a:t>а</a:t>
                          </a:r>
                          <a:br>
                            <a:rPr lang="uk-UA" sz="1600" dirty="0" smtClean="0"/>
                          </a:br>
                          <a:r>
                            <a:rPr lang="uk-UA" sz="1600" dirty="0" smtClean="0"/>
                            <a:t>на</a:t>
                          </a:r>
                          <a:r>
                            <a:rPr lang="uk-UA" sz="1600" baseline="0" dirty="0" smtClean="0"/>
                            <a:t> </a:t>
                          </a:r>
                          <a:r>
                            <a:rPr lang="uk-UA" sz="1600" baseline="0" dirty="0" err="1" smtClean="0"/>
                            <a:t>дорі</a:t>
                          </a:r>
                          <a:r>
                            <a:rPr lang="en-US" sz="1600" b="1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:r>
                            <a:rPr lang="uk-UA" sz="1600" b="1" dirty="0" err="1" smtClean="0">
                              <a:solidFill>
                                <a:srgbClr val="C00000"/>
                              </a:solidFill>
                            </a:rPr>
                            <a:t>з’ц</a:t>
                          </a:r>
                          <a:r>
                            <a:rPr lang="uk-UA" sz="1600" b="1" dirty="0" smtClean="0">
                              <a:solidFill>
                                <a:srgbClr val="C00000"/>
                              </a:solidFill>
                            </a:rPr>
                            <a:t>′</a:t>
                          </a:r>
                          <a:r>
                            <a:rPr lang="en-US" sz="1600" b="1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sz="1600" dirty="0" smtClean="0"/>
                            <a:t>і</a:t>
                          </a:r>
                          <a:br>
                            <a:rPr lang="uk-UA" sz="1600" dirty="0" smtClean="0"/>
                          </a:br>
                          <a:r>
                            <a:rPr lang="uk-UA" sz="1600" dirty="0" smtClean="0"/>
                            <a:t>у </a:t>
                          </a:r>
                          <a:r>
                            <a:rPr lang="uk-UA" sz="1600" dirty="0" err="1" smtClean="0"/>
                            <a:t>соро</a:t>
                          </a:r>
                          <a:r>
                            <a:rPr lang="en-US" sz="1600" b="1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:r>
                            <a:rPr lang="uk-UA" sz="1600" b="1" dirty="0" smtClean="0">
                              <a:solidFill>
                                <a:srgbClr val="C00000"/>
                              </a:solidFill>
                            </a:rPr>
                            <a:t>ц′:</a:t>
                          </a:r>
                          <a:r>
                            <a:rPr lang="en-US" sz="1600" b="1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sz="1600" dirty="0" smtClean="0"/>
                            <a:t>і</a:t>
                          </a:r>
                          <a:br>
                            <a:rPr lang="uk-UA" sz="1600" dirty="0" smtClean="0"/>
                          </a:br>
                          <a:r>
                            <a:rPr lang="uk-UA" sz="1600" dirty="0" err="1" smtClean="0"/>
                            <a:t>листує</a:t>
                          </a:r>
                          <a:r>
                            <a:rPr lang="en-US" sz="1600" b="1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:r>
                            <a:rPr lang="uk-UA" sz="1600" b="1" dirty="0" smtClean="0">
                              <a:solidFill>
                                <a:srgbClr val="C00000"/>
                              </a:solidFill>
                            </a:rPr>
                            <a:t>с′:</a:t>
                          </a:r>
                          <a:r>
                            <a:rPr lang="en-US" sz="1600" b="1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sz="1600" dirty="0" smtClean="0"/>
                            <a:t>а</a:t>
                          </a:r>
                          <a:br>
                            <a:rPr lang="uk-UA" sz="1600" dirty="0" smtClean="0"/>
                          </a:br>
                          <a:r>
                            <a:rPr lang="uk-UA" sz="1600" dirty="0" smtClean="0"/>
                            <a:t>на до</a:t>
                          </a:r>
                          <a:r>
                            <a:rPr lang="en-US" sz="1600" b="1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:r>
                            <a:rPr lang="uk-UA" sz="1600" b="1" dirty="0" err="1" smtClean="0">
                              <a:solidFill>
                                <a:srgbClr val="C00000"/>
                              </a:solidFill>
                            </a:rPr>
                            <a:t>с’ц</a:t>
                          </a:r>
                          <a:r>
                            <a:rPr lang="uk-UA" sz="1600" b="1" dirty="0" smtClean="0">
                              <a:solidFill>
                                <a:srgbClr val="C00000"/>
                              </a:solidFill>
                            </a:rPr>
                            <a:t>′</a:t>
                          </a:r>
                          <a:r>
                            <a:rPr lang="en-US" sz="1600" b="1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sz="1600" dirty="0" smtClean="0"/>
                            <a:t>і</a:t>
                          </a:r>
                          <a:endParaRPr lang="ru-RU" sz="1600" dirty="0" smtClean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65760">
                    <a:tc gridSpan="2">
                      <a:txBody>
                        <a:bodyPr/>
                        <a:lstStyle/>
                        <a:p>
                          <a:r>
                            <a:rPr lang="uk-UA" sz="1600" b="1" dirty="0" smtClean="0"/>
                            <a:t>                   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[</a:t>
                          </a:r>
                          <a:r>
                            <a:rPr lang="uk-UA" sz="1600" b="1" dirty="0" smtClean="0">
                              <a:solidFill>
                                <a:srgbClr val="C00000"/>
                              </a:solidFill>
                            </a:rPr>
                            <a:t>свистячий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]</a:t>
                          </a:r>
                          <a:r>
                            <a:rPr lang="uk-UA" sz="1600" b="1" dirty="0" smtClean="0">
                              <a:solidFill>
                                <a:srgbClr val="C00000"/>
                              </a:solidFill>
                            </a:rPr>
                            <a:t> + 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[</a:t>
                          </a:r>
                          <a:r>
                            <a:rPr lang="uk-UA" sz="1600" b="1" dirty="0" smtClean="0">
                              <a:solidFill>
                                <a:srgbClr val="C00000"/>
                              </a:solidFill>
                            </a:rPr>
                            <a:t>шиплячий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]</a:t>
                          </a:r>
                          <a:r>
                            <a:rPr lang="uk-UA" sz="1600" b="1" dirty="0" smtClean="0">
                              <a:solidFill>
                                <a:srgbClr val="C00000"/>
                              </a:solidFill>
                            </a:rPr>
                            <a:t>                    →                                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[</a:t>
                          </a:r>
                          <a:r>
                            <a:rPr lang="uk-UA" sz="1600" b="1" dirty="0" smtClean="0">
                              <a:solidFill>
                                <a:srgbClr val="C00000"/>
                              </a:solidFill>
                            </a:rPr>
                            <a:t>шиплячі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]</a:t>
                          </a:r>
                          <a:endParaRPr lang="ru-RU" sz="16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1310640">
                    <a:tc>
                      <a:txBody>
                        <a:bodyPr/>
                        <a:lstStyle/>
                        <a:p>
                          <a:r>
                            <a:rPr lang="uk-UA" sz="1600" dirty="0" smtClean="0">
                              <a:solidFill>
                                <a:srgbClr val="C00000"/>
                              </a:solidFill>
                            </a:rPr>
                            <a:t>зж</a:t>
                          </a:r>
                          <a:r>
                            <a:rPr lang="uk-UA" sz="1600" dirty="0" smtClean="0"/>
                            <a:t>овкнути</a:t>
                          </a:r>
                          <a:br>
                            <a:rPr lang="uk-UA" sz="1600" dirty="0" smtClean="0"/>
                          </a:br>
                          <a:r>
                            <a:rPr lang="uk-UA" sz="1600" dirty="0" smtClean="0"/>
                            <a:t>ро</a:t>
                          </a:r>
                          <a:r>
                            <a:rPr lang="uk-UA" sz="1600" dirty="0" smtClean="0">
                              <a:solidFill>
                                <a:srgbClr val="C00000"/>
                              </a:solidFill>
                            </a:rPr>
                            <a:t>зч</a:t>
                          </a:r>
                          <a:r>
                            <a:rPr lang="uk-UA" sz="1600" dirty="0" smtClean="0"/>
                            <a:t>ин</a:t>
                          </a:r>
                          <a:br>
                            <a:rPr lang="uk-UA" sz="1600" dirty="0" smtClean="0"/>
                          </a:br>
                          <a:r>
                            <a:rPr lang="uk-UA" sz="1600" dirty="0" smtClean="0">
                              <a:solidFill>
                                <a:srgbClr val="C00000"/>
                              </a:solidFill>
                            </a:rPr>
                            <a:t>з дж</a:t>
                          </a:r>
                          <a:r>
                            <a:rPr lang="uk-UA" sz="1600" dirty="0" smtClean="0"/>
                            <a:t>ерела</a:t>
                          </a:r>
                          <a:br>
                            <a:rPr lang="uk-UA" sz="1600" dirty="0" smtClean="0"/>
                          </a:br>
                          <a:r>
                            <a:rPr lang="uk-UA" sz="1600" dirty="0" smtClean="0"/>
                            <a:t>Пара</a:t>
                          </a:r>
                          <a:r>
                            <a:rPr lang="uk-UA" sz="1600" dirty="0" smtClean="0">
                              <a:solidFill>
                                <a:srgbClr val="C00000"/>
                              </a:solidFill>
                            </a:rPr>
                            <a:t>сч</a:t>
                          </a:r>
                          <a:r>
                            <a:rPr lang="uk-UA" sz="1600" dirty="0" smtClean="0"/>
                            <a:t>ин</a:t>
                          </a:r>
                          <a:br>
                            <a:rPr lang="uk-UA" sz="1600" dirty="0" smtClean="0"/>
                          </a:br>
                          <a:r>
                            <a:rPr lang="uk-UA" sz="1600" dirty="0" smtClean="0"/>
                            <a:t>прині</a:t>
                          </a:r>
                          <a:r>
                            <a:rPr lang="uk-UA" sz="1600" dirty="0" smtClean="0">
                              <a:solidFill>
                                <a:srgbClr val="C00000"/>
                              </a:solidFill>
                            </a:rPr>
                            <a:t>сш</a:t>
                          </a:r>
                          <a:r>
                            <a:rPr lang="uk-UA" sz="1600" dirty="0" smtClean="0"/>
                            <a:t>и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100152" t="-200463" r="-305" b="-555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368310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226401893"/>
                  </p:ext>
                </p:extLst>
              </p:nvPr>
            </p:nvGraphicFramePr>
            <p:xfrm>
              <a:off x="457200" y="1600200"/>
              <a:ext cx="8229600" cy="31191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1148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1148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70840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uk-UA" b="1" dirty="0" smtClean="0"/>
                            <a:t>                 </a:t>
                          </a:r>
                          <a:r>
                            <a:rPr lang="uk-UA" b="1" dirty="0" smtClean="0">
                              <a:solidFill>
                                <a:srgbClr val="C00000"/>
                              </a:solidFill>
                            </a:rPr>
                            <a:t>проривний 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[</a:t>
                          </a:r>
                          <a:r>
                            <a:rPr lang="uk-UA" b="1" i="0" dirty="0" smtClean="0">
                              <a:solidFill>
                                <a:srgbClr val="C00000"/>
                              </a:solidFill>
                            </a:rPr>
                            <a:t>д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]</a:t>
                          </a: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:r>
                            <a:rPr lang="uk-UA" b="1" i="0" dirty="0" smtClean="0">
                              <a:solidFill>
                                <a:srgbClr val="C00000"/>
                              </a:solidFill>
                            </a:rPr>
                            <a:t>+ 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[</a:t>
                          </a:r>
                          <a:r>
                            <a:rPr lang="uk-UA" b="1" i="0" dirty="0" smtClean="0">
                              <a:solidFill>
                                <a:srgbClr val="C00000"/>
                              </a:solidFill>
                            </a:rPr>
                            <a:t>шиплячий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]</a:t>
                          </a:r>
                          <a:r>
                            <a:rPr lang="uk-UA" b="1" i="0" dirty="0" smtClean="0">
                              <a:solidFill>
                                <a:srgbClr val="C00000"/>
                              </a:solidFill>
                            </a:rPr>
                            <a:t>          </a:t>
                          </a:r>
                          <a:r>
                            <a:rPr lang="ru-RU" b="1" i="0" dirty="0" smtClean="0">
                              <a:solidFill>
                                <a:srgbClr val="C00000"/>
                              </a:solidFill>
                            </a:rPr>
                            <a:t>→                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[</a:t>
                          </a:r>
                          <a:r>
                            <a:rPr lang="uk-UA" b="1" dirty="0" smtClean="0">
                              <a:solidFill>
                                <a:srgbClr val="C00000"/>
                              </a:solidFill>
                            </a:rPr>
                            <a:t>африкат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]</a:t>
                          </a:r>
                          <a:r>
                            <a:rPr lang="uk-UA" b="1" dirty="0" smtClean="0">
                              <a:solidFill>
                                <a:srgbClr val="C00000"/>
                              </a:solidFill>
                            </a:rPr>
                            <a:t> + 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[</a:t>
                          </a:r>
                          <a:r>
                            <a:rPr lang="uk-UA" b="1" dirty="0" smtClean="0">
                              <a:solidFill>
                                <a:srgbClr val="C00000"/>
                              </a:solidFill>
                            </a:rPr>
                            <a:t>шиплячий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]</a:t>
                          </a:r>
                          <a:endParaRPr lang="ru-RU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dirty="0" err="1" smtClean="0"/>
                            <a:t>пі</a:t>
                          </a:r>
                          <a:r>
                            <a:rPr lang="ru-RU" dirty="0" err="1" smtClean="0">
                              <a:solidFill>
                                <a:srgbClr val="C00000"/>
                              </a:solidFill>
                            </a:rPr>
                            <a:t>дж</a:t>
                          </a:r>
                          <a:r>
                            <a:rPr lang="ru-RU" dirty="0" err="1" smtClean="0"/>
                            <a:t>ивити</a:t>
                          </a:r>
                          <a:r>
                            <a:rPr lang="ru-RU" dirty="0" smtClean="0"/>
                            <a:t/>
                          </a:r>
                          <a:br>
                            <a:rPr lang="ru-RU" dirty="0" smtClean="0"/>
                          </a:br>
                          <a:r>
                            <a:rPr lang="ru-RU" dirty="0" err="1" smtClean="0"/>
                            <a:t>ві</a:t>
                          </a:r>
                          <a:r>
                            <a:rPr lang="ru-RU" dirty="0" err="1" smtClean="0">
                              <a:solidFill>
                                <a:srgbClr val="C00000"/>
                              </a:solidFill>
                            </a:rPr>
                            <a:t>дч</a:t>
                          </a:r>
                          <a:r>
                            <a:rPr lang="ru-RU" dirty="0" err="1" smtClean="0"/>
                            <a:t>ути</a:t>
                          </a:r>
                          <a:r>
                            <a:rPr lang="ru-RU" dirty="0" smtClean="0"/>
                            <a:t/>
                          </a:r>
                          <a:br>
                            <a:rPr lang="ru-RU" dirty="0" smtClean="0"/>
                          </a:br>
                          <a:r>
                            <a:rPr lang="ru-RU" dirty="0" err="1" smtClean="0"/>
                            <a:t>ві</a:t>
                          </a:r>
                          <a:r>
                            <a:rPr lang="ru-RU" dirty="0" err="1" smtClean="0">
                              <a:solidFill>
                                <a:srgbClr val="C00000"/>
                              </a:solidFill>
                            </a:rPr>
                            <a:t>дш</a:t>
                          </a:r>
                          <a:r>
                            <a:rPr lang="ru-RU" dirty="0" err="1" smtClean="0"/>
                            <a:t>укати</a:t>
                          </a:r>
                          <a:r>
                            <a:rPr lang="ru-RU" dirty="0" smtClean="0"/>
                            <a:t> </a:t>
                          </a:r>
                          <a:br>
                            <a:rPr lang="ru-RU" dirty="0" smtClean="0"/>
                          </a:br>
                          <a:r>
                            <a:rPr lang="ru-RU" dirty="0" err="1" smtClean="0"/>
                            <a:t>ві</a:t>
                          </a:r>
                          <a:r>
                            <a:rPr lang="ru-RU" dirty="0" err="1" smtClean="0">
                              <a:solidFill>
                                <a:srgbClr val="C00000"/>
                              </a:solidFill>
                            </a:rPr>
                            <a:t>д</a:t>
                          </a:r>
                          <a:r>
                            <a:rPr lang="ru-RU" dirty="0" smtClean="0"/>
                            <a:t> </a:t>
                          </a:r>
                          <a:r>
                            <a:rPr lang="ru-RU" dirty="0" err="1" smtClean="0">
                              <a:solidFill>
                                <a:srgbClr val="C00000"/>
                              </a:solidFill>
                            </a:rPr>
                            <a:t>дж</a:t>
                          </a:r>
                          <a:r>
                            <a:rPr lang="ru-RU" dirty="0" err="1" smtClean="0"/>
                            <a:t>ерела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dirty="0" smtClean="0"/>
                            <a:t>пі</a:t>
                          </a:r>
                          <a:r>
                            <a:rPr lang="en-US" sz="1800" b="1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US" sz="18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sz="1800" b="1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дж</m:t>
                                  </m:r>
                                </m:e>
                              </m:acc>
                              <m:r>
                                <a:rPr lang="uk-UA" sz="1800" b="0" i="0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ж</m:t>
                              </m:r>
                            </m:oMath>
                          </a14:m>
                          <a:r>
                            <a:rPr lang="en-US" sz="1800" b="1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sz="1800" dirty="0" err="1" smtClean="0"/>
                            <a:t>ивити</a:t>
                          </a:r>
                          <a:r>
                            <a:rPr lang="uk-UA" sz="1800" dirty="0" smtClean="0"/>
                            <a:t/>
                          </a:r>
                          <a:br>
                            <a:rPr lang="uk-UA" sz="1800" dirty="0" smtClean="0"/>
                          </a:br>
                          <a:r>
                            <a:rPr lang="uk-UA" sz="1800" dirty="0" err="1" smtClean="0"/>
                            <a:t>ві</a:t>
                          </a:r>
                          <a:r>
                            <a:rPr lang="en-US" sz="1800" b="1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US" sz="18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sz="1800" b="1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дж</m:t>
                                  </m:r>
                                </m:e>
                              </m:acc>
                            </m:oMath>
                          </a14:m>
                          <a:r>
                            <a:rPr lang="uk-UA" sz="1800" b="1" dirty="0" smtClean="0">
                              <a:solidFill>
                                <a:srgbClr val="C00000"/>
                              </a:solidFill>
                            </a:rPr>
                            <a:t>ч</a:t>
                          </a:r>
                          <a:r>
                            <a:rPr lang="en-US" sz="1800" b="1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sz="1800" dirty="0" err="1" smtClean="0"/>
                            <a:t>ути</a:t>
                          </a:r>
                          <a:r>
                            <a:rPr lang="uk-UA" sz="1800" dirty="0" smtClean="0"/>
                            <a:t/>
                          </a:r>
                          <a:br>
                            <a:rPr lang="uk-UA" sz="1800" dirty="0" smtClean="0"/>
                          </a:br>
                          <a:r>
                            <a:rPr lang="uk-UA" sz="1800" dirty="0" err="1" smtClean="0"/>
                            <a:t>ві</a:t>
                          </a:r>
                          <a:r>
                            <a:rPr lang="en-US" sz="1800" b="1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US" sz="18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sz="1800" b="1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дж</m:t>
                                  </m:r>
                                </m:e>
                              </m:acc>
                            </m:oMath>
                          </a14:m>
                          <a:r>
                            <a:rPr lang="uk-UA" sz="1800" b="1" dirty="0" smtClean="0">
                              <a:solidFill>
                                <a:srgbClr val="C00000"/>
                              </a:solidFill>
                            </a:rPr>
                            <a:t>ш</a:t>
                          </a:r>
                          <a:r>
                            <a:rPr lang="en-US" sz="1800" b="1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sz="1800" dirty="0" err="1" smtClean="0"/>
                            <a:t>укати</a:t>
                          </a:r>
                          <a:r>
                            <a:rPr lang="uk-UA" sz="1800" dirty="0" smtClean="0"/>
                            <a:t/>
                          </a:r>
                          <a:br>
                            <a:rPr lang="uk-UA" sz="1800" dirty="0" smtClean="0"/>
                          </a:br>
                          <a:r>
                            <a:rPr lang="uk-UA" sz="1800" dirty="0" err="1" smtClean="0"/>
                            <a:t>ві</a:t>
                          </a:r>
                          <a:r>
                            <a:rPr lang="en-US" sz="1800" b="1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US" sz="18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sz="1800" b="1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дж</m:t>
                                  </m:r>
                                </m:e>
                              </m:acc>
                            </m:oMath>
                          </a14:m>
                          <a:r>
                            <a:rPr lang="uk-UA" sz="1800" b="1" dirty="0" smtClean="0">
                              <a:solidFill>
                                <a:srgbClr val="C00000"/>
                              </a:solidFill>
                            </a:rPr>
                            <a:t>:</a:t>
                          </a:r>
                          <a:r>
                            <a:rPr lang="en-US" sz="1800" b="1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sz="1800" dirty="0" err="1" smtClean="0"/>
                            <a:t>ерела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 gridSpan="2">
                      <a:txBody>
                        <a:bodyPr/>
                        <a:lstStyle/>
                        <a:p>
                          <a:r>
                            <a:rPr lang="uk-UA" b="1" dirty="0" smtClean="0"/>
                            <a:t>                 </a:t>
                          </a:r>
                          <a:r>
                            <a:rPr lang="uk-UA" b="1" dirty="0" smtClean="0">
                              <a:solidFill>
                                <a:srgbClr val="C00000"/>
                              </a:solidFill>
                            </a:rPr>
                            <a:t>проривний 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[</a:t>
                          </a:r>
                          <a:r>
                            <a:rPr lang="uk-UA" b="1" i="0" dirty="0" smtClean="0">
                              <a:solidFill>
                                <a:srgbClr val="C00000"/>
                              </a:solidFill>
                            </a:rPr>
                            <a:t>д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]</a:t>
                          </a: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:r>
                            <a:rPr lang="uk-UA" b="1" i="0" dirty="0" smtClean="0">
                              <a:solidFill>
                                <a:srgbClr val="C00000"/>
                              </a:solidFill>
                            </a:rPr>
                            <a:t>+ 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[</a:t>
                          </a:r>
                          <a:r>
                            <a:rPr lang="uk-UA" b="1" i="0" dirty="0" smtClean="0">
                              <a:solidFill>
                                <a:srgbClr val="C00000"/>
                              </a:solidFill>
                            </a:rPr>
                            <a:t>свистячий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]</a:t>
                          </a:r>
                          <a:r>
                            <a:rPr lang="uk-UA" b="1" i="0" dirty="0" smtClean="0">
                              <a:solidFill>
                                <a:srgbClr val="C00000"/>
                              </a:solidFill>
                            </a:rPr>
                            <a:t>          </a:t>
                          </a:r>
                          <a:r>
                            <a:rPr lang="ru-RU" b="1" i="0" dirty="0" smtClean="0">
                              <a:solidFill>
                                <a:srgbClr val="C00000"/>
                              </a:solidFill>
                            </a:rPr>
                            <a:t>→                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[</a:t>
                          </a:r>
                          <a:r>
                            <a:rPr lang="uk-UA" b="1" dirty="0" smtClean="0">
                              <a:solidFill>
                                <a:srgbClr val="C00000"/>
                              </a:solidFill>
                            </a:rPr>
                            <a:t>африкат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]</a:t>
                          </a:r>
                          <a:r>
                            <a:rPr lang="uk-UA" b="1" dirty="0" smtClean="0">
                              <a:solidFill>
                                <a:srgbClr val="C00000"/>
                              </a:solidFill>
                            </a:rPr>
                            <a:t> + 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[</a:t>
                          </a:r>
                          <a:r>
                            <a:rPr lang="uk-UA" b="1" dirty="0" smtClean="0">
                              <a:solidFill>
                                <a:srgbClr val="C00000"/>
                              </a:solidFill>
                            </a:rPr>
                            <a:t>свистячий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]</a:t>
                          </a:r>
                          <a:endParaRPr lang="ru-RU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uk-UA" dirty="0" smtClean="0"/>
                            <a:t>ві</a:t>
                          </a:r>
                          <a:r>
                            <a:rPr lang="uk-UA" dirty="0" smtClean="0">
                              <a:solidFill>
                                <a:srgbClr val="C00000"/>
                              </a:solidFill>
                            </a:rPr>
                            <a:t>дс</a:t>
                          </a:r>
                          <a:r>
                            <a:rPr lang="uk-UA" dirty="0" smtClean="0"/>
                            <a:t>туп</a:t>
                          </a:r>
                          <a:br>
                            <a:rPr lang="uk-UA" dirty="0" smtClean="0"/>
                          </a:br>
                          <a:r>
                            <a:rPr lang="uk-UA" dirty="0" smtClean="0"/>
                            <a:t>ві</a:t>
                          </a:r>
                          <a:r>
                            <a:rPr lang="uk-UA" dirty="0" smtClean="0">
                              <a:solidFill>
                                <a:srgbClr val="C00000"/>
                              </a:solidFill>
                            </a:rPr>
                            <a:t>дз</a:t>
                          </a:r>
                          <a:r>
                            <a:rPr lang="uk-UA" dirty="0" smtClean="0"/>
                            <a:t>нака</a:t>
                          </a:r>
                          <a:br>
                            <a:rPr lang="uk-UA" dirty="0" smtClean="0"/>
                          </a:br>
                          <a:r>
                            <a:rPr lang="uk-UA" dirty="0" smtClean="0"/>
                            <a:t>ві</a:t>
                          </a:r>
                          <a:r>
                            <a:rPr lang="uk-UA" dirty="0" smtClean="0">
                              <a:solidFill>
                                <a:srgbClr val="C00000"/>
                              </a:solidFill>
                            </a:rPr>
                            <a:t>дц</a:t>
                          </a:r>
                          <a:r>
                            <a:rPr lang="uk-UA" dirty="0" smtClean="0"/>
                            <a:t>ідити</a:t>
                          </a:r>
                          <a:br>
                            <a:rPr lang="uk-UA" dirty="0" smtClean="0"/>
                          </a:br>
                          <a:r>
                            <a:rPr lang="uk-UA" dirty="0" smtClean="0"/>
                            <a:t>ві</a:t>
                          </a:r>
                          <a:r>
                            <a:rPr lang="uk-UA" dirty="0" smtClean="0">
                              <a:solidFill>
                                <a:srgbClr val="C00000"/>
                              </a:solidFill>
                            </a:rPr>
                            <a:t>ддз</a:t>
                          </a:r>
                          <a:r>
                            <a:rPr lang="uk-UA" dirty="0" smtClean="0"/>
                            <a:t>еркалення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uk-UA" dirty="0" smtClean="0"/>
                            <a:t>ві</a:t>
                          </a:r>
                          <a:r>
                            <a:rPr lang="en-US" b="1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b="1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дз</m:t>
                                  </m:r>
                                </m:e>
                              </m:acc>
                            </m:oMath>
                          </a14:m>
                          <a:r>
                            <a:rPr lang="uk-UA" b="1" dirty="0" smtClean="0">
                              <a:solidFill>
                                <a:srgbClr val="C00000"/>
                              </a:solidFill>
                            </a:rPr>
                            <a:t>с</a:t>
                          </a:r>
                          <a:r>
                            <a:rPr lang="en-US" b="1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dirty="0" smtClean="0"/>
                            <a:t>туп</a:t>
                          </a:r>
                          <a:br>
                            <a:rPr lang="uk-UA" dirty="0" smtClean="0"/>
                          </a:br>
                          <a:r>
                            <a:rPr lang="uk-UA" dirty="0" err="1" smtClean="0"/>
                            <a:t>ві</a:t>
                          </a:r>
                          <a:r>
                            <a:rPr lang="en-US" b="1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b="1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дз</m:t>
                                  </m:r>
                                </m:e>
                              </m:acc>
                              <m:r>
                                <a:rPr lang="uk-UA" b="0" i="0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з</m:t>
                              </m:r>
                            </m:oMath>
                          </a14:m>
                          <a:r>
                            <a:rPr lang="en-US" b="1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dirty="0" err="1" smtClean="0"/>
                            <a:t>нака</a:t>
                          </a:r>
                          <a:r>
                            <a:rPr lang="uk-UA" dirty="0" smtClean="0"/>
                            <a:t/>
                          </a:r>
                          <a:br>
                            <a:rPr lang="uk-UA" dirty="0" smtClean="0"/>
                          </a:br>
                          <a:r>
                            <a:rPr lang="uk-UA" dirty="0" smtClean="0"/>
                            <a:t>ві</a:t>
                          </a:r>
                          <a:r>
                            <a:rPr lang="en-US" b="1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b="1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дз</m:t>
                                  </m:r>
                                </m:e>
                              </m:acc>
                            </m:oMath>
                          </a14:m>
                          <a:r>
                            <a:rPr lang="uk-UA" b="1" dirty="0" smtClean="0">
                              <a:solidFill>
                                <a:srgbClr val="C00000"/>
                              </a:solidFill>
                            </a:rPr>
                            <a:t>ц′</a:t>
                          </a:r>
                          <a:r>
                            <a:rPr lang="en-US" b="1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dirty="0" err="1" smtClean="0"/>
                            <a:t>ідити</a:t>
                          </a:r>
                          <a:r>
                            <a:rPr lang="uk-UA" dirty="0" smtClean="0"/>
                            <a:t/>
                          </a:r>
                          <a:br>
                            <a:rPr lang="uk-UA" dirty="0" smtClean="0"/>
                          </a:br>
                          <a:r>
                            <a:rPr lang="uk-UA" dirty="0" err="1" smtClean="0"/>
                            <a:t>ві</a:t>
                          </a:r>
                          <a:r>
                            <a:rPr lang="en-US" b="1" dirty="0" smtClean="0">
                              <a:solidFill>
                                <a:srgbClr val="C00000"/>
                              </a:solidFill>
                            </a:rPr>
                            <a:t>[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b="1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дз</m:t>
                                  </m:r>
                                </m:e>
                              </m:acc>
                            </m:oMath>
                          </a14:m>
                          <a:r>
                            <a:rPr lang="uk-UA" b="1" dirty="0" smtClean="0">
                              <a:solidFill>
                                <a:srgbClr val="C00000"/>
                              </a:solidFill>
                            </a:rPr>
                            <a:t>:</a:t>
                          </a:r>
                          <a:r>
                            <a:rPr lang="en-US" b="1" dirty="0" smtClean="0">
                              <a:solidFill>
                                <a:srgbClr val="C00000"/>
                              </a:solidFill>
                            </a:rPr>
                            <a:t>]</a:t>
                          </a:r>
                          <a:r>
                            <a:rPr lang="uk-UA" dirty="0" err="1" smtClean="0"/>
                            <a:t>еркалення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226401893"/>
                  </p:ext>
                </p:extLst>
              </p:nvPr>
            </p:nvGraphicFramePr>
            <p:xfrm>
              <a:off x="457200" y="1600200"/>
              <a:ext cx="8229600" cy="31191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1148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1148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70840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uk-UA" b="1" dirty="0" smtClean="0"/>
                            <a:t>                 </a:t>
                          </a:r>
                          <a:r>
                            <a:rPr lang="uk-UA" b="1" dirty="0" smtClean="0">
                              <a:solidFill>
                                <a:srgbClr val="C00000"/>
                              </a:solidFill>
                            </a:rPr>
                            <a:t>проривний 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[</a:t>
                          </a:r>
                          <a:r>
                            <a:rPr lang="uk-UA" b="1" i="0" dirty="0" smtClean="0">
                              <a:solidFill>
                                <a:srgbClr val="C00000"/>
                              </a:solidFill>
                            </a:rPr>
                            <a:t>д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]</a:t>
                          </a: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:r>
                            <a:rPr lang="uk-UA" b="1" i="0" dirty="0" smtClean="0">
                              <a:solidFill>
                                <a:srgbClr val="C00000"/>
                              </a:solidFill>
                            </a:rPr>
                            <a:t>+ 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[</a:t>
                          </a:r>
                          <a:r>
                            <a:rPr lang="uk-UA" b="1" i="0" dirty="0" smtClean="0">
                              <a:solidFill>
                                <a:srgbClr val="C00000"/>
                              </a:solidFill>
                            </a:rPr>
                            <a:t>шиплячий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]</a:t>
                          </a:r>
                          <a:r>
                            <a:rPr lang="uk-UA" b="1" i="0" dirty="0" smtClean="0">
                              <a:solidFill>
                                <a:srgbClr val="C00000"/>
                              </a:solidFill>
                            </a:rPr>
                            <a:t>          </a:t>
                          </a:r>
                          <a:r>
                            <a:rPr lang="ru-RU" b="1" i="0" dirty="0" smtClean="0">
                              <a:solidFill>
                                <a:srgbClr val="C00000"/>
                              </a:solidFill>
                            </a:rPr>
                            <a:t>→                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[</a:t>
                          </a:r>
                          <a:r>
                            <a:rPr lang="uk-UA" b="1" dirty="0" smtClean="0">
                              <a:solidFill>
                                <a:srgbClr val="C00000"/>
                              </a:solidFill>
                            </a:rPr>
                            <a:t>африкат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]</a:t>
                          </a:r>
                          <a:r>
                            <a:rPr lang="uk-UA" b="1" dirty="0" smtClean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:r>
                            <a:rPr lang="uk-UA" b="1" dirty="0" smtClean="0">
                              <a:solidFill>
                                <a:srgbClr val="C00000"/>
                              </a:solidFill>
                            </a:rPr>
                            <a:t>+ 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[</a:t>
                          </a:r>
                          <a:r>
                            <a:rPr lang="uk-UA" b="1" dirty="0" smtClean="0">
                              <a:solidFill>
                                <a:srgbClr val="C00000"/>
                              </a:solidFill>
                            </a:rPr>
                            <a:t>шиплячий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]</a:t>
                          </a:r>
                          <a:endParaRPr lang="ru-RU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r>
                            <a:rPr lang="ru-RU" dirty="0" err="1" smtClean="0"/>
                            <a:t>пі</a:t>
                          </a:r>
                          <a:r>
                            <a:rPr lang="ru-RU" dirty="0" err="1" smtClean="0">
                              <a:solidFill>
                                <a:srgbClr val="C00000"/>
                              </a:solidFill>
                            </a:rPr>
                            <a:t>дж</a:t>
                          </a:r>
                          <a:r>
                            <a:rPr lang="ru-RU" dirty="0" err="1" smtClean="0"/>
                            <a:t>ивити</a:t>
                          </a:r>
                          <a:r>
                            <a:rPr lang="ru-RU" dirty="0" smtClean="0"/>
                            <a:t/>
                          </a:r>
                          <a:br>
                            <a:rPr lang="ru-RU" dirty="0" smtClean="0"/>
                          </a:br>
                          <a:r>
                            <a:rPr lang="ru-RU" dirty="0" err="1" smtClean="0"/>
                            <a:t>ві</a:t>
                          </a:r>
                          <a:r>
                            <a:rPr lang="ru-RU" dirty="0" err="1" smtClean="0">
                              <a:solidFill>
                                <a:srgbClr val="C00000"/>
                              </a:solidFill>
                            </a:rPr>
                            <a:t>дч</a:t>
                          </a:r>
                          <a:r>
                            <a:rPr lang="ru-RU" dirty="0" err="1" smtClean="0"/>
                            <a:t>ути</a:t>
                          </a:r>
                          <a:r>
                            <a:rPr lang="ru-RU" dirty="0" smtClean="0"/>
                            <a:t/>
                          </a:r>
                          <a:br>
                            <a:rPr lang="ru-RU" dirty="0" smtClean="0"/>
                          </a:br>
                          <a:r>
                            <a:rPr lang="ru-RU" dirty="0" err="1" smtClean="0"/>
                            <a:t>ві</a:t>
                          </a:r>
                          <a:r>
                            <a:rPr lang="ru-RU" dirty="0" err="1" smtClean="0">
                              <a:solidFill>
                                <a:srgbClr val="C00000"/>
                              </a:solidFill>
                            </a:rPr>
                            <a:t>дш</a:t>
                          </a:r>
                          <a:r>
                            <a:rPr lang="ru-RU" dirty="0" err="1" smtClean="0"/>
                            <a:t>укати</a:t>
                          </a:r>
                          <a:r>
                            <a:rPr lang="ru-RU" dirty="0" smtClean="0"/>
                            <a:t> </a:t>
                          </a:r>
                          <a:br>
                            <a:rPr lang="ru-RU" dirty="0" smtClean="0"/>
                          </a:br>
                          <a:r>
                            <a:rPr lang="ru-RU" dirty="0" err="1" smtClean="0"/>
                            <a:t>ві</a:t>
                          </a:r>
                          <a:r>
                            <a:rPr lang="ru-RU" dirty="0" err="1" smtClean="0">
                              <a:solidFill>
                                <a:srgbClr val="C00000"/>
                              </a:solidFill>
                            </a:rPr>
                            <a:t>д</a:t>
                          </a:r>
                          <a:r>
                            <a:rPr lang="ru-RU" dirty="0" smtClean="0"/>
                            <a:t> </a:t>
                          </a:r>
                          <a:r>
                            <a:rPr lang="ru-RU" dirty="0" err="1" smtClean="0">
                              <a:solidFill>
                                <a:srgbClr val="C00000"/>
                              </a:solidFill>
                            </a:rPr>
                            <a:t>дж</a:t>
                          </a:r>
                          <a:r>
                            <a:rPr lang="ru-RU" dirty="0" err="1" smtClean="0"/>
                            <a:t>ерела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100296" t="-33673" r="-444" b="-13826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 gridSpan="2">
                      <a:txBody>
                        <a:bodyPr/>
                        <a:lstStyle/>
                        <a:p>
                          <a:r>
                            <a:rPr lang="uk-UA" b="1" dirty="0" smtClean="0"/>
                            <a:t>                 </a:t>
                          </a:r>
                          <a:r>
                            <a:rPr lang="uk-UA" b="1" dirty="0" smtClean="0">
                              <a:solidFill>
                                <a:srgbClr val="C00000"/>
                              </a:solidFill>
                            </a:rPr>
                            <a:t>проривний 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[</a:t>
                          </a:r>
                          <a:r>
                            <a:rPr lang="uk-UA" b="1" i="0" dirty="0" smtClean="0">
                              <a:solidFill>
                                <a:srgbClr val="C00000"/>
                              </a:solidFill>
                            </a:rPr>
                            <a:t>д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]</a:t>
                          </a:r>
                          <a:r>
                            <a:rPr lang="uk-UA" b="1" i="1" dirty="0" smtClean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:r>
                            <a:rPr lang="uk-UA" b="1" i="0" dirty="0" smtClean="0">
                              <a:solidFill>
                                <a:srgbClr val="C00000"/>
                              </a:solidFill>
                            </a:rPr>
                            <a:t>+ 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[</a:t>
                          </a:r>
                          <a:r>
                            <a:rPr lang="uk-UA" b="1" i="0" dirty="0" smtClean="0">
                              <a:solidFill>
                                <a:srgbClr val="C00000"/>
                              </a:solidFill>
                            </a:rPr>
                            <a:t>свистячий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]</a:t>
                          </a:r>
                          <a:r>
                            <a:rPr lang="uk-UA" b="1" i="0" dirty="0" smtClean="0">
                              <a:solidFill>
                                <a:srgbClr val="C00000"/>
                              </a:solidFill>
                            </a:rPr>
                            <a:t>          </a:t>
                          </a:r>
                          <a:r>
                            <a:rPr lang="ru-RU" b="1" i="0" dirty="0" smtClean="0">
                              <a:solidFill>
                                <a:srgbClr val="C00000"/>
                              </a:solidFill>
                            </a:rPr>
                            <a:t>→                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[</a:t>
                          </a:r>
                          <a:r>
                            <a:rPr lang="uk-UA" b="1" dirty="0" smtClean="0">
                              <a:solidFill>
                                <a:srgbClr val="C00000"/>
                              </a:solidFill>
                            </a:rPr>
                            <a:t>африкат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]</a:t>
                          </a:r>
                          <a:r>
                            <a:rPr lang="uk-UA" b="1" dirty="0" smtClean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:r>
                            <a:rPr lang="uk-UA" b="1" dirty="0" smtClean="0">
                              <a:solidFill>
                                <a:srgbClr val="C00000"/>
                              </a:solidFill>
                            </a:rPr>
                            <a:t>+ 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[</a:t>
                          </a:r>
                          <a:r>
                            <a:rPr lang="uk-UA" b="1" dirty="0" smtClean="0">
                              <a:solidFill>
                                <a:srgbClr val="C00000"/>
                              </a:solidFill>
                            </a:rPr>
                            <a:t>свистячий</a:t>
                          </a:r>
                          <a:r>
                            <a:rPr kumimoji="0" lang="en-US" sz="1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]</a:t>
                          </a:r>
                          <a:endParaRPr lang="ru-RU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r>
                            <a:rPr lang="uk-UA" dirty="0" smtClean="0"/>
                            <a:t>ві</a:t>
                          </a:r>
                          <a:r>
                            <a:rPr lang="uk-UA" dirty="0" smtClean="0">
                              <a:solidFill>
                                <a:srgbClr val="C00000"/>
                              </a:solidFill>
                            </a:rPr>
                            <a:t>дс</a:t>
                          </a:r>
                          <a:r>
                            <a:rPr lang="uk-UA" dirty="0" smtClean="0"/>
                            <a:t>туп</a:t>
                          </a:r>
                          <a:br>
                            <a:rPr lang="uk-UA" dirty="0" smtClean="0"/>
                          </a:br>
                          <a:r>
                            <a:rPr lang="uk-UA" dirty="0" smtClean="0"/>
                            <a:t>ві</a:t>
                          </a:r>
                          <a:r>
                            <a:rPr lang="uk-UA" dirty="0" smtClean="0">
                              <a:solidFill>
                                <a:srgbClr val="C00000"/>
                              </a:solidFill>
                            </a:rPr>
                            <a:t>дз</a:t>
                          </a:r>
                          <a:r>
                            <a:rPr lang="uk-UA" dirty="0" smtClean="0"/>
                            <a:t>нака</a:t>
                          </a:r>
                          <a:br>
                            <a:rPr lang="uk-UA" dirty="0" smtClean="0"/>
                          </a:br>
                          <a:r>
                            <a:rPr lang="uk-UA" dirty="0" smtClean="0"/>
                            <a:t>ві</a:t>
                          </a:r>
                          <a:r>
                            <a:rPr lang="uk-UA" dirty="0" smtClean="0">
                              <a:solidFill>
                                <a:srgbClr val="C00000"/>
                              </a:solidFill>
                            </a:rPr>
                            <a:t>дц</a:t>
                          </a:r>
                          <a:r>
                            <a:rPr lang="uk-UA" dirty="0" smtClean="0"/>
                            <a:t>ідити</a:t>
                          </a:r>
                          <a:br>
                            <a:rPr lang="uk-UA" dirty="0" smtClean="0"/>
                          </a:br>
                          <a:r>
                            <a:rPr lang="uk-UA" dirty="0" smtClean="0"/>
                            <a:t>ві</a:t>
                          </a:r>
                          <a:r>
                            <a:rPr lang="uk-UA" dirty="0" smtClean="0">
                              <a:solidFill>
                                <a:srgbClr val="C00000"/>
                              </a:solidFill>
                            </a:rPr>
                            <a:t>ддз</a:t>
                          </a:r>
                          <a:r>
                            <a:rPr lang="uk-UA" dirty="0" smtClean="0"/>
                            <a:t>еркалення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100296" t="-164286" r="-444" b="-76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62786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9408044"/>
              </p:ext>
            </p:extLst>
          </p:nvPr>
        </p:nvGraphicFramePr>
        <p:xfrm>
          <a:off x="457200" y="1600200"/>
          <a:ext cx="8229600" cy="321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lang="uk-UA" b="1" dirty="0" smtClean="0"/>
                        <a:t>                 </a:t>
                      </a:r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проривний 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uk-UA" b="1" i="0" dirty="0" smtClean="0">
                          <a:solidFill>
                            <a:srgbClr val="C00000"/>
                          </a:solidFill>
                        </a:rPr>
                        <a:t>т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uk-UA" b="1" i="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uk-UA" b="1" i="0" dirty="0" smtClean="0">
                          <a:solidFill>
                            <a:srgbClr val="C00000"/>
                          </a:solidFill>
                        </a:rPr>
                        <a:t>шиплячий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lang="uk-UA" b="1" i="0" dirty="0" smtClean="0">
                          <a:solidFill>
                            <a:srgbClr val="C00000"/>
                          </a:solidFill>
                        </a:rPr>
                        <a:t>          </a:t>
                      </a:r>
                      <a:r>
                        <a:rPr lang="ru-RU" b="1" i="0" dirty="0" smtClean="0">
                          <a:solidFill>
                            <a:srgbClr val="C00000"/>
                          </a:solidFill>
                        </a:rPr>
                        <a:t>→                                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шиплячі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закві</a:t>
                      </a:r>
                      <a:r>
                        <a:rPr lang="ru-RU" dirty="0" err="1" smtClean="0">
                          <a:solidFill>
                            <a:srgbClr val="C00000"/>
                          </a:solidFill>
                        </a:rPr>
                        <a:t>тч</a:t>
                      </a:r>
                      <a:r>
                        <a:rPr lang="ru-RU" dirty="0" err="1" smtClean="0"/>
                        <a:t>аний</a:t>
                      </a:r>
                      <a:r>
                        <a:rPr lang="ru-RU" dirty="0" smtClean="0"/>
                        <a:t/>
                      </a:r>
                      <a:br>
                        <a:rPr lang="ru-RU" dirty="0" smtClean="0"/>
                      </a:br>
                      <a:r>
                        <a:rPr lang="ru-RU" dirty="0" err="1" smtClean="0"/>
                        <a:t>коро</a:t>
                      </a:r>
                      <a:r>
                        <a:rPr lang="ru-RU" dirty="0" err="1" smtClean="0">
                          <a:solidFill>
                            <a:srgbClr val="C00000"/>
                          </a:solidFill>
                        </a:rPr>
                        <a:t>тш</a:t>
                      </a:r>
                      <a:r>
                        <a:rPr lang="ru-RU" dirty="0" err="1" smtClean="0"/>
                        <a:t>ати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err="1" smtClean="0"/>
                        <a:t>закві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ч: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dirty="0" err="1" smtClean="0"/>
                        <a:t>аний</a:t>
                      </a:r>
                      <a:r>
                        <a:rPr lang="uk-UA" dirty="0" smtClean="0"/>
                        <a:t/>
                      </a:r>
                      <a:br>
                        <a:rPr lang="uk-UA" dirty="0" smtClean="0"/>
                      </a:br>
                      <a:r>
                        <a:rPr lang="uk-UA" dirty="0" smtClean="0"/>
                        <a:t>коро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ч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lang="uk-UA" dirty="0" smtClean="0"/>
                        <a:t>шати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uk-UA" b="1" dirty="0" smtClean="0"/>
                        <a:t>                 </a:t>
                      </a:r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проривний 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uk-UA" b="1" i="0" dirty="0" smtClean="0">
                          <a:solidFill>
                            <a:srgbClr val="C00000"/>
                          </a:solidFill>
                        </a:rPr>
                        <a:t>т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uk-UA" b="1" i="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uk-UA" b="1" i="0" dirty="0" smtClean="0">
                          <a:solidFill>
                            <a:srgbClr val="C00000"/>
                          </a:solidFill>
                        </a:rPr>
                        <a:t>свистячий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lang="uk-UA" b="1" i="0" dirty="0" smtClean="0">
                          <a:solidFill>
                            <a:srgbClr val="C00000"/>
                          </a:solidFill>
                        </a:rPr>
                        <a:t>         </a:t>
                      </a:r>
                      <a:r>
                        <a:rPr lang="ru-RU" b="1" i="0" dirty="0" smtClean="0">
                          <a:solidFill>
                            <a:srgbClr val="C00000"/>
                          </a:solidFill>
                        </a:rPr>
                        <a:t>→                </a:t>
                      </a:r>
                      <a:r>
                        <a:rPr lang="ru-RU" b="1" i="0" baseline="0" dirty="0" smtClean="0">
                          <a:solidFill>
                            <a:srgbClr val="C00000"/>
                          </a:solidFill>
                        </a:rPr>
                        <a:t>           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свистячі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1815">
                <a:tc>
                  <a:txBody>
                    <a:bodyPr/>
                    <a:lstStyle/>
                    <a:p>
                      <a:r>
                        <a:rPr lang="uk-UA" dirty="0" smtClean="0"/>
                        <a:t>сни</a:t>
                      </a:r>
                      <a:r>
                        <a:rPr lang="uk-UA" dirty="0" smtClean="0">
                          <a:solidFill>
                            <a:srgbClr val="C00000"/>
                          </a:solidFill>
                        </a:rPr>
                        <a:t>тьс</a:t>
                      </a:r>
                      <a:r>
                        <a:rPr lang="uk-UA" dirty="0" smtClean="0"/>
                        <a:t>я</a:t>
                      </a:r>
                      <a:br>
                        <a:rPr lang="uk-UA" dirty="0" smtClean="0"/>
                      </a:br>
                      <a:r>
                        <a:rPr lang="uk-UA" dirty="0" smtClean="0"/>
                        <a:t>кори</a:t>
                      </a:r>
                      <a:r>
                        <a:rPr lang="uk-UA" dirty="0" smtClean="0">
                          <a:solidFill>
                            <a:srgbClr val="C00000"/>
                          </a:solidFill>
                        </a:rPr>
                        <a:t>тц</a:t>
                      </a:r>
                      <a:r>
                        <a:rPr lang="uk-UA" dirty="0" smtClean="0"/>
                        <a:t>е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сни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ц′: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dirty="0" smtClean="0"/>
                        <a:t>я</a:t>
                      </a:r>
                      <a:br>
                        <a:rPr lang="uk-UA" dirty="0" smtClean="0"/>
                      </a:br>
                      <a:r>
                        <a:rPr lang="uk-UA" dirty="0" smtClean="0"/>
                        <a:t>кори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ц: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dirty="0" smtClean="0"/>
                        <a:t>е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585">
                <a:tc>
                  <a:txBody>
                    <a:bodyPr/>
                    <a:lstStyle/>
                    <a:p>
                      <a:r>
                        <a:rPr lang="uk-UA" dirty="0" smtClean="0"/>
                        <a:t>неві</a:t>
                      </a:r>
                      <a:r>
                        <a:rPr lang="uk-UA" dirty="0" smtClean="0">
                          <a:solidFill>
                            <a:srgbClr val="C00000"/>
                          </a:solidFill>
                        </a:rPr>
                        <a:t>стц</a:t>
                      </a:r>
                      <a:r>
                        <a:rPr lang="uk-UA" dirty="0" smtClean="0"/>
                        <a:t>і</a:t>
                      </a:r>
                      <a:br>
                        <a:rPr lang="uk-UA" dirty="0" smtClean="0"/>
                      </a:br>
                      <a:r>
                        <a:rPr lang="uk-UA" dirty="0" smtClean="0"/>
                        <a:t>студе</a:t>
                      </a:r>
                      <a:r>
                        <a:rPr lang="uk-UA" dirty="0" smtClean="0">
                          <a:solidFill>
                            <a:srgbClr val="C00000"/>
                          </a:solidFill>
                        </a:rPr>
                        <a:t>нтс</a:t>
                      </a:r>
                      <a:r>
                        <a:rPr lang="uk-UA" dirty="0" smtClean="0"/>
                        <a:t>ький</a:t>
                      </a:r>
                      <a:br>
                        <a:rPr lang="uk-UA" dirty="0" smtClean="0"/>
                      </a:br>
                      <a:r>
                        <a:rPr lang="uk-UA" dirty="0" smtClean="0"/>
                        <a:t>бра</a:t>
                      </a:r>
                      <a:r>
                        <a:rPr lang="uk-UA" dirty="0" smtClean="0">
                          <a:solidFill>
                            <a:srgbClr val="C00000"/>
                          </a:solidFill>
                        </a:rPr>
                        <a:t>тс</a:t>
                      </a:r>
                      <a:r>
                        <a:rPr lang="uk-UA" dirty="0" smtClean="0"/>
                        <a:t>ький</a:t>
                      </a:r>
                      <a:br>
                        <a:rPr lang="uk-UA" dirty="0" smtClean="0"/>
                      </a:br>
                      <a:r>
                        <a:rPr lang="uk-UA" dirty="0" smtClean="0"/>
                        <a:t>декаден</a:t>
                      </a:r>
                      <a:r>
                        <a:rPr lang="uk-UA" dirty="0" smtClean="0">
                          <a:solidFill>
                            <a:srgbClr val="C00000"/>
                          </a:solidFill>
                        </a:rPr>
                        <a:t>тс</a:t>
                      </a:r>
                      <a:r>
                        <a:rPr lang="uk-UA" dirty="0" smtClean="0"/>
                        <a:t>тво 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неві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с</a:t>
                      </a:r>
                      <a:r>
                        <a:rPr lang="el-GR" b="1" dirty="0" smtClean="0">
                          <a:solidFill>
                            <a:srgbClr val="C00000"/>
                          </a:solidFill>
                        </a:rPr>
                        <a:t>᾽</a:t>
                      </a:r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ц′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dirty="0" smtClean="0"/>
                        <a:t>і</a:t>
                      </a:r>
                      <a:br>
                        <a:rPr lang="uk-UA" dirty="0" smtClean="0"/>
                      </a:br>
                      <a:r>
                        <a:rPr lang="uk-UA" dirty="0" err="1" smtClean="0"/>
                        <a:t>студе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dirty="0" err="1" smtClean="0">
                          <a:solidFill>
                            <a:srgbClr val="C00000"/>
                          </a:solidFill>
                        </a:rPr>
                        <a:t>нс′к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dirty="0" err="1" smtClean="0"/>
                        <a:t>ий</a:t>
                      </a:r>
                      <a:r>
                        <a:rPr lang="uk-UA" dirty="0" smtClean="0"/>
                        <a:t/>
                      </a:r>
                      <a:br>
                        <a:rPr lang="uk-UA" dirty="0" smtClean="0"/>
                      </a:br>
                      <a:r>
                        <a:rPr lang="uk-UA" dirty="0" smtClean="0"/>
                        <a:t>бра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dirty="0" smtClean="0">
                          <a:solidFill>
                            <a:srgbClr val="C00000"/>
                          </a:solidFill>
                        </a:rPr>
                        <a:t>ц′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dirty="0" err="1" smtClean="0"/>
                        <a:t>кий</a:t>
                      </a:r>
                      <a:r>
                        <a:rPr lang="uk-UA" dirty="0" smtClean="0"/>
                        <a:t/>
                      </a:r>
                      <a:br>
                        <a:rPr lang="uk-UA" dirty="0" smtClean="0"/>
                      </a:br>
                      <a:r>
                        <a:rPr lang="uk-UA" dirty="0" err="1" smtClean="0"/>
                        <a:t>декаден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dirty="0" err="1" smtClean="0">
                          <a:solidFill>
                            <a:srgbClr val="C00000"/>
                          </a:solidFill>
                        </a:rPr>
                        <a:t>ств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dirty="0" smtClean="0"/>
                        <a:t>о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5874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Засоби милозвучності української мови</a:t>
            </a:r>
            <a:endParaRPr lang="ru-RU" sz="3600" dirty="0">
              <a:solidFill>
                <a:srgbClr val="0070C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558375"/>
              </p:ext>
            </p:extLst>
          </p:nvPr>
        </p:nvGraphicFramePr>
        <p:xfrm>
          <a:off x="1043608" y="1397000"/>
          <a:ext cx="7128792" cy="48563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2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9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58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Евфонічні засоби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Приклади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9193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1.</a:t>
                      </a:r>
                    </a:p>
                    <a:p>
                      <a:pPr algn="ctr"/>
                      <a:endParaRPr lang="uk-UA" b="1" dirty="0" smtClean="0"/>
                    </a:p>
                    <a:p>
                      <a:pPr algn="ctr"/>
                      <a:endParaRPr lang="uk-UA" b="1" dirty="0" smtClean="0"/>
                    </a:p>
                    <a:p>
                      <a:pPr algn="ctr"/>
                      <a:r>
                        <a:rPr lang="uk-UA" b="1" dirty="0" smtClean="0"/>
                        <a:t>2.</a:t>
                      </a:r>
                    </a:p>
                    <a:p>
                      <a:pPr algn="ctr"/>
                      <a:endParaRPr lang="uk-UA" b="1" dirty="0" smtClean="0"/>
                    </a:p>
                    <a:p>
                      <a:pPr algn="ctr"/>
                      <a:r>
                        <a:rPr lang="uk-UA" b="1" dirty="0" smtClean="0"/>
                        <a:t>3.</a:t>
                      </a:r>
                    </a:p>
                    <a:p>
                      <a:pPr algn="ctr"/>
                      <a:endParaRPr lang="uk-UA" b="1" dirty="0" smtClean="0"/>
                    </a:p>
                    <a:p>
                      <a:pPr algn="ctr"/>
                      <a:endParaRPr lang="uk-UA" b="1" dirty="0" smtClean="0"/>
                    </a:p>
                    <a:p>
                      <a:pPr algn="ctr"/>
                      <a:r>
                        <a:rPr lang="uk-UA" b="1" dirty="0" smtClean="0"/>
                        <a:t>4.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Спрощення в групах приголосних</a:t>
                      </a:r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Вставні</a:t>
                      </a:r>
                      <a:r>
                        <a:rPr lang="uk-UA" baseline="0" dirty="0" smtClean="0"/>
                        <a:t> голосні</a:t>
                      </a:r>
                    </a:p>
                    <a:p>
                      <a:endParaRPr lang="uk-UA" baseline="0" dirty="0" smtClean="0"/>
                    </a:p>
                    <a:p>
                      <a:r>
                        <a:rPr lang="uk-UA" baseline="0" dirty="0" smtClean="0"/>
                        <a:t>Приставляння звуків на початку слова</a:t>
                      </a:r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Позиційні</a:t>
                      </a:r>
                      <a:r>
                        <a:rPr lang="uk-UA" baseline="0" dirty="0" smtClean="0"/>
                        <a:t> чергування звуків, звукосполучень у паралельних формах слів, морфем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i="1" dirty="0" smtClean="0"/>
                        <a:t>ща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сл</a:t>
                      </a:r>
                      <a:r>
                        <a:rPr lang="uk-UA" i="1" dirty="0" smtClean="0"/>
                        <a:t>ивий, се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рц</a:t>
                      </a:r>
                      <a:r>
                        <a:rPr lang="uk-UA" i="1" dirty="0" smtClean="0"/>
                        <a:t>е, </a:t>
                      </a:r>
                      <a:r>
                        <a:rPr lang="uk-UA" i="1" dirty="0" err="1" smtClean="0"/>
                        <a:t>гіга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dirty="0" err="1" smtClean="0">
                          <a:solidFill>
                            <a:srgbClr val="C00000"/>
                          </a:solidFill>
                        </a:rPr>
                        <a:t>нс′к</a:t>
                      </a:r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i="1" dirty="0" err="1" smtClean="0"/>
                        <a:t>ий</a:t>
                      </a:r>
                      <a:endParaRPr lang="uk-UA" i="1" dirty="0" smtClean="0"/>
                    </a:p>
                    <a:p>
                      <a:endParaRPr lang="uk-UA" i="1" dirty="0" smtClean="0"/>
                    </a:p>
                    <a:p>
                      <a:r>
                        <a:rPr lang="uk-UA" i="1" dirty="0" smtClean="0"/>
                        <a:t>вих</a:t>
                      </a:r>
                      <a:r>
                        <a:rPr lang="uk-UA" b="1" i="1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uk-UA" i="1" dirty="0" smtClean="0"/>
                        <a:t>р,</a:t>
                      </a:r>
                      <a:r>
                        <a:rPr lang="uk-UA" i="1" baseline="0" dirty="0" smtClean="0"/>
                        <a:t> кап</a:t>
                      </a:r>
                      <a:r>
                        <a:rPr lang="uk-UA" b="1" i="1" baseline="0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i="1" baseline="0" dirty="0" smtClean="0"/>
                        <a:t>ль, сест</a:t>
                      </a:r>
                      <a:r>
                        <a:rPr lang="uk-UA" b="1" i="1" baseline="0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uk-UA" i="1" baseline="0" dirty="0" smtClean="0"/>
                        <a:t>р</a:t>
                      </a:r>
                    </a:p>
                    <a:p>
                      <a:endParaRPr lang="uk-UA" i="1" baseline="0" dirty="0" smtClean="0"/>
                    </a:p>
                    <a:p>
                      <a:r>
                        <a:rPr lang="uk-UA" b="1" i="1" baseline="0" dirty="0" smtClean="0">
                          <a:solidFill>
                            <a:srgbClr val="C00000"/>
                          </a:solidFill>
                        </a:rPr>
                        <a:t>і</a:t>
                      </a:r>
                      <a:r>
                        <a:rPr lang="uk-UA" i="1" baseline="0" dirty="0" smtClean="0"/>
                        <a:t>ржа, </a:t>
                      </a:r>
                      <a:r>
                        <a:rPr lang="uk-UA" b="1" i="1" baseline="0" dirty="0" smtClean="0">
                          <a:solidFill>
                            <a:srgbClr val="C00000"/>
                          </a:solidFill>
                        </a:rPr>
                        <a:t>в</a:t>
                      </a:r>
                      <a:r>
                        <a:rPr lang="uk-UA" i="1" baseline="0" dirty="0" smtClean="0"/>
                        <a:t>івця, </a:t>
                      </a:r>
                      <a:r>
                        <a:rPr lang="uk-UA" b="1" i="1" baseline="0" dirty="0" smtClean="0">
                          <a:solidFill>
                            <a:srgbClr val="C00000"/>
                          </a:solidFill>
                        </a:rPr>
                        <a:t>г</a:t>
                      </a:r>
                      <a:r>
                        <a:rPr lang="uk-UA" i="1" baseline="0" dirty="0" smtClean="0"/>
                        <a:t>арба, </a:t>
                      </a:r>
                      <a:r>
                        <a:rPr lang="en-US" b="1" i="1" baseline="0" dirty="0" smtClean="0">
                          <a:solidFill>
                            <a:srgbClr val="C00000"/>
                          </a:solidFill>
                        </a:rPr>
                        <a:t>[</a:t>
                      </a:r>
                      <a:r>
                        <a:rPr lang="uk-UA" b="1" i="1" baseline="0" dirty="0" smtClean="0">
                          <a:solidFill>
                            <a:srgbClr val="C00000"/>
                          </a:solidFill>
                        </a:rPr>
                        <a:t>й</a:t>
                      </a:r>
                      <a:r>
                        <a:rPr lang="en-US" b="1" i="1" baseline="0" dirty="0" smtClean="0">
                          <a:solidFill>
                            <a:srgbClr val="C00000"/>
                          </a:solidFill>
                        </a:rPr>
                        <a:t>]</a:t>
                      </a:r>
                      <a:r>
                        <a:rPr lang="uk-UA" i="1" baseline="0" dirty="0" err="1" smtClean="0"/>
                        <a:t>европа</a:t>
                      </a:r>
                      <a:endParaRPr lang="uk-UA" i="1" baseline="0" dirty="0" smtClean="0"/>
                    </a:p>
                    <a:p>
                      <a:endParaRPr lang="uk-UA" i="1" baseline="0" dirty="0" smtClean="0"/>
                    </a:p>
                    <a:p>
                      <a:r>
                        <a:rPr lang="uk-UA" b="1" i="1" baseline="0" dirty="0" smtClean="0">
                          <a:solidFill>
                            <a:srgbClr val="C00000"/>
                          </a:solidFill>
                        </a:rPr>
                        <a:t>з/із/зі/зо</a:t>
                      </a:r>
                      <a:r>
                        <a:rPr lang="uk-UA" i="1" baseline="0" dirty="0" smtClean="0"/>
                        <a:t>, </a:t>
                      </a:r>
                      <a:r>
                        <a:rPr lang="uk-UA" b="1" i="1" baseline="0" dirty="0" smtClean="0">
                          <a:solidFill>
                            <a:srgbClr val="C00000"/>
                          </a:solidFill>
                        </a:rPr>
                        <a:t>від/од</a:t>
                      </a:r>
                      <a:r>
                        <a:rPr lang="uk-UA" i="1" baseline="0" dirty="0" smtClean="0"/>
                        <a:t>, </a:t>
                      </a:r>
                      <a:r>
                        <a:rPr lang="uk-UA" b="1" i="1" baseline="0" dirty="0" smtClean="0">
                          <a:solidFill>
                            <a:srgbClr val="C00000"/>
                          </a:solidFill>
                        </a:rPr>
                        <a:t>у/в</a:t>
                      </a:r>
                      <a:r>
                        <a:rPr lang="uk-UA" i="1" baseline="0" dirty="0" smtClean="0"/>
                        <a:t>; </a:t>
                      </a:r>
                      <a:r>
                        <a:rPr lang="uk-UA" b="1" i="1" baseline="0" dirty="0" smtClean="0">
                          <a:solidFill>
                            <a:srgbClr val="C00000"/>
                          </a:solidFill>
                        </a:rPr>
                        <a:t>хоч/хоча</a:t>
                      </a:r>
                      <a:r>
                        <a:rPr lang="uk-UA" i="1" baseline="0" dirty="0" smtClean="0"/>
                        <a:t>, </a:t>
                      </a:r>
                      <a:r>
                        <a:rPr lang="uk-UA" b="1" i="1" baseline="0" dirty="0" smtClean="0">
                          <a:solidFill>
                            <a:srgbClr val="C00000"/>
                          </a:solidFill>
                        </a:rPr>
                        <a:t>щоб/щоби</a:t>
                      </a:r>
                      <a:r>
                        <a:rPr lang="uk-UA" i="1" baseline="0" dirty="0" smtClean="0"/>
                        <a:t>; </a:t>
                      </a:r>
                      <a:r>
                        <a:rPr lang="uk-UA" b="1" i="1" baseline="0" dirty="0" smtClean="0">
                          <a:solidFill>
                            <a:srgbClr val="C00000"/>
                          </a:solidFill>
                        </a:rPr>
                        <a:t>ні/ані</a:t>
                      </a:r>
                      <a:r>
                        <a:rPr lang="uk-UA" i="1" baseline="0" dirty="0" smtClean="0"/>
                        <a:t>, </a:t>
                      </a:r>
                      <a:r>
                        <a:rPr lang="uk-UA" b="1" i="1" baseline="0" dirty="0" smtClean="0">
                          <a:solidFill>
                            <a:srgbClr val="C00000"/>
                          </a:solidFill>
                        </a:rPr>
                        <a:t>би/б</a:t>
                      </a:r>
                      <a:r>
                        <a:rPr lang="uk-UA" i="1" baseline="0" dirty="0" smtClean="0"/>
                        <a:t>, </a:t>
                      </a:r>
                      <a:r>
                        <a:rPr lang="uk-UA" b="1" i="1" baseline="0" dirty="0" smtClean="0">
                          <a:solidFill>
                            <a:srgbClr val="C00000"/>
                          </a:solidFill>
                        </a:rPr>
                        <a:t>же/ж</a:t>
                      </a:r>
                      <a:r>
                        <a:rPr lang="uk-UA" i="1" baseline="0" dirty="0" smtClean="0"/>
                        <a:t>, </a:t>
                      </a:r>
                      <a:r>
                        <a:rPr lang="uk-UA" b="1" i="1" baseline="0" dirty="0" smtClean="0">
                          <a:solidFill>
                            <a:srgbClr val="C00000"/>
                          </a:solidFill>
                        </a:rPr>
                        <a:t>і/й</a:t>
                      </a:r>
                      <a:r>
                        <a:rPr lang="uk-UA" i="1" baseline="0" dirty="0" smtClean="0"/>
                        <a:t>, </a:t>
                      </a:r>
                      <a:r>
                        <a:rPr lang="uk-UA" b="1" i="1" baseline="0" dirty="0" smtClean="0">
                          <a:solidFill>
                            <a:srgbClr val="C00000"/>
                          </a:solidFill>
                        </a:rPr>
                        <a:t>-те/-</a:t>
                      </a:r>
                      <a:r>
                        <a:rPr lang="uk-UA" b="1" i="1" baseline="0" dirty="0" err="1" smtClean="0">
                          <a:solidFill>
                            <a:srgbClr val="C00000"/>
                          </a:solidFill>
                        </a:rPr>
                        <a:t>ть</a:t>
                      </a:r>
                      <a:r>
                        <a:rPr lang="uk-UA" i="1" baseline="0" dirty="0" smtClean="0"/>
                        <a:t>, </a:t>
                      </a:r>
                      <a:r>
                        <a:rPr lang="uk-UA" b="1" i="1" baseline="0" dirty="0" smtClean="0">
                          <a:solidFill>
                            <a:srgbClr val="C00000"/>
                          </a:solidFill>
                        </a:rPr>
                        <a:t>-ся/-</a:t>
                      </a:r>
                      <a:r>
                        <a:rPr lang="uk-UA" b="1" i="1" baseline="0" dirty="0" err="1" smtClean="0">
                          <a:solidFill>
                            <a:srgbClr val="C00000"/>
                          </a:solidFill>
                        </a:rPr>
                        <a:t>сь</a:t>
                      </a:r>
                      <a:r>
                        <a:rPr lang="uk-UA" i="1" baseline="0" dirty="0" smtClean="0"/>
                        <a:t>,</a:t>
                      </a:r>
                      <a:br>
                        <a:rPr lang="uk-UA" i="1" baseline="0" dirty="0" smtClean="0"/>
                      </a:br>
                      <a:r>
                        <a:rPr lang="uk-UA" b="1" i="1" baseline="0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  <a:r>
                        <a:rPr lang="uk-UA" b="1" i="1" baseline="0" dirty="0" err="1" smtClean="0">
                          <a:solidFill>
                            <a:srgbClr val="C00000"/>
                          </a:solidFill>
                        </a:rPr>
                        <a:t>ому</a:t>
                      </a:r>
                      <a:r>
                        <a:rPr lang="uk-UA" b="1" i="1" baseline="0" dirty="0" smtClean="0">
                          <a:solidFill>
                            <a:srgbClr val="C00000"/>
                          </a:solidFill>
                        </a:rPr>
                        <a:t>/-</a:t>
                      </a:r>
                      <a:r>
                        <a:rPr lang="uk-UA" b="1" i="1" baseline="0" dirty="0" err="1" smtClean="0">
                          <a:solidFill>
                            <a:srgbClr val="C00000"/>
                          </a:solidFill>
                        </a:rPr>
                        <a:t>ім</a:t>
                      </a:r>
                      <a:r>
                        <a:rPr lang="uk-UA" i="1" baseline="0" dirty="0" smtClean="0"/>
                        <a:t>; </a:t>
                      </a:r>
                      <a:r>
                        <a:rPr lang="uk-UA" b="1" i="1" baseline="0" dirty="0" smtClean="0">
                          <a:solidFill>
                            <a:srgbClr val="C00000"/>
                          </a:solidFill>
                        </a:rPr>
                        <a:t>від(</a:t>
                      </a:r>
                      <a:r>
                        <a:rPr lang="uk-UA" b="1" i="1" baseline="0" dirty="0" err="1" smtClean="0">
                          <a:solidFill>
                            <a:srgbClr val="C00000"/>
                          </a:solidFill>
                        </a:rPr>
                        <a:t>віді</a:t>
                      </a:r>
                      <a:r>
                        <a:rPr lang="uk-UA" b="1" i="1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r>
                        <a:rPr lang="uk-UA" i="1" baseline="0" dirty="0" smtClean="0"/>
                        <a:t>, </a:t>
                      </a:r>
                      <a:r>
                        <a:rPr lang="uk-UA" b="1" i="1" baseline="0" dirty="0" smtClean="0">
                          <a:solidFill>
                            <a:srgbClr val="C00000"/>
                          </a:solidFill>
                        </a:rPr>
                        <a:t>об(</a:t>
                      </a:r>
                      <a:r>
                        <a:rPr lang="uk-UA" b="1" i="1" baseline="0" dirty="0" err="1" smtClean="0">
                          <a:solidFill>
                            <a:srgbClr val="C00000"/>
                          </a:solidFill>
                        </a:rPr>
                        <a:t>обі</a:t>
                      </a:r>
                      <a:r>
                        <a:rPr lang="uk-UA" b="1" i="1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r>
                        <a:rPr lang="uk-UA" i="1" baseline="0" dirty="0" smtClean="0"/>
                        <a:t>, </a:t>
                      </a:r>
                      <a:r>
                        <a:rPr lang="uk-UA" b="1" i="1" baseline="0" dirty="0" smtClean="0">
                          <a:solidFill>
                            <a:srgbClr val="C00000"/>
                          </a:solidFill>
                        </a:rPr>
                        <a:t>роз(розі)</a:t>
                      </a:r>
                      <a:r>
                        <a:rPr lang="uk-UA" i="1" baseline="0" dirty="0" smtClean="0"/>
                        <a:t>  </a:t>
                      </a:r>
                    </a:p>
                    <a:p>
                      <a:endParaRPr lang="uk-UA" baseline="0" dirty="0" smtClean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779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2481</TotalTime>
  <Words>1224</Words>
  <Application>Microsoft Office PowerPoint</Application>
  <PresentationFormat>Экран (4:3)</PresentationFormat>
  <Paragraphs>217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</vt:lpstr>
      <vt:lpstr>Cambria Math</vt:lpstr>
      <vt:lpstr>Times New Roman</vt:lpstr>
      <vt:lpstr>Тема Office</vt:lpstr>
      <vt:lpstr>Презентация PowerPoint</vt:lpstr>
      <vt:lpstr>Етапи становлення орфоепічних норм</vt:lpstr>
      <vt:lpstr>Розробка проблем орфоепії </vt:lpstr>
      <vt:lpstr>Норми українського вокалізму </vt:lpstr>
      <vt:lpstr>Норми українського консонантизму </vt:lpstr>
      <vt:lpstr>Вимова звукосполучень </vt:lpstr>
      <vt:lpstr>Презентация PowerPoint</vt:lpstr>
      <vt:lpstr>Презентация PowerPoint</vt:lpstr>
      <vt:lpstr>Засоби милозвучності української мови</vt:lpstr>
      <vt:lpstr>Звукоповтори</vt:lpstr>
      <vt:lpstr>Презентация PowerPoint</vt:lpstr>
      <vt:lpstr>Причини відхилень від літературної мови </vt:lpstr>
      <vt:lpstr>Складні випадки наголошення слів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Диана</dc:creator>
  <cp:lastModifiedBy>Екатерина</cp:lastModifiedBy>
  <cp:revision>68</cp:revision>
  <dcterms:created xsi:type="dcterms:W3CDTF">2020-07-06T10:00:06Z</dcterms:created>
  <dcterms:modified xsi:type="dcterms:W3CDTF">2021-04-14T11:03:29Z</dcterms:modified>
</cp:coreProperties>
</file>