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Видатний грецький філософ Платон: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«Писемне слово не знає, з ким можна розмовляти, а з ким не варто; воно може стати знаряддям і для достойного, і для невігласа»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Російський академік Я.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Грот (1812 – 1893):</a:t>
            </a:r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«Без письма мова б лишилася тільки миттєвим засобом спілкування. Воно надає міцності летючому слову, перемагає простір і час. Письмо – необхідне доповнення мови, надзвичайний важіль співжиття, знання. Без нього неможливі ні достовірна історія, ні наука».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03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української графіки </a:t>
            </a:r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(закономірності використання букв)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15448624"/>
                  </p:ext>
                </p:extLst>
              </p:nvPr>
            </p:nvGraphicFramePr>
            <p:xfrm>
              <a:off x="457200" y="1600200"/>
              <a:ext cx="8219256" cy="45296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864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22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523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80831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16632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uk-UA" b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Основні</a:t>
                          </a:r>
                          <a:endParaRPr lang="ru-RU" b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vert="vert27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Назва</a:t>
                          </a:r>
                          <a:endParaRPr lang="ru-RU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Суть</a:t>
                          </a:r>
                          <a:endParaRPr lang="ru-RU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Приклади</a:t>
                          </a:r>
                          <a:endParaRPr lang="ru-RU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13284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Фонематичний</a:t>
                          </a:r>
                          <a:endParaRPr lang="ru-RU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На письмі літера позначає фонему.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Вода, вперед: літера </a:t>
                          </a:r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«</a:t>
                          </a:r>
                          <a:r>
                            <a:rPr lang="uk-UA" sz="1600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</a:t>
                          </a:r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» позначає </a:t>
                          </a:r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│в│, яка реалізується у двох звуках – </a:t>
                          </a:r>
                          <a:r>
                            <a:rPr lang="en-US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</a:t>
                          </a:r>
                          <a:r>
                            <a:rPr lang="en-US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і </a:t>
                          </a:r>
                          <a:r>
                            <a:rPr lang="en-US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̆"/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sz="16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у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13284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Позиційний </a:t>
                          </a:r>
                          <a:b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(складовий)</a:t>
                          </a:r>
                          <a:endParaRPr lang="ru-RU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Мінімальна одиниця позначення фонеми на письмі – склад, адже переважають багатозначні букви, значення яких виявляється у складі.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М’які та тверді фонеми</a:t>
                          </a:r>
                          <a:r>
                            <a:rPr lang="uk-UA" sz="16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передаються однією літерою, │й│ передається буквами 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й, ї та 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позиційно 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буквами я, ю, є</a:t>
                          </a:r>
                          <a:endParaRPr lang="ru-RU" sz="1600" b="1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2132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Додаткові</a:t>
                          </a:r>
                          <a:endParaRPr lang="ru-RU" b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vert="vert27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Традиційний</a:t>
                          </a:r>
                          <a:endParaRPr lang="ru-RU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Диктує</a:t>
                          </a:r>
                          <a:r>
                            <a:rPr lang="uk-UA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умовне вживання деяких літер, що залежить від усталеності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Написання </a:t>
                          </a:r>
                          <a:r>
                            <a:rPr lang="uk-UA" sz="1600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дз</a:t>
                          </a:r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uk-UA" sz="1600" i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дж</a:t>
                          </a:r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для │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sz="16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sz="16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дз</m:t>
                                  </m:r>
                                </m:e>
                              </m:acc>
                            </m:oMath>
                          </a14:m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│, │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sz="16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sz="16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дз′</m:t>
                                  </m:r>
                                </m:e>
                              </m:acc>
                            </m:oMath>
                          </a14:m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│, │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sz="16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sz="16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дж</m:t>
                                  </m:r>
                                </m:e>
                              </m:acc>
                            </m:oMath>
                          </a14:m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│; щ, ї – 2</a:t>
                          </a:r>
                          <a:r>
                            <a:rPr lang="uk-UA" sz="16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фонеми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15448624"/>
                  </p:ext>
                </p:extLst>
              </p:nvPr>
            </p:nvGraphicFramePr>
            <p:xfrm>
              <a:off x="457200" y="1600200"/>
              <a:ext cx="8219256" cy="45296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864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22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523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80831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6576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uk-UA" b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Основні</a:t>
                          </a:r>
                          <a:endParaRPr lang="ru-RU" b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vert="vert27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Назва</a:t>
                          </a:r>
                          <a:endParaRPr lang="ru-RU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Суть</a:t>
                          </a:r>
                          <a:endParaRPr lang="ru-RU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Приклади</a:t>
                          </a:r>
                          <a:endParaRPr lang="ru-RU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13284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Фонематичний</a:t>
                          </a:r>
                          <a:endParaRPr lang="ru-RU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На письмі літера позначає фонему.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93059" t="-32663" r="-434" b="-2447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3736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Позиційний </a:t>
                          </a:r>
                          <a:b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(складовий)</a:t>
                          </a:r>
                          <a:endParaRPr lang="ru-RU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Мінімальна одиниця позначення фонеми на письмі – склад, адже переважають багатозначні букви, значення яких виявляється у складі.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М’які та тверді фонеми</a:t>
                          </a:r>
                          <a:r>
                            <a:rPr lang="uk-UA" sz="16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передаються однією літерою, │й│ передається буквами 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й, ї та 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позиційно 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буквами я, ю, є</a:t>
                          </a:r>
                          <a:endParaRPr lang="ru-RU" sz="1600" b="1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2132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Додаткові</a:t>
                          </a:r>
                          <a:endParaRPr lang="ru-RU" b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vert="vert27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Традиційний</a:t>
                          </a:r>
                          <a:endParaRPr lang="ru-RU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uk-UA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Диктує</a:t>
                          </a:r>
                          <a:r>
                            <a:rPr lang="uk-UA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умовне вживання деяких літер, що залежить від усталеності</a:t>
                          </a:r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93059" t="-276382" r="-434" b="-10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1400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20472" cy="76470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української орфографії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34760"/>
              </p:ext>
            </p:extLst>
          </p:nvPr>
        </p:nvGraphicFramePr>
        <p:xfrm>
          <a:off x="251520" y="980728"/>
          <a:ext cx="8712968" cy="5278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Принципи правопису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Зразки написань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4316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Фонетичний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(слова пишемо так, як вони звучать)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Фонематичний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(морфеми пишемо однаково, незважаючи на різні форми слова чи в споріднених словах)</a:t>
                      </a:r>
                    </a:p>
                    <a:p>
                      <a:pPr algn="ctr"/>
                      <a:endParaRPr lang="uk-UA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Традиційний</a:t>
                      </a:r>
                      <a:br>
                        <a:rPr lang="uk-UA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(слова пишуть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традицією)</a:t>
                      </a:r>
                    </a:p>
                    <a:p>
                      <a:pPr algn="ctr"/>
                      <a:endParaRPr lang="uk-UA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Смисловий, або семантично – </a:t>
                      </a:r>
                      <a:r>
                        <a:rPr lang="uk-UA" sz="1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диференціюючий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(значення слів розмежовуються за допомогою написання)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Гарячий, багатий, допомагати;</a:t>
                      </a:r>
                      <a: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чорний, шовк, щока; стіл, піч, осінь, далекі летіти – літати; гора – гір, друг – дружити, садити – саджу; гончар, насип, гіркий, річ, льон, тінь, стілець.</a:t>
                      </a:r>
                      <a:b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Весна, жила, зозуля; боротьба, просьба, легко, розклад, річці, книжці, дивишся, сміється; могутній, радянський, кузня, пісні; студентський, невістці, поїздці; пшеничний, смачний, знання, зілля, тінню.</a:t>
                      </a:r>
                      <a:b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Дзвін, дзеркало, джміль, ходжу, дослідження, щука; кишеня, комин, либонь, лиман, леміш, левада.</a:t>
                      </a:r>
                      <a:b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Орел (птах) – Орел (місто), земля (ґрунт) – Земля (планета),          вбік – в бік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55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Транслітерація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78841"/>
            <a:ext cx="8234491" cy="5346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 однієї писемності літерами 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іншої:</a:t>
            </a:r>
            <a:r>
              <a:rPr lang="uk-UA" sz="1800" dirty="0" smtClean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i="1" dirty="0" err="1">
                <a:solidFill>
                  <a:srgbClr val="010101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uk-UA" sz="1800" i="1" dirty="0">
                <a:solidFill>
                  <a:srgbClr val="010101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i="1" dirty="0" err="1" smtClean="0">
                <a:solidFill>
                  <a:srgbClr val="010101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Jose</a:t>
            </a:r>
            <a:r>
              <a:rPr lang="ru-RU" sz="1800" i="1" dirty="0" smtClean="0">
                <a:solidFill>
                  <a:srgbClr val="010101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(місто 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в США),</a:t>
            </a:r>
            <a:r>
              <a:rPr lang="ru-RU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i="1" dirty="0" err="1">
                <a:solidFill>
                  <a:srgbClr val="010101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Coj</a:t>
            </a:r>
            <a:r>
              <a:rPr lang="uk-UA" sz="1800" i="1" dirty="0">
                <a:solidFill>
                  <a:srgbClr val="010101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1800" i="1" dirty="0" err="1">
                <a:solidFill>
                  <a:srgbClr val="010101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jo</a:t>
            </a:r>
            <a:r>
              <a:rPr lang="ru-RU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(провінція </a:t>
            </a:r>
            <a:r>
              <a:rPr lang="uk-UA" sz="1800" dirty="0" smtClean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Канади)</a:t>
            </a:r>
          </a:p>
          <a:p>
            <a:pPr marL="0" indent="0" algn="just">
              <a:buNone/>
            </a:pPr>
            <a:endParaRPr lang="uk-UA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dirty="0" smtClean="0">
                <a:solidFill>
                  <a:srgbClr val="0070C0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Світові стандарти </a:t>
            </a:r>
            <a:r>
              <a:rPr lang="uk-UA" sz="1800" dirty="0">
                <a:solidFill>
                  <a:srgbClr val="0070C0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1800" dirty="0" smtClean="0">
                <a:solidFill>
                  <a:srgbClr val="0070C0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угоди</a:t>
            </a:r>
            <a:r>
              <a:rPr lang="uk-UA" sz="1800" dirty="0" smtClean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: резолюції 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ООН: </a:t>
            </a:r>
            <a:r>
              <a:rPr lang="ru-RU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/20</a:t>
            </a:r>
            <a:r>
              <a:rPr lang="ru-RU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– “Про зменшення кількості </a:t>
            </a:r>
            <a:r>
              <a:rPr lang="uk-UA" sz="1800" dirty="0" err="1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екзонімів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” та </a:t>
            </a:r>
            <a:r>
              <a:rPr lang="ru-RU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/13</a:t>
            </a:r>
            <a:r>
              <a:rPr lang="ru-RU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– “Про </a:t>
            </a:r>
            <a:r>
              <a:rPr lang="uk-UA" sz="1800" dirty="0" err="1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переважність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офіційних форм географічних </a:t>
            </a:r>
            <a:r>
              <a:rPr lang="uk-UA" sz="1800" dirty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назв</a:t>
            </a:r>
            <a:r>
              <a:rPr lang="uk-UA" sz="1800" dirty="0" smtClean="0">
                <a:solidFill>
                  <a:srgbClr val="141414"/>
                </a:solidFill>
                <a:latin typeface="ProximaNova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endParaRPr lang="uk-UA" sz="1800" dirty="0" smtClean="0">
              <a:solidFill>
                <a:srgbClr val="141414"/>
              </a:solidFill>
              <a:latin typeface="ProximaNov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>
                <a:solidFill>
                  <a:srgbClr val="0070C0"/>
                </a:solidFill>
                <a:latin typeface="ProximaNova"/>
                <a:cs typeface="Times New Roman" panose="02020603050405020304" pitchFamily="18" charset="0"/>
              </a:rPr>
              <a:t>Вітчизняні: </a:t>
            </a:r>
            <a:r>
              <a:rPr lang="uk-UA" sz="1800" dirty="0">
                <a:solidFill>
                  <a:srgbClr val="141414"/>
                </a:solidFill>
                <a:latin typeface="ProximaNova"/>
                <a:cs typeface="Times New Roman" panose="02020603050405020304" pitchFamily="18" charset="0"/>
              </a:rPr>
              <a:t>Постанова Кабінету Міністрів від 27 січня 2010 р. </a:t>
            </a:r>
            <a:r>
              <a:rPr lang="en-US" sz="1800" dirty="0">
                <a:solidFill>
                  <a:srgbClr val="141414"/>
                </a:solidFill>
                <a:latin typeface="ProximaNova"/>
                <a:cs typeface="Times New Roman" panose="02020603050405020304" pitchFamily="18" charset="0"/>
              </a:rPr>
              <a:t>N 55 “</a:t>
            </a:r>
            <a:r>
              <a:rPr lang="uk-UA" sz="1800" dirty="0">
                <a:solidFill>
                  <a:srgbClr val="141414"/>
                </a:solidFill>
                <a:latin typeface="ProximaNova"/>
                <a:cs typeface="Times New Roman" panose="02020603050405020304" pitchFamily="18" charset="0"/>
              </a:rPr>
              <a:t>Про впорядкування транслітерації українського алфавіту латиницею</a:t>
            </a:r>
            <a:r>
              <a:rPr lang="uk-UA" sz="1800" dirty="0" smtClean="0">
                <a:solidFill>
                  <a:srgbClr val="141414"/>
                </a:solidFill>
                <a:latin typeface="ProximaNova"/>
                <a:cs typeface="Times New Roman" panose="02020603050405020304" pitchFamily="18" charset="0"/>
              </a:rPr>
              <a:t>”</a:t>
            </a:r>
          </a:p>
          <a:p>
            <a:endParaRPr lang="uk-UA" sz="1800" dirty="0" smtClean="0">
              <a:solidFill>
                <a:srgbClr val="141414"/>
              </a:solidFill>
              <a:latin typeface="ProximaNov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 err="1" smtClean="0">
                <a:solidFill>
                  <a:srgbClr val="0070C0"/>
                </a:solidFill>
              </a:rPr>
              <a:t>Призначення</a:t>
            </a: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 err="1" smtClean="0">
                <a:solidFill>
                  <a:srgbClr val="0070C0"/>
                </a:solidFill>
              </a:rPr>
              <a:t>транслітерації</a:t>
            </a:r>
            <a:r>
              <a:rPr lang="ru-RU" sz="1800" b="1" dirty="0" smtClean="0">
                <a:solidFill>
                  <a:srgbClr val="0070C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ru-RU" sz="1800" dirty="0"/>
              <a:t>д</a:t>
            </a:r>
            <a:r>
              <a:rPr lang="ru-RU" sz="1800" dirty="0" smtClean="0"/>
              <a:t>ля </a:t>
            </a:r>
            <a:r>
              <a:rPr lang="ru-RU" sz="1800" dirty="0" err="1" smtClean="0"/>
              <a:t>ідентифікації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особистості</a:t>
            </a:r>
            <a:r>
              <a:rPr lang="ru-RU" sz="1800" dirty="0" smtClean="0"/>
              <a:t>,</a:t>
            </a:r>
          </a:p>
          <a:p>
            <a:pPr>
              <a:buFontTx/>
              <a:buChar char="-"/>
            </a:pPr>
            <a:r>
              <a:rPr lang="ru-RU" sz="1800" dirty="0" smtClean="0"/>
              <a:t>на </a:t>
            </a:r>
            <a:r>
              <a:rPr lang="ru-RU" sz="1800" dirty="0" err="1"/>
              <a:t>географічних</a:t>
            </a:r>
            <a:r>
              <a:rPr lang="ru-RU" sz="1800" dirty="0"/>
              <a:t> </a:t>
            </a:r>
            <a:r>
              <a:rPr lang="ru-RU" sz="1800" dirty="0" err="1"/>
              <a:t>мапах</a:t>
            </a:r>
            <a:r>
              <a:rPr lang="ru-RU" sz="1800" dirty="0"/>
              <a:t> </a:t>
            </a:r>
            <a:r>
              <a:rPr lang="ru-RU" sz="1800" dirty="0" smtClean="0"/>
              <a:t>та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/>
              <a:t>міжнародних</a:t>
            </a:r>
            <a:r>
              <a:rPr lang="ru-RU" sz="1800" dirty="0"/>
              <a:t> списках </a:t>
            </a:r>
            <a:r>
              <a:rPr lang="ru-RU" sz="1800" dirty="0" err="1"/>
              <a:t>населених</a:t>
            </a:r>
            <a:r>
              <a:rPr lang="ru-RU" sz="1800" dirty="0"/>
              <a:t> </a:t>
            </a:r>
            <a:r>
              <a:rPr lang="ru-RU" sz="1800" dirty="0" err="1" smtClean="0"/>
              <a:t>пунктів</a:t>
            </a:r>
            <a:r>
              <a:rPr lang="ru-RU" sz="1800" dirty="0" smtClean="0"/>
              <a:t>, </a:t>
            </a:r>
          </a:p>
          <a:p>
            <a:pPr>
              <a:buFontTx/>
              <a:buChar char="-"/>
            </a:pPr>
            <a:r>
              <a:rPr lang="ru-RU" sz="1800" dirty="0"/>
              <a:t>у </a:t>
            </a:r>
            <a:r>
              <a:rPr lang="ru-RU" sz="1800" dirty="0" err="1"/>
              <a:t>міжнародних</a:t>
            </a:r>
            <a:r>
              <a:rPr lang="ru-RU" sz="1800" dirty="0"/>
              <a:t> </a:t>
            </a:r>
            <a:r>
              <a:rPr lang="ru-RU" sz="1800" dirty="0" err="1"/>
              <a:t>бібліографічних</a:t>
            </a:r>
            <a:r>
              <a:rPr lang="ru-RU" sz="1800" dirty="0"/>
              <a:t> </a:t>
            </a:r>
            <a:r>
              <a:rPr lang="ru-RU" sz="1800" dirty="0" smtClean="0"/>
              <a:t>списках,</a:t>
            </a:r>
          </a:p>
          <a:p>
            <a:pPr>
              <a:buFontTx/>
              <a:buChar char="-"/>
            </a:pPr>
            <a:r>
              <a:rPr lang="ru-RU" sz="1800" dirty="0"/>
              <a:t>д</a:t>
            </a:r>
            <a:r>
              <a:rPr lang="ru-RU" sz="1800" dirty="0" smtClean="0"/>
              <a:t>ля </a:t>
            </a:r>
            <a:r>
              <a:rPr lang="ru-RU" sz="1800" dirty="0" err="1" smtClean="0"/>
              <a:t>складання</a:t>
            </a:r>
            <a:r>
              <a:rPr lang="ru-RU" sz="1800" dirty="0" smtClean="0"/>
              <a:t> </a:t>
            </a:r>
            <a:r>
              <a:rPr lang="ru-RU" sz="1800" dirty="0" err="1"/>
              <a:t>міжнародних</a:t>
            </a:r>
            <a:r>
              <a:rPr lang="ru-RU" sz="1800" dirty="0"/>
              <a:t> </a:t>
            </a:r>
            <a:r>
              <a:rPr lang="ru-RU" sz="1800" dirty="0" err="1"/>
              <a:t>прейскурантів</a:t>
            </a:r>
            <a:r>
              <a:rPr lang="ru-RU" sz="1800" dirty="0"/>
              <a:t> і </a:t>
            </a:r>
            <a:r>
              <a:rPr lang="ru-RU" sz="1800" dirty="0" err="1"/>
              <a:t>каталогів</a:t>
            </a:r>
            <a:r>
              <a:rPr lang="ru-RU" sz="1800" dirty="0"/>
              <a:t>, </a:t>
            </a:r>
            <a:r>
              <a:rPr lang="ru-RU" sz="1800" dirty="0" err="1"/>
              <a:t>проспектів</a:t>
            </a:r>
            <a:r>
              <a:rPr lang="ru-RU" sz="1800" dirty="0"/>
              <a:t> </a:t>
            </a:r>
            <a:r>
              <a:rPr lang="ru-RU" sz="1800" dirty="0" err="1" smtClean="0"/>
              <a:t>доповідей</a:t>
            </a:r>
            <a:r>
              <a:rPr lang="ru-RU" sz="1800" dirty="0" smtClean="0"/>
              <a:t> </a:t>
            </a:r>
            <a:r>
              <a:rPr lang="ru-RU" sz="1800" dirty="0"/>
              <a:t>на </a:t>
            </a:r>
            <a:r>
              <a:rPr lang="ru-RU" sz="1800" dirty="0" err="1"/>
              <a:t>міжнародних</a:t>
            </a:r>
            <a:r>
              <a:rPr lang="ru-RU" sz="1800" dirty="0"/>
              <a:t> </a:t>
            </a:r>
            <a:r>
              <a:rPr lang="ru-RU" sz="1800" dirty="0" err="1"/>
              <a:t>конференціях</a:t>
            </a:r>
            <a:endParaRPr lang="ru-RU" sz="1800" dirty="0" smtClean="0"/>
          </a:p>
          <a:p>
            <a:pPr>
              <a:buFontTx/>
              <a:buChar char="-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127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78098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письма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u="sng" dirty="0" smtClean="0">
                <a:solidFill>
                  <a:srgbClr val="0070C0"/>
                </a:solidFill>
              </a:rPr>
              <a:t>Піктографія</a:t>
            </a:r>
            <a:r>
              <a:rPr lang="uk-UA" sz="2400" dirty="0" smtClean="0"/>
              <a:t> –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u="sng" dirty="0" smtClean="0">
                <a:solidFill>
                  <a:srgbClr val="0070C0"/>
                </a:solidFill>
              </a:rPr>
              <a:t>Ідеографічне письмо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u="sng" dirty="0" smtClean="0">
                <a:solidFill>
                  <a:srgbClr val="0070C0"/>
                </a:solidFill>
              </a:rPr>
              <a:t>Звуко-буквене</a:t>
            </a:r>
            <a:endParaRPr lang="ru-RU" sz="2400" u="sng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7641" y="1638350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</a:t>
            </a:r>
            <a:r>
              <a:rPr lang="uk-UA" dirty="0" smtClean="0"/>
              <a:t>алюнкове письмо, умовне, не відтворювало звучання мови – в доісторичному Єгипті, стародавньому Китаї, в Сибіру; зараз – у Північній і Центральній Америці, в Австралії. У слов’ян – це </a:t>
            </a:r>
            <a:r>
              <a:rPr lang="uk-UA" dirty="0" err="1" smtClean="0"/>
              <a:t>черти</a:t>
            </a:r>
            <a:r>
              <a:rPr lang="uk-UA" dirty="0" smtClean="0"/>
              <a:t> і ризи. Сьогодні піктограми – дорожні знаки, вивіски.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3149005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</a:t>
            </a:r>
            <a:r>
              <a:rPr lang="uk-UA" dirty="0" smtClean="0"/>
              <a:t>ередавало ідею. У ньому зародилися цифри, згодом – математичні знаки, хімічні формули. Не відбивало вимову.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408734" y="4221088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(</a:t>
            </a:r>
            <a:r>
              <a:rPr lang="uk-UA" dirty="0" err="1" smtClean="0">
                <a:solidFill>
                  <a:srgbClr val="0070C0"/>
                </a:solidFill>
              </a:rPr>
              <a:t>фонемографічне</a:t>
            </a:r>
            <a:r>
              <a:rPr lang="uk-UA" dirty="0" smtClean="0">
                <a:solidFill>
                  <a:srgbClr val="0070C0"/>
                </a:solidFill>
              </a:rPr>
              <a:t>) </a:t>
            </a:r>
            <a:r>
              <a:rPr lang="uk-UA" dirty="0" smtClean="0"/>
              <a:t>письмо: окремий звуковий тип позначається певним знаком. Користується переважно більшість сучасних народів.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75556" y="1988838"/>
            <a:ext cx="0" cy="116016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75556" y="3429000"/>
            <a:ext cx="0" cy="7920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08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усіх рукописних і друкованих знаків певної писемності. </a:t>
            </a:r>
          </a:p>
          <a:p>
            <a:pPr marL="514350" indent="-514350">
              <a:buAutoNum type="arabicPeriod"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мовознавства, який вивчає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07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письма української мови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687945"/>
              </p:ext>
            </p:extLst>
          </p:nvPr>
        </p:nvGraphicFramePr>
        <p:xfrm>
          <a:off x="467544" y="1988840"/>
          <a:ext cx="8136903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752">
                <a:tc row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Букви – 33</a:t>
                      </a:r>
                    </a:p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розташовані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традиційному порядку (алфавіт)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Графічні знаки</a:t>
                      </a:r>
                      <a:endParaRPr lang="ru-RU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174">
                <a:tc vMerge="1"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Діакритичні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(над-, </a:t>
                      </a: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підбуквені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Рядкові</a:t>
                      </a:r>
                      <a:endParaRPr lang="ru-RU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729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для позначення голосних і приголосних: </a:t>
                      </a:r>
                      <a:r>
                        <a:rPr lang="uk-UA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а,бе</a:t>
                      </a:r>
                      <a:r>
                        <a:rPr lang="uk-UA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йот, </a:t>
                      </a:r>
                      <a:r>
                        <a:rPr lang="uk-UA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</a:t>
                      </a:r>
                      <a:r>
                        <a:rPr lang="uk-UA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ка</a:t>
                      </a:r>
                      <a:br>
                        <a:rPr lang="uk-UA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b="1" i="0" u="none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uk-UA" i="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для позначення м’якості (</a:t>
                      </a:r>
                      <a:r>
                        <a:rPr lang="uk-UA" b="1" i="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uk-UA" i="0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;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¨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; 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˘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;  </a:t>
                      </a:r>
                      <a:r>
                        <a:rPr lang="el-GR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᾽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; </a:t>
                      </a:r>
                      <a:r>
                        <a:rPr lang="el-GR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′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; </a:t>
                      </a:r>
                      <a:r>
                        <a:rPr lang="uk-UA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Пробіли, відступи, шрифтові виділення, підкреслення, розділові та цифрові знаки, математичні та хімічні формули.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4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Графема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(термін І.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Бодуена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Куртене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найменша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смислорозрізнювальна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одиниця письма (графіки), що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 співвідношення між фонемою і літерою.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460938"/>
              </p:ext>
            </p:extLst>
          </p:nvPr>
        </p:nvGraphicFramePr>
        <p:xfrm>
          <a:off x="611560" y="1807096"/>
          <a:ext cx="7992888" cy="39638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4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 вираження (4)</a:t>
                      </a:r>
                      <a:endParaRPr lang="ru-RU" sz="2400" b="1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Друковані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(сформовано на основі російського гражданського шрифту)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Рукописні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(сформовано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основі давньоруського письма)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великі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малі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прості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більшість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однознакові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однофонемні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складні</a:t>
                      </a: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</a:t>
                      </a:r>
                      <a:r>
                        <a:rPr lang="uk-UA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кільказнакові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двофонемні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flipH="1">
            <a:off x="5220072" y="3140968"/>
            <a:ext cx="720080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131840" y="3140968"/>
            <a:ext cx="720080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86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 між буквами і фонемами в українському письмі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3083246"/>
                  </p:ext>
                </p:extLst>
              </p:nvPr>
            </p:nvGraphicFramePr>
            <p:xfrm>
              <a:off x="323530" y="1268758"/>
              <a:ext cx="8496941" cy="5138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351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4512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784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9938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9938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432050">
                    <a:tc>
                      <a:txBody>
                        <a:bodyPr/>
                        <a:lstStyle/>
                        <a:p>
                          <a:pPr algn="ctr"/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uk-UA" sz="20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Букви</a:t>
                          </a:r>
                          <a:endParaRPr lang="ru-RU" sz="20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5941">
                    <a:tc>
                      <a:txBody>
                        <a:bodyPr/>
                        <a:lstStyle/>
                        <a:p>
                          <a:pPr algn="ctr"/>
                          <a:endParaRPr lang="ru-RU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i="0" dirty="0" err="1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Однофонемне</a:t>
                          </a:r>
                          <a:r>
                            <a:rPr lang="uk-UA" sz="1400" b="1" i="0" baseline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значення</a:t>
                          </a:r>
                          <a:endParaRPr lang="ru-RU" sz="14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i="0" dirty="0" err="1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Двофонемне</a:t>
                          </a:r>
                          <a:r>
                            <a:rPr lang="uk-UA" sz="14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значення</a:t>
                          </a:r>
                          <a:endParaRPr lang="ru-RU" sz="14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Позначення однієї або двох фонем</a:t>
                          </a:r>
                          <a:endParaRPr lang="ru-RU" sz="14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Сполучення двох фонем</a:t>
                          </a:r>
                          <a:endParaRPr lang="ru-RU" sz="14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6281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600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Для </a:t>
                          </a:r>
                          <a:r>
                            <a:rPr lang="uk-UA" sz="1600" i="0" dirty="0" err="1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позначенння</a:t>
                          </a:r>
                          <a:r>
                            <a:rPr lang="uk-UA" sz="1600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uk-UA" sz="16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голосних</a:t>
                          </a:r>
                          <a:endParaRPr lang="ru-RU" sz="16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vert="vert27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і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             е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              а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Я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йа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або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[′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Ю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йу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або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[′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Є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йе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або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[′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ї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йі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89461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6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Для </a:t>
                          </a:r>
                          <a:r>
                            <a:rPr lang="uk-UA" sz="1600" b="1" i="0" dirty="0" err="1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позначенння</a:t>
                          </a:r>
                          <a:r>
                            <a:rPr lang="uk-UA" sz="16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приголосних</a:t>
                          </a:r>
                          <a:endParaRPr lang="ru-RU" sz="1600" b="1" i="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vert="vert27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</a:t>
                          </a: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п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             ф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             к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              й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              ч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              ґ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г            д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             л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           р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            т</a:t>
                          </a:r>
                        </a:p>
                        <a:p>
                          <a:pPr algn="ctr"/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Ц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дж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або</a:t>
                          </a:r>
                          <a:r>
                            <a:rPr lang="ru-RU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д + ж</a:t>
                          </a:r>
                        </a:p>
                        <a:p>
                          <a:pPr algn="ctr"/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uk-UA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дз</m:t>
                                  </m:r>
                                </m:e>
                              </m:acc>
                            </m:oMath>
                          </a14:m>
                          <a:r>
                            <a:rPr lang="ru-RU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або</a:t>
                          </a:r>
                          <a:r>
                            <a:rPr lang="ru-RU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д + з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щ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шч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ru-RU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3083246"/>
                  </p:ext>
                </p:extLst>
              </p:nvPr>
            </p:nvGraphicFramePr>
            <p:xfrm>
              <a:off x="323530" y="1268758"/>
              <a:ext cx="8496941" cy="5138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351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4512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784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9938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9938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432050">
                    <a:tc>
                      <a:txBody>
                        <a:bodyPr/>
                        <a:lstStyle/>
                        <a:p>
                          <a:pPr algn="ctr"/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uk-UA" sz="20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Букви</a:t>
                          </a:r>
                          <a:endParaRPr lang="ru-RU" sz="20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endParaRPr lang="ru-RU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i="0" dirty="0" err="1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Однофонемне</a:t>
                          </a:r>
                          <a:r>
                            <a:rPr lang="uk-UA" sz="1400" b="1" i="0" baseline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значення</a:t>
                          </a:r>
                          <a:endParaRPr lang="ru-RU" sz="14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i="0" dirty="0" err="1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Двофонемне</a:t>
                          </a:r>
                          <a:r>
                            <a:rPr lang="uk-UA" sz="14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значення</a:t>
                          </a:r>
                          <a:endParaRPr lang="ru-RU" sz="14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Позначення однієї або двох фонем</a:t>
                          </a:r>
                          <a:endParaRPr lang="ru-RU" sz="14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Сполучення двох фонем</a:t>
                          </a:r>
                          <a:endParaRPr lang="ru-RU" sz="14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6281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1600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Для </a:t>
                          </a:r>
                          <a:r>
                            <a:rPr lang="uk-UA" sz="1600" i="0" dirty="0" err="1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позначенння</a:t>
                          </a:r>
                          <a:r>
                            <a:rPr lang="uk-UA" sz="1600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uk-UA" sz="16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голосних</a:t>
                          </a:r>
                          <a:endParaRPr lang="ru-RU" sz="1600" b="1" i="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vert="vert27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і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             е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              а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Я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йа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або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[′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Ю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йу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або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[′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Є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йе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або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[′</a:t>
                          </a: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ї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йі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56032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6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Для </a:t>
                          </a:r>
                          <a:r>
                            <a:rPr lang="uk-UA" sz="1600" b="1" i="0" dirty="0" err="1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позначенння</a:t>
                          </a:r>
                          <a:r>
                            <a:rPr lang="uk-UA" sz="1600" b="1" i="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приголосних</a:t>
                          </a:r>
                          <a:endParaRPr lang="ru-RU" sz="1600" b="1" i="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vert="vert27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</a:t>
                          </a: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п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             ф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             к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              й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              ч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              ґ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г            д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             л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           р</a:t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            т</a:t>
                          </a:r>
                        </a:p>
                        <a:p>
                          <a:pPr algn="ctr"/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i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Ц</a:t>
                          </a:r>
                          <a:endParaRPr lang="ru-RU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000" t="-101663" r="-101075" b="-3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щ 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</a:t>
                          </a:r>
                          <a:r>
                            <a:rPr lang="uk-UA" i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шч</a:t>
                          </a:r>
                          <a:r>
                            <a:rPr lang="en-US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ru-RU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uk-UA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2138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випадки невідповідності між буквами і фонемами в українському письмі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5910699"/>
                  </p:ext>
                </p:extLst>
              </p:nvPr>
            </p:nvGraphicFramePr>
            <p:xfrm>
              <a:off x="179512" y="1340770"/>
              <a:ext cx="8856984" cy="420832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640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80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9001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792088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</a:tblGrid>
                  <a:tr h="576062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Букви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uk-UA" sz="16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Звукові значення</a:t>
                          </a:r>
                          <a:endParaRPr lang="ru-RU" sz="16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Приклади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Буквосполучення</a:t>
                          </a:r>
                          <a:r>
                            <a:rPr lang="uk-UA" sz="16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16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uk-UA" sz="16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Звукові значення</a:t>
                          </a:r>
                          <a:endParaRPr lang="ru-RU" sz="16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Приклади 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32048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Одне 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Два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Одне 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Два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657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b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br>
                            <a:rPr lang="uk-UA" b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ґ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br>
                            <a:rPr lang="uk-UA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ґ</a:t>
                          </a:r>
                          <a:endParaRPr lang="ru-RU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Гай, сьогодні, поріг,</a:t>
                          </a:r>
                          <a:r>
                            <a:rPr lang="uk-UA" sz="16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ґрунт, ґанок, ґирлиґа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дж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uk-UA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дж</m:t>
                                    </m:r>
                                  </m:e>
                                </m:acc>
                              </m:oMath>
                              <m:oMath xmlns:m="http://schemas.openxmlformats.org/officeDocument/2006/math">
                                <m:r>
                                  <a:rPr lang="uk-UA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дж</m:t>
                                </m:r>
                              </m:oMath>
                            </m:oMathPara>
                          </a14:m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бджола, джерело, сиджу, підживити, віджити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0657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′</a:t>
                          </a:r>
                          <a:endParaRPr lang="ru-RU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День, дужка, хід,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дія, мідь, дятел</a:t>
                          </a:r>
                          <a:endParaRPr lang="ru-RU" sz="16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дз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uk-UA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дз</m:t>
                                    </m:r>
                                  </m:e>
                                </m:acc>
                              </m:oMath>
                              <m:oMath xmlns:m="http://schemas.openxmlformats.org/officeDocument/2006/math">
                                <m:r>
                                  <a:rPr lang="uk-UA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дз</m:t>
                                </m:r>
                              </m:oMath>
                            </m:oMathPara>
                          </a14:m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Дзвоник, дзиґа, відзначити, підземелля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0657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є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b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йе</a:t>
                          </a: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′е</a:t>
                          </a:r>
                          <a:endParaRPr lang="ru-RU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Євген,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моє, б’є, Мольєр, синє, ллє</a:t>
                          </a:r>
                          <a:endParaRPr lang="ru-RU" sz="16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дзь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uk-UA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дз′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Дзьоб, ґедзь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5910699"/>
                  </p:ext>
                </p:extLst>
              </p:nvPr>
            </p:nvGraphicFramePr>
            <p:xfrm>
              <a:off x="179512" y="1340770"/>
              <a:ext cx="8856984" cy="420832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64096"/>
                    <a:gridCol w="864096"/>
                    <a:gridCol w="720080"/>
                    <a:gridCol w="1980220"/>
                    <a:gridCol w="900100"/>
                    <a:gridCol w="720080"/>
                    <a:gridCol w="792088"/>
                    <a:gridCol w="2016224"/>
                  </a:tblGrid>
                  <a:tr h="57912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Букви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uk-UA" sz="16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Звукові значення</a:t>
                          </a:r>
                          <a:endParaRPr lang="ru-RU" sz="16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Приклади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sz="14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Буквосполучення</a:t>
                          </a:r>
                          <a:r>
                            <a:rPr lang="uk-UA" sz="16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16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uk-UA" sz="16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Звукові значення</a:t>
                          </a:r>
                          <a:endParaRPr lang="ru-RU" sz="16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Приклади 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32048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Одне 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Два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Одне 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Два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10657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b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br>
                            <a:rPr lang="uk-UA" b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ґ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br>
                            <a:rPr lang="uk-UA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ґ</a:t>
                          </a:r>
                          <a:endParaRPr lang="ru-RU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Гай, сьогодні, поріг,</a:t>
                          </a:r>
                          <a:r>
                            <a:rPr lang="uk-UA" sz="160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ґрунт, ґанок, ґирлиґа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дж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l="-763077" t="-97714" r="-25538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бджола, джерело, сиджу, підживити, віджити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10657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′</a:t>
                          </a:r>
                          <a:endParaRPr lang="ru-RU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День, дужка, хід,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дія, мідь, дятел</a:t>
                          </a:r>
                          <a:endParaRPr lang="ru-RU" sz="16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дз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2"/>
                          <a:stretch>
                            <a:fillRect l="-763077" t="-198851" r="-255385" b="-1011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Дзвоник, дзиґа, відзначити, підземелля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  <a:tr h="10657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є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b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йе</a:t>
                          </a: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b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</a:br>
                          <a:r>
                            <a:rPr lang="uk-UA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′е</a:t>
                          </a:r>
                          <a:endParaRPr lang="ru-RU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Євген,</a:t>
                          </a:r>
                          <a:r>
                            <a:rPr lang="uk-UA" sz="1600" b="0" i="1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моє, б’є, Мольєр, синє, ллє</a:t>
                          </a:r>
                          <a:endParaRPr lang="ru-RU" sz="16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b="1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дзь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1">
                          <a:blip r:embed="rId2"/>
                          <a:stretch>
                            <a:fillRect l="-740678" t="-297143" r="-391525" b="-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uk-UA" sz="160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Дзьоб, ґедзь</a:t>
                          </a:r>
                          <a:endParaRPr lang="ru-RU" sz="16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6756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797057"/>
              </p:ext>
            </p:extLst>
          </p:nvPr>
        </p:nvGraphicFramePr>
        <p:xfrm>
          <a:off x="323528" y="548680"/>
          <a:ext cx="8640960" cy="5112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2050">
                <a:tc row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Букви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Звукові значення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Буквосполучення</a:t>
                      </a:r>
                      <a:r>
                        <a:rPr lang="uk-UA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Звукові значення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Приклади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Одне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Одне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438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i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Їжа, гаї, в’їзд, </a:t>
                      </a:r>
                      <a:r>
                        <a:rPr lang="uk-UA" sz="1600" i="1" u="non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Ананьїв</a:t>
                      </a:r>
                      <a:endParaRPr lang="ru-RU" sz="1600" i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Йод, район, серйозний, мільйон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438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шч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i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щука,</a:t>
                      </a:r>
                      <a:r>
                        <a:rPr lang="uk-UA" sz="1600" i="1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щастя, кущ</a:t>
                      </a:r>
                      <a:endParaRPr lang="ru-RU" sz="1600" i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ьо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′о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Льон, сьомий, тьохкати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438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′у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i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Юрко, мою, в’юн, Ньютон, люк, сюди, бюро</a:t>
                      </a:r>
                      <a:endParaRPr lang="ru-RU" sz="1600" i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438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′а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i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Я, явір, ім’я, пасьянс, рябчик, ляля, синя</a:t>
                      </a:r>
                      <a:endParaRPr lang="ru-RU" sz="1600" i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9438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 пом’якшення приголосного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i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Сіль, мідь, мільйон</a:t>
                      </a:r>
                      <a:endParaRPr lang="ru-RU" sz="1600" i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29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 м’якості приголосних на письмі 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033283"/>
              </p:ext>
            </p:extLst>
          </p:nvPr>
        </p:nvGraphicFramePr>
        <p:xfrm>
          <a:off x="179512" y="1916832"/>
          <a:ext cx="8784976" cy="3224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Букви, що позначають м’якість приголосних </a:t>
                      </a:r>
                      <a:endParaRPr lang="ru-RU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Приклади</a:t>
                      </a:r>
                      <a:endParaRPr lang="ru-RU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047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ь</a:t>
                      </a:r>
                      <a:br>
                        <a:rPr lang="uk-UA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uk-UA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br>
                        <a:rPr lang="uk-UA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uk-UA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є</a:t>
                      </a:r>
                      <a:br>
                        <a:rPr lang="uk-UA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uk-UA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ю</a:t>
                      </a:r>
                      <a:br>
                        <a:rPr lang="uk-UA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uk-UA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i="1" dirty="0" smtClean="0"/>
                        <a:t>тін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uk-UA" i="1" dirty="0" smtClean="0"/>
                        <a:t>, с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uk-UA" i="1" dirty="0" smtClean="0"/>
                        <a:t>омий, міл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uk-UA" i="1" dirty="0" smtClean="0"/>
                        <a:t>йон, Мол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uk-UA" i="1" dirty="0" smtClean="0"/>
                        <a:t>єр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д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r>
                        <a:rPr lang="uk-UA" i="1" dirty="0" smtClean="0"/>
                        <a:t>ти, с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r>
                        <a:rPr lang="uk-UA" i="1" dirty="0" smtClean="0"/>
                        <a:t>но, б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r>
                        <a:rPr lang="uk-UA" i="1" dirty="0" smtClean="0"/>
                        <a:t>л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r>
                        <a:rPr lang="uk-UA" i="1" dirty="0" smtClean="0"/>
                        <a:t>ти, аг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r>
                        <a:rPr lang="uk-UA" i="1" dirty="0" smtClean="0"/>
                        <a:t>тувати</a:t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лл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є</a:t>
                      </a:r>
                      <a:r>
                        <a:rPr lang="uk-UA" i="1" dirty="0" smtClean="0"/>
                        <a:t>, син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є</a:t>
                      </a:r>
                      <a:r>
                        <a:rPr lang="uk-UA" i="1" dirty="0" smtClean="0"/>
                        <a:t>, хатн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є</a:t>
                      </a: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л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ю</a:t>
                      </a:r>
                      <a:r>
                        <a:rPr lang="uk-UA" i="1" dirty="0" smtClean="0"/>
                        <a:t>дина, р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ю</a:t>
                      </a:r>
                      <a:r>
                        <a:rPr lang="uk-UA" i="1" dirty="0" smtClean="0"/>
                        <a:t>кзак, б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ю</a:t>
                      </a:r>
                      <a:r>
                        <a:rPr lang="uk-UA" i="1" dirty="0" smtClean="0"/>
                        <a:t>ро, л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ю</a:t>
                      </a:r>
                      <a:r>
                        <a:rPr lang="uk-UA" i="1" dirty="0" smtClean="0"/>
                        <a:t>бл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ю</a:t>
                      </a: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/>
                      </a:r>
                      <a:br>
                        <a:rPr lang="uk-UA" i="1" dirty="0" smtClean="0"/>
                      </a:br>
                      <a:r>
                        <a:rPr lang="uk-UA" i="1" dirty="0" smtClean="0"/>
                        <a:t>св</a:t>
                      </a:r>
                      <a:r>
                        <a:rPr lang="uk-UA" i="1" dirty="0" smtClean="0">
                          <a:solidFill>
                            <a:srgbClr val="FF0000"/>
                          </a:solidFill>
                        </a:rPr>
                        <a:t>я</a:t>
                      </a:r>
                      <a:r>
                        <a:rPr lang="uk-UA" i="1" dirty="0" smtClean="0"/>
                        <a:t>то,</a:t>
                      </a:r>
                      <a:r>
                        <a:rPr lang="uk-UA" i="1" baseline="0" dirty="0" smtClean="0"/>
                        <a:t> р</a:t>
                      </a:r>
                      <a:r>
                        <a:rPr lang="uk-UA" i="1" baseline="0" dirty="0" smtClean="0">
                          <a:solidFill>
                            <a:srgbClr val="FF0000"/>
                          </a:solidFill>
                        </a:rPr>
                        <a:t>я</a:t>
                      </a:r>
                      <a:r>
                        <a:rPr lang="uk-UA" i="1" baseline="0" dirty="0" smtClean="0"/>
                        <a:t>д, вол</a:t>
                      </a:r>
                      <a:r>
                        <a:rPr lang="uk-UA" i="1" baseline="0" dirty="0" smtClean="0">
                          <a:solidFill>
                            <a:srgbClr val="FF0000"/>
                          </a:solidFill>
                        </a:rPr>
                        <a:t>я</a:t>
                      </a:r>
                      <a:r>
                        <a:rPr lang="uk-UA" i="1" baseline="0" dirty="0" smtClean="0"/>
                        <a:t>, пісн</a:t>
                      </a:r>
                      <a:r>
                        <a:rPr lang="uk-UA" i="1" baseline="0" dirty="0" smtClean="0">
                          <a:solidFill>
                            <a:srgbClr val="FF0000"/>
                          </a:solidFill>
                        </a:rPr>
                        <a:t>я</a:t>
                      </a:r>
                      <a:endParaRPr lang="ru-RU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1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662</Words>
  <Application>Microsoft Office PowerPoint</Application>
  <PresentationFormat>Экран (4:3)</PresentationFormat>
  <Paragraphs>154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ProximaNova</vt:lpstr>
      <vt:lpstr>Times New Roman</vt:lpstr>
      <vt:lpstr>Тема Office</vt:lpstr>
      <vt:lpstr>Презентация PowerPoint</vt:lpstr>
      <vt:lpstr>Історія письма</vt:lpstr>
      <vt:lpstr>Графіка</vt:lpstr>
      <vt:lpstr>Система письма української мови</vt:lpstr>
      <vt:lpstr>Графема (термін І. Бодуена де Куртене) найменша смислорозрізнювальна одиниця письма (графіки), що відповідає фонемі в усному мовленні, виражає співвідношення між фонемою і літерою.</vt:lpstr>
      <vt:lpstr>Співвідношення між буквами і фонемами в українському письмі</vt:lpstr>
      <vt:lpstr>Основні випадки невідповідності між буквами і фонемами в українському письмі</vt:lpstr>
      <vt:lpstr>Презентация PowerPoint</vt:lpstr>
      <vt:lpstr>Позначення м’якості приголосних на письмі </vt:lpstr>
      <vt:lpstr>Принципи української графіки (закономірності використання букв)</vt:lpstr>
      <vt:lpstr>Принципи української орфографії </vt:lpstr>
      <vt:lpstr>Транслітерація - це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Диана</dc:creator>
  <cp:lastModifiedBy>Екатерина</cp:lastModifiedBy>
  <cp:revision>35</cp:revision>
  <dcterms:created xsi:type="dcterms:W3CDTF">2020-11-15T15:48:45Z</dcterms:created>
  <dcterms:modified xsi:type="dcterms:W3CDTF">2021-04-18T09:36:12Z</dcterms:modified>
</cp:coreProperties>
</file>