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71" r:id="rId13"/>
    <p:sldId id="267" r:id="rId14"/>
    <p:sldId id="268" r:id="rId15"/>
    <p:sldId id="318" r:id="rId16"/>
    <p:sldId id="319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6858000" type="screen4x3"/>
  <p:notesSz cx="6858000" cy="9144000"/>
  <p:defaultTextStyle>
    <a:defPPr>
      <a:defRPr lang="ru-RU"/>
    </a:defPPr>
    <a:lvl1pPr marL="0" algn="l" defTabSz="9142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8" algn="l" defTabSz="9142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9142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2" algn="l" defTabSz="9142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69" algn="l" defTabSz="9142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87" algn="l" defTabSz="9142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04" algn="l" defTabSz="9142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23" algn="l" defTabSz="9142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39" algn="l" defTabSz="9142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8A6B475-B1AC-4250-912B-9AEA8349F09C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4"/>
            <p14:sldId id="265"/>
            <p14:sldId id="263"/>
            <p14:sldId id="266"/>
            <p14:sldId id="271"/>
            <p14:sldId id="267"/>
            <p14:sldId id="268"/>
            <p14:sldId id="318"/>
            <p14:sldId id="319"/>
            <p14:sldId id="270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</p14:sldIdLst>
        </p14:section>
        <p14:section name="Раздел без заголовка" id="{BA66ECDA-17CA-49A8-9614-7153A7DED328}">
          <p14:sldIdLst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4" autoAdjust="0"/>
    <p:restoredTop sz="94680" autoAdjust="0"/>
  </p:normalViewPr>
  <p:slideViewPr>
    <p:cSldViewPr>
      <p:cViewPr varScale="1">
        <p:scale>
          <a:sx n="83" d="100"/>
          <a:sy n="83" d="100"/>
        </p:scale>
        <p:origin x="-1334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66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06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4CBAB-97B4-436C-8F8E-9A13E801A8EA}" type="datetimeFigureOut">
              <a:rPr lang="ru-RU" smtClean="0"/>
              <a:t>22.04.2021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FDF5D-FD01-493B-A844-73E09A0C92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1247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8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52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69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87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04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23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39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FDF5D-FD01-493B-A844-73E09A0C92C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47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FDF5D-FD01-493B-A844-73E09A0C92C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530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FDF5D-FD01-493B-A844-73E09A0C92C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100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6" y="505254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5" y="3132294"/>
            <a:ext cx="7175351" cy="1793167"/>
          </a:xfrm>
          <a:effectLst/>
        </p:spPr>
        <p:txBody>
          <a:bodyPr>
            <a:noAutofit/>
          </a:bodyPr>
          <a:lstStyle>
            <a:lvl1pPr marL="639965" indent="-457118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9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6" y="731521"/>
            <a:ext cx="4829287" cy="489473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7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40" y="4607514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5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1" y="731523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18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2" indent="0">
              <a:buNone/>
              <a:defRPr sz="1600" b="1"/>
            </a:lvl4pPr>
            <a:lvl5pPr marL="1828469" indent="0">
              <a:buNone/>
              <a:defRPr sz="1600" b="1"/>
            </a:lvl5pPr>
            <a:lvl6pPr marL="2285587" indent="0">
              <a:buNone/>
              <a:defRPr sz="1600" b="1"/>
            </a:lvl6pPr>
            <a:lvl7pPr marL="2742704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3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9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3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18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2" indent="0">
              <a:buNone/>
              <a:defRPr sz="1600" b="1"/>
            </a:lvl4pPr>
            <a:lvl5pPr marL="1828469" indent="0">
              <a:buNone/>
              <a:defRPr sz="1600" b="1"/>
            </a:lvl5pPr>
            <a:lvl6pPr marL="2285587" indent="0">
              <a:buNone/>
              <a:defRPr sz="1600" b="1"/>
            </a:lvl6pPr>
            <a:lvl7pPr marL="2742704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39" indent="0">
              <a:buNone/>
              <a:defRPr sz="1600" b="1"/>
            </a:lvl9pPr>
          </a:lstStyle>
          <a:p>
            <a:pPr marL="0" lvl="0" indent="0" algn="ctr" defTabSz="914235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8" y="2209802"/>
            <a:ext cx="3636085" cy="1258493"/>
          </a:xfrm>
          <a:effectLst/>
        </p:spPr>
        <p:txBody>
          <a:bodyPr anchor="b">
            <a:noAutofit/>
          </a:bodyPr>
          <a:lstStyle>
            <a:lvl1pPr marL="228558" indent="-228558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8" y="731521"/>
            <a:ext cx="4017085" cy="4894731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5"/>
            <a:ext cx="3388660" cy="2139519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35" indent="0">
              <a:buNone/>
              <a:defRPr sz="1000"/>
            </a:lvl3pPr>
            <a:lvl4pPr marL="1371352" indent="0">
              <a:buNone/>
              <a:defRPr sz="900"/>
            </a:lvl4pPr>
            <a:lvl5pPr marL="1828469" indent="0">
              <a:buNone/>
              <a:defRPr sz="900"/>
            </a:lvl5pPr>
            <a:lvl6pPr marL="2285587" indent="0">
              <a:buNone/>
              <a:defRPr sz="900"/>
            </a:lvl6pPr>
            <a:lvl7pPr marL="2742704" indent="0">
              <a:buNone/>
              <a:defRPr sz="900"/>
            </a:lvl7pPr>
            <a:lvl8pPr marL="3199823" indent="0">
              <a:buNone/>
              <a:defRPr sz="900"/>
            </a:lvl8pPr>
            <a:lvl9pPr marL="365693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5"/>
            <a:ext cx="41148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118" indent="0">
              <a:buNone/>
              <a:defRPr sz="2800"/>
            </a:lvl2pPr>
            <a:lvl3pPr marL="914235" indent="0">
              <a:buNone/>
              <a:defRPr sz="2400"/>
            </a:lvl3pPr>
            <a:lvl4pPr marL="1371352" indent="0">
              <a:buNone/>
              <a:defRPr sz="2000"/>
            </a:lvl4pPr>
            <a:lvl5pPr marL="1828469" indent="0">
              <a:buNone/>
              <a:defRPr sz="2000"/>
            </a:lvl5pPr>
            <a:lvl6pPr marL="2285587" indent="0">
              <a:buNone/>
              <a:defRPr sz="2000"/>
            </a:lvl6pPr>
            <a:lvl7pPr marL="2742704" indent="0">
              <a:buNone/>
              <a:defRPr sz="2000"/>
            </a:lvl7pPr>
            <a:lvl8pPr marL="3199823" indent="0">
              <a:buNone/>
              <a:defRPr sz="2000"/>
            </a:lvl8pPr>
            <a:lvl9pPr marL="3656939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9" y="1010489"/>
            <a:ext cx="3694114" cy="2163020"/>
          </a:xfrm>
        </p:spPr>
        <p:txBody>
          <a:bodyPr anchor="b"/>
          <a:lstStyle>
            <a:lvl1pPr marL="182847" indent="-182847">
              <a:buFont typeface="Georgia" pitchFamily="18" charset="0"/>
              <a:buChar char="*"/>
              <a:defRPr sz="1600"/>
            </a:lvl1pPr>
            <a:lvl2pPr marL="457118" indent="0">
              <a:buNone/>
              <a:defRPr sz="1200"/>
            </a:lvl2pPr>
            <a:lvl3pPr marL="914235" indent="0">
              <a:buNone/>
              <a:defRPr sz="1000"/>
            </a:lvl3pPr>
            <a:lvl4pPr marL="1371352" indent="0">
              <a:buNone/>
              <a:defRPr sz="900"/>
            </a:lvl4pPr>
            <a:lvl5pPr marL="1828469" indent="0">
              <a:buNone/>
              <a:defRPr sz="900"/>
            </a:lvl5pPr>
            <a:lvl6pPr marL="2285587" indent="0">
              <a:buNone/>
              <a:defRPr sz="900"/>
            </a:lvl6pPr>
            <a:lvl7pPr marL="2742704" indent="0">
              <a:buNone/>
              <a:defRPr sz="900"/>
            </a:lvl7pPr>
            <a:lvl8pPr marL="3199823" indent="0">
              <a:buNone/>
              <a:defRPr sz="900"/>
            </a:lvl8pPr>
            <a:lvl9pPr marL="365693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105401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2" y="4372168"/>
            <a:ext cx="6512511" cy="1143000"/>
          </a:xfrm>
          <a:prstGeom prst="rect">
            <a:avLst/>
          </a:prstGeom>
          <a:effectLst/>
        </p:spPr>
        <p:txBody>
          <a:bodyPr vert="horz" lIns="91423" tIns="45712" rIns="91423" bIns="45712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23" tIns="45712" rIns="91423" bIns="4571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4" y="6172202"/>
            <a:ext cx="3352801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19982" indent="-319982" algn="r" defTabSz="914235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558" indent="-182847" algn="l" defTabSz="914235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541" indent="-182847" algn="l" defTabSz="914235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811" indent="-182847" algn="l" defTabSz="914235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082" indent="-182847" algn="l" defTabSz="914235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638" indent="-182847" algn="l" defTabSz="914235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3907" indent="-182847" algn="l" defTabSz="914235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606" indent="-182847" algn="l" defTabSz="914235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5587" indent="-182847" algn="l" defTabSz="914235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284" indent="-182847" algn="l" defTabSz="914235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2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69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7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4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39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0441" y="2420888"/>
            <a:ext cx="8820472" cy="432048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План:</a:t>
            </a:r>
          </a:p>
          <a:p>
            <a:pPr algn="just"/>
            <a:r>
              <a:rPr lang="uk-UA" sz="2400" dirty="0" smtClean="0"/>
              <a:t>1.Країнознавча характеристика Азійсько-Тихоокеанського туристичного регіону.</a:t>
            </a:r>
          </a:p>
          <a:p>
            <a:pPr algn="just"/>
            <a:r>
              <a:rPr lang="uk-UA" sz="2400" dirty="0" smtClean="0"/>
              <a:t>2.Загальні особливості країн Азійсько-Тихоокеанського туристичного регіону.</a:t>
            </a:r>
          </a:p>
          <a:p>
            <a:pPr algn="just"/>
            <a:r>
              <a:rPr lang="uk-UA" sz="2400" dirty="0" smtClean="0"/>
              <a:t>3.Туристська спеціалізація Азійсько-Тихоокеанського туристичного регіону.</a:t>
            </a:r>
          </a:p>
          <a:p>
            <a:pPr algn="just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53"/>
            <a:ext cx="9108504" cy="1793167"/>
          </a:xfrm>
        </p:spPr>
        <p:txBody>
          <a:bodyPr>
            <a:noAutofit/>
          </a:bodyPr>
          <a:lstStyle/>
          <a:p>
            <a:pPr marL="182847" indent="0" algn="ctr">
              <a:buNone/>
            </a:pPr>
            <a:r>
              <a:rPr lang="ru-RU" sz="3200" smtClean="0"/>
              <a:t> </a:t>
            </a:r>
            <a:r>
              <a:rPr lang="ru-RU" sz="3200" dirty="0" smtClean="0"/>
              <a:t>КРАЇНОЗНАВЧА ХАРАКТЕРИСТИКА КРАЇН АЗІЙСЬКО-ТИХООКЕАНСЬКОГО РЕГІОНУ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2970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47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116632"/>
            <a:ext cx="892899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dirty="0"/>
              <a:t>2. Загальні особливості країн Азійсько-Тихоокеанського туристичного регіону.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4" y="1196752"/>
            <a:ext cx="3960440" cy="5040560"/>
          </a:xfrm>
        </p:spPr>
        <p:txBody>
          <a:bodyPr>
            <a:normAutofit fontScale="77500" lnSpcReduction="20000"/>
          </a:bodyPr>
          <a:lstStyle/>
          <a:p>
            <a:pPr marL="45712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До складу Азійсько-Тихоокеанського туристичного регіону належать країни з різним рівнем соціально-економічного розвитку.</a:t>
            </a:r>
            <a:endParaRPr lang="en-US" dirty="0" smtClean="0"/>
          </a:p>
          <a:p>
            <a:pPr marL="45712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dirty="0" smtClean="0"/>
          </a:p>
          <a:p>
            <a:pPr marL="45712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Японія, Австралія і Нова Зеландія – належать до світових економічних лідерів та найбагатших країн з високим рівнем розвитку</a:t>
            </a:r>
            <a:r>
              <a:rPr lang="en-US" dirty="0" smtClean="0"/>
              <a:t>.</a:t>
            </a:r>
          </a:p>
          <a:p>
            <a:pPr marL="45712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dirty="0" smtClean="0"/>
          </a:p>
          <a:p>
            <a:pPr marL="45712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Афганістан, Непал, Шрі-Ланка, М’янма, Бангладеш, Папуа-Нова Гвінея - найбідніші країни світу.</a:t>
            </a:r>
            <a:endParaRPr lang="en-US" dirty="0" smtClean="0"/>
          </a:p>
          <a:p>
            <a:pPr marL="45712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45712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Китай та Індія – країни з більш ніж мільярдним населенням кожна, з потужним сировинним і промисловим потенціалом, але з низькими прибутками на одного жителя.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70" y="1196752"/>
            <a:ext cx="475252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94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860034" y="188640"/>
            <a:ext cx="4176464" cy="6480720"/>
          </a:xfrm>
        </p:spPr>
        <p:txBody>
          <a:bodyPr>
            <a:normAutofit fontScale="92500" lnSpcReduction="10000"/>
          </a:bodyPr>
          <a:lstStyle/>
          <a:p>
            <a:pPr marL="45712" indent="0" algn="just">
              <a:buNone/>
            </a:pPr>
            <a:r>
              <a:rPr lang="uk-UA" dirty="0" smtClean="0"/>
              <a:t>Японія – високорозвинута держава;</a:t>
            </a:r>
          </a:p>
          <a:p>
            <a:pPr marL="45712" indent="0" algn="just">
              <a:buNone/>
            </a:pPr>
            <a:r>
              <a:rPr lang="uk-UA" dirty="0" smtClean="0"/>
              <a:t>Республіка Корея, Сінгапур, Китай, Малайзія – держави що швидко розвиваються;</a:t>
            </a:r>
          </a:p>
          <a:p>
            <a:pPr marL="45712" indent="0" algn="just">
              <a:buNone/>
            </a:pPr>
            <a:r>
              <a:rPr lang="uk-UA" dirty="0" smtClean="0"/>
              <a:t>Камбоджа, Лаос, В'єтнам мають дуже низькі темпи розвитку економіки, притому, що чисельність населення росте дуже швидко.</a:t>
            </a:r>
          </a:p>
          <a:p>
            <a:pPr marL="45712" indent="0" algn="just">
              <a:buNone/>
            </a:pPr>
            <a:r>
              <a:rPr lang="uk-UA" dirty="0" smtClean="0"/>
              <a:t> Звідси - бідність переважного числа жителів, що не дозволяє їм здійснювати туристські поїздки. Неписьменність населення, величезні державні борги і відсутність інвестицій в економіку, нерозвинена транспортна і туристська інфраструктура - все це знижує потенціал АТР як туристського регіону.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404665"/>
            <a:ext cx="475582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0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7" y="116633"/>
            <a:ext cx="9001000" cy="1584176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/>
              <a:t>Позитивні фактори розвитку туризму в Азійсько-Тихоокеанському туристичному регіоні:</a:t>
            </a:r>
            <a:br>
              <a:rPr lang="uk-UA" sz="3200" dirty="0"/>
            </a:b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" y="1772817"/>
            <a:ext cx="5508104" cy="5085184"/>
          </a:xfrm>
        </p:spPr>
        <p:txBody>
          <a:bodyPr>
            <a:normAutofit fontScale="92500" lnSpcReduction="10000"/>
          </a:bodyPr>
          <a:lstStyle/>
          <a:p>
            <a:pPr marL="45712" indent="0" algn="just">
              <a:buNone/>
            </a:pPr>
            <a:r>
              <a:rPr lang="uk-UA" dirty="0" smtClean="0"/>
              <a:t>— територію даного регіону омивають три океани, багато морів, через які проходять основні воднотранспортні комунікації;</a:t>
            </a:r>
          </a:p>
          <a:p>
            <a:pPr marL="45712" indent="0" algn="just">
              <a:buNone/>
            </a:pPr>
            <a:r>
              <a:rPr lang="uk-UA" dirty="0" smtClean="0"/>
              <a:t>— різноманітні й багаті природні туристсько-рекреаційні ресурси та культурно-історична спадщина;</a:t>
            </a:r>
          </a:p>
          <a:p>
            <a:pPr marL="45712" indent="0" algn="just">
              <a:buNone/>
            </a:pPr>
            <a:r>
              <a:rPr lang="uk-UA" dirty="0" smtClean="0"/>
              <a:t>— розміщення в межах регіону важливих центрів паломництва;</a:t>
            </a:r>
          </a:p>
          <a:p>
            <a:pPr marL="45712" indent="0" algn="just">
              <a:buNone/>
            </a:pPr>
            <a:r>
              <a:rPr lang="uk-UA" dirty="0" smtClean="0"/>
              <a:t>— велика різноманітність етнічного складу, унікальний рослинний і тваринний світ (екзотика);</a:t>
            </a:r>
          </a:p>
          <a:p>
            <a:pPr marL="45712" indent="0" algn="just">
              <a:buNone/>
            </a:pPr>
            <a:r>
              <a:rPr lang="uk-UA" dirty="0" smtClean="0"/>
              <a:t>— відносна легкість в отриманні візи (в аеропорті після прибуття);</a:t>
            </a:r>
          </a:p>
          <a:p>
            <a:pPr marL="45712" indent="0" algn="just">
              <a:buNone/>
            </a:pPr>
            <a:r>
              <a:rPr lang="uk-UA" dirty="0" smtClean="0"/>
              <a:t>— значна кількість туристичних пропозицій, відносна «дешевизна» відпочинку.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2" y="1916835"/>
            <a:ext cx="338437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2" y="4293096"/>
            <a:ext cx="338437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38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836712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/>
              <a:t>Фактори, що стримують розвиток туризму:</a:t>
            </a:r>
            <a:br>
              <a:rPr lang="uk-UA" sz="3200" dirty="0"/>
            </a:b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95937" y="778399"/>
            <a:ext cx="5148064" cy="5733256"/>
          </a:xfrm>
        </p:spPr>
        <p:txBody>
          <a:bodyPr>
            <a:noAutofit/>
          </a:bodyPr>
          <a:lstStyle/>
          <a:p>
            <a:pPr marL="45712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/>
              <a:t>— нерівномірний економічний розвиток різних країн регіону;</a:t>
            </a:r>
          </a:p>
          <a:p>
            <a:pPr marL="45712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/>
              <a:t>— військовий неспокій та політична нестабільність в деяких країнах регіону;</a:t>
            </a:r>
          </a:p>
          <a:p>
            <a:pPr marL="45712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/>
              <a:t>— нерівномірність розвитку інфраструктури як загальної, так і туристичної;</a:t>
            </a:r>
          </a:p>
          <a:p>
            <a:pPr marL="45712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/>
              <a:t>— велика різниця в часі не тільки з іншими регіонами, а й всередині туристичного регіону;</a:t>
            </a:r>
          </a:p>
          <a:p>
            <a:pPr marL="45712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/>
              <a:t>— регіон дуже далеко розташований від країн Америки та Європи, відсутні прямі авіарейси;</a:t>
            </a:r>
          </a:p>
          <a:p>
            <a:pPr marL="45712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/>
              <a:t>— непридатність значної частини територій (пустелі, скелі, гори, джунглі) для організації масового туризму;</a:t>
            </a:r>
          </a:p>
          <a:p>
            <a:pPr marL="45712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/>
              <a:t>— непідготовленість деяких країн регіону до прийому туристів;</a:t>
            </a:r>
          </a:p>
          <a:p>
            <a:pPr marL="45712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/>
              <a:t>— можливі природні катаклізми та катастрофи;</a:t>
            </a:r>
          </a:p>
          <a:p>
            <a:pPr marL="45712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/>
              <a:t>— подекуди несприятлива екологічна та епідеміологічна ситуація, хвороби та</a:t>
            </a:r>
            <a:r>
              <a:rPr lang="en-US" sz="1800" dirty="0"/>
              <a:t> </a:t>
            </a:r>
            <a:r>
              <a:rPr lang="ru-RU" sz="1800" dirty="0"/>
              <a:t>епідемії.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" y="836712"/>
            <a:ext cx="388843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" y="3573017"/>
            <a:ext cx="388843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32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25144"/>
            <a:ext cx="748883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 smtClean="0"/>
              <a:t>Туристичні прибуття і доходи від міжнародного туризму</a:t>
            </a:r>
            <a:endParaRPr lang="uk-UA" sz="3200" dirty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8928992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66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372168"/>
            <a:ext cx="828092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dirty="0" smtClean="0"/>
              <a:t>Країни — лідери за туристичними прибуттями й доходами від туризму</a:t>
            </a:r>
            <a:endParaRPr lang="uk-UA" sz="2800" dirty="0"/>
          </a:p>
        </p:txBody>
      </p:sp>
      <p:pic>
        <p:nvPicPr>
          <p:cNvPr id="6144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7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404664"/>
            <a:ext cx="878497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/>
              <a:t>3.Туристська спеціалізація Азійсько-Тихоокеанського туристичного регіону.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31" y="1556792"/>
            <a:ext cx="8568952" cy="1800200"/>
          </a:xfrm>
        </p:spPr>
        <p:txBody>
          <a:bodyPr/>
          <a:lstStyle/>
          <a:p>
            <a:pPr marL="45712" indent="0" algn="just">
              <a:buNone/>
            </a:pPr>
            <a:r>
              <a:rPr lang="uk-UA" b="1" dirty="0" smtClean="0"/>
              <a:t>Основні мотиви подорожей в регіон </a:t>
            </a:r>
            <a:r>
              <a:rPr lang="uk-UA" dirty="0" smtClean="0"/>
              <a:t>- можливість купально-пляжного відпочинку, ознайомлення з екзотичною природою, традиційною культурою в її різних проявах (кухня, свята, звичаї). </a:t>
            </a:r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24944"/>
            <a:ext cx="4644008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10" y="2924944"/>
            <a:ext cx="4499992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74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404664"/>
            <a:ext cx="889248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dirty="0"/>
              <a:t>Природні туристсько-рекреаційні ресурси Азійсько-Тихоокеанського туристичного регіону.</a:t>
            </a:r>
            <a:br>
              <a:rPr lang="uk-UA" sz="2400" dirty="0"/>
            </a:br>
            <a:endParaRPr lang="uk-UA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07706" y="1412779"/>
            <a:ext cx="5904656" cy="461649"/>
          </a:xfrm>
          <a:prstGeom prst="rect">
            <a:avLst/>
          </a:prstGeom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uk-UA" sz="2400" dirty="0"/>
              <a:t>Купально-пляжний</a:t>
            </a:r>
            <a:r>
              <a:rPr lang="ru-RU" sz="2400" dirty="0"/>
              <a:t> туризм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50824"/>
            <a:ext cx="4320480" cy="282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850824"/>
            <a:ext cx="4248472" cy="282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1" y="5013181"/>
            <a:ext cx="8208912" cy="1015647"/>
          </a:xfrm>
          <a:prstGeom prst="rect">
            <a:avLst/>
          </a:prstGeom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uk-UA" sz="2000" dirty="0"/>
              <a:t>Найбільш популярним туристичним центром приморського відпочинку в Азії є </a:t>
            </a:r>
            <a:r>
              <a:rPr lang="uk-UA" sz="2000" dirty="0" err="1"/>
              <a:t>Пхукет</a:t>
            </a:r>
            <a:r>
              <a:rPr lang="uk-UA" sz="2000" dirty="0"/>
              <a:t> в Таїланді, відомий своїми прекрасними пляжами</a:t>
            </a:r>
          </a:p>
        </p:txBody>
      </p:sp>
    </p:spTree>
    <p:extLst>
      <p:ext uri="{BB962C8B-B14F-4D97-AF65-F5344CB8AC3E}">
        <p14:creationId xmlns:p14="http://schemas.microsoft.com/office/powerpoint/2010/main" val="123635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12" y="28303"/>
            <a:ext cx="9220512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509124"/>
            <a:ext cx="6269168" cy="646315"/>
          </a:xfrm>
          <a:prstGeom prst="rect">
            <a:avLst/>
          </a:prstGeom>
        </p:spPr>
        <p:txBody>
          <a:bodyPr wrap="square" lIns="91423" tIns="45712" rIns="91423" bIns="45712">
            <a:spAutoFit/>
          </a:bodyPr>
          <a:lstStyle/>
          <a:p>
            <a:endParaRPr lang="en-GB" dirty="0"/>
          </a:p>
          <a:p>
            <a:pPr algn="ctr"/>
            <a:r>
              <a:rPr lang="ru-RU" dirty="0" smtClean="0"/>
              <a:t>Готель </a:t>
            </a:r>
            <a:r>
              <a:rPr lang="en-GB" dirty="0"/>
              <a:t>Thavorn Palm Beach </a:t>
            </a:r>
            <a:r>
              <a:rPr lang="ru-RU" dirty="0" smtClean="0"/>
              <a:t>о</a:t>
            </a:r>
            <a:r>
              <a:rPr lang="ru-RU" dirty="0"/>
              <a:t>. Пхукет, </a:t>
            </a:r>
            <a:r>
              <a:rPr lang="ru-RU" dirty="0" smtClean="0"/>
              <a:t>Таїланд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2" y="5517232"/>
            <a:ext cx="8568952" cy="369316"/>
          </a:xfrm>
          <a:prstGeom prst="rect">
            <a:avLst/>
          </a:prstGeom>
        </p:spPr>
        <p:txBody>
          <a:bodyPr wrap="square" lIns="91423" tIns="45712" rIns="91423" bIns="45712">
            <a:spAutoFit/>
          </a:bodyPr>
          <a:lstStyle/>
          <a:p>
            <a:r>
              <a:rPr lang="uk-UA" dirty="0" smtClean="0"/>
              <a:t>Туристські атракції -  розважальні заклади, парки, сади, буддійські храми.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0709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" y="1019623"/>
            <a:ext cx="8964488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1" y="188642"/>
            <a:ext cx="8784976" cy="830981"/>
          </a:xfrm>
          <a:prstGeom prst="rect">
            <a:avLst/>
          </a:prstGeom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uk-UA" sz="2400" dirty="0"/>
              <a:t>1.Країнознавча характеристика Азійсько-Тихоокеанського туристичного регіону.</a:t>
            </a:r>
          </a:p>
        </p:txBody>
      </p:sp>
    </p:spTree>
    <p:extLst>
      <p:ext uri="{BB962C8B-B14F-4D97-AF65-F5344CB8AC3E}">
        <p14:creationId xmlns:p14="http://schemas.microsoft.com/office/powerpoint/2010/main" val="27797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4427984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6" y="0"/>
            <a:ext cx="4716016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40968"/>
            <a:ext cx="442798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3" y="3861051"/>
            <a:ext cx="3297663" cy="523204"/>
          </a:xfrm>
          <a:prstGeom prst="rect">
            <a:avLst/>
          </a:prstGeom>
        </p:spPr>
        <p:txBody>
          <a:bodyPr wrap="none" lIns="91423" tIns="45712" rIns="91423" bIns="45712">
            <a:spAutoFit/>
          </a:bodyPr>
          <a:lstStyle/>
          <a:p>
            <a:r>
              <a:rPr lang="ru-RU" sz="2800" dirty="0"/>
              <a:t>Китай, о. Хайнань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2" y="4947189"/>
            <a:ext cx="4572000" cy="646315"/>
          </a:xfrm>
          <a:prstGeom prst="rect">
            <a:avLst/>
          </a:prstGeom>
        </p:spPr>
        <p:txBody>
          <a:bodyPr lIns="91423" tIns="45712" rIns="91423" bIns="45712">
            <a:spAutoFit/>
          </a:bodyPr>
          <a:lstStyle/>
          <a:p>
            <a:r>
              <a:rPr lang="uk-UA" dirty="0" smtClean="0"/>
              <a:t>Розвинена індустрія відпочинку і розваг, широка мережа готелів різного рівня.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695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6" y="4869165"/>
            <a:ext cx="9036496" cy="2031309"/>
          </a:xfrm>
          <a:prstGeom prst="rect">
            <a:avLst/>
          </a:prstGeom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uk-UA" dirty="0" smtClean="0"/>
              <a:t>Музика, танці, релігійні свята, скульптура і живопис грають таку ж роль в туристичному бізнесі, як і постійне вдосконалення інфраструктури. </a:t>
            </a:r>
          </a:p>
          <a:p>
            <a:pPr algn="ctr"/>
            <a:r>
              <a:rPr lang="uk-UA" dirty="0" smtClean="0"/>
              <a:t>Всесвітньо відомі зірки приїжджають в Санур на церемонії одруження, а європейські міністри проводять відпустку в «Середземноморському клубі» в Нуса-Дуа.</a:t>
            </a:r>
          </a:p>
          <a:p>
            <a:pPr algn="ctr"/>
            <a:endParaRPr lang="uk-UA" dirty="0" smtClean="0"/>
          </a:p>
          <a:p>
            <a:pPr algn="ctr"/>
            <a:r>
              <a:rPr lang="uk-UA" dirty="0" smtClean="0"/>
              <a:t>Розвиток отримали серфінг, дайвінг, екологічний і пляжний туризм.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580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6712" y="5742551"/>
            <a:ext cx="3951688" cy="584759"/>
          </a:xfrm>
          <a:prstGeom prst="rect">
            <a:avLst/>
          </a:prstGeom>
        </p:spPr>
        <p:txBody>
          <a:bodyPr wrap="none" lIns="91423" tIns="45712" rIns="91423" bIns="45712">
            <a:spAutoFit/>
          </a:bodyPr>
          <a:lstStyle/>
          <a:p>
            <a:pPr algn="ctr"/>
            <a:r>
              <a:rPr lang="uk-UA" sz="3200" dirty="0"/>
              <a:t>Боракай (Філіппіни)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94" y="0"/>
            <a:ext cx="9170296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00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10280" y="6021291"/>
            <a:ext cx="3098891" cy="461649"/>
          </a:xfrm>
          <a:prstGeom prst="rect">
            <a:avLst/>
          </a:prstGeom>
        </p:spPr>
        <p:txBody>
          <a:bodyPr wrap="none" lIns="91423" tIns="45712" rIns="91423" bIns="45712">
            <a:spAutoFit/>
          </a:bodyPr>
          <a:lstStyle/>
          <a:p>
            <a:r>
              <a:rPr lang="uk-UA" sz="2400" dirty="0"/>
              <a:t>Мальдівські острови</a:t>
            </a:r>
          </a:p>
        </p:txBody>
      </p:sp>
    </p:spTree>
    <p:extLst>
      <p:ext uri="{BB962C8B-B14F-4D97-AF65-F5344CB8AC3E}">
        <p14:creationId xmlns:p14="http://schemas.microsoft.com/office/powerpoint/2010/main" val="12197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2" y="0"/>
            <a:ext cx="4515984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57786" y="2996955"/>
            <a:ext cx="1768399" cy="369316"/>
          </a:xfrm>
          <a:prstGeom prst="rect">
            <a:avLst/>
          </a:prstGeom>
        </p:spPr>
        <p:txBody>
          <a:bodyPr wrap="none" lIns="91423" tIns="45712" rIns="91423" bIns="45712">
            <a:spAutoFit/>
          </a:bodyPr>
          <a:lstStyle/>
          <a:p>
            <a:r>
              <a:rPr lang="ru-RU" dirty="0"/>
              <a:t>Керала (Індія</a:t>
            </a:r>
            <a:r>
              <a:rPr lang="ru-RU" dirty="0" smtClean="0"/>
              <a:t>) </a:t>
            </a: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08512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4210" y="2996955"/>
            <a:ext cx="1396502" cy="369316"/>
          </a:xfrm>
          <a:prstGeom prst="rect">
            <a:avLst/>
          </a:prstGeom>
        </p:spPr>
        <p:txBody>
          <a:bodyPr wrap="none" lIns="91423" tIns="45712" rIns="91423" bIns="45712">
            <a:spAutoFit/>
          </a:bodyPr>
          <a:lstStyle/>
          <a:p>
            <a:r>
              <a:rPr lang="ru-RU" dirty="0"/>
              <a:t>Шрі-Ланка.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351406"/>
            <a:ext cx="4499992" cy="30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2480" y="6463234"/>
            <a:ext cx="2377540" cy="369316"/>
          </a:xfrm>
          <a:prstGeom prst="rect">
            <a:avLst/>
          </a:prstGeom>
        </p:spPr>
        <p:txBody>
          <a:bodyPr wrap="none" lIns="91423" tIns="45712" rIns="91423" bIns="45712">
            <a:spAutoFit/>
          </a:bodyPr>
          <a:lstStyle/>
          <a:p>
            <a:r>
              <a:rPr lang="ru-RU" dirty="0"/>
              <a:t>Лангкаві (Малайзія</a:t>
            </a:r>
            <a:r>
              <a:rPr lang="ru-RU" dirty="0" smtClean="0"/>
              <a:t>)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44211" y="6463234"/>
            <a:ext cx="2026482" cy="369316"/>
          </a:xfrm>
          <a:prstGeom prst="rect">
            <a:avLst/>
          </a:prstGeom>
        </p:spPr>
        <p:txBody>
          <a:bodyPr wrap="none" lIns="91423" tIns="45712" rIns="91423" bIns="45712">
            <a:spAutoFit/>
          </a:bodyPr>
          <a:lstStyle/>
          <a:p>
            <a:r>
              <a:rPr lang="ru-RU" dirty="0"/>
              <a:t>Фукуок (В’єтнам)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72" y="3351406"/>
            <a:ext cx="4598232" cy="30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75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10" y="332662"/>
            <a:ext cx="3775358" cy="461649"/>
          </a:xfrm>
          <a:prstGeom prst="rect">
            <a:avLst/>
          </a:prstGeom>
        </p:spPr>
        <p:txBody>
          <a:bodyPr wrap="none" lIns="91423" tIns="45712" rIns="91423" bIns="45712">
            <a:spAutoFit/>
          </a:bodyPr>
          <a:lstStyle/>
          <a:p>
            <a:r>
              <a:rPr lang="uk-UA" sz="2400" dirty="0"/>
              <a:t>Найпопулярніші острови 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325"/>
            <a:ext cx="4788024" cy="434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9740" y="5291920"/>
            <a:ext cx="857893" cy="369316"/>
          </a:xfrm>
          <a:prstGeom prst="rect">
            <a:avLst/>
          </a:prstGeom>
        </p:spPr>
        <p:txBody>
          <a:bodyPr wrap="none" lIns="91423" tIns="45712" rIns="91423" bIns="45712">
            <a:spAutoFit/>
          </a:bodyPr>
          <a:lstStyle/>
          <a:p>
            <a:r>
              <a:rPr lang="ru-RU" dirty="0" err="1" smtClean="0"/>
              <a:t>Фіджі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94325"/>
            <a:ext cx="4355976" cy="277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00194" y="3613670"/>
            <a:ext cx="1018193" cy="369316"/>
          </a:xfrm>
          <a:prstGeom prst="rect">
            <a:avLst/>
          </a:prstGeom>
        </p:spPr>
        <p:txBody>
          <a:bodyPr wrap="none" lIns="91423" tIns="45712" rIns="91423" bIns="45712">
            <a:spAutoFit/>
          </a:bodyPr>
          <a:lstStyle/>
          <a:p>
            <a:r>
              <a:rPr lang="ru-RU" dirty="0" smtClean="0"/>
              <a:t>Вануату</a:t>
            </a:r>
            <a:endParaRPr lang="ru-RU" dirty="0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76" y="4409728"/>
            <a:ext cx="431563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74073" y="5633867"/>
            <a:ext cx="798582" cy="369316"/>
          </a:xfrm>
          <a:prstGeom prst="rect">
            <a:avLst/>
          </a:prstGeom>
        </p:spPr>
        <p:txBody>
          <a:bodyPr wrap="none" lIns="91423" tIns="45712" rIns="91423" bIns="45712">
            <a:spAutoFit/>
          </a:bodyPr>
          <a:lstStyle/>
          <a:p>
            <a:r>
              <a:rPr lang="ru-RU" dirty="0"/>
              <a:t>Тонга</a:t>
            </a:r>
          </a:p>
        </p:txBody>
      </p:sp>
    </p:spTree>
    <p:extLst>
      <p:ext uri="{BB962C8B-B14F-4D97-AF65-F5344CB8AC3E}">
        <p14:creationId xmlns:p14="http://schemas.microsoft.com/office/powerpoint/2010/main" val="25676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457200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0"/>
            <a:ext cx="457200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2" y="5805267"/>
            <a:ext cx="6408712" cy="369316"/>
          </a:xfrm>
          <a:prstGeom prst="rect">
            <a:avLst/>
          </a:prstGeom>
        </p:spPr>
        <p:txBody>
          <a:bodyPr wrap="square" lIns="91423" tIns="45712" rIns="91423" bIns="45712">
            <a:spAutoFit/>
          </a:bodyPr>
          <a:lstStyle/>
          <a:p>
            <a:r>
              <a:rPr lang="uk-UA" dirty="0" smtClean="0"/>
              <a:t>о. Бора-Бора та о. </a:t>
            </a:r>
            <a:r>
              <a:rPr lang="uk-UA" dirty="0" err="1" smtClean="0"/>
              <a:t>Муреа</a:t>
            </a:r>
            <a:r>
              <a:rPr lang="uk-UA" dirty="0" smtClean="0"/>
              <a:t> (Французька Полінезія)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7558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6" y="274410"/>
            <a:ext cx="6486037" cy="523204"/>
          </a:xfrm>
          <a:prstGeom prst="rect">
            <a:avLst/>
          </a:prstGeom>
        </p:spPr>
        <p:txBody>
          <a:bodyPr wrap="none" lIns="91423" tIns="45712" rIns="91423" bIns="45712">
            <a:spAutoFit/>
          </a:bodyPr>
          <a:lstStyle/>
          <a:p>
            <a:r>
              <a:rPr lang="uk-UA" sz="2800" dirty="0"/>
              <a:t>Водні туристсько-рекреаційні об’єкти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5157196"/>
            <a:ext cx="8136904" cy="646315"/>
          </a:xfrm>
          <a:prstGeom prst="rect">
            <a:avLst/>
          </a:prstGeom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uk-UA" dirty="0" smtClean="0"/>
              <a:t>Річка Янцзи (Голуба Ріка) тече майже 6400 км по території Китаю, є третьою за довжиною у світі.</a:t>
            </a:r>
            <a:endParaRPr lang="uk-UA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876693"/>
            <a:ext cx="9036496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93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229200"/>
            <a:ext cx="8424936" cy="400093"/>
          </a:xfrm>
          <a:prstGeom prst="rect">
            <a:avLst/>
          </a:prstGeom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uk-UA" sz="2000" dirty="0" smtClean="0"/>
              <a:t>Найбільші річки басейну Індійського океану – Інд, Ганг, Брахмапутра </a:t>
            </a:r>
            <a:endParaRPr lang="uk-UA" sz="20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16147" y="4653136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Інд</a:t>
            </a:r>
          </a:p>
        </p:txBody>
      </p:sp>
    </p:spTree>
    <p:extLst>
      <p:ext uri="{BB962C8B-B14F-4D97-AF65-F5344CB8AC3E}">
        <p14:creationId xmlns:p14="http://schemas.microsoft.com/office/powerpoint/2010/main" val="328197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450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653136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Ганг - одна з найповноводніших та найдовших (2 510 км) річок Південної Азії. З давніх часів уважається священною для індусів. Індуси здійснюють паломництва до неї. На її берегах проходять кремації, у воді розсіюється попіл померлих індусів та здійснюються обрядові купання. </a:t>
            </a:r>
          </a:p>
          <a:p>
            <a:pPr algn="just"/>
            <a:r>
              <a:rPr lang="uk-UA" dirty="0" smtClean="0"/>
              <a:t>Пороги річки Ганг у її верхів'ях  також є популярним місцем рафтингу, що приваблює в літні місяці сотні любителів активного відпочинку.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828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5" y="5517232"/>
            <a:ext cx="6512511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89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013176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Велике значення у житті тайців мають річки Меконг, Менам, Салуїн. Вони є і головними «коридорами» туристичного освоєння внутрішніх районів.</a:t>
            </a:r>
            <a:endParaRPr lang="uk-UA" sz="24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4005064"/>
            <a:ext cx="4644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Меконг одна з найбільших річок світу, зокрема є третьою за довжиною в Азії.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60031" y="4011083"/>
            <a:ext cx="4329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Чаопхра́я (Менам) — річка на півострові Індокитай, найбільша в Таїланді.</a:t>
            </a:r>
            <a:endParaRPr lang="uk-UA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80" y="0"/>
            <a:ext cx="4410824" cy="380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03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332656"/>
            <a:ext cx="1435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/>
              <a:t>Озера 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5732540"/>
            <a:ext cx="3771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Озеро П’яти квіток, Китай </a:t>
            </a:r>
            <a:endParaRPr lang="uk-UA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" y="1052736"/>
            <a:ext cx="463425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7848" y="5746630"/>
            <a:ext cx="3222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Бухта Халонг, В’єтнам</a:t>
            </a:r>
            <a:endParaRPr lang="ru-RU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80" y="1052736"/>
            <a:ext cx="448232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96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" y="0"/>
            <a:ext cx="4615431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8217" y="5589240"/>
            <a:ext cx="4192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Вулканічні озера Келімуту в Індонезії</a:t>
            </a:r>
            <a:endParaRPr lang="uk-UA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"/>
            <a:ext cx="4499992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5589239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Сірчане озеро Кавах Л’єн в кратері Індонезійського вулкана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5289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627796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 smtClean="0"/>
              <a:t>Детіан, Китай-В</a:t>
            </a:r>
            <a:r>
              <a:rPr lang="en-US" dirty="0" smtClean="0"/>
              <a:t>’</a:t>
            </a:r>
            <a:r>
              <a:rPr lang="uk-UA" dirty="0" err="1" smtClean="0"/>
              <a:t>єтнам</a:t>
            </a:r>
            <a:endParaRPr lang="uk-UA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739775"/>
            <a:ext cx="812800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132184"/>
            <a:ext cx="2206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/>
              <a:t>Водоспади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54013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4501" y="6093296"/>
            <a:ext cx="1854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Шіраіто, Японія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13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404663"/>
            <a:ext cx="4281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/>
              <a:t>Ландшафтні ресурси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0506" y="5716820"/>
            <a:ext cx="8748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Унікальні кольорові скелі Чжан’е Данкс та Жовті гори (Хуаньшань) знаходяться у Китаї. Останні відомі тим, що стали прообразом гір Пандори у фільмі «Аватар».</a:t>
            </a:r>
            <a:endParaRPr lang="uk-UA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9438"/>
            <a:ext cx="4624738" cy="452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38" y="989438"/>
            <a:ext cx="4591271" cy="458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76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160" y="5546849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Гори Гуйлінь, Китай, пориті тунелями та печерами, вимитими за багато століть дощовою водою. Одна з найбільш відомих – Печера Очеретяної флейти. </a:t>
            </a:r>
            <a:endParaRPr lang="uk-UA" sz="20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"/>
            <a:ext cx="9143999" cy="522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3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25144"/>
            <a:ext cx="89644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Відомий на весь світ вулкан Кракатау розташований між островами Суматра і Ява. Його виверження, яке відбулося в 1883 році, зруйнувало острів, на якому він перебував, а підняті вибухом цунамі змили в океан близько 300 міст і стали причиною смерті понад 40 000 людей. Тепер на його місці  - три окремих острови, між якими утворився новий вулкан - </a:t>
            </a:r>
            <a:r>
              <a:rPr lang="uk-UA" dirty="0" err="1" smtClean="0"/>
              <a:t>Анак</a:t>
            </a:r>
            <a:r>
              <a:rPr lang="uk-UA" dirty="0" smtClean="0"/>
              <a:t> Кракатау у перекладі - "Дитя Кракатау". Побачити залишки гіганта і молодий вулкан можна, </a:t>
            </a:r>
            <a:r>
              <a:rPr lang="uk-UA" dirty="0" err="1" smtClean="0"/>
              <a:t>допливши</a:t>
            </a:r>
            <a:r>
              <a:rPr lang="uk-UA" dirty="0" smtClean="0"/>
              <a:t> до них на катері. </a:t>
            </a:r>
            <a:endParaRPr lang="uk-UA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27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95"/>
            <a:ext cx="914400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6" y="55172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Вулкан Фудзіяма – це не просто вулкан, який називають найкрасивішим в світі, а й священна гора в Японії.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233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5004048" cy="4896544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 smtClean="0"/>
              <a:t>Традиційний лікувально-оздоровчий туризм </a:t>
            </a:r>
            <a:r>
              <a:rPr lang="uk-UA" sz="2000" dirty="0" smtClean="0"/>
              <a:t>на кліматичних, бальнеологічних і грязьових курортах розвинений погано.</a:t>
            </a:r>
          </a:p>
          <a:p>
            <a:pPr algn="just"/>
            <a:r>
              <a:rPr lang="uk-UA" sz="2000" dirty="0" smtClean="0"/>
              <a:t>Іноземних туристів привертає </a:t>
            </a:r>
            <a:r>
              <a:rPr lang="uk-UA" sz="2000" b="1" dirty="0" smtClean="0"/>
              <a:t>східна, зокрема Тибетська медицина</a:t>
            </a:r>
            <a:r>
              <a:rPr lang="uk-UA" sz="2000" dirty="0" smtClean="0"/>
              <a:t> - традиційні для місцевого населення способи діагностики і лікування - акупунктура, фітотерапія, масаж, лікувальна гімнастика (Китай, Таїланд, Філіппіни). </a:t>
            </a:r>
            <a:r>
              <a:rPr lang="uk-UA" sz="2000" b="1" dirty="0" smtClean="0"/>
              <a:t>Бальнеологічними ресурсами </a:t>
            </a:r>
            <a:r>
              <a:rPr lang="uk-UA" sz="2000" dirty="0" smtClean="0"/>
              <a:t>виділяються Японія, Китай. Через віддаленість і високий внутрішній попит бальнеологічні курорти в міжнародному туризмі майже не задіяні. Кращу курортну базу має Японія.</a:t>
            </a:r>
            <a:endParaRPr lang="uk-UA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43608" y="188641"/>
            <a:ext cx="7175351" cy="936104"/>
          </a:xfrm>
        </p:spPr>
        <p:txBody>
          <a:bodyPr/>
          <a:lstStyle/>
          <a:p>
            <a:pPr marL="182847" indent="0" algn="ctr">
              <a:buNone/>
            </a:pPr>
            <a:r>
              <a:rPr lang="uk-UA" sz="2800" dirty="0" smtClean="0"/>
              <a:t>Бальнеологічні ресурси</a:t>
            </a:r>
            <a:endParaRPr lang="uk-UA" sz="28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98499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8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" y="0"/>
            <a:ext cx="91256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46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512511" cy="648072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dirty="0" smtClean="0"/>
              <a:t>Орографічні ресурси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080" y="764704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Гори Азії є найбільшими гірськими системами світу. Орографічні туристсько-рекреаційні ресурси Азії, в першу чергу, використовуються для розвитку екстремального туризму.</a:t>
            </a:r>
            <a:endParaRPr lang="uk-UA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" y="1764808"/>
            <a:ext cx="5832648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84168" y="2060848"/>
            <a:ext cx="2664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/>
              <a:t>Гімалаї є найвищими горами в світі. Тут знаходиться 96 із 109 існуючих у світі вершин висотою понад 7300 м, у тому числі й найвища на планеті гора Джомолунгма (Еверест) – 8882 м.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6471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" y="0"/>
            <a:ext cx="9144000" cy="486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445224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Куньлунь – одна з найбільших гірських систем у світі, розташована в Китаї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90621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08104" y="836712"/>
            <a:ext cx="34918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Печерні Міста Еллорі, Індія – комплекс з 34 печерних храмів, що створювалися протягом VII-IX століть. Каракорум, Монголія, - місто, яке колись було столицею Імперії монголів. Місто МохенджоДаро, Пакистан, – колиска індійської цивілізації, що є сучасником Єгипетських пірамід і одним з перших міст Південної Азії. </a:t>
            </a:r>
            <a:endParaRPr lang="uk-UA" sz="2400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3568" y="44625"/>
            <a:ext cx="7175351" cy="648072"/>
          </a:xfrm>
        </p:spPr>
        <p:txBody>
          <a:bodyPr/>
          <a:lstStyle/>
          <a:p>
            <a:pPr marL="182847" indent="0" algn="ctr">
              <a:buNone/>
            </a:pPr>
            <a:r>
              <a:rPr lang="uk-UA" sz="2800" dirty="0" smtClean="0"/>
              <a:t>Археологічні ресурси</a:t>
            </a:r>
            <a:endParaRPr lang="uk-UA" sz="28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0144"/>
            <a:ext cx="5390456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79712" y="5733256"/>
            <a:ext cx="1622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Еллорі, Індія </a:t>
            </a:r>
          </a:p>
        </p:txBody>
      </p:sp>
    </p:spTree>
    <p:extLst>
      <p:ext uri="{BB962C8B-B14F-4D97-AF65-F5344CB8AC3E}">
        <p14:creationId xmlns:p14="http://schemas.microsoft.com/office/powerpoint/2010/main" val="35022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04" y="0"/>
            <a:ext cx="4042840" cy="4941168"/>
          </a:xfrm>
        </p:spPr>
        <p:txBody>
          <a:bodyPr>
            <a:normAutofit/>
          </a:bodyPr>
          <a:lstStyle/>
          <a:p>
            <a:pPr marL="45711" indent="0" algn="just">
              <a:buNone/>
            </a:pPr>
            <a:endParaRPr lang="en-US" dirty="0" smtClean="0"/>
          </a:p>
          <a:p>
            <a:pPr marL="45711" indent="0" algn="just">
              <a:buNone/>
            </a:pPr>
            <a:r>
              <a:rPr lang="uk-UA" dirty="0" smtClean="0"/>
              <a:t>Країни Азійсько-Тихоокеанського туристичного регіону багаті на природно-антропогенні туристсько-рекреаційні ресурси.</a:t>
            </a:r>
          </a:p>
          <a:p>
            <a:pPr marL="45711" indent="0">
              <a:buNone/>
            </a:pPr>
            <a:r>
              <a:rPr lang="uk-UA" dirty="0" smtClean="0"/>
              <a:t> Популярні серед туристів національні природні парки Казіранга (Індія), Сагарматха (Непал), ФудзіХаконе-Ідзу (Японія), Канас (Китай)</a:t>
            </a:r>
            <a:endParaRPr lang="uk-UA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"/>
            <a:ext cx="5076055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5037741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Казіранга (Індія)</a:t>
            </a:r>
          </a:p>
        </p:txBody>
      </p:sp>
    </p:spTree>
    <p:extLst>
      <p:ext uri="{BB962C8B-B14F-4D97-AF65-F5344CB8AC3E}">
        <p14:creationId xmlns:p14="http://schemas.microsoft.com/office/powerpoint/2010/main" val="140549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" y="-14840"/>
            <a:ext cx="4997184" cy="329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188640"/>
            <a:ext cx="40324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/>
              <a:t>Серед архітектурних пам’яток відомі Велика Китайська стіна, названа одним із нових «семи чудес нового світу», найбільша оборонна споруда всіх часів. </a:t>
            </a:r>
            <a:endParaRPr lang="uk-UA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3752166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Тадж-Махал – мавзолей-мечеть, що знаходиться в Агрі (Індія)</a:t>
            </a:r>
            <a:endParaRPr lang="uk-UA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5004048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6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3672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err="1" smtClean="0"/>
              <a:t>Боробудур</a:t>
            </a:r>
            <a:r>
              <a:rPr lang="uk-UA" dirty="0" smtClean="0"/>
              <a:t>, Індонезія, – буддійська ступа й пов’язаний з нею храмовий комплекс, найбільший буддійський пам’ятник на Землі.</a:t>
            </a:r>
          </a:p>
          <a:p>
            <a:pPr algn="just"/>
            <a:r>
              <a:rPr lang="uk-UA" dirty="0" smtClean="0"/>
              <a:t>На думку дослідників, споруду можна розглядати як величезну книгу для паломників. У міру здійснення ритуального обходу кожного ярусу паломники знайомляться з життям Будди і з елементами його вчення.</a:t>
            </a:r>
            <a:endParaRPr lang="uk-UA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432"/>
            <a:ext cx="5004048" cy="348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4509120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Заборонене місто (Імператорський палац) у Пекіні, Китай, – найбільший палацовий комплекс у світі, що нараховує 9999 кімнат</a:t>
            </a:r>
            <a:endParaRPr lang="uk-UA" dirty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176" y="3456416"/>
            <a:ext cx="5004048" cy="340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43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7984" y="-4464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000" dirty="0" smtClean="0"/>
              <a:t>М’янму -  «країна пагод». </a:t>
            </a:r>
          </a:p>
          <a:p>
            <a:pPr algn="just"/>
            <a:r>
              <a:rPr lang="uk-UA" sz="2000" dirty="0" smtClean="0"/>
              <a:t>Провідний архітектурний тип — ступа. Самобутню форму храму-ступи в Шведагоні побудовано в X столітті. Це широке дзвоноподібне завершення на квадратно-уступчастій основі.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76" y="0"/>
            <a:ext cx="4443960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76" y="3356992"/>
            <a:ext cx="4443960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9992" y="4098063"/>
            <a:ext cx="4499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solidFill>
                  <a:prstClr val="black"/>
                </a:solidFill>
              </a:rPr>
              <a:t>Хава-Махал, Джайпур, Індія – п’ятиярусне крило палацового комплексу в формі вінця Крішни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7572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579703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Ангкор, Камбоджа - місто-храм площею більше 400 км2 та пишними скульптурами індуїстських храмів.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16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dirty="0" smtClean="0"/>
              <a:t>Музеї світового значення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76056" y="1124744"/>
            <a:ext cx="4067944" cy="2592288"/>
          </a:xfrm>
        </p:spPr>
        <p:txBody>
          <a:bodyPr>
            <a:normAutofit/>
          </a:bodyPr>
          <a:lstStyle/>
          <a:p>
            <a:pPr marL="45711" indent="0" algn="just">
              <a:buNone/>
            </a:pPr>
            <a:r>
              <a:rPr lang="uk-UA" sz="2000" dirty="0" smtClean="0"/>
              <a:t>Національний музей науки Японії був заснований в Токіо в 1871 році. Більшу частину його експозиції складають природничі експонати: опудала тварин, залишки динозаврів і їх сучасні макети та ін. </a:t>
            </a:r>
            <a:endParaRPr lang="uk-UA" sz="200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7"/>
            <a:ext cx="478802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4722807"/>
            <a:ext cx="37615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1"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uk-UA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іншому японському музеї Мінаковен представлено будинки епохи Едо (XVII - XIX ст.)</a:t>
            </a:r>
            <a:endParaRPr lang="uk-UA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68" y="3911054"/>
            <a:ext cx="4809492" cy="294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43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6464" y="5733256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Музей Азіатських цивілізацій в Сінгапурі представляє широку експозицію, присвячену культурній спадщині багатьох азіатських країн протягом 5 тисяч років.</a:t>
            </a:r>
            <a:endParaRPr lang="uk-UA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"/>
            <a:ext cx="9144000" cy="565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01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03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66819" y="1124744"/>
            <a:ext cx="369767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Парк квітів </a:t>
            </a:r>
            <a:r>
              <a:rPr lang="uk-UA" dirty="0" err="1" smtClean="0"/>
              <a:t>Асікага</a:t>
            </a:r>
            <a:r>
              <a:rPr lang="uk-UA" dirty="0" smtClean="0"/>
              <a:t> (Японія) охоплює близько 8,2 га і славиться різноманітними видами гліциній. У парку є 100 річна гліцинія, також близько 160 гліциній яким близько 60 років і 1500 азалій, яким більше 60 років.</a:t>
            </a:r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r>
              <a:rPr lang="uk-UA" dirty="0" smtClean="0"/>
              <a:t>Національний приморський парк Хітачі (</a:t>
            </a:r>
            <a:r>
              <a:rPr lang="uk-UA" dirty="0" err="1" smtClean="0"/>
              <a:t>Hitachi</a:t>
            </a:r>
            <a:r>
              <a:rPr lang="uk-UA" dirty="0" smtClean="0"/>
              <a:t> </a:t>
            </a:r>
            <a:r>
              <a:rPr lang="uk-UA" dirty="0" err="1" smtClean="0"/>
              <a:t>Seaside</a:t>
            </a:r>
            <a:r>
              <a:rPr lang="uk-UA" dirty="0" smtClean="0"/>
              <a:t> </a:t>
            </a:r>
            <a:r>
              <a:rPr lang="uk-UA" dirty="0" err="1" smtClean="0"/>
              <a:t>Park</a:t>
            </a:r>
            <a:r>
              <a:rPr lang="uk-UA" dirty="0" smtClean="0"/>
              <a:t>), розташований в місті Хітатінака. Це прекрасне місце відпочинку для всієї родини - крім споглядання прекрасних пейзажів можна поплавати в басейні, розважитися в луна-парку та поспілкуватися в зоопарку з тваринами.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18772" y="437635"/>
            <a:ext cx="3296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>
                <a:solidFill>
                  <a:prstClr val="black"/>
                </a:solidFill>
              </a:rPr>
              <a:t>Паркові ресурси</a:t>
            </a:r>
            <a:endParaRPr lang="uk-UA" sz="32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2410"/>
            <a:ext cx="5080000" cy="28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5080000" cy="291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65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32569"/>
            <a:ext cx="8208912" cy="1468239"/>
          </a:xfrm>
        </p:spPr>
        <p:txBody>
          <a:bodyPr/>
          <a:lstStyle/>
          <a:p>
            <a:pPr marL="45711" indent="0" algn="ctr">
              <a:buNone/>
            </a:pPr>
            <a:r>
              <a:rPr lang="uk-UA" dirty="0" smtClean="0"/>
              <a:t>Національний Сад Орхідей входить до числа основних визначних пам’яток Сінгапуру. Територія саду засаджена 60 тисячами орхідей, включаючи 2000 гібридів.</a:t>
            </a:r>
          </a:p>
          <a:p>
            <a:pPr algn="ctr"/>
            <a:endParaRPr lang="uk-UA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5"/>
            <a:ext cx="9036496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98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dirty="0" smtClean="0"/>
              <a:t>Релігійний туризм</a:t>
            </a:r>
            <a:endParaRPr lang="uk-UA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4368" y="764704"/>
            <a:ext cx="8964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Конфесійна різнорідність визначає розвиток релігійного туризму.</a:t>
            </a:r>
            <a:endParaRPr lang="en-US" sz="2400" dirty="0" smtClean="0"/>
          </a:p>
          <a:p>
            <a:pPr algn="ctr"/>
            <a:r>
              <a:rPr lang="uk-UA" sz="2400" dirty="0" smtClean="0"/>
              <a:t>У Східній Азії переважає буддизм, конфуціанство, синтоїзм;</a:t>
            </a:r>
            <a:endParaRPr lang="en-US" sz="2400" dirty="0" smtClean="0"/>
          </a:p>
          <a:p>
            <a:pPr algn="ctr"/>
            <a:r>
              <a:rPr lang="uk-UA" sz="2400" dirty="0" smtClean="0"/>
              <a:t>у Південно-Східній Азії - буддизм, іслам, християнство;</a:t>
            </a:r>
            <a:endParaRPr lang="en-US" sz="2400" dirty="0" smtClean="0"/>
          </a:p>
          <a:p>
            <a:pPr algn="ctr"/>
            <a:r>
              <a:rPr lang="uk-UA" sz="2400" dirty="0" smtClean="0"/>
              <a:t>Філіппіни - зони християнства.</a:t>
            </a:r>
            <a:endParaRPr lang="en-US" sz="2400" dirty="0" smtClean="0"/>
          </a:p>
          <a:p>
            <a:pPr algn="ctr"/>
            <a:r>
              <a:rPr lang="uk-UA" sz="2400" dirty="0" smtClean="0"/>
              <a:t>У Океанії широко поширені місцеві релігії.</a:t>
            </a:r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uk-UA" sz="2400" dirty="0"/>
              <a:t>У ранніх писаннях буддистів згадуються чотири місця, які паломник-буддист зобов’язаний відвідати: </a:t>
            </a:r>
            <a:endParaRPr lang="en-US" sz="2400" dirty="0" smtClean="0"/>
          </a:p>
          <a:p>
            <a:pPr algn="ctr"/>
            <a:r>
              <a:rPr lang="uk-UA" sz="2400" dirty="0"/>
              <a:t>Лумба-ні (місце, де народився Будда; Непал), Бодх-Гая (місце, де на нього зійшло осяяння; Південний Біхар, Індія), Сарнатх (місце, де Будда прочитав першу проповідь; околиці Варанасі, Індія), Кушинагара (місце, де він помер; поблизу міста Горакхпура, Індія). </a:t>
            </a:r>
          </a:p>
        </p:txBody>
      </p:sp>
    </p:spTree>
    <p:extLst>
      <p:ext uri="{BB962C8B-B14F-4D97-AF65-F5344CB8AC3E}">
        <p14:creationId xmlns:p14="http://schemas.microsoft.com/office/powerpoint/2010/main" val="235297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0"/>
            <a:ext cx="903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З розвитком і поширенням традицій буддизму сотні інших об’єктів стали місцями поклоніння – храми, ступи, пагоди, гори і </a:t>
            </a:r>
            <a:r>
              <a:rPr lang="uk-UA" dirty="0" smtClean="0"/>
              <a:t>дерева-</a:t>
            </a:r>
            <a:r>
              <a:rPr lang="uk-UA" dirty="0" err="1" smtClean="0"/>
              <a:t>бодхи</a:t>
            </a:r>
            <a:r>
              <a:rPr lang="uk-UA" dirty="0"/>
              <a:t>. Дерево Бодхи / Будди, або Фікус Священний - дерево, під яким Будда провів перший тиждень після просвітління. Історична столиця Тибету, Лхаса, є </a:t>
            </a:r>
            <a:r>
              <a:rPr lang="uk-UA" b="1" dirty="0"/>
              <a:t>священним містом ламаїзму – тибетської форми буддизму.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50"/>
            <a:ext cx="9144000" cy="508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06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5414"/>
            <a:ext cx="3491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Індуїзм.</a:t>
            </a:r>
            <a:r>
              <a:rPr lang="uk-UA" dirty="0"/>
              <a:t> Найважливіше місце </a:t>
            </a:r>
            <a:r>
              <a:rPr lang="uk-UA" b="1" dirty="0"/>
              <a:t>Чап-Дхам</a:t>
            </a:r>
            <a:r>
              <a:rPr lang="uk-UA" dirty="0"/>
              <a:t> – центр індуїстського паломництва. Головною визначною пам’яткою території є храм Бадрінатхе, побудований в </a:t>
            </a:r>
            <a:r>
              <a:rPr lang="en-GB" dirty="0"/>
              <a:t>IX </a:t>
            </a:r>
            <a:r>
              <a:rPr lang="uk-UA" dirty="0"/>
              <a:t>столітті </a:t>
            </a:r>
            <a:r>
              <a:rPr lang="uk-UA" dirty="0" smtClean="0"/>
              <a:t>королями. </a:t>
            </a:r>
            <a:r>
              <a:rPr lang="uk-UA" dirty="0"/>
              <a:t>У першу чергу – це місце для поклоніння Вішну, хоча представлені й інші боги. 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520"/>
            <a:ext cx="5796136" cy="305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240" y="3284984"/>
            <a:ext cx="33478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Гора </a:t>
            </a:r>
            <a:r>
              <a:rPr lang="uk-UA" b="1" dirty="0"/>
              <a:t>Кайлас </a:t>
            </a:r>
            <a:r>
              <a:rPr lang="uk-UA" dirty="0"/>
              <a:t>знаходиться на заході Тибетського нагір’я. Для буддистів, індуїстів, прихильників </a:t>
            </a:r>
            <a:r>
              <a:rPr lang="uk-UA" dirty="0" err="1"/>
              <a:t>бонпо</a:t>
            </a:r>
            <a:r>
              <a:rPr lang="uk-UA" dirty="0"/>
              <a:t> і джайнів Кайлас – це центр Землі і центр Всесвіту. Кайлас має яскраво виражену пірамідальну форму, причому грані його чітко зорієнтовані по всіх частинах світу. 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16" y="3284984"/>
            <a:ext cx="5781384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6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048" y="597700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Даосизм.</a:t>
            </a:r>
            <a:r>
              <a:rPr lang="uk-UA" dirty="0"/>
              <a:t> Найбільш відвідувані місця паломниками-даосами в Китаї – п’ять священних гір – Хуа Шань, Хен Шан, Хенг Шань, Тай Шань і Сон Шань.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5804"/>
            <a:ext cx="4968552" cy="309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8064" y="3861048"/>
            <a:ext cx="4039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С</a:t>
            </a:r>
            <a:r>
              <a:rPr lang="uk-UA" b="1" dirty="0"/>
              <a:t>и</a:t>
            </a:r>
            <a:r>
              <a:rPr lang="uk-UA" b="1" dirty="0" smtClean="0"/>
              <a:t>кхізм. </a:t>
            </a:r>
            <a:r>
              <a:rPr lang="uk-UA" dirty="0" smtClean="0"/>
              <a:t>Золотий храм (Амрітсар, Індія) – найсвятіше місце поклоніння для сикхів. Він був побудований на початку 1600-х з мармуру, а потім облицьований листовим золотом.</a:t>
            </a:r>
            <a:endParaRPr lang="uk-UA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84010"/>
            <a:ext cx="4968552" cy="364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87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29523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/>
              <a:t>Джайнізм. </a:t>
            </a:r>
            <a:r>
              <a:rPr lang="uk-UA" dirty="0"/>
              <a:t>Палітана (Індія) – священне місто джайнів. Місцевий пагорб Шатрунджайя є важливим місцем поклоніння в джайнізмі – системі вірувань, яка пов’язана з ненасильницьким ставленням до всіх живих істот: людей, тварин і навіть комах.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-1"/>
            <a:ext cx="5871576" cy="357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3789040"/>
            <a:ext cx="31683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Шрі Пада (Шрі-Ланка) – релігійне місце, призначене для чотирьох основних релігійних груп. Ймовірно, саме тому чотири різні релігії вважають пік святим місцем, гідним паломництва. 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73016"/>
            <a:ext cx="5871576" cy="322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22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2080" y="116632"/>
            <a:ext cx="38519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Синтоїзм.</a:t>
            </a:r>
            <a:r>
              <a:rPr lang="uk-UA" dirty="0"/>
              <a:t> Гора Фудзіяма (</a:t>
            </a:r>
            <a:r>
              <a:rPr lang="uk-UA" dirty="0" err="1"/>
              <a:t>Фудзі</a:t>
            </a:r>
            <a:r>
              <a:rPr lang="uk-UA" dirty="0"/>
              <a:t>) найбільш широко відома і шанується як житло богів. Відоме також </a:t>
            </a:r>
            <a:r>
              <a:rPr lang="uk-UA" b="1" dirty="0"/>
              <a:t>святилище Аматерасу </a:t>
            </a:r>
            <a:r>
              <a:rPr lang="uk-UA" dirty="0"/>
              <a:t>– богині Сонця, яка вважається засновницею японської імператорської родини і Японії. </a:t>
            </a:r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r>
              <a:rPr lang="uk-UA" b="1" dirty="0" smtClean="0"/>
              <a:t>Конфуціанство</a:t>
            </a:r>
            <a:r>
              <a:rPr lang="uk-UA" b="1" dirty="0"/>
              <a:t>.</a:t>
            </a:r>
            <a:r>
              <a:rPr lang="uk-UA" dirty="0"/>
              <a:t> Місто </a:t>
            </a:r>
            <a:r>
              <a:rPr lang="uk-UA" dirty="0" err="1"/>
              <a:t>Цюйфу</a:t>
            </a:r>
            <a:r>
              <a:rPr lang="uk-UA" dirty="0"/>
              <a:t>, розташоване в провінції </a:t>
            </a:r>
            <a:r>
              <a:rPr lang="uk-UA" dirty="0" err="1"/>
              <a:t>Шандунь</a:t>
            </a:r>
            <a:r>
              <a:rPr lang="uk-UA" dirty="0"/>
              <a:t>, – батьківщина відомого стародавнього мудреця Конфуція, де знаходяться головні </a:t>
            </a:r>
            <a:r>
              <a:rPr lang="uk-UA" dirty="0" err="1"/>
              <a:t>конфуціанські</a:t>
            </a:r>
            <a:r>
              <a:rPr lang="uk-UA" dirty="0"/>
              <a:t> святині: храм Конфуція, садиба Конфуція і ліс Конфуція</a:t>
            </a:r>
            <a:r>
              <a:rPr lang="uk-UA" dirty="0" smtClean="0"/>
              <a:t>.</a:t>
            </a:r>
          </a:p>
          <a:p>
            <a:r>
              <a:rPr lang="uk-UA" dirty="0" smtClean="0"/>
              <a:t> </a:t>
            </a:r>
            <a:r>
              <a:rPr lang="uk-UA" dirty="0"/>
              <a:t>Храм Конфуція в Пекіні – другий за величиною </a:t>
            </a:r>
            <a:r>
              <a:rPr lang="uk-UA" dirty="0" err="1"/>
              <a:t>конфуціанський</a:t>
            </a:r>
            <a:r>
              <a:rPr lang="uk-UA" dirty="0"/>
              <a:t> храм в Китаї.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522007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50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400" y="836712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dirty="0" smtClean="0"/>
              <a:t>З нього почався туристський бум в регіоні. </a:t>
            </a:r>
          </a:p>
          <a:p>
            <a:pPr algn="just"/>
            <a:r>
              <a:rPr lang="uk-UA" dirty="0" smtClean="0"/>
              <a:t>Частка ділових туристів складала в 60-х роки до 80 %, зараз впала до 21 %, що вище за середньосвітовий показник.</a:t>
            </a:r>
          </a:p>
          <a:p>
            <a:pPr algn="just"/>
            <a:r>
              <a:rPr lang="uk-UA" dirty="0" smtClean="0"/>
              <a:t>Виділяються напрями: Японія, Китай, Сянган, Сінгапур, Тайвань. До кризи - Індонезія.</a:t>
            </a:r>
          </a:p>
          <a:p>
            <a:pPr algn="just"/>
            <a:r>
              <a:rPr lang="uk-UA" dirty="0" smtClean="0"/>
              <a:t> Розвивається інсентив-туризм -  вид ділового туризму - туристичні поїздки, що організовуються підприємствами та фірмами для своїх співробітників чи партнерів як винагорода за високі показники в роботі.</a:t>
            </a:r>
          </a:p>
          <a:p>
            <a:pPr algn="just"/>
            <a:r>
              <a:rPr lang="uk-UA" dirty="0" smtClean="0"/>
              <a:t>Сянган є провідним в АТР банківським центром, тут знаходяться штаб-квартири багатьох організацій. У планах розвитку туризму Сінгапуру намічено зробити його діловою столицею АТР.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175351" cy="764704"/>
          </a:xfrm>
        </p:spPr>
        <p:txBody>
          <a:bodyPr/>
          <a:lstStyle/>
          <a:p>
            <a:pPr marL="182847" indent="0" algn="ctr">
              <a:buNone/>
            </a:pPr>
            <a:r>
              <a:rPr lang="uk-UA" sz="3200" dirty="0"/>
              <a:t>Діловий </a:t>
            </a:r>
            <a:r>
              <a:rPr lang="uk-UA" sz="3200" dirty="0" smtClean="0"/>
              <a:t>туризм</a:t>
            </a:r>
            <a:endParaRPr lang="uk-UA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6093296"/>
            <a:ext cx="2002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Гонконг (Сянган)</a:t>
            </a:r>
            <a:endParaRPr lang="uk-UA" dirty="0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00" y="836712"/>
            <a:ext cx="458796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50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16632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Індустрія розваг в Японії має дуже високий рівень і визнана другою в світі, поступаючись лише США. </a:t>
            </a:r>
            <a:endParaRPr lang="uk-UA" sz="2000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15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" y="1"/>
            <a:ext cx="9144000" cy="684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0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0"/>
            <a:ext cx="9144000" cy="550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733256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Макао є провідним центром грального туризму в АТР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0069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97346"/>
            <a:ext cx="8892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Останнім часом </a:t>
            </a:r>
            <a:r>
              <a:rPr lang="uk-UA" b="1" dirty="0"/>
              <a:t>подієві туристичні ресурси </a:t>
            </a:r>
            <a:r>
              <a:rPr lang="uk-UA" dirty="0"/>
              <a:t>стають потужним мотивом для подорожей в країни Азійсько-Тихоокеанського туристичного регіону.</a:t>
            </a:r>
          </a:p>
          <a:p>
            <a:r>
              <a:rPr lang="uk-UA" b="1" dirty="0"/>
              <a:t>Гастрономічні фестивалі: </a:t>
            </a:r>
            <a:r>
              <a:rPr lang="uk-UA" dirty="0"/>
              <a:t>Фестиваль </a:t>
            </a:r>
            <a:r>
              <a:rPr lang="uk-UA" dirty="0" err="1"/>
              <a:t>дуріану</a:t>
            </a:r>
            <a:r>
              <a:rPr lang="uk-UA" dirty="0"/>
              <a:t>, Малайзія; День рибалки, Мальдіви; Фестиваль булочок в Китаї; Парад </a:t>
            </a:r>
            <a:r>
              <a:rPr lang="uk-UA" dirty="0" err="1"/>
              <a:t>лечона</a:t>
            </a:r>
            <a:r>
              <a:rPr lang="uk-UA" dirty="0"/>
              <a:t>, Філіппіни; Фестиваль пива, Китай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76057" y="1916832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Парад </a:t>
            </a:r>
            <a:r>
              <a:rPr lang="uk-UA" dirty="0" err="1" smtClean="0"/>
              <a:t>лечона</a:t>
            </a:r>
            <a:r>
              <a:rPr lang="uk-UA" dirty="0" smtClean="0"/>
              <a:t> (смажених поросят), </a:t>
            </a:r>
            <a:r>
              <a:rPr lang="uk-UA" dirty="0"/>
              <a:t>Філіппіни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04" y="1674674"/>
            <a:ext cx="4264025" cy="48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52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823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/>
              <a:t>Карнавали, театралізовані шоу: </a:t>
            </a:r>
            <a:r>
              <a:rPr lang="uk-UA" dirty="0"/>
              <a:t>Свято ліхтарів у Китаї; Мавпячий фестиваль </a:t>
            </a:r>
            <a:r>
              <a:rPr lang="uk-UA" dirty="0" err="1"/>
              <a:t>Лобукі</a:t>
            </a:r>
            <a:r>
              <a:rPr lang="uk-UA" dirty="0"/>
              <a:t>, Таїланд; День явища </a:t>
            </a:r>
            <a:r>
              <a:rPr lang="uk-UA" dirty="0" err="1"/>
              <a:t>Крішни</a:t>
            </a:r>
            <a:r>
              <a:rPr lang="uk-UA" dirty="0"/>
              <a:t>, Індія. Фестиваль фарб Холі в Індії – щорічне свято весни й яскравих фарб. Китайський Новий рік (Свято весни) є головним і найтривалішим торжеством в Китаї та інших країнах Східної Азії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  <a:p>
            <a:r>
              <a:rPr lang="uk-UA" b="1" dirty="0"/>
              <a:t>Спортивні події: </a:t>
            </a:r>
            <a:r>
              <a:rPr lang="uk-UA" dirty="0" smtClean="0"/>
              <a:t>Гран-прі </a:t>
            </a:r>
            <a:r>
              <a:rPr lang="uk-UA" dirty="0"/>
              <a:t>Сінгапуру – етап «Формули-1», що проводиться в нічний час; </a:t>
            </a:r>
            <a:r>
              <a:rPr lang="uk-UA" dirty="0" err="1"/>
              <a:t>Сверчкові</a:t>
            </a:r>
            <a:r>
              <a:rPr lang="uk-UA" dirty="0"/>
              <a:t> бої в Китаї</a:t>
            </a:r>
            <a:r>
              <a:rPr lang="uk-UA" dirty="0" smtClean="0"/>
              <a:t>;</a:t>
            </a:r>
            <a:endParaRPr lang="uk-UA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184" y="3429000"/>
            <a:ext cx="428396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188640"/>
            <a:ext cx="430564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03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7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30" y="260648"/>
            <a:ext cx="856895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600" dirty="0"/>
              <a:t>Класифікація за </a:t>
            </a:r>
            <a:r>
              <a:rPr lang="ru-RU" sz="3600" dirty="0"/>
              <a:t>П. </a:t>
            </a:r>
            <a:r>
              <a:rPr lang="ru-RU" sz="3600" dirty="0" err="1"/>
              <a:t>Масляком</a:t>
            </a:r>
            <a:r>
              <a:rPr lang="uk-UA" sz="3600" dirty="0"/>
              <a:t>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3" y="1124744"/>
            <a:ext cx="8352928" cy="2448272"/>
          </a:xfrm>
        </p:spPr>
        <p:txBody>
          <a:bodyPr/>
          <a:lstStyle/>
          <a:p>
            <a:pPr marL="45712" indent="0" algn="just">
              <a:buNone/>
            </a:pPr>
            <a:r>
              <a:rPr lang="uk-UA" sz="2400" dirty="0"/>
              <a:t>До </a:t>
            </a:r>
            <a:r>
              <a:rPr lang="uk-UA" sz="2400" b="1" dirty="0"/>
              <a:t>Східної Азії </a:t>
            </a:r>
            <a:r>
              <a:rPr lang="uk-UA" sz="2400" dirty="0"/>
              <a:t>входять Китай, Японія, Корейська Народно-Демократична Республіка, Республіка Корея і Монголія.</a:t>
            </a:r>
          </a:p>
          <a:p>
            <a:pPr marL="45712" indent="0" algn="just">
              <a:buNone/>
            </a:pPr>
            <a:r>
              <a:rPr lang="uk-UA" sz="2400" dirty="0"/>
              <a:t>До </a:t>
            </a:r>
            <a:r>
              <a:rPr lang="uk-UA" sz="2400" b="1" dirty="0"/>
              <a:t>Південно-Східної Азії: </a:t>
            </a:r>
            <a:r>
              <a:rPr lang="uk-UA" sz="2400" dirty="0"/>
              <a:t>Бруней, В'єтнам, Індонезія, Камбоджа, Лаос, Малайзія, М'янма, Сінгапур, Таїланд і Філіппіни.</a:t>
            </a:r>
          </a:p>
          <a:p>
            <a:endParaRPr lang="ru-R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9144000" cy="335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52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1"/>
            <a:ext cx="8784976" cy="6597352"/>
          </a:xfrm>
        </p:spPr>
        <p:txBody>
          <a:bodyPr>
            <a:normAutofit lnSpcReduction="1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В межах Азійсько-Тихоокеанського туристичного регіону виділяють чотири туристичні райони:</a:t>
            </a:r>
            <a:endParaRPr lang="ru-RU" sz="2000" b="1" dirty="0">
              <a:latin typeface="Calibri"/>
              <a:ea typeface="Calibri"/>
              <a:cs typeface="Times New Roman"/>
            </a:endParaRPr>
          </a:p>
          <a:p>
            <a:pPr marL="342838" indent="-3428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Південно-Азійський туристичний район: Афганістан, Бангладеш, Бутан, Індія, Іран, Мальдіви, Непал, Пакистан, Шрі-Ланка.</a:t>
            </a:r>
            <a:endParaRPr lang="ru-RU" sz="2000" b="1" dirty="0">
              <a:latin typeface="Calibri"/>
              <a:ea typeface="Calibri"/>
              <a:cs typeface="Times New Roman"/>
            </a:endParaRPr>
          </a:p>
          <a:p>
            <a:pPr marL="342838" indent="-3428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Південно-</a:t>
            </a:r>
            <a:r>
              <a:rPr lang="uk-UA" sz="2400" dirty="0" err="1">
                <a:latin typeface="Times New Roman"/>
                <a:ea typeface="Calibri"/>
                <a:cs typeface="Times New Roman"/>
              </a:rPr>
              <a:t>Східноазійський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 туристичний район: В’єтнам, Індонезія, Камбоджа, Лаос, М’янма, Сінгапур, Таїланд, Філіппіни.</a:t>
            </a:r>
            <a:endParaRPr lang="ru-RU" sz="2000" b="1" dirty="0">
              <a:latin typeface="Calibri"/>
              <a:ea typeface="Calibri"/>
              <a:cs typeface="Times New Roman"/>
            </a:endParaRPr>
          </a:p>
          <a:p>
            <a:pPr marL="342838" indent="-3428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Північно-</a:t>
            </a:r>
            <a:r>
              <a:rPr lang="uk-UA" sz="2400" dirty="0" err="1">
                <a:latin typeface="Times New Roman"/>
                <a:ea typeface="Calibri"/>
                <a:cs typeface="Times New Roman"/>
              </a:rPr>
              <a:t>Східноазійський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 туристичний район: Китай, Монголія, Південна Корея, Північна Корея, Тайвань, Японія.</a:t>
            </a:r>
            <a:endParaRPr lang="ru-RU" sz="2000" b="1" dirty="0">
              <a:latin typeface="Calibri"/>
              <a:ea typeface="Calibri"/>
              <a:cs typeface="Times New Roman"/>
            </a:endParaRPr>
          </a:p>
          <a:p>
            <a:pPr marL="342838" indent="-3428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2400" dirty="0">
                <a:latin typeface="Times New Roman"/>
                <a:ea typeface="Calibri"/>
                <a:cs typeface="Times New Roman"/>
              </a:rPr>
              <a:t>Австралія і Океанія: Австралія, Вануату, Гуам, Кірибаті, Кокосові Острови, Маршалові Острови, Мікронезія, Нова Зеландія, Нова Каледонія, </a:t>
            </a:r>
            <a:r>
              <a:rPr lang="uk-UA" sz="2400" dirty="0" err="1">
                <a:latin typeface="Times New Roman"/>
                <a:ea typeface="Calibri"/>
                <a:cs typeface="Times New Roman"/>
              </a:rPr>
              <a:t>Норфол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, Острів Різдва, Острови Кука, Острови Піткерн, Палау, Папуа Нова Гвінея, Північні Маріанські Острови, Самоа, Соломонові Острови, Тонга, Тувалу, Уолліс і Футуна, Фіджі, Французька Полінезія.</a:t>
            </a:r>
            <a:endParaRPr lang="ru-RU" sz="2000" b="1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84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4410</TotalTime>
  <Words>2463</Words>
  <Application>Microsoft Office PowerPoint</Application>
  <PresentationFormat>Экран (4:3)</PresentationFormat>
  <Paragraphs>170</Paragraphs>
  <Slides>62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Воздушный поток</vt:lpstr>
      <vt:lpstr> КРАЇНОЗНАВЧА ХАРАКТЕРИСТИКА КРАЇН АЗІЙСЬКО-ТИХООКЕАНСЬКОГО РЕГІОНУ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Класифікація за П. Масляком </vt:lpstr>
      <vt:lpstr>Презентация PowerPoint</vt:lpstr>
      <vt:lpstr>Презентация PowerPoint</vt:lpstr>
      <vt:lpstr>2. Загальні особливості країн Азійсько-Тихоокеанського туристичного регіону.</vt:lpstr>
      <vt:lpstr>Презентация PowerPoint</vt:lpstr>
      <vt:lpstr>Позитивні фактори розвитку туризму в Азійсько-Тихоокеанському туристичному регіоні: </vt:lpstr>
      <vt:lpstr>Фактори, що стримують розвиток туризму: </vt:lpstr>
      <vt:lpstr>Туристичні прибуття і доходи від міжнародного туризму</vt:lpstr>
      <vt:lpstr>Країни — лідери за туристичними прибуттями й доходами від туризму</vt:lpstr>
      <vt:lpstr>3.Туристська спеціалізація Азійсько-Тихоокеанського туристичного регіону. </vt:lpstr>
      <vt:lpstr>Природні туристсько-рекреаційні ресурси Азійсько-Тихоокеанського туристичного регіону.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Бальнеологічні ресурси</vt:lpstr>
      <vt:lpstr>Орографічні ресурси</vt:lpstr>
      <vt:lpstr>Презентация PowerPoint</vt:lpstr>
      <vt:lpstr>Археологічні ресурси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Музеї світового значення </vt:lpstr>
      <vt:lpstr>Презентация PowerPoint</vt:lpstr>
      <vt:lpstr>Презентация PowerPoint</vt:lpstr>
      <vt:lpstr>Презентация PowerPoint</vt:lpstr>
      <vt:lpstr>Релігійний туризм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Діловий туризм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11. КРАЇНОЗНАВЧА ХАРАКТЕРИСТИКА КРАЇН АЗІЙСЬКО-ТИХООКЕАНСЬКОГО РЕГІОНУ</dc:title>
  <dc:creator>Dell</dc:creator>
  <cp:lastModifiedBy>Пользователь Windows</cp:lastModifiedBy>
  <cp:revision>44</cp:revision>
  <dcterms:created xsi:type="dcterms:W3CDTF">2021-04-15T05:29:26Z</dcterms:created>
  <dcterms:modified xsi:type="dcterms:W3CDTF">2021-04-23T10:48:42Z</dcterms:modified>
</cp:coreProperties>
</file>