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3" r:id="rId15"/>
    <p:sldId id="276" r:id="rId16"/>
    <p:sldId id="274" r:id="rId17"/>
    <p:sldId id="275" r:id="rId18"/>
    <p:sldId id="270" r:id="rId19"/>
    <p:sldId id="272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65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00" r:id="rId41"/>
    <p:sldId id="296" r:id="rId42"/>
    <p:sldId id="297" r:id="rId43"/>
    <p:sldId id="301" r:id="rId44"/>
    <p:sldId id="302" r:id="rId45"/>
    <p:sldId id="304" r:id="rId46"/>
    <p:sldId id="303" r:id="rId47"/>
    <p:sldId id="305" r:id="rId48"/>
    <p:sldId id="306" r:id="rId49"/>
    <p:sldId id="307" r:id="rId50"/>
    <p:sldId id="308" r:id="rId51"/>
    <p:sldId id="310" r:id="rId52"/>
    <p:sldId id="311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424936" cy="4824536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План</a:t>
            </a:r>
          </a:p>
          <a:p>
            <a:pPr algn="just"/>
            <a:r>
              <a:rPr lang="uk-UA" sz="2800" dirty="0" smtClean="0"/>
              <a:t>1.Рекреаційно-географічне положення</a:t>
            </a:r>
          </a:p>
          <a:p>
            <a:pPr algn="just"/>
            <a:r>
              <a:rPr lang="uk-UA" sz="2800" dirty="0" smtClean="0"/>
              <a:t>2</a:t>
            </a:r>
            <a:r>
              <a:rPr lang="uk-UA" sz="2800" dirty="0"/>
              <a:t>. Природні рекреаційні </a:t>
            </a:r>
            <a:r>
              <a:rPr lang="uk-UA" sz="2800" dirty="0" smtClean="0"/>
              <a:t>ресурси</a:t>
            </a:r>
          </a:p>
          <a:p>
            <a:pPr algn="just"/>
            <a:r>
              <a:rPr lang="uk-UA" sz="2800" dirty="0" smtClean="0"/>
              <a:t>3</a:t>
            </a:r>
            <a:r>
              <a:rPr lang="uk-UA" sz="2800" dirty="0"/>
              <a:t>. Культурно-історичні рекреаційні </a:t>
            </a:r>
            <a:r>
              <a:rPr lang="uk-UA" sz="2800" dirty="0" smtClean="0"/>
              <a:t>ресурси</a:t>
            </a:r>
          </a:p>
          <a:p>
            <a:pPr algn="just"/>
            <a:r>
              <a:rPr lang="uk-UA" sz="2800" dirty="0" smtClean="0"/>
              <a:t>4</a:t>
            </a:r>
            <a:r>
              <a:rPr lang="uk-UA" sz="2800" dirty="0"/>
              <a:t>. Соціально-економічні передумови </a:t>
            </a:r>
            <a:r>
              <a:rPr lang="uk-UA" sz="2800" dirty="0" smtClean="0"/>
              <a:t>туризму</a:t>
            </a:r>
          </a:p>
          <a:p>
            <a:pPr algn="just"/>
            <a:r>
              <a:rPr lang="uk-UA" sz="2800" dirty="0" smtClean="0"/>
              <a:t>5.Особливості історії розвитку і організації туризму.</a:t>
            </a:r>
            <a:endParaRPr lang="uk-UA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175351" cy="936104"/>
          </a:xfrm>
        </p:spPr>
        <p:txBody>
          <a:bodyPr/>
          <a:lstStyle/>
          <a:p>
            <a:pPr marL="182880" indent="0">
              <a:buNone/>
            </a:pPr>
            <a:r>
              <a:rPr lang="uk-UA" sz="3200" dirty="0" smtClean="0"/>
              <a:t>Країнознавча </a:t>
            </a:r>
            <a:r>
              <a:rPr lang="uk-UA" sz="3200" dirty="0"/>
              <a:t>характеристика КНР</a:t>
            </a:r>
          </a:p>
        </p:txBody>
      </p:sp>
    </p:spTree>
    <p:extLst>
      <p:ext uri="{BB962C8B-B14F-4D97-AF65-F5344CB8AC3E}">
        <p14:creationId xmlns:p14="http://schemas.microsoft.com/office/powerpoint/2010/main" val="30056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0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Високі рівнини і гори Центральної Азії (розташовуються на висотах 1-2 тис. м над рівнем моря) облямовані високими (до 7000 м) горами (Тянь-Шань, Алтай), ландшафтну зовнішність яких складає разючий контраст з рештою поверхні. </a:t>
            </a: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Тут </a:t>
            </a:r>
            <a:r>
              <a:rPr lang="uk-UA" dirty="0"/>
              <a:t>знаходиться </a:t>
            </a:r>
            <a:r>
              <a:rPr lang="uk-UA" b="1" dirty="0"/>
              <a:t>Турфанська западина </a:t>
            </a:r>
            <a:r>
              <a:rPr lang="uk-UA" dirty="0"/>
              <a:t>(-154 м), що поступається по глибині тільки улоговині, в якій знаходиться Мертве море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dirty="0"/>
              <a:t>Переважають кам'янисті і піщані пустелі і степи</a:t>
            </a:r>
            <a:r>
              <a:rPr lang="uk-UA" dirty="0" smtClean="0"/>
              <a:t>.</a:t>
            </a:r>
          </a:p>
          <a:p>
            <a:r>
              <a:rPr lang="uk-UA" dirty="0" smtClean="0"/>
              <a:t>Здебільшого</a:t>
            </a:r>
            <a:r>
              <a:rPr lang="uk-UA" dirty="0"/>
              <a:t>, в районі розвивають спортивні види туризму - </a:t>
            </a:r>
            <a:r>
              <a:rPr lang="uk-UA" i="1" dirty="0"/>
              <a:t>авто- і мототуризм, подорожі на верблюдах і яках, альпінізм, треккінг.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403244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18864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Східно-Китайська область низькогірь і низовин. Тут розташовуються основні житниці країни - рівнини Велика Китайська на сході і Суньляо на північному сході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 </a:t>
            </a:r>
            <a:r>
              <a:rPr lang="uk-UA" dirty="0"/>
              <a:t>Їх оточують гори заввишки до 2000-3000 м. Сильна зрізаність і вертикальна розчленованість багатьох гір, багатство і різноманітність ландшафтів, а також висока транспортна доступність сприяють розвитку </a:t>
            </a:r>
            <a:r>
              <a:rPr lang="uk-UA" b="1" dirty="0"/>
              <a:t>масового туризму в цьому районі (екскурсійний, екологічний, маршрутний і ін.). </a:t>
            </a:r>
            <a:endParaRPr lang="uk-UA" b="1" dirty="0" smtClean="0"/>
          </a:p>
          <a:p>
            <a:pPr algn="just"/>
            <a:endParaRPr lang="uk-UA" b="1" dirty="0"/>
          </a:p>
          <a:p>
            <a:pPr algn="just"/>
            <a:endParaRPr lang="uk-UA" b="1" dirty="0" smtClean="0"/>
          </a:p>
          <a:p>
            <a:pPr algn="just"/>
            <a:r>
              <a:rPr lang="uk-UA" dirty="0" smtClean="0"/>
              <a:t>Живописністю </a:t>
            </a:r>
            <a:r>
              <a:rPr lang="uk-UA" dirty="0"/>
              <a:t>відрізняється вулканічний рельєф </a:t>
            </a:r>
            <a:r>
              <a:rPr lang="uk-UA" dirty="0" smtClean="0"/>
              <a:t>Східно-Маньчжурських </a:t>
            </a:r>
            <a:r>
              <a:rPr lang="uk-UA" dirty="0"/>
              <a:t>гір. </a:t>
            </a:r>
            <a:r>
              <a:rPr lang="uk-UA" b="1" dirty="0"/>
              <a:t>Вулкан Байтоушань (Пектусан), </a:t>
            </a:r>
            <a:r>
              <a:rPr lang="uk-UA" dirty="0"/>
              <a:t>розташований на межі Китаю і КНДР, примітний водопадами, красивими скелями і високогірним озером в кратері.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776"/>
            <a:ext cx="4248472" cy="310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104456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3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576939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В горах південної частини Східно-Китайської області поширені карстові гірські породи, які під впливом води і вітрів набули химерних форм (стовпи, списи, конуси і т. д.). Такий карст називають стовпчастим або тропічним, а райони його розповсюдження в Китаї отримали місцеву назву «шимінь» (Кам'яний ліс). Найбільш відомі Кам'яний ліс, розташований на Юньнаньському нагір'ї на схід від міста Куньмін, і поблизу міста Гуйлінь.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4"/>
            <a:ext cx="9144000" cy="456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7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Мальовничі гори — одна з головних туристичних принад Піднебесної.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2963"/>
            <a:ext cx="363589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8568" y="94646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/>
              <a:t>3000 скель-вершин на величезній території площею 360 кв. км займають летючі гори (Улін’юань). </a:t>
            </a:r>
            <a:r>
              <a:rPr lang="uk-UA" sz="2000" dirty="0" smtClean="0"/>
              <a:t>В </a:t>
            </a:r>
            <a:r>
              <a:rPr lang="uk-UA" sz="2000" dirty="0"/>
              <a:t>години густого туману складається враження, що не туман снує, а піки вершин поважно пливуть собі кудись. </a:t>
            </a:r>
            <a:r>
              <a:rPr lang="uk-UA" sz="2000" dirty="0" smtClean="0"/>
              <a:t>Висота </a:t>
            </a:r>
            <a:r>
              <a:rPr lang="uk-UA" sz="2000" dirty="0"/>
              <a:t>гір вражає — від 800 м до 3 км над рівнем моря.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08786"/>
            <a:ext cx="3635896" cy="286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465313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/>
              <a:t>Сьогодні Улін’юань — це ботанічний і геологічний заповідник, туристична візитна картка Китаю.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0150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116632"/>
            <a:ext cx="3816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Гори, бамбукові ліси, теплі джерела і печери зливаються воєдино в мальовничому парку міста Ченьчжоу. Геологічний парк займає площу 110 кв км. Гора Фейтянь піднімається 180,7 м над рівнем моря. Величезне озеро Янтянь розкинулося на кілометри.</a:t>
            </a:r>
          </a:p>
          <a:p>
            <a:pPr algn="just"/>
            <a:r>
              <a:rPr lang="uk-UA" dirty="0"/>
              <a:t>Головні принади парку — </a:t>
            </a:r>
            <a:r>
              <a:rPr lang="uk-UA" b="1" dirty="0"/>
              <a:t>рельєф Данься і карстові печери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811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	Карстові </a:t>
            </a:r>
            <a:r>
              <a:rPr lang="uk-UA" dirty="0"/>
              <a:t>печери Ваньхуаянь сформувалися 350—320 млн років тому. Розтяглися вони на 9 км і налічують близько 13 залів, найбільший з яких може вмістити до 1000 відвідувачів. Скарбами печер є численні сталагміти, сталактити та кристали.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91" y="3687763"/>
            <a:ext cx="42497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9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30"/>
            <a:ext cx="6228184" cy="427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4208" y="607901"/>
            <a:ext cx="2286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Рельєф Данься в горах Фейтянь розташований за 25 км на захід від міста Ченьчжоу. Його площа становить 48 кв. км. Цікавий він пагорбами з червоної глини у формі людини, тварин.</a:t>
            </a:r>
            <a:endParaRPr lang="uk-UA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13176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В Китаї Данься називають ландшафти, утворені континентальними рівнинами червоного кольору.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7021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80112" y="417911"/>
            <a:ext cx="3347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Національний геологічний парк Чишуей </a:t>
            </a:r>
            <a:r>
              <a:rPr lang="uk-UA" dirty="0" smtClean="0"/>
              <a:t>Данься </a:t>
            </a:r>
            <a:r>
              <a:rPr lang="uk-UA" dirty="0"/>
              <a:t>поєднує в собі червоні скелі, самотні вершини, величезні печери і водоспади. Це один з найкрасивіших ландшафтів Китаю площею 1200 кв. км, а також курорт для </a:t>
            </a:r>
            <a:r>
              <a:rPr lang="uk-UA" dirty="0" smtClean="0"/>
              <a:t>глобального </a:t>
            </a:r>
            <a:r>
              <a:rPr lang="uk-UA" dirty="0"/>
              <a:t>туризму</a:t>
            </a:r>
            <a:r>
              <a:rPr lang="uk-UA" sz="2400" dirty="0" smtClean="0"/>
              <a:t>.</a:t>
            </a:r>
          </a:p>
          <a:p>
            <a:endParaRPr lang="uk-UA" sz="24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" y="0"/>
            <a:ext cx="5420104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9840" y="3140968"/>
            <a:ext cx="33581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Гори, що також мають назву Данься, розташовані на півночі Китаю в провінції Ганьсу. Незвичайне забарвлення гір надає червоний піщаник, різні осади та багатовікова ерозія ґрунту.</a:t>
            </a:r>
          </a:p>
          <a:p>
            <a:r>
              <a:rPr lang="uk-UA" dirty="0" smtClean="0"/>
              <a:t>Ландшафт </a:t>
            </a:r>
            <a:r>
              <a:rPr lang="uk-UA" dirty="0"/>
              <a:t>Данься внесений до Всесвітньої спадщини ЮНЕСКО.</a:t>
            </a:r>
          </a:p>
        </p:txBody>
      </p:sp>
    </p:spTree>
    <p:extLst>
      <p:ext uri="{BB962C8B-B14F-4D97-AF65-F5344CB8AC3E}">
        <p14:creationId xmlns:p14="http://schemas.microsoft.com/office/powerpoint/2010/main" val="22052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2736"/>
            <a:ext cx="4572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/>
              <a:t>У Південному Китаї </a:t>
            </a:r>
            <a:r>
              <a:rPr lang="uk-UA" sz="2400" dirty="0"/>
              <a:t>є численні печери, деякі з яких дуже великі (протяжністю до 40 км.) і обладнані як печерні храми. Багато печер використовуються в туризмі</a:t>
            </a:r>
            <a:r>
              <a:rPr lang="uk-UA" sz="2400" dirty="0" smtClean="0"/>
              <a:t>.</a:t>
            </a:r>
          </a:p>
          <a:p>
            <a:endParaRPr lang="uk-UA" sz="2400" dirty="0"/>
          </a:p>
          <a:p>
            <a:endParaRPr lang="uk-UA" sz="2400" dirty="0" smtClean="0"/>
          </a:p>
          <a:p>
            <a:endParaRPr lang="uk-UA" sz="2400" dirty="0"/>
          </a:p>
          <a:p>
            <a:endParaRPr lang="uk-UA" sz="2400" dirty="0"/>
          </a:p>
          <a:p>
            <a:endParaRPr lang="uk-UA" sz="2400" dirty="0" smtClean="0"/>
          </a:p>
          <a:p>
            <a:endParaRPr lang="uk-UA" sz="2400" dirty="0"/>
          </a:p>
          <a:p>
            <a:endParaRPr lang="uk-UA" sz="2400" dirty="0" smtClean="0"/>
          </a:p>
          <a:p>
            <a:r>
              <a:rPr lang="uk-UA" sz="2400" dirty="0" smtClean="0"/>
              <a:t>Інтерес </a:t>
            </a:r>
            <a:r>
              <a:rPr lang="uk-UA" sz="2400" dirty="0"/>
              <a:t>представляє Лесове плато в середній </a:t>
            </a:r>
            <a:r>
              <a:rPr lang="uk-UA" sz="2400" dirty="0" smtClean="0"/>
              <a:t>течії</a:t>
            </a:r>
          </a:p>
          <a:p>
            <a:r>
              <a:rPr lang="uk-UA" sz="2400" dirty="0" smtClean="0"/>
              <a:t> </a:t>
            </a:r>
            <a:r>
              <a:rPr lang="uk-UA" sz="2400" dirty="0"/>
              <a:t>р. </a:t>
            </a:r>
            <a:r>
              <a:rPr lang="uk-UA" sz="2400" dirty="0" smtClean="0"/>
              <a:t>Хуанхе.</a:t>
            </a:r>
          </a:p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40" y="3306217"/>
            <a:ext cx="43924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2" y="32736"/>
            <a:ext cx="44259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8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00" y="188640"/>
            <a:ext cx="9038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У Східно-Китайському і Південно-Китайському </a:t>
            </a:r>
            <a:r>
              <a:rPr lang="uk-UA" dirty="0"/>
              <a:t>морях акумулятивні береги поєднуються з скельними, це обумовлює живописність побережжя. Інтерес представляють карстові береги, де у вапняних скелях на рівні моря є глибокі печери, в які можна </a:t>
            </a:r>
            <a:r>
              <a:rPr lang="uk-UA" dirty="0" smtClean="0"/>
              <a:t>зайти </a:t>
            </a:r>
            <a:r>
              <a:rPr lang="uk-UA" dirty="0"/>
              <a:t>на човнах. Зустрічаються коралові острови і рифи, мангрові береги.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" y="2017964"/>
            <a:ext cx="4608512" cy="472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00" y="1988840"/>
            <a:ext cx="451939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4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/>
          <a:lstStyle/>
          <a:p>
            <a:pPr marL="0" indent="0" algn="l">
              <a:buNone/>
            </a:pPr>
            <a:r>
              <a:rPr lang="uk-UA" sz="3200" dirty="0"/>
              <a:t>1.Рекреаційно-географічне положення</a:t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Різноманітність клімату Китаю </a:t>
            </a:r>
            <a:r>
              <a:rPr lang="uk-UA" dirty="0"/>
              <a:t>обумовлена обширністю території, складним характером поверхні і впливом океану. Територія країни знаходиться в межах трьох кліматичних поясів: помірного, субтропічного і тропічного. </a:t>
            </a:r>
            <a:r>
              <a:rPr lang="uk-UA" dirty="0" smtClean="0"/>
              <a:t>Літні </a:t>
            </a:r>
            <a:r>
              <a:rPr lang="uk-UA" dirty="0"/>
              <a:t>температури в Китаї істотно не відрізняються, але взимку в районі Харбіну температури складають - 20°, тоді як в Гуанчжоу +15</a:t>
            </a:r>
            <a:r>
              <a:rPr lang="uk-UA" dirty="0" smtClean="0"/>
              <a:t>°.</a:t>
            </a:r>
          </a:p>
          <a:p>
            <a:pPr algn="just"/>
            <a:r>
              <a:rPr lang="uk-UA" b="1" dirty="0"/>
              <a:t>Умови для зимових видів рекреаційної діяльності </a:t>
            </a:r>
            <a:r>
              <a:rPr lang="uk-UA" dirty="0"/>
              <a:t>є на північному сході країни, де в горах стійкий сніжний покрив. Створені гірськолижні курорти (Ябулі), проходять знамениті фестивалі льодових скульптур (Харбін). Можлива організація зимових видів туризму в горах Тибету, Гімалаїв і Тянь-Шаня на висотах понад 3-4 тис. м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4577"/>
            <a:ext cx="4267200" cy="377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36948"/>
            <a:ext cx="4644008" cy="38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4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043" y="0"/>
            <a:ext cx="10657184" cy="827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116632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Внутрішні води. </a:t>
            </a:r>
            <a:r>
              <a:rPr lang="uk-UA" dirty="0"/>
              <a:t>Водні об'єкти широко використовуються в туристській діяльності Китаю. На крупних річках, особливо Янцзи і Хуанхе, сполучених Великим Китайським каналом здійснюються круїзи. Особливо популярний маршрут по р</a:t>
            </a:r>
            <a:r>
              <a:rPr lang="uk-UA" dirty="0" smtClean="0"/>
              <a:t>. Янцзи </a:t>
            </a:r>
            <a:r>
              <a:rPr lang="uk-UA" dirty="0"/>
              <a:t>від Шанхаю до «Трьох Ущелин</a:t>
            </a:r>
            <a:r>
              <a:rPr lang="uk-UA" dirty="0" smtClean="0"/>
              <a:t>».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960"/>
            <a:ext cx="9144000" cy="554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0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496" y="0"/>
            <a:ext cx="9108504" cy="184482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uk-UA" dirty="0"/>
              <a:t>«Три Ущелини» - один з найвідоміших природних пам'ятників Китаю - місце, де річка прорізає східні відроги Тибету, утворюючи глибокі каньйони. </a:t>
            </a:r>
            <a:endParaRPr lang="uk-UA" dirty="0" smtClean="0"/>
          </a:p>
          <a:p>
            <a:pPr marL="45720" indent="0" algn="just">
              <a:buNone/>
            </a:pPr>
            <a:r>
              <a:rPr lang="uk-UA" dirty="0" smtClean="0"/>
              <a:t>Тут же побудована найбільша ГЕС у світі: «Три ущелини» («Санься»).</a:t>
            </a:r>
          </a:p>
          <a:p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9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Один з найпопулярніших водних маршрутів проходить по р. Лі, що протікає по ландшафтах «Кам'яного лісу».</a:t>
            </a:r>
            <a:endParaRPr lang="uk-UA" sz="20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5"/>
            <a:ext cx="91440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У Китаї безліч озер різного походження і розмірів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Велика </a:t>
            </a:r>
            <a:r>
              <a:rPr lang="uk-UA" dirty="0"/>
              <a:t>група озер Великої Китайської рівнини зв'язана річками і протоками з Хуанхе і Янцзи і широко використовується в </a:t>
            </a:r>
            <a:r>
              <a:rPr lang="uk-UA" b="1" dirty="0"/>
              <a:t>круїзному і </a:t>
            </a:r>
            <a:r>
              <a:rPr lang="uk-UA" b="1" dirty="0" smtClean="0"/>
              <a:t>прогулянковому </a:t>
            </a:r>
            <a:r>
              <a:rPr lang="uk-UA" b="1" dirty="0"/>
              <a:t>туризмі</a:t>
            </a:r>
            <a:r>
              <a:rPr lang="uk-UA" b="1" dirty="0" smtClean="0"/>
              <a:t>.</a:t>
            </a:r>
          </a:p>
          <a:p>
            <a:endParaRPr lang="uk-UA" dirty="0"/>
          </a:p>
          <a:p>
            <a:r>
              <a:rPr lang="uk-UA" dirty="0" smtClean="0"/>
              <a:t>Гірські </a:t>
            </a:r>
            <a:r>
              <a:rPr lang="uk-UA" dirty="0"/>
              <a:t>озера відрізняються високою естетичністю і чистотою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dirty="0"/>
              <a:t>На північному сході зустрічаються озера вулканічні (кальдера р</a:t>
            </a:r>
            <a:r>
              <a:rPr lang="uk-UA" dirty="0" smtClean="0"/>
              <a:t>. Байтоушань</a:t>
            </a:r>
            <a:r>
              <a:rPr lang="uk-UA" dirty="0"/>
              <a:t>, підпрудне озеро Цзіньпоху біля Муданьцзяна</a:t>
            </a:r>
            <a:r>
              <a:rPr lang="uk-UA" dirty="0" smtClean="0"/>
              <a:t>).</a:t>
            </a:r>
          </a:p>
          <a:p>
            <a:endParaRPr lang="uk-UA" dirty="0" smtClean="0"/>
          </a:p>
          <a:p>
            <a:r>
              <a:rPr lang="uk-UA" dirty="0" smtClean="0"/>
              <a:t> У </a:t>
            </a:r>
            <a:r>
              <a:rPr lang="uk-UA" dirty="0"/>
              <a:t>Тибеті численні тектонічні, льодовикові і обвально-підпрудні озера. Багато озер Тибету - солоні. </a:t>
            </a:r>
            <a:endParaRPr lang="uk-UA" dirty="0" smtClean="0"/>
          </a:p>
          <a:p>
            <a:r>
              <a:rPr lang="uk-UA" dirty="0" smtClean="0"/>
              <a:t>Солі </a:t>
            </a:r>
            <a:r>
              <a:rPr lang="uk-UA" dirty="0"/>
              <a:t>і мулисті озера є цінним ресурсом </a:t>
            </a:r>
            <a:r>
              <a:rPr lang="uk-UA" b="1" dirty="0"/>
              <a:t>бальнео- і пелоїдотерапії.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31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06489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/>
              <a:t>Морські береги і води. </a:t>
            </a:r>
            <a:r>
              <a:rPr lang="uk-UA" sz="2200" dirty="0"/>
              <a:t>Моря, що омивають Китай прогріваються в літній період до 25-27°с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 </a:t>
            </a:r>
            <a:r>
              <a:rPr lang="uk-UA" sz="2200" dirty="0"/>
              <a:t>Тривалість таласотерапії складає в </a:t>
            </a:r>
            <a:r>
              <a:rPr lang="uk-UA" sz="2200" b="1" dirty="0"/>
              <a:t>Жовтому морі </a:t>
            </a:r>
            <a:r>
              <a:rPr lang="uk-UA" sz="2200" dirty="0"/>
              <a:t>4-5 у </a:t>
            </a:r>
            <a:r>
              <a:rPr lang="uk-UA" sz="2200" b="1" dirty="0" smtClean="0"/>
              <a:t>Східно-Китайському </a:t>
            </a:r>
            <a:r>
              <a:rPr lang="uk-UA" sz="2200" dirty="0"/>
              <a:t>- до 9, в Південно-Китайському до 12 місяців на рік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 </a:t>
            </a:r>
            <a:r>
              <a:rPr lang="uk-UA" sz="2200" dirty="0"/>
              <a:t>У </a:t>
            </a:r>
            <a:r>
              <a:rPr lang="uk-UA" sz="2200" b="1" dirty="0"/>
              <a:t>Жовтому </a:t>
            </a:r>
            <a:r>
              <a:rPr lang="uk-UA" sz="2200" dirty="0"/>
              <a:t>морі поширені протяжні і широкі піщані пляжі, проте недоліком є мілководість і висока каламутність води із-за річкового стоку Хуанхе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Враховуючи </a:t>
            </a:r>
            <a:r>
              <a:rPr lang="uk-UA" sz="2200" dirty="0"/>
              <a:t>сильне антропогенне забруднення і поганий водообмін зі Світовим океаном із-за напівзакритості Жовтого </a:t>
            </a:r>
            <a:r>
              <a:rPr lang="uk-UA" sz="2200" dirty="0" smtClean="0"/>
              <a:t>моря, </a:t>
            </a:r>
            <a:r>
              <a:rPr lang="uk-UA" sz="2200" dirty="0"/>
              <a:t>приморські курорти </a:t>
            </a:r>
            <a:r>
              <a:rPr lang="uk-UA" sz="2200" dirty="0" err="1"/>
              <a:t>Бодайхе</a:t>
            </a:r>
            <a:r>
              <a:rPr lang="uk-UA" sz="2200" dirty="0"/>
              <a:t> і Далянь не перспективні</a:t>
            </a:r>
            <a:r>
              <a:rPr lang="uk-UA" sz="2200" dirty="0" smtClean="0"/>
              <a:t>.</a:t>
            </a:r>
          </a:p>
          <a:p>
            <a:pPr algn="just"/>
            <a:r>
              <a:rPr lang="uk-UA" sz="2200" dirty="0" smtClean="0"/>
              <a:t>Основні </a:t>
            </a:r>
            <a:r>
              <a:rPr lang="uk-UA" sz="2200" dirty="0"/>
              <a:t>перспективи приморського туризму пов'язані з островом </a:t>
            </a:r>
            <a:r>
              <a:rPr lang="uk-UA" sz="2200" b="1" dirty="0"/>
              <a:t>Хайнань.</a:t>
            </a:r>
            <a:r>
              <a:rPr lang="uk-UA" sz="2200" dirty="0"/>
              <a:t> Він перетворюється на курортну зону міжнародного значення і вже успішно конкурує з такими районами купально-пляжного туризму в басейні Тихого океану як </a:t>
            </a:r>
            <a:r>
              <a:rPr lang="uk-UA" sz="2200" dirty="0" err="1"/>
              <a:t>Паттайя</a:t>
            </a:r>
            <a:r>
              <a:rPr lang="uk-UA" sz="2200" dirty="0"/>
              <a:t> і Балі. </a:t>
            </a:r>
            <a:endParaRPr lang="uk-UA" sz="2200" dirty="0" smtClean="0"/>
          </a:p>
          <a:p>
            <a:pPr algn="just"/>
            <a:r>
              <a:rPr lang="uk-UA" sz="2200" dirty="0" smtClean="0"/>
              <a:t>Кращий </a:t>
            </a:r>
            <a:r>
              <a:rPr lang="uk-UA" sz="2200" dirty="0"/>
              <a:t>курорт </a:t>
            </a:r>
            <a:r>
              <a:rPr lang="uk-UA" sz="2200" dirty="0" err="1"/>
              <a:t>Санья</a:t>
            </a:r>
            <a:r>
              <a:rPr lang="uk-UA" sz="2200" dirty="0"/>
              <a:t> розташований на південному боці острова </a:t>
            </a:r>
            <a:r>
              <a:rPr lang="uk-UA" sz="2200" dirty="0" smtClean="0"/>
              <a:t>Хайнань</a:t>
            </a:r>
            <a:endParaRPr lang="uk-UA" sz="2200" dirty="0"/>
          </a:p>
        </p:txBody>
      </p:sp>
    </p:spTree>
    <p:extLst>
      <p:ext uri="{BB962C8B-B14F-4D97-AF65-F5344CB8AC3E}">
        <p14:creationId xmlns:p14="http://schemas.microsoft.com/office/powerpoint/2010/main" val="192923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427984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6" y="0"/>
            <a:ext cx="4716016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40968"/>
            <a:ext cx="442798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3" y="3861051"/>
            <a:ext cx="3297663" cy="523204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r>
              <a:rPr lang="ru-RU" sz="2800" dirty="0"/>
              <a:t>Китай, о. Хайнань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2" y="4947189"/>
            <a:ext cx="4572000" cy="646315"/>
          </a:xfrm>
          <a:prstGeom prst="rect">
            <a:avLst/>
          </a:prstGeom>
        </p:spPr>
        <p:txBody>
          <a:bodyPr lIns="91423" tIns="45712" rIns="91423" bIns="45712">
            <a:spAutoFit/>
          </a:bodyPr>
          <a:lstStyle/>
          <a:p>
            <a:r>
              <a:rPr lang="uk-UA" dirty="0" smtClean="0"/>
              <a:t>Розвинена індустрія відпочинку і розваг, широка мережа готелів різного рівня.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62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b="1" dirty="0"/>
              <a:t>Рослинність і тваринний світ</a:t>
            </a:r>
            <a:r>
              <a:rPr lang="uk-UA" sz="2000" b="1" dirty="0" smtClean="0"/>
              <a:t>.</a:t>
            </a:r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На території Китаю зустрічаються майже всі природні зони Землі (від пустель до тропічних лісів, тайги, гірської кам'янистої тундри і крижаної пустелі</a:t>
            </a:r>
            <a:r>
              <a:rPr lang="uk-UA" sz="2000" dirty="0" smtClean="0"/>
              <a:t>).</a:t>
            </a:r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Тому рослинний і тваринний мир характеризується з одного боку різноманітністю, але з іншого боку бідністю із-за багатовікового використання території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Лісистість країни низька (12 %), але останнім часом завдяки молодим лісопосадкам почала рости. В даний час застосовується все більше заходів по збереженню флори і фауни Китаю.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66312" y="3501008"/>
            <a:ext cx="4139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Унікальні фауністичні резервати розташовані в провінції Сичуань на східних відрогах Тибету. Тільки тут збереглися гігантські панди, раніше широко поширені по всьому Китаю, але зараз їх залишилося не більше 1000 особин</a:t>
            </a:r>
          </a:p>
        </p:txBody>
      </p:sp>
    </p:spTree>
    <p:extLst>
      <p:ext uri="{BB962C8B-B14F-4D97-AF65-F5344CB8AC3E}">
        <p14:creationId xmlns:p14="http://schemas.microsoft.com/office/powerpoint/2010/main" val="3977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6409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 smtClean="0"/>
              <a:t>3. Культурно-історичні </a:t>
            </a:r>
            <a:r>
              <a:rPr lang="uk-UA" sz="3600" dirty="0"/>
              <a:t>рекреаційні ресурси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1916832"/>
            <a:ext cx="889248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2000" dirty="0" smtClean="0"/>
              <a:t>Китайській </a:t>
            </a:r>
            <a:r>
              <a:rPr lang="uk-UA" sz="2000" dirty="0"/>
              <a:t>цивілізації понад 5000 років. Завдяки старовині, ізольованості і історичній спадкоємності сформувалася одна з найоригінальніших культур світу</a:t>
            </a:r>
            <a:r>
              <a:rPr lang="uk-UA" sz="2000" dirty="0" smtClean="0"/>
              <a:t>.</a:t>
            </a:r>
          </a:p>
          <a:p>
            <a:pPr marL="45720" indent="0">
              <a:buNone/>
            </a:pPr>
            <a:r>
              <a:rPr lang="uk-UA" sz="2000" dirty="0" smtClean="0"/>
              <a:t> </a:t>
            </a:r>
            <a:r>
              <a:rPr lang="uk-UA" sz="2000" dirty="0"/>
              <a:t>Культурне багатство Китаю - головний чинник, що притягає туристів зі всього світу. Це служить основою розвитку </a:t>
            </a:r>
            <a:r>
              <a:rPr lang="uk-UA" sz="2000" b="1" dirty="0"/>
              <a:t>пізнавального, наукового, </a:t>
            </a:r>
            <a:r>
              <a:rPr lang="uk-UA" sz="2000" b="1" dirty="0" smtClean="0"/>
              <a:t>конгресового, </a:t>
            </a:r>
            <a:r>
              <a:rPr lang="uk-UA" sz="2000" b="1" dirty="0"/>
              <a:t>фестивального і релігійного туризму</a:t>
            </a:r>
            <a:r>
              <a:rPr lang="uk-UA" sz="2000" b="1" dirty="0" smtClean="0"/>
              <a:t>.</a:t>
            </a:r>
          </a:p>
          <a:p>
            <a:pPr marL="45720" indent="0">
              <a:buNone/>
            </a:pPr>
            <a:r>
              <a:rPr lang="uk-UA" sz="2000" dirty="0" smtClean="0"/>
              <a:t> </a:t>
            </a:r>
            <a:r>
              <a:rPr lang="uk-UA" sz="2000" dirty="0"/>
              <a:t>Китайська культура дуже багатогранна, але, безумовно, зовнішній вигляд країни визначає традиційний архітектурний стиль, який властивий різним спорудам (палаци, храми, пагоди, кріпосні стіни). </a:t>
            </a:r>
          </a:p>
        </p:txBody>
      </p:sp>
    </p:spTree>
    <p:extLst>
      <p:ext uri="{BB962C8B-B14F-4D97-AF65-F5344CB8AC3E}">
        <p14:creationId xmlns:p14="http://schemas.microsoft.com/office/powerpoint/2010/main" val="19829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9036496" cy="42062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b="1" dirty="0"/>
              <a:t>Китайська Народна Республіка (КНР) </a:t>
            </a:r>
            <a:r>
              <a:rPr lang="uk-UA" dirty="0"/>
              <a:t>розташована в Центральній і Східній Азії. Територія країни протягується зі сходу на захід на 5700 км., з півночі на південь - 3700 км., за площею (9,6 млн кв. км.) займає третє місце в світі. </a:t>
            </a:r>
          </a:p>
          <a:p>
            <a:pPr marL="45720" indent="0">
              <a:buNone/>
            </a:pPr>
            <a:r>
              <a:rPr lang="uk-UA" dirty="0" smtClean="0"/>
              <a:t>Величезна </a:t>
            </a:r>
            <a:r>
              <a:rPr lang="uk-UA" dirty="0"/>
              <a:t>територія держави, що охоплює високі гірські області, обширні пустелі і приморські рівнини, визначає різноманітність природних умови для туризму, а також прикордонне сусідство з великою кількістю країн. </a:t>
            </a:r>
            <a:endParaRPr lang="uk-UA" dirty="0" smtClean="0"/>
          </a:p>
          <a:p>
            <a:pPr marL="45720" indent="0">
              <a:buNone/>
            </a:pPr>
            <a:r>
              <a:rPr lang="uk-UA" dirty="0" smtClean="0"/>
              <a:t>З </a:t>
            </a:r>
            <a:r>
              <a:rPr lang="uk-UA" dirty="0"/>
              <a:t>прикордонних країн найбільше значення має сусідство з Росією. Велика частина кордону проходить Амуром і його притоками, що утруднює створення прикордонних </a:t>
            </a:r>
            <a:r>
              <a:rPr lang="uk-UA" dirty="0" smtClean="0"/>
              <a:t>переходів.</a:t>
            </a:r>
            <a:endParaRPr lang="uk-UA" dirty="0"/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439248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4392488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6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036496" cy="1944216"/>
          </a:xfrm>
        </p:spPr>
        <p:txBody>
          <a:bodyPr/>
          <a:lstStyle/>
          <a:p>
            <a:pPr marL="45720" indent="0">
              <a:buNone/>
            </a:pPr>
            <a:r>
              <a:rPr lang="uk-UA" b="1" dirty="0"/>
              <a:t>Кріпосна архітектура. </a:t>
            </a:r>
            <a:r>
              <a:rPr lang="uk-UA" dirty="0"/>
              <a:t>Архітектурним символом країни і одним з найвідоміших творінь людства на Землі є </a:t>
            </a:r>
            <a:r>
              <a:rPr lang="uk-UA" b="1" dirty="0"/>
              <a:t>Велика Китайська стіна. </a:t>
            </a:r>
            <a:r>
              <a:rPr lang="uk-UA" dirty="0"/>
              <a:t>Загальна протяжність цієї грандіозної фортифікаційної споруди складає не менше 4000 км., за іншими даними - більше 6000 км. (зі всіма </a:t>
            </a:r>
            <a:r>
              <a:rPr lang="uk-UA" dirty="0" smtClean="0"/>
              <a:t>відгалуженнями).</a:t>
            </a:r>
            <a:endParaRPr lang="uk-UA" dirty="0"/>
          </a:p>
          <a:p>
            <a:endParaRPr lang="uk-UA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8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6696" y="24758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Найзнаменитіший палацовий комплекс Китаю - Гугун («Заборонене місто»). З 1420 р. по 1644 р. воно було центром Китайської імперії.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27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На південь від Забороненого міста знаходиться площа Тяньаньминь («площа воріт небесного спокою») - найбільша площа світу.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9646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661011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На площі напроти музею Гугун розташовується мавзолей Мао Цзедуна, що проголосив тут на площі в 1949 р. утворення КНР.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2963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58924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20 км. на північ від Пекіна знаходиться Літній палац - палацово-парковий ансамбль</a:t>
            </a:r>
            <a:endParaRPr lang="uk-UA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0"/>
            <a:ext cx="9144000" cy="52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4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2"/>
            <a:ext cx="9144000" cy="552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5517232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Над містом Тибету Лхаса підноситься Палац Потала. Тринадцятиповерховий білокам'яний палац був резиденцією ламаїстської церкви з </a:t>
            </a:r>
            <a:r>
              <a:rPr lang="en-GB" dirty="0"/>
              <a:t>XVII </a:t>
            </a:r>
            <a:r>
              <a:rPr lang="uk-UA" dirty="0"/>
              <a:t>ст. до 50-х рр. ХХ ст. поки Далай-лама не був вимушений емігрувати до Індії. Тепер тут розміщується музей.</a:t>
            </a:r>
          </a:p>
        </p:txBody>
      </p:sp>
    </p:spTree>
    <p:extLst>
      <p:ext uri="{BB962C8B-B14F-4D97-AF65-F5344CB8AC3E}">
        <p14:creationId xmlns:p14="http://schemas.microsoft.com/office/powerpoint/2010/main" val="1760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000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9536" y="5157192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Унікальною стародавньою спорудою є Великий китайський канал, що сполучає річки Янцзи і Хуанхе. Його будували з </a:t>
            </a:r>
            <a:r>
              <a:rPr lang="en-GB" sz="2000" dirty="0"/>
              <a:t>VI </a:t>
            </a:r>
            <a:r>
              <a:rPr lang="uk-UA" sz="2000" dirty="0"/>
              <a:t>по </a:t>
            </a:r>
            <a:r>
              <a:rPr lang="en-GB" sz="2000" dirty="0"/>
              <a:t>XIII </a:t>
            </a:r>
            <a:r>
              <a:rPr lang="uk-UA" sz="2000" dirty="0"/>
              <a:t>ст. і експлуатують до цих пір у тому числі і в туристських цілях для організації круїзів.</a:t>
            </a:r>
          </a:p>
        </p:txBody>
      </p:sp>
    </p:spTree>
    <p:extLst>
      <p:ext uri="{BB962C8B-B14F-4D97-AF65-F5344CB8AC3E}">
        <p14:creationId xmlns:p14="http://schemas.microsoft.com/office/powerpoint/2010/main" val="33304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Китай знаменитий своєю культовою архітектурою. По всій країні розкидані численні храми, пагоди, статуї Будди. Китай нерідко називають </a:t>
            </a:r>
            <a:r>
              <a:rPr lang="uk-UA" b="1" dirty="0"/>
              <a:t>«Країною пагод і храмів».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72" y="5690866"/>
            <a:ext cx="8859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 храмі Шаолінь (найзнаменитіший храм буддистів в Китаї, заснований в 495 р., визнаний центр бойових мистецтв - </a:t>
            </a:r>
            <a:r>
              <a:rPr lang="uk-UA" dirty="0" err="1" smtClean="0"/>
              <a:t>ушу</a:t>
            </a:r>
            <a:r>
              <a:rPr lang="uk-UA" dirty="0" smtClean="0"/>
              <a:t>) в провінції Хунань розташований «Ліс пагод» - 260 надгробних стовпів (IX-XIX </a:t>
            </a:r>
            <a:r>
              <a:rPr lang="uk-UA" dirty="0" err="1" smtClean="0"/>
              <a:t>вв</a:t>
            </a:r>
            <a:r>
              <a:rPr lang="uk-UA" dirty="0" smtClean="0"/>
              <a:t>)</a:t>
            </a:r>
            <a:endParaRPr lang="uk-UA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86"/>
            <a:ext cx="9144000" cy="526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4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301208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Унікальний печерний храм розташований поблизу міста Лоян - одного з найдавніших центрів китайської цивілізації. У епоху розквіту (</a:t>
            </a:r>
            <a:r>
              <a:rPr lang="en-GB" dirty="0"/>
              <a:t>V </a:t>
            </a:r>
            <a:r>
              <a:rPr lang="uk-UA" dirty="0"/>
              <a:t>ст.) в гротах почалося створення статуй Будди. З часом тут в 2000 приміщеннях було створено майже 100 тис. статуй і рельєфів. Найбільш відомі Гроти </a:t>
            </a:r>
            <a:r>
              <a:rPr lang="uk-UA" dirty="0" err="1" smtClean="0"/>
              <a:t>Лунмень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29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4040"/>
            <a:ext cx="4427984" cy="347472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uk-UA" dirty="0"/>
              <a:t>Межа з Монголією найпротяжніша і проходить в основному рівнинами пустелі Гобі. </a:t>
            </a:r>
            <a:endParaRPr lang="uk-UA" dirty="0" smtClean="0"/>
          </a:p>
          <a:p>
            <a:pPr marL="45720" indent="0">
              <a:buNone/>
            </a:pPr>
            <a:r>
              <a:rPr lang="uk-UA" dirty="0" smtClean="0"/>
              <a:t>Автомобільний </a:t>
            </a:r>
            <a:r>
              <a:rPr lang="uk-UA" dirty="0"/>
              <a:t>транспорт вільно перетинає пустелі і степи по бездоріжжю, що стримує створення автомобільних трас і переходів, а кордон робить </a:t>
            </a:r>
            <a:r>
              <a:rPr lang="uk-UA" dirty="0" smtClean="0"/>
              <a:t>прозорим. 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9694"/>
            <a:ext cx="471601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53744" y="4622969"/>
            <a:ext cx="4464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uk-UA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Межа з Індією і Непалом проходить по найвищих горах планети - Гімалаях і Каракоруму.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9025"/>
            <a:ext cx="4427984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8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Печери Могао утворюють систему з 492 храмів, (загальна протяжність території 25 км) на південний схід від центру міста Дуньхуан. Храми розташовані на Шовковому шляху. Печери містять найяскравіші приклади буддійського мистецтва. Будівництво храмів почалося в 366 році н.е. в якості місця для зберігання священних писань і предметів мистецтва. Могао є одним із трьох найбільш відомих стародавніх скельних храмів в Китаї.</a:t>
            </a:r>
          </a:p>
        </p:txBody>
      </p:sp>
    </p:spTree>
    <p:extLst>
      <p:ext uri="{BB962C8B-B14F-4D97-AF65-F5344CB8AC3E}">
        <p14:creationId xmlns:p14="http://schemas.microsoft.com/office/powerpoint/2010/main" val="36829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92"/>
            <a:ext cx="6175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00192" y="908720"/>
            <a:ext cx="278911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Гігантський Будда вирізаний зі скелі в провінції Сичуань, в західному Китаї. Створення статуї було розпочато в 713 році, під час династії Тан. Будівництво не завершувалося до 803 року, не дивлячись на те, що над нею працювали тисячі скульпторів і робітників. Гігантський Будда висотою в 71 метр </a:t>
            </a:r>
          </a:p>
        </p:txBody>
      </p:sp>
    </p:spTree>
    <p:extLst>
      <p:ext uri="{BB962C8B-B14F-4D97-AF65-F5344CB8AC3E}">
        <p14:creationId xmlns:p14="http://schemas.microsoft.com/office/powerpoint/2010/main" val="35848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08104" y="180018"/>
            <a:ext cx="31683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У Китаї збереглися численні імператорські поховання, що включають гробниці, храми, ритуальні споруди. Найбільш відоме стародавнє поховання китайських імператорів, розташоване в 50 км. на північ від Пекіна, - Тринадцять усипалень (</a:t>
            </a:r>
            <a:r>
              <a:rPr lang="uk-UA" dirty="0"/>
              <a:t>Шисаньлін), </a:t>
            </a:r>
            <a:r>
              <a:rPr lang="uk-UA" dirty="0" smtClean="0"/>
              <a:t>де покоїться </a:t>
            </a:r>
            <a:r>
              <a:rPr lang="uk-UA" dirty="0"/>
              <a:t>прах 13 імператорів династії Мін, тут також покояться останки 23 імператриць і численних наложниць. Ці тринадцять усипалень розташовано в 50 кілометрах на </a:t>
            </a:r>
            <a:r>
              <a:rPr lang="uk-UA" dirty="0" smtClean="0"/>
              <a:t>північ </a:t>
            </a:r>
            <a:r>
              <a:rPr lang="uk-UA" dirty="0"/>
              <a:t>від Пекіна, в західній частині, біля підніжжя гір </a:t>
            </a:r>
            <a:r>
              <a:rPr lang="uk-UA" dirty="0" smtClean="0"/>
              <a:t>Тяньшоушань.</a:t>
            </a:r>
            <a:endParaRPr lang="uk-UA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322"/>
            <a:ext cx="5256584" cy="377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796" y="45091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Поховальний комплекс імператорів династій Мін і Цін є самим цілісним і найкраще зберігся серед імператорських гробниць Китаю.</a:t>
            </a:r>
          </a:p>
        </p:txBody>
      </p:sp>
    </p:spTree>
    <p:extLst>
      <p:ext uri="{BB962C8B-B14F-4D97-AF65-F5344CB8AC3E}">
        <p14:creationId xmlns:p14="http://schemas.microsoft.com/office/powerpoint/2010/main" val="21403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"/>
            <a:ext cx="9108504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97152"/>
            <a:ext cx="8964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Теракотова армія Цинь </a:t>
            </a:r>
            <a:r>
              <a:rPr lang="uk-UA" b="1" dirty="0" smtClean="0"/>
              <a:t>Шихуанді</a:t>
            </a:r>
            <a:r>
              <a:rPr lang="en-US" b="1" dirty="0" smtClean="0"/>
              <a:t>. </a:t>
            </a:r>
            <a:r>
              <a:rPr lang="uk-UA" dirty="0" smtClean="0"/>
              <a:t>Коли </a:t>
            </a:r>
            <a:r>
              <a:rPr lang="uk-UA" dirty="0"/>
              <a:t>Цинь Шихуанді було 13 років, він зайнявся будівництвом гробниці. У ті часи існувала традиція після смерті імператора ховати його разом з живою армією. Але радники Шихуанді вмовили його замінити живих людей на їх глиняні копії. У 1974 році селяни випадково виявили гробницю, в якій знаходилися статуї тисяч солдатів</a:t>
            </a:r>
            <a:r>
              <a:rPr lang="uk-UA" dirty="0" smtClean="0"/>
              <a:t>.</a:t>
            </a:r>
            <a:r>
              <a:rPr lang="ru-RU" dirty="0"/>
              <a:t> У 1987 </a:t>
            </a:r>
            <a:r>
              <a:rPr lang="ru-RU" dirty="0" err="1"/>
              <a:t>році</a:t>
            </a:r>
            <a:r>
              <a:rPr lang="ru-RU" dirty="0"/>
              <a:t> комплекс </a:t>
            </a:r>
            <a:r>
              <a:rPr lang="ru-RU" dirty="0" err="1"/>
              <a:t>гробниці</a:t>
            </a:r>
            <a:r>
              <a:rPr lang="ru-RU" dirty="0"/>
              <a:t> </a:t>
            </a:r>
            <a:r>
              <a:rPr lang="ru-RU" dirty="0" err="1"/>
              <a:t>Цінь</a:t>
            </a:r>
            <a:r>
              <a:rPr lang="ru-RU" dirty="0"/>
              <a:t> </a:t>
            </a:r>
            <a:r>
              <a:rPr lang="ru-RU" dirty="0" err="1"/>
              <a:t>Шихуана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включений ЮНЕСКО до </a:t>
            </a:r>
            <a:r>
              <a:rPr lang="ru-RU" dirty="0" err="1"/>
              <a:t>Реєстру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.</a:t>
            </a:r>
            <a:r>
              <a:rPr lang="uk-UA" dirty="0" smtClean="0"/>
              <a:t> </a:t>
            </a:r>
            <a:r>
              <a:rPr lang="en-US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50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Садово-паркове мистецтво.</a:t>
            </a:r>
          </a:p>
          <a:p>
            <a:pPr algn="just"/>
            <a:r>
              <a:rPr lang="uk-UA" dirty="0" smtClean="0"/>
              <a:t>Парки </a:t>
            </a:r>
            <a:r>
              <a:rPr lang="uk-UA" dirty="0"/>
              <a:t>є у всіх крупних містах. Садово-паркова архітектура почала розвиватися в </a:t>
            </a:r>
            <a:r>
              <a:rPr lang="en-GB" dirty="0"/>
              <a:t>III </a:t>
            </a:r>
            <a:r>
              <a:rPr lang="uk-UA" dirty="0"/>
              <a:t>ст. до н.е. Її відрізняє поєднання форм рельєфу, штучних водоймищ, водопадів, гір, печер, рослинних композицій, містків, галерей, альтанок і інших </a:t>
            </a:r>
            <a:r>
              <a:rPr lang="uk-UA" dirty="0" smtClean="0"/>
              <a:t>елементів.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" y="1579104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7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67"/>
            <a:ext cx="5292080" cy="332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468150"/>
            <a:ext cx="3024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Сад щастя (Ю Юань), Шанхай (створений 1559 року) показує всі елементи класичного китайського саду — воду, архітектуру, рослинність та каміння.</a:t>
            </a:r>
            <a:endParaRPr lang="uk-UA" sz="20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536408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676335"/>
            <a:ext cx="3059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Сади </a:t>
            </a:r>
            <a:r>
              <a:rPr lang="uk-UA" dirty="0" smtClean="0"/>
              <a:t>Сучжоу. Розташовані </a:t>
            </a:r>
            <a:r>
              <a:rPr lang="uk-UA" dirty="0"/>
              <a:t>сади в місті Сучжоу. Початок їм було закладено в </a:t>
            </a:r>
            <a:r>
              <a:rPr lang="en-GB" dirty="0"/>
              <a:t>XIV </a:t>
            </a:r>
            <a:r>
              <a:rPr lang="uk-UA" dirty="0"/>
              <a:t>столітті заможними китайцями. Кожен з садів має озера з витонченими містками, галереї, альтанки, кам’яні </a:t>
            </a:r>
            <a:r>
              <a:rPr lang="uk-UA" dirty="0" err="1"/>
              <a:t>гірки</a:t>
            </a:r>
            <a:r>
              <a:rPr lang="uk-UA" dirty="0"/>
              <a:t>, колекції карликових дерев і ставки на яких ростуть </a:t>
            </a:r>
            <a:r>
              <a:rPr lang="uk-UA" dirty="0" smtClean="0"/>
              <a:t>лотоси.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16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2985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Прекрасними зразками садово-паркового мистецтва служать Імператорський сад в Забороненому місті, парк </a:t>
            </a:r>
            <a:r>
              <a:rPr lang="uk-UA" dirty="0" err="1"/>
              <a:t>Бейхай</a:t>
            </a:r>
            <a:r>
              <a:rPr lang="uk-UA" dirty="0"/>
              <a:t> і, особливо, парк Літнього палацу (все в Пекіні і його околицях). </a:t>
            </a:r>
            <a:endParaRPr lang="uk-UA" dirty="0" smtClean="0"/>
          </a:p>
          <a:p>
            <a:endParaRPr lang="ru-RU" dirty="0"/>
          </a:p>
          <a:p>
            <a:endParaRPr lang="ru-RU" dirty="0" smtClean="0"/>
          </a:p>
          <a:p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багатьох містах створені аквапарки. У Пекіні діє парк, де відтворені в мініатюрі знамениті архітектурні споруди світу.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80" y="1144"/>
            <a:ext cx="4876800" cy="34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4725144"/>
            <a:ext cx="1590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Парк </a:t>
            </a:r>
            <a:r>
              <a:rPr lang="uk-UA" dirty="0" err="1"/>
              <a:t>Бейхай</a:t>
            </a:r>
            <a:r>
              <a:rPr lang="uk-UA" dirty="0"/>
              <a:t> 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5472608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7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001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/>
              <a:t>Привертає туристів традиційне китайське мистецтво: живопис, музика, театр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Стародавній </a:t>
            </a:r>
            <a:r>
              <a:rPr lang="uk-UA" sz="2000" dirty="0"/>
              <a:t>китайський живопис має власну оригінальну манеру, що істотно відрізняється від </a:t>
            </a:r>
            <a:r>
              <a:rPr lang="uk-UA" sz="2000" dirty="0" smtClean="0"/>
              <a:t>західної. Багато </a:t>
            </a:r>
            <a:r>
              <a:rPr lang="uk-UA" sz="2000" dirty="0"/>
              <a:t>традиційних ремесел пристосувалися до туристського попиту на сувеніри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Китай </a:t>
            </a:r>
            <a:r>
              <a:rPr lang="uk-UA" sz="2000" dirty="0"/>
              <a:t>славиться різьбленням по різних матеріалах (нефриту, дереву, кістці, кокосовому горіху і ін.), шовковим виробництвом, керамічними і плетеними (ширми, віяла, капелюхи, корзини, взуття, картини) виробами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Відомий </a:t>
            </a:r>
            <a:r>
              <a:rPr lang="uk-UA" sz="2000" dirty="0"/>
              <a:t>Китай східною медициною і фармакологією. У центри медицини Тибету нерідко приїжджають іноземні туристи для лікування, а лікарі на підготовчі курси.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845"/>
            <a:ext cx="4464496" cy="6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9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332656"/>
            <a:ext cx="845672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4. Соціально-економічні </a:t>
            </a:r>
            <a:r>
              <a:rPr lang="uk-UA" sz="2800" dirty="0"/>
              <a:t>передумови туризму</a:t>
            </a:r>
            <a:br>
              <a:rPr lang="uk-UA" sz="2800" dirty="0"/>
            </a:br>
            <a:endParaRPr lang="uk-UA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8856984" cy="5760640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uk-UA" dirty="0" smtClean="0"/>
              <a:t>Особливості формування нації і розвитку господарства у минулому і на сучасному етапі чинять істотний вплив на розвиток індустрії туризму. Хоча економіка Китаю розвивається зараз дуже швидкими темпами, господарство країни відрізняється численними суперечностями, а рівень життя населення сильно розрізняється.</a:t>
            </a:r>
          </a:p>
          <a:p>
            <a:pPr marL="45720" indent="0" algn="just">
              <a:buNone/>
            </a:pPr>
            <a:r>
              <a:rPr lang="uk-UA" b="1" dirty="0" smtClean="0"/>
              <a:t>Населення.</a:t>
            </a:r>
            <a:r>
              <a:rPr lang="uk-UA" dirty="0" smtClean="0"/>
              <a:t> Китай займає перше місце в світі за чисельністю населення - 1млрд. 339 млн.724 тис.852 особи (2010 р), при цьому зростання чисельності населення продовжується, хоч і не такими швидкими темпами як раніше.</a:t>
            </a:r>
          </a:p>
          <a:p>
            <a:pPr marL="45720" indent="0" algn="just">
              <a:buNone/>
            </a:pPr>
            <a:r>
              <a:rPr lang="uk-UA" dirty="0" smtClean="0"/>
              <a:t>Західні області країни майже безлюдні - в Цинхаї і Тибеті, що займають п'яту частину території Китаю, проживає лише 1 % жителів, а середня щільність населення складає тут близько 3 </a:t>
            </a:r>
            <a:r>
              <a:rPr lang="uk-UA" dirty="0" err="1" smtClean="0"/>
              <a:t>чол</a:t>
            </a:r>
            <a:r>
              <a:rPr lang="uk-UA" dirty="0" smtClean="0"/>
              <a:t>./км2. Безлюдність і бездоріжжя - основні проблеми туристського використання цих обширних районів.</a:t>
            </a:r>
          </a:p>
          <a:p>
            <a:pPr marL="45720" indent="0" algn="just">
              <a:buNone/>
            </a:pPr>
            <a:r>
              <a:rPr lang="uk-UA" dirty="0" smtClean="0"/>
              <a:t>Велику роль в становленні іноземного туризму в Китаї зіграли зарубіжні китайці (</a:t>
            </a:r>
            <a:r>
              <a:rPr lang="uk-UA" dirty="0" err="1" smtClean="0"/>
              <a:t>хуацао</a:t>
            </a:r>
            <a:r>
              <a:rPr lang="uk-UA" dirty="0" smtClean="0"/>
              <a:t>). Приблизно 50 млн китайців проживає за кордоном, особливо багато їх в Таїланді, Індонезії, Малайзії, Сінгапурі, а в багатьох містах світу з'явилися китайські квартали - </a:t>
            </a:r>
            <a:r>
              <a:rPr lang="uk-UA" dirty="0" err="1" smtClean="0"/>
              <a:t>Чайнатауни</a:t>
            </a:r>
            <a:r>
              <a:rPr lang="uk-UA" dirty="0" smtClean="0"/>
              <a:t>. Частка </a:t>
            </a:r>
            <a:r>
              <a:rPr lang="uk-UA" dirty="0" err="1" smtClean="0"/>
              <a:t>хуацао</a:t>
            </a:r>
            <a:r>
              <a:rPr lang="uk-UA" dirty="0" smtClean="0"/>
              <a:t> у в'їзному туристському потоці 22 років тому перевищувала 90 %. Для них створювалися спеціальні туристські організації, китайцям, що мають родичів за кордоном, надавалися різні пільги.</a:t>
            </a:r>
          </a:p>
          <a:p>
            <a:pPr marL="4572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114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664" y="151180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Промисловість. </a:t>
            </a:r>
            <a:r>
              <a:rPr lang="uk-UA" dirty="0"/>
              <a:t>Китай досяг величезних успіхів в індустріальному розвитку, проводячи різноманітні промислові товари, які продаються за відносно низькими цінами (позначається дешевизна праці). Це зумовило розвиток в країні шоп-туризму, що отримав особливий розмах в 1980-90 рр. У географічній структурі цих специфічних туристських поїздок переважають жителі сусідніх з Китаєм країн. До цих пір частка російських туристів, що виїжджають до Китаю з метою </a:t>
            </a:r>
            <a:r>
              <a:rPr lang="uk-UA" dirty="0" err="1"/>
              <a:t>шопінгу</a:t>
            </a:r>
            <a:r>
              <a:rPr lang="uk-UA" dirty="0"/>
              <a:t> складає, по оцінках, близько 70 % хоча має тенденцію до </a:t>
            </a:r>
            <a:r>
              <a:rPr lang="uk-UA" dirty="0" smtClean="0"/>
              <a:t>зниження</a:t>
            </a:r>
          </a:p>
          <a:p>
            <a:pPr algn="just"/>
            <a:r>
              <a:rPr lang="en-US" dirty="0" smtClean="0"/>
              <a:t>       </a:t>
            </a:r>
            <a:r>
              <a:rPr lang="uk-UA" dirty="0" smtClean="0"/>
              <a:t>Численні </a:t>
            </a:r>
            <a:r>
              <a:rPr lang="uk-UA" dirty="0"/>
              <a:t>готелі Пекіна і інших міст забезпечують високий рівень комфорту. За 10-15 років маленькі села, що стали вільними економічними зонами або прикордонними туристськими центрами, перетворилися на квітучі міста, наприклад Шеньчжень, </a:t>
            </a:r>
            <a:r>
              <a:rPr lang="uk-UA" dirty="0" err="1"/>
              <a:t>Суйфиньхе</a:t>
            </a:r>
            <a:r>
              <a:rPr lang="uk-UA" dirty="0"/>
              <a:t>, </a:t>
            </a:r>
            <a:r>
              <a:rPr lang="uk-UA" dirty="0" err="1"/>
              <a:t>Хайхе</a:t>
            </a:r>
            <a:r>
              <a:rPr lang="uk-UA" dirty="0"/>
              <a:t>. У вільних економічних зонах побудовані технопарки, що стали центрами ділового туризму і проведення екскурсій.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4" y="4221088"/>
            <a:ext cx="8887832" cy="26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6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dirty="0" smtClean="0"/>
              <a:t>Основними </a:t>
            </a:r>
            <a:r>
              <a:rPr lang="uk-UA" dirty="0"/>
              <a:t>«воротами» країни тривалий час була колишня англійська колонія - Гонконг (</a:t>
            </a:r>
            <a:r>
              <a:rPr lang="uk-UA" dirty="0" smtClean="0"/>
              <a:t>Сянган)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80512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54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92" y="188640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/>
              <a:t>Транспорт</a:t>
            </a:r>
            <a:r>
              <a:rPr lang="uk-UA" sz="2000" dirty="0"/>
              <a:t> залишається слабким місцем китайської економіки. Протяжність автомобільних доріг з твердим покриттям низька, але магістральні дороги відрізняються високою якістю дорожнього полотна. На туристських міжміських маршрутах експлуатуються комфортабельні автобуси. Значні ділянки доріг </a:t>
            </a:r>
            <a:r>
              <a:rPr lang="uk-UA" sz="2000" dirty="0" smtClean="0"/>
              <a:t>платні.</a:t>
            </a:r>
            <a:endParaRPr lang="en-US" sz="2000" dirty="0" smtClean="0"/>
          </a:p>
          <a:p>
            <a:pPr algn="just"/>
            <a:r>
              <a:rPr lang="uk-UA" sz="2000" dirty="0" smtClean="0"/>
              <a:t>Найбільшою </a:t>
            </a:r>
            <a:r>
              <a:rPr lang="uk-UA" sz="2000" dirty="0"/>
              <a:t>густиною залізниць відрізняються східні райони країни, на захід тягнеться одна лінія по маршруту «Великий шовковий шлях». Річковий транспорт в Китаї традиційно грає значну роль</a:t>
            </a:r>
            <a:r>
              <a:rPr lang="uk-UA" sz="2000" dirty="0" smtClean="0"/>
              <a:t>.</a:t>
            </a:r>
            <a:endParaRPr lang="en-US" sz="2000" dirty="0" smtClean="0"/>
          </a:p>
          <a:p>
            <a:pPr algn="just"/>
            <a:r>
              <a:rPr lang="uk-UA" sz="2000" dirty="0" smtClean="0"/>
              <a:t>Всюди </a:t>
            </a:r>
            <a:r>
              <a:rPr lang="uk-UA" sz="2000" dirty="0"/>
              <a:t>для туристів здійснюються екскурсійні прогулянки по воді як в традиційних джонках (на веслах або з вітрилом), так і на сучасних </a:t>
            </a:r>
            <a:r>
              <a:rPr lang="uk-UA" sz="2000" dirty="0" smtClean="0"/>
              <a:t>катерах. </a:t>
            </a:r>
            <a:r>
              <a:rPr lang="uk-UA" sz="2000" dirty="0"/>
              <a:t>Найпоширенішим транспортом в Китаї залишається </a:t>
            </a:r>
            <a:r>
              <a:rPr lang="uk-UA" sz="2000" dirty="0" smtClean="0"/>
              <a:t>велосипед.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endParaRPr lang="uk-UA" sz="2000" dirty="0"/>
          </a:p>
          <a:p>
            <a:pPr algn="just"/>
            <a:r>
              <a:rPr lang="uk-UA" sz="2000" b="1" dirty="0"/>
              <a:t>Сільське господарство. </a:t>
            </a:r>
            <a:r>
              <a:rPr lang="uk-UA" sz="2000" dirty="0"/>
              <a:t>Відродження китайської економіки почалося з села</a:t>
            </a:r>
            <a:r>
              <a:rPr lang="uk-UA" sz="2000" dirty="0" smtClean="0"/>
              <a:t>.</a:t>
            </a:r>
            <a:endParaRPr lang="en-US" sz="2000" dirty="0" smtClean="0"/>
          </a:p>
          <a:p>
            <a:pPr algn="just"/>
            <a:r>
              <a:rPr lang="uk-UA" sz="2000" dirty="0" smtClean="0"/>
              <a:t> </a:t>
            </a:r>
            <a:r>
              <a:rPr lang="uk-UA" sz="2000" dirty="0"/>
              <a:t>У недавньому минулому напівголодний Китай перетворився на країну, яка не тільки повністю забезпечує себе сільськогосподарською продукцією, але і частину її поставляє на </a:t>
            </a:r>
            <a:r>
              <a:rPr lang="uk-UA" sz="2000" dirty="0" smtClean="0"/>
              <a:t>експорт</a:t>
            </a:r>
            <a:r>
              <a:rPr lang="en-US" sz="2000" dirty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713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5. Організація </a:t>
            </a:r>
            <a:r>
              <a:rPr lang="uk-UA" sz="3200" dirty="0"/>
              <a:t>і економіка </a:t>
            </a:r>
            <a:r>
              <a:rPr lang="uk-UA" sz="3200" dirty="0" smtClean="0"/>
              <a:t>туризму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0" y="692696"/>
            <a:ext cx="9144000" cy="583264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 smtClean="0"/>
              <a:t>1951 </a:t>
            </a:r>
            <a:r>
              <a:rPr lang="uk-UA" b="1" dirty="0"/>
              <a:t>р. </a:t>
            </a:r>
            <a:r>
              <a:rPr lang="uk-UA" dirty="0" smtClean="0"/>
              <a:t>- </a:t>
            </a:r>
            <a:r>
              <a:rPr lang="uk-UA" dirty="0"/>
              <a:t>створено перше державне підприємство - Бюро подорожей по обслуговуванню зарубіжних китайців - в Цюаньчжоу провінції Фуцзянь</a:t>
            </a:r>
            <a:r>
              <a:rPr lang="uk-UA" dirty="0" smtClean="0"/>
              <a:t>.</a:t>
            </a:r>
          </a:p>
          <a:p>
            <a:pPr marL="45720" indent="0" algn="just">
              <a:buNone/>
            </a:pPr>
            <a:r>
              <a:rPr lang="uk-UA" dirty="0" smtClean="0"/>
              <a:t>Потім </a:t>
            </a:r>
            <a:r>
              <a:rPr lang="uk-UA" dirty="0"/>
              <a:t>аналогічні служби створюються в портових містах Фучжоу, Гуанчжоу, Шаньтоу, </a:t>
            </a:r>
            <a:r>
              <a:rPr lang="uk-UA" dirty="0" smtClean="0"/>
              <a:t>Шеньчжені.</a:t>
            </a:r>
          </a:p>
          <a:p>
            <a:pPr marL="45720" indent="0" algn="just">
              <a:buNone/>
            </a:pPr>
            <a:r>
              <a:rPr lang="uk-UA" dirty="0" smtClean="0"/>
              <a:t>Економічні </a:t>
            </a:r>
            <a:r>
              <a:rPr lang="uk-UA" dirty="0"/>
              <a:t>перетворення, що розвернулися в країні в кінці 1970-х рр. Складова частина реформ - відкриття Китаю для зовнішнього світу. </a:t>
            </a:r>
            <a:r>
              <a:rPr lang="uk-UA" dirty="0" smtClean="0"/>
              <a:t>Почався  </a:t>
            </a:r>
            <a:r>
              <a:rPr lang="uk-UA" dirty="0"/>
              <a:t>всебічний розвиток </a:t>
            </a:r>
            <a:r>
              <a:rPr lang="uk-UA" dirty="0" smtClean="0"/>
              <a:t>туризму.</a:t>
            </a:r>
          </a:p>
          <a:p>
            <a:pPr marL="45720" indent="0" algn="just">
              <a:buNone/>
            </a:pPr>
            <a:r>
              <a:rPr lang="uk-UA" dirty="0" smtClean="0"/>
              <a:t> 1985 </a:t>
            </a:r>
            <a:r>
              <a:rPr lang="uk-UA" dirty="0"/>
              <a:t>р</a:t>
            </a:r>
            <a:r>
              <a:rPr lang="uk-UA" dirty="0" smtClean="0"/>
              <a:t>. - </a:t>
            </a:r>
            <a:r>
              <a:rPr lang="uk-UA" dirty="0"/>
              <a:t>Китай приєднався до «Конвенції про охорону спадщини світової культури і природи». До теперішнього часу Велика китайська стіна, Імператорський палац і Храм Неба в Пекіні, палац Потала в Лхасі, могила Цинь Шихуана в Сиані (теракотове військо), останки пекінської людини в Чжоукоудяні є «пам'ятниками світової культурної спадщини», а гори Тайшань і Хуаншань - «пам'ятниками природної і культурної спадщини». Всього в списку Усесвітньої спадщини 22 об'єкти.</a:t>
            </a:r>
          </a:p>
        </p:txBody>
      </p:sp>
    </p:spTree>
    <p:extLst>
      <p:ext uri="{BB962C8B-B14F-4D97-AF65-F5344CB8AC3E}">
        <p14:creationId xmlns:p14="http://schemas.microsoft.com/office/powerpoint/2010/main" val="1507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4345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/>
              <a:t>Державний план розвитку туризму </a:t>
            </a:r>
            <a:r>
              <a:rPr lang="uk-UA" sz="2000" dirty="0"/>
              <a:t>виділив міста Пекін, Шанхай, Гуанчжоу, </a:t>
            </a:r>
            <a:r>
              <a:rPr lang="uk-UA" sz="2000" dirty="0" err="1"/>
              <a:t>Сиань</a:t>
            </a:r>
            <a:r>
              <a:rPr lang="uk-UA" sz="2000" dirty="0"/>
              <a:t>, Гуйлінь, Ханчжоу, Нанкін, Сучжоу, а також острів Хайнань і півострів </a:t>
            </a:r>
            <a:r>
              <a:rPr lang="uk-UA" sz="2000" dirty="0" err="1"/>
              <a:t>Шаньдун</a:t>
            </a:r>
            <a:r>
              <a:rPr lang="uk-UA" sz="2000" dirty="0"/>
              <a:t> як головні туристські міста і райони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 smtClean="0"/>
              <a:t>Особливий </a:t>
            </a:r>
            <a:r>
              <a:rPr lang="uk-UA" sz="2000" dirty="0"/>
              <a:t>статус для використання в туризмі отримали: Нагір'я Тибету, територія, що примикає до Великого Шовкового шляху, «Три ущелини» на р. Янцзи, Велика Китайська рівнина, степи Внутрішньої </a:t>
            </a:r>
            <a:r>
              <a:rPr lang="uk-UA" sz="2000" dirty="0" smtClean="0"/>
              <a:t>Монголії.</a:t>
            </a:r>
          </a:p>
          <a:p>
            <a:pPr algn="just"/>
            <a:r>
              <a:rPr lang="uk-UA" sz="2000" dirty="0" smtClean="0"/>
              <a:t>При </a:t>
            </a:r>
            <a:r>
              <a:rPr lang="uk-UA" sz="2000" dirty="0"/>
              <a:t>Держраді створена керівна група і державне управління у справах туризму, які в єдиному порядку керують роботою туризму в масштабі всієї </a:t>
            </a:r>
            <a:r>
              <a:rPr lang="uk-UA" sz="2000" dirty="0" smtClean="0"/>
              <a:t>країни. </a:t>
            </a:r>
            <a:r>
              <a:rPr lang="uk-UA" sz="2000" dirty="0"/>
              <a:t>Початок економічних перетворень відкрив шлях до створення численних туристських фірм, агентств, компаній. Всі турагенства підрозділяються на міжнародні і внутрішні</a:t>
            </a:r>
            <a:r>
              <a:rPr lang="uk-UA" sz="2000" dirty="0" smtClean="0"/>
              <a:t>.</a:t>
            </a:r>
          </a:p>
          <a:p>
            <a:pPr algn="just"/>
            <a:r>
              <a:rPr lang="uk-UA" sz="2000" dirty="0"/>
              <a:t>За 25 років Китай досяг у галузі туризму значних досягнень. З країни, в </a:t>
            </a:r>
            <a:r>
              <a:rPr lang="uk-UA" sz="2000" dirty="0" smtClean="0"/>
              <a:t>яку в</a:t>
            </a:r>
            <a:r>
              <a:rPr lang="en-US" sz="2000" dirty="0" smtClean="0"/>
              <a:t>’</a:t>
            </a:r>
            <a:r>
              <a:rPr lang="uk-UA" sz="2000" dirty="0" err="1" smtClean="0"/>
              <a:t>їзд</a:t>
            </a:r>
            <a:r>
              <a:rPr lang="uk-UA" sz="2000" dirty="0" smtClean="0"/>
              <a:t> </a:t>
            </a:r>
            <a:r>
              <a:rPr lang="uk-UA" sz="2000" dirty="0"/>
              <a:t>туристів був майже відсутній (до 1978 р.), Китай перетворився на одного </a:t>
            </a:r>
            <a:r>
              <a:rPr lang="uk-UA" sz="2000" dirty="0" smtClean="0"/>
              <a:t>з світових </a:t>
            </a:r>
            <a:r>
              <a:rPr lang="uk-UA" sz="2000" dirty="0"/>
              <a:t>туристських лідерів. Згідно з даними СОТ, у 2020 році Китай </a:t>
            </a:r>
            <a:r>
              <a:rPr lang="uk-UA" sz="2000" b="1" dirty="0"/>
              <a:t>займе </a:t>
            </a:r>
            <a:r>
              <a:rPr lang="uk-UA" sz="2000" b="1" dirty="0" smtClean="0"/>
              <a:t>перше і </a:t>
            </a:r>
            <a:r>
              <a:rPr lang="uk-UA" sz="2000" b="1" dirty="0"/>
              <a:t>четверте місця </a:t>
            </a:r>
            <a:r>
              <a:rPr lang="uk-UA" sz="2000" dirty="0"/>
              <a:t>в світі відповідно за кількістю прийнятих туристів з-за кордону </a:t>
            </a:r>
            <a:r>
              <a:rPr lang="uk-UA" sz="2000" dirty="0" smtClean="0"/>
              <a:t>і числа </a:t>
            </a:r>
            <a:r>
              <a:rPr lang="uk-UA" sz="2000" dirty="0"/>
              <a:t>вітчизняних туристів, які вчинили закордонні туристичні поїздки</a:t>
            </a:r>
          </a:p>
        </p:txBody>
      </p:sp>
    </p:spTree>
    <p:extLst>
      <p:ext uri="{BB962C8B-B14F-4D97-AF65-F5344CB8AC3E}">
        <p14:creationId xmlns:p14="http://schemas.microsoft.com/office/powerpoint/2010/main" val="11955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/>
              <a:t>Передумови розвитку туризму в Китаї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96752"/>
            <a:ext cx="9036496" cy="547260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dirty="0" smtClean="0"/>
              <a:t>Зміна </a:t>
            </a:r>
            <a:r>
              <a:rPr lang="uk-UA" dirty="0"/>
              <a:t>політичного курсу країни, перехід до «політики відкритих дверей». Китай відмовився від територіальних домагань до сусідніх країн - Росії, В'єтнаму, Індії, </a:t>
            </a:r>
            <a:r>
              <a:rPr lang="uk-UA" dirty="0" smtClean="0"/>
              <a:t>прагнучи </a:t>
            </a:r>
            <a:r>
              <a:rPr lang="uk-UA" dirty="0"/>
              <a:t>врегулювати прикордонні питання політичними </a:t>
            </a:r>
            <a:r>
              <a:rPr lang="uk-UA" dirty="0" smtClean="0"/>
              <a:t>методами</a:t>
            </a:r>
          </a:p>
          <a:p>
            <a:pPr marL="45720" indent="0" algn="just">
              <a:buNone/>
            </a:pPr>
            <a:r>
              <a:rPr lang="uk-UA" dirty="0"/>
              <a:t>Китай має вигідне географічне положення щодо сегментів світового туристського ринку. Його оточують країни, що характеризуються активним розвитком виїзного туризму, мають негативне туристське сальдо - Японія, Тайвань, Республіка Корея, великі туристські убування і з Росії</a:t>
            </a:r>
            <a:r>
              <a:rPr lang="uk-UA" dirty="0" smtClean="0"/>
              <a:t>.</a:t>
            </a:r>
          </a:p>
          <a:p>
            <a:pPr marL="45720" indent="0" algn="just">
              <a:buNone/>
            </a:pPr>
            <a:r>
              <a:rPr lang="uk-UA" dirty="0" smtClean="0"/>
              <a:t>Швидке </a:t>
            </a:r>
            <a:r>
              <a:rPr lang="uk-UA" dirty="0"/>
              <a:t>економічне зростання в багатьох країнах Азійсько-Тихоокеанського регіону також сприяло розвитку туризму в Китаї.</a:t>
            </a:r>
          </a:p>
        </p:txBody>
      </p:sp>
    </p:spTree>
    <p:extLst>
      <p:ext uri="{BB962C8B-B14F-4D97-AF65-F5344CB8AC3E}">
        <p14:creationId xmlns:p14="http://schemas.microsoft.com/office/powerpoint/2010/main" val="32906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143000"/>
          </a:xfrm>
        </p:spPr>
        <p:txBody>
          <a:bodyPr/>
          <a:lstStyle/>
          <a:p>
            <a:pPr marL="0" indent="0" algn="l">
              <a:buNone/>
            </a:pPr>
            <a:r>
              <a:rPr lang="uk-UA" sz="3200" dirty="0" smtClean="0"/>
              <a:t>2. Природні </a:t>
            </a:r>
            <a:r>
              <a:rPr lang="uk-UA" sz="3200" dirty="0"/>
              <a:t>рекреаційні </a:t>
            </a:r>
            <a:r>
              <a:rPr lang="uk-UA" sz="3200" dirty="0" smtClean="0"/>
              <a:t>ресурси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92696"/>
            <a:ext cx="8964488" cy="280831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/>
              <a:t>Розміри території і виняткова різноманітність природних умов </a:t>
            </a:r>
            <a:r>
              <a:rPr lang="uk-UA" dirty="0"/>
              <a:t>виділяють Китай серед всіх країн Азії. </a:t>
            </a:r>
            <a:r>
              <a:rPr lang="uk-UA" dirty="0" smtClean="0"/>
              <a:t>Щонайширший </a:t>
            </a:r>
            <a:r>
              <a:rPr lang="uk-UA" dirty="0"/>
              <a:t>спектр природних зон - від </a:t>
            </a:r>
            <a:r>
              <a:rPr lang="uk-UA" b="1" dirty="0"/>
              <a:t>південної тайги</a:t>
            </a:r>
            <a:r>
              <a:rPr lang="uk-UA" dirty="0"/>
              <a:t>, що покриває хребет </a:t>
            </a:r>
            <a:r>
              <a:rPr lang="uk-UA" dirty="0" smtClean="0"/>
              <a:t>Великий </a:t>
            </a:r>
            <a:r>
              <a:rPr lang="uk-UA" dirty="0"/>
              <a:t>Хінган до саван провінції Юньнань і </a:t>
            </a:r>
            <a:r>
              <a:rPr lang="uk-UA" b="1" dirty="0"/>
              <a:t>тропічних лісів </a:t>
            </a:r>
            <a:r>
              <a:rPr lang="uk-UA" dirty="0"/>
              <a:t>острова Хайнань, від </a:t>
            </a:r>
            <a:r>
              <a:rPr lang="uk-UA" b="1" dirty="0"/>
              <a:t>вологих мусонних лісів </a:t>
            </a:r>
            <a:r>
              <a:rPr lang="uk-UA" dirty="0"/>
              <a:t>на сході країни до </a:t>
            </a:r>
            <a:r>
              <a:rPr lang="uk-UA" b="1" dirty="0"/>
              <a:t>напівпустель і пустель </a:t>
            </a:r>
            <a:r>
              <a:rPr lang="uk-UA" dirty="0"/>
              <a:t>континентальних областей - обумовлене багатьма причинами, перш за все розташуванням країни на стику найбільшого материка і найбільшого океану.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39248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35597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9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/>
              <a:t>Різноманітність рельєфу 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3995936" cy="5400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uk-UA" dirty="0" smtClean="0"/>
              <a:t>умова </a:t>
            </a:r>
            <a:r>
              <a:rPr lang="uk-UA" dirty="0"/>
              <a:t>розвитку різних видів туризму на території Китаю</a:t>
            </a:r>
            <a:r>
              <a:rPr lang="uk-UA" dirty="0" smtClean="0"/>
              <a:t>.</a:t>
            </a:r>
          </a:p>
          <a:p>
            <a:pPr marL="45720" indent="0">
              <a:buNone/>
            </a:pPr>
            <a:r>
              <a:rPr lang="uk-UA" dirty="0" smtClean="0"/>
              <a:t> </a:t>
            </a:r>
            <a:r>
              <a:rPr lang="uk-UA" dirty="0"/>
              <a:t>Можна виділити в межах країни три крупні орографічні області</a:t>
            </a:r>
            <a:r>
              <a:rPr lang="uk-UA" dirty="0" smtClean="0"/>
              <a:t>.</a:t>
            </a:r>
          </a:p>
          <a:p>
            <a:pPr marL="45720" indent="0">
              <a:buNone/>
            </a:pPr>
            <a:r>
              <a:rPr lang="uk-UA" dirty="0" smtClean="0"/>
              <a:t>Область </a:t>
            </a:r>
            <a:r>
              <a:rPr lang="uk-UA" dirty="0"/>
              <a:t>високих гір і нагірь (Гімалаї, Каракорум, Тибет). Тут розташовуються найвищі вершини світу: Еверест (Гімалаї, 8848 м) і Чогорі (Каракорум, 8611 м), всього 12 восьмітисячників</a:t>
            </a:r>
            <a:r>
              <a:rPr lang="uk-UA" dirty="0" smtClean="0"/>
              <a:t>.</a:t>
            </a:r>
          </a:p>
          <a:p>
            <a:pPr marL="45720" indent="0">
              <a:buNone/>
            </a:pPr>
            <a:r>
              <a:rPr lang="uk-UA" dirty="0" smtClean="0"/>
              <a:t>Основні </a:t>
            </a:r>
            <a:r>
              <a:rPr lang="uk-UA" dirty="0"/>
              <a:t>види рекреаційної діяльності в цьому районі - </a:t>
            </a:r>
            <a:r>
              <a:rPr lang="uk-UA" i="1" dirty="0"/>
              <a:t>альпінізм, </a:t>
            </a:r>
            <a:r>
              <a:rPr lang="uk-UA" i="1" dirty="0" smtClean="0"/>
              <a:t>рафтинг</a:t>
            </a:r>
            <a:r>
              <a:rPr lang="uk-UA" i="1" dirty="0"/>
              <a:t>, екологічний туризм, екстремальний і пригодницький туризм</a:t>
            </a:r>
            <a:r>
              <a:rPr lang="uk-UA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75252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47525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4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40466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Тибет є складною системою гірських хребтів з переважаючими висотами 5-7 тис. м над рівнем моря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dirty="0" smtClean="0"/>
              <a:t> </a:t>
            </a:r>
            <a:r>
              <a:rPr lang="uk-UA" dirty="0"/>
              <a:t>Опадів тут випадає дуже мало, із-за чого пустелі піднімаються високо в гори, практично з'єднуючись з кам'янистою тундрою. Дивовижним явищем є крупні солоні високогірні озера</a:t>
            </a:r>
            <a:r>
              <a:rPr lang="uk-UA" dirty="0" smtClean="0"/>
              <a:t>.</a:t>
            </a:r>
          </a:p>
          <a:p>
            <a:endParaRPr lang="uk-UA" dirty="0" smtClean="0"/>
          </a:p>
          <a:p>
            <a:r>
              <a:rPr lang="uk-UA" dirty="0" smtClean="0"/>
              <a:t> </a:t>
            </a:r>
            <a:r>
              <a:rPr lang="uk-UA" dirty="0"/>
              <a:t>Зустрічаються альпінотипні вершини, льодовики, вимерлі вулкани, печери. Рідкісні річки протікають в глибоких каньйонах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dirty="0"/>
              <a:t>Суворість рельєфу і клімату, відсутність лісової рослинності - чинники, що обмежують розвиток природного туризму в Тибеті.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658741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65874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0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4161</TotalTime>
  <Words>3477</Words>
  <Application>Microsoft Office PowerPoint</Application>
  <PresentationFormat>Экран (4:3)</PresentationFormat>
  <Paragraphs>152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Воздушный поток</vt:lpstr>
      <vt:lpstr>Країнознавча характеристика КНР</vt:lpstr>
      <vt:lpstr>1.Рекреаційно-географічне положення </vt:lpstr>
      <vt:lpstr>Презентация PowerPoint</vt:lpstr>
      <vt:lpstr>Презентация PowerPoint</vt:lpstr>
      <vt:lpstr>Презентация PowerPoint</vt:lpstr>
      <vt:lpstr>Передумови розвитку туризму в Китаї</vt:lpstr>
      <vt:lpstr>2. Природні рекреаційні ресурси</vt:lpstr>
      <vt:lpstr>Різноманітність рельєфу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Культурно-історичні рекреаційні ресурси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Соціально-економічні передумови туризму </vt:lpstr>
      <vt:lpstr>Презентация PowerPoint</vt:lpstr>
      <vt:lpstr>Презентация PowerPoint</vt:lpstr>
      <vt:lpstr>5. Організація і економіка туризму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Країнознавча характеристика КНР</dc:title>
  <dc:creator>Dell</dc:creator>
  <cp:lastModifiedBy>Пользователь Windows</cp:lastModifiedBy>
  <cp:revision>41</cp:revision>
  <dcterms:created xsi:type="dcterms:W3CDTF">2021-04-20T10:12:10Z</dcterms:created>
  <dcterms:modified xsi:type="dcterms:W3CDTF">2021-04-23T14:25:35Z</dcterms:modified>
</cp:coreProperties>
</file>