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40" r:id="rId18"/>
    <p:sldId id="271" r:id="rId19"/>
    <p:sldId id="272" r:id="rId20"/>
    <p:sldId id="34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314" r:id="rId31"/>
    <p:sldId id="341" r:id="rId32"/>
    <p:sldId id="342" r:id="rId33"/>
    <p:sldId id="284" r:id="rId34"/>
    <p:sldId id="285" r:id="rId35"/>
    <p:sldId id="286" r:id="rId36"/>
    <p:sldId id="287" r:id="rId37"/>
    <p:sldId id="289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44" r:id="rId77"/>
    <p:sldId id="345" r:id="rId78"/>
    <p:sldId id="346" r:id="rId79"/>
    <p:sldId id="34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6" r:id="rId88"/>
    <p:sldId id="337" r:id="rId89"/>
    <p:sldId id="338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2922" autoAdjust="0"/>
  </p:normalViewPr>
  <p:slideViewPr>
    <p:cSldViewPr>
      <p:cViewPr>
        <p:scale>
          <a:sx n="125" d="100"/>
          <a:sy n="125" d="100"/>
        </p:scale>
        <p:origin x="-122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1561F-E6B4-49C3-9C30-AC20F24496F1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FB6D2-2C10-4178-BA18-FFAA3966A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6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B6D2-2C10-4178-BA18-FFAA3966AE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B6D2-2C10-4178-BA18-FFAA3966AE3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7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898418"/>
            <a:ext cx="6264696" cy="3384376"/>
          </a:xfrm>
        </p:spPr>
        <p:txBody>
          <a:bodyPr/>
          <a:lstStyle/>
          <a:p>
            <a:pPr algn="l"/>
            <a:r>
              <a:rPr lang="ru-RU" dirty="0" err="1" smtClean="0"/>
              <a:t>ПОДАТок</a:t>
            </a:r>
            <a:r>
              <a:rPr lang="ru-RU" dirty="0" smtClean="0"/>
              <a:t> НА ПРИБУТОК</a:t>
            </a:r>
            <a:r>
              <a:rPr lang="en-US" dirty="0" smtClean="0"/>
              <a:t> </a:t>
            </a:r>
            <a:r>
              <a:rPr lang="ru-RU" dirty="0" smtClean="0"/>
              <a:t>ПІДПРИЄМСТВ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1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7239000" cy="35307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зменшення</a:t>
            </a:r>
            <a:r>
              <a:rPr lang="ru-RU" sz="2800" dirty="0" smtClean="0"/>
              <a:t> </a:t>
            </a:r>
            <a:r>
              <a:rPr lang="ru-RU" sz="2800" dirty="0" err="1"/>
              <a:t>від’ємного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фінансового</a:t>
            </a:r>
            <a:r>
              <a:rPr lang="ru-RU" sz="2800" dirty="0"/>
              <a:t> результату до </a:t>
            </a:r>
            <a:r>
              <a:rPr lang="ru-RU" sz="2800" dirty="0" err="1"/>
              <a:t>оподаткування</a:t>
            </a:r>
            <a:r>
              <a:rPr lang="ru-RU" sz="2800" dirty="0"/>
              <a:t> (</a:t>
            </a:r>
            <a:r>
              <a:rPr lang="ru-RU" sz="2800" dirty="0" err="1"/>
              <a:t>збитку</a:t>
            </a:r>
            <a:r>
              <a:rPr lang="ru-RU" sz="2800" dirty="0"/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err="1" smtClean="0"/>
              <a:t>збільшення</a:t>
            </a:r>
            <a:r>
              <a:rPr lang="ru-RU" sz="2800" dirty="0" smtClean="0"/>
              <a:t> </a:t>
            </a:r>
            <a:r>
              <a:rPr lang="ru-RU" sz="2800" dirty="0"/>
              <a:t>позитивного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фінансового</a:t>
            </a:r>
            <a:r>
              <a:rPr lang="ru-RU" sz="2800" dirty="0"/>
              <a:t> результату до </a:t>
            </a:r>
            <a:r>
              <a:rPr lang="ru-RU" sz="2800" dirty="0" err="1"/>
              <a:t>оподаткування</a:t>
            </a:r>
            <a:r>
              <a:rPr lang="ru-RU" sz="2800" dirty="0"/>
              <a:t> (</a:t>
            </a:r>
            <a:r>
              <a:rPr lang="ru-RU" sz="2800" dirty="0" err="1"/>
              <a:t>прибутку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7363" y="435312"/>
            <a:ext cx="5868144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2900" dirty="0" err="1">
                <a:solidFill>
                  <a:srgbClr val="7030A0"/>
                </a:solidFill>
              </a:rPr>
              <a:t>Якщо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передбачено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здійснення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коригування</a:t>
            </a:r>
            <a:r>
              <a:rPr lang="ru-RU" sz="2900" dirty="0">
                <a:solidFill>
                  <a:srgbClr val="7030A0"/>
                </a:solidFill>
              </a:rPr>
              <a:t> шляхом </a:t>
            </a:r>
            <a:r>
              <a:rPr lang="ru-RU" sz="2900" dirty="0" err="1">
                <a:solidFill>
                  <a:srgbClr val="7030A0"/>
                </a:solidFill>
              </a:rPr>
              <a:t>збільшення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фінансового</a:t>
            </a:r>
            <a:r>
              <a:rPr lang="ru-RU" sz="2900" dirty="0">
                <a:solidFill>
                  <a:srgbClr val="7030A0"/>
                </a:solidFill>
              </a:rPr>
              <a:t> результату до </a:t>
            </a:r>
            <a:r>
              <a:rPr lang="ru-RU" sz="2900" dirty="0" err="1">
                <a:solidFill>
                  <a:srgbClr val="7030A0"/>
                </a:solidFill>
              </a:rPr>
              <a:t>оподаткування</a:t>
            </a:r>
            <a:r>
              <a:rPr lang="ru-RU" sz="2900" dirty="0">
                <a:solidFill>
                  <a:srgbClr val="7030A0"/>
                </a:solidFill>
              </a:rPr>
              <a:t>, то в </a:t>
            </a:r>
            <a:r>
              <a:rPr lang="ru-RU" sz="2900" dirty="0" err="1">
                <a:solidFill>
                  <a:srgbClr val="7030A0"/>
                </a:solidFill>
              </a:rPr>
              <a:t>цьому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разі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відбувається</a:t>
            </a:r>
            <a:r>
              <a:rPr lang="ru-RU" sz="2900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780896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828" y="2852936"/>
            <a:ext cx="7239000" cy="34587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err="1" smtClean="0"/>
              <a:t>збільшення</a:t>
            </a:r>
            <a:r>
              <a:rPr lang="ru-RU" sz="2800" dirty="0" smtClean="0"/>
              <a:t> </a:t>
            </a:r>
            <a:r>
              <a:rPr lang="ru-RU" sz="2800" dirty="0" err="1"/>
              <a:t>від’ємного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фінансового</a:t>
            </a:r>
            <a:r>
              <a:rPr lang="ru-RU" sz="2800" dirty="0"/>
              <a:t> результату до </a:t>
            </a:r>
            <a:r>
              <a:rPr lang="ru-RU" sz="2800" dirty="0" err="1"/>
              <a:t>оподаткування</a:t>
            </a:r>
            <a:r>
              <a:rPr lang="ru-RU" sz="2800" dirty="0"/>
              <a:t> (</a:t>
            </a:r>
            <a:r>
              <a:rPr lang="ru-RU" sz="2800" dirty="0" err="1"/>
              <a:t>збитку</a:t>
            </a:r>
            <a:r>
              <a:rPr lang="ru-RU" sz="2800" dirty="0"/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err="1" smtClean="0"/>
              <a:t>зменшення</a:t>
            </a:r>
            <a:r>
              <a:rPr lang="ru-RU" sz="2800" dirty="0" smtClean="0"/>
              <a:t> </a:t>
            </a:r>
            <a:r>
              <a:rPr lang="ru-RU" sz="2800" dirty="0"/>
              <a:t>позитивного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фінансового</a:t>
            </a:r>
            <a:r>
              <a:rPr lang="ru-RU" sz="2800" dirty="0"/>
              <a:t> результату до </a:t>
            </a:r>
            <a:r>
              <a:rPr lang="ru-RU" sz="2800" dirty="0" err="1"/>
              <a:t>оподаткування</a:t>
            </a:r>
            <a:r>
              <a:rPr lang="ru-RU" sz="2800" dirty="0"/>
              <a:t> (</a:t>
            </a:r>
            <a:r>
              <a:rPr lang="ru-RU" sz="2800" dirty="0" err="1"/>
              <a:t>прибутку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2060" y="400687"/>
            <a:ext cx="6048672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передбачено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здійснення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коригування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шляхом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зменшення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фінансового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результату до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оподаткування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, то в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цьому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разі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2">
                    <a:lumMod val="50000"/>
                  </a:schemeClr>
                </a:solidFill>
              </a:rPr>
              <a:t>відбувається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2969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7704856" cy="4984091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700" dirty="0"/>
              <a:t>Для </a:t>
            </a:r>
            <a:r>
              <a:rPr lang="ru-RU" sz="2700" dirty="0" err="1"/>
              <a:t>платників</a:t>
            </a:r>
            <a:r>
              <a:rPr lang="ru-RU" sz="2700" dirty="0"/>
              <a:t> </a:t>
            </a:r>
            <a:r>
              <a:rPr lang="ru-RU" sz="2700" dirty="0" err="1"/>
              <a:t>податку</a:t>
            </a:r>
            <a:r>
              <a:rPr lang="ru-RU" sz="2700" dirty="0"/>
              <a:t>, у </a:t>
            </a:r>
            <a:r>
              <a:rPr lang="ru-RU" sz="2700" dirty="0" err="1"/>
              <a:t>яких</a:t>
            </a:r>
            <a:r>
              <a:rPr lang="ru-RU" sz="2700" dirty="0"/>
              <a:t> </a:t>
            </a:r>
            <a:r>
              <a:rPr lang="ru-RU" sz="2700" dirty="0" err="1"/>
              <a:t>річний</a:t>
            </a:r>
            <a:r>
              <a:rPr lang="ru-RU" sz="2700" dirty="0"/>
              <a:t> </a:t>
            </a:r>
            <a:r>
              <a:rPr lang="ru-RU" sz="2700" dirty="0" err="1"/>
              <a:t>дохід</a:t>
            </a:r>
            <a:r>
              <a:rPr lang="ru-RU" sz="2700" dirty="0"/>
              <a:t> </a:t>
            </a:r>
            <a:r>
              <a:rPr lang="ru-RU" sz="2700" dirty="0" err="1"/>
              <a:t>від</a:t>
            </a:r>
            <a:r>
              <a:rPr lang="ru-RU" sz="2700" dirty="0"/>
              <a:t> будь-</a:t>
            </a:r>
            <a:r>
              <a:rPr lang="ru-RU" sz="2700" dirty="0" err="1"/>
              <a:t>якої</a:t>
            </a:r>
            <a:r>
              <a:rPr lang="ru-RU" sz="2700" dirty="0"/>
              <a:t> </a:t>
            </a:r>
            <a:r>
              <a:rPr lang="ru-RU" sz="2700" dirty="0" err="1"/>
              <a:t>діяльності</a:t>
            </a:r>
            <a:r>
              <a:rPr lang="ru-RU" sz="2700" dirty="0"/>
              <a:t> (за </a:t>
            </a:r>
            <a:r>
              <a:rPr lang="ru-RU" sz="2700" dirty="0" err="1"/>
              <a:t>вирахуванням</a:t>
            </a:r>
            <a:r>
              <a:rPr lang="ru-RU" sz="2700" dirty="0"/>
              <a:t> </a:t>
            </a:r>
            <a:r>
              <a:rPr lang="ru-RU" sz="2700" dirty="0" err="1"/>
              <a:t>непрямих</a:t>
            </a:r>
            <a:r>
              <a:rPr lang="ru-RU" sz="2700" dirty="0"/>
              <a:t> </a:t>
            </a:r>
            <a:r>
              <a:rPr lang="ru-RU" sz="2700" dirty="0" err="1"/>
              <a:t>податків</a:t>
            </a:r>
            <a:r>
              <a:rPr lang="ru-RU" sz="2700" dirty="0"/>
              <a:t>), </a:t>
            </a:r>
            <a:r>
              <a:rPr lang="ru-RU" sz="2700" dirty="0" err="1"/>
              <a:t>визначений</a:t>
            </a:r>
            <a:r>
              <a:rPr lang="ru-RU" sz="2700" dirty="0"/>
              <a:t> за правилами </a:t>
            </a:r>
            <a:r>
              <a:rPr lang="ru-RU" sz="2700" dirty="0" err="1"/>
              <a:t>бухгалтерського</a:t>
            </a:r>
            <a:r>
              <a:rPr lang="ru-RU" sz="2700" dirty="0"/>
              <a:t> </a:t>
            </a:r>
            <a:r>
              <a:rPr lang="ru-RU" sz="2700" dirty="0" err="1"/>
              <a:t>обліку</a:t>
            </a:r>
            <a:r>
              <a:rPr lang="ru-RU" sz="2700" dirty="0"/>
              <a:t> за </a:t>
            </a:r>
            <a:r>
              <a:rPr lang="ru-RU" sz="2700" dirty="0" err="1"/>
              <a:t>останній</a:t>
            </a:r>
            <a:r>
              <a:rPr lang="ru-RU" sz="2700" dirty="0"/>
              <a:t> </a:t>
            </a:r>
            <a:r>
              <a:rPr lang="ru-RU" sz="2700" dirty="0" err="1"/>
              <a:t>річний</a:t>
            </a:r>
            <a:r>
              <a:rPr lang="ru-RU" sz="2700" dirty="0"/>
              <a:t> </a:t>
            </a:r>
            <a:r>
              <a:rPr lang="ru-RU" sz="2700" dirty="0" err="1"/>
              <a:t>звітний</a:t>
            </a:r>
            <a:r>
              <a:rPr lang="ru-RU" sz="2700" dirty="0"/>
              <a:t> (</a:t>
            </a:r>
            <a:r>
              <a:rPr lang="ru-RU" sz="2700" dirty="0" err="1"/>
              <a:t>податковий</a:t>
            </a:r>
            <a:r>
              <a:rPr lang="ru-RU" sz="2700" dirty="0"/>
              <a:t>) </a:t>
            </a:r>
            <a:r>
              <a:rPr lang="ru-RU" sz="2700" dirty="0" err="1"/>
              <a:t>період</a:t>
            </a:r>
            <a:r>
              <a:rPr lang="ru-RU" sz="2700" dirty="0"/>
              <a:t>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перевищує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двадцяти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мільйонів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гривень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об’єкт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оподаткування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визначатися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без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коригування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фінансового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результату до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оподаткування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усі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різниці</a:t>
            </a:r>
            <a:r>
              <a:rPr lang="ru-RU" sz="2700" dirty="0"/>
              <a:t> (</a:t>
            </a:r>
            <a:r>
              <a:rPr lang="ru-RU" sz="2700" dirty="0" err="1"/>
              <a:t>крім</a:t>
            </a:r>
            <a:r>
              <a:rPr lang="ru-RU" sz="2700" dirty="0"/>
              <a:t> </a:t>
            </a:r>
            <a:r>
              <a:rPr lang="ru-RU" sz="2700" dirty="0" err="1"/>
              <a:t>від’ємного</a:t>
            </a:r>
            <a:r>
              <a:rPr lang="ru-RU" sz="2700" dirty="0"/>
              <a:t> </a:t>
            </a:r>
            <a:r>
              <a:rPr lang="ru-RU" sz="2700" dirty="0" err="1"/>
              <a:t>значення</a:t>
            </a:r>
            <a:r>
              <a:rPr lang="ru-RU" sz="2700" dirty="0"/>
              <a:t> </a:t>
            </a:r>
            <a:r>
              <a:rPr lang="ru-RU" sz="2700" dirty="0" err="1"/>
              <a:t>об’єкта</a:t>
            </a:r>
            <a:r>
              <a:rPr lang="ru-RU" sz="2700" dirty="0"/>
              <a:t> </a:t>
            </a:r>
            <a:r>
              <a:rPr lang="ru-RU" sz="2700" dirty="0" err="1"/>
              <a:t>оподаткування</a:t>
            </a:r>
            <a:r>
              <a:rPr lang="ru-RU" sz="2700" dirty="0"/>
              <a:t> </a:t>
            </a:r>
            <a:r>
              <a:rPr lang="ru-RU" sz="2700" dirty="0" err="1"/>
              <a:t>минулих</a:t>
            </a:r>
            <a:r>
              <a:rPr lang="ru-RU" sz="2700" dirty="0"/>
              <a:t> </a:t>
            </a:r>
            <a:r>
              <a:rPr lang="ru-RU" sz="2700" dirty="0" err="1"/>
              <a:t>податкових</a:t>
            </a:r>
            <a:r>
              <a:rPr lang="ru-RU" sz="2700" dirty="0"/>
              <a:t> (</a:t>
            </a:r>
            <a:r>
              <a:rPr lang="ru-RU" sz="2700" dirty="0" err="1"/>
              <a:t>звітних</a:t>
            </a:r>
            <a:r>
              <a:rPr lang="ru-RU" sz="2700" dirty="0"/>
              <a:t>) </a:t>
            </a:r>
            <a:r>
              <a:rPr lang="ru-RU" sz="2700" dirty="0" err="1"/>
              <a:t>років</a:t>
            </a:r>
            <a:r>
              <a:rPr lang="ru-RU" sz="2700" dirty="0"/>
              <a:t>), </a:t>
            </a:r>
            <a:r>
              <a:rPr lang="ru-RU" sz="2700" dirty="0" err="1"/>
              <a:t>визначені</a:t>
            </a:r>
            <a:r>
              <a:rPr lang="ru-RU" sz="2700" dirty="0"/>
              <a:t> </a:t>
            </a:r>
            <a:r>
              <a:rPr lang="ru-RU" sz="2700" dirty="0" err="1"/>
              <a:t>відповідно</a:t>
            </a:r>
            <a:r>
              <a:rPr lang="ru-RU" sz="2700" dirty="0"/>
              <a:t> до </a:t>
            </a:r>
            <a:r>
              <a:rPr lang="ru-RU" sz="2700" dirty="0" smtClean="0"/>
              <a:t>ПКУ.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2272062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дохід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виручка</a:t>
            </a:r>
            <a:r>
              <a:rPr lang="ru-RU" sz="2800" dirty="0"/>
              <a:t>)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(</a:t>
            </a:r>
            <a:r>
              <a:rPr lang="ru-RU" sz="2800" dirty="0" err="1"/>
              <a:t>товарів</a:t>
            </a:r>
            <a:r>
              <a:rPr lang="ru-RU" sz="2800" dirty="0"/>
              <a:t>, </a:t>
            </a:r>
            <a:r>
              <a:rPr lang="ru-RU" sz="2800" dirty="0" err="1"/>
              <a:t>робіт</a:t>
            </a:r>
            <a:r>
              <a:rPr lang="ru-RU" sz="2800" dirty="0"/>
              <a:t>, </a:t>
            </a:r>
            <a:r>
              <a:rPr lang="ru-RU" sz="2800" dirty="0" err="1"/>
              <a:t>послуг</a:t>
            </a:r>
            <a:r>
              <a:rPr lang="ru-RU" sz="2800" dirty="0" smtClean="0"/>
              <a:t>); </a:t>
            </a:r>
          </a:p>
          <a:p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/>
              <a:t>операційні</a:t>
            </a:r>
            <a:r>
              <a:rPr lang="ru-RU" sz="2800" dirty="0"/>
              <a:t> </a:t>
            </a:r>
            <a:r>
              <a:rPr lang="ru-RU" sz="2800" dirty="0" smtClean="0"/>
              <a:t>доходи</a:t>
            </a:r>
            <a:r>
              <a:rPr lang="ru-RU" sz="2800" dirty="0"/>
              <a:t>;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/>
              <a:t>фінансові</a:t>
            </a:r>
            <a:r>
              <a:rPr lang="ru-RU" sz="2800" dirty="0"/>
              <a:t> </a:t>
            </a:r>
            <a:r>
              <a:rPr lang="ru-RU" sz="2800" dirty="0" smtClean="0"/>
              <a:t>доходи; </a:t>
            </a:r>
          </a:p>
          <a:p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/>
              <a:t>доходи.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76672"/>
            <a:ext cx="597666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3200" dirty="0">
                <a:solidFill>
                  <a:srgbClr val="7030A0"/>
                </a:solidFill>
              </a:rPr>
              <a:t>До </a:t>
            </a:r>
            <a:r>
              <a:rPr lang="ru-RU" sz="3200" dirty="0" err="1">
                <a:solidFill>
                  <a:srgbClr val="7030A0"/>
                </a:solidFill>
              </a:rPr>
              <a:t>річного</a:t>
            </a:r>
            <a:r>
              <a:rPr lang="ru-RU" sz="3200" dirty="0">
                <a:solidFill>
                  <a:srgbClr val="7030A0"/>
                </a:solidFill>
              </a:rPr>
              <a:t> доходу </a:t>
            </a:r>
            <a:r>
              <a:rPr lang="ru-RU" sz="3200" dirty="0" err="1">
                <a:solidFill>
                  <a:srgbClr val="7030A0"/>
                </a:solidFill>
              </a:rPr>
              <a:t>від</a:t>
            </a:r>
            <a:r>
              <a:rPr lang="ru-RU" sz="3200" dirty="0">
                <a:solidFill>
                  <a:srgbClr val="7030A0"/>
                </a:solidFill>
              </a:rPr>
              <a:t> будь-</a:t>
            </a:r>
            <a:r>
              <a:rPr lang="ru-RU" sz="3200" dirty="0" err="1">
                <a:solidFill>
                  <a:srgbClr val="7030A0"/>
                </a:solidFill>
              </a:rPr>
              <a:t>якої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діяльності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визначеного</a:t>
            </a:r>
            <a:r>
              <a:rPr lang="ru-RU" sz="3200" dirty="0">
                <a:solidFill>
                  <a:srgbClr val="7030A0"/>
                </a:solidFill>
              </a:rPr>
              <a:t> за правилами </a:t>
            </a:r>
            <a:r>
              <a:rPr lang="ru-RU" sz="3200" dirty="0" err="1">
                <a:solidFill>
                  <a:srgbClr val="7030A0"/>
                </a:solidFill>
              </a:rPr>
              <a:t>бухгалтерського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обліку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включається</a:t>
            </a:r>
            <a:r>
              <a:rPr lang="ru-RU" sz="3200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2629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9416"/>
            <a:ext cx="7884368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/>
              <a:t>Ставка податку на прибуток підприємств</a:t>
            </a:r>
            <a:r>
              <a:rPr lang="uk-UA" sz="5400" b="1" dirty="0" smtClean="0"/>
              <a:t> –</a:t>
            </a:r>
          </a:p>
          <a:p>
            <a:pPr marL="0" indent="0" algn="ctr"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  <a:t>18%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7764"/>
            <a:ext cx="7239000" cy="384797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3 </a:t>
            </a:r>
            <a:r>
              <a:rPr lang="ru-RU" dirty="0" err="1"/>
              <a:t>відсотки</a:t>
            </a:r>
            <a:r>
              <a:rPr lang="ru-RU" dirty="0"/>
              <a:t> за договорами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,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,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,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премій</a:t>
            </a:r>
            <a:r>
              <a:rPr lang="ru-RU" dirty="0"/>
              <a:t>, </a:t>
            </a:r>
            <a:r>
              <a:rPr lang="ru-RU" dirty="0" err="1"/>
              <a:t>нарахованих</a:t>
            </a:r>
            <a:r>
              <a:rPr lang="ru-RU" dirty="0"/>
              <a:t> за договорами </a:t>
            </a:r>
            <a:r>
              <a:rPr lang="ru-RU" dirty="0" err="1"/>
              <a:t>страхування</a:t>
            </a:r>
            <a:r>
              <a:rPr lang="ru-RU" dirty="0"/>
              <a:t> і </a:t>
            </a:r>
            <a:r>
              <a:rPr lang="ru-RU" dirty="0" err="1"/>
              <a:t>співстрахування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0 </a:t>
            </a:r>
            <a:r>
              <a:rPr lang="ru-RU" dirty="0" err="1"/>
              <a:t>відсотків</a:t>
            </a:r>
            <a:r>
              <a:rPr lang="ru-RU" dirty="0"/>
              <a:t> за договорами з </a:t>
            </a:r>
            <a:r>
              <a:rPr lang="ru-RU" dirty="0" err="1"/>
              <a:t>довгострокового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договорами </a:t>
            </a:r>
            <a:r>
              <a:rPr lang="ru-RU" dirty="0" err="1"/>
              <a:t>добровільного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та договорами </a:t>
            </a:r>
            <a:r>
              <a:rPr lang="ru-RU" dirty="0" err="1"/>
              <a:t>страхування</a:t>
            </a:r>
            <a:r>
              <a:rPr lang="ru-RU" dirty="0"/>
              <a:t> у межах </a:t>
            </a:r>
            <a:r>
              <a:rPr lang="ru-RU" dirty="0" err="1"/>
              <a:t>недержавного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40"/>
            <a:ext cx="626469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2800" dirty="0" err="1">
                <a:solidFill>
                  <a:srgbClr val="7030A0"/>
                </a:solidFill>
              </a:rPr>
              <a:t>Під</a:t>
            </a:r>
            <a:r>
              <a:rPr lang="ru-RU" sz="2800" dirty="0">
                <a:solidFill>
                  <a:srgbClr val="7030A0"/>
                </a:solidFill>
              </a:rPr>
              <a:t> час </a:t>
            </a:r>
            <a:r>
              <a:rPr lang="ru-RU" sz="2800" dirty="0" err="1">
                <a:solidFill>
                  <a:srgbClr val="7030A0"/>
                </a:solidFill>
              </a:rPr>
              <a:t>провадження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страхової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діяльності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юридичних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осіб</a:t>
            </a:r>
            <a:r>
              <a:rPr lang="ru-RU" sz="2800" dirty="0">
                <a:solidFill>
                  <a:srgbClr val="7030A0"/>
                </a:solidFill>
              </a:rPr>
              <a:t> - </a:t>
            </a:r>
            <a:r>
              <a:rPr lang="ru-RU" sz="2800" dirty="0" err="1">
                <a:solidFill>
                  <a:srgbClr val="7030A0"/>
                </a:solidFill>
              </a:rPr>
              <a:t>резидентів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одночасно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із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ставкою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податку</a:t>
            </a:r>
            <a:r>
              <a:rPr lang="ru-RU" sz="2800" dirty="0">
                <a:solidFill>
                  <a:srgbClr val="7030A0"/>
                </a:solidFill>
              </a:rPr>
              <a:t> на </a:t>
            </a:r>
            <a:r>
              <a:rPr lang="ru-RU" sz="2800" dirty="0" err="1">
                <a:solidFill>
                  <a:srgbClr val="7030A0"/>
                </a:solidFill>
              </a:rPr>
              <a:t>прибуток</a:t>
            </a:r>
            <a:r>
              <a:rPr lang="ru-RU" sz="2800" dirty="0">
                <a:solidFill>
                  <a:srgbClr val="7030A0"/>
                </a:solidFill>
              </a:rPr>
              <a:t> 18% ставки </a:t>
            </a:r>
            <a:r>
              <a:rPr lang="ru-RU" sz="2800" dirty="0" err="1">
                <a:solidFill>
                  <a:srgbClr val="7030A0"/>
                </a:solidFill>
              </a:rPr>
              <a:t>податку</a:t>
            </a:r>
            <a:r>
              <a:rPr lang="ru-RU" sz="2800" dirty="0">
                <a:solidFill>
                  <a:srgbClr val="7030A0"/>
                </a:solidFill>
              </a:rPr>
              <a:t> на </a:t>
            </a:r>
            <a:r>
              <a:rPr lang="ru-RU" sz="2800" dirty="0" err="1">
                <a:solidFill>
                  <a:srgbClr val="7030A0"/>
                </a:solidFill>
              </a:rPr>
              <a:t>дохід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встановлюються</a:t>
            </a:r>
            <a:r>
              <a:rPr lang="ru-RU" sz="2800" dirty="0">
                <a:solidFill>
                  <a:srgbClr val="7030A0"/>
                </a:solidFill>
              </a:rPr>
              <a:t> у таких </a:t>
            </a:r>
            <a:r>
              <a:rPr lang="ru-RU" sz="2800" dirty="0" err="1">
                <a:solidFill>
                  <a:srgbClr val="7030A0"/>
                </a:solidFill>
              </a:rPr>
              <a:t>розмірах</a:t>
            </a:r>
            <a:r>
              <a:rPr lang="ru-RU" sz="2800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85503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8"/>
            <a:ext cx="7776864" cy="315855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10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доходу, </a:t>
            </a:r>
            <a:r>
              <a:rPr lang="ru-RU" dirty="0" err="1"/>
              <a:t>отриманого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азартних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гральних</a:t>
            </a:r>
            <a:r>
              <a:rPr lang="ru-RU" dirty="0"/>
              <a:t> </a:t>
            </a:r>
            <a:r>
              <a:rPr lang="ru-RU" dirty="0" err="1"/>
              <a:t>автоматів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smtClean="0"/>
              <a:t>18 </a:t>
            </a:r>
            <a:r>
              <a:rPr lang="uk-UA" dirty="0" smtClean="0"/>
              <a:t>відсотків </a:t>
            </a:r>
            <a:r>
              <a:rPr lang="uk-UA" dirty="0"/>
              <a:t>від доходу, отриманого від букмекерської діяльності, азартних ігор (у тому числі казино), крім доходу, отриманого від азартних ігор з використанням гральних автоматів, зменшеного на суму виплачених виплат гравцю.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9903" y="188640"/>
            <a:ext cx="64764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провадження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букмекерської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випуску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проведення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лотерей,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азартних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ігор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(у тому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числі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казино)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одночасно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ставкою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податку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прибуток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18% ставка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податку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дохід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встановлюється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розмірі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49139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7776864" cy="31585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Ставки 0, 4, 6, 12, 15 і 20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до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нерезидентів</a:t>
            </a:r>
            <a:r>
              <a:rPr lang="ru-RU" dirty="0"/>
              <a:t> та </a:t>
            </a:r>
            <a:r>
              <a:rPr lang="ru-RU" dirty="0" err="1"/>
              <a:t>прирівняних</a:t>
            </a:r>
            <a:r>
              <a:rPr lang="ru-RU" dirty="0"/>
              <a:t> до них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встановлених</a:t>
            </a:r>
            <a:r>
              <a:rPr lang="ru-RU" dirty="0"/>
              <a:t> </a:t>
            </a:r>
            <a:r>
              <a:rPr lang="ru-RU" u="sng" dirty="0" smtClean="0"/>
              <a:t>ПКУ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9903" y="188640"/>
            <a:ext cx="6476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Ставки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податку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доходів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нерезидентів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87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20040"/>
            <a:ext cx="5716488" cy="13807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Податковий (звітний) період для податку на прибуток підприємств: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427168" cy="46085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uk-UA" sz="3000" dirty="0"/>
              <a:t>к</a:t>
            </a:r>
            <a:r>
              <a:rPr lang="uk-UA" sz="3000" dirty="0" smtClean="0"/>
              <a:t>алендарний </a:t>
            </a:r>
            <a:r>
              <a:rPr lang="ru-RU" sz="3000" dirty="0" smtClean="0"/>
              <a:t>квартал;</a:t>
            </a:r>
          </a:p>
          <a:p>
            <a:pPr>
              <a:lnSpc>
                <a:spcPct val="150000"/>
              </a:lnSpc>
            </a:pPr>
            <a:r>
              <a:rPr lang="ru-RU" sz="3000" dirty="0" err="1" smtClean="0"/>
              <a:t>календарне</a:t>
            </a:r>
            <a:r>
              <a:rPr lang="ru-RU" sz="3000" dirty="0" smtClean="0"/>
              <a:t> </a:t>
            </a:r>
            <a:r>
              <a:rPr lang="ru-RU" sz="3000" dirty="0" err="1" smtClean="0"/>
              <a:t>півріччя</a:t>
            </a:r>
            <a:r>
              <a:rPr lang="ru-RU" sz="30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3000" dirty="0" err="1"/>
              <a:t>к</a:t>
            </a:r>
            <a:r>
              <a:rPr lang="ru-RU" sz="3000" dirty="0" err="1" smtClean="0"/>
              <a:t>алендарні</a:t>
            </a:r>
            <a:r>
              <a:rPr lang="ru-RU" sz="3000" dirty="0" smtClean="0"/>
              <a:t> три </a:t>
            </a:r>
            <a:r>
              <a:rPr lang="ru-RU" sz="3000" dirty="0" err="1" smtClean="0"/>
              <a:t>квартали</a:t>
            </a:r>
            <a:r>
              <a:rPr lang="ru-RU" sz="3000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ru-RU" sz="3000" dirty="0" err="1" smtClean="0"/>
              <a:t>календарний</a:t>
            </a:r>
            <a:r>
              <a:rPr lang="ru-RU" sz="3000" dirty="0" smtClean="0"/>
              <a:t> </a:t>
            </a:r>
            <a:r>
              <a:rPr lang="ru-RU" sz="3000" dirty="0" err="1"/>
              <a:t>рік</a:t>
            </a:r>
            <a:r>
              <a:rPr lang="ru-RU" sz="3000" dirty="0"/>
              <a:t>. </a:t>
            </a:r>
            <a:endParaRPr lang="ru-RU" sz="3000" dirty="0" smtClean="0"/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sz="3000" dirty="0" smtClean="0"/>
              <a:t>При </a:t>
            </a:r>
            <a:r>
              <a:rPr lang="ru-RU" sz="3000" dirty="0" err="1" smtClean="0"/>
              <a:t>цьому</a:t>
            </a:r>
            <a:r>
              <a:rPr lang="ru-RU" sz="3000" dirty="0" smtClean="0"/>
              <a:t> </a:t>
            </a:r>
            <a:r>
              <a:rPr lang="ru-RU" sz="3000" dirty="0" err="1"/>
              <a:t>п</a:t>
            </a:r>
            <a:r>
              <a:rPr lang="ru-RU" sz="3000" dirty="0" err="1" smtClean="0"/>
              <a:t>одаткова</a:t>
            </a:r>
            <a:r>
              <a:rPr lang="ru-RU" sz="3000" dirty="0" smtClean="0"/>
              <a:t> </a:t>
            </a:r>
            <a:r>
              <a:rPr lang="ru-RU" sz="3000" dirty="0" err="1"/>
              <a:t>декларація</a:t>
            </a:r>
            <a:r>
              <a:rPr lang="ru-RU" sz="3000" dirty="0"/>
              <a:t> </a:t>
            </a:r>
            <a:r>
              <a:rPr lang="ru-RU" sz="3000" dirty="0" err="1"/>
              <a:t>розраховується</a:t>
            </a:r>
            <a:r>
              <a:rPr lang="ru-RU" sz="3000" dirty="0"/>
              <a:t> </a:t>
            </a:r>
            <a:r>
              <a:rPr lang="ru-RU" sz="3000" dirty="0" err="1"/>
              <a:t>наростаючим</a:t>
            </a:r>
            <a:r>
              <a:rPr lang="ru-RU" sz="3000" dirty="0"/>
              <a:t> </a:t>
            </a:r>
            <a:r>
              <a:rPr lang="ru-RU" sz="3000" dirty="0" err="1"/>
              <a:t>підсумком</a:t>
            </a:r>
            <a:r>
              <a:rPr lang="ru-RU" sz="3000" dirty="0"/>
              <a:t>. </a:t>
            </a:r>
            <a:endParaRPr lang="ru-RU" sz="3000" dirty="0" smtClean="0"/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3000" dirty="0" smtClean="0"/>
              <a:t>Виробники сільськогосподарської продукції можуть обрати річний податковий (звітний) період, який починається з 1 липня поточного звітного року і закінчується 30 червня наступного звітного року.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051219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65132"/>
            <a:ext cx="7704856" cy="446689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500" dirty="0"/>
              <a:t>а) </a:t>
            </a:r>
            <a:r>
              <a:rPr lang="ru-RU" sz="2500" dirty="0" err="1"/>
              <a:t>платників</a:t>
            </a:r>
            <a:r>
              <a:rPr lang="ru-RU" sz="2500" dirty="0"/>
              <a:t> </a:t>
            </a:r>
            <a:r>
              <a:rPr lang="ru-RU" sz="2500" dirty="0" err="1"/>
              <a:t>податку</a:t>
            </a:r>
            <a:r>
              <a:rPr lang="ru-RU" sz="2500" dirty="0"/>
              <a:t>, </a:t>
            </a:r>
            <a:r>
              <a:rPr lang="ru-RU" sz="2500" dirty="0" err="1"/>
              <a:t>які</a:t>
            </a:r>
            <a:r>
              <a:rPr lang="ru-RU" sz="2500" dirty="0"/>
              <a:t> </a:t>
            </a:r>
            <a:r>
              <a:rPr lang="ru-RU" sz="2500" dirty="0" err="1"/>
              <a:t>зареєстровані</a:t>
            </a:r>
            <a:r>
              <a:rPr lang="ru-RU" sz="2500" dirty="0"/>
              <a:t> </a:t>
            </a:r>
            <a:r>
              <a:rPr lang="ru-RU" sz="2500" dirty="0" err="1"/>
              <a:t>протягом</a:t>
            </a:r>
            <a:r>
              <a:rPr lang="ru-RU" sz="2500" dirty="0"/>
              <a:t> </a:t>
            </a:r>
            <a:r>
              <a:rPr lang="ru-RU" sz="2500" dirty="0" err="1"/>
              <a:t>звітного</a:t>
            </a:r>
            <a:r>
              <a:rPr lang="ru-RU" sz="2500" dirty="0"/>
              <a:t> (</a:t>
            </a:r>
            <a:r>
              <a:rPr lang="ru-RU" sz="2500" dirty="0" err="1"/>
              <a:t>податкового</a:t>
            </a:r>
            <a:r>
              <a:rPr lang="ru-RU" sz="2500" dirty="0"/>
              <a:t>) року (</a:t>
            </a:r>
            <a:r>
              <a:rPr lang="ru-RU" sz="2500" dirty="0" err="1"/>
              <a:t>новостворені</a:t>
            </a:r>
            <a:r>
              <a:rPr lang="ru-RU" sz="2500" dirty="0"/>
              <a:t>),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сплачують</a:t>
            </a:r>
            <a:r>
              <a:rPr lang="ru-RU" sz="2500" dirty="0"/>
              <a:t> </a:t>
            </a:r>
            <a:r>
              <a:rPr lang="ru-RU" sz="2500" dirty="0" err="1"/>
              <a:t>податок</a:t>
            </a:r>
            <a:r>
              <a:rPr lang="ru-RU" sz="2500" dirty="0"/>
              <a:t> на </a:t>
            </a:r>
            <a:r>
              <a:rPr lang="ru-RU" sz="2500" dirty="0" err="1"/>
              <a:t>прибуток</a:t>
            </a:r>
            <a:r>
              <a:rPr lang="ru-RU" sz="2500" dirty="0"/>
              <a:t> на </a:t>
            </a:r>
            <a:r>
              <a:rPr lang="ru-RU" sz="2500" dirty="0" err="1"/>
              <a:t>підставі</a:t>
            </a:r>
            <a:r>
              <a:rPr lang="ru-RU" sz="2500" dirty="0"/>
              <a:t> </a:t>
            </a:r>
            <a:r>
              <a:rPr lang="ru-RU" sz="2500" dirty="0" err="1"/>
              <a:t>річної</a:t>
            </a:r>
            <a:r>
              <a:rPr lang="ru-RU" sz="2500" dirty="0"/>
              <a:t> </a:t>
            </a:r>
            <a:r>
              <a:rPr lang="ru-RU" sz="2500" dirty="0" err="1"/>
              <a:t>податкової</a:t>
            </a:r>
            <a:r>
              <a:rPr lang="ru-RU" sz="2500" dirty="0"/>
              <a:t> </a:t>
            </a:r>
            <a:r>
              <a:rPr lang="ru-RU" sz="2500" dirty="0" err="1"/>
              <a:t>декларації</a:t>
            </a:r>
            <a:r>
              <a:rPr lang="ru-RU" sz="2500" dirty="0"/>
              <a:t> за </a:t>
            </a:r>
            <a:r>
              <a:rPr lang="ru-RU" sz="2500" dirty="0" err="1"/>
              <a:t>період</a:t>
            </a:r>
            <a:r>
              <a:rPr lang="ru-RU" sz="2500" dirty="0"/>
              <a:t> </a:t>
            </a:r>
            <a:r>
              <a:rPr lang="ru-RU" sz="2500" dirty="0" err="1"/>
              <a:t>діяльності</a:t>
            </a:r>
            <a:r>
              <a:rPr lang="ru-RU" sz="2500" dirty="0"/>
              <a:t> у </a:t>
            </a:r>
            <a:r>
              <a:rPr lang="ru-RU" sz="2500" dirty="0" err="1"/>
              <a:t>звітному</a:t>
            </a:r>
            <a:r>
              <a:rPr lang="ru-RU" sz="2500" dirty="0"/>
              <a:t> (</a:t>
            </a:r>
            <a:r>
              <a:rPr lang="ru-RU" sz="2500" dirty="0" err="1"/>
              <a:t>податковому</a:t>
            </a:r>
            <a:r>
              <a:rPr lang="ru-RU" sz="2500" dirty="0"/>
              <a:t>) </a:t>
            </a:r>
            <a:r>
              <a:rPr lang="ru-RU" sz="2500" dirty="0" err="1"/>
              <a:t>році</a:t>
            </a:r>
            <a:r>
              <a:rPr lang="ru-RU" sz="2500" dirty="0"/>
              <a:t>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500" dirty="0"/>
              <a:t>б) </a:t>
            </a:r>
            <a:r>
              <a:rPr lang="ru-RU" sz="2500" dirty="0" err="1"/>
              <a:t>виробників</a:t>
            </a:r>
            <a:r>
              <a:rPr lang="ru-RU" sz="2500" dirty="0"/>
              <a:t> </a:t>
            </a:r>
            <a:r>
              <a:rPr lang="ru-RU" sz="2500" dirty="0" err="1"/>
              <a:t>сільськогосподарської</a:t>
            </a:r>
            <a:r>
              <a:rPr lang="ru-RU" sz="2500" dirty="0"/>
              <a:t> </a:t>
            </a:r>
            <a:r>
              <a:rPr lang="ru-RU" sz="2500" dirty="0" err="1"/>
              <a:t>продукції</a:t>
            </a:r>
            <a:r>
              <a:rPr lang="ru-RU" sz="2500" dirty="0"/>
              <a:t>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500" dirty="0"/>
              <a:t>в) </a:t>
            </a:r>
            <a:r>
              <a:rPr lang="ru-RU" sz="2500" dirty="0" err="1"/>
              <a:t>платників</a:t>
            </a:r>
            <a:r>
              <a:rPr lang="ru-RU" sz="2500" dirty="0"/>
              <a:t> </a:t>
            </a:r>
            <a:r>
              <a:rPr lang="ru-RU" sz="2500" dirty="0" err="1"/>
              <a:t>податку</a:t>
            </a:r>
            <a:r>
              <a:rPr lang="ru-RU" sz="2500" dirty="0"/>
              <a:t>, у </a:t>
            </a:r>
            <a:r>
              <a:rPr lang="ru-RU" sz="2500" dirty="0" err="1"/>
              <a:t>яких</a:t>
            </a:r>
            <a:r>
              <a:rPr lang="ru-RU" sz="2500" dirty="0"/>
              <a:t> </a:t>
            </a:r>
            <a:r>
              <a:rPr lang="ru-RU" sz="2500" dirty="0" err="1"/>
              <a:t>річний</a:t>
            </a:r>
            <a:r>
              <a:rPr lang="ru-RU" sz="2500" dirty="0"/>
              <a:t> </a:t>
            </a:r>
            <a:r>
              <a:rPr lang="ru-RU" sz="2500" dirty="0" err="1"/>
              <a:t>дохід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будь-</a:t>
            </a:r>
            <a:r>
              <a:rPr lang="ru-RU" sz="2500" dirty="0" err="1"/>
              <a:t>якої</a:t>
            </a:r>
            <a:r>
              <a:rPr lang="ru-RU" sz="2500" dirty="0"/>
              <a:t> </a:t>
            </a:r>
            <a:r>
              <a:rPr lang="ru-RU" sz="2500" dirty="0" err="1"/>
              <a:t>діяльності</a:t>
            </a:r>
            <a:r>
              <a:rPr lang="ru-RU" sz="2500" dirty="0"/>
              <a:t> (за </a:t>
            </a:r>
            <a:r>
              <a:rPr lang="ru-RU" sz="2500" dirty="0" err="1"/>
              <a:t>вирахуванням</a:t>
            </a:r>
            <a:r>
              <a:rPr lang="ru-RU" sz="2500" dirty="0"/>
              <a:t> </a:t>
            </a:r>
            <a:r>
              <a:rPr lang="ru-RU" sz="2500" dirty="0" err="1"/>
              <a:t>непрямих</a:t>
            </a:r>
            <a:r>
              <a:rPr lang="ru-RU" sz="2500" dirty="0"/>
              <a:t> </a:t>
            </a:r>
            <a:r>
              <a:rPr lang="ru-RU" sz="2500" dirty="0" err="1" smtClean="0"/>
              <a:t>податків</a:t>
            </a:r>
            <a:r>
              <a:rPr lang="ru-RU" sz="2500" dirty="0" smtClean="0"/>
              <a:t>) за </a:t>
            </a:r>
            <a:r>
              <a:rPr lang="ru-RU" sz="2500" dirty="0" err="1"/>
              <a:t>попередній</a:t>
            </a:r>
            <a:r>
              <a:rPr lang="ru-RU" sz="2500" dirty="0"/>
              <a:t> </a:t>
            </a:r>
            <a:r>
              <a:rPr lang="ru-RU" sz="2500" dirty="0" err="1"/>
              <a:t>річний</a:t>
            </a:r>
            <a:r>
              <a:rPr lang="ru-RU" sz="2500" dirty="0"/>
              <a:t> </a:t>
            </a:r>
            <a:r>
              <a:rPr lang="ru-RU" sz="2500" dirty="0" err="1"/>
              <a:t>звітний</a:t>
            </a:r>
            <a:r>
              <a:rPr lang="ru-RU" sz="2500" dirty="0"/>
              <a:t> (</a:t>
            </a:r>
            <a:r>
              <a:rPr lang="ru-RU" sz="2500" dirty="0" err="1"/>
              <a:t>податковий</a:t>
            </a:r>
            <a:r>
              <a:rPr lang="ru-RU" sz="2500" dirty="0"/>
              <a:t>) </a:t>
            </a:r>
            <a:r>
              <a:rPr lang="ru-RU" sz="2500" dirty="0" err="1"/>
              <a:t>період</a:t>
            </a:r>
            <a:r>
              <a:rPr lang="ru-RU" sz="2500" dirty="0"/>
              <a:t>, </a:t>
            </a:r>
            <a:r>
              <a:rPr lang="ru-RU" sz="2500" dirty="0" smtClean="0"/>
              <a:t>не </a:t>
            </a:r>
            <a:r>
              <a:rPr lang="ru-RU" sz="2500" dirty="0" err="1"/>
              <a:t>перевищує</a:t>
            </a:r>
            <a:r>
              <a:rPr lang="ru-RU" sz="2500" dirty="0"/>
              <a:t> 20 </a:t>
            </a:r>
            <a:r>
              <a:rPr lang="ru-RU" sz="2500" dirty="0" err="1"/>
              <a:t>мільйонів</a:t>
            </a:r>
            <a:r>
              <a:rPr lang="ru-RU" sz="2500" dirty="0"/>
              <a:t> </a:t>
            </a:r>
            <a:r>
              <a:rPr lang="ru-RU" sz="2500" dirty="0" err="1"/>
              <a:t>гривень</a:t>
            </a:r>
            <a:r>
              <a:rPr lang="ru-RU" sz="25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0648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 err="1">
                <a:solidFill>
                  <a:srgbClr val="7030A0"/>
                </a:solidFill>
              </a:rPr>
              <a:t>Річний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податковий</a:t>
            </a:r>
            <a:r>
              <a:rPr lang="ru-RU" sz="3200" dirty="0">
                <a:solidFill>
                  <a:srgbClr val="7030A0"/>
                </a:solidFill>
              </a:rPr>
              <a:t> (</a:t>
            </a:r>
            <a:r>
              <a:rPr lang="ru-RU" sz="3200" dirty="0" err="1">
                <a:solidFill>
                  <a:srgbClr val="7030A0"/>
                </a:solidFill>
              </a:rPr>
              <a:t>звітний</a:t>
            </a:r>
            <a:r>
              <a:rPr lang="ru-RU" sz="3200" dirty="0">
                <a:solidFill>
                  <a:srgbClr val="7030A0"/>
                </a:solidFill>
              </a:rPr>
              <a:t>) </a:t>
            </a:r>
            <a:r>
              <a:rPr lang="ru-RU" sz="3200" dirty="0" err="1">
                <a:solidFill>
                  <a:srgbClr val="7030A0"/>
                </a:solidFill>
              </a:rPr>
              <a:t>період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встановлюється</a:t>
            </a:r>
            <a:r>
              <a:rPr lang="ru-RU" sz="3200" dirty="0">
                <a:solidFill>
                  <a:srgbClr val="7030A0"/>
                </a:solidFill>
              </a:rPr>
              <a:t> для таких </a:t>
            </a:r>
            <a:r>
              <a:rPr lang="ru-RU" sz="3200" dirty="0" err="1">
                <a:solidFill>
                  <a:srgbClr val="7030A0"/>
                </a:solidFill>
              </a:rPr>
              <a:t>платників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податку</a:t>
            </a:r>
            <a:r>
              <a:rPr lang="ru-RU" sz="3200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57047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20040"/>
            <a:ext cx="5284440" cy="111255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ПЛАН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/>
              <a:t>1</a:t>
            </a:r>
            <a:r>
              <a:rPr lang="ru-RU" sz="2200" dirty="0"/>
              <a:t>. </a:t>
            </a:r>
            <a:r>
              <a:rPr lang="ru-RU" sz="2200" dirty="0" err="1"/>
              <a:t>Основи</a:t>
            </a:r>
            <a:r>
              <a:rPr lang="ru-RU" sz="2200" dirty="0"/>
              <a:t> </a:t>
            </a:r>
            <a:r>
              <a:rPr lang="ru-RU" sz="2200" dirty="0" err="1"/>
              <a:t>оподаткування</a:t>
            </a:r>
            <a:r>
              <a:rPr lang="ru-RU" sz="2200" dirty="0"/>
              <a:t> </a:t>
            </a:r>
            <a:r>
              <a:rPr lang="ru-RU" sz="2200" dirty="0" err="1"/>
              <a:t>прибутку</a:t>
            </a:r>
            <a:r>
              <a:rPr lang="ru-RU" sz="2200" dirty="0"/>
              <a:t> </a:t>
            </a:r>
            <a:r>
              <a:rPr lang="ru-RU" sz="2200" dirty="0" err="1"/>
              <a:t>підприємств</a:t>
            </a:r>
            <a:endParaRPr lang="ru-RU" sz="2200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/>
              <a:t>2</a:t>
            </a:r>
            <a:r>
              <a:rPr lang="ru-RU" sz="2200" dirty="0"/>
              <a:t>. </a:t>
            </a:r>
            <a:r>
              <a:rPr lang="ru-RU" sz="2200" dirty="0" err="1"/>
              <a:t>Особливості</a:t>
            </a:r>
            <a:r>
              <a:rPr lang="ru-RU" sz="2200" dirty="0"/>
              <a:t> </a:t>
            </a:r>
            <a:r>
              <a:rPr lang="ru-RU" sz="2200" dirty="0" err="1"/>
              <a:t>формування</a:t>
            </a:r>
            <a:r>
              <a:rPr lang="ru-RU" sz="2200" dirty="0"/>
              <a:t> та </a:t>
            </a:r>
            <a:r>
              <a:rPr lang="ru-RU" sz="2200" dirty="0" err="1"/>
              <a:t>подання</a:t>
            </a:r>
            <a:r>
              <a:rPr lang="ru-RU" sz="2200" dirty="0"/>
              <a:t> </a:t>
            </a:r>
            <a:r>
              <a:rPr lang="ru-RU" sz="2200" dirty="0" err="1"/>
              <a:t>податкової</a:t>
            </a:r>
            <a:r>
              <a:rPr lang="ru-RU" sz="2200" dirty="0"/>
              <a:t> </a:t>
            </a:r>
            <a:r>
              <a:rPr lang="ru-RU" sz="2200" dirty="0" err="1"/>
              <a:t>звітності</a:t>
            </a:r>
            <a:r>
              <a:rPr lang="ru-RU" sz="2200" dirty="0"/>
              <a:t> з </a:t>
            </a:r>
            <a:r>
              <a:rPr lang="ru-RU" sz="2200" dirty="0" err="1"/>
              <a:t>податку</a:t>
            </a:r>
            <a:r>
              <a:rPr lang="ru-RU" sz="2200" dirty="0"/>
              <a:t> на </a:t>
            </a:r>
            <a:r>
              <a:rPr lang="ru-RU" sz="2200" dirty="0" err="1"/>
              <a:t>прибуток</a:t>
            </a:r>
            <a:r>
              <a:rPr lang="ru-RU" sz="2200" dirty="0"/>
              <a:t> </a:t>
            </a:r>
            <a:r>
              <a:rPr lang="ru-RU" sz="2200" dirty="0" err="1"/>
              <a:t>підприємств</a:t>
            </a:r>
            <a:endParaRPr lang="ru-RU" sz="2200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/>
              <a:t>3</a:t>
            </a:r>
            <a:r>
              <a:rPr lang="ru-RU" sz="2200" dirty="0"/>
              <a:t>. Порядок </a:t>
            </a:r>
            <a:r>
              <a:rPr lang="ru-RU" sz="2200" dirty="0" err="1"/>
              <a:t>формування</a:t>
            </a:r>
            <a:r>
              <a:rPr lang="ru-RU" sz="2200" dirty="0"/>
              <a:t> та структура </a:t>
            </a:r>
            <a:r>
              <a:rPr lang="ru-RU" sz="2200" dirty="0" err="1"/>
              <a:t>доходів</a:t>
            </a:r>
            <a:r>
              <a:rPr lang="ru-RU" sz="2200" dirty="0"/>
              <a:t> </a:t>
            </a:r>
            <a:r>
              <a:rPr lang="ru-RU" sz="2200" dirty="0" err="1"/>
              <a:t>підприємств</a:t>
            </a:r>
            <a:r>
              <a:rPr lang="ru-RU" sz="2200" dirty="0"/>
              <a:t> і </a:t>
            </a:r>
            <a:r>
              <a:rPr lang="ru-RU" sz="2200" dirty="0" err="1"/>
              <a:t>організацій</a:t>
            </a:r>
            <a:endParaRPr lang="ru-RU" sz="2200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/>
              <a:t>4</a:t>
            </a:r>
            <a:r>
              <a:rPr lang="ru-RU" sz="2200" dirty="0"/>
              <a:t>. </a:t>
            </a:r>
            <a:r>
              <a:rPr lang="ru-RU" sz="2200" dirty="0" err="1"/>
              <a:t>Особливості</a:t>
            </a:r>
            <a:r>
              <a:rPr lang="ru-RU" sz="2200" dirty="0"/>
              <a:t> </a:t>
            </a:r>
            <a:r>
              <a:rPr lang="ru-RU" sz="2200" dirty="0" err="1"/>
              <a:t>оцінки</a:t>
            </a:r>
            <a:r>
              <a:rPr lang="ru-RU" sz="2200" dirty="0"/>
              <a:t> та </a:t>
            </a:r>
            <a:r>
              <a:rPr lang="ru-RU" sz="2200" dirty="0" err="1"/>
              <a:t>визнання</a:t>
            </a:r>
            <a:r>
              <a:rPr lang="ru-RU" sz="2200" dirty="0"/>
              <a:t> </a:t>
            </a:r>
            <a:r>
              <a:rPr lang="ru-RU" sz="2200" dirty="0" err="1"/>
              <a:t>витрат</a:t>
            </a:r>
            <a:r>
              <a:rPr lang="ru-RU" sz="2200" dirty="0"/>
              <a:t> </a:t>
            </a:r>
            <a:r>
              <a:rPr lang="ru-RU" sz="2200" dirty="0" err="1"/>
              <a:t>відповідно</a:t>
            </a:r>
            <a:r>
              <a:rPr lang="ru-RU" sz="2200" dirty="0"/>
              <a:t> до </a:t>
            </a:r>
            <a:r>
              <a:rPr lang="ru-RU" sz="2200" dirty="0" err="1"/>
              <a:t>національних</a:t>
            </a:r>
            <a:r>
              <a:rPr lang="ru-RU" sz="2200" dirty="0"/>
              <a:t> і </a:t>
            </a:r>
            <a:r>
              <a:rPr lang="ru-RU" sz="2200" dirty="0" err="1"/>
              <a:t>міжнародних</a:t>
            </a:r>
            <a:r>
              <a:rPr lang="ru-RU" sz="2200" dirty="0"/>
              <a:t> </a:t>
            </a:r>
            <a:r>
              <a:rPr lang="ru-RU" sz="2200" dirty="0" err="1"/>
              <a:t>стандартів</a:t>
            </a:r>
            <a:r>
              <a:rPr lang="ru-RU" sz="2200" dirty="0"/>
              <a:t> </a:t>
            </a:r>
            <a:r>
              <a:rPr lang="ru-RU" sz="2200" dirty="0" err="1"/>
              <a:t>бухгалтерського</a:t>
            </a:r>
            <a:r>
              <a:rPr lang="ru-RU" sz="2200" dirty="0"/>
              <a:t> </a:t>
            </a:r>
            <a:r>
              <a:rPr lang="ru-RU" sz="2200" dirty="0" err="1"/>
              <a:t>обліку</a:t>
            </a:r>
            <a:endParaRPr lang="ru-RU" sz="2200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/>
              <a:t>5</a:t>
            </a:r>
            <a:r>
              <a:rPr lang="ru-RU" sz="2200" dirty="0"/>
              <a:t>. </a:t>
            </a:r>
            <a:r>
              <a:rPr lang="ru-RU" sz="2200" dirty="0" err="1"/>
              <a:t>Особливості</a:t>
            </a:r>
            <a:r>
              <a:rPr lang="ru-RU" sz="2200" dirty="0"/>
              <a:t> </a:t>
            </a:r>
            <a:r>
              <a:rPr lang="ru-RU" sz="2200" dirty="0" err="1"/>
              <a:t>визначення</a:t>
            </a:r>
            <a:r>
              <a:rPr lang="ru-RU" sz="2200" dirty="0"/>
              <a:t> </a:t>
            </a:r>
            <a:r>
              <a:rPr lang="ru-RU" sz="2200" dirty="0" err="1"/>
              <a:t>різниць</a:t>
            </a:r>
            <a:r>
              <a:rPr lang="ru-RU" sz="2200" dirty="0"/>
              <a:t>, на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збільшується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зменшується</a:t>
            </a:r>
            <a:r>
              <a:rPr lang="ru-RU" sz="2200" dirty="0"/>
              <a:t> </a:t>
            </a:r>
            <a:r>
              <a:rPr lang="ru-RU" sz="2200" dirty="0" err="1"/>
              <a:t>фінансовий</a:t>
            </a:r>
            <a:r>
              <a:rPr lang="ru-RU" sz="2200" dirty="0"/>
              <a:t> результат до </a:t>
            </a:r>
            <a:r>
              <a:rPr lang="ru-RU" sz="2200" dirty="0" err="1"/>
              <a:t>оподаткування</a:t>
            </a:r>
            <a:r>
              <a:rPr lang="ru-RU" sz="2200" dirty="0"/>
              <a:t>, </a:t>
            </a:r>
            <a:r>
              <a:rPr lang="ru-RU" sz="2200" dirty="0" err="1"/>
              <a:t>визначений</a:t>
            </a:r>
            <a:r>
              <a:rPr lang="ru-RU" sz="2200" dirty="0"/>
              <a:t> у </a:t>
            </a:r>
            <a:r>
              <a:rPr lang="ru-RU" sz="2200" dirty="0" err="1"/>
              <a:t>фінансовій</a:t>
            </a:r>
            <a:r>
              <a:rPr lang="ru-RU" sz="2200" dirty="0"/>
              <a:t> </a:t>
            </a:r>
            <a:r>
              <a:rPr lang="ru-RU" sz="2200" dirty="0" err="1"/>
              <a:t>звітності</a:t>
            </a:r>
            <a:r>
              <a:rPr lang="ru-RU" sz="2200" dirty="0"/>
              <a:t> </a:t>
            </a:r>
            <a:r>
              <a:rPr lang="ru-RU" sz="2200" dirty="0" err="1"/>
              <a:t>підприємства</a:t>
            </a:r>
            <a:endParaRPr lang="ru-RU" sz="2200" dirty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/>
              <a:t>6</a:t>
            </a:r>
            <a:r>
              <a:rPr lang="ru-RU" sz="2200" dirty="0"/>
              <a:t>. </a:t>
            </a:r>
            <a:r>
              <a:rPr lang="ru-RU" sz="2200" dirty="0" err="1"/>
              <a:t>Особливості</a:t>
            </a:r>
            <a:r>
              <a:rPr lang="ru-RU" sz="2200" dirty="0"/>
              <a:t> </a:t>
            </a:r>
            <a:r>
              <a:rPr lang="ru-RU" sz="2200" dirty="0" err="1"/>
              <a:t>розрахунку</a:t>
            </a:r>
            <a:r>
              <a:rPr lang="ru-RU" sz="2200" dirty="0"/>
              <a:t> </a:t>
            </a:r>
            <a:r>
              <a:rPr lang="ru-RU" sz="2200" dirty="0" err="1"/>
              <a:t>податку</a:t>
            </a:r>
            <a:r>
              <a:rPr lang="ru-RU" sz="2200" dirty="0"/>
              <a:t> на </a:t>
            </a:r>
            <a:r>
              <a:rPr lang="ru-RU" sz="2200" dirty="0" err="1"/>
              <a:t>прибуток</a:t>
            </a:r>
            <a:r>
              <a:rPr lang="ru-RU" sz="2200" dirty="0"/>
              <a:t> </a:t>
            </a:r>
            <a:r>
              <a:rPr lang="ru-RU" sz="2200" dirty="0" err="1"/>
              <a:t>підприємств</a:t>
            </a:r>
            <a:r>
              <a:rPr lang="ru-RU" sz="2200" dirty="0"/>
              <a:t> та </a:t>
            </a:r>
            <a:r>
              <a:rPr lang="ru-RU" sz="2200" dirty="0" err="1"/>
              <a:t>заповнення</a:t>
            </a:r>
            <a:r>
              <a:rPr lang="ru-RU" sz="2200" dirty="0"/>
              <a:t> </a:t>
            </a:r>
            <a:r>
              <a:rPr lang="ru-RU" sz="2200" dirty="0" err="1" smtClean="0"/>
              <a:t>декларації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91577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Податкові періоди з податку на прибуток підприємств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609725"/>
            <a:ext cx="5877377" cy="52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504" y="1772816"/>
            <a:ext cx="7128792" cy="3960440"/>
          </a:xfrm>
        </p:spPr>
        <p:txBody>
          <a:bodyPr>
            <a:noAutofit/>
          </a:bodyPr>
          <a:lstStyle/>
          <a:p>
            <a:r>
              <a:rPr lang="ru-RU" sz="4400" dirty="0"/>
              <a:t>2. </a:t>
            </a:r>
            <a:r>
              <a:rPr lang="ru-RU" sz="4400" dirty="0" err="1"/>
              <a:t>Особливості</a:t>
            </a:r>
            <a:r>
              <a:rPr lang="ru-RU" sz="4400" dirty="0"/>
              <a:t> </a:t>
            </a:r>
            <a:r>
              <a:rPr lang="ru-RU" sz="4400" dirty="0" err="1"/>
              <a:t>формування</a:t>
            </a:r>
            <a:r>
              <a:rPr lang="ru-RU" sz="4400" dirty="0"/>
              <a:t> та </a:t>
            </a:r>
            <a:r>
              <a:rPr lang="ru-RU" sz="4400" dirty="0" err="1"/>
              <a:t>подання</a:t>
            </a:r>
            <a:r>
              <a:rPr lang="ru-RU" sz="4400" dirty="0"/>
              <a:t> </a:t>
            </a:r>
            <a:r>
              <a:rPr lang="ru-RU" sz="4400" dirty="0" err="1"/>
              <a:t>податкової</a:t>
            </a:r>
            <a:r>
              <a:rPr lang="ru-RU" sz="4400" dirty="0"/>
              <a:t> </a:t>
            </a:r>
            <a:r>
              <a:rPr lang="ru-RU" sz="4400" dirty="0" err="1"/>
              <a:t>звітності</a:t>
            </a:r>
            <a:r>
              <a:rPr lang="ru-RU" sz="4400" dirty="0"/>
              <a:t> з </a:t>
            </a:r>
            <a:r>
              <a:rPr lang="ru-RU" sz="4400" dirty="0" err="1"/>
              <a:t>податку</a:t>
            </a:r>
            <a:r>
              <a:rPr lang="ru-RU" sz="4400" dirty="0"/>
              <a:t> на </a:t>
            </a:r>
            <a:r>
              <a:rPr lang="ru-RU" sz="4400" dirty="0" err="1"/>
              <a:t>прибуток</a:t>
            </a:r>
            <a:r>
              <a:rPr lang="ru-RU" sz="4400" dirty="0"/>
              <a:t> </a:t>
            </a:r>
            <a:r>
              <a:rPr lang="ru-RU" sz="4400" dirty="0" err="1"/>
              <a:t>підприємств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506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100" dirty="0" err="1"/>
              <a:t>Починаючи</a:t>
            </a:r>
            <a:r>
              <a:rPr lang="ru-RU" sz="3100" dirty="0"/>
              <a:t> з 2015 року, </a:t>
            </a:r>
            <a:r>
              <a:rPr lang="ru-RU" sz="3100" dirty="0" err="1"/>
              <a:t>розрахунок</a:t>
            </a:r>
            <a:r>
              <a:rPr lang="ru-RU" sz="3100" dirty="0"/>
              <a:t> </a:t>
            </a:r>
            <a:r>
              <a:rPr lang="ru-RU" sz="3100" dirty="0" err="1"/>
              <a:t>об’єкта</a:t>
            </a:r>
            <a:r>
              <a:rPr lang="ru-RU" sz="3100" dirty="0"/>
              <a:t> </a:t>
            </a:r>
            <a:r>
              <a:rPr lang="ru-RU" sz="3100" dirty="0" err="1"/>
              <a:t>оподаткування</a:t>
            </a:r>
            <a:r>
              <a:rPr lang="ru-RU" sz="3100" dirty="0"/>
              <a:t> проводиться за </a:t>
            </a:r>
            <a:r>
              <a:rPr lang="ru-RU" sz="3100" dirty="0" err="1"/>
              <a:t>даними</a:t>
            </a:r>
            <a:r>
              <a:rPr lang="ru-RU" sz="3100" dirty="0"/>
              <a:t> </a:t>
            </a:r>
            <a:r>
              <a:rPr lang="ru-RU" sz="3100" dirty="0" err="1"/>
              <a:t>бухгалтерського</a:t>
            </a:r>
            <a:r>
              <a:rPr lang="ru-RU" sz="3100" dirty="0"/>
              <a:t> </a:t>
            </a:r>
            <a:r>
              <a:rPr lang="ru-RU" sz="3100" dirty="0" err="1"/>
              <a:t>обліку</a:t>
            </a:r>
            <a:r>
              <a:rPr lang="ru-RU" sz="3100" dirty="0"/>
              <a:t>, методом </a:t>
            </a:r>
            <a:r>
              <a:rPr lang="ru-RU" sz="3100" dirty="0" err="1"/>
              <a:t>коригування</a:t>
            </a:r>
            <a:r>
              <a:rPr lang="ru-RU" sz="3100" dirty="0"/>
              <a:t> </a:t>
            </a:r>
            <a:r>
              <a:rPr lang="ru-RU" sz="3100" dirty="0" err="1"/>
              <a:t>фінрезультату</a:t>
            </a:r>
            <a:r>
              <a:rPr lang="ru-RU" sz="3100" dirty="0"/>
              <a:t> до </a:t>
            </a:r>
            <a:r>
              <a:rPr lang="ru-RU" sz="3100" dirty="0" err="1"/>
              <a:t>оподаткування</a:t>
            </a:r>
            <a:r>
              <a:rPr lang="ru-RU" sz="3100" dirty="0"/>
              <a:t> на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збільшують</a:t>
            </a:r>
            <a:r>
              <a:rPr lang="ru-RU" sz="3100" dirty="0"/>
              <a:t> </a:t>
            </a:r>
            <a:r>
              <a:rPr lang="ru-RU" sz="3100" dirty="0" err="1"/>
              <a:t>або</a:t>
            </a:r>
            <a:r>
              <a:rPr lang="ru-RU" sz="3100" dirty="0"/>
              <a:t> </a:t>
            </a:r>
            <a:r>
              <a:rPr lang="ru-RU" sz="3100" dirty="0" err="1"/>
              <a:t>зменшують</a:t>
            </a:r>
            <a:r>
              <a:rPr lang="ru-RU" sz="3100" dirty="0"/>
              <a:t> </a:t>
            </a:r>
            <a:r>
              <a:rPr lang="ru-RU" sz="3100" dirty="0" err="1"/>
              <a:t>його</a:t>
            </a:r>
            <a:r>
              <a:rPr lang="ru-RU" sz="3100" dirty="0"/>
              <a:t> </a:t>
            </a:r>
            <a:r>
              <a:rPr lang="ru-RU" sz="3100" dirty="0" err="1"/>
              <a:t>різниці</a:t>
            </a:r>
            <a:r>
              <a:rPr lang="ru-RU" sz="3100" dirty="0"/>
              <a:t> (ПКУ, </a:t>
            </a:r>
            <a:r>
              <a:rPr lang="ru-RU" sz="3100" dirty="0" err="1"/>
              <a:t>розділ</a:t>
            </a:r>
            <a:r>
              <a:rPr lang="ru-RU" sz="3100" dirty="0"/>
              <a:t> </a:t>
            </a:r>
            <a:r>
              <a:rPr lang="en-US" sz="3100" dirty="0"/>
              <a:t>III).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48596631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68578"/>
            <a:ext cx="7776864" cy="484632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ru-RU" sz="2300" dirty="0" err="1"/>
              <a:t>Обов’язковість</a:t>
            </a:r>
            <a:r>
              <a:rPr lang="ru-RU" sz="2300" dirty="0"/>
              <a:t>  </a:t>
            </a:r>
            <a:r>
              <a:rPr lang="ru-RU" sz="2300" dirty="0" err="1"/>
              <a:t>складання</a:t>
            </a:r>
            <a:r>
              <a:rPr lang="ru-RU" sz="2300" dirty="0"/>
              <a:t>  і </a:t>
            </a:r>
            <a:r>
              <a:rPr lang="ru-RU" sz="2300" dirty="0" err="1"/>
              <a:t>зберігання</a:t>
            </a:r>
            <a:r>
              <a:rPr lang="ru-RU" sz="2300" dirty="0"/>
              <a:t>  </a:t>
            </a:r>
            <a:r>
              <a:rPr lang="ru-RU" sz="2300" dirty="0" err="1"/>
              <a:t>документів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підтверджують</a:t>
            </a:r>
            <a:r>
              <a:rPr lang="ru-RU" sz="2300" dirty="0"/>
              <a:t> </a:t>
            </a:r>
            <a:r>
              <a:rPr lang="ru-RU" sz="2300" dirty="0" err="1"/>
              <a:t>отримання</a:t>
            </a:r>
            <a:r>
              <a:rPr lang="ru-RU" sz="2300" dirty="0"/>
              <a:t> </a:t>
            </a:r>
            <a:r>
              <a:rPr lang="ru-RU" sz="2300" dirty="0" err="1"/>
              <a:t>платником</a:t>
            </a:r>
            <a:r>
              <a:rPr lang="ru-RU" sz="2300" dirty="0"/>
              <a:t> </a:t>
            </a:r>
            <a:r>
              <a:rPr lang="ru-RU" sz="2300" dirty="0" err="1"/>
              <a:t>податку</a:t>
            </a:r>
            <a:r>
              <a:rPr lang="ru-RU" sz="2300" dirty="0"/>
              <a:t> </a:t>
            </a:r>
            <a:r>
              <a:rPr lang="ru-RU" sz="2300" dirty="0" err="1"/>
              <a:t>доходів</a:t>
            </a:r>
            <a:r>
              <a:rPr lang="ru-RU" sz="2300" dirty="0"/>
              <a:t> та </a:t>
            </a:r>
            <a:r>
              <a:rPr lang="ru-RU" sz="2300" dirty="0" err="1"/>
              <a:t>здійснення</a:t>
            </a:r>
            <a:r>
              <a:rPr lang="ru-RU" sz="2300" dirty="0"/>
              <a:t> </a:t>
            </a:r>
            <a:r>
              <a:rPr lang="ru-RU" sz="2300" dirty="0" err="1"/>
              <a:t>витрат</a:t>
            </a:r>
            <a:r>
              <a:rPr lang="ru-RU" sz="2300" dirty="0"/>
              <a:t>, </a:t>
            </a:r>
            <a:r>
              <a:rPr lang="ru-RU" sz="2300" dirty="0" err="1"/>
              <a:t>передбачено</a:t>
            </a:r>
            <a:r>
              <a:rPr lang="ru-RU" sz="2300" dirty="0"/>
              <a:t> правилами </a:t>
            </a:r>
            <a:r>
              <a:rPr lang="ru-RU" sz="2300" dirty="0" err="1"/>
              <a:t>ведення</a:t>
            </a:r>
            <a:r>
              <a:rPr lang="ru-RU" sz="2300" dirty="0"/>
              <a:t> </a:t>
            </a:r>
            <a:r>
              <a:rPr lang="ru-RU" sz="2300" dirty="0" err="1"/>
              <a:t>бухгалтерського</a:t>
            </a:r>
            <a:r>
              <a:rPr lang="ru-RU" sz="2300" dirty="0"/>
              <a:t> </a:t>
            </a:r>
            <a:r>
              <a:rPr lang="ru-RU" sz="2300" dirty="0" err="1"/>
              <a:t>обліку</a:t>
            </a:r>
            <a:r>
              <a:rPr lang="ru-RU" sz="2300" dirty="0"/>
              <a:t> та  нормами </a:t>
            </a:r>
            <a:r>
              <a:rPr lang="ru-RU" sz="2300" dirty="0" err="1"/>
              <a:t>Розділу</a:t>
            </a:r>
            <a:r>
              <a:rPr lang="ru-RU" sz="2300" dirty="0"/>
              <a:t> ІІ ПКУ. У </a:t>
            </a:r>
            <a:r>
              <a:rPr lang="ru-RU" sz="2300" dirty="0" err="1"/>
              <a:t>зв’язку</a:t>
            </a:r>
            <a:r>
              <a:rPr lang="ru-RU" sz="2300" dirty="0"/>
              <a:t> з </a:t>
            </a:r>
            <a:r>
              <a:rPr lang="ru-RU" sz="2300" dirty="0" err="1"/>
              <a:t>цим</a:t>
            </a:r>
            <a:r>
              <a:rPr lang="ru-RU" sz="2300" dirty="0"/>
              <a:t> </a:t>
            </a:r>
            <a:r>
              <a:rPr lang="ru-RU" sz="2300" dirty="0" err="1"/>
              <a:t>виникає</a:t>
            </a:r>
            <a:r>
              <a:rPr lang="ru-RU" sz="2300" dirty="0"/>
              <a:t> </a:t>
            </a:r>
            <a:r>
              <a:rPr lang="ru-RU" sz="2300" dirty="0" err="1"/>
              <a:t>необхідність</a:t>
            </a:r>
            <a:r>
              <a:rPr lang="ru-RU" sz="2300" dirty="0"/>
              <a:t> </a:t>
            </a:r>
            <a:r>
              <a:rPr lang="ru-RU" sz="2300" dirty="0" err="1"/>
              <a:t>накопичення</a:t>
            </a:r>
            <a:r>
              <a:rPr lang="ru-RU" sz="2300" dirty="0"/>
              <a:t> </a:t>
            </a:r>
            <a:r>
              <a:rPr lang="ru-RU" sz="2300" dirty="0" err="1"/>
              <a:t>даних</a:t>
            </a:r>
            <a:r>
              <a:rPr lang="ru-RU" sz="2300" dirty="0"/>
              <a:t> про доходи та </a:t>
            </a:r>
            <a:r>
              <a:rPr lang="ru-RU" sz="2300" dirty="0" err="1"/>
              <a:t>витрати</a:t>
            </a:r>
            <a:r>
              <a:rPr lang="ru-RU" sz="2300" dirty="0"/>
              <a:t> з метою </a:t>
            </a:r>
            <a:r>
              <a:rPr lang="ru-RU" sz="2300" dirty="0" err="1"/>
              <a:t>оподаткування</a:t>
            </a:r>
            <a:r>
              <a:rPr lang="ru-RU" sz="2300" dirty="0"/>
              <a:t> </a:t>
            </a:r>
            <a:r>
              <a:rPr lang="ru-RU" sz="2300" dirty="0" err="1"/>
              <a:t>податком</a:t>
            </a:r>
            <a:r>
              <a:rPr lang="ru-RU" sz="2300" dirty="0"/>
              <a:t> на </a:t>
            </a:r>
            <a:r>
              <a:rPr lang="ru-RU" sz="2300" dirty="0" err="1"/>
              <a:t>прибуток</a:t>
            </a:r>
            <a:r>
              <a:rPr lang="ru-RU" sz="2300" dirty="0"/>
              <a:t>, </a:t>
            </a:r>
            <a:r>
              <a:rPr lang="ru-RU" sz="2300" dirty="0" err="1"/>
              <a:t>використовуючи</a:t>
            </a:r>
            <a:r>
              <a:rPr lang="ru-RU" sz="2300" dirty="0"/>
              <a:t> </a:t>
            </a:r>
            <a:r>
              <a:rPr lang="ru-RU" sz="2300" dirty="0" err="1"/>
              <a:t>дані</a:t>
            </a:r>
            <a:r>
              <a:rPr lang="ru-RU" sz="2300" dirty="0"/>
              <a:t> </a:t>
            </a:r>
            <a:r>
              <a:rPr lang="ru-RU" sz="2300" dirty="0" err="1"/>
              <a:t>бухгалтерського</a:t>
            </a:r>
            <a:r>
              <a:rPr lang="ru-RU" sz="2300" dirty="0"/>
              <a:t> </a:t>
            </a:r>
            <a:r>
              <a:rPr lang="ru-RU" sz="2300" dirty="0" err="1"/>
              <a:t>обліку</a:t>
            </a:r>
            <a:r>
              <a:rPr lang="ru-RU" sz="2300" dirty="0"/>
              <a:t>. </a:t>
            </a:r>
            <a:endParaRPr lang="ru-RU" sz="2300" dirty="0" smtClean="0"/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sz="2300" dirty="0" err="1" smtClean="0"/>
              <a:t>Кінцевим</a:t>
            </a:r>
            <a:r>
              <a:rPr lang="ru-RU" sz="2300" dirty="0" smtClean="0"/>
              <a:t> </a:t>
            </a:r>
            <a:r>
              <a:rPr lang="ru-RU" sz="2300" dirty="0" err="1"/>
              <a:t>етапом</a:t>
            </a:r>
            <a:r>
              <a:rPr lang="ru-RU" sz="2300" dirty="0"/>
              <a:t> такого </a:t>
            </a:r>
            <a:r>
              <a:rPr lang="ru-RU" sz="2300" dirty="0" err="1"/>
              <a:t>обліково-податкового</a:t>
            </a:r>
            <a:r>
              <a:rPr lang="ru-RU" sz="2300" dirty="0"/>
              <a:t> </a:t>
            </a:r>
            <a:r>
              <a:rPr lang="ru-RU" sz="2300" dirty="0" err="1"/>
              <a:t>процесу</a:t>
            </a:r>
            <a:r>
              <a:rPr lang="ru-RU" sz="2300" dirty="0"/>
              <a:t> </a:t>
            </a:r>
            <a:r>
              <a:rPr lang="ru-RU" sz="2300" dirty="0" err="1"/>
              <a:t>щодо</a:t>
            </a:r>
            <a:r>
              <a:rPr lang="ru-RU" sz="2300" dirty="0"/>
              <a:t> </a:t>
            </a:r>
            <a:r>
              <a:rPr lang="ru-RU" sz="2300" dirty="0" err="1"/>
              <a:t>сплати</a:t>
            </a:r>
            <a:r>
              <a:rPr lang="ru-RU" sz="2300" dirty="0"/>
              <a:t> </a:t>
            </a:r>
            <a:r>
              <a:rPr lang="ru-RU" sz="2300" dirty="0" err="1"/>
              <a:t>податку</a:t>
            </a:r>
            <a:r>
              <a:rPr lang="ru-RU" sz="2300" dirty="0"/>
              <a:t> на </a:t>
            </a:r>
            <a:r>
              <a:rPr lang="ru-RU" sz="2300" dirty="0" err="1"/>
              <a:t>прибуток</a:t>
            </a:r>
            <a:r>
              <a:rPr lang="ru-RU" sz="2300" dirty="0"/>
              <a:t> є </a:t>
            </a:r>
            <a:r>
              <a:rPr lang="ru-RU" sz="2300" dirty="0" err="1"/>
              <a:t>складання</a:t>
            </a:r>
            <a:r>
              <a:rPr lang="ru-RU" sz="2300" dirty="0"/>
              <a:t> </a:t>
            </a:r>
            <a:r>
              <a:rPr lang="ru-RU" sz="2300" dirty="0" err="1">
                <a:solidFill>
                  <a:srgbClr val="7030A0"/>
                </a:solidFill>
              </a:rPr>
              <a:t>податкової</a:t>
            </a:r>
            <a:r>
              <a:rPr lang="ru-RU" sz="2300" dirty="0">
                <a:solidFill>
                  <a:srgbClr val="7030A0"/>
                </a:solidFill>
              </a:rPr>
              <a:t> </a:t>
            </a:r>
            <a:r>
              <a:rPr lang="ru-RU" sz="2300" dirty="0" err="1">
                <a:solidFill>
                  <a:srgbClr val="7030A0"/>
                </a:solidFill>
              </a:rPr>
              <a:t>декларації</a:t>
            </a:r>
            <a:r>
              <a:rPr lang="ru-RU" sz="2300" dirty="0"/>
              <a:t>, яку </a:t>
            </a:r>
            <a:r>
              <a:rPr lang="ru-RU" sz="2300" dirty="0" err="1"/>
              <a:t>можна</a:t>
            </a:r>
            <a:r>
              <a:rPr lang="ru-RU" sz="2300" dirty="0"/>
              <a:t> </a:t>
            </a:r>
            <a:r>
              <a:rPr lang="ru-RU" sz="2300" dirty="0" err="1"/>
              <a:t>вважати</a:t>
            </a:r>
            <a:r>
              <a:rPr lang="ru-RU" sz="2300" dirty="0"/>
              <a:t> </a:t>
            </a:r>
            <a:r>
              <a:rPr lang="ru-RU" sz="2300" dirty="0" err="1"/>
              <a:t>основним</a:t>
            </a:r>
            <a:r>
              <a:rPr lang="ru-RU" sz="2300" dirty="0"/>
              <a:t> </a:t>
            </a:r>
            <a:r>
              <a:rPr lang="ru-RU" sz="2300" dirty="0" err="1"/>
              <a:t>обліковим</a:t>
            </a:r>
            <a:r>
              <a:rPr lang="ru-RU" sz="2300" dirty="0"/>
              <a:t> </a:t>
            </a:r>
            <a:r>
              <a:rPr lang="ru-RU" sz="2300" dirty="0" err="1"/>
              <a:t>регістром</a:t>
            </a:r>
            <a:r>
              <a:rPr lang="ru-RU" sz="2300" dirty="0"/>
              <a:t> </a:t>
            </a:r>
            <a:r>
              <a:rPr lang="ru-RU" sz="2300" dirty="0" err="1"/>
              <a:t>податкового</a:t>
            </a:r>
            <a:r>
              <a:rPr lang="ru-RU" sz="2300" dirty="0"/>
              <a:t> </a:t>
            </a:r>
            <a:r>
              <a:rPr lang="ru-RU" sz="2300" dirty="0" err="1"/>
              <a:t>обліку</a:t>
            </a:r>
            <a:r>
              <a:rPr lang="ru-RU" sz="2300" dirty="0"/>
              <a:t> з </a:t>
            </a:r>
            <a:r>
              <a:rPr lang="ru-RU" sz="2300" dirty="0" err="1"/>
              <a:t>податку</a:t>
            </a:r>
            <a:r>
              <a:rPr lang="ru-RU" sz="2300" dirty="0"/>
              <a:t> на </a:t>
            </a:r>
            <a:r>
              <a:rPr lang="ru-RU" sz="2300" dirty="0" err="1"/>
              <a:t>прибуток</a:t>
            </a:r>
            <a:r>
              <a:rPr lang="ru-RU" sz="2300" dirty="0"/>
              <a:t> </a:t>
            </a:r>
            <a:r>
              <a:rPr lang="ru-RU" sz="2300" dirty="0" err="1"/>
              <a:t>підприємства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92742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3200" dirty="0" smtClean="0"/>
              <a:t>Разом</a:t>
            </a:r>
            <a:r>
              <a:rPr lang="ru-RU" sz="3200" dirty="0" smtClean="0"/>
              <a:t> </a:t>
            </a:r>
            <a:r>
              <a:rPr lang="ru-RU" sz="3200" dirty="0"/>
              <a:t>з </a:t>
            </a:r>
            <a:r>
              <a:rPr lang="ru-RU" sz="3200" dirty="0" err="1"/>
              <a:t>податковою</a:t>
            </a:r>
            <a:r>
              <a:rPr lang="ru-RU" sz="3200" dirty="0"/>
              <a:t> </a:t>
            </a:r>
            <a:r>
              <a:rPr lang="ru-RU" sz="3200" dirty="0" err="1" smtClean="0"/>
              <a:t>декларацією</a:t>
            </a:r>
            <a:r>
              <a:rPr lang="ru-RU" sz="3200" dirty="0"/>
              <a:t> </a:t>
            </a:r>
            <a:r>
              <a:rPr lang="ru-RU" sz="3200" dirty="0" err="1"/>
              <a:t>платник</a:t>
            </a:r>
            <a:r>
              <a:rPr lang="ru-RU" sz="3200" dirty="0"/>
              <a:t> </a:t>
            </a:r>
            <a:r>
              <a:rPr lang="ru-RU" sz="3200" dirty="0" err="1"/>
              <a:t>податку</a:t>
            </a:r>
            <a:r>
              <a:rPr lang="ru-RU" sz="3200" dirty="0"/>
              <a:t> на </a:t>
            </a:r>
            <a:r>
              <a:rPr lang="ru-RU" sz="3200" dirty="0" err="1"/>
              <a:t>прибуток</a:t>
            </a:r>
            <a:r>
              <a:rPr lang="ru-RU" sz="3200" dirty="0"/>
              <a:t>  </a:t>
            </a:r>
            <a:r>
              <a:rPr lang="ru-RU" sz="3200" dirty="0" err="1"/>
              <a:t>подає</a:t>
            </a:r>
            <a:r>
              <a:rPr lang="ru-RU" sz="3200" dirty="0"/>
              <a:t> </a:t>
            </a:r>
            <a:r>
              <a:rPr lang="ru-RU" sz="3200" dirty="0" err="1">
                <a:solidFill>
                  <a:srgbClr val="7030A0"/>
                </a:solidFill>
              </a:rPr>
              <a:t>квартальну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>
                <a:solidFill>
                  <a:srgbClr val="7030A0"/>
                </a:solidFill>
              </a:rPr>
              <a:t>річну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фінансову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звітність</a:t>
            </a:r>
            <a:r>
              <a:rPr lang="ru-RU" sz="3200" dirty="0"/>
              <a:t> у порядку, </a:t>
            </a:r>
            <a:r>
              <a:rPr lang="ru-RU" sz="3200" dirty="0" err="1"/>
              <a:t>передбаченому</a:t>
            </a:r>
            <a:r>
              <a:rPr lang="ru-RU" sz="3200" dirty="0"/>
              <a:t> для </a:t>
            </a:r>
            <a:r>
              <a:rPr lang="ru-RU" sz="3200" dirty="0" err="1"/>
              <a:t>подання</a:t>
            </a:r>
            <a:r>
              <a:rPr lang="ru-RU" sz="3200" dirty="0"/>
              <a:t> </a:t>
            </a:r>
            <a:r>
              <a:rPr lang="ru-RU" sz="3200" dirty="0" err="1"/>
              <a:t>податкової</a:t>
            </a:r>
            <a:r>
              <a:rPr lang="ru-RU" sz="3200" dirty="0"/>
              <a:t> </a:t>
            </a:r>
            <a:r>
              <a:rPr lang="ru-RU" sz="3200" dirty="0" err="1"/>
              <a:t>декларації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36625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20040"/>
            <a:ext cx="5788496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Фінансова звітність підприємства: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7632848" cy="475252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2800" dirty="0" smtClean="0"/>
              <a:t>форма </a:t>
            </a:r>
            <a:r>
              <a:rPr lang="ru-RU" sz="2800" dirty="0"/>
              <a:t>№ 1 «Баланс (</a:t>
            </a:r>
            <a:r>
              <a:rPr lang="ru-RU" sz="2800" dirty="0" err="1"/>
              <a:t>Звіт</a:t>
            </a:r>
            <a:r>
              <a:rPr lang="ru-RU" sz="2800" dirty="0"/>
              <a:t> про </a:t>
            </a:r>
            <a:r>
              <a:rPr lang="ru-RU" sz="2800" dirty="0" err="1"/>
              <a:t>фінансовий</a:t>
            </a:r>
            <a:r>
              <a:rPr lang="ru-RU" sz="2800" dirty="0"/>
              <a:t> стан)»;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форма </a:t>
            </a:r>
            <a:r>
              <a:rPr lang="ru-RU" sz="2800" dirty="0"/>
              <a:t>№ 2 «</a:t>
            </a:r>
            <a:r>
              <a:rPr lang="ru-RU" sz="2800" dirty="0" err="1"/>
              <a:t>Звіт</a:t>
            </a:r>
            <a:r>
              <a:rPr lang="ru-RU" sz="2800" dirty="0"/>
              <a:t> про </a:t>
            </a:r>
            <a:r>
              <a:rPr lang="ru-RU" sz="2800" dirty="0" err="1"/>
              <a:t>фінансові</a:t>
            </a:r>
            <a:r>
              <a:rPr lang="ru-RU" sz="2800" dirty="0"/>
              <a:t> </a:t>
            </a:r>
            <a:r>
              <a:rPr lang="ru-RU" sz="2800" dirty="0" err="1"/>
              <a:t>результати</a:t>
            </a:r>
            <a:r>
              <a:rPr lang="ru-RU" sz="2800" dirty="0"/>
              <a:t> (</a:t>
            </a:r>
            <a:r>
              <a:rPr lang="ru-RU" sz="2800" dirty="0" err="1"/>
              <a:t>Звіт</a:t>
            </a:r>
            <a:r>
              <a:rPr lang="ru-RU" sz="2800" dirty="0"/>
              <a:t> про </a:t>
            </a:r>
            <a:r>
              <a:rPr lang="ru-RU" sz="2800" dirty="0" err="1"/>
              <a:t>сукупний</a:t>
            </a:r>
            <a:r>
              <a:rPr lang="ru-RU" sz="2800" dirty="0"/>
              <a:t> </a:t>
            </a:r>
            <a:r>
              <a:rPr lang="ru-RU" sz="2800" dirty="0" err="1"/>
              <a:t>дохід</a:t>
            </a:r>
            <a:r>
              <a:rPr lang="ru-RU" sz="2800" dirty="0"/>
              <a:t>)»;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форма </a:t>
            </a:r>
            <a:r>
              <a:rPr lang="ru-RU" sz="2800" dirty="0"/>
              <a:t>№ 3 «</a:t>
            </a:r>
            <a:r>
              <a:rPr lang="ru-RU" sz="2800" dirty="0" err="1"/>
              <a:t>Звіт</a:t>
            </a:r>
            <a:r>
              <a:rPr lang="ru-RU" sz="2800" dirty="0"/>
              <a:t> про </a:t>
            </a:r>
            <a:r>
              <a:rPr lang="ru-RU" sz="2800" dirty="0" err="1"/>
              <a:t>рух</a:t>
            </a:r>
            <a:r>
              <a:rPr lang="ru-RU" sz="2800" dirty="0"/>
              <a:t> </a:t>
            </a:r>
            <a:r>
              <a:rPr lang="ru-RU" sz="2800" dirty="0" err="1"/>
              <a:t>грошових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(за прямим методом)» </a:t>
            </a:r>
            <a:r>
              <a:rPr lang="ru-RU" sz="2800" dirty="0" err="1"/>
              <a:t>або</a:t>
            </a:r>
            <a:r>
              <a:rPr lang="ru-RU" sz="2800" dirty="0"/>
              <a:t> форма № 3-н «</a:t>
            </a:r>
            <a:r>
              <a:rPr lang="ru-RU" sz="2800" dirty="0" err="1"/>
              <a:t>Звіт</a:t>
            </a:r>
            <a:r>
              <a:rPr lang="ru-RU" sz="2800" dirty="0"/>
              <a:t> про </a:t>
            </a:r>
            <a:r>
              <a:rPr lang="ru-RU" sz="2800" dirty="0" err="1"/>
              <a:t>рух</a:t>
            </a:r>
            <a:r>
              <a:rPr lang="ru-RU" sz="2800" dirty="0"/>
              <a:t> </a:t>
            </a:r>
            <a:r>
              <a:rPr lang="ru-RU" sz="2800" dirty="0" err="1"/>
              <a:t>грошових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(за </a:t>
            </a:r>
            <a:r>
              <a:rPr lang="ru-RU" sz="2800" dirty="0" err="1"/>
              <a:t>непрямим</a:t>
            </a:r>
            <a:r>
              <a:rPr lang="ru-RU" sz="2800" dirty="0"/>
              <a:t> методом)»;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форма </a:t>
            </a:r>
            <a:r>
              <a:rPr lang="ru-RU" sz="2800" dirty="0"/>
              <a:t>№ 4 «</a:t>
            </a:r>
            <a:r>
              <a:rPr lang="ru-RU" sz="2800" dirty="0" err="1"/>
              <a:t>Звіт</a:t>
            </a:r>
            <a:r>
              <a:rPr lang="ru-RU" sz="2800" dirty="0"/>
              <a:t> про </a:t>
            </a:r>
            <a:r>
              <a:rPr lang="ru-RU" sz="2800" dirty="0" err="1"/>
              <a:t>власний</a:t>
            </a:r>
            <a:r>
              <a:rPr lang="ru-RU" sz="2800" dirty="0"/>
              <a:t> </a:t>
            </a:r>
            <a:r>
              <a:rPr lang="ru-RU" sz="2800" dirty="0" err="1"/>
              <a:t>капітал</a:t>
            </a:r>
            <a:r>
              <a:rPr lang="ru-RU" sz="2800" dirty="0"/>
              <a:t>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форма </a:t>
            </a:r>
            <a:r>
              <a:rPr lang="ru-RU" sz="2800" dirty="0"/>
              <a:t>№ 5 «</a:t>
            </a:r>
            <a:r>
              <a:rPr lang="ru-RU" sz="2800" dirty="0" err="1"/>
              <a:t>Примітки</a:t>
            </a:r>
            <a:r>
              <a:rPr lang="ru-RU" sz="2800" dirty="0"/>
              <a:t> до </a:t>
            </a:r>
            <a:r>
              <a:rPr lang="ru-RU" sz="2800" dirty="0" err="1"/>
              <a:t>річної</a:t>
            </a:r>
            <a:r>
              <a:rPr lang="ru-RU" sz="2800" dirty="0"/>
              <a:t> </a:t>
            </a:r>
            <a:r>
              <a:rPr lang="ru-RU" sz="2800" dirty="0" err="1"/>
              <a:t>фінансової</a:t>
            </a:r>
            <a:r>
              <a:rPr lang="ru-RU" sz="2800" dirty="0"/>
              <a:t> </a:t>
            </a:r>
            <a:r>
              <a:rPr lang="ru-RU" sz="2800" dirty="0" err="1"/>
              <a:t>звітності</a:t>
            </a:r>
            <a:r>
              <a:rPr lang="ru-RU" sz="2800" dirty="0"/>
              <a:t>»;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2800" dirty="0" smtClean="0"/>
              <a:t>форма </a:t>
            </a:r>
            <a:r>
              <a:rPr lang="ru-RU" sz="2800" dirty="0"/>
              <a:t>№ 6 «</a:t>
            </a:r>
            <a:r>
              <a:rPr lang="ru-RU" sz="2800" dirty="0" err="1"/>
              <a:t>Додаток</a:t>
            </a:r>
            <a:r>
              <a:rPr lang="ru-RU" sz="2800" dirty="0"/>
              <a:t> до </a:t>
            </a:r>
            <a:r>
              <a:rPr lang="ru-RU" sz="2800" dirty="0" err="1"/>
              <a:t>Приміток</a:t>
            </a:r>
            <a:r>
              <a:rPr lang="ru-RU" sz="2800" dirty="0"/>
              <a:t> до </a:t>
            </a:r>
            <a:r>
              <a:rPr lang="ru-RU" sz="2800" dirty="0" err="1"/>
              <a:t>річної</a:t>
            </a:r>
            <a:r>
              <a:rPr lang="ru-RU" sz="2800" dirty="0"/>
              <a:t> </a:t>
            </a:r>
            <a:r>
              <a:rPr lang="ru-RU" sz="2800" dirty="0" err="1"/>
              <a:t>фінансової</a:t>
            </a:r>
            <a:r>
              <a:rPr lang="ru-RU" sz="2800" dirty="0"/>
              <a:t> </a:t>
            </a:r>
            <a:r>
              <a:rPr lang="ru-RU" sz="2800" dirty="0" err="1"/>
              <a:t>звітності</a:t>
            </a:r>
            <a:r>
              <a:rPr lang="ru-RU" sz="2800" dirty="0"/>
              <a:t> «</a:t>
            </a:r>
            <a:r>
              <a:rPr lang="ru-RU" sz="2800" dirty="0" err="1"/>
              <a:t>Інформація</a:t>
            </a:r>
            <a:r>
              <a:rPr lang="ru-RU" sz="2800" dirty="0"/>
              <a:t> за сегментами». </a:t>
            </a:r>
          </a:p>
        </p:txBody>
      </p:sp>
    </p:spTree>
    <p:extLst>
      <p:ext uri="{BB962C8B-B14F-4D97-AF65-F5344CB8AC3E}">
        <p14:creationId xmlns:p14="http://schemas.microsoft.com/office/powerpoint/2010/main" val="385674308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err="1"/>
              <a:t>Обов’язок</a:t>
            </a:r>
            <a:r>
              <a:rPr lang="ru-RU" sz="2800" dirty="0"/>
              <a:t> </a:t>
            </a:r>
            <a:r>
              <a:rPr lang="ru-RU" sz="2800" dirty="0" err="1"/>
              <a:t>подавати</a:t>
            </a:r>
            <a:r>
              <a:rPr lang="ru-RU" sz="2800" dirty="0"/>
              <a:t> разом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податковою</a:t>
            </a:r>
            <a:r>
              <a:rPr lang="ru-RU" sz="2800" dirty="0"/>
              <a:t> </a:t>
            </a:r>
            <a:r>
              <a:rPr lang="ru-RU" sz="2800" dirty="0" err="1"/>
              <a:t>декларацією</a:t>
            </a:r>
            <a:r>
              <a:rPr lang="ru-RU" sz="2800" dirty="0"/>
              <a:t> </a:t>
            </a:r>
            <a:r>
              <a:rPr lang="ru-RU" sz="2800" dirty="0" err="1"/>
              <a:t>фінансову</a:t>
            </a:r>
            <a:r>
              <a:rPr lang="ru-RU" sz="2800" dirty="0"/>
              <a:t> </a:t>
            </a:r>
            <a:r>
              <a:rPr lang="ru-RU" sz="2800" dirty="0" err="1"/>
              <a:t>звітність</a:t>
            </a:r>
            <a:r>
              <a:rPr lang="ru-RU" sz="2800" dirty="0"/>
              <a:t> з одного боку,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вищий</a:t>
            </a:r>
            <a:r>
              <a:rPr lang="ru-RU" sz="2800" dirty="0"/>
              <a:t> </a:t>
            </a:r>
            <a:r>
              <a:rPr lang="ru-RU" sz="2800" dirty="0" err="1"/>
              <a:t>рівень</a:t>
            </a:r>
            <a:r>
              <a:rPr lang="ru-RU" sz="2800" dirty="0"/>
              <a:t> контролю. А з </a:t>
            </a:r>
            <a:r>
              <a:rPr lang="ru-RU" sz="2800" dirty="0" err="1"/>
              <a:t>іншого</a:t>
            </a:r>
            <a:r>
              <a:rPr lang="ru-RU" sz="2800" dirty="0"/>
              <a:t>, </a:t>
            </a:r>
            <a:r>
              <a:rPr lang="ru-RU" sz="2800" dirty="0" err="1"/>
              <a:t>ураховуючи</a:t>
            </a:r>
            <a:r>
              <a:rPr lang="ru-RU" sz="2800" dirty="0"/>
              <a:t> той факт,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існують</a:t>
            </a:r>
            <a:r>
              <a:rPr lang="ru-RU" sz="2800" dirty="0"/>
              <a:t> </a:t>
            </a:r>
            <a:r>
              <a:rPr lang="ru-RU" sz="2800" dirty="0" err="1"/>
              <a:t>розбіжності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податковим</a:t>
            </a:r>
            <a:r>
              <a:rPr lang="ru-RU" sz="2800" dirty="0"/>
              <a:t> та </a:t>
            </a:r>
            <a:r>
              <a:rPr lang="ru-RU" sz="2800" dirty="0" err="1"/>
              <a:t>обліковим</a:t>
            </a:r>
            <a:r>
              <a:rPr lang="ru-RU" sz="2800" dirty="0"/>
              <a:t> </a:t>
            </a:r>
            <a:r>
              <a:rPr lang="ru-RU" sz="2800" dirty="0" err="1"/>
              <a:t>прибутками</a:t>
            </a:r>
            <a:r>
              <a:rPr lang="ru-RU" sz="2800" dirty="0"/>
              <a:t>, провести </a:t>
            </a:r>
            <a:r>
              <a:rPr lang="ru-RU" sz="2800" dirty="0" err="1"/>
              <a:t>повноцінну</a:t>
            </a:r>
            <a:r>
              <a:rPr lang="ru-RU" sz="2800" dirty="0"/>
              <a:t> </a:t>
            </a:r>
            <a:r>
              <a:rPr lang="ru-RU" sz="2800" dirty="0" err="1"/>
              <a:t>перевірку</a:t>
            </a:r>
            <a:r>
              <a:rPr lang="ru-RU" sz="2800" dirty="0"/>
              <a:t>, </a:t>
            </a:r>
            <a:r>
              <a:rPr lang="ru-RU" sz="2800" dirty="0" err="1"/>
              <a:t>порівнюючи</a:t>
            </a:r>
            <a:r>
              <a:rPr lang="ru-RU" sz="2800" dirty="0"/>
              <a:t> </a:t>
            </a:r>
            <a:r>
              <a:rPr lang="ru-RU" sz="2800" dirty="0" err="1"/>
              <a:t>показники</a:t>
            </a:r>
            <a:r>
              <a:rPr lang="ru-RU" sz="2800" dirty="0"/>
              <a:t> </a:t>
            </a:r>
            <a:r>
              <a:rPr lang="ru-RU" sz="2800" dirty="0" err="1"/>
              <a:t>податкової</a:t>
            </a:r>
            <a:r>
              <a:rPr lang="ru-RU" sz="2800" dirty="0"/>
              <a:t> і </a:t>
            </a:r>
            <a:r>
              <a:rPr lang="ru-RU" sz="2800" dirty="0" err="1"/>
              <a:t>фінансової</a:t>
            </a:r>
            <a:r>
              <a:rPr lang="ru-RU" sz="2800" dirty="0"/>
              <a:t> </a:t>
            </a:r>
            <a:r>
              <a:rPr lang="ru-RU" sz="2800" dirty="0" err="1"/>
              <a:t>звітності</a:t>
            </a:r>
            <a:r>
              <a:rPr lang="ru-RU" sz="2800" dirty="0"/>
              <a:t>, </a:t>
            </a:r>
            <a:r>
              <a:rPr lang="ru-RU" sz="2800" dirty="0" err="1"/>
              <a:t>неможливо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6512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20040"/>
            <a:ext cx="5932512" cy="138076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Терміни подачі декларації: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7239000" cy="4250872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ru-RU" sz="2800" dirty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40 </a:t>
            </a:r>
            <a:r>
              <a:rPr lang="ru-RU" sz="2800" dirty="0" err="1">
                <a:solidFill>
                  <a:srgbClr val="7030A0"/>
                </a:solidFill>
              </a:rPr>
              <a:t>календарних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днів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після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закінчення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періоду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dirty="0" err="1"/>
              <a:t>платниками</a:t>
            </a:r>
            <a:r>
              <a:rPr lang="ru-RU" sz="2800" dirty="0"/>
              <a:t> </a:t>
            </a:r>
            <a:r>
              <a:rPr lang="ru-RU" sz="2800" dirty="0" err="1"/>
              <a:t>податків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податкового</a:t>
            </a:r>
            <a:r>
              <a:rPr lang="ru-RU" sz="2800" dirty="0"/>
              <a:t> </a:t>
            </a:r>
            <a:r>
              <a:rPr lang="ru-RU" sz="2800" dirty="0" err="1"/>
              <a:t>періоду</a:t>
            </a:r>
            <a:r>
              <a:rPr lang="ru-RU" sz="2800" dirty="0"/>
              <a:t> </a:t>
            </a:r>
            <a:r>
              <a:rPr lang="ru-RU" sz="2800" dirty="0" err="1"/>
              <a:t>використовували</a:t>
            </a:r>
            <a:r>
              <a:rPr lang="ru-RU" sz="2800" dirty="0"/>
              <a:t> </a:t>
            </a:r>
            <a:r>
              <a:rPr lang="ru-RU" sz="2800" dirty="0" smtClean="0"/>
              <a:t>квартал;</a:t>
            </a:r>
            <a:endParaRPr lang="ru-RU" sz="2800" dirty="0"/>
          </a:p>
          <a:p>
            <a:pPr algn="just">
              <a:lnSpc>
                <a:spcPct val="110000"/>
              </a:lnSpc>
            </a:pPr>
            <a:r>
              <a:rPr lang="ru-RU" sz="2800" dirty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60 </a:t>
            </a:r>
            <a:r>
              <a:rPr lang="ru-RU" sz="2800" dirty="0" err="1">
                <a:solidFill>
                  <a:srgbClr val="7030A0"/>
                </a:solidFill>
              </a:rPr>
              <a:t>календарних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днів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після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закінчення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періоду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платниками</a:t>
            </a:r>
            <a:r>
              <a:rPr lang="ru-RU" sz="2800" dirty="0"/>
              <a:t> </a:t>
            </a:r>
            <a:r>
              <a:rPr lang="ru-RU" sz="2800" dirty="0" err="1"/>
              <a:t>податків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податкового</a:t>
            </a:r>
            <a:r>
              <a:rPr lang="ru-RU" sz="2800" dirty="0"/>
              <a:t> </a:t>
            </a:r>
            <a:r>
              <a:rPr lang="ru-RU" sz="2800" dirty="0" err="1"/>
              <a:t>періоду</a:t>
            </a:r>
            <a:r>
              <a:rPr lang="ru-RU" sz="2800" dirty="0"/>
              <a:t> </a:t>
            </a:r>
            <a:r>
              <a:rPr lang="ru-RU" sz="2800" dirty="0" err="1"/>
              <a:t>використовували</a:t>
            </a:r>
            <a:r>
              <a:rPr lang="ru-RU" sz="2800" dirty="0"/>
              <a:t> </a:t>
            </a:r>
            <a:r>
              <a:rPr lang="ru-RU" sz="2800" dirty="0" err="1"/>
              <a:t>календарний</a:t>
            </a:r>
            <a:r>
              <a:rPr lang="ru-RU" sz="2800" dirty="0"/>
              <a:t> </a:t>
            </a:r>
            <a:r>
              <a:rPr lang="ru-RU" sz="2800" dirty="0" err="1"/>
              <a:t>рік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0379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err="1"/>
              <a:t>Затвердженого</a:t>
            </a:r>
            <a:r>
              <a:rPr lang="ru-RU" sz="2800" dirty="0"/>
              <a:t> порядку </a:t>
            </a:r>
            <a:r>
              <a:rPr lang="ru-RU" sz="2800" dirty="0" err="1"/>
              <a:t>складання</a:t>
            </a:r>
            <a:r>
              <a:rPr lang="ru-RU" sz="2800" dirty="0"/>
              <a:t> </a:t>
            </a:r>
            <a:r>
              <a:rPr lang="ru-RU" sz="2800" dirty="0" err="1"/>
              <a:t>декларації</a:t>
            </a:r>
            <a:r>
              <a:rPr lang="ru-RU" sz="2800" dirty="0"/>
              <a:t> з </a:t>
            </a:r>
            <a:r>
              <a:rPr lang="ru-RU" sz="2800" dirty="0" err="1"/>
              <a:t>податку</a:t>
            </a:r>
            <a:r>
              <a:rPr lang="ru-RU" sz="2800" dirty="0"/>
              <a:t> на </a:t>
            </a:r>
            <a:r>
              <a:rPr lang="ru-RU" sz="2800" dirty="0" err="1"/>
              <a:t>прибуток</a:t>
            </a:r>
            <a:r>
              <a:rPr lang="ru-RU" sz="2800" dirty="0"/>
              <a:t> не </a:t>
            </a:r>
            <a:r>
              <a:rPr lang="ru-RU" sz="2800" dirty="0" err="1"/>
              <a:t>існує</a:t>
            </a:r>
            <a:r>
              <a:rPr lang="ru-RU" sz="2800" dirty="0"/>
              <a:t>. Тому при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заповненні</a:t>
            </a:r>
            <a:r>
              <a:rPr lang="ru-RU" sz="2800" dirty="0"/>
              <a:t> </a:t>
            </a:r>
            <a:r>
              <a:rPr lang="ru-RU" sz="2800" dirty="0" err="1"/>
              <a:t>керуються</a:t>
            </a:r>
            <a:r>
              <a:rPr lang="ru-RU" sz="2800" dirty="0"/>
              <a:t> </a:t>
            </a:r>
            <a:r>
              <a:rPr lang="ru-RU" sz="2800" dirty="0" err="1"/>
              <a:t>безпосередньо</a:t>
            </a:r>
            <a:r>
              <a:rPr lang="ru-RU" sz="2800" dirty="0"/>
              <a:t> ПКУ,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підказками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надані</a:t>
            </a:r>
            <a:r>
              <a:rPr lang="ru-RU" sz="2800" dirty="0"/>
              <a:t> </a:t>
            </a:r>
            <a:r>
              <a:rPr lang="ru-RU" sz="2800" dirty="0" err="1"/>
              <a:t>Мінфіном</a:t>
            </a:r>
            <a:r>
              <a:rPr lang="ru-RU" sz="2800" dirty="0"/>
              <a:t> у </a:t>
            </a:r>
            <a:r>
              <a:rPr lang="ru-RU" sz="2800" dirty="0" err="1"/>
              <a:t>самій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, </a:t>
            </a:r>
            <a:r>
              <a:rPr lang="ru-RU" sz="2800" dirty="0" err="1"/>
              <a:t>затвердженій</a:t>
            </a:r>
            <a:r>
              <a:rPr lang="ru-RU" sz="2800" dirty="0"/>
              <a:t> наказом № 897. (у </a:t>
            </a:r>
            <a:r>
              <a:rPr lang="ru-RU" sz="2800" dirty="0" err="1"/>
              <a:t>редакції</a:t>
            </a:r>
            <a:r>
              <a:rPr lang="ru-RU" sz="2800" dirty="0"/>
              <a:t> наказу </a:t>
            </a:r>
            <a:r>
              <a:rPr lang="ru-RU" sz="2800" dirty="0" err="1"/>
              <a:t>Міністерства</a:t>
            </a:r>
            <a:r>
              <a:rPr lang="ru-RU" sz="2800" dirty="0"/>
              <a:t> </a:t>
            </a:r>
            <a:r>
              <a:rPr lang="ru-RU" sz="2800" dirty="0" err="1"/>
              <a:t>фінансів</a:t>
            </a:r>
            <a:r>
              <a:rPr lang="ru-RU" sz="2800" dirty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/>
              <a:t>28 </a:t>
            </a:r>
            <a:r>
              <a:rPr lang="ru-RU" sz="2800" dirty="0" err="1"/>
              <a:t>квітня</a:t>
            </a:r>
            <a:r>
              <a:rPr lang="ru-RU" sz="2800" dirty="0"/>
              <a:t> 2017 року № 467)</a:t>
            </a:r>
          </a:p>
        </p:txBody>
      </p:sp>
    </p:spTree>
    <p:extLst>
      <p:ext uri="{BB962C8B-B14F-4D97-AF65-F5344CB8AC3E}">
        <p14:creationId xmlns:p14="http://schemas.microsoft.com/office/powerpoint/2010/main" val="76756787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4625" y="154630"/>
            <a:ext cx="6655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7030A0"/>
                </a:solidFill>
              </a:rPr>
              <a:t>Вступна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частина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декларації</a:t>
            </a:r>
            <a:r>
              <a:rPr lang="ru-RU" sz="3200" dirty="0">
                <a:solidFill>
                  <a:srgbClr val="7030A0"/>
                </a:solidFill>
              </a:rPr>
              <a:t> з </a:t>
            </a:r>
            <a:r>
              <a:rPr lang="ru-RU" sz="3200" dirty="0" err="1">
                <a:solidFill>
                  <a:srgbClr val="7030A0"/>
                </a:solidFill>
              </a:rPr>
              <a:t>податку</a:t>
            </a:r>
            <a:r>
              <a:rPr lang="ru-RU" sz="3200" dirty="0">
                <a:solidFill>
                  <a:srgbClr val="7030A0"/>
                </a:solidFill>
              </a:rPr>
              <a:t> на </a:t>
            </a:r>
            <a:r>
              <a:rPr lang="ru-RU" sz="3200" dirty="0" err="1" smtClean="0">
                <a:solidFill>
                  <a:srgbClr val="7030A0"/>
                </a:solidFill>
              </a:rPr>
              <a:t>прибуток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підприємств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88661"/>
            <a:ext cx="4608512" cy="55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6973888" cy="3168352"/>
          </a:xfrm>
        </p:spPr>
        <p:txBody>
          <a:bodyPr>
            <a:noAutofit/>
          </a:bodyPr>
          <a:lstStyle/>
          <a:p>
            <a:r>
              <a:rPr lang="ru-RU" sz="4400" dirty="0"/>
              <a:t>1. </a:t>
            </a:r>
            <a:r>
              <a:rPr lang="ru-RU" sz="4400" dirty="0" err="1"/>
              <a:t>Основи</a:t>
            </a:r>
            <a:r>
              <a:rPr lang="ru-RU" sz="4400" dirty="0"/>
              <a:t> </a:t>
            </a:r>
            <a:r>
              <a:rPr lang="ru-RU" sz="4400" dirty="0" err="1"/>
              <a:t>оподаткування</a:t>
            </a:r>
            <a:r>
              <a:rPr lang="ru-RU" sz="4400" dirty="0"/>
              <a:t> </a:t>
            </a:r>
            <a:r>
              <a:rPr lang="ru-RU" sz="4400" dirty="0" err="1"/>
              <a:t>прибутку</a:t>
            </a:r>
            <a:r>
              <a:rPr lang="ru-RU" sz="4400" dirty="0"/>
              <a:t> </a:t>
            </a:r>
            <a:r>
              <a:rPr lang="ru-RU" sz="4400" dirty="0" err="1"/>
              <a:t>підприємств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496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076528" cy="122413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200" b="0" cap="none" dirty="0" err="1" smtClean="0">
                <a:ln>
                  <a:noFill/>
                </a:ln>
                <a:solidFill>
                  <a:srgbClr val="7030A0"/>
                </a:solidFill>
              </a:rPr>
              <a:t>Основна</a:t>
            </a:r>
            <a:r>
              <a:rPr lang="ru-RU" sz="3200" b="0" cap="none" dirty="0" smtClean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частина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декларації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з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податку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на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прибуток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 smtClean="0">
                <a:ln>
                  <a:noFill/>
                </a:ln>
                <a:solidFill>
                  <a:srgbClr val="7030A0"/>
                </a:solidFill>
              </a:rPr>
              <a:t>підприємств</a:t>
            </a: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91" y="1447785"/>
            <a:ext cx="74390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120" y="188640"/>
            <a:ext cx="6676832" cy="86409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200" b="0" cap="none" dirty="0" err="1" smtClean="0">
                <a:ln>
                  <a:noFill/>
                </a:ln>
                <a:solidFill>
                  <a:srgbClr val="7030A0"/>
                </a:solidFill>
              </a:rPr>
              <a:t>Основна</a:t>
            </a:r>
            <a:r>
              <a:rPr lang="ru-RU" sz="3200" b="0" cap="none" dirty="0" smtClean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частина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декларації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з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податку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на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прибуток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 smtClean="0">
                <a:ln>
                  <a:noFill/>
                </a:ln>
                <a:solidFill>
                  <a:srgbClr val="7030A0"/>
                </a:solidFill>
              </a:rPr>
              <a:t>підприємств</a:t>
            </a: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07" y="1000125"/>
            <a:ext cx="74009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120" y="188640"/>
            <a:ext cx="6676832" cy="86409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200" b="0" cap="none" dirty="0" err="1" smtClean="0">
                <a:ln>
                  <a:noFill/>
                </a:ln>
                <a:solidFill>
                  <a:srgbClr val="7030A0"/>
                </a:solidFill>
              </a:rPr>
              <a:t>Основна</a:t>
            </a:r>
            <a:r>
              <a:rPr lang="ru-RU" sz="3200" b="0" cap="none" dirty="0" smtClean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частина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декларації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з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податку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на </a:t>
            </a:r>
            <a:r>
              <a:rPr lang="ru-RU" sz="3200" b="0" cap="none" dirty="0" err="1">
                <a:ln>
                  <a:noFill/>
                </a:ln>
                <a:solidFill>
                  <a:srgbClr val="7030A0"/>
                </a:solidFill>
              </a:rPr>
              <a:t>прибуток</a:t>
            </a:r>
            <a:r>
              <a:rPr lang="ru-RU" sz="3200" b="0" cap="none" dirty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sz="3200" b="0" cap="none" dirty="0" err="1" smtClean="0">
                <a:ln>
                  <a:noFill/>
                </a:ln>
                <a:solidFill>
                  <a:srgbClr val="7030A0"/>
                </a:solidFill>
              </a:rPr>
              <a:t>підприємств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7" y="1067055"/>
            <a:ext cx="55530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20040"/>
            <a:ext cx="5932512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Додатки до декларації з податку на прибуток підприємств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9416"/>
            <a:ext cx="7776864" cy="50599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1. РІ </a:t>
            </a:r>
            <a:r>
              <a:rPr lang="ru-RU" dirty="0"/>
              <a:t>– </a:t>
            </a:r>
            <a:r>
              <a:rPr lang="ru-RU" dirty="0" smtClean="0"/>
              <a:t>«</a:t>
            </a:r>
            <a:r>
              <a:rPr lang="ru-RU" dirty="0" err="1"/>
              <a:t>Різниці</a:t>
            </a:r>
            <a:r>
              <a:rPr lang="ru-RU" dirty="0"/>
              <a:t>» 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коригування</a:t>
            </a:r>
            <a:r>
              <a:rPr lang="ru-RU" dirty="0" smtClean="0"/>
              <a:t> </a:t>
            </a:r>
            <a:r>
              <a:rPr lang="ru-RU" dirty="0" err="1"/>
              <a:t>фінрезультату</a:t>
            </a:r>
            <a:r>
              <a:rPr lang="ru-RU" dirty="0"/>
              <a:t> до </a:t>
            </a:r>
            <a:r>
              <a:rPr lang="ru-RU" dirty="0" err="1" smtClean="0"/>
              <a:t>оподаткування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dirty="0"/>
              <a:t>ПЗ –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звільняється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smtClean="0"/>
              <a:t>(для рядка 05 ПЗ);</a:t>
            </a:r>
          </a:p>
          <a:p>
            <a:pPr marL="0" indent="0" algn="just">
              <a:buNone/>
            </a:pPr>
            <a:r>
              <a:rPr lang="ru-RU" dirty="0" smtClean="0"/>
              <a:t>3. ЗП </a:t>
            </a:r>
            <a:r>
              <a:rPr lang="ru-RU" dirty="0"/>
              <a:t>–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нарахованої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 smtClean="0"/>
              <a:t>податку</a:t>
            </a:r>
            <a:r>
              <a:rPr lang="ru-RU" dirty="0" smtClean="0"/>
              <a:t> (для рядка 16 ЗП);</a:t>
            </a:r>
          </a:p>
          <a:p>
            <a:pPr marL="0" indent="0" algn="just">
              <a:buNone/>
            </a:pPr>
            <a:r>
              <a:rPr lang="ru-RU" dirty="0" smtClean="0"/>
              <a:t>4. АВ </a:t>
            </a:r>
            <a:r>
              <a:rPr lang="ru-RU" dirty="0"/>
              <a:t>– </a:t>
            </a:r>
            <a:r>
              <a:rPr lang="ru-RU" dirty="0" err="1"/>
              <a:t>Розрахунок</a:t>
            </a:r>
            <a:r>
              <a:rPr lang="ru-RU" dirty="0"/>
              <a:t> авансового </a:t>
            </a:r>
            <a:r>
              <a:rPr lang="ru-RU" dirty="0" err="1"/>
              <a:t>внеску</a:t>
            </a:r>
            <a:r>
              <a:rPr lang="ru-RU" dirty="0"/>
              <a:t> з </a:t>
            </a:r>
            <a:r>
              <a:rPr lang="ru-RU" dirty="0" err="1"/>
              <a:t>податку</a:t>
            </a:r>
            <a:r>
              <a:rPr lang="ru-RU" dirty="0"/>
              <a:t> на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на суму </a:t>
            </a:r>
            <a:r>
              <a:rPr lang="ru-RU" dirty="0" err="1"/>
              <a:t>виплачених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прирівняних</a:t>
            </a:r>
            <a:r>
              <a:rPr lang="ru-RU" dirty="0" smtClean="0"/>
              <a:t> до них </a:t>
            </a:r>
            <a:r>
              <a:rPr lang="ru-RU" dirty="0" err="1" smtClean="0"/>
              <a:t>платежів</a:t>
            </a:r>
            <a:r>
              <a:rPr lang="ru-RU" dirty="0" smtClean="0"/>
              <a:t>)(для </a:t>
            </a:r>
            <a:r>
              <a:rPr lang="ru-RU" dirty="0"/>
              <a:t>рядка 20 </a:t>
            </a:r>
            <a:r>
              <a:rPr lang="ru-RU" dirty="0" smtClean="0"/>
              <a:t>АВ).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5. ПН </a:t>
            </a:r>
            <a:r>
              <a:rPr lang="ru-RU" dirty="0"/>
              <a:t>– </a:t>
            </a:r>
            <a:r>
              <a:rPr lang="ru-RU" dirty="0" err="1"/>
              <a:t>Розрахунок</a:t>
            </a:r>
            <a:r>
              <a:rPr lang="ru-RU" dirty="0"/>
              <a:t> (</a:t>
            </a:r>
            <a:r>
              <a:rPr lang="ru-RU" dirty="0" err="1"/>
              <a:t>звіт</a:t>
            </a:r>
            <a:r>
              <a:rPr lang="ru-RU" dirty="0"/>
              <a:t>)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нерезидентів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 доходи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з </a:t>
            </a:r>
            <a:r>
              <a:rPr lang="ru-RU" dirty="0" err="1" smtClean="0"/>
              <a:t>України</a:t>
            </a:r>
            <a:r>
              <a:rPr lang="ru-RU" dirty="0" smtClean="0"/>
              <a:t> (для </a:t>
            </a:r>
            <a:r>
              <a:rPr lang="ru-RU" dirty="0"/>
              <a:t>рядка 23 </a:t>
            </a:r>
            <a:r>
              <a:rPr lang="ru-RU" dirty="0" smtClean="0"/>
              <a:t>ПН);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6. ВП </a:t>
            </a:r>
            <a:r>
              <a:rPr lang="ru-RU" dirty="0"/>
              <a:t>–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за </a:t>
            </a:r>
            <a:r>
              <a:rPr lang="ru-RU" dirty="0" err="1"/>
              <a:t>період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помилку</a:t>
            </a:r>
            <a:r>
              <a:rPr lang="ru-RU" dirty="0"/>
              <a:t>(и</a:t>
            </a:r>
            <a:r>
              <a:rPr lang="ru-RU" dirty="0" smtClean="0"/>
              <a:t>) (для </a:t>
            </a:r>
            <a:r>
              <a:rPr lang="ru-RU" dirty="0" err="1"/>
              <a:t>рядків</a:t>
            </a:r>
            <a:r>
              <a:rPr lang="ru-RU" dirty="0"/>
              <a:t> </a:t>
            </a:r>
            <a:r>
              <a:rPr lang="ru-RU" dirty="0" smtClean="0"/>
              <a:t>26-29; 31-33).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1464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272808" cy="41326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1. ТЦ </a:t>
            </a:r>
            <a:r>
              <a:rPr lang="ru-RU" dirty="0"/>
              <a:t>–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коригування</a:t>
            </a:r>
            <a:r>
              <a:rPr lang="ru-RU" dirty="0"/>
              <a:t>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платника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з метою трансфертного </a:t>
            </a:r>
            <a:r>
              <a:rPr lang="ru-RU" dirty="0" err="1"/>
              <a:t>ціноутворення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. ЦП –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результату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 smtClean="0"/>
              <a:t>паперами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3. АМ –</a:t>
            </a:r>
            <a:r>
              <a:rPr lang="ru-RU" dirty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нарахованої</a:t>
            </a:r>
            <a:r>
              <a:rPr lang="ru-RU" dirty="0"/>
              <a:t> </a:t>
            </a:r>
            <a:r>
              <a:rPr lang="ru-RU" dirty="0" err="1"/>
              <a:t>амортизації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0648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err="1"/>
              <a:t>Додатки</a:t>
            </a:r>
            <a:r>
              <a:rPr lang="ru-RU" sz="2800" dirty="0"/>
              <a:t> </a:t>
            </a:r>
            <a:r>
              <a:rPr lang="ru-RU" sz="2800" dirty="0" err="1"/>
              <a:t>передбачені</a:t>
            </a:r>
            <a:r>
              <a:rPr lang="ru-RU" sz="2800" dirty="0"/>
              <a:t> для </a:t>
            </a:r>
            <a:r>
              <a:rPr lang="ru-RU" sz="2800" dirty="0" err="1"/>
              <a:t>відображення</a:t>
            </a:r>
            <a:r>
              <a:rPr lang="ru-RU" sz="2800" dirty="0"/>
              <a:t> результату за </a:t>
            </a:r>
            <a:r>
              <a:rPr lang="ru-RU" sz="2800" dirty="0" err="1"/>
              <a:t>окремими</a:t>
            </a:r>
            <a:r>
              <a:rPr lang="ru-RU" sz="2800" dirty="0"/>
              <a:t> </a:t>
            </a:r>
            <a:r>
              <a:rPr lang="ru-RU" sz="2800" dirty="0" err="1"/>
              <a:t>операціями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носять</a:t>
            </a:r>
            <a:r>
              <a:rPr lang="ru-RU" sz="2800" dirty="0"/>
              <a:t> </a:t>
            </a:r>
            <a:r>
              <a:rPr lang="ru-RU" sz="2800" dirty="0" err="1"/>
              <a:t>інформаційний</a:t>
            </a:r>
            <a:r>
              <a:rPr lang="ru-RU" sz="2800" dirty="0"/>
              <a:t> характер:</a:t>
            </a:r>
          </a:p>
        </p:txBody>
      </p:sp>
    </p:spTree>
    <p:extLst>
      <p:ext uri="{BB962C8B-B14F-4D97-AF65-F5344CB8AC3E}">
        <p14:creationId xmlns:p14="http://schemas.microsoft.com/office/powerpoint/2010/main" val="20662596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 </a:t>
            </a:r>
            <a:r>
              <a:rPr lang="ru-RU" dirty="0" err="1"/>
              <a:t>розміщується</a:t>
            </a:r>
            <a:r>
              <a:rPr lang="ru-RU" dirty="0"/>
              <a:t> в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розділі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клітинках</a:t>
            </a:r>
            <a:r>
              <a:rPr lang="ru-RU" dirty="0"/>
              <a:t> </a:t>
            </a:r>
            <a:r>
              <a:rPr lang="ru-RU" dirty="0" err="1"/>
              <a:t>проставити</a:t>
            </a:r>
            <a:r>
              <a:rPr lang="ru-RU" dirty="0"/>
              <a:t> знак «+».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служить для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додатку</a:t>
            </a:r>
            <a:r>
              <a:rPr lang="ru-RU" dirty="0"/>
              <a:t>, </a:t>
            </a:r>
            <a:r>
              <a:rPr lang="ru-RU" dirty="0" err="1"/>
              <a:t>наданого</a:t>
            </a:r>
            <a:r>
              <a:rPr lang="ru-RU" dirty="0"/>
              <a:t> </a:t>
            </a:r>
            <a:r>
              <a:rPr lang="ru-RU" dirty="0" err="1"/>
              <a:t>платником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ст. 46 (п. 46.4) ПКУ.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для </a:t>
            </a:r>
            <a:r>
              <a:rPr lang="ru-RU" dirty="0" err="1"/>
              <a:t>переліку</a:t>
            </a:r>
            <a:r>
              <a:rPr lang="ru-RU" dirty="0"/>
              <a:t> форм </a:t>
            </a:r>
            <a:r>
              <a:rPr lang="ru-RU" dirty="0" err="1"/>
              <a:t>фінзвітності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додатками</a:t>
            </a:r>
            <a:r>
              <a:rPr lang="ru-RU" dirty="0"/>
              <a:t> до </a:t>
            </a:r>
            <a:r>
              <a:rPr lang="ru-RU" dirty="0" err="1"/>
              <a:t>декларації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55421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7239000" cy="3456384"/>
          </a:xfrm>
        </p:spPr>
        <p:txBody>
          <a:bodyPr>
            <a:noAutofit/>
          </a:bodyPr>
          <a:lstStyle/>
          <a:p>
            <a:r>
              <a:rPr lang="ru-RU" sz="4400" dirty="0"/>
              <a:t>3. Порядок </a:t>
            </a:r>
            <a:r>
              <a:rPr lang="ru-RU" sz="4400" dirty="0" err="1"/>
              <a:t>формування</a:t>
            </a:r>
            <a:r>
              <a:rPr lang="ru-RU" sz="4400" dirty="0"/>
              <a:t> та структура </a:t>
            </a:r>
            <a:br>
              <a:rPr lang="ru-RU" sz="4400" dirty="0"/>
            </a:br>
            <a:r>
              <a:rPr lang="ru-RU" sz="4400" dirty="0" err="1"/>
              <a:t>доходів</a:t>
            </a:r>
            <a:r>
              <a:rPr lang="ru-RU" sz="4400" dirty="0"/>
              <a:t> </a:t>
            </a:r>
            <a:r>
              <a:rPr lang="ru-RU" sz="4400" dirty="0" err="1"/>
              <a:t>підприємств</a:t>
            </a:r>
            <a:r>
              <a:rPr lang="ru-RU" sz="4400" dirty="0"/>
              <a:t> і </a:t>
            </a:r>
            <a:r>
              <a:rPr lang="ru-RU" sz="4400" dirty="0" err="1"/>
              <a:t>організацій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50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20040"/>
            <a:ext cx="5212432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Доходи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вигод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до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4839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88640"/>
            <a:ext cx="6292552" cy="3096344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err="1"/>
              <a:t>Фактично</a:t>
            </a:r>
            <a:r>
              <a:rPr lang="ru-RU" sz="2400" dirty="0"/>
              <a:t> з 2015 року </a:t>
            </a:r>
            <a:r>
              <a:rPr lang="ru-RU" sz="2400" dirty="0" err="1"/>
              <a:t>взагалі</a:t>
            </a:r>
            <a:r>
              <a:rPr lang="ru-RU" sz="2400" dirty="0"/>
              <a:t> </a:t>
            </a:r>
            <a:r>
              <a:rPr lang="ru-RU" sz="2400" dirty="0" err="1"/>
              <a:t>ліквідується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“</a:t>
            </a:r>
            <a:r>
              <a:rPr lang="ru-RU" sz="2400" dirty="0" err="1"/>
              <a:t>податковий</a:t>
            </a:r>
            <a:r>
              <a:rPr lang="ru-RU" sz="2400" dirty="0"/>
              <a:t> </a:t>
            </a:r>
            <a:r>
              <a:rPr lang="ru-RU" sz="2400" dirty="0" err="1"/>
              <a:t>облік</a:t>
            </a:r>
            <a:r>
              <a:rPr lang="ru-RU" sz="2400" dirty="0"/>
              <a:t>” для </a:t>
            </a:r>
            <a:r>
              <a:rPr lang="ru-RU" sz="2400" dirty="0" err="1"/>
              <a:t>податку</a:t>
            </a:r>
            <a:r>
              <a:rPr lang="ru-RU" sz="2400" dirty="0"/>
              <a:t> на </a:t>
            </a:r>
            <a:r>
              <a:rPr lang="ru-RU" sz="2400" dirty="0" err="1"/>
              <a:t>прибуток</a:t>
            </a:r>
            <a:r>
              <a:rPr lang="ru-RU" sz="2400" dirty="0"/>
              <a:t>, а весь </a:t>
            </a:r>
            <a:r>
              <a:rPr lang="ru-RU" sz="2400" dirty="0" err="1"/>
              <a:t>облік</a:t>
            </a:r>
            <a:r>
              <a:rPr lang="ru-RU" sz="2400" dirty="0"/>
              <a:t> </a:t>
            </a:r>
            <a:r>
              <a:rPr lang="ru-RU" sz="2400" dirty="0" err="1"/>
              <a:t>будується</a:t>
            </a:r>
            <a:r>
              <a:rPr lang="ru-RU" sz="2400" dirty="0"/>
              <a:t> </a:t>
            </a:r>
            <a:r>
              <a:rPr lang="ru-RU" sz="2400" dirty="0" err="1"/>
              <a:t>виключно</a:t>
            </a:r>
            <a:r>
              <a:rPr lang="ru-RU" sz="2400" dirty="0"/>
              <a:t> за правилами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бухгалтерського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обліку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згідно</a:t>
            </a:r>
            <a:r>
              <a:rPr lang="ru-RU" sz="2400" dirty="0"/>
              <a:t>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стандартів</a:t>
            </a:r>
            <a:r>
              <a:rPr lang="ru-RU" sz="2400" dirty="0"/>
              <a:t>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та </a:t>
            </a:r>
            <a:r>
              <a:rPr lang="ru-RU" sz="2400" dirty="0" err="1"/>
              <a:t>звітності</a:t>
            </a:r>
            <a:r>
              <a:rPr lang="ru-RU" sz="2400" dirty="0"/>
              <a:t>), </a:t>
            </a:r>
            <a:r>
              <a:rPr lang="ru-RU" sz="2400" dirty="0" err="1"/>
              <a:t>що</a:t>
            </a:r>
            <a:r>
              <a:rPr lang="ru-RU" sz="2400" dirty="0"/>
              <a:t> прямо </a:t>
            </a:r>
            <a:r>
              <a:rPr lang="ru-RU" sz="2400" dirty="0" err="1"/>
              <a:t>визначено</a:t>
            </a:r>
            <a:r>
              <a:rPr lang="ru-RU" sz="2400" dirty="0"/>
              <a:t> п.134.1.1 ПК </a:t>
            </a:r>
            <a:r>
              <a:rPr lang="ru-RU" sz="2400" dirty="0" err="1"/>
              <a:t>України</a:t>
            </a:r>
            <a:r>
              <a:rPr lang="ru-RU" sz="2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29000"/>
            <a:ext cx="7306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/>
              <a:t>Методологічні</a:t>
            </a:r>
            <a:r>
              <a:rPr lang="ru-RU" sz="2400" dirty="0"/>
              <a:t> засади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про доходи у </a:t>
            </a:r>
            <a:r>
              <a:rPr lang="ru-RU" sz="2400" dirty="0" err="1"/>
              <a:t>вітчизняному</a:t>
            </a:r>
            <a:r>
              <a:rPr lang="ru-RU" sz="2400" dirty="0"/>
              <a:t> </a:t>
            </a:r>
            <a:r>
              <a:rPr lang="ru-RU" sz="2400" dirty="0" err="1"/>
              <a:t>бухгалтерському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П(С)БО 15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400" dirty="0" smtClean="0"/>
              <a:t>. </a:t>
            </a:r>
          </a:p>
          <a:p>
            <a:pPr indent="457200" algn="just"/>
            <a:endParaRPr lang="ru-RU" sz="2400" dirty="0" smtClean="0"/>
          </a:p>
          <a:p>
            <a:pPr indent="457200" algn="just"/>
            <a:r>
              <a:rPr lang="ru-RU" sz="2400" dirty="0"/>
              <a:t>П(С)БО 15 «</a:t>
            </a:r>
            <a:r>
              <a:rPr lang="ru-RU" sz="2400" dirty="0" err="1"/>
              <a:t>Дохід</a:t>
            </a:r>
            <a:r>
              <a:rPr lang="ru-RU" sz="2400" dirty="0"/>
              <a:t>»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зумовлені</a:t>
            </a:r>
            <a:r>
              <a:rPr lang="ru-RU" sz="2400" dirty="0"/>
              <a:t> </a:t>
            </a:r>
            <a:r>
              <a:rPr lang="ru-RU" sz="2400" dirty="0" err="1"/>
              <a:t>національними</a:t>
            </a:r>
            <a:r>
              <a:rPr lang="ru-RU" sz="2400" dirty="0"/>
              <a:t> </a:t>
            </a:r>
            <a:r>
              <a:rPr lang="ru-RU" sz="2400" dirty="0" err="1"/>
              <a:t>особливостями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</a:t>
            </a:r>
            <a:r>
              <a:rPr lang="ru-RU" sz="2400" dirty="0" err="1"/>
              <a:t>авансів</a:t>
            </a:r>
            <a:r>
              <a:rPr lang="ru-RU" sz="2400" dirty="0"/>
              <a:t>, </a:t>
            </a:r>
            <a:r>
              <a:rPr lang="ru-RU" sz="2400" dirty="0" err="1"/>
              <a:t>бартерних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819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/>
              <a:t>за договорами </a:t>
            </a:r>
            <a:r>
              <a:rPr lang="ru-RU" dirty="0" err="1" smtClean="0"/>
              <a:t>оренди</a:t>
            </a:r>
            <a:r>
              <a:rPr lang="ru-RU" dirty="0" smtClean="0"/>
              <a:t>;</a:t>
            </a:r>
          </a:p>
          <a:p>
            <a:pPr algn="just">
              <a:lnSpc>
                <a:spcPct val="114000"/>
              </a:lnSpc>
            </a:pPr>
            <a:r>
              <a:rPr lang="ru-RU" dirty="0" smtClean="0"/>
              <a:t> </a:t>
            </a:r>
            <a:r>
              <a:rPr lang="ru-RU" dirty="0" err="1"/>
              <a:t>страхову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;</a:t>
            </a:r>
          </a:p>
          <a:p>
            <a:pPr algn="just">
              <a:lnSpc>
                <a:spcPct val="114000"/>
              </a:lnSpc>
            </a:pPr>
            <a:r>
              <a:rPr lang="ru-RU" dirty="0" smtClean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;</a:t>
            </a:r>
          </a:p>
          <a:p>
            <a:pPr algn="just">
              <a:lnSpc>
                <a:spcPct val="114000"/>
              </a:lnSpc>
            </a:pPr>
            <a:r>
              <a:rPr lang="ru-RU" dirty="0" smtClean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облічуються</a:t>
            </a:r>
            <a:r>
              <a:rPr lang="ru-RU" dirty="0"/>
              <a:t> за методом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капіталі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764704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П(С)БО 15 «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»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поширюється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на: </a:t>
            </a:r>
          </a:p>
        </p:txBody>
      </p:sp>
    </p:spTree>
    <p:extLst>
      <p:ext uri="{BB962C8B-B14F-4D97-AF65-F5344CB8AC3E}">
        <p14:creationId xmlns:p14="http://schemas.microsoft.com/office/powerpoint/2010/main" val="5114020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32656"/>
            <a:ext cx="6580584" cy="3115728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в </a:t>
            </a:r>
            <a:r>
              <a:rPr lang="ru-RU" dirty="0" err="1"/>
              <a:t>економіці</a:t>
            </a:r>
            <a:r>
              <a:rPr lang="ru-RU" dirty="0"/>
              <a:t> та </a:t>
            </a:r>
            <a:r>
              <a:rPr lang="ru-RU" dirty="0" err="1"/>
              <a:t>фінансах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відмітити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вказаний</a:t>
            </a:r>
            <a:r>
              <a:rPr lang="ru-RU" dirty="0"/>
              <a:t> вид </a:t>
            </a:r>
            <a:r>
              <a:rPr lang="ru-RU" dirty="0" err="1"/>
              <a:t>оподаткування</a:t>
            </a:r>
            <a:r>
              <a:rPr lang="ru-RU" dirty="0"/>
              <a:t> (у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на 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податку</a:t>
            </a:r>
            <a:r>
              <a:rPr lang="ru-RU" dirty="0"/>
              <a:t> на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податку</a:t>
            </a:r>
            <a:r>
              <a:rPr lang="ru-RU" dirty="0"/>
              <a:t> з </a:t>
            </a:r>
            <a:r>
              <a:rPr lang="ru-RU" dirty="0" err="1"/>
              <a:t>корпорацій</a:t>
            </a:r>
            <a:r>
              <a:rPr lang="ru-RU" dirty="0"/>
              <a:t>) </a:t>
            </a:r>
            <a:r>
              <a:rPr lang="ru-RU" dirty="0" err="1"/>
              <a:t>застосовується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без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498520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dirty="0" err="1"/>
              <a:t>Механізм</a:t>
            </a:r>
            <a:r>
              <a:rPr lang="ru-RU" sz="2600" dirty="0"/>
              <a:t> </a:t>
            </a:r>
            <a:r>
              <a:rPr lang="ru-RU" sz="2600" dirty="0" err="1"/>
              <a:t>оподаткування</a:t>
            </a:r>
            <a:r>
              <a:rPr lang="ru-RU" sz="2600" dirty="0"/>
              <a:t> </a:t>
            </a:r>
            <a:r>
              <a:rPr lang="ru-RU" sz="2600" dirty="0" err="1"/>
              <a:t>прибутку</a:t>
            </a:r>
            <a:r>
              <a:rPr lang="ru-RU" sz="2600" dirty="0"/>
              <a:t> </a:t>
            </a:r>
            <a:r>
              <a:rPr lang="ru-RU" sz="2600" dirty="0" err="1"/>
              <a:t>українських</a:t>
            </a:r>
            <a:r>
              <a:rPr lang="ru-RU" sz="2600" dirty="0"/>
              <a:t> </a:t>
            </a:r>
            <a:r>
              <a:rPr lang="ru-RU" sz="2600" dirty="0" err="1"/>
              <a:t>підприємств</a:t>
            </a:r>
            <a:r>
              <a:rPr lang="ru-RU" sz="2600" dirty="0"/>
              <a:t> </a:t>
            </a:r>
            <a:r>
              <a:rPr lang="ru-RU" sz="2600" dirty="0" err="1"/>
              <a:t>відрізняється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оподаткування</a:t>
            </a:r>
            <a:r>
              <a:rPr lang="ru-RU" sz="2600" dirty="0"/>
              <a:t> </a:t>
            </a:r>
            <a:r>
              <a:rPr lang="ru-RU" sz="2600" dirty="0" err="1"/>
              <a:t>прибутку</a:t>
            </a:r>
            <a:r>
              <a:rPr lang="ru-RU" sz="2600" dirty="0"/>
              <a:t> </a:t>
            </a:r>
            <a:r>
              <a:rPr lang="ru-RU" sz="2600" dirty="0" err="1"/>
              <a:t>корпорацій</a:t>
            </a:r>
            <a:r>
              <a:rPr lang="ru-RU" sz="2600" dirty="0"/>
              <a:t>, </a:t>
            </a:r>
            <a:r>
              <a:rPr lang="ru-RU" sz="2600" dirty="0" err="1"/>
              <a:t>оскільки</a:t>
            </a:r>
            <a:r>
              <a:rPr lang="ru-RU" sz="2600" dirty="0"/>
              <a:t> </a:t>
            </a:r>
            <a:r>
              <a:rPr lang="ru-RU" sz="2600" dirty="0" err="1"/>
              <a:t>вітчизняним</a:t>
            </a:r>
            <a:r>
              <a:rPr lang="ru-RU" sz="2600" dirty="0"/>
              <a:t> </a:t>
            </a:r>
            <a:r>
              <a:rPr lang="ru-RU" sz="2600" dirty="0" err="1"/>
              <a:t>податком</a:t>
            </a:r>
            <a:r>
              <a:rPr lang="ru-RU" sz="2600" dirty="0"/>
              <a:t> на </a:t>
            </a:r>
            <a:r>
              <a:rPr lang="ru-RU" sz="2600" dirty="0" err="1"/>
              <a:t>прибуток</a:t>
            </a:r>
            <a:r>
              <a:rPr lang="ru-RU" sz="2600" dirty="0"/>
              <a:t> </a:t>
            </a:r>
            <a:r>
              <a:rPr lang="ru-RU" sz="2600" dirty="0" err="1"/>
              <a:t>оподатковуються</a:t>
            </a:r>
            <a:r>
              <a:rPr lang="ru-RU" sz="2600" dirty="0"/>
              <a:t> </a:t>
            </a:r>
            <a:r>
              <a:rPr lang="ru-RU" sz="2600" dirty="0" err="1"/>
              <a:t>всі</a:t>
            </a:r>
            <a:r>
              <a:rPr lang="ru-RU" sz="2600" dirty="0"/>
              <a:t> </a:t>
            </a:r>
            <a:r>
              <a:rPr lang="ru-RU" sz="2600" dirty="0" err="1"/>
              <a:t>юридичні</a:t>
            </a:r>
            <a:r>
              <a:rPr lang="ru-RU" sz="2600" dirty="0"/>
              <a:t> особи </a:t>
            </a:r>
            <a:r>
              <a:rPr lang="ru-RU" sz="2600" dirty="0" err="1"/>
              <a:t>незалежно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розміру</a:t>
            </a:r>
            <a:r>
              <a:rPr lang="ru-RU" sz="2600" dirty="0"/>
              <a:t>, </a:t>
            </a:r>
            <a:r>
              <a:rPr lang="ru-RU" sz="2600" dirty="0" err="1"/>
              <a:t>крім</a:t>
            </a:r>
            <a:r>
              <a:rPr lang="ru-RU" sz="2600" dirty="0"/>
              <a:t> тих, </a:t>
            </a:r>
            <a:r>
              <a:rPr lang="ru-RU" sz="2600" dirty="0" err="1"/>
              <a:t>хто</a:t>
            </a:r>
            <a:r>
              <a:rPr lang="ru-RU" sz="2600" dirty="0"/>
              <a:t> </a:t>
            </a:r>
            <a:r>
              <a:rPr lang="ru-RU" sz="2600" dirty="0" err="1"/>
              <a:t>знаходиться</a:t>
            </a:r>
            <a:r>
              <a:rPr lang="ru-RU" sz="2600" dirty="0"/>
              <a:t> на </a:t>
            </a:r>
            <a:r>
              <a:rPr lang="ru-RU" sz="2600" dirty="0" err="1"/>
              <a:t>спрощеній</a:t>
            </a:r>
            <a:r>
              <a:rPr lang="ru-RU" sz="2600" dirty="0"/>
              <a:t> </a:t>
            </a:r>
            <a:r>
              <a:rPr lang="ru-RU" sz="2600" dirty="0" err="1"/>
              <a:t>системі</a:t>
            </a:r>
            <a:r>
              <a:rPr lang="ru-RU" sz="2600" dirty="0"/>
              <a:t> </a:t>
            </a:r>
            <a:r>
              <a:rPr lang="ru-RU" sz="2600" dirty="0" err="1"/>
              <a:t>оподаткування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162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7239000" cy="353079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принцип </a:t>
            </a:r>
            <a:r>
              <a:rPr lang="ru-RU" dirty="0" err="1" smtClean="0"/>
              <a:t>нарахування</a:t>
            </a:r>
            <a:r>
              <a:rPr lang="ru-RU" dirty="0" smtClean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принцип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і </a:t>
            </a:r>
            <a:r>
              <a:rPr lang="ru-RU" dirty="0" err="1" smtClean="0"/>
              <a:t>витрат</a:t>
            </a:r>
            <a:r>
              <a:rPr lang="ru-RU" dirty="0" smtClean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принцип </a:t>
            </a:r>
            <a:r>
              <a:rPr lang="ru-RU" dirty="0" err="1"/>
              <a:t>єдиного</a:t>
            </a:r>
            <a:r>
              <a:rPr lang="ru-RU" dirty="0"/>
              <a:t> грошового </a:t>
            </a:r>
            <a:r>
              <a:rPr lang="ru-RU" dirty="0" err="1"/>
              <a:t>вимірника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658205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Принципи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обліку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доходів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12046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7632848" cy="51125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err="1" smtClean="0"/>
              <a:t>суми</a:t>
            </a:r>
            <a:r>
              <a:rPr lang="ru-RU" sz="4400" dirty="0" smtClean="0"/>
              <a:t> </a:t>
            </a:r>
            <a:r>
              <a:rPr lang="ru-RU" sz="4400" dirty="0" err="1"/>
              <a:t>податку</a:t>
            </a:r>
            <a:r>
              <a:rPr lang="ru-RU" sz="4400" dirty="0"/>
              <a:t> на </a:t>
            </a:r>
            <a:r>
              <a:rPr lang="ru-RU" sz="4400" dirty="0" err="1"/>
              <a:t>додану</a:t>
            </a:r>
            <a:r>
              <a:rPr lang="ru-RU" sz="4400" dirty="0"/>
              <a:t> </a:t>
            </a:r>
            <a:r>
              <a:rPr lang="ru-RU" sz="4400" dirty="0" err="1"/>
              <a:t>вартість</a:t>
            </a:r>
            <a:r>
              <a:rPr lang="ru-RU" sz="4400" dirty="0"/>
              <a:t>, </a:t>
            </a:r>
            <a:r>
              <a:rPr lang="ru-RU" sz="4400" dirty="0" err="1"/>
              <a:t>акцизів</a:t>
            </a:r>
            <a:r>
              <a:rPr lang="ru-RU" sz="4400" dirty="0"/>
              <a:t>, </a:t>
            </a:r>
            <a:r>
              <a:rPr lang="ru-RU" sz="4400" dirty="0" err="1"/>
              <a:t>інших</a:t>
            </a:r>
            <a:r>
              <a:rPr lang="ru-RU" sz="4400" dirty="0"/>
              <a:t> </a:t>
            </a:r>
            <a:r>
              <a:rPr lang="ru-RU" sz="4400" dirty="0" err="1"/>
              <a:t>податків</a:t>
            </a:r>
            <a:r>
              <a:rPr lang="ru-RU" sz="4400" dirty="0"/>
              <a:t> та </a:t>
            </a:r>
            <a:r>
              <a:rPr lang="ru-RU" sz="4400" dirty="0" err="1"/>
              <a:t>обов’язкових</a:t>
            </a:r>
            <a:r>
              <a:rPr lang="ru-RU" sz="4400" dirty="0"/>
              <a:t> </a:t>
            </a:r>
            <a:r>
              <a:rPr lang="ru-RU" sz="4400" dirty="0" err="1"/>
              <a:t>платежів</a:t>
            </a:r>
            <a:r>
              <a:rPr lang="ru-RU" sz="4400" dirty="0"/>
              <a:t>,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підлягають</a:t>
            </a:r>
            <a:r>
              <a:rPr lang="ru-RU" sz="4400" dirty="0"/>
              <a:t> </a:t>
            </a:r>
            <a:r>
              <a:rPr lang="ru-RU" sz="4400" dirty="0" err="1"/>
              <a:t>перерахуванню</a:t>
            </a:r>
            <a:r>
              <a:rPr lang="ru-RU" sz="4400" dirty="0"/>
              <a:t> до бюджету та </a:t>
            </a:r>
            <a:r>
              <a:rPr lang="ru-RU" sz="4400" dirty="0" err="1"/>
              <a:t>позабюджетних</a:t>
            </a:r>
            <a:r>
              <a:rPr lang="ru-RU" sz="4400" dirty="0"/>
              <a:t> </a:t>
            </a:r>
            <a:r>
              <a:rPr lang="ru-RU" sz="4400" dirty="0" err="1"/>
              <a:t>фондів</a:t>
            </a:r>
            <a:r>
              <a:rPr lang="ru-RU" sz="44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/>
              <a:t> </a:t>
            </a:r>
            <a:r>
              <a:rPr lang="ru-RU" sz="4400" dirty="0" err="1"/>
              <a:t>суми</a:t>
            </a:r>
            <a:r>
              <a:rPr lang="ru-RU" sz="4400" dirty="0"/>
              <a:t> </a:t>
            </a:r>
            <a:r>
              <a:rPr lang="ru-RU" sz="4400" dirty="0" err="1"/>
              <a:t>надходжень</a:t>
            </a:r>
            <a:r>
              <a:rPr lang="ru-RU" sz="4400" dirty="0"/>
              <a:t> за договорами </a:t>
            </a:r>
            <a:r>
              <a:rPr lang="ru-RU" sz="4400" dirty="0" err="1"/>
              <a:t>комісії</a:t>
            </a:r>
            <a:r>
              <a:rPr lang="ru-RU" sz="4400" dirty="0"/>
              <a:t>, </a:t>
            </a:r>
            <a:r>
              <a:rPr lang="ru-RU" sz="4400" dirty="0" err="1"/>
              <a:t>агентськими</a:t>
            </a:r>
            <a:r>
              <a:rPr lang="ru-RU" sz="4400" dirty="0"/>
              <a:t> та </a:t>
            </a:r>
            <a:r>
              <a:rPr lang="ru-RU" sz="4400" dirty="0" err="1"/>
              <a:t>іншими</a:t>
            </a:r>
            <a:r>
              <a:rPr lang="ru-RU" sz="4400" dirty="0"/>
              <a:t> договорами на </a:t>
            </a:r>
            <a:r>
              <a:rPr lang="ru-RU" sz="4400" dirty="0" err="1"/>
              <a:t>користь</a:t>
            </a:r>
            <a:r>
              <a:rPr lang="ru-RU" sz="4400" dirty="0"/>
              <a:t> </a:t>
            </a:r>
            <a:r>
              <a:rPr lang="ru-RU" sz="4400" dirty="0" err="1"/>
              <a:t>комітента</a:t>
            </a:r>
            <a:r>
              <a:rPr lang="ru-RU" sz="4400" dirty="0"/>
              <a:t>, принципала </a:t>
            </a:r>
            <a:r>
              <a:rPr lang="ru-RU" sz="4400" dirty="0" err="1"/>
              <a:t>тощо</a:t>
            </a:r>
            <a:r>
              <a:rPr lang="ru-RU" sz="44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/>
              <a:t> </a:t>
            </a:r>
            <a:r>
              <a:rPr lang="ru-RU" sz="4400" dirty="0" err="1"/>
              <a:t>суми</a:t>
            </a:r>
            <a:r>
              <a:rPr lang="ru-RU" sz="4400" dirty="0"/>
              <a:t> </a:t>
            </a:r>
            <a:r>
              <a:rPr lang="ru-RU" sz="4400" dirty="0" err="1"/>
              <a:t>попередньої</a:t>
            </a:r>
            <a:r>
              <a:rPr lang="ru-RU" sz="4400" dirty="0"/>
              <a:t> оплати </a:t>
            </a:r>
            <a:r>
              <a:rPr lang="ru-RU" sz="4400" dirty="0" err="1"/>
              <a:t>продукції</a:t>
            </a:r>
            <a:r>
              <a:rPr lang="ru-RU" sz="4400" dirty="0"/>
              <a:t> (</a:t>
            </a:r>
            <a:r>
              <a:rPr lang="ru-RU" sz="4400" dirty="0" err="1"/>
              <a:t>товарів</a:t>
            </a:r>
            <a:r>
              <a:rPr lang="ru-RU" sz="4400" dirty="0"/>
              <a:t>, </a:t>
            </a:r>
            <a:r>
              <a:rPr lang="ru-RU" sz="4400" dirty="0" err="1"/>
              <a:t>робіт</a:t>
            </a:r>
            <a:r>
              <a:rPr lang="ru-RU" sz="4400" dirty="0"/>
              <a:t>, </a:t>
            </a:r>
            <a:r>
              <a:rPr lang="ru-RU" sz="4400" dirty="0" err="1"/>
              <a:t>послуг</a:t>
            </a:r>
            <a:r>
              <a:rPr lang="ru-RU" sz="4400" dirty="0"/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/>
              <a:t> </a:t>
            </a:r>
            <a:r>
              <a:rPr lang="ru-RU" sz="4400" dirty="0" err="1"/>
              <a:t>суми</a:t>
            </a:r>
            <a:r>
              <a:rPr lang="ru-RU" sz="4400" dirty="0"/>
              <a:t> авансу в </a:t>
            </a:r>
            <a:r>
              <a:rPr lang="ru-RU" sz="4400" dirty="0" err="1"/>
              <a:t>рахунок</a:t>
            </a:r>
            <a:r>
              <a:rPr lang="ru-RU" sz="4400" dirty="0"/>
              <a:t> оплати </a:t>
            </a:r>
            <a:r>
              <a:rPr lang="ru-RU" sz="4400" dirty="0" err="1"/>
              <a:t>продукції</a:t>
            </a:r>
            <a:r>
              <a:rPr lang="ru-RU" sz="4400" dirty="0"/>
              <a:t> (</a:t>
            </a:r>
            <a:r>
              <a:rPr lang="ru-RU" sz="4400" dirty="0" err="1"/>
              <a:t>товарів</a:t>
            </a:r>
            <a:r>
              <a:rPr lang="ru-RU" sz="4400" dirty="0"/>
              <a:t>, </a:t>
            </a:r>
            <a:r>
              <a:rPr lang="ru-RU" sz="4400" dirty="0" err="1"/>
              <a:t>робіт</a:t>
            </a:r>
            <a:r>
              <a:rPr lang="ru-RU" sz="4400" dirty="0"/>
              <a:t>, </a:t>
            </a:r>
            <a:r>
              <a:rPr lang="ru-RU" sz="4400" dirty="0" err="1"/>
              <a:t>послуг</a:t>
            </a:r>
            <a:r>
              <a:rPr lang="ru-RU" sz="4400" dirty="0"/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/>
              <a:t> </a:t>
            </a:r>
            <a:r>
              <a:rPr lang="ru-RU" sz="4400" dirty="0" err="1"/>
              <a:t>суми</a:t>
            </a:r>
            <a:r>
              <a:rPr lang="ru-RU" sz="4400" dirty="0"/>
              <a:t> </a:t>
            </a:r>
            <a:r>
              <a:rPr lang="ru-RU" sz="4400" dirty="0" err="1"/>
              <a:t>завдатку</a:t>
            </a:r>
            <a:r>
              <a:rPr lang="ru-RU" sz="4400" dirty="0"/>
              <a:t> </a:t>
            </a:r>
            <a:r>
              <a:rPr lang="ru-RU" sz="4400" dirty="0" err="1"/>
              <a:t>під</a:t>
            </a:r>
            <a:r>
              <a:rPr lang="ru-RU" sz="4400" dirty="0"/>
              <a:t> заставу </a:t>
            </a:r>
            <a:r>
              <a:rPr lang="ru-RU" sz="4400" dirty="0" err="1"/>
              <a:t>або</a:t>
            </a:r>
            <a:r>
              <a:rPr lang="ru-RU" sz="4400" dirty="0"/>
              <a:t> в </a:t>
            </a:r>
            <a:r>
              <a:rPr lang="ru-RU" sz="4400" dirty="0" err="1"/>
              <a:t>погашення</a:t>
            </a:r>
            <a:r>
              <a:rPr lang="ru-RU" sz="4400" dirty="0"/>
              <a:t> </a:t>
            </a:r>
            <a:r>
              <a:rPr lang="ru-RU" sz="4400" dirty="0" err="1"/>
              <a:t>позики</a:t>
            </a:r>
            <a:r>
              <a:rPr lang="ru-RU" sz="4400" dirty="0"/>
              <a:t>, </a:t>
            </a:r>
            <a:r>
              <a:rPr lang="ru-RU" sz="4400" dirty="0" err="1"/>
              <a:t>якщо</a:t>
            </a:r>
            <a:r>
              <a:rPr lang="ru-RU" sz="4400" dirty="0"/>
              <a:t> </a:t>
            </a:r>
            <a:r>
              <a:rPr lang="ru-RU" sz="4400" dirty="0" err="1"/>
              <a:t>це</a:t>
            </a:r>
            <a:r>
              <a:rPr lang="ru-RU" sz="4400" dirty="0"/>
              <a:t> </a:t>
            </a:r>
            <a:r>
              <a:rPr lang="ru-RU" sz="4400" dirty="0" err="1"/>
              <a:t>передбачено</a:t>
            </a:r>
            <a:r>
              <a:rPr lang="ru-RU" sz="4400" dirty="0"/>
              <a:t> </a:t>
            </a:r>
            <a:r>
              <a:rPr lang="ru-RU" sz="4400" dirty="0" err="1"/>
              <a:t>відповідними</a:t>
            </a:r>
            <a:r>
              <a:rPr lang="ru-RU" sz="4400" dirty="0"/>
              <a:t> договорами;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/>
              <a:t> </a:t>
            </a:r>
            <a:r>
              <a:rPr lang="ru-RU" sz="4400" dirty="0" err="1"/>
              <a:t>надходження</a:t>
            </a:r>
            <a:r>
              <a:rPr lang="ru-RU" sz="4400" dirty="0"/>
              <a:t>, </a:t>
            </a:r>
            <a:r>
              <a:rPr lang="ru-RU" sz="4400" dirty="0" err="1"/>
              <a:t>які</a:t>
            </a:r>
            <a:r>
              <a:rPr lang="ru-RU" sz="4400" dirty="0"/>
              <a:t> належать </a:t>
            </a:r>
            <a:r>
              <a:rPr lang="ru-RU" sz="4400" dirty="0" err="1"/>
              <a:t>іншим</a:t>
            </a:r>
            <a:r>
              <a:rPr lang="ru-RU" sz="4400" dirty="0"/>
              <a:t> особам;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/>
              <a:t> </a:t>
            </a:r>
            <a:r>
              <a:rPr lang="ru-RU" sz="4400" dirty="0" err="1"/>
              <a:t>надходження</a:t>
            </a:r>
            <a:r>
              <a:rPr lang="ru-RU" sz="4400" dirty="0"/>
              <a:t> </a:t>
            </a:r>
            <a:r>
              <a:rPr lang="ru-RU" sz="4400" dirty="0" err="1"/>
              <a:t>від</a:t>
            </a:r>
            <a:r>
              <a:rPr lang="ru-RU" sz="4400" dirty="0"/>
              <a:t> </a:t>
            </a:r>
            <a:r>
              <a:rPr lang="ru-RU" sz="4400" dirty="0" err="1"/>
              <a:t>первинного</a:t>
            </a:r>
            <a:r>
              <a:rPr lang="ru-RU" sz="4400" dirty="0"/>
              <a:t> </a:t>
            </a:r>
            <a:r>
              <a:rPr lang="ru-RU" sz="4400" dirty="0" err="1"/>
              <a:t>розміщення</a:t>
            </a:r>
            <a:r>
              <a:rPr lang="ru-RU" sz="4400" dirty="0"/>
              <a:t> </a:t>
            </a:r>
            <a:r>
              <a:rPr lang="ru-RU" sz="4400" dirty="0" err="1"/>
              <a:t>цінних</a:t>
            </a:r>
            <a:r>
              <a:rPr lang="ru-RU" sz="4400" dirty="0"/>
              <a:t> </a:t>
            </a:r>
            <a:r>
              <a:rPr lang="ru-RU" sz="4400" dirty="0" err="1"/>
              <a:t>паперів</a:t>
            </a:r>
            <a:r>
              <a:rPr lang="ru-RU" sz="4400" dirty="0"/>
              <a:t> </a:t>
            </a:r>
            <a:r>
              <a:rPr lang="ru-RU" sz="4400" dirty="0" err="1"/>
              <a:t>тощо</a:t>
            </a:r>
            <a:r>
              <a:rPr lang="ru-RU" sz="4400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60648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визнаються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доходами,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згідно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 П(С)БО 15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» :</a:t>
            </a:r>
          </a:p>
        </p:txBody>
      </p:sp>
    </p:spTree>
    <p:extLst>
      <p:ext uri="{BB962C8B-B14F-4D97-AF65-F5344CB8AC3E}">
        <p14:creationId xmlns:p14="http://schemas.microsoft.com/office/powerpoint/2010/main" val="3592779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916832"/>
            <a:ext cx="7557832" cy="453890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err="1"/>
              <a:t>підприємство</a:t>
            </a:r>
            <a:r>
              <a:rPr lang="ru-RU" dirty="0"/>
              <a:t> передало </a:t>
            </a:r>
            <a:r>
              <a:rPr lang="ru-RU" dirty="0" err="1"/>
              <a:t>покупцеві</a:t>
            </a:r>
            <a:r>
              <a:rPr lang="ru-RU" dirty="0"/>
              <a:t>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та </a:t>
            </a:r>
            <a:r>
              <a:rPr lang="ru-RU" dirty="0" err="1"/>
              <a:t>вигоди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правом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продукцію</a:t>
            </a:r>
            <a:r>
              <a:rPr lang="ru-RU" dirty="0"/>
              <a:t> (товар, </a:t>
            </a:r>
            <a:r>
              <a:rPr lang="ru-RU" dirty="0" err="1"/>
              <a:t>інший</a:t>
            </a:r>
            <a:r>
              <a:rPr lang="ru-RU" dirty="0"/>
              <a:t> актив);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, </a:t>
            </a:r>
            <a:r>
              <a:rPr lang="ru-RU" dirty="0" err="1"/>
              <a:t>пов’язаному</a:t>
            </a:r>
            <a:r>
              <a:rPr lang="ru-RU" dirty="0"/>
              <a:t> з </a:t>
            </a:r>
            <a:r>
              <a:rPr lang="ru-RU" dirty="0" err="1"/>
              <a:t>володінням</a:t>
            </a:r>
            <a:r>
              <a:rPr lang="ru-RU" dirty="0"/>
              <a:t>, та не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контролю за </a:t>
            </a:r>
            <a:r>
              <a:rPr lang="ru-RU" dirty="0" err="1"/>
              <a:t>реалізованою</a:t>
            </a:r>
            <a:r>
              <a:rPr lang="ru-RU" dirty="0"/>
              <a:t> </a:t>
            </a:r>
            <a:r>
              <a:rPr lang="ru-RU" dirty="0" err="1"/>
              <a:t>продукцією</a:t>
            </a:r>
            <a:r>
              <a:rPr lang="ru-RU" dirty="0"/>
              <a:t> (товарами, </a:t>
            </a:r>
            <a:r>
              <a:rPr lang="ru-RU" dirty="0" err="1"/>
              <a:t>іншими</a:t>
            </a:r>
            <a:r>
              <a:rPr lang="ru-RU" dirty="0"/>
              <a:t> активами);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сума </a:t>
            </a:r>
            <a:r>
              <a:rPr lang="ru-RU" dirty="0"/>
              <a:t>доходу (</a:t>
            </a:r>
            <a:r>
              <a:rPr lang="ru-RU" dirty="0" err="1"/>
              <a:t>виручка</a:t>
            </a:r>
            <a:r>
              <a:rPr lang="ru-RU" dirty="0"/>
              <a:t>)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оцінена</a:t>
            </a:r>
            <a:r>
              <a:rPr lang="ru-RU" dirty="0"/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доходи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операцією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/>
              <a:t>впевненість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збільшаться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операцією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5757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Відповідно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до П(С)БО 15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», доходи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реалізації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товарів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активів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визнаються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738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239000" cy="4754928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ru-RU" dirty="0" err="1"/>
              <a:t>Дохід</a:t>
            </a:r>
            <a:r>
              <a:rPr lang="ru-RU" dirty="0"/>
              <a:t>,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визнається</a:t>
            </a:r>
            <a:r>
              <a:rPr lang="ru-RU" dirty="0"/>
              <a:t> </a:t>
            </a:r>
            <a:r>
              <a:rPr lang="ru-RU" dirty="0" err="1"/>
              <a:t>виходячи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завершеності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дату балансу,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оцінений</a:t>
            </a:r>
            <a:r>
              <a:rPr lang="ru-RU" dirty="0"/>
              <a:t> результат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ru-RU" dirty="0" err="1"/>
              <a:t>Цільове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доходом тих </a:t>
            </a:r>
            <a:r>
              <a:rPr lang="ru-RU" dirty="0" err="1"/>
              <a:t>періодів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умов </a:t>
            </a:r>
            <a:r>
              <a:rPr lang="ru-RU" dirty="0" err="1"/>
              <a:t>цільового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0917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96952"/>
            <a:ext cx="7632848" cy="3531110"/>
          </a:xfrm>
        </p:spPr>
        <p:txBody>
          <a:bodyPr>
            <a:normAutofit fontScale="85000" lnSpcReduction="20000"/>
          </a:bodyPr>
          <a:lstStyle/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визнаватися</a:t>
            </a:r>
            <a:r>
              <a:rPr lang="ru-RU" dirty="0"/>
              <a:t> в такому порядку:</a:t>
            </a:r>
          </a:p>
          <a:p>
            <a:pPr marL="0" indent="4320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 err="1" smtClean="0"/>
              <a:t>відсотки</a:t>
            </a:r>
            <a:r>
              <a:rPr lang="ru-RU" dirty="0" smtClean="0"/>
              <a:t> </a:t>
            </a:r>
            <a:r>
              <a:rPr lang="ru-RU" dirty="0" err="1"/>
              <a:t>визнаються</a:t>
            </a:r>
            <a:r>
              <a:rPr lang="ru-RU" dirty="0"/>
              <a:t> в тому </a:t>
            </a:r>
            <a:r>
              <a:rPr lang="ru-RU" dirty="0" err="1"/>
              <a:t>звітному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вони належать,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нарахування</a:t>
            </a:r>
            <a:r>
              <a:rPr lang="ru-RU" dirty="0"/>
              <a:t> і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активами;</a:t>
            </a:r>
          </a:p>
          <a:p>
            <a:pPr marL="0" indent="4320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 err="1" smtClean="0"/>
              <a:t>роялті</a:t>
            </a:r>
            <a:r>
              <a:rPr lang="ru-RU" dirty="0" smtClean="0"/>
              <a:t> </a:t>
            </a:r>
            <a:r>
              <a:rPr lang="ru-RU" dirty="0" err="1"/>
              <a:t>визнаються</a:t>
            </a:r>
            <a:r>
              <a:rPr lang="ru-RU" dirty="0"/>
              <a:t> за принципом </a:t>
            </a:r>
            <a:r>
              <a:rPr lang="ru-RU" dirty="0" err="1"/>
              <a:t>нарахування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договору;</a:t>
            </a:r>
          </a:p>
          <a:p>
            <a:pPr marL="0" indent="4320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 err="1" smtClean="0"/>
              <a:t>дивіденди</a:t>
            </a:r>
            <a:r>
              <a:rPr lang="ru-RU" dirty="0" smtClean="0"/>
              <a:t> </a:t>
            </a:r>
            <a:r>
              <a:rPr lang="ru-RU" dirty="0" err="1"/>
              <a:t>визнаються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виплату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2924"/>
            <a:ext cx="62646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2000" algn="just">
              <a:buClr>
                <a:srgbClr val="B13F9A"/>
              </a:buClr>
              <a:buSzPct val="73000"/>
            </a:pP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виникає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результаті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використання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активів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підприємства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іншими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сторонами,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визнається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вигляді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відсотків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роялті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дивідендів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0" indent="432000" algn="just">
              <a:spcBef>
                <a:spcPts val="600"/>
              </a:spcBef>
              <a:buClr>
                <a:srgbClr val="B13F9A"/>
              </a:buClr>
              <a:buSzPct val="73000"/>
              <a:buFont typeface="Wingdings" panose="05000000000000000000" pitchFamily="2" charset="2"/>
              <a:buChar char="q"/>
            </a:pPr>
            <a:r>
              <a:rPr lang="ru-RU" sz="2200" dirty="0" err="1">
                <a:solidFill>
                  <a:prstClr val="black"/>
                </a:solidFill>
              </a:rPr>
              <a:t>ймовірне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надходження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економічних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вигод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пов’язаних</a:t>
            </a:r>
            <a:r>
              <a:rPr lang="ru-RU" sz="2200" dirty="0">
                <a:solidFill>
                  <a:prstClr val="black"/>
                </a:solidFill>
              </a:rPr>
              <a:t> з такою </a:t>
            </a:r>
            <a:r>
              <a:rPr lang="ru-RU" sz="2200" dirty="0" err="1">
                <a:solidFill>
                  <a:prstClr val="black"/>
                </a:solidFill>
              </a:rPr>
              <a:t>операцією</a:t>
            </a:r>
            <a:r>
              <a:rPr lang="ru-RU" sz="2200" dirty="0">
                <a:solidFill>
                  <a:prstClr val="black"/>
                </a:solidFill>
              </a:rPr>
              <a:t>;</a:t>
            </a:r>
          </a:p>
          <a:p>
            <a:pPr lvl="0" indent="432000" algn="just">
              <a:spcBef>
                <a:spcPts val="600"/>
              </a:spcBef>
              <a:buClr>
                <a:srgbClr val="B13F9A"/>
              </a:buClr>
              <a:buSzPct val="73000"/>
              <a:buFont typeface="Wingdings" panose="05000000000000000000" pitchFamily="2" charset="2"/>
              <a:buChar char="q"/>
            </a:pPr>
            <a:r>
              <a:rPr lang="ru-RU" sz="2200" dirty="0" err="1">
                <a:solidFill>
                  <a:prstClr val="black"/>
                </a:solidFill>
              </a:rPr>
              <a:t>дохід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може</a:t>
            </a:r>
            <a:r>
              <a:rPr lang="ru-RU" sz="2200" dirty="0">
                <a:solidFill>
                  <a:prstClr val="black"/>
                </a:solidFill>
              </a:rPr>
              <a:t> бути </a:t>
            </a:r>
            <a:r>
              <a:rPr lang="ru-RU" sz="2200" dirty="0" err="1">
                <a:solidFill>
                  <a:prstClr val="black"/>
                </a:solidFill>
              </a:rPr>
              <a:t>достовірно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оцінений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2094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7239000" cy="295472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Звичайною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діяльністю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є </a:t>
            </a:r>
            <a:r>
              <a:rPr lang="ru-RU" dirty="0"/>
              <a:t>будь-яка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. </a:t>
            </a:r>
            <a:endParaRPr lang="ru-RU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err="1" smtClean="0"/>
              <a:t>Звичайна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операційну</a:t>
            </a:r>
            <a:r>
              <a:rPr lang="ru-RU" dirty="0"/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неопераційну</a:t>
            </a:r>
            <a:r>
              <a:rPr lang="ru-RU" dirty="0"/>
              <a:t> (</a:t>
            </a:r>
            <a:r>
              <a:rPr lang="ru-RU" dirty="0" err="1"/>
              <a:t>фінансову</a:t>
            </a:r>
            <a:r>
              <a:rPr lang="ru-RU" dirty="0"/>
              <a:t>, </a:t>
            </a:r>
            <a:r>
              <a:rPr lang="ru-RU" dirty="0" err="1"/>
              <a:t>інвестиційну</a:t>
            </a:r>
            <a:r>
              <a:rPr lang="ru-RU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60648"/>
            <a:ext cx="6120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dirty="0">
                <a:solidFill>
                  <a:prstClr val="black"/>
                </a:solidFill>
              </a:rPr>
              <a:t>У </a:t>
            </a:r>
            <a:r>
              <a:rPr lang="ru-RU" sz="2600" dirty="0" err="1">
                <a:solidFill>
                  <a:prstClr val="black"/>
                </a:solidFill>
              </a:rPr>
              <a:t>відповідності</a:t>
            </a:r>
            <a:r>
              <a:rPr lang="ru-RU" sz="2600" dirty="0">
                <a:solidFill>
                  <a:prstClr val="black"/>
                </a:solidFill>
              </a:rPr>
              <a:t> з П(С)БО 15 «</a:t>
            </a:r>
            <a:r>
              <a:rPr lang="ru-RU" sz="2600" dirty="0" err="1">
                <a:solidFill>
                  <a:prstClr val="black"/>
                </a:solidFill>
              </a:rPr>
              <a:t>Дохід</a:t>
            </a:r>
            <a:r>
              <a:rPr lang="ru-RU" sz="2600" dirty="0">
                <a:solidFill>
                  <a:prstClr val="black"/>
                </a:solidFill>
              </a:rPr>
              <a:t>» в основу </a:t>
            </a:r>
            <a:r>
              <a:rPr lang="ru-RU" sz="2600" dirty="0" err="1">
                <a:solidFill>
                  <a:prstClr val="black"/>
                </a:solidFill>
              </a:rPr>
              <a:t>класифікації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доходів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покладено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види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діяльності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від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яких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такі</a:t>
            </a:r>
            <a:r>
              <a:rPr lang="ru-RU" sz="2600" dirty="0">
                <a:solidFill>
                  <a:prstClr val="black"/>
                </a:solidFill>
              </a:rPr>
              <a:t> доходи </a:t>
            </a:r>
            <a:r>
              <a:rPr lang="ru-RU" sz="2600" dirty="0" err="1">
                <a:solidFill>
                  <a:prstClr val="black"/>
                </a:solidFill>
              </a:rPr>
              <a:t>отримано</a:t>
            </a:r>
            <a:r>
              <a:rPr lang="ru-RU" sz="2600" dirty="0">
                <a:solidFill>
                  <a:prstClr val="black"/>
                </a:solidFill>
              </a:rPr>
              <a:t>. </a:t>
            </a:r>
            <a:r>
              <a:rPr lang="ru-RU" sz="2600" dirty="0" err="1">
                <a:solidFill>
                  <a:prstClr val="black"/>
                </a:solidFill>
              </a:rPr>
              <a:t>Згідно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національних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стандартів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обліку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діяльність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підприємства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класифікується</a:t>
            </a:r>
            <a:r>
              <a:rPr lang="ru-RU" sz="2600" dirty="0">
                <a:solidFill>
                  <a:prstClr val="black"/>
                </a:solidFill>
              </a:rPr>
              <a:t> на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звичайну</a:t>
            </a:r>
            <a:r>
              <a:rPr lang="ru-RU" sz="2600" dirty="0">
                <a:solidFill>
                  <a:prstClr val="black"/>
                </a:solidFill>
              </a:rPr>
              <a:t> і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надзвичайну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852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987936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Операційна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діяльність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є </a:t>
            </a:r>
            <a:r>
              <a:rPr lang="ru-RU" dirty="0" err="1"/>
              <a:t>інвестиційною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фінансовою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Інвестиційна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придбання</a:t>
            </a:r>
            <a:r>
              <a:rPr lang="ru-RU" dirty="0"/>
              <a:t> і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необоротних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є </a:t>
            </a:r>
            <a:r>
              <a:rPr lang="ru-RU" dirty="0" err="1"/>
              <a:t>еквівалентами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Фінансова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та складу </a:t>
            </a:r>
            <a:r>
              <a:rPr lang="ru-RU" dirty="0" err="1"/>
              <a:t>власного</a:t>
            </a:r>
            <a:r>
              <a:rPr lang="ru-RU" dirty="0"/>
              <a:t> і </a:t>
            </a:r>
            <a:r>
              <a:rPr lang="ru-RU" dirty="0" err="1"/>
              <a:t>позичкового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601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37468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виручка</a:t>
            </a:r>
            <a:r>
              <a:rPr lang="ru-RU" dirty="0"/>
              <a:t>)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 err="1" smtClean="0"/>
              <a:t>нші</a:t>
            </a:r>
            <a:r>
              <a:rPr lang="ru-RU" dirty="0" smtClean="0"/>
              <a:t> </a:t>
            </a:r>
            <a:r>
              <a:rPr lang="ru-RU" dirty="0" err="1"/>
              <a:t>операційні</a:t>
            </a:r>
            <a:r>
              <a:rPr lang="ru-RU" dirty="0"/>
              <a:t> доходи;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/>
              <a:t>доходи;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/>
              <a:t>доходи;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 err="1" smtClean="0"/>
              <a:t>надзвичайні</a:t>
            </a:r>
            <a:r>
              <a:rPr lang="ru-RU" dirty="0" smtClean="0"/>
              <a:t> </a:t>
            </a:r>
            <a:r>
              <a:rPr lang="ru-RU" dirty="0"/>
              <a:t>доходи.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40"/>
            <a:ext cx="6248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Доходи,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визнані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класифікуються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бухгалтерському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обліку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таким чином:</a:t>
            </a:r>
          </a:p>
        </p:txBody>
      </p:sp>
    </p:spTree>
    <p:extLst>
      <p:ext uri="{BB962C8B-B14F-4D97-AF65-F5344CB8AC3E}">
        <p14:creationId xmlns:p14="http://schemas.microsoft.com/office/powerpoint/2010/main" val="98261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операційної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8864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Фінансові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результати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бухгалтерському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обліку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класифікуються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:</a:t>
            </a:r>
          </a:p>
        </p:txBody>
      </p:sp>
    </p:spTree>
    <p:extLst>
      <p:ext uri="{BB962C8B-B14F-4D97-AF65-F5344CB8AC3E}">
        <p14:creationId xmlns:p14="http://schemas.microsoft.com/office/powerpoint/2010/main" val="6188375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7239000" cy="3096344"/>
          </a:xfrm>
        </p:spPr>
        <p:txBody>
          <a:bodyPr>
            <a:noAutofit/>
          </a:bodyPr>
          <a:lstStyle/>
          <a:p>
            <a:r>
              <a:rPr lang="ru-RU" sz="4000" dirty="0"/>
              <a:t>4. </a:t>
            </a:r>
            <a:r>
              <a:rPr lang="ru-RU" sz="4000" dirty="0" err="1"/>
              <a:t>Особливості</a:t>
            </a:r>
            <a:r>
              <a:rPr lang="ru-RU" sz="4000" dirty="0"/>
              <a:t> </a:t>
            </a:r>
            <a:r>
              <a:rPr lang="ru-RU" sz="4000" dirty="0" err="1"/>
              <a:t>оцінки</a:t>
            </a:r>
            <a:r>
              <a:rPr lang="ru-RU" sz="4000" dirty="0"/>
              <a:t> та </a:t>
            </a:r>
            <a:r>
              <a:rPr lang="ru-RU" sz="4000" dirty="0" err="1"/>
              <a:t>визнання</a:t>
            </a:r>
            <a:r>
              <a:rPr lang="ru-RU" sz="4000" dirty="0"/>
              <a:t> </a:t>
            </a:r>
            <a:r>
              <a:rPr lang="ru-RU" sz="4000" dirty="0" err="1"/>
              <a:t>витрат</a:t>
            </a:r>
            <a:r>
              <a:rPr lang="ru-RU" sz="4000" dirty="0"/>
              <a:t> </a:t>
            </a:r>
            <a:r>
              <a:rPr lang="ru-RU" sz="4000" dirty="0" err="1"/>
              <a:t>відповідно</a:t>
            </a:r>
            <a:r>
              <a:rPr lang="ru-RU" sz="4000" dirty="0"/>
              <a:t> до </a:t>
            </a:r>
            <a:r>
              <a:rPr lang="ru-RU" sz="4000" dirty="0" err="1"/>
              <a:t>національних</a:t>
            </a:r>
            <a:r>
              <a:rPr lang="ru-RU" sz="4000" dirty="0"/>
              <a:t> і </a:t>
            </a:r>
            <a:r>
              <a:rPr lang="ru-RU" sz="4000" dirty="0" err="1"/>
              <a:t>міжнародних</a:t>
            </a:r>
            <a:r>
              <a:rPr lang="ru-RU" sz="4000" dirty="0"/>
              <a:t> </a:t>
            </a:r>
            <a:r>
              <a:rPr lang="ru-RU" sz="4000" dirty="0" err="1"/>
              <a:t>стандартів</a:t>
            </a:r>
            <a:r>
              <a:rPr lang="ru-RU" sz="4000" dirty="0"/>
              <a:t> </a:t>
            </a:r>
            <a:r>
              <a:rPr lang="ru-RU" sz="4000" dirty="0" err="1"/>
              <a:t>бухгалтерського</a:t>
            </a:r>
            <a:r>
              <a:rPr lang="ru-RU" sz="4000" dirty="0"/>
              <a:t> </a:t>
            </a:r>
            <a:r>
              <a:rPr lang="ru-RU" sz="4000" dirty="0" err="1"/>
              <a:t>обліку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456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малого </a:t>
            </a:r>
            <a:r>
              <a:rPr lang="ru-RU" dirty="0" err="1"/>
              <a:t>підприємництва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залучені</a:t>
            </a:r>
            <a:r>
              <a:rPr lang="ru-RU" dirty="0"/>
              <a:t> в </a:t>
            </a:r>
            <a:r>
              <a:rPr lang="ru-RU" dirty="0" err="1"/>
              <a:t>економіку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законодавстві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часткове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роки </a:t>
            </a:r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і </a:t>
            </a:r>
            <a:r>
              <a:rPr lang="ru-RU" dirty="0" err="1"/>
              <a:t>спільних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 В той же час </a:t>
            </a:r>
            <a:r>
              <a:rPr lang="ru-RU" dirty="0" err="1"/>
              <a:t>фіскальне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незначне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не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України</a:t>
            </a:r>
            <a:r>
              <a:rPr lang="ru-RU" dirty="0"/>
              <a:t>, де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на </a:t>
            </a:r>
            <a:r>
              <a:rPr lang="ru-RU" dirty="0" err="1"/>
              <a:t>прибуток</a:t>
            </a:r>
            <a:r>
              <a:rPr lang="ru-RU" dirty="0"/>
              <a:t> є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51730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20040"/>
            <a:ext cx="420432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Витрати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вигод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вибуття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розподілення</a:t>
            </a:r>
            <a:r>
              <a:rPr lang="ru-RU" dirty="0"/>
              <a:t> </a:t>
            </a:r>
            <a:r>
              <a:rPr lang="ru-RU" dirty="0" err="1"/>
              <a:t>власниками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91970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9359"/>
            <a:ext cx="7427168" cy="4996377"/>
          </a:xfrm>
        </p:spPr>
        <p:txBody>
          <a:bodyPr/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dirty="0" err="1"/>
              <a:t>Методологічні</a:t>
            </a:r>
            <a:r>
              <a:rPr lang="ru-RU" dirty="0"/>
              <a:t> засади </a:t>
            </a:r>
            <a:r>
              <a:rPr lang="ru-RU" dirty="0" err="1"/>
              <a:t>формування</a:t>
            </a:r>
            <a:r>
              <a:rPr lang="ru-RU" dirty="0"/>
              <a:t> у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Положення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(стандарт)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бухгалтерського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обліку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16 П(С)БО 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dirty="0"/>
              <a:t>. </a:t>
            </a:r>
            <a:endParaRPr lang="ru-RU" dirty="0" smtClean="0"/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/>
              <a:t>цього</a:t>
            </a:r>
            <a:r>
              <a:rPr lang="ru-RU" dirty="0"/>
              <a:t> стандарту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і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39843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66" y="3212976"/>
            <a:ext cx="7239000" cy="317075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неможливо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прямо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пов'язати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доходом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певного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періоду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відображаються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складі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витрат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того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звітного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періоду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якому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здійснені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9986" y="744537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/>
              <a:t>П(С)БО 16 </a:t>
            </a:r>
            <a:r>
              <a:rPr lang="ru-RU" sz="2800" dirty="0" err="1"/>
              <a:t>наголошує</a:t>
            </a:r>
            <a:r>
              <a:rPr lang="ru-RU" sz="2800" dirty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визнаються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витратами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певного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періоду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водночас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визнанням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доходу, для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отримання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якого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здійснені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9381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30308"/>
            <a:ext cx="7560840" cy="46254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платежі</a:t>
            </a:r>
            <a:r>
              <a:rPr lang="ru-RU" dirty="0" smtClean="0"/>
              <a:t> </a:t>
            </a:r>
            <a:r>
              <a:rPr lang="ru-RU" dirty="0"/>
              <a:t>за договорами </a:t>
            </a:r>
            <a:r>
              <a:rPr lang="ru-RU" dirty="0" err="1"/>
              <a:t>комісії</a:t>
            </a:r>
            <a:r>
              <a:rPr lang="ru-RU" dirty="0"/>
              <a:t>, </a:t>
            </a:r>
            <a:r>
              <a:rPr lang="ru-RU" dirty="0" err="1"/>
              <a:t>агентськими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аналогічними</a:t>
            </a:r>
            <a:r>
              <a:rPr lang="ru-RU" dirty="0"/>
              <a:t> договорами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комітента</a:t>
            </a:r>
            <a:r>
              <a:rPr lang="ru-RU" dirty="0"/>
              <a:t>, принципала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попередня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авансова</a:t>
            </a:r>
            <a:r>
              <a:rPr lang="ru-RU" dirty="0"/>
              <a:t>) оплата </a:t>
            </a:r>
            <a:r>
              <a:rPr lang="ru-RU" dirty="0" err="1"/>
              <a:t>запасів</a:t>
            </a:r>
            <a:r>
              <a:rPr lang="ru-RU" dirty="0"/>
              <a:t>,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погашення</a:t>
            </a:r>
            <a:r>
              <a:rPr lang="ru-RU" dirty="0" smtClean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позик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ознакам</a:t>
            </a:r>
            <a:r>
              <a:rPr lang="ru-RU" dirty="0"/>
              <a:t>, </a:t>
            </a:r>
            <a:r>
              <a:rPr lang="ru-RU" dirty="0" err="1"/>
              <a:t>наведеним</a:t>
            </a:r>
            <a:r>
              <a:rPr lang="ru-RU" dirty="0"/>
              <a:t> у </a:t>
            </a:r>
            <a:r>
              <a:rPr lang="ru-RU" dirty="0" err="1"/>
              <a:t>пункті</a:t>
            </a:r>
            <a:r>
              <a:rPr lang="ru-RU" dirty="0"/>
              <a:t> 6 </a:t>
            </a:r>
            <a:r>
              <a:rPr lang="ru-RU" dirty="0" err="1"/>
              <a:t>Положення</a:t>
            </a:r>
            <a:r>
              <a:rPr lang="ru-RU" dirty="0"/>
              <a:t> (стандарту) 16;</a:t>
            </a:r>
          </a:p>
          <a:p>
            <a:pPr algn="just"/>
            <a:r>
              <a:rPr lang="ru-RU" dirty="0"/>
              <a:t> </a:t>
            </a:r>
            <a:r>
              <a:rPr lang="ru-RU" dirty="0" err="1" smtClean="0"/>
              <a:t>витрати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положень</a:t>
            </a:r>
            <a:r>
              <a:rPr lang="ru-RU" dirty="0"/>
              <a:t> (</a:t>
            </a:r>
            <a:r>
              <a:rPr lang="ru-RU" dirty="0" err="1"/>
              <a:t>стандартів</a:t>
            </a:r>
            <a:r>
              <a:rPr lang="ru-RU" dirty="0"/>
              <a:t>)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4306" y="26064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визнаються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витратами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та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включаються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звіту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фінансові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результати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647457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7776864" cy="461091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Собівартість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реалізованої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продукції</a:t>
            </a:r>
            <a:r>
              <a:rPr lang="ru-RU" sz="3200" dirty="0"/>
              <a:t> (</a:t>
            </a:r>
            <a:r>
              <a:rPr lang="ru-RU" sz="3200" dirty="0" err="1"/>
              <a:t>робіт</a:t>
            </a:r>
            <a:r>
              <a:rPr lang="ru-RU" sz="3200" dirty="0"/>
              <a:t>, </a:t>
            </a:r>
            <a:r>
              <a:rPr lang="ru-RU" sz="3200" dirty="0" err="1"/>
              <a:t>послуг</a:t>
            </a:r>
            <a:r>
              <a:rPr lang="ru-RU" sz="3200" dirty="0"/>
              <a:t>) </a:t>
            </a:r>
            <a:r>
              <a:rPr lang="ru-RU" sz="3200" dirty="0" err="1"/>
              <a:t>складається</a:t>
            </a:r>
            <a:r>
              <a:rPr lang="ru-RU" sz="3200" dirty="0"/>
              <a:t> з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виробничої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собівартості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продукції</a:t>
            </a:r>
            <a:r>
              <a:rPr lang="ru-RU" sz="3200" dirty="0"/>
              <a:t> (</a:t>
            </a:r>
            <a:r>
              <a:rPr lang="ru-RU" sz="3200" dirty="0" err="1"/>
              <a:t>робіт</a:t>
            </a:r>
            <a:r>
              <a:rPr lang="ru-RU" sz="3200" dirty="0"/>
              <a:t>, </a:t>
            </a:r>
            <a:r>
              <a:rPr lang="ru-RU" sz="3200" dirty="0" err="1"/>
              <a:t>послуг</a:t>
            </a:r>
            <a:r>
              <a:rPr lang="ru-RU" sz="3200" dirty="0"/>
              <a:t>), яка </a:t>
            </a:r>
            <a:r>
              <a:rPr lang="ru-RU" sz="3200" dirty="0" err="1"/>
              <a:t>була</a:t>
            </a:r>
            <a:r>
              <a:rPr lang="ru-RU" sz="3200" dirty="0"/>
              <a:t> </a:t>
            </a:r>
            <a:r>
              <a:rPr lang="ru-RU" sz="3200" dirty="0" err="1"/>
              <a:t>реалізована</a:t>
            </a:r>
            <a:r>
              <a:rPr lang="ru-RU" sz="3200" dirty="0"/>
              <a:t> </a:t>
            </a:r>
            <a:r>
              <a:rPr lang="ru-RU" sz="3200" dirty="0" err="1"/>
              <a:t>протягом</a:t>
            </a:r>
            <a:r>
              <a:rPr lang="ru-RU" sz="3200" dirty="0"/>
              <a:t> </a:t>
            </a:r>
            <a:r>
              <a:rPr lang="ru-RU" sz="3200" dirty="0" err="1"/>
              <a:t>звітного</a:t>
            </a:r>
            <a:r>
              <a:rPr lang="ru-RU" sz="3200" dirty="0"/>
              <a:t> </a:t>
            </a:r>
            <a:r>
              <a:rPr lang="ru-RU" sz="3200" dirty="0" err="1"/>
              <a:t>періоду</a:t>
            </a:r>
            <a:r>
              <a:rPr lang="ru-RU" sz="3200" dirty="0"/>
              <a:t>,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нерозподілених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постійних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загально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виробничих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витрат</a:t>
            </a:r>
            <a:r>
              <a:rPr lang="ru-RU" sz="3200" dirty="0"/>
              <a:t> та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наднормативних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виробничих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витрат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730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414"/>
            <a:ext cx="7632848" cy="489694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400" dirty="0" err="1" smtClean="0">
                <a:solidFill>
                  <a:schemeClr val="accent2">
                    <a:lumMod val="75000"/>
                  </a:schemeClr>
                </a:solidFill>
              </a:rPr>
              <a:t>прямі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матеріальні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400" dirty="0" err="1" smtClean="0">
                <a:solidFill>
                  <a:schemeClr val="accent2">
                    <a:lumMod val="75000"/>
                  </a:schemeClr>
                </a:solidFill>
              </a:rPr>
              <a:t>прямі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 на оплату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праці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400" dirty="0" err="1" smtClean="0"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прямі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400" dirty="0" err="1" smtClean="0">
                <a:solidFill>
                  <a:schemeClr val="accent2">
                    <a:lumMod val="75000"/>
                  </a:schemeClr>
                </a:solidFill>
              </a:rPr>
              <a:t>змінні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загальновиробничі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постійні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розподілені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загальновиробничі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300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100" dirty="0" err="1"/>
              <a:t>Виробнича</a:t>
            </a:r>
            <a:r>
              <a:rPr lang="ru-RU" sz="3100" dirty="0"/>
              <a:t> </a:t>
            </a:r>
            <a:r>
              <a:rPr lang="ru-RU" sz="3100" dirty="0" err="1"/>
              <a:t>собівартість</a:t>
            </a:r>
            <a:r>
              <a:rPr lang="ru-RU" sz="3100" dirty="0"/>
              <a:t> </a:t>
            </a:r>
            <a:r>
              <a:rPr lang="ru-RU" sz="3100" dirty="0" err="1"/>
              <a:t>продукції</a:t>
            </a:r>
            <a:r>
              <a:rPr lang="ru-RU" sz="3100" dirty="0"/>
              <a:t> </a:t>
            </a:r>
            <a:r>
              <a:rPr lang="ru-RU" sz="3100" dirty="0" err="1"/>
              <a:t>зменшується</a:t>
            </a:r>
            <a:r>
              <a:rPr lang="ru-RU" sz="3100" dirty="0"/>
              <a:t> на </a:t>
            </a:r>
            <a:r>
              <a:rPr lang="ru-RU" sz="3100" dirty="0" err="1"/>
              <a:t>справедливу</a:t>
            </a:r>
            <a:r>
              <a:rPr lang="ru-RU" sz="3100" dirty="0"/>
              <a:t> </a:t>
            </a:r>
            <a:r>
              <a:rPr lang="ru-RU" sz="3100" dirty="0" err="1"/>
              <a:t>вартість</a:t>
            </a:r>
            <a:r>
              <a:rPr lang="ru-RU" sz="3100" dirty="0"/>
              <a:t> </a:t>
            </a:r>
            <a:r>
              <a:rPr lang="ru-RU" sz="3100" dirty="0" err="1"/>
              <a:t>супутньої</a:t>
            </a:r>
            <a:r>
              <a:rPr lang="ru-RU" sz="3100" dirty="0"/>
              <a:t> </a:t>
            </a:r>
            <a:r>
              <a:rPr lang="ru-RU" sz="3100" dirty="0" err="1"/>
              <a:t>продукції</a:t>
            </a:r>
            <a:r>
              <a:rPr lang="ru-RU" sz="3100" dirty="0"/>
              <a:t>, яка </a:t>
            </a:r>
            <a:r>
              <a:rPr lang="ru-RU" sz="3100" dirty="0" err="1"/>
              <a:t>реалізується</a:t>
            </a:r>
            <a:r>
              <a:rPr lang="ru-RU" sz="3100" dirty="0"/>
              <a:t>, та </a:t>
            </a:r>
            <a:r>
              <a:rPr lang="ru-RU" sz="3100" dirty="0" err="1"/>
              <a:t>вартість</a:t>
            </a:r>
            <a:r>
              <a:rPr lang="ru-RU" sz="3100" dirty="0"/>
              <a:t> </a:t>
            </a:r>
            <a:r>
              <a:rPr lang="ru-RU" sz="3100" dirty="0" err="1"/>
              <a:t>супутньої</a:t>
            </a:r>
            <a:r>
              <a:rPr lang="ru-RU" sz="3100" dirty="0"/>
              <a:t> </a:t>
            </a:r>
            <a:r>
              <a:rPr lang="ru-RU" sz="3100" dirty="0" err="1"/>
              <a:t>продукції</a:t>
            </a:r>
            <a:r>
              <a:rPr lang="ru-RU" sz="3100" dirty="0"/>
              <a:t> в </a:t>
            </a:r>
            <a:r>
              <a:rPr lang="ru-RU" sz="3100" dirty="0" err="1"/>
              <a:t>оцінці</a:t>
            </a:r>
            <a:r>
              <a:rPr lang="ru-RU" sz="3100" dirty="0"/>
              <a:t> </a:t>
            </a:r>
            <a:r>
              <a:rPr lang="ru-RU" sz="3100" dirty="0" err="1"/>
              <a:t>можливого</a:t>
            </a:r>
            <a:r>
              <a:rPr lang="ru-RU" sz="3100" dirty="0"/>
              <a:t> </a:t>
            </a:r>
            <a:r>
              <a:rPr lang="ru-RU" sz="3100" dirty="0" err="1"/>
              <a:t>її</a:t>
            </a:r>
            <a:r>
              <a:rPr lang="ru-RU" sz="3100" dirty="0"/>
              <a:t> </a:t>
            </a:r>
            <a:r>
              <a:rPr lang="ru-RU" sz="3100" dirty="0" err="1"/>
              <a:t>використання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використовується</a:t>
            </a:r>
            <a:r>
              <a:rPr lang="ru-RU" sz="3100" dirty="0"/>
              <a:t> на самому </a:t>
            </a:r>
            <a:r>
              <a:rPr lang="ru-RU" sz="3100" dirty="0" err="1" smtClean="0"/>
              <a:t>підприємстві</a:t>
            </a:r>
            <a:r>
              <a:rPr lang="ru-RU" sz="31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88640"/>
            <a:ext cx="5879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виробничої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собівартості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продукції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робіт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послуг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включаються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991259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амортизація</a:t>
            </a:r>
            <a:r>
              <a:rPr lang="ru-RU" dirty="0" smtClean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загальновиробничого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амортизація</a:t>
            </a:r>
            <a:r>
              <a:rPr lang="ru-RU" dirty="0" smtClean="0"/>
              <a:t>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 smtClean="0"/>
              <a:t>загальновиробничого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утримання</a:t>
            </a:r>
            <a:r>
              <a:rPr lang="ru-RU" dirty="0"/>
              <a:t>, </a:t>
            </a:r>
            <a:r>
              <a:rPr lang="ru-RU" dirty="0" err="1"/>
              <a:t>експлуатацію</a:t>
            </a:r>
            <a:r>
              <a:rPr lang="ru-RU" dirty="0"/>
              <a:t> та ремонт, </a:t>
            </a:r>
            <a:r>
              <a:rPr lang="ru-RU" dirty="0" err="1"/>
              <a:t>страхування</a:t>
            </a:r>
            <a:r>
              <a:rPr lang="ru-RU" dirty="0"/>
              <a:t>, </a:t>
            </a:r>
            <a:r>
              <a:rPr lang="ru-RU" dirty="0" err="1"/>
              <a:t>операційну</a:t>
            </a:r>
            <a:r>
              <a:rPr lang="ru-RU" dirty="0"/>
              <a:t> </a:t>
            </a:r>
            <a:r>
              <a:rPr lang="ru-RU" dirty="0" err="1"/>
              <a:t>оренду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необоротних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загальновиробничого</a:t>
            </a:r>
            <a:r>
              <a:rPr lang="ru-RU" dirty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й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опалення</a:t>
            </a:r>
            <a:r>
              <a:rPr lang="ru-RU" dirty="0"/>
              <a:t>, </a:t>
            </a:r>
            <a:r>
              <a:rPr lang="ru-RU" dirty="0" err="1"/>
              <a:t>освітлення</a:t>
            </a:r>
            <a:r>
              <a:rPr lang="ru-RU" dirty="0"/>
              <a:t>, </a:t>
            </a:r>
            <a:r>
              <a:rPr lang="ru-RU" dirty="0" err="1"/>
              <a:t>водопостачання</a:t>
            </a:r>
            <a:r>
              <a:rPr lang="ru-RU" dirty="0"/>
              <a:t>, </a:t>
            </a:r>
            <a:r>
              <a:rPr lang="ru-RU" dirty="0" err="1"/>
              <a:t>водовідведення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і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5" y="189091"/>
            <a:ext cx="60486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err="1" smtClean="0">
                <a:solidFill>
                  <a:schemeClr val="accent2">
                    <a:lumMod val="75000"/>
                  </a:schemeClr>
                </a:solidFill>
              </a:rPr>
              <a:t>Загальновиробничі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2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операційною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включаються</a:t>
            </a:r>
            <a:r>
              <a:rPr lang="ru-RU" dirty="0"/>
              <a:t> до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реалізованої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), </a:t>
            </a:r>
            <a:r>
              <a:rPr lang="ru-RU" dirty="0" err="1"/>
              <a:t>поділяються</a:t>
            </a:r>
            <a:r>
              <a:rPr lang="ru-RU" dirty="0"/>
              <a:t> </a:t>
            </a:r>
            <a:r>
              <a:rPr lang="ru-RU" dirty="0" smtClean="0"/>
              <a:t>на: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uk-UA" sz="800" dirty="0" smtClean="0"/>
          </a:p>
          <a:p>
            <a:pPr marL="0" indent="457200" algn="just">
              <a:spcBef>
                <a:spcPts val="0"/>
              </a:spcBef>
              <a:buNone/>
            </a:pPr>
            <a:endParaRPr lang="ru-RU" sz="800" dirty="0" smtClean="0"/>
          </a:p>
          <a:p>
            <a:r>
              <a:rPr lang="ru-RU" dirty="0" smtClean="0"/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адміністративні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збут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операційні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33474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7600512" cy="468052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загальні</a:t>
            </a:r>
            <a:r>
              <a:rPr lang="ru-RU" sz="2900" dirty="0" smtClean="0"/>
              <a:t> </a:t>
            </a:r>
            <a:r>
              <a:rPr lang="ru-RU" sz="2900" dirty="0" err="1"/>
              <a:t>корпоративні</a:t>
            </a:r>
            <a:r>
              <a:rPr lang="ru-RU" sz="2900" dirty="0"/>
              <a:t> </a:t>
            </a:r>
            <a:r>
              <a:rPr lang="ru-RU" sz="2900" dirty="0" err="1" smtClean="0"/>
              <a:t>витрати</a:t>
            </a:r>
            <a:r>
              <a:rPr lang="ru-RU" sz="2900" dirty="0" smtClean="0"/>
              <a:t>;</a:t>
            </a:r>
            <a:endParaRPr lang="ru-RU" sz="29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витрати</a:t>
            </a:r>
            <a:r>
              <a:rPr lang="ru-RU" sz="2900" dirty="0" smtClean="0"/>
              <a:t> </a:t>
            </a:r>
            <a:r>
              <a:rPr lang="ru-RU" sz="2900" dirty="0"/>
              <a:t>на </a:t>
            </a:r>
            <a:r>
              <a:rPr lang="ru-RU" sz="2900" dirty="0" err="1"/>
              <a:t>службові</a:t>
            </a:r>
            <a:r>
              <a:rPr lang="ru-RU" sz="2900" dirty="0"/>
              <a:t> </a:t>
            </a:r>
            <a:r>
              <a:rPr lang="ru-RU" sz="2900" dirty="0" err="1"/>
              <a:t>відрядження</a:t>
            </a:r>
            <a:r>
              <a:rPr lang="ru-RU" sz="2900" dirty="0"/>
              <a:t> і </a:t>
            </a:r>
            <a:r>
              <a:rPr lang="ru-RU" sz="2900" dirty="0" err="1"/>
              <a:t>утримання</a:t>
            </a:r>
            <a:r>
              <a:rPr lang="ru-RU" sz="2900" dirty="0"/>
              <a:t> </a:t>
            </a:r>
            <a:r>
              <a:rPr lang="ru-RU" sz="2900" dirty="0" err="1"/>
              <a:t>апарату</a:t>
            </a:r>
            <a:r>
              <a:rPr lang="ru-RU" sz="2900" dirty="0"/>
              <a:t> </a:t>
            </a:r>
            <a:r>
              <a:rPr lang="ru-RU" sz="2900" dirty="0" err="1"/>
              <a:t>управління</a:t>
            </a:r>
            <a:r>
              <a:rPr lang="ru-RU" sz="2900" dirty="0"/>
              <a:t> </a:t>
            </a:r>
            <a:r>
              <a:rPr lang="ru-RU" sz="2900" dirty="0" err="1"/>
              <a:t>підприємством</a:t>
            </a:r>
            <a:r>
              <a:rPr lang="ru-RU" sz="2900" dirty="0"/>
              <a:t> та </a:t>
            </a:r>
            <a:r>
              <a:rPr lang="ru-RU" sz="2900" dirty="0" err="1"/>
              <a:t>іншого</a:t>
            </a:r>
            <a:r>
              <a:rPr lang="ru-RU" sz="2900" dirty="0"/>
              <a:t> </a:t>
            </a:r>
            <a:r>
              <a:rPr lang="ru-RU" sz="2900" dirty="0" err="1"/>
              <a:t>загальногосподарського</a:t>
            </a:r>
            <a:r>
              <a:rPr lang="ru-RU" sz="2900" dirty="0"/>
              <a:t> персоналу;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витрати</a:t>
            </a:r>
            <a:r>
              <a:rPr lang="ru-RU" sz="2900" dirty="0" smtClean="0"/>
              <a:t> </a:t>
            </a:r>
            <a:r>
              <a:rPr lang="ru-RU" sz="2900" dirty="0"/>
              <a:t>на </a:t>
            </a:r>
            <a:r>
              <a:rPr lang="ru-RU" sz="2900" dirty="0" err="1"/>
              <a:t>утримання</a:t>
            </a:r>
            <a:r>
              <a:rPr lang="ru-RU" sz="2900" dirty="0"/>
              <a:t> </a:t>
            </a:r>
            <a:r>
              <a:rPr lang="ru-RU" sz="2900" dirty="0" err="1"/>
              <a:t>основних</a:t>
            </a:r>
            <a:r>
              <a:rPr lang="ru-RU" sz="2900" dirty="0"/>
              <a:t> </a:t>
            </a:r>
            <a:r>
              <a:rPr lang="ru-RU" sz="2900" dirty="0" err="1"/>
              <a:t>засобів</a:t>
            </a:r>
            <a:r>
              <a:rPr lang="ru-RU" sz="2900" dirty="0"/>
              <a:t>, </a:t>
            </a:r>
            <a:r>
              <a:rPr lang="ru-RU" sz="2900" dirty="0" err="1"/>
              <a:t>інших</a:t>
            </a:r>
            <a:r>
              <a:rPr lang="ru-RU" sz="2900" dirty="0"/>
              <a:t> </a:t>
            </a:r>
            <a:r>
              <a:rPr lang="ru-RU" sz="2900" dirty="0" err="1"/>
              <a:t>матеріальних</a:t>
            </a:r>
            <a:r>
              <a:rPr lang="ru-RU" sz="2900" dirty="0"/>
              <a:t> </a:t>
            </a:r>
            <a:r>
              <a:rPr lang="ru-RU" sz="2900" dirty="0" err="1"/>
              <a:t>необоротних</a:t>
            </a:r>
            <a:r>
              <a:rPr lang="ru-RU" sz="2900" dirty="0"/>
              <a:t> </a:t>
            </a:r>
            <a:r>
              <a:rPr lang="ru-RU" sz="2900" dirty="0" err="1"/>
              <a:t>активів</a:t>
            </a:r>
            <a:r>
              <a:rPr lang="ru-RU" sz="2900" dirty="0"/>
              <a:t> </a:t>
            </a:r>
            <a:r>
              <a:rPr lang="ru-RU" sz="2900" dirty="0" err="1"/>
              <a:t>загальногосподарського</a:t>
            </a:r>
            <a:r>
              <a:rPr lang="ru-RU" sz="2900" dirty="0"/>
              <a:t> </a:t>
            </a:r>
            <a:r>
              <a:rPr lang="ru-RU" sz="2900" dirty="0" err="1" smtClean="0"/>
              <a:t>використання</a:t>
            </a:r>
            <a:r>
              <a:rPr lang="ru-RU" sz="2900" dirty="0" smtClean="0"/>
              <a:t>;</a:t>
            </a:r>
            <a:endParaRPr lang="ru-RU" sz="29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винагороди</a:t>
            </a:r>
            <a:r>
              <a:rPr lang="ru-RU" sz="2900" dirty="0" smtClean="0"/>
              <a:t> </a:t>
            </a:r>
            <a:r>
              <a:rPr lang="ru-RU" sz="2900" dirty="0"/>
              <a:t>за </a:t>
            </a:r>
            <a:r>
              <a:rPr lang="ru-RU" sz="2900" dirty="0" err="1"/>
              <a:t>професійні</a:t>
            </a:r>
            <a:r>
              <a:rPr lang="ru-RU" sz="2900" dirty="0"/>
              <a:t> </a:t>
            </a:r>
            <a:r>
              <a:rPr lang="ru-RU" sz="2900" dirty="0" err="1"/>
              <a:t>послуги</a:t>
            </a:r>
            <a:r>
              <a:rPr lang="ru-RU" sz="2900" dirty="0"/>
              <a:t> (</a:t>
            </a:r>
            <a:r>
              <a:rPr lang="ru-RU" sz="2900" dirty="0" err="1"/>
              <a:t>юридичні</a:t>
            </a:r>
            <a:r>
              <a:rPr lang="ru-RU" sz="2900" dirty="0"/>
              <a:t>, </a:t>
            </a:r>
            <a:r>
              <a:rPr lang="ru-RU" sz="2900" dirty="0" err="1"/>
              <a:t>аудиторські</a:t>
            </a:r>
            <a:r>
              <a:rPr lang="ru-RU" sz="2900" dirty="0"/>
              <a:t>, з </a:t>
            </a:r>
            <a:r>
              <a:rPr lang="ru-RU" sz="2900" dirty="0" err="1"/>
              <a:t>оцінки</a:t>
            </a:r>
            <a:r>
              <a:rPr lang="ru-RU" sz="2900" dirty="0"/>
              <a:t> майна </a:t>
            </a:r>
            <a:r>
              <a:rPr lang="ru-RU" sz="2900" dirty="0" err="1"/>
              <a:t>тощо</a:t>
            </a:r>
            <a:r>
              <a:rPr lang="ru-RU" sz="2900" dirty="0"/>
              <a:t>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витрати</a:t>
            </a:r>
            <a:r>
              <a:rPr lang="ru-RU" sz="2900" dirty="0" smtClean="0"/>
              <a:t> </a:t>
            </a:r>
            <a:r>
              <a:rPr lang="ru-RU" sz="2900" dirty="0"/>
              <a:t>на </a:t>
            </a:r>
            <a:r>
              <a:rPr lang="ru-RU" sz="2900" dirty="0" err="1" smtClean="0"/>
              <a:t>зв'язок</a:t>
            </a:r>
            <a:r>
              <a:rPr lang="ru-RU" sz="2900" dirty="0" smtClean="0"/>
              <a:t>;</a:t>
            </a:r>
            <a:endParaRPr lang="ru-RU" sz="29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амортизація</a:t>
            </a:r>
            <a:r>
              <a:rPr lang="ru-RU" sz="2900" dirty="0" smtClean="0"/>
              <a:t> </a:t>
            </a:r>
            <a:r>
              <a:rPr lang="ru-RU" sz="2900" dirty="0" err="1"/>
              <a:t>нематеріальних</a:t>
            </a:r>
            <a:r>
              <a:rPr lang="ru-RU" sz="2900" dirty="0"/>
              <a:t> </a:t>
            </a:r>
            <a:r>
              <a:rPr lang="ru-RU" sz="2900" dirty="0" err="1"/>
              <a:t>активів</a:t>
            </a:r>
            <a:r>
              <a:rPr lang="ru-RU" sz="2900" dirty="0"/>
              <a:t> </a:t>
            </a:r>
            <a:r>
              <a:rPr lang="ru-RU" sz="2900" dirty="0" err="1"/>
              <a:t>загальногосподарського</a:t>
            </a:r>
            <a:r>
              <a:rPr lang="ru-RU" sz="2900" dirty="0"/>
              <a:t> </a:t>
            </a:r>
            <a:r>
              <a:rPr lang="ru-RU" sz="2900" dirty="0" err="1"/>
              <a:t>використання</a:t>
            </a:r>
            <a:r>
              <a:rPr lang="ru-RU" sz="2900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витрати</a:t>
            </a:r>
            <a:r>
              <a:rPr lang="ru-RU" sz="2900" dirty="0" smtClean="0"/>
              <a:t> </a:t>
            </a:r>
            <a:r>
              <a:rPr lang="ru-RU" sz="2900" dirty="0"/>
              <a:t>на </a:t>
            </a:r>
            <a:r>
              <a:rPr lang="ru-RU" sz="2900" dirty="0" err="1"/>
              <a:t>врегулювання</a:t>
            </a:r>
            <a:r>
              <a:rPr lang="ru-RU" sz="2900" dirty="0"/>
              <a:t> </a:t>
            </a:r>
            <a:r>
              <a:rPr lang="ru-RU" sz="2900" dirty="0" err="1"/>
              <a:t>спорів</a:t>
            </a:r>
            <a:r>
              <a:rPr lang="ru-RU" sz="2900" dirty="0"/>
              <a:t> у </a:t>
            </a:r>
            <a:r>
              <a:rPr lang="ru-RU" sz="2900" dirty="0" err="1"/>
              <a:t>судових</a:t>
            </a:r>
            <a:r>
              <a:rPr lang="ru-RU" sz="2900" dirty="0"/>
              <a:t> органах;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податки</a:t>
            </a:r>
            <a:r>
              <a:rPr lang="ru-RU" sz="2900" dirty="0"/>
              <a:t>, </a:t>
            </a:r>
            <a:r>
              <a:rPr lang="ru-RU" sz="2900" dirty="0" err="1"/>
              <a:t>збори</a:t>
            </a:r>
            <a:r>
              <a:rPr lang="ru-RU" sz="2900" dirty="0"/>
              <a:t> та </a:t>
            </a:r>
            <a:r>
              <a:rPr lang="ru-RU" sz="2900" dirty="0" err="1"/>
              <a:t>інші</a:t>
            </a:r>
            <a:r>
              <a:rPr lang="ru-RU" sz="2900" dirty="0"/>
              <a:t> </a:t>
            </a:r>
            <a:r>
              <a:rPr lang="ru-RU" sz="2900" dirty="0" err="1"/>
              <a:t>передбачені</a:t>
            </a:r>
            <a:r>
              <a:rPr lang="ru-RU" sz="2900" dirty="0"/>
              <a:t> </a:t>
            </a:r>
            <a:r>
              <a:rPr lang="ru-RU" sz="2900" dirty="0" err="1"/>
              <a:t>законодавством</a:t>
            </a:r>
            <a:r>
              <a:rPr lang="ru-RU" sz="2900" dirty="0"/>
              <a:t> </a:t>
            </a:r>
            <a:r>
              <a:rPr lang="ru-RU" sz="2900" dirty="0" err="1"/>
              <a:t>обов'язкові</a:t>
            </a:r>
            <a:r>
              <a:rPr lang="ru-RU" sz="2900" dirty="0"/>
              <a:t> </a:t>
            </a:r>
            <a:r>
              <a:rPr lang="ru-RU" sz="2900" dirty="0" err="1" smtClean="0"/>
              <a:t>платежі</a:t>
            </a:r>
            <a:r>
              <a:rPr lang="ru-RU" sz="2900" dirty="0" smtClean="0"/>
              <a:t>;</a:t>
            </a:r>
            <a:endParaRPr lang="ru-RU" sz="29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/>
              <a:t>плата </a:t>
            </a:r>
            <a:r>
              <a:rPr lang="ru-RU" sz="2900" dirty="0"/>
              <a:t>за </a:t>
            </a:r>
            <a:r>
              <a:rPr lang="ru-RU" sz="2900" dirty="0" err="1"/>
              <a:t>розрахунково-касове</a:t>
            </a:r>
            <a:r>
              <a:rPr lang="ru-RU" sz="2900" dirty="0"/>
              <a:t> </a:t>
            </a:r>
            <a:r>
              <a:rPr lang="ru-RU" sz="2900" dirty="0" err="1"/>
              <a:t>обслуговування</a:t>
            </a:r>
            <a:r>
              <a:rPr lang="ru-RU" sz="2900" dirty="0"/>
              <a:t> та </a:t>
            </a:r>
            <a:r>
              <a:rPr lang="ru-RU" sz="2900" dirty="0" err="1"/>
              <a:t>інші</a:t>
            </a:r>
            <a:r>
              <a:rPr lang="ru-RU" sz="2900" dirty="0"/>
              <a:t> </a:t>
            </a:r>
            <a:r>
              <a:rPr lang="ru-RU" sz="2900" dirty="0" err="1"/>
              <a:t>послуги</a:t>
            </a:r>
            <a:r>
              <a:rPr lang="ru-RU" sz="2900" dirty="0"/>
              <a:t> </a:t>
            </a:r>
            <a:r>
              <a:rPr lang="ru-RU" sz="2900" dirty="0" err="1"/>
              <a:t>банків</a:t>
            </a:r>
            <a:r>
              <a:rPr lang="ru-RU" sz="2900" dirty="0"/>
              <a:t>, а </a:t>
            </a:r>
            <a:r>
              <a:rPr lang="ru-RU" sz="2900" dirty="0" err="1"/>
              <a:t>також</a:t>
            </a:r>
            <a:r>
              <a:rPr lang="ru-RU" sz="2900" dirty="0"/>
              <a:t> </a:t>
            </a:r>
            <a:r>
              <a:rPr lang="ru-RU" sz="2900" dirty="0" err="1"/>
              <a:t>витрати</a:t>
            </a:r>
            <a:r>
              <a:rPr lang="ru-RU" sz="2900" dirty="0"/>
              <a:t>, </a:t>
            </a:r>
            <a:r>
              <a:rPr lang="ru-RU" sz="2900" dirty="0" err="1"/>
              <a:t>пов'язані</a:t>
            </a:r>
            <a:r>
              <a:rPr lang="ru-RU" sz="2900" dirty="0"/>
              <a:t> з </a:t>
            </a:r>
            <a:r>
              <a:rPr lang="ru-RU" sz="2900" dirty="0" err="1"/>
              <a:t>купівлею-продажем</a:t>
            </a:r>
            <a:r>
              <a:rPr lang="ru-RU" sz="2900" dirty="0"/>
              <a:t> </a:t>
            </a:r>
            <a:r>
              <a:rPr lang="ru-RU" sz="2900" dirty="0" err="1"/>
              <a:t>валюти</a:t>
            </a:r>
            <a:r>
              <a:rPr lang="ru-RU" sz="2900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/>
              <a:t>інші</a:t>
            </a:r>
            <a:r>
              <a:rPr lang="ru-RU" sz="2900" dirty="0" smtClean="0"/>
              <a:t> </a:t>
            </a:r>
            <a:r>
              <a:rPr lang="ru-RU" sz="2900" dirty="0" err="1"/>
              <a:t>витрати</a:t>
            </a:r>
            <a:r>
              <a:rPr lang="ru-RU" sz="2900" dirty="0"/>
              <a:t> </a:t>
            </a:r>
            <a:r>
              <a:rPr lang="ru-RU" sz="2900" dirty="0" err="1"/>
              <a:t>загальногосподарського</a:t>
            </a:r>
            <a:r>
              <a:rPr lang="ru-RU" sz="2900" dirty="0"/>
              <a:t> </a:t>
            </a:r>
            <a:r>
              <a:rPr lang="ru-RU" sz="2900" dirty="0" err="1"/>
              <a:t>призначення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5368" y="18864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/>
              <a:t>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адміністративних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витрат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відносяться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загальногосподарські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, </a:t>
            </a:r>
            <a:r>
              <a:rPr lang="ru-RU" sz="2400" dirty="0" err="1"/>
              <a:t>спрямовані</a:t>
            </a:r>
            <a:r>
              <a:rPr lang="ru-RU" sz="2400" dirty="0"/>
              <a:t> на </a:t>
            </a:r>
            <a:r>
              <a:rPr lang="ru-RU" sz="2400" dirty="0" err="1"/>
              <a:t>обслуговування</a:t>
            </a:r>
            <a:r>
              <a:rPr lang="ru-RU" sz="2400" dirty="0"/>
              <a:t> та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підприємством</a:t>
            </a:r>
            <a:r>
              <a:rPr lang="ru-RU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703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499176" cy="461091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для </a:t>
            </a:r>
            <a:r>
              <a:rPr lang="ru-RU" dirty="0" err="1"/>
              <a:t>затарювання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складах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ремонт </a:t>
            </a:r>
            <a:r>
              <a:rPr lang="ru-RU" dirty="0" err="1"/>
              <a:t>тари</a:t>
            </a:r>
            <a:r>
              <a:rPr lang="ru-RU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оплата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комісійні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</a:t>
            </a:r>
            <a:r>
              <a:rPr lang="ru-RU" dirty="0" err="1"/>
              <a:t>продавцям</a:t>
            </a:r>
            <a:r>
              <a:rPr lang="ru-RU" dirty="0"/>
              <a:t>, </a:t>
            </a:r>
            <a:r>
              <a:rPr lang="ru-RU" dirty="0" err="1"/>
              <a:t>торговим</a:t>
            </a:r>
            <a:r>
              <a:rPr lang="ru-RU" dirty="0"/>
              <a:t> агентам та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збут</a:t>
            </a:r>
            <a:r>
              <a:rPr lang="ru-RU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рекламу та </a:t>
            </a:r>
            <a:r>
              <a:rPr lang="ru-RU" dirty="0" err="1"/>
              <a:t>дослідження</a:t>
            </a:r>
            <a:r>
              <a:rPr lang="ru-RU" dirty="0"/>
              <a:t> ринку (маркетинг);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передпродажну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відрядження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зайнятих</a:t>
            </a:r>
            <a:r>
              <a:rPr lang="ru-RU" dirty="0"/>
              <a:t> </a:t>
            </a:r>
            <a:r>
              <a:rPr lang="ru-RU" dirty="0" err="1"/>
              <a:t>збутом</a:t>
            </a:r>
            <a:r>
              <a:rPr lang="ru-RU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необоротних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збутом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 smtClean="0"/>
              <a:t>послуг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транспортування</a:t>
            </a:r>
            <a:r>
              <a:rPr lang="ru-RU" dirty="0"/>
              <a:t>, перевалку і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 smtClean="0"/>
              <a:t>товарів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гарантійний</a:t>
            </a:r>
            <a:r>
              <a:rPr lang="ru-RU" dirty="0"/>
              <a:t> ремонт і </a:t>
            </a:r>
            <a:r>
              <a:rPr lang="ru-RU" dirty="0" err="1"/>
              <a:t>гарантійне</a:t>
            </a:r>
            <a:r>
              <a:rPr lang="ru-RU" dirty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;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збутом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4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збут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включають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,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реалізацією</a:t>
            </a:r>
            <a:r>
              <a:rPr lang="ru-RU" sz="2400" dirty="0"/>
              <a:t> (</a:t>
            </a:r>
            <a:r>
              <a:rPr lang="ru-RU" sz="2400" dirty="0" err="1"/>
              <a:t>збутом</a:t>
            </a:r>
            <a:r>
              <a:rPr lang="ru-RU" sz="2400" dirty="0"/>
              <a:t>) </a:t>
            </a:r>
            <a:r>
              <a:rPr lang="ru-RU" sz="2400" dirty="0" err="1"/>
              <a:t>продукції</a:t>
            </a:r>
            <a:r>
              <a:rPr lang="ru-RU" sz="2400" dirty="0"/>
              <a:t> (</a:t>
            </a:r>
            <a:r>
              <a:rPr lang="ru-RU" sz="2400" dirty="0" err="1"/>
              <a:t>товарів</a:t>
            </a:r>
            <a:r>
              <a:rPr lang="ru-RU" sz="2400" dirty="0"/>
              <a:t>, </a:t>
            </a:r>
            <a:r>
              <a:rPr lang="ru-RU" sz="2400" dirty="0" err="1"/>
              <a:t>робіт</a:t>
            </a:r>
            <a:r>
              <a:rPr lang="ru-RU" sz="2400" dirty="0"/>
              <a:t>, </a:t>
            </a:r>
            <a:r>
              <a:rPr lang="ru-RU" sz="2400" dirty="0" err="1"/>
              <a:t>послуг</a:t>
            </a:r>
            <a:r>
              <a:rPr lang="ru-RU" sz="24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4012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20040"/>
            <a:ext cx="6264696" cy="1143000"/>
          </a:xfrm>
        </p:spPr>
        <p:txBody>
          <a:bodyPr>
            <a:noAutofit/>
          </a:bodyPr>
          <a:lstStyle/>
          <a:p>
            <a:r>
              <a:rPr lang="uk-UA" sz="3400" dirty="0" smtClean="0"/>
              <a:t>ПЛАТНИКИ Податку на прибуток резиденти: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9416"/>
            <a:ext cx="7704856" cy="49879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700" dirty="0" err="1" smtClean="0"/>
              <a:t>суб’єкти</a:t>
            </a:r>
            <a:r>
              <a:rPr lang="ru-RU" sz="2700" dirty="0" smtClean="0"/>
              <a:t> </a:t>
            </a:r>
            <a:r>
              <a:rPr lang="ru-RU" sz="2700" dirty="0" err="1"/>
              <a:t>господарювання</a:t>
            </a:r>
            <a:r>
              <a:rPr lang="ru-RU" sz="2700" dirty="0"/>
              <a:t> – </a:t>
            </a:r>
            <a:r>
              <a:rPr lang="ru-RU" sz="2700" dirty="0" err="1"/>
              <a:t>юридичні</a:t>
            </a:r>
            <a:r>
              <a:rPr lang="ru-RU" sz="2700" dirty="0"/>
              <a:t> особи, </a:t>
            </a:r>
            <a:r>
              <a:rPr lang="ru-RU" sz="2700" dirty="0" err="1"/>
              <a:t>які</a:t>
            </a:r>
            <a:r>
              <a:rPr lang="ru-RU" sz="2700" dirty="0"/>
              <a:t> </a:t>
            </a:r>
            <a:r>
              <a:rPr lang="ru-RU" sz="2700" dirty="0" err="1"/>
              <a:t>провадять</a:t>
            </a:r>
            <a:r>
              <a:rPr lang="ru-RU" sz="2700" dirty="0"/>
              <a:t> </a:t>
            </a:r>
            <a:r>
              <a:rPr lang="ru-RU" sz="2700" dirty="0" err="1"/>
              <a:t>господарську</a:t>
            </a:r>
            <a:r>
              <a:rPr lang="ru-RU" sz="2700" dirty="0"/>
              <a:t> </a:t>
            </a:r>
            <a:r>
              <a:rPr lang="ru-RU" sz="2700" dirty="0" err="1"/>
              <a:t>діяльність</a:t>
            </a:r>
            <a:r>
              <a:rPr lang="ru-RU" sz="2700" dirty="0"/>
              <a:t> як на </a:t>
            </a:r>
            <a:r>
              <a:rPr lang="ru-RU" sz="2700" dirty="0" err="1"/>
              <a:t>території</a:t>
            </a:r>
            <a:r>
              <a:rPr lang="ru-RU" sz="2700" dirty="0"/>
              <a:t> </a:t>
            </a:r>
            <a:r>
              <a:rPr lang="ru-RU" sz="2700" dirty="0" err="1"/>
              <a:t>України</a:t>
            </a:r>
            <a:r>
              <a:rPr lang="ru-RU" sz="2700" dirty="0"/>
              <a:t>, так і за </a:t>
            </a:r>
            <a:r>
              <a:rPr lang="ru-RU" sz="2700" dirty="0" err="1"/>
              <a:t>її</a:t>
            </a:r>
            <a:r>
              <a:rPr lang="ru-RU" sz="2700" dirty="0"/>
              <a:t> межами;</a:t>
            </a:r>
          </a:p>
          <a:p>
            <a:pPr algn="just"/>
            <a:r>
              <a:rPr lang="ru-RU" sz="2700" dirty="0" smtClean="0"/>
              <a:t>Управитель </a:t>
            </a:r>
            <a:r>
              <a:rPr lang="ru-RU" sz="2700" dirty="0"/>
              <a:t>фонду </a:t>
            </a:r>
            <a:r>
              <a:rPr lang="ru-RU" sz="2700" dirty="0" err="1"/>
              <a:t>операцій</a:t>
            </a:r>
            <a:r>
              <a:rPr lang="ru-RU" sz="2700" dirty="0"/>
              <a:t> з </a:t>
            </a:r>
            <a:r>
              <a:rPr lang="ru-RU" sz="2700" dirty="0" err="1"/>
              <a:t>нерухомістю</a:t>
            </a:r>
            <a:r>
              <a:rPr lang="ru-RU" sz="2700" dirty="0"/>
              <a:t>, </a:t>
            </a:r>
            <a:r>
              <a:rPr lang="ru-RU" sz="2700" dirty="0" err="1"/>
              <a:t>який</a:t>
            </a:r>
            <a:r>
              <a:rPr lang="ru-RU" sz="2700" dirty="0"/>
              <a:t> </a:t>
            </a:r>
            <a:r>
              <a:rPr lang="ru-RU" sz="2700" dirty="0" err="1"/>
              <a:t>здійснює</a:t>
            </a:r>
            <a:r>
              <a:rPr lang="ru-RU" sz="2700" dirty="0"/>
              <a:t> </a:t>
            </a:r>
            <a:r>
              <a:rPr lang="ru-RU" sz="2700" dirty="0" err="1"/>
              <a:t>діяльність</a:t>
            </a:r>
            <a:r>
              <a:rPr lang="ru-RU" sz="2700" dirty="0"/>
              <a:t> </a:t>
            </a:r>
            <a:r>
              <a:rPr lang="ru-RU" sz="2700" dirty="0" err="1"/>
              <a:t>відповідно</a:t>
            </a:r>
            <a:r>
              <a:rPr lang="ru-RU" sz="2700" dirty="0"/>
              <a:t> до Закону </a:t>
            </a:r>
            <a:r>
              <a:rPr lang="ru-RU" sz="2700" dirty="0" err="1"/>
              <a:t>України</a:t>
            </a:r>
            <a:r>
              <a:rPr lang="ru-RU" sz="2700" dirty="0"/>
              <a:t> "Про </a:t>
            </a:r>
            <a:r>
              <a:rPr lang="ru-RU" sz="2700" dirty="0" err="1"/>
              <a:t>фінансово-кредитні</a:t>
            </a:r>
            <a:r>
              <a:rPr lang="ru-RU" sz="2700" dirty="0"/>
              <a:t> </a:t>
            </a:r>
            <a:r>
              <a:rPr lang="ru-RU" sz="2700" dirty="0" err="1"/>
              <a:t>механізми</a:t>
            </a:r>
            <a:r>
              <a:rPr lang="ru-RU" sz="2700" dirty="0"/>
              <a:t> і </a:t>
            </a:r>
            <a:r>
              <a:rPr lang="ru-RU" sz="2700" dirty="0" err="1"/>
              <a:t>управління</a:t>
            </a:r>
            <a:r>
              <a:rPr lang="ru-RU" sz="2700" dirty="0"/>
              <a:t> </a:t>
            </a:r>
            <a:r>
              <a:rPr lang="ru-RU" sz="2700" dirty="0" err="1"/>
              <a:t>майном</a:t>
            </a:r>
            <a:r>
              <a:rPr lang="ru-RU" sz="2700" dirty="0"/>
              <a:t> при </a:t>
            </a:r>
            <a:r>
              <a:rPr lang="ru-RU" sz="2700" dirty="0" err="1"/>
              <a:t>будівництві</a:t>
            </a:r>
            <a:r>
              <a:rPr lang="ru-RU" sz="2700" dirty="0"/>
              <a:t> </a:t>
            </a:r>
            <a:r>
              <a:rPr lang="ru-RU" sz="2700" dirty="0" err="1"/>
              <a:t>житла</a:t>
            </a:r>
            <a:r>
              <a:rPr lang="ru-RU" sz="2700" dirty="0"/>
              <a:t> та </a:t>
            </a:r>
            <a:r>
              <a:rPr lang="ru-RU" sz="2700" dirty="0" err="1"/>
              <a:t>операціях</a:t>
            </a:r>
            <a:r>
              <a:rPr lang="ru-RU" sz="2700" dirty="0"/>
              <a:t> з </a:t>
            </a:r>
            <a:r>
              <a:rPr lang="ru-RU" sz="2800" dirty="0" err="1"/>
              <a:t>нерухомістю</a:t>
            </a:r>
            <a:r>
              <a:rPr lang="ru-RU" sz="2700" dirty="0"/>
              <a:t>" </a:t>
            </a:r>
            <a:r>
              <a:rPr lang="ru-RU" sz="2700" dirty="0" err="1"/>
              <a:t>щодо</a:t>
            </a:r>
            <a:r>
              <a:rPr lang="ru-RU" sz="2700" dirty="0"/>
              <a:t> </a:t>
            </a:r>
            <a:r>
              <a:rPr lang="ru-RU" sz="2700" dirty="0" err="1"/>
              <a:t>операцій</a:t>
            </a:r>
            <a:r>
              <a:rPr lang="ru-RU" sz="2700" dirty="0"/>
              <a:t> і </a:t>
            </a:r>
            <a:r>
              <a:rPr lang="ru-RU" sz="2700" dirty="0" err="1"/>
              <a:t>результатів</a:t>
            </a:r>
            <a:r>
              <a:rPr lang="ru-RU" sz="2700" dirty="0"/>
              <a:t> </a:t>
            </a:r>
            <a:r>
              <a:rPr lang="ru-RU" sz="2700" dirty="0" err="1"/>
              <a:t>діяльності</a:t>
            </a:r>
            <a:r>
              <a:rPr lang="ru-RU" sz="2700" dirty="0"/>
              <a:t> </a:t>
            </a:r>
            <a:r>
              <a:rPr lang="ru-RU" sz="2700" dirty="0" err="1"/>
              <a:t>із</a:t>
            </a:r>
            <a:r>
              <a:rPr lang="ru-RU" sz="2700" dirty="0"/>
              <a:t> </a:t>
            </a:r>
            <a:r>
              <a:rPr lang="ru-RU" sz="2700" dirty="0" err="1"/>
              <a:t>довірчого</a:t>
            </a:r>
            <a:r>
              <a:rPr lang="ru-RU" sz="2700" dirty="0"/>
              <a:t> </a:t>
            </a:r>
            <a:r>
              <a:rPr lang="ru-RU" sz="2700" dirty="0" err="1"/>
              <a:t>управління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здійснюється</a:t>
            </a:r>
            <a:r>
              <a:rPr lang="ru-RU" sz="2700" dirty="0"/>
              <a:t> таким управителем через фонд.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33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>
            <a:normAutofit lnSpcReduction="10000"/>
          </a:bodyPr>
          <a:lstStyle/>
          <a:p>
            <a:r>
              <a:rPr lang="ru-RU" sz="2200" dirty="0" err="1" smtClean="0"/>
              <a:t>витрати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дослідження</a:t>
            </a:r>
            <a:r>
              <a:rPr lang="ru-RU" sz="2200" dirty="0"/>
              <a:t> та </a:t>
            </a:r>
            <a:r>
              <a:rPr lang="ru-RU" sz="2200" dirty="0" err="1"/>
              <a:t>розробки</a:t>
            </a:r>
            <a:r>
              <a:rPr lang="ru-RU" sz="2200" dirty="0"/>
              <a:t> </a:t>
            </a:r>
            <a:r>
              <a:rPr lang="ru-RU" sz="2200" dirty="0" err="1"/>
              <a:t>відповідно</a:t>
            </a:r>
            <a:r>
              <a:rPr lang="ru-RU" sz="2200" dirty="0"/>
              <a:t> до </a:t>
            </a:r>
            <a:r>
              <a:rPr lang="uk-UA" sz="2200" dirty="0" smtClean="0"/>
              <a:t>П(С)БО</a:t>
            </a:r>
            <a:r>
              <a:rPr lang="ru-RU" sz="2200" dirty="0" smtClean="0"/>
              <a:t> </a:t>
            </a:r>
            <a:r>
              <a:rPr lang="ru-RU" sz="2200" dirty="0"/>
              <a:t>8 "</a:t>
            </a:r>
            <a:r>
              <a:rPr lang="ru-RU" sz="2200" dirty="0" err="1"/>
              <a:t>Нематеріальні</a:t>
            </a:r>
            <a:r>
              <a:rPr lang="ru-RU" sz="2200" dirty="0"/>
              <a:t> </a:t>
            </a:r>
            <a:r>
              <a:rPr lang="ru-RU" sz="2200" dirty="0" err="1"/>
              <a:t>активи</a:t>
            </a:r>
            <a:r>
              <a:rPr lang="ru-RU" sz="2200" dirty="0"/>
              <a:t>";</a:t>
            </a:r>
          </a:p>
          <a:p>
            <a:r>
              <a:rPr lang="ru-RU" sz="2200" dirty="0" err="1" smtClean="0"/>
              <a:t>собівартість</a:t>
            </a:r>
            <a:r>
              <a:rPr lang="ru-RU" sz="2200" dirty="0" smtClean="0"/>
              <a:t> </a:t>
            </a:r>
            <a:r>
              <a:rPr lang="ru-RU" sz="2200" dirty="0" err="1"/>
              <a:t>реалізованих</a:t>
            </a:r>
            <a:r>
              <a:rPr lang="ru-RU" sz="2200" dirty="0"/>
              <a:t> </a:t>
            </a:r>
            <a:r>
              <a:rPr lang="ru-RU" sz="2200" dirty="0" err="1"/>
              <a:t>виробничих</a:t>
            </a:r>
            <a:r>
              <a:rPr lang="ru-RU" sz="2200" dirty="0"/>
              <a:t> </a:t>
            </a:r>
            <a:r>
              <a:rPr lang="ru-RU" sz="2200" dirty="0" err="1" smtClean="0"/>
              <a:t>запасів</a:t>
            </a:r>
            <a:r>
              <a:rPr lang="ru-RU" sz="2200" dirty="0" smtClean="0"/>
              <a:t>;</a:t>
            </a:r>
            <a:endParaRPr lang="ru-RU" sz="2200" dirty="0"/>
          </a:p>
          <a:p>
            <a:r>
              <a:rPr lang="ru-RU" sz="2200" dirty="0" smtClean="0"/>
              <a:t>сума </a:t>
            </a:r>
            <a:r>
              <a:rPr lang="ru-RU" sz="2200" dirty="0" err="1"/>
              <a:t>безнадійної</a:t>
            </a:r>
            <a:r>
              <a:rPr lang="ru-RU" sz="2200" dirty="0"/>
              <a:t> </a:t>
            </a:r>
            <a:r>
              <a:rPr lang="ru-RU" sz="2200" dirty="0" err="1"/>
              <a:t>дебіторської</a:t>
            </a:r>
            <a:r>
              <a:rPr lang="ru-RU" sz="2200" dirty="0"/>
              <a:t> </a:t>
            </a:r>
            <a:r>
              <a:rPr lang="ru-RU" sz="2200" dirty="0" err="1"/>
              <a:t>заборгованості</a:t>
            </a:r>
            <a:r>
              <a:rPr lang="ru-RU" sz="2200" dirty="0"/>
              <a:t> та </a:t>
            </a:r>
            <a:r>
              <a:rPr lang="ru-RU" sz="2200" dirty="0" err="1"/>
              <a:t>відрахування</a:t>
            </a:r>
            <a:r>
              <a:rPr lang="ru-RU" sz="2200" dirty="0"/>
              <a:t> до резерву </a:t>
            </a:r>
            <a:r>
              <a:rPr lang="ru-RU" sz="2200" dirty="0" err="1"/>
              <a:t>сумнівних</a:t>
            </a:r>
            <a:r>
              <a:rPr lang="ru-RU" sz="2200" dirty="0"/>
              <a:t> </a:t>
            </a:r>
            <a:r>
              <a:rPr lang="ru-RU" sz="2200" dirty="0" err="1"/>
              <a:t>боргів</a:t>
            </a:r>
            <a:r>
              <a:rPr lang="ru-RU" sz="2200" dirty="0"/>
              <a:t>;</a:t>
            </a:r>
          </a:p>
          <a:p>
            <a:r>
              <a:rPr lang="ru-RU" sz="2200" dirty="0" err="1" smtClean="0"/>
              <a:t>втрати</a:t>
            </a:r>
            <a:r>
              <a:rPr lang="ru-RU" sz="2200" dirty="0" smtClean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операційної</a:t>
            </a:r>
            <a:r>
              <a:rPr lang="ru-RU" sz="2200" dirty="0"/>
              <a:t> </a:t>
            </a:r>
            <a:r>
              <a:rPr lang="ru-RU" sz="2200" dirty="0" err="1" smtClean="0"/>
              <a:t>курсової</a:t>
            </a:r>
            <a:r>
              <a:rPr lang="ru-RU" sz="2200" dirty="0" smtClean="0"/>
              <a:t>;</a:t>
            </a:r>
            <a:endParaRPr lang="ru-RU" sz="2200" dirty="0"/>
          </a:p>
          <a:p>
            <a:r>
              <a:rPr lang="ru-RU" sz="2200" dirty="0" err="1" smtClean="0"/>
              <a:t>втрати</a:t>
            </a:r>
            <a:r>
              <a:rPr lang="ru-RU" sz="2200" dirty="0" smtClean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знецінення</a:t>
            </a:r>
            <a:r>
              <a:rPr lang="ru-RU" sz="2200" dirty="0"/>
              <a:t> </a:t>
            </a:r>
            <a:r>
              <a:rPr lang="ru-RU" sz="2200" dirty="0" err="1"/>
              <a:t>запасів</a:t>
            </a:r>
            <a:r>
              <a:rPr lang="ru-RU" sz="2200" dirty="0"/>
              <a:t>;</a:t>
            </a:r>
          </a:p>
          <a:p>
            <a:r>
              <a:rPr lang="ru-RU" sz="2200" dirty="0" err="1" smtClean="0"/>
              <a:t>нестачі</a:t>
            </a:r>
            <a:r>
              <a:rPr lang="ru-RU" sz="2200" dirty="0" smtClean="0"/>
              <a:t> </a:t>
            </a:r>
            <a:r>
              <a:rPr lang="ru-RU" sz="2200" dirty="0"/>
              <a:t>й </a:t>
            </a:r>
            <a:r>
              <a:rPr lang="ru-RU" sz="2200" dirty="0" err="1"/>
              <a:t>втрати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псування</a:t>
            </a:r>
            <a:r>
              <a:rPr lang="ru-RU" sz="2200" dirty="0"/>
              <a:t> </a:t>
            </a:r>
            <a:r>
              <a:rPr lang="ru-RU" sz="2200" dirty="0" err="1"/>
              <a:t>цінностей</a:t>
            </a:r>
            <a:r>
              <a:rPr lang="ru-RU" sz="2200" dirty="0"/>
              <a:t>;</a:t>
            </a:r>
          </a:p>
          <a:p>
            <a:r>
              <a:rPr lang="ru-RU" sz="2200" dirty="0" err="1" smtClean="0"/>
              <a:t>визнані</a:t>
            </a:r>
            <a:r>
              <a:rPr lang="ru-RU" sz="2200" dirty="0" smtClean="0"/>
              <a:t> </a:t>
            </a:r>
            <a:r>
              <a:rPr lang="ru-RU" sz="2200" dirty="0" err="1"/>
              <a:t>штрафи</a:t>
            </a:r>
            <a:r>
              <a:rPr lang="ru-RU" sz="2200" dirty="0"/>
              <a:t>, пеня, неустойка;</a:t>
            </a:r>
          </a:p>
          <a:p>
            <a:r>
              <a:rPr lang="ru-RU" sz="2200" dirty="0" err="1" smtClean="0"/>
              <a:t>витрати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утримання</a:t>
            </a:r>
            <a:r>
              <a:rPr lang="ru-RU" sz="2200" dirty="0"/>
              <a:t> </a:t>
            </a:r>
            <a:r>
              <a:rPr lang="ru-RU" sz="2200" dirty="0" err="1"/>
              <a:t>об'єктів</a:t>
            </a:r>
            <a:r>
              <a:rPr lang="ru-RU" sz="2200" dirty="0"/>
              <a:t> </a:t>
            </a:r>
            <a:r>
              <a:rPr lang="ru-RU" sz="2200" dirty="0" err="1"/>
              <a:t>соціально</a:t>
            </a:r>
            <a:r>
              <a:rPr lang="ru-RU" sz="2200" dirty="0"/>
              <a:t>-культурного </a:t>
            </a:r>
            <a:r>
              <a:rPr lang="ru-RU" sz="2200" dirty="0" err="1"/>
              <a:t>призначення</a:t>
            </a:r>
            <a:r>
              <a:rPr lang="ru-RU" sz="2200" dirty="0"/>
              <a:t>;</a:t>
            </a:r>
          </a:p>
          <a:p>
            <a:r>
              <a:rPr lang="ru-RU" sz="2200" dirty="0" err="1" smtClean="0"/>
              <a:t>інші</a:t>
            </a:r>
            <a:r>
              <a:rPr lang="ru-RU" sz="2200" dirty="0" smtClean="0"/>
              <a:t> </a:t>
            </a:r>
            <a:r>
              <a:rPr lang="ru-RU" sz="2200" dirty="0" err="1"/>
              <a:t>витрати</a:t>
            </a:r>
            <a:r>
              <a:rPr lang="ru-RU" sz="2200" dirty="0"/>
              <a:t> </a:t>
            </a:r>
            <a:r>
              <a:rPr lang="ru-RU" sz="2200" dirty="0" err="1"/>
              <a:t>операційної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32656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інших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операційних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витрат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/>
              <a:t>включаються</a:t>
            </a:r>
            <a:r>
              <a:rPr lang="ru-RU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735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/>
              <a:t>затрати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оплату </a:t>
            </a:r>
            <a:r>
              <a:rPr lang="ru-RU" dirty="0" err="1"/>
              <a:t>праці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відрахування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соціальні</a:t>
            </a:r>
            <a:r>
              <a:rPr lang="ru-RU" dirty="0"/>
              <a:t> заходи;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амортизація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1359" y="332656"/>
            <a:ext cx="6607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операційної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/>
              <a:t>групуються</a:t>
            </a:r>
            <a:r>
              <a:rPr lang="ru-RU" sz="3200" dirty="0"/>
              <a:t> за такими </a:t>
            </a:r>
            <a:r>
              <a:rPr lang="ru-RU" sz="3200" dirty="0" err="1"/>
              <a:t>економічними</a:t>
            </a:r>
            <a:r>
              <a:rPr lang="ru-RU" sz="3200" dirty="0"/>
              <a:t> </a:t>
            </a:r>
            <a:r>
              <a:rPr lang="ru-RU" sz="3200" dirty="0" err="1"/>
              <a:t>елементами</a:t>
            </a:r>
            <a:r>
              <a:rPr lang="ru-RU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31835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7239000" cy="3960440"/>
          </a:xfrm>
        </p:spPr>
        <p:txBody>
          <a:bodyPr>
            <a:noAutofit/>
          </a:bodyPr>
          <a:lstStyle/>
          <a:p>
            <a:r>
              <a:rPr lang="ru-RU" sz="3400" dirty="0"/>
              <a:t>5. </a:t>
            </a:r>
            <a:r>
              <a:rPr lang="ru-RU" sz="3400" dirty="0" err="1"/>
              <a:t>Особливості</a:t>
            </a:r>
            <a:r>
              <a:rPr lang="ru-RU" sz="3400" dirty="0"/>
              <a:t> </a:t>
            </a:r>
            <a:r>
              <a:rPr lang="ru-RU" sz="3400" dirty="0" err="1"/>
              <a:t>визначення</a:t>
            </a:r>
            <a:r>
              <a:rPr lang="ru-RU" sz="3400" dirty="0"/>
              <a:t> </a:t>
            </a:r>
            <a:r>
              <a:rPr lang="ru-RU" sz="3400" dirty="0" err="1"/>
              <a:t>різниць</a:t>
            </a:r>
            <a:r>
              <a:rPr lang="ru-RU" sz="3400" dirty="0"/>
              <a:t>, на </a:t>
            </a:r>
            <a:r>
              <a:rPr lang="ru-RU" sz="3400" dirty="0" err="1"/>
              <a:t>які</a:t>
            </a:r>
            <a:r>
              <a:rPr lang="ru-RU" sz="3400" dirty="0"/>
              <a:t> </a:t>
            </a:r>
            <a:r>
              <a:rPr lang="ru-RU" sz="3400" dirty="0" err="1"/>
              <a:t>збільшується</a:t>
            </a:r>
            <a:r>
              <a:rPr lang="ru-RU" sz="3400" dirty="0"/>
              <a:t>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зменшується</a:t>
            </a:r>
            <a:r>
              <a:rPr lang="ru-RU" sz="3400" dirty="0"/>
              <a:t> </a:t>
            </a:r>
            <a:r>
              <a:rPr lang="ru-RU" sz="3400" dirty="0" err="1"/>
              <a:t>фінансовий</a:t>
            </a:r>
            <a:r>
              <a:rPr lang="ru-RU" sz="3400" dirty="0"/>
              <a:t> результат до </a:t>
            </a:r>
            <a:r>
              <a:rPr lang="ru-RU" sz="3400" dirty="0" err="1"/>
              <a:t>оподаткування</a:t>
            </a:r>
            <a:r>
              <a:rPr lang="ru-RU" sz="3400" dirty="0"/>
              <a:t>, </a:t>
            </a:r>
            <a:r>
              <a:rPr lang="ru-RU" sz="3400" dirty="0" err="1"/>
              <a:t>визначений</a:t>
            </a:r>
            <a:r>
              <a:rPr lang="ru-RU" sz="3400" dirty="0"/>
              <a:t> у </a:t>
            </a:r>
            <a:r>
              <a:rPr lang="ru-RU" sz="3400" dirty="0" err="1"/>
              <a:t>фінансовій</a:t>
            </a:r>
            <a:r>
              <a:rPr lang="ru-RU" sz="3400" dirty="0"/>
              <a:t> </a:t>
            </a:r>
            <a:r>
              <a:rPr lang="ru-RU" sz="3400" dirty="0" err="1"/>
              <a:t>звітності</a:t>
            </a:r>
            <a:r>
              <a:rPr lang="ru-RU" sz="3400" dirty="0"/>
              <a:t> </a:t>
            </a:r>
            <a:r>
              <a:rPr lang="ru-RU" sz="3400" dirty="0" err="1"/>
              <a:t>підприємства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593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err="1"/>
              <a:t>різниці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нарахуванні</a:t>
            </a:r>
            <a:r>
              <a:rPr lang="ru-RU" dirty="0"/>
              <a:t> </a:t>
            </a:r>
            <a:r>
              <a:rPr lang="ru-RU" dirty="0" err="1" smtClean="0"/>
              <a:t>амортизації</a:t>
            </a:r>
            <a:r>
              <a:rPr lang="ru-RU" dirty="0" smtClean="0"/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/>
              <a:t>різниці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 smtClean="0"/>
              <a:t>резервів</a:t>
            </a:r>
            <a:r>
              <a:rPr lang="ru-RU" dirty="0" smtClean="0"/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err="1" smtClean="0"/>
              <a:t>різниці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2656"/>
            <a:ext cx="6314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Різниці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зменшується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збільшується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фінансовий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результат до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оподаткування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91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7530190" cy="4104456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/>
              <a:t>рядка 03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у рядку 03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знаком «+» </a:t>
            </a:r>
            <a:r>
              <a:rPr lang="ru-RU" dirty="0" err="1"/>
              <a:t>або</a:t>
            </a:r>
            <a:r>
              <a:rPr lang="ru-RU" dirty="0"/>
              <a:t> «-».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для </a:t>
            </a:r>
            <a:r>
              <a:rPr lang="ru-RU" dirty="0" err="1"/>
              <a:t>коректування</a:t>
            </a:r>
            <a:r>
              <a:rPr lang="ru-RU" dirty="0"/>
              <a:t> </a:t>
            </a:r>
            <a:r>
              <a:rPr lang="ru-RU" dirty="0" err="1"/>
              <a:t>фінрезультату</a:t>
            </a:r>
            <a:r>
              <a:rPr lang="ru-RU" dirty="0"/>
              <a:t> до </a:t>
            </a:r>
            <a:r>
              <a:rPr lang="ru-RU" dirty="0" err="1"/>
              <a:t>оподаткування</a:t>
            </a:r>
            <a:r>
              <a:rPr lang="ru-RU" dirty="0"/>
              <a:t>. </a:t>
            </a:r>
            <a:endParaRPr lang="ru-RU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Сам </a:t>
            </a:r>
            <a:r>
              <a:rPr lang="ru-RU" dirty="0" err="1"/>
              <a:t>додаток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, де </a:t>
            </a:r>
            <a:r>
              <a:rPr lang="ru-RU" dirty="0" err="1"/>
              <a:t>відображаються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зменшують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фінрезультат</a:t>
            </a:r>
            <a:r>
              <a:rPr lang="ru-RU" dirty="0"/>
              <a:t> до </a:t>
            </a:r>
            <a:r>
              <a:rPr lang="ru-RU" dirty="0" err="1"/>
              <a:t>оподаткування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вимогами</a:t>
            </a:r>
            <a:r>
              <a:rPr lang="ru-RU" dirty="0"/>
              <a:t> ст. 134 (</a:t>
            </a:r>
            <a:r>
              <a:rPr lang="ru-RU" dirty="0" err="1"/>
              <a:t>пп</a:t>
            </a:r>
            <a:r>
              <a:rPr lang="ru-RU" dirty="0"/>
              <a:t>. 134.1.1) ПКУ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2656"/>
            <a:ext cx="619268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відображення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різниць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звітності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податку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передбачено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додаток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РІ (рядок 03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декларації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858205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442" y="695460"/>
            <a:ext cx="6336704" cy="1077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різниць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при </a:t>
            </a:r>
            <a:r>
              <a:rPr lang="ru-RU" dirty="0" err="1"/>
              <a:t>нарахуванні</a:t>
            </a:r>
            <a:r>
              <a:rPr lang="ru-RU" dirty="0"/>
              <a:t> </a:t>
            </a:r>
            <a:r>
              <a:rPr lang="ru-RU" dirty="0" err="1"/>
              <a:t>амортизації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7704856" cy="4752528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основного </a:t>
            </a:r>
            <a:r>
              <a:rPr lang="ru-RU" dirty="0" err="1"/>
              <a:t>засобу</a:t>
            </a:r>
            <a:r>
              <a:rPr lang="ru-RU" dirty="0"/>
              <a:t> в </a:t>
            </a:r>
            <a:r>
              <a:rPr lang="ru-RU" dirty="0" err="1"/>
              <a:t>податковому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є:</a:t>
            </a:r>
          </a:p>
          <a:p>
            <a:pPr algn="just">
              <a:lnSpc>
                <a:spcPct val="120000"/>
              </a:lnSpc>
            </a:pP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вартість</a:t>
            </a:r>
            <a:r>
              <a:rPr lang="ru-RU" dirty="0"/>
              <a:t> (</a:t>
            </a:r>
            <a:r>
              <a:rPr lang="ru-RU" dirty="0" err="1"/>
              <a:t>більше</a:t>
            </a:r>
            <a:r>
              <a:rPr lang="ru-RU" dirty="0"/>
              <a:t> 6 000 грн.);</a:t>
            </a:r>
          </a:p>
          <a:p>
            <a:pPr algn="just">
              <a:lnSpc>
                <a:spcPct val="120000"/>
              </a:lnSpc>
            </a:pPr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 err="1"/>
              <a:t>корисного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Основною </a:t>
            </a:r>
            <a:r>
              <a:rPr lang="ru-RU" dirty="0" err="1"/>
              <a:t>відмінністю</a:t>
            </a:r>
            <a:r>
              <a:rPr lang="ru-RU" dirty="0"/>
              <a:t> такого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в </a:t>
            </a:r>
            <a:r>
              <a:rPr lang="ru-RU" dirty="0" err="1"/>
              <a:t>податковому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 є </a:t>
            </a:r>
            <a:r>
              <a:rPr lang="ru-RU" dirty="0" err="1"/>
              <a:t>умова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господарській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Таким чином, один і той же </a:t>
            </a:r>
            <a:r>
              <a:rPr lang="ru-RU" dirty="0" err="1"/>
              <a:t>об’єкт</a:t>
            </a:r>
            <a:r>
              <a:rPr lang="ru-RU" dirty="0"/>
              <a:t> в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визнаватися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, а в </a:t>
            </a:r>
            <a:r>
              <a:rPr lang="ru-RU" dirty="0" err="1"/>
              <a:t>податковому</a:t>
            </a:r>
            <a:r>
              <a:rPr lang="ru-RU" dirty="0"/>
              <a:t> – </a:t>
            </a:r>
            <a:r>
              <a:rPr lang="ru-RU" dirty="0" err="1"/>
              <a:t>ні</a:t>
            </a:r>
            <a:r>
              <a:rPr lang="ru-RU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ст. 138 ПКУ (</a:t>
            </a:r>
            <a:r>
              <a:rPr lang="ru-RU" dirty="0" err="1"/>
              <a:t>пп</a:t>
            </a:r>
            <a:r>
              <a:rPr lang="ru-RU" dirty="0"/>
              <a:t>. 138.3.2), </a:t>
            </a:r>
            <a:r>
              <a:rPr lang="ru-RU" dirty="0" err="1"/>
              <a:t>амортизація</a:t>
            </a:r>
            <a:r>
              <a:rPr lang="ru-RU" dirty="0"/>
              <a:t> в </a:t>
            </a:r>
            <a:r>
              <a:rPr lang="ru-RU" dirty="0" err="1"/>
              <a:t>податковому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невиробничих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не </a:t>
            </a:r>
            <a:r>
              <a:rPr lang="ru-RU" dirty="0" err="1"/>
              <a:t>нараховується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5315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1. </a:t>
            </a:r>
            <a:r>
              <a:rPr lang="ru-RU" dirty="0" err="1" smtClean="0"/>
              <a:t>Неспівпадання</a:t>
            </a:r>
            <a:r>
              <a:rPr lang="ru-RU" dirty="0" smtClean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амортизації</a:t>
            </a:r>
            <a:r>
              <a:rPr lang="ru-RU" dirty="0"/>
              <a:t> за </a:t>
            </a:r>
            <a:r>
              <a:rPr lang="ru-RU" dirty="0" err="1"/>
              <a:t>встановленими</a:t>
            </a:r>
            <a:r>
              <a:rPr lang="ru-RU" dirty="0"/>
              <a:t> ПКУ </a:t>
            </a:r>
            <a:r>
              <a:rPr lang="ru-RU" dirty="0" err="1"/>
              <a:t>мінімальними</a:t>
            </a:r>
            <a:r>
              <a:rPr lang="ru-RU" dirty="0"/>
              <a:t> </a:t>
            </a:r>
            <a:r>
              <a:rPr lang="ru-RU" dirty="0" err="1"/>
              <a:t>термінами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ОС.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2.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/>
              <a:t>вартісної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(6 000 грн.) ОС.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3. </a:t>
            </a:r>
            <a:r>
              <a:rPr lang="ru-RU" dirty="0" err="1" smtClean="0"/>
              <a:t>Невиконання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обов’язкового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ОЗ в </a:t>
            </a:r>
            <a:r>
              <a:rPr lang="ru-RU" dirty="0" err="1"/>
              <a:t>господарській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Розбіжності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між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податковим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бухгалтерським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обліком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виникають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при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наступних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умовах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813661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0234"/>
            <a:ext cx="7239000" cy="41855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збільшення</a:t>
            </a:r>
            <a:r>
              <a:rPr lang="ru-RU" sz="2400" dirty="0" smtClean="0"/>
              <a:t> </a:t>
            </a:r>
            <a:r>
              <a:rPr lang="ru-RU" sz="2400" dirty="0"/>
              <a:t>такого </a:t>
            </a:r>
            <a:r>
              <a:rPr lang="ru-RU" sz="2400" dirty="0" err="1"/>
              <a:t>фінансового</a:t>
            </a:r>
            <a:r>
              <a:rPr lang="ru-RU" sz="2400" dirty="0"/>
              <a:t> результату на суму </a:t>
            </a:r>
            <a:r>
              <a:rPr lang="ru-RU" sz="2400" dirty="0" err="1"/>
              <a:t>нарахованої</a:t>
            </a:r>
            <a:r>
              <a:rPr lang="ru-RU" sz="2400" dirty="0"/>
              <a:t> </a:t>
            </a:r>
            <a:r>
              <a:rPr lang="ru-RU" sz="2400" dirty="0" err="1"/>
              <a:t>амортизації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нематеріальних</a:t>
            </a:r>
            <a:r>
              <a:rPr lang="ru-RU" sz="2400" dirty="0"/>
              <a:t> </a:t>
            </a:r>
            <a:r>
              <a:rPr lang="ru-RU" sz="2400" dirty="0" err="1"/>
              <a:t>активів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err="1"/>
              <a:t>положень</a:t>
            </a:r>
            <a:r>
              <a:rPr lang="ru-RU" sz="2400" dirty="0"/>
              <a:t> (</a:t>
            </a:r>
            <a:r>
              <a:rPr lang="ru-RU" sz="2400" dirty="0" err="1"/>
              <a:t>стандартів</a:t>
            </a:r>
            <a:r>
              <a:rPr lang="ru-RU" sz="2400" dirty="0"/>
              <a:t>)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стандартів</a:t>
            </a:r>
            <a:r>
              <a:rPr lang="ru-RU" sz="2400" dirty="0"/>
              <a:t> </a:t>
            </a:r>
            <a:r>
              <a:rPr lang="ru-RU" sz="2400" dirty="0" err="1"/>
              <a:t>фінансової</a:t>
            </a:r>
            <a:r>
              <a:rPr lang="ru-RU" sz="2400" dirty="0"/>
              <a:t> </a:t>
            </a:r>
            <a:r>
              <a:rPr lang="ru-RU" sz="2400" dirty="0" err="1"/>
              <a:t>звітності</a:t>
            </a:r>
            <a:r>
              <a:rPr lang="ru-RU" sz="24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одночасне</a:t>
            </a:r>
            <a:r>
              <a:rPr lang="ru-RU" sz="2400" dirty="0"/>
              <a:t> </a:t>
            </a:r>
            <a:r>
              <a:rPr lang="ru-RU" sz="2400" dirty="0" err="1"/>
              <a:t>зменшення</a:t>
            </a:r>
            <a:r>
              <a:rPr lang="ru-RU" sz="2400" dirty="0"/>
              <a:t> на суму </a:t>
            </a:r>
            <a:r>
              <a:rPr lang="ru-RU" sz="2400" dirty="0" err="1"/>
              <a:t>розрахованої</a:t>
            </a:r>
            <a:r>
              <a:rPr lang="ru-RU" sz="2400" dirty="0"/>
              <a:t> </a:t>
            </a:r>
            <a:r>
              <a:rPr lang="ru-RU" sz="2400" dirty="0" err="1"/>
              <a:t>амортизації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нематеріальних</a:t>
            </a:r>
            <a:r>
              <a:rPr lang="ru-RU" sz="2400" dirty="0"/>
              <a:t> </a:t>
            </a:r>
            <a:r>
              <a:rPr lang="ru-RU" sz="2400" dirty="0" err="1"/>
              <a:t>активів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доп. 138.3 ПКУ.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6632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Перше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коригування</a:t>
            </a:r>
            <a:r>
              <a:rPr lang="ru-RU" sz="2600" dirty="0"/>
              <a:t> </a:t>
            </a:r>
            <a:r>
              <a:rPr lang="ru-RU" sz="2600" dirty="0" err="1"/>
              <a:t>фінансового</a:t>
            </a:r>
            <a:r>
              <a:rPr lang="ru-RU" sz="2600" dirty="0"/>
              <a:t> результату до </a:t>
            </a:r>
            <a:r>
              <a:rPr lang="ru-RU" sz="2600" dirty="0" err="1"/>
              <a:t>оподаткування</a:t>
            </a:r>
            <a:r>
              <a:rPr lang="ru-RU" sz="2600" dirty="0"/>
              <a:t>, </a:t>
            </a:r>
            <a:r>
              <a:rPr lang="ru-RU" sz="2600" dirty="0" err="1"/>
              <a:t>встановлене</a:t>
            </a:r>
            <a:r>
              <a:rPr lang="ru-RU" sz="2600" dirty="0"/>
              <a:t> </a:t>
            </a:r>
            <a:r>
              <a:rPr lang="ru-RU" sz="2600" dirty="0" err="1"/>
              <a:t>абз</a:t>
            </a:r>
            <a:r>
              <a:rPr lang="ru-RU" sz="2600" dirty="0"/>
              <a:t>. 2 п. 138.1 та </a:t>
            </a:r>
            <a:r>
              <a:rPr lang="ru-RU" sz="2600" dirty="0" err="1"/>
              <a:t>абз</a:t>
            </a:r>
            <a:r>
              <a:rPr lang="ru-RU" sz="2600" dirty="0"/>
              <a:t>. 2 п. 138.2 ПКУ, </a:t>
            </a:r>
            <a:r>
              <a:rPr lang="ru-RU" sz="2600" dirty="0" err="1"/>
              <a:t>передбачає</a:t>
            </a:r>
            <a:r>
              <a:rPr lang="ru-RU" sz="2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857935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7848872" cy="446449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err="1"/>
              <a:t>збільшення</a:t>
            </a:r>
            <a:r>
              <a:rPr lang="ru-RU" dirty="0"/>
              <a:t> такого </a:t>
            </a:r>
            <a:r>
              <a:rPr lang="ru-RU" dirty="0" err="1"/>
              <a:t>фінансового</a:t>
            </a:r>
            <a:r>
              <a:rPr lang="ru-RU" dirty="0"/>
              <a:t> результату на суму </a:t>
            </a:r>
            <a:r>
              <a:rPr lang="ru-RU" dirty="0" err="1"/>
              <a:t>уцінки</a:t>
            </a:r>
            <a:r>
              <a:rPr lang="ru-RU" dirty="0"/>
              <a:t> і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корисності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включених</a:t>
            </a:r>
            <a:r>
              <a:rPr lang="ru-RU" dirty="0"/>
              <a:t> до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звітного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(</a:t>
            </a:r>
            <a:r>
              <a:rPr lang="ru-RU" dirty="0" err="1"/>
              <a:t>стандартів</a:t>
            </a:r>
            <a:r>
              <a:rPr lang="ru-RU" dirty="0"/>
              <a:t>)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одночасне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на суму </a:t>
            </a:r>
            <a:r>
              <a:rPr lang="ru-RU" dirty="0" err="1"/>
              <a:t>дооцінки</a:t>
            </a:r>
            <a:r>
              <a:rPr lang="ru-RU" dirty="0"/>
              <a:t> і </a:t>
            </a:r>
            <a:r>
              <a:rPr lang="ru-RU" dirty="0" err="1"/>
              <a:t>вигід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корисності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у межах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віднесених</a:t>
            </a:r>
            <a:r>
              <a:rPr lang="ru-RU" dirty="0"/>
              <a:t> до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уцінки</a:t>
            </a:r>
            <a:r>
              <a:rPr lang="ru-RU" dirty="0"/>
              <a:t> і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корисності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(</a:t>
            </a:r>
            <a:r>
              <a:rPr lang="ru-RU" dirty="0" err="1"/>
              <a:t>стандартів</a:t>
            </a:r>
            <a:r>
              <a:rPr lang="ru-RU" dirty="0"/>
              <a:t>)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41065"/>
            <a:ext cx="64087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Друге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коригування</a:t>
            </a:r>
            <a:r>
              <a:rPr lang="ru-RU" sz="2600" dirty="0"/>
              <a:t> </a:t>
            </a:r>
            <a:r>
              <a:rPr lang="ru-RU" sz="2600" dirty="0" err="1"/>
              <a:t>фінансового</a:t>
            </a:r>
            <a:r>
              <a:rPr lang="ru-RU" sz="2600" dirty="0"/>
              <a:t> результату до </a:t>
            </a:r>
            <a:r>
              <a:rPr lang="ru-RU" sz="2600" dirty="0" err="1"/>
              <a:t>оподаткування</a:t>
            </a:r>
            <a:r>
              <a:rPr lang="ru-RU" sz="2600" dirty="0"/>
              <a:t>, </a:t>
            </a:r>
            <a:r>
              <a:rPr lang="ru-RU" sz="2600" dirty="0" err="1"/>
              <a:t>встановлене</a:t>
            </a:r>
            <a:r>
              <a:rPr lang="ru-RU" sz="2600" dirty="0"/>
              <a:t> </a:t>
            </a:r>
            <a:r>
              <a:rPr lang="ru-RU" sz="2600" dirty="0" err="1"/>
              <a:t>абз</a:t>
            </a:r>
            <a:r>
              <a:rPr lang="ru-RU" sz="2600" dirty="0"/>
              <a:t>. 3 п. 138.1 та </a:t>
            </a:r>
            <a:r>
              <a:rPr lang="ru-RU" sz="2600" dirty="0" err="1"/>
              <a:t>абз</a:t>
            </a:r>
            <a:r>
              <a:rPr lang="ru-RU" sz="2600" dirty="0"/>
              <a:t>. 4 п. 138.2 ПКУ, </a:t>
            </a:r>
            <a:r>
              <a:rPr lang="ru-RU" sz="2600" dirty="0" err="1"/>
              <a:t>передбачає</a:t>
            </a:r>
            <a:r>
              <a:rPr lang="ru-RU" sz="2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1774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err="1"/>
              <a:t>збільшення</a:t>
            </a:r>
            <a:r>
              <a:rPr lang="ru-RU" sz="2400" dirty="0"/>
              <a:t> такого </a:t>
            </a:r>
            <a:r>
              <a:rPr lang="ru-RU" sz="2400" dirty="0" err="1"/>
              <a:t>фінрезультату</a:t>
            </a:r>
            <a:r>
              <a:rPr lang="ru-RU" sz="2400" dirty="0"/>
              <a:t> на суму </a:t>
            </a:r>
            <a:r>
              <a:rPr lang="ru-RU" sz="2400" dirty="0" err="1"/>
              <a:t>залишкової</a:t>
            </a:r>
            <a:r>
              <a:rPr lang="ru-RU" sz="2400" dirty="0"/>
              <a:t> </a:t>
            </a:r>
            <a:r>
              <a:rPr lang="ru-RU" sz="2400" dirty="0" err="1"/>
              <a:t>вартості</a:t>
            </a:r>
            <a:r>
              <a:rPr lang="ru-RU" sz="2400" dirty="0"/>
              <a:t> </a:t>
            </a:r>
            <a:r>
              <a:rPr lang="ru-RU" sz="2400" dirty="0" err="1"/>
              <a:t>окремого</a:t>
            </a:r>
            <a:r>
              <a:rPr lang="ru-RU" sz="2400" dirty="0"/>
              <a:t> </a:t>
            </a:r>
            <a:r>
              <a:rPr lang="ru-RU" sz="2400" dirty="0" err="1"/>
              <a:t>об'єкта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нематеріальних</a:t>
            </a:r>
            <a:r>
              <a:rPr lang="ru-RU" sz="2400" dirty="0"/>
              <a:t> </a:t>
            </a:r>
            <a:r>
              <a:rPr lang="ru-RU" sz="2400" dirty="0" err="1"/>
              <a:t>активів</a:t>
            </a:r>
            <a:r>
              <a:rPr lang="ru-RU" sz="2400" dirty="0"/>
              <a:t>, </a:t>
            </a:r>
            <a:r>
              <a:rPr lang="ru-RU" sz="2400" dirty="0" err="1"/>
              <a:t>визначеної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err="1"/>
              <a:t>положень</a:t>
            </a:r>
            <a:r>
              <a:rPr lang="ru-RU" sz="2400" dirty="0"/>
              <a:t> (</a:t>
            </a:r>
            <a:r>
              <a:rPr lang="ru-RU" sz="2400" dirty="0" err="1"/>
              <a:t>стандартів</a:t>
            </a:r>
            <a:r>
              <a:rPr lang="ru-RU" sz="2400" dirty="0"/>
              <a:t>)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,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ліквідації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продажу такого </a:t>
            </a:r>
            <a:r>
              <a:rPr lang="ru-RU" sz="2400" dirty="0" err="1"/>
              <a:t>об'єкта</a:t>
            </a:r>
            <a:r>
              <a:rPr lang="ru-RU" sz="2400" dirty="0"/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одночасне</a:t>
            </a:r>
            <a:r>
              <a:rPr lang="ru-RU" sz="2400" dirty="0"/>
              <a:t> </a:t>
            </a:r>
            <a:r>
              <a:rPr lang="ru-RU" sz="2400" dirty="0" err="1"/>
              <a:t>зменшення</a:t>
            </a:r>
            <a:r>
              <a:rPr lang="ru-RU" sz="2400" dirty="0"/>
              <a:t> на суму </a:t>
            </a:r>
            <a:r>
              <a:rPr lang="ru-RU" sz="2400" dirty="0" err="1"/>
              <a:t>залишкової</a:t>
            </a:r>
            <a:r>
              <a:rPr lang="ru-RU" sz="2400" dirty="0"/>
              <a:t> </a:t>
            </a:r>
            <a:r>
              <a:rPr lang="ru-RU" sz="2400" dirty="0" err="1"/>
              <a:t>вартості</a:t>
            </a:r>
            <a:r>
              <a:rPr lang="ru-RU" sz="2400" dirty="0"/>
              <a:t> </a:t>
            </a:r>
            <a:r>
              <a:rPr lang="ru-RU" sz="2400" dirty="0" err="1"/>
              <a:t>окремого</a:t>
            </a:r>
            <a:r>
              <a:rPr lang="ru-RU" sz="2400" dirty="0"/>
              <a:t> </a:t>
            </a:r>
            <a:r>
              <a:rPr lang="ru-RU" sz="2400" dirty="0" err="1"/>
              <a:t>об'єкта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нематеріальних</a:t>
            </a:r>
            <a:r>
              <a:rPr lang="ru-RU" sz="2400" dirty="0"/>
              <a:t> </a:t>
            </a:r>
            <a:r>
              <a:rPr lang="ru-RU" sz="2400" dirty="0" err="1"/>
              <a:t>активів</a:t>
            </a:r>
            <a:r>
              <a:rPr lang="ru-RU" sz="2400" dirty="0"/>
              <a:t>, </a:t>
            </a:r>
            <a:r>
              <a:rPr lang="ru-RU" sz="2400" dirty="0" err="1"/>
              <a:t>визначеної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положень</a:t>
            </a:r>
            <a:r>
              <a:rPr lang="ru-RU" sz="2400" dirty="0"/>
              <a:t> ст. 138 ПКУ,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ліквідації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продажу такого </a:t>
            </a:r>
            <a:r>
              <a:rPr lang="ru-RU" sz="2400" dirty="0" err="1"/>
              <a:t>об'єкта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61926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Третє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</a:rPr>
              <a:t>коригування</a:t>
            </a:r>
            <a:r>
              <a:rPr lang="ru-RU" sz="2600" dirty="0"/>
              <a:t> </a:t>
            </a:r>
            <a:r>
              <a:rPr lang="ru-RU" sz="2600" dirty="0" err="1"/>
              <a:t>фінансового</a:t>
            </a:r>
            <a:r>
              <a:rPr lang="ru-RU" sz="2600" dirty="0"/>
              <a:t> результату до </a:t>
            </a:r>
            <a:r>
              <a:rPr lang="ru-RU" sz="2600" dirty="0" err="1"/>
              <a:t>оподаткування</a:t>
            </a:r>
            <a:r>
              <a:rPr lang="ru-RU" sz="2600" dirty="0"/>
              <a:t>, </a:t>
            </a:r>
            <a:r>
              <a:rPr lang="ru-RU" sz="2600" dirty="0" err="1"/>
              <a:t>встановлене</a:t>
            </a:r>
            <a:r>
              <a:rPr lang="ru-RU" sz="2600" dirty="0"/>
              <a:t> </a:t>
            </a:r>
            <a:r>
              <a:rPr lang="ru-RU" sz="2600" dirty="0" err="1"/>
              <a:t>абз</a:t>
            </a:r>
            <a:r>
              <a:rPr lang="ru-RU" sz="2600" dirty="0"/>
              <a:t>. 4 п. 138.1 та </a:t>
            </a:r>
            <a:r>
              <a:rPr lang="ru-RU" sz="2600" dirty="0" err="1"/>
              <a:t>абз</a:t>
            </a:r>
            <a:r>
              <a:rPr lang="ru-RU" sz="2600" dirty="0"/>
              <a:t>. 3 п. 138.2 ПКУ, </a:t>
            </a:r>
            <a:r>
              <a:rPr lang="ru-RU" sz="2600" dirty="0" err="1"/>
              <a:t>передбачає</a:t>
            </a:r>
            <a:r>
              <a:rPr lang="ru-RU" sz="2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02827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20040"/>
            <a:ext cx="578849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ПЛАТНИКИ </a:t>
            </a:r>
            <a:r>
              <a:rPr lang="ru-RU" dirty="0" err="1"/>
              <a:t>Податку</a:t>
            </a:r>
            <a:r>
              <a:rPr lang="ru-RU" dirty="0"/>
              <a:t> на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 smtClean="0"/>
              <a:t>нерезиденти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юридичні</a:t>
            </a:r>
            <a:r>
              <a:rPr lang="ru-RU" dirty="0" smtClean="0"/>
              <a:t> </a:t>
            </a:r>
            <a:r>
              <a:rPr lang="ru-RU" dirty="0"/>
              <a:t>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утворені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організаційно-правовій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та </a:t>
            </a:r>
            <a:r>
              <a:rPr lang="ru-RU" dirty="0" err="1"/>
              <a:t>отримують</a:t>
            </a:r>
            <a:r>
              <a:rPr lang="ru-RU" dirty="0"/>
              <a:t> доходи з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привілеї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міжнародними</a:t>
            </a:r>
            <a:r>
              <a:rPr lang="ru-RU" dirty="0"/>
              <a:t> договорами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 </a:t>
            </a:r>
            <a:r>
              <a:rPr lang="ru-RU" dirty="0" err="1"/>
              <a:t>нерезидентів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доходи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агентські</a:t>
            </a:r>
            <a:r>
              <a:rPr lang="ru-RU" dirty="0"/>
              <a:t> (</a:t>
            </a:r>
            <a:r>
              <a:rPr lang="ru-RU" dirty="0" err="1"/>
              <a:t>представницькі</a:t>
            </a:r>
            <a:r>
              <a:rPr lang="ru-RU" dirty="0"/>
              <a:t>)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таких </a:t>
            </a:r>
            <a:r>
              <a:rPr lang="ru-RU" dirty="0" err="1"/>
              <a:t>нерезидентів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093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Приклад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розрахувало</a:t>
            </a:r>
            <a:r>
              <a:rPr lang="ru-RU" dirty="0"/>
              <a:t> суму </a:t>
            </a:r>
            <a:r>
              <a:rPr lang="ru-RU" dirty="0" err="1"/>
              <a:t>амортизації</a:t>
            </a:r>
            <a:r>
              <a:rPr lang="ru-RU" dirty="0"/>
              <a:t> в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—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120000 грн</a:t>
            </a:r>
            <a:r>
              <a:rPr lang="ru-RU" dirty="0"/>
              <a:t>. А в </a:t>
            </a:r>
            <a:r>
              <a:rPr lang="ru-RU" dirty="0" err="1"/>
              <a:t>податковому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сума </a:t>
            </a:r>
            <a:r>
              <a:rPr lang="ru-RU" dirty="0" err="1"/>
              <a:t>амортизації</a:t>
            </a:r>
            <a:r>
              <a:rPr lang="ru-RU" dirty="0"/>
              <a:t> становить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80000 грн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наслідками</a:t>
            </a:r>
            <a:r>
              <a:rPr lang="ru-RU" dirty="0"/>
              <a:t> року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дооцінило</a:t>
            </a:r>
            <a:r>
              <a:rPr lang="ru-RU" dirty="0"/>
              <a:t> ОЗ на суму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400000 грн</a:t>
            </a:r>
            <a:r>
              <a:rPr lang="ru-RU" dirty="0"/>
              <a:t>. (у межах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уцінки</a:t>
            </a:r>
            <a:r>
              <a:rPr lang="ru-RU" dirty="0"/>
              <a:t> ОЗ, </a:t>
            </a:r>
            <a:r>
              <a:rPr lang="ru-RU" dirty="0" err="1"/>
              <a:t>проведеної</a:t>
            </a:r>
            <a:r>
              <a:rPr lang="ru-RU" dirty="0"/>
              <a:t> в </a:t>
            </a:r>
            <a:r>
              <a:rPr lang="ru-RU" dirty="0" err="1"/>
              <a:t>попередні</a:t>
            </a:r>
            <a:r>
              <a:rPr lang="ru-RU" dirty="0"/>
              <a:t> роки,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списані</a:t>
            </a:r>
            <a:r>
              <a:rPr lang="ru-RU" dirty="0"/>
              <a:t> на </a:t>
            </a:r>
            <a:r>
              <a:rPr lang="ru-RU" dirty="0" err="1"/>
              <a:t>витрати</a:t>
            </a:r>
            <a:r>
              <a:rPr lang="ru-RU" dirty="0"/>
              <a:t> в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</a:t>
            </a:r>
            <a:r>
              <a:rPr lang="ru-RU" dirty="0" err="1"/>
              <a:t>субрахунком</a:t>
            </a:r>
            <a:r>
              <a:rPr lang="ru-RU" dirty="0"/>
              <a:t> 975 «</a:t>
            </a:r>
            <a:r>
              <a:rPr lang="ru-RU" dirty="0" err="1"/>
              <a:t>Уцінка</a:t>
            </a:r>
            <a:r>
              <a:rPr lang="ru-RU" dirty="0"/>
              <a:t> </a:t>
            </a:r>
            <a:r>
              <a:rPr lang="ru-RU" dirty="0" err="1"/>
              <a:t>необоротних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і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 smtClean="0"/>
              <a:t>»).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/>
              <a:t>звітного</a:t>
            </a:r>
            <a:r>
              <a:rPr lang="ru-RU" dirty="0"/>
              <a:t> року </a:t>
            </a:r>
            <a:r>
              <a:rPr lang="ru-RU" dirty="0" err="1"/>
              <a:t>було</a:t>
            </a:r>
            <a:r>
              <a:rPr lang="ru-RU" dirty="0"/>
              <a:t> продано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ОЗ: </a:t>
            </a:r>
            <a:r>
              <a:rPr lang="ru-RU" dirty="0" err="1"/>
              <a:t>первісна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1 млн. грн., </a:t>
            </a:r>
            <a:r>
              <a:rPr lang="ru-RU" dirty="0" err="1"/>
              <a:t>залишкова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у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—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700000 грн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/>
              <a:t>,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у </a:t>
            </a:r>
            <a:r>
              <a:rPr lang="ru-RU" dirty="0" err="1"/>
              <a:t>податковому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—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450000 грн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03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dirty="0"/>
              <a:t>У </a:t>
            </a:r>
            <a:r>
              <a:rPr lang="ru-RU" sz="2200" dirty="0" err="1"/>
              <a:t>декларації</a:t>
            </a:r>
            <a:r>
              <a:rPr lang="ru-RU" sz="2200" dirty="0"/>
              <a:t> з </a:t>
            </a:r>
            <a:r>
              <a:rPr lang="ru-RU" sz="2200" dirty="0" err="1"/>
              <a:t>податку</a:t>
            </a:r>
            <a:r>
              <a:rPr lang="ru-RU" sz="2200" dirty="0"/>
              <a:t> на </a:t>
            </a:r>
            <a:r>
              <a:rPr lang="ru-RU" sz="2200" dirty="0" err="1"/>
              <a:t>прибуток</a:t>
            </a:r>
            <a:r>
              <a:rPr lang="ru-RU" sz="2200" dirty="0"/>
              <a:t> </a:t>
            </a:r>
            <a:r>
              <a:rPr lang="ru-RU" sz="2200" dirty="0" err="1" smtClean="0"/>
              <a:t>ці</a:t>
            </a:r>
            <a:r>
              <a:rPr lang="ru-RU" sz="2200" dirty="0" smtClean="0"/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операції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відобразяться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додатку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РІ</a:t>
            </a:r>
            <a:r>
              <a:rPr lang="ru-RU" sz="2200" dirty="0"/>
              <a:t> таким чином (табл. 4.2).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20" y="980728"/>
            <a:ext cx="5536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4593"/>
            <a:ext cx="6408712" cy="1296144"/>
          </a:xfrm>
        </p:spPr>
        <p:txBody>
          <a:bodyPr>
            <a:noAutofit/>
          </a:bodyPr>
          <a:lstStyle/>
          <a:p>
            <a:pPr algn="just"/>
            <a:r>
              <a:rPr lang="ru-RU" sz="2500" dirty="0" err="1"/>
              <a:t>Відображення</a:t>
            </a:r>
            <a:r>
              <a:rPr lang="ru-RU" sz="2500" dirty="0"/>
              <a:t> </a:t>
            </a:r>
            <a:r>
              <a:rPr lang="ru-RU" sz="2500" dirty="0" err="1"/>
              <a:t>різниць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виникають</a:t>
            </a:r>
            <a:r>
              <a:rPr lang="ru-RU" sz="2500" dirty="0"/>
              <a:t> в </a:t>
            </a:r>
            <a:r>
              <a:rPr lang="ru-RU" sz="2500" dirty="0" err="1"/>
              <a:t>результаті</a:t>
            </a:r>
            <a:r>
              <a:rPr lang="ru-RU" sz="2500" dirty="0"/>
              <a:t> </a:t>
            </a:r>
            <a:r>
              <a:rPr lang="ru-RU" sz="2500" dirty="0" err="1"/>
              <a:t>нарахування</a:t>
            </a:r>
            <a:r>
              <a:rPr lang="ru-RU" sz="2500" dirty="0"/>
              <a:t> </a:t>
            </a:r>
            <a:r>
              <a:rPr lang="ru-RU" sz="2500" dirty="0" err="1"/>
              <a:t>резервів</a:t>
            </a:r>
            <a:r>
              <a:rPr lang="ru-RU" sz="2500" dirty="0"/>
              <a:t> (</a:t>
            </a:r>
            <a:r>
              <a:rPr lang="ru-RU" sz="2500" dirty="0" err="1"/>
              <a:t>забезпечень</a:t>
            </a:r>
            <a:r>
              <a:rPr lang="ru-RU" sz="25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7427168" cy="4846320"/>
          </a:xfrm>
        </p:spPr>
        <p:txBody>
          <a:bodyPr/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фінрезультату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оподаткування</a:t>
            </a:r>
            <a:r>
              <a:rPr lang="ru-RU" dirty="0"/>
              <a:t>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збільшується</a:t>
            </a:r>
            <a:r>
              <a:rPr lang="ru-RU" dirty="0" smtClean="0"/>
              <a:t> </a:t>
            </a:r>
            <a:r>
              <a:rPr lang="ru-RU" dirty="0"/>
              <a:t>– у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понесених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при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 (</a:t>
            </a:r>
            <a:r>
              <a:rPr lang="ru-RU" dirty="0" err="1"/>
              <a:t>забезпечень</a:t>
            </a:r>
            <a:r>
              <a:rPr lang="ru-RU" dirty="0"/>
              <a:t>);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зменшується</a:t>
            </a:r>
            <a:r>
              <a:rPr lang="ru-RU" dirty="0" smtClean="0"/>
              <a:t> </a:t>
            </a:r>
            <a:r>
              <a:rPr lang="ru-RU" dirty="0"/>
              <a:t>на суму </a:t>
            </a:r>
            <a:r>
              <a:rPr lang="ru-RU" dirty="0" err="1"/>
              <a:t>відшкодованих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з таких </a:t>
            </a:r>
            <a:r>
              <a:rPr lang="ru-RU" dirty="0" err="1"/>
              <a:t>резервів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, на суму </a:t>
            </a:r>
            <a:r>
              <a:rPr lang="ru-RU" dirty="0" err="1"/>
              <a:t>зменшення</a:t>
            </a:r>
            <a:r>
              <a:rPr lang="ru-RU" dirty="0"/>
              <a:t> (</a:t>
            </a:r>
            <a:r>
              <a:rPr lang="ru-RU" dirty="0" err="1"/>
              <a:t>коригування</a:t>
            </a:r>
            <a:r>
              <a:rPr lang="ru-RU" dirty="0"/>
              <a:t>) таких </a:t>
            </a:r>
            <a:r>
              <a:rPr lang="ru-RU" dirty="0" err="1"/>
              <a:t>резервів</a:t>
            </a:r>
            <a:r>
              <a:rPr lang="ru-RU" dirty="0"/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враховуються</a:t>
            </a:r>
            <a:r>
              <a:rPr lang="ru-RU" dirty="0"/>
              <a:t>: </a:t>
            </a:r>
            <a:r>
              <a:rPr lang="ru-RU" dirty="0" err="1"/>
              <a:t>створення</a:t>
            </a:r>
            <a:r>
              <a:rPr lang="ru-RU" dirty="0"/>
              <a:t> резерву </a:t>
            </a:r>
            <a:r>
              <a:rPr lang="ru-RU" dirty="0" err="1"/>
              <a:t>відпусток</a:t>
            </a:r>
            <a:r>
              <a:rPr lang="ru-RU" dirty="0"/>
              <a:t>, як </a:t>
            </a:r>
            <a:r>
              <a:rPr lang="ru-RU" dirty="0" err="1"/>
              <a:t>виплата</a:t>
            </a:r>
            <a:r>
              <a:rPr lang="ru-RU" dirty="0"/>
              <a:t> </a:t>
            </a:r>
            <a:r>
              <a:rPr lang="ru-RU" dirty="0" err="1"/>
              <a:t>відпускних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6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20040"/>
            <a:ext cx="5500464" cy="804704"/>
          </a:xfrm>
        </p:spPr>
        <p:txBody>
          <a:bodyPr>
            <a:normAutofit/>
          </a:bodyPr>
          <a:lstStyle/>
          <a:p>
            <a:r>
              <a:rPr lang="ru-RU" sz="3200" dirty="0"/>
              <a:t>Резерв </a:t>
            </a:r>
            <a:r>
              <a:rPr lang="ru-RU" sz="3200" dirty="0" err="1"/>
              <a:t>сумнівних</a:t>
            </a:r>
            <a:r>
              <a:rPr lang="ru-RU" sz="3200" dirty="0"/>
              <a:t> </a:t>
            </a:r>
            <a:r>
              <a:rPr lang="ru-RU" sz="3200" dirty="0" err="1"/>
              <a:t>боргів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фінрезультату</a:t>
            </a:r>
            <a:r>
              <a:rPr lang="ru-RU" dirty="0" smtClean="0"/>
              <a:t>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/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підлягає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збільшенню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на суму </a:t>
            </a:r>
            <a:r>
              <a:rPr lang="ru-RU" dirty="0" err="1"/>
              <a:t>витрат</a:t>
            </a:r>
            <a:r>
              <a:rPr lang="ru-RU" dirty="0"/>
              <a:t> при </a:t>
            </a:r>
            <a:r>
              <a:rPr lang="ru-RU" dirty="0" err="1"/>
              <a:t>формуванні</a:t>
            </a:r>
            <a:r>
              <a:rPr lang="ru-RU" dirty="0"/>
              <a:t> резерву і на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списаної</a:t>
            </a:r>
            <a:r>
              <a:rPr lang="ru-RU" dirty="0"/>
              <a:t> </a:t>
            </a:r>
            <a:r>
              <a:rPr lang="ru-RU" dirty="0" err="1"/>
              <a:t>дебіторської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резерву.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підлягає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зменшенню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у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(</a:t>
            </a:r>
            <a:r>
              <a:rPr lang="ru-RU" dirty="0" err="1"/>
              <a:t>коригування</a:t>
            </a:r>
            <a:r>
              <a:rPr lang="ru-RU" dirty="0"/>
              <a:t>) </a:t>
            </a:r>
            <a:r>
              <a:rPr lang="ru-RU" dirty="0" err="1"/>
              <a:t>створеного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резерву.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8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164" y="144015"/>
            <a:ext cx="6336704" cy="3356993"/>
          </a:xfrm>
        </p:spPr>
        <p:txBody>
          <a:bodyPr>
            <a:normAutofit fontScale="77500" lnSpcReduction="20000"/>
          </a:bodyPr>
          <a:lstStyle/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До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рядка 02</a:t>
            </a:r>
            <a:r>
              <a:rPr lang="uk-UA" dirty="0" smtClean="0"/>
              <a:t> декларації з податку на прибуток (</a:t>
            </a:r>
            <a:r>
              <a:rPr lang="ru-RU" dirty="0" err="1"/>
              <a:t>Фінансовий</a:t>
            </a:r>
            <a:r>
              <a:rPr lang="ru-RU" dirty="0"/>
              <a:t> результат до </a:t>
            </a:r>
            <a:r>
              <a:rPr lang="ru-RU" dirty="0" err="1"/>
              <a:t>оподаткування</a:t>
            </a:r>
            <a:r>
              <a:rPr lang="ru-RU" dirty="0"/>
              <a:t> (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збиток</a:t>
            </a:r>
            <a:r>
              <a:rPr lang="ru-RU" dirty="0"/>
              <a:t>), </a:t>
            </a:r>
            <a:r>
              <a:rPr lang="ru-RU" dirty="0" err="1"/>
              <a:t>визначений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(</a:t>
            </a:r>
            <a:r>
              <a:rPr lang="ru-RU" dirty="0" err="1"/>
              <a:t>стандартів</a:t>
            </a:r>
            <a:r>
              <a:rPr lang="ru-RU" dirty="0"/>
              <a:t>)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(+, -))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знаком «+»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показник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рядка 2290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знаком «-»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показник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рядка 2295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Звіту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фінансові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результати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Звіту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сукупний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) за формою № 2.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311" y="350100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dirty="0" smtClean="0"/>
              <a:t>У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рядку 03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декларації</a:t>
            </a:r>
            <a:r>
              <a:rPr lang="ru-RU" sz="2000" dirty="0" smtClean="0"/>
              <a:t> з </a:t>
            </a:r>
            <a:r>
              <a:rPr lang="ru-RU" sz="2000" dirty="0" err="1" smtClean="0"/>
              <a:t>податку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прибуток</a:t>
            </a:r>
            <a:r>
              <a:rPr lang="ru-RU" sz="2000" dirty="0" smtClean="0"/>
              <a:t> (</a:t>
            </a:r>
            <a:r>
              <a:rPr lang="ru-RU" sz="2000" dirty="0" err="1" smtClean="0"/>
              <a:t>Різниці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Податкового</a:t>
            </a:r>
            <a:r>
              <a:rPr lang="ru-RU" sz="2000" dirty="0"/>
              <a:t> кодексу </a:t>
            </a:r>
            <a:r>
              <a:rPr lang="ru-RU" sz="2000" dirty="0" err="1"/>
              <a:t>України</a:t>
            </a:r>
            <a:r>
              <a:rPr lang="ru-RU" sz="2000" dirty="0"/>
              <a:t> (+, -))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підсумковий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згорнутий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) результат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коригувань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бухгалтерського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фінрезультату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432000" algn="just"/>
            <a:r>
              <a:rPr lang="ru-RU" sz="2000" dirty="0" err="1" smtClean="0"/>
              <a:t>Повний</a:t>
            </a:r>
            <a:r>
              <a:rPr lang="ru-RU" sz="2000" dirty="0" smtClean="0"/>
              <a:t> </a:t>
            </a:r>
            <a:r>
              <a:rPr lang="ru-RU" sz="2000" dirty="0" err="1"/>
              <a:t>перелік</a:t>
            </a:r>
            <a:r>
              <a:rPr lang="ru-RU" sz="2000" dirty="0"/>
              <a:t> «</a:t>
            </a:r>
            <a:r>
              <a:rPr lang="ru-RU" sz="2000" dirty="0" err="1"/>
              <a:t>збільшуючих</a:t>
            </a:r>
            <a:r>
              <a:rPr lang="ru-RU" sz="2000" dirty="0"/>
              <a:t>» і «</a:t>
            </a:r>
            <a:r>
              <a:rPr lang="ru-RU" sz="2000" dirty="0" err="1"/>
              <a:t>зменшуючих</a:t>
            </a:r>
            <a:r>
              <a:rPr lang="ru-RU" sz="2000" dirty="0"/>
              <a:t>» </a:t>
            </a:r>
            <a:r>
              <a:rPr lang="ru-RU" sz="2000" dirty="0" err="1"/>
              <a:t>різниць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додаток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РІ</a:t>
            </a:r>
            <a:r>
              <a:rPr lang="ru-RU" sz="2000" dirty="0"/>
              <a:t>. Там </a:t>
            </a:r>
            <a:r>
              <a:rPr lang="ru-RU" sz="2000" dirty="0" err="1"/>
              <a:t>розраховують</a:t>
            </a:r>
            <a:r>
              <a:rPr lang="ru-RU" sz="2000" dirty="0"/>
              <a:t> </a:t>
            </a:r>
            <a:r>
              <a:rPr lang="ru-RU" sz="2000" dirty="0" err="1"/>
              <a:t>узагальнений</a:t>
            </a:r>
            <a:r>
              <a:rPr lang="ru-RU" sz="2000" dirty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і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переносять</a:t>
            </a:r>
            <a:r>
              <a:rPr lang="ru-RU" sz="2000" dirty="0"/>
              <a:t> до </a:t>
            </a:r>
            <a:r>
              <a:rPr lang="ru-RU" sz="2000" dirty="0" err="1"/>
              <a:t>цього</a:t>
            </a:r>
            <a:r>
              <a:rPr lang="ru-RU" sz="2000" dirty="0"/>
              <a:t> рядка </a:t>
            </a:r>
            <a:r>
              <a:rPr lang="ru-RU" sz="2000" dirty="0" err="1"/>
              <a:t>декларації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знаком «+» </a:t>
            </a:r>
            <a:r>
              <a:rPr lang="ru-RU" sz="2000" dirty="0" err="1"/>
              <a:t>або</a:t>
            </a:r>
            <a:r>
              <a:rPr lang="ru-RU" sz="2000" dirty="0"/>
              <a:t> «-». Рядок 03 </a:t>
            </a:r>
            <a:r>
              <a:rPr lang="ru-RU" sz="2000" dirty="0" err="1"/>
              <a:t>заповнюють</a:t>
            </a:r>
            <a:r>
              <a:rPr lang="ru-RU" sz="2000" dirty="0"/>
              <a:t> і </a:t>
            </a:r>
            <a:r>
              <a:rPr lang="ru-RU" sz="2000" dirty="0" err="1"/>
              <a:t>додаток</a:t>
            </a:r>
            <a:r>
              <a:rPr lang="ru-RU" sz="2000" dirty="0"/>
              <a:t> Р</a:t>
            </a:r>
            <a:r>
              <a:rPr lang="en-US" sz="2000" dirty="0"/>
              <a:t>I </a:t>
            </a:r>
            <a:r>
              <a:rPr lang="ru-RU" sz="2000" dirty="0" err="1"/>
              <a:t>подають</a:t>
            </a:r>
            <a:r>
              <a:rPr lang="ru-RU" sz="2000" dirty="0"/>
              <a:t> </a:t>
            </a:r>
            <a:r>
              <a:rPr lang="ru-RU" sz="2000" dirty="0" err="1"/>
              <a:t>усі</a:t>
            </a:r>
            <a:r>
              <a:rPr lang="ru-RU" sz="2000" dirty="0"/>
              <a:t> «</a:t>
            </a:r>
            <a:r>
              <a:rPr lang="ru-RU" sz="2000" dirty="0" err="1"/>
              <a:t>коригувальники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7239000" cy="3384376"/>
          </a:xfrm>
        </p:spPr>
        <p:txBody>
          <a:bodyPr>
            <a:normAutofit/>
          </a:bodyPr>
          <a:lstStyle/>
          <a:p>
            <a:r>
              <a:rPr lang="ru-RU" sz="4000" dirty="0"/>
              <a:t>6. </a:t>
            </a:r>
            <a:r>
              <a:rPr lang="ru-RU" sz="4000" dirty="0" err="1"/>
              <a:t>Особливості</a:t>
            </a:r>
            <a:r>
              <a:rPr lang="ru-RU" sz="4000" dirty="0"/>
              <a:t> </a:t>
            </a:r>
            <a:r>
              <a:rPr lang="ru-RU" sz="4000" dirty="0" err="1"/>
              <a:t>розрахунку</a:t>
            </a:r>
            <a:r>
              <a:rPr lang="ru-RU" sz="4000" dirty="0"/>
              <a:t> </a:t>
            </a:r>
            <a:r>
              <a:rPr lang="ru-RU" sz="4000" dirty="0" err="1"/>
              <a:t>податку</a:t>
            </a:r>
            <a:r>
              <a:rPr lang="ru-RU" sz="4000" dirty="0"/>
              <a:t> на </a:t>
            </a:r>
            <a:r>
              <a:rPr lang="ru-RU" sz="4000" dirty="0" err="1"/>
              <a:t>прибуток</a:t>
            </a:r>
            <a:r>
              <a:rPr lang="ru-RU" sz="4000" dirty="0"/>
              <a:t> </a:t>
            </a:r>
            <a:r>
              <a:rPr lang="ru-RU" sz="4000" dirty="0" err="1"/>
              <a:t>підприємств</a:t>
            </a:r>
            <a:r>
              <a:rPr lang="ru-RU" sz="4000" dirty="0"/>
              <a:t> та </a:t>
            </a:r>
            <a:r>
              <a:rPr lang="ru-RU" sz="4000" dirty="0" err="1"/>
              <a:t>заповнення</a:t>
            </a:r>
            <a:r>
              <a:rPr lang="ru-RU" sz="4000" dirty="0"/>
              <a:t> </a:t>
            </a:r>
            <a:r>
              <a:rPr lang="ru-RU" sz="4000" dirty="0" err="1" smtClean="0"/>
              <a:t>декларації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955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Рядок 01 декларації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8" y="1556792"/>
            <a:ext cx="81819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Рядки 02-03 декларації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626549" cy="26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Рядки 04-15 декларації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6189"/>
            <a:ext cx="82581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Рядки 16-34 декларації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77305"/>
            <a:ext cx="59340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139959"/>
            <a:ext cx="6076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 оподаткування податку на прибуток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609416"/>
            <a:ext cx="7560840" cy="484632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400" dirty="0"/>
              <a:t>прибуток із джерелом походження з України та за її межами, який визначається шляхом коригування (збільшення або зменшення) фінансового результату до оподаткування (прибутку або збитку), визначеного у фінансовій звітності підприємства відповідно до національних положень (стандартів) бухгалтерського обліку або міжнародних стандартів фінансової звітності, на різниці, які виникають відповідно до положень </a:t>
            </a:r>
            <a:r>
              <a:rPr lang="uk-UA" sz="2400" dirty="0" smtClean="0"/>
              <a:t>Податкового кодексу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410107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300270"/>
              </p:ext>
            </p:extLst>
          </p:nvPr>
        </p:nvGraphicFramePr>
        <p:xfrm>
          <a:off x="1660638" y="393382"/>
          <a:ext cx="6257290" cy="67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728345"/>
                <a:gridCol w="4705985"/>
                <a:gridCol w="82296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04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Об’єкт оподаткування (рядок 02 + </a:t>
                      </a:r>
                      <a:r>
                        <a:rPr lang="uk-UA" sz="2200" dirty="0" err="1">
                          <a:effectLst/>
                        </a:rPr>
                        <a:t>рядок</a:t>
                      </a:r>
                      <a:r>
                        <a:rPr lang="uk-UA" sz="2200" dirty="0">
                          <a:effectLst/>
                        </a:rPr>
                        <a:t> 03) (+, -)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Ст. 134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9903" y="1268760"/>
            <a:ext cx="64024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sz="1900" dirty="0"/>
              <a:t>У </a:t>
            </a:r>
            <a:r>
              <a:rPr lang="ru-RU" sz="1900" dirty="0" err="1"/>
              <a:t>цьому</a:t>
            </a:r>
            <a:r>
              <a:rPr lang="ru-RU" sz="1900" dirty="0"/>
              <a:t> рядку </a:t>
            </a:r>
            <a:r>
              <a:rPr lang="ru-RU" sz="1900" dirty="0" err="1"/>
              <a:t>звичайні</a:t>
            </a:r>
            <a:r>
              <a:rPr lang="ru-RU" sz="1900" dirty="0"/>
              <a:t> </a:t>
            </a:r>
            <a:r>
              <a:rPr lang="ru-RU" sz="1900" dirty="0" err="1"/>
              <a:t>платники</a:t>
            </a:r>
            <a:r>
              <a:rPr lang="ru-RU" sz="1900" dirty="0"/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розраховують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об’єкт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оподаткування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збиток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) шляхом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коригування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збільшення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зменшення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бухгалтерського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фінрезультату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прибутку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збитку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) на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різниці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/>
              <a:t>за формулою: ряд. 02 + ряд. 03.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94346"/>
              </p:ext>
            </p:extLst>
          </p:nvPr>
        </p:nvGraphicFramePr>
        <p:xfrm>
          <a:off x="164628" y="3501008"/>
          <a:ext cx="7920880" cy="1005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921986"/>
                <a:gridCol w="5957138"/>
                <a:gridCol w="104175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05 ПЗ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Прибуток, звільнений від оподаткування, або збиток від діяльності, прибуток від якої звільнений від оподаткування (+, -)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Ст. 142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4653136"/>
            <a:ext cx="7632848" cy="116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Розрахунок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прибутку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збитку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видів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звільнених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оподаткування</a:t>
            </a:r>
            <a:r>
              <a:rPr lang="ru-RU" sz="2000" dirty="0" smtClean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в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таблиці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1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додатка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ПЗ </a:t>
            </a:r>
            <a:r>
              <a:rPr lang="ru-RU" sz="2000" dirty="0"/>
              <a:t>до </a:t>
            </a:r>
            <a:r>
              <a:rPr lang="ru-RU" sz="2000" dirty="0" err="1"/>
              <a:t>декларації</a:t>
            </a:r>
            <a:r>
              <a:rPr lang="ru-RU" sz="2000" dirty="0"/>
              <a:t> і </a:t>
            </a:r>
            <a:r>
              <a:rPr lang="ru-RU" sz="2000" dirty="0" err="1"/>
              <a:t>переносять</a:t>
            </a:r>
            <a:r>
              <a:rPr lang="ru-RU" sz="2000" dirty="0"/>
              <a:t> </a:t>
            </a:r>
            <a:r>
              <a:rPr lang="ru-RU" sz="2000" dirty="0" err="1"/>
              <a:t>звідти</a:t>
            </a:r>
            <a:r>
              <a:rPr lang="ru-RU" sz="2000" dirty="0"/>
              <a:t> до поточного рядка.</a:t>
            </a:r>
          </a:p>
        </p:txBody>
      </p:sp>
    </p:spTree>
    <p:extLst>
      <p:ext uri="{BB962C8B-B14F-4D97-AF65-F5344CB8AC3E}">
        <p14:creationId xmlns:p14="http://schemas.microsoft.com/office/powerpoint/2010/main" val="309914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145178"/>
              </p:ext>
            </p:extLst>
          </p:nvPr>
        </p:nvGraphicFramePr>
        <p:xfrm>
          <a:off x="1691680" y="260648"/>
          <a:ext cx="6257290" cy="1005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728345"/>
                <a:gridCol w="4705985"/>
                <a:gridCol w="82296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06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Податок на прибуток ((позитивне значення) (рядок 04 - </a:t>
                      </a:r>
                      <a:r>
                        <a:rPr lang="uk-UA" sz="2200" dirty="0" err="1">
                          <a:effectLst/>
                        </a:rPr>
                        <a:t>рядок</a:t>
                      </a:r>
                      <a:r>
                        <a:rPr lang="uk-UA" sz="2200" dirty="0">
                          <a:effectLst/>
                        </a:rPr>
                        <a:t> 05) х ____ 2 / 100)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П. 137.1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7056" y="1445190"/>
            <a:ext cx="7729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При </a:t>
            </a:r>
            <a:r>
              <a:rPr lang="ru-RU" sz="2000" dirty="0" err="1"/>
              <a:t>розрахунку</a:t>
            </a:r>
            <a:r>
              <a:rPr lang="ru-RU" sz="2000" dirty="0"/>
              <a:t> </a:t>
            </a:r>
            <a:r>
              <a:rPr lang="ru-RU" sz="2000" dirty="0" err="1"/>
              <a:t>показника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рядка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загальний</a:t>
            </a:r>
            <a:r>
              <a:rPr lang="ru-RU" sz="2000" dirty="0"/>
              <a:t> </a:t>
            </a:r>
            <a:r>
              <a:rPr lang="ru-RU" sz="2000" dirty="0" err="1"/>
              <a:t>об’єкт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(рядок 04 </a:t>
            </a:r>
            <a:r>
              <a:rPr lang="ru-RU" sz="2000" dirty="0" err="1"/>
              <a:t>декларації</a:t>
            </a:r>
            <a:r>
              <a:rPr lang="ru-RU" sz="2000" dirty="0"/>
              <a:t>) </a:t>
            </a:r>
            <a:r>
              <a:rPr lang="ru-RU" sz="2000" dirty="0" err="1"/>
              <a:t>зменшують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(</a:t>
            </a:r>
            <a:r>
              <a:rPr lang="ru-RU" sz="2000" dirty="0" err="1"/>
              <a:t>збільшують</a:t>
            </a:r>
            <a:r>
              <a:rPr lang="ru-RU" sz="2000" dirty="0"/>
              <a:t> на </a:t>
            </a:r>
            <a:r>
              <a:rPr lang="ru-RU" sz="2000" dirty="0" err="1"/>
              <a:t>збиток</a:t>
            </a:r>
            <a:r>
              <a:rPr lang="ru-RU" sz="2000" dirty="0"/>
              <a:t>)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пільгованої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(рядок 05).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отриманий</a:t>
            </a:r>
            <a:r>
              <a:rPr lang="ru-RU" sz="2000" dirty="0"/>
              <a:t> результат (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позитивний</a:t>
            </a:r>
            <a:r>
              <a:rPr lang="ru-RU" sz="2000" dirty="0"/>
              <a:t>) </a:t>
            </a:r>
            <a:r>
              <a:rPr lang="ru-RU" sz="2000" dirty="0" err="1"/>
              <a:t>множать</a:t>
            </a:r>
            <a:r>
              <a:rPr lang="ru-RU" sz="2000" dirty="0"/>
              <a:t> на ставку </a:t>
            </a:r>
            <a:r>
              <a:rPr lang="ru-RU" sz="2000" dirty="0" err="1"/>
              <a:t>податку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п. 136.1 ПКУ —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18 %</a:t>
            </a:r>
            <a:r>
              <a:rPr lang="ru-RU" sz="2000" dirty="0"/>
              <a:t>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результаті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отримують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суму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податку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056" y="3416776"/>
            <a:ext cx="7729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dirty="0" smtClean="0"/>
              <a:t>У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рядках 07, 07.1, 08 </a:t>
            </a:r>
            <a:r>
              <a:rPr lang="ru-RU" sz="2000" dirty="0" err="1" smtClean="0"/>
              <a:t>декларації</a:t>
            </a:r>
            <a:r>
              <a:rPr lang="ru-RU" sz="2000" dirty="0" smtClean="0"/>
              <a:t> з </a:t>
            </a:r>
            <a:r>
              <a:rPr lang="ru-RU" sz="2000" dirty="0" err="1" smtClean="0"/>
              <a:t>податку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прибуток</a:t>
            </a:r>
            <a:r>
              <a:rPr lang="ru-RU" sz="2000" dirty="0" smtClean="0"/>
              <a:t> страховики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розраховують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податок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ставкою</a:t>
            </a:r>
            <a:r>
              <a:rPr lang="ru-RU" sz="2000" dirty="0" smtClean="0"/>
              <a:t>, </a:t>
            </a:r>
            <a:r>
              <a:rPr lang="ru-RU" sz="2000" dirty="0" err="1" smtClean="0"/>
              <a:t>встановленою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п.п</a:t>
            </a:r>
            <a:r>
              <a:rPr lang="ru-RU" sz="2000" dirty="0" smtClean="0"/>
              <a:t>. 136.2.1 ПКУ, —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3 %,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sz="2000" dirty="0" smtClean="0"/>
              <a:t>, </a:t>
            </a:r>
            <a:r>
              <a:rPr lang="ru-RU" sz="2000" dirty="0" err="1" smtClean="0"/>
              <a:t>визначений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п.п</a:t>
            </a:r>
            <a:r>
              <a:rPr lang="ru-RU" sz="2000" dirty="0" smtClean="0"/>
              <a:t>. 141.1.2 ПКУ.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056" y="4838704"/>
            <a:ext cx="7729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sz="2000" dirty="0" smtClean="0"/>
              <a:t>Рядки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09</a:t>
            </a:r>
            <a:r>
              <a:rPr lang="ru-RU" sz="2000" dirty="0" smtClean="0"/>
              <a:t> та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декларації</a:t>
            </a:r>
            <a:r>
              <a:rPr lang="ru-RU" sz="2000" dirty="0" smtClean="0"/>
              <a:t> з </a:t>
            </a:r>
            <a:r>
              <a:rPr lang="ru-RU" sz="2000" dirty="0" err="1" smtClean="0"/>
              <a:t>податку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прибуток</a:t>
            </a:r>
            <a:r>
              <a:rPr lang="ru-RU" sz="2000" dirty="0" smtClean="0"/>
              <a:t> </a:t>
            </a:r>
            <a:r>
              <a:rPr lang="ru-RU" sz="2000" dirty="0" err="1"/>
              <a:t>призначені</a:t>
            </a:r>
            <a:r>
              <a:rPr lang="ru-RU" sz="2000" dirty="0"/>
              <a:t> для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відображення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«лотерейщиками» доходу та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податку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ставкою</a:t>
            </a:r>
            <a:r>
              <a:rPr lang="ru-RU" sz="2000" dirty="0"/>
              <a:t>, </a:t>
            </a:r>
            <a:r>
              <a:rPr lang="ru-RU" sz="2000" dirty="0" err="1"/>
              <a:t>визначеною</a:t>
            </a:r>
            <a:r>
              <a:rPr lang="ru-RU" sz="2000" dirty="0"/>
              <a:t> </a:t>
            </a:r>
            <a:r>
              <a:rPr lang="ru-RU" sz="2000" dirty="0" err="1"/>
              <a:t>п.п</a:t>
            </a:r>
            <a:r>
              <a:rPr lang="ru-RU" sz="2000" dirty="0"/>
              <a:t>. 136.4.1 ПКУ, —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10%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8604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29" y="2024095"/>
            <a:ext cx="7427168" cy="151216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/>
              <a:t>У </a:t>
            </a:r>
            <a:r>
              <a:rPr lang="ru-RU" sz="2000" dirty="0" smtClean="0"/>
              <a:t>рядках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13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  <a:r>
              <a:rPr lang="ru-RU" sz="2000" dirty="0" smtClean="0"/>
              <a:t> та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r>
              <a:rPr lang="ru-RU" sz="2000" dirty="0" smtClean="0"/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букмекери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та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азартники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показують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sz="2000" dirty="0"/>
              <a:t> (</a:t>
            </a:r>
            <a:r>
              <a:rPr lang="ru-RU" sz="2000" dirty="0" err="1"/>
              <a:t>крім</a:t>
            </a:r>
            <a:r>
              <a:rPr lang="ru-RU" sz="2000" dirty="0"/>
              <a:t> доходу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ігор</a:t>
            </a:r>
            <a:r>
              <a:rPr lang="ru-RU" sz="2000" dirty="0"/>
              <a:t> на автоматах)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податок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ставкою</a:t>
            </a:r>
            <a:r>
              <a:rPr lang="ru-RU" sz="2000" dirty="0"/>
              <a:t>, </a:t>
            </a:r>
            <a:r>
              <a:rPr lang="ru-RU" sz="2000" dirty="0" err="1"/>
              <a:t>визначеною</a:t>
            </a:r>
            <a:r>
              <a:rPr lang="ru-RU" sz="2000" dirty="0"/>
              <a:t> </a:t>
            </a:r>
            <a:r>
              <a:rPr lang="ru-RU" sz="2000" dirty="0" err="1"/>
              <a:t>п.п</a:t>
            </a:r>
            <a:r>
              <a:rPr lang="ru-RU" sz="2000" dirty="0"/>
              <a:t>. 136.4.2 ПКУ, —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61926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dirty="0"/>
              <a:t>У </a:t>
            </a:r>
            <a:r>
              <a:rPr lang="ru-RU" sz="2000" dirty="0" smtClean="0"/>
              <a:t> </a:t>
            </a:r>
            <a:r>
              <a:rPr lang="ru-RU" sz="2000" dirty="0"/>
              <a:t>рядках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ru-RU" sz="2000" dirty="0" smtClean="0"/>
              <a:t> та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ru-RU" sz="2000" dirty="0" smtClean="0"/>
              <a:t> «</a:t>
            </a:r>
            <a:r>
              <a:rPr lang="ru-RU" sz="2000" dirty="0" err="1" smtClean="0"/>
              <a:t>азартники</a:t>
            </a:r>
            <a:r>
              <a:rPr lang="ru-RU" sz="2000" dirty="0"/>
              <a:t>»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показують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дохід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азартних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ігор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використанням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гральних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автоматів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податок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2000" dirty="0"/>
              <a:t> з такого доходу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ставкою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/>
              <a:t>визначеною</a:t>
            </a:r>
            <a:r>
              <a:rPr lang="ru-RU" sz="2000" dirty="0"/>
              <a:t> </a:t>
            </a:r>
            <a:r>
              <a:rPr lang="ru-RU" sz="2000" dirty="0" err="1"/>
              <a:t>п.п</a:t>
            </a:r>
            <a:r>
              <a:rPr lang="ru-RU" sz="2000" dirty="0"/>
              <a:t>. 136.4.1 ПКУ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10%.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902" y="3573016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dirty="0" smtClean="0"/>
              <a:t>Рядок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16 ЗП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заповнюють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згідно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даними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додатка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ЗП, де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відображають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зменшуючі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суми</a:t>
            </a:r>
            <a:r>
              <a:rPr lang="ru-RU" sz="2000" dirty="0"/>
              <a:t>: </a:t>
            </a:r>
          </a:p>
          <a:p>
            <a:pPr indent="457200" algn="just">
              <a:lnSpc>
                <a:spcPct val="110000"/>
              </a:lnSpc>
            </a:pPr>
            <a:r>
              <a:rPr lang="ru-RU" sz="2000" dirty="0"/>
              <a:t>— </a:t>
            </a:r>
            <a:r>
              <a:rPr lang="uk-UA" sz="2000" dirty="0" smtClean="0"/>
              <a:t>сума </a:t>
            </a:r>
            <a:r>
              <a:rPr lang="uk-UA" sz="2000" dirty="0"/>
              <a:t>податку на прибуток, отриманий з іноземних джерел, що сплачений суб’єктами господарювання за кордоном, яка зараховується під час сплати ними податку в </a:t>
            </a:r>
            <a:r>
              <a:rPr lang="uk-UA" sz="2000" dirty="0" smtClean="0"/>
              <a:t>Україні</a:t>
            </a:r>
            <a:r>
              <a:rPr lang="ru-RU" sz="2000" dirty="0" smtClean="0"/>
              <a:t>; </a:t>
            </a:r>
            <a:endParaRPr lang="ru-RU" sz="2000" dirty="0"/>
          </a:p>
          <a:p>
            <a:pPr indent="457200" algn="just">
              <a:lnSpc>
                <a:spcPct val="110000"/>
              </a:lnSpc>
            </a:pPr>
            <a:r>
              <a:rPr lang="ru-RU" sz="2000" dirty="0"/>
              <a:t>— </a:t>
            </a:r>
            <a:r>
              <a:rPr lang="ru-RU" sz="2000" dirty="0" err="1"/>
              <a:t>нарахованих</a:t>
            </a:r>
            <a:r>
              <a:rPr lang="ru-RU" sz="2000" dirty="0"/>
              <a:t> і </a:t>
            </a:r>
            <a:r>
              <a:rPr lang="ru-RU" sz="2000" dirty="0" err="1"/>
              <a:t>сплачених</a:t>
            </a:r>
            <a:r>
              <a:rPr lang="ru-RU" sz="2000" dirty="0"/>
              <a:t> у </a:t>
            </a:r>
            <a:r>
              <a:rPr lang="ru-RU" sz="2000" dirty="0" err="1"/>
              <a:t>звітному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авансових</a:t>
            </a:r>
            <a:r>
              <a:rPr lang="ru-RU" sz="2000" dirty="0"/>
              <a:t> </a:t>
            </a:r>
            <a:r>
              <a:rPr lang="ru-RU" sz="2000" dirty="0" err="1"/>
              <a:t>внесків</a:t>
            </a:r>
            <a:r>
              <a:rPr lang="ru-RU" sz="2000" dirty="0"/>
              <a:t> при </a:t>
            </a:r>
            <a:r>
              <a:rPr lang="ru-RU" sz="2000" dirty="0" err="1"/>
              <a:t>виплаті</a:t>
            </a:r>
            <a:r>
              <a:rPr lang="ru-RU" sz="2000" dirty="0"/>
              <a:t> </a:t>
            </a:r>
            <a:r>
              <a:rPr lang="ru-RU" sz="2000" dirty="0" err="1"/>
              <a:t>дивідендів</a:t>
            </a:r>
            <a:r>
              <a:rPr lang="ru-RU" sz="2000" dirty="0"/>
              <a:t> (</a:t>
            </a:r>
            <a:r>
              <a:rPr lang="ru-RU" sz="2000" dirty="0" err="1"/>
              <a:t>прирівняних</a:t>
            </a:r>
            <a:r>
              <a:rPr lang="ru-RU" sz="2000" dirty="0"/>
              <a:t> до них </a:t>
            </a:r>
            <a:r>
              <a:rPr lang="ru-RU" sz="2000" dirty="0" err="1"/>
              <a:t>платежів</a:t>
            </a:r>
            <a:r>
              <a:rPr lang="ru-RU" sz="2000" dirty="0" smtClean="0"/>
              <a:t>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18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265234"/>
              </p:ext>
            </p:extLst>
          </p:nvPr>
        </p:nvGraphicFramePr>
        <p:xfrm>
          <a:off x="1763688" y="188640"/>
          <a:ext cx="6257290" cy="1341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728345"/>
                <a:gridCol w="4705985"/>
                <a:gridCol w="82296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17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Податок на прибуток за звітний (податковий) період (рядок 06 + </a:t>
                      </a:r>
                      <a:r>
                        <a:rPr lang="uk-UA" sz="2200" dirty="0" err="1">
                          <a:effectLst/>
                        </a:rPr>
                        <a:t>рядок</a:t>
                      </a:r>
                      <a:r>
                        <a:rPr lang="uk-UA" sz="2200" dirty="0">
                          <a:effectLst/>
                        </a:rPr>
                        <a:t> 08 + </a:t>
                      </a:r>
                      <a:r>
                        <a:rPr lang="uk-UA" sz="2200" dirty="0" err="1">
                          <a:effectLst/>
                        </a:rPr>
                        <a:t>рядок</a:t>
                      </a:r>
                      <a:r>
                        <a:rPr lang="uk-UA" sz="2200" dirty="0">
                          <a:effectLst/>
                        </a:rPr>
                        <a:t> 10 + </a:t>
                      </a:r>
                      <a:r>
                        <a:rPr lang="uk-UA" sz="2200" dirty="0" err="1">
                          <a:effectLst/>
                        </a:rPr>
                        <a:t>рядок</a:t>
                      </a:r>
                      <a:r>
                        <a:rPr lang="uk-UA" sz="2200" dirty="0">
                          <a:effectLst/>
                        </a:rPr>
                        <a:t> 12 + </a:t>
                      </a:r>
                      <a:r>
                        <a:rPr lang="uk-UA" sz="2200" dirty="0" err="1">
                          <a:effectLst/>
                        </a:rPr>
                        <a:t>рядок</a:t>
                      </a:r>
                      <a:r>
                        <a:rPr lang="uk-UA" sz="2200" dirty="0">
                          <a:effectLst/>
                        </a:rPr>
                        <a:t> 15 - </a:t>
                      </a:r>
                      <a:r>
                        <a:rPr lang="uk-UA" sz="2200" dirty="0" err="1">
                          <a:effectLst/>
                        </a:rPr>
                        <a:t>рядок</a:t>
                      </a:r>
                      <a:r>
                        <a:rPr lang="uk-UA" sz="2200" dirty="0">
                          <a:effectLst/>
                        </a:rPr>
                        <a:t> 16 ЗП)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Ст. 57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674674"/>
            <a:ext cx="7632848" cy="14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dirty="0"/>
              <a:t>У </a:t>
            </a:r>
            <a:r>
              <a:rPr lang="ru-RU" sz="2000" dirty="0" err="1"/>
              <a:t>цьому</a:t>
            </a:r>
            <a:r>
              <a:rPr lang="ru-RU" sz="2000" dirty="0"/>
              <a:t> рядку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визначають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податок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звітний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період</a:t>
            </a:r>
            <a:r>
              <a:rPr lang="ru-RU" sz="2000" dirty="0"/>
              <a:t>. Для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податку</a:t>
            </a:r>
            <a:r>
              <a:rPr lang="ru-RU" sz="2000" dirty="0"/>
              <a:t> (у </a:t>
            </a:r>
            <a:r>
              <a:rPr lang="ru-RU" sz="2000" dirty="0" err="1"/>
              <a:t>звичайних</a:t>
            </a:r>
            <a:r>
              <a:rPr lang="ru-RU" sz="2000" dirty="0"/>
              <a:t> </a:t>
            </a:r>
            <a:r>
              <a:rPr lang="ru-RU" sz="2000" dirty="0" err="1"/>
              <a:t>платників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рядка 06) </a:t>
            </a:r>
            <a:r>
              <a:rPr lang="ru-RU" sz="2000" dirty="0" err="1"/>
              <a:t>вираховують</a:t>
            </a:r>
            <a:r>
              <a:rPr lang="ru-RU" sz="2000" dirty="0"/>
              <a:t> </a:t>
            </a:r>
            <a:r>
              <a:rPr lang="ru-RU" sz="2000" dirty="0" err="1"/>
              <a:t>зменшуючі</a:t>
            </a:r>
            <a:r>
              <a:rPr lang="ru-RU" sz="2000" dirty="0"/>
              <a:t> </a:t>
            </a:r>
            <a:r>
              <a:rPr lang="ru-RU" sz="2000" dirty="0" err="1"/>
              <a:t>суми</a:t>
            </a:r>
            <a:r>
              <a:rPr lang="ru-RU" sz="2000" dirty="0"/>
              <a:t>, </a:t>
            </a:r>
            <a:r>
              <a:rPr lang="ru-RU" sz="2000" dirty="0" err="1"/>
              <a:t>наведені</a:t>
            </a:r>
            <a:r>
              <a:rPr lang="ru-RU" sz="2000" dirty="0"/>
              <a:t> в рядку 16 </a:t>
            </a:r>
            <a:r>
              <a:rPr lang="ru-RU" sz="2000" dirty="0" err="1"/>
              <a:t>декларації</a:t>
            </a:r>
            <a:r>
              <a:rPr lang="ru-RU" sz="20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581" y="3307131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ядок 18 </a:t>
            </a:r>
            <a:r>
              <a:rPr lang="ru-RU" sz="2000" dirty="0"/>
              <a:t>(</a:t>
            </a:r>
            <a:r>
              <a:rPr lang="ru-RU" sz="2000" dirty="0" err="1"/>
              <a:t>Податок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за результатами </a:t>
            </a:r>
            <a:r>
              <a:rPr lang="ru-RU" sz="2000" dirty="0" err="1"/>
              <a:t>попереднього</a:t>
            </a:r>
            <a:r>
              <a:rPr lang="ru-RU" sz="2000" dirty="0"/>
              <a:t> </a:t>
            </a:r>
            <a:r>
              <a:rPr lang="ru-RU" sz="2000" dirty="0" err="1"/>
              <a:t>звітного</a:t>
            </a:r>
            <a:r>
              <a:rPr lang="ru-RU" sz="2000" dirty="0"/>
              <a:t> (</a:t>
            </a:r>
            <a:r>
              <a:rPr lang="ru-RU" sz="2000" dirty="0" err="1"/>
              <a:t>податкового</a:t>
            </a:r>
            <a:r>
              <a:rPr lang="ru-RU" sz="2000" dirty="0"/>
              <a:t>) </a:t>
            </a:r>
            <a:r>
              <a:rPr lang="ru-RU" sz="2000" dirty="0" err="1"/>
              <a:t>періоду</a:t>
            </a:r>
            <a:r>
              <a:rPr lang="ru-RU" sz="2000" dirty="0"/>
              <a:t> поточного року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 smtClean="0"/>
              <a:t>уточнень</a:t>
            </a:r>
            <a:r>
              <a:rPr lang="ru-RU" sz="2000" dirty="0" smtClean="0"/>
              <a:t>)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заповнюють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квартальники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000" dirty="0" smtClean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врахувати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</a:t>
            </a:r>
            <a:r>
              <a:rPr lang="ru-RU" sz="2000" dirty="0" err="1"/>
              <a:t>минулого</a:t>
            </a:r>
            <a:r>
              <a:rPr lang="ru-RU" sz="2000" dirty="0"/>
              <a:t> </a:t>
            </a:r>
            <a:r>
              <a:rPr lang="ru-RU" sz="2000" dirty="0" err="1"/>
              <a:t>звітного</a:t>
            </a:r>
            <a:r>
              <a:rPr lang="ru-RU" sz="2000" dirty="0"/>
              <a:t> </a:t>
            </a:r>
            <a:r>
              <a:rPr lang="ru-RU" sz="2000" dirty="0" err="1"/>
              <a:t>періоду</a:t>
            </a:r>
            <a:r>
              <a:rPr lang="ru-RU" sz="2000" dirty="0"/>
              <a:t> поточного року. </a:t>
            </a:r>
            <a:r>
              <a:rPr lang="ru-RU" sz="2000" dirty="0" err="1"/>
              <a:t>Показник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є «</a:t>
            </a:r>
            <a:r>
              <a:rPr lang="ru-RU" sz="2000" dirty="0" err="1"/>
              <a:t>плановим</a:t>
            </a:r>
            <a:r>
              <a:rPr lang="ru-RU" sz="2000" dirty="0"/>
              <a:t>», а не </a:t>
            </a:r>
            <a:r>
              <a:rPr lang="ru-RU" sz="2000" dirty="0" err="1"/>
              <a:t>фактичним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переносять</a:t>
            </a:r>
            <a:r>
              <a:rPr lang="ru-RU" sz="2000" dirty="0"/>
              <a:t> з рядка 17 </a:t>
            </a:r>
            <a:r>
              <a:rPr lang="ru-RU" sz="2000" dirty="0" err="1"/>
              <a:t>попередньої</a:t>
            </a:r>
            <a:r>
              <a:rPr lang="ru-RU" sz="2000" dirty="0"/>
              <a:t> </a:t>
            </a:r>
            <a:r>
              <a:rPr lang="ru-RU" sz="2000" dirty="0" err="1"/>
              <a:t>внутрішньорічної</a:t>
            </a:r>
            <a:r>
              <a:rPr lang="ru-RU" sz="2000" dirty="0"/>
              <a:t> </a:t>
            </a:r>
            <a:r>
              <a:rPr lang="ru-RU" sz="2000" dirty="0" err="1"/>
              <a:t>декларації</a:t>
            </a:r>
            <a:r>
              <a:rPr lang="ru-RU" sz="2000" dirty="0"/>
              <a:t> (за три </a:t>
            </a:r>
            <a:r>
              <a:rPr lang="ru-RU" sz="2000" dirty="0" err="1" smtClean="0"/>
              <a:t>квартали</a:t>
            </a:r>
            <a:r>
              <a:rPr lang="ru-RU" sz="2000" dirty="0" smtClean="0"/>
              <a:t>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08845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907953"/>
              </p:ext>
            </p:extLst>
          </p:nvPr>
        </p:nvGraphicFramePr>
        <p:xfrm>
          <a:off x="1547664" y="728661"/>
          <a:ext cx="6473314" cy="1005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753490"/>
                <a:gridCol w="4868452"/>
                <a:gridCol w="85137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20 АВ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Сума авансового внеску при виплаті дивідендів, що має бути сплачена у звітному (податковому) періоді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П. 57.1 1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276872"/>
            <a:ext cx="74888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п.п</a:t>
            </a:r>
            <a:r>
              <a:rPr lang="ru-RU" sz="2000" dirty="0"/>
              <a:t>. 57.1 1.2 </a:t>
            </a:r>
            <a:r>
              <a:rPr lang="ru-RU" sz="2000" dirty="0" err="1"/>
              <a:t>емітент</a:t>
            </a:r>
            <a:r>
              <a:rPr lang="ru-RU" sz="2000" dirty="0"/>
              <a:t> </a:t>
            </a:r>
            <a:r>
              <a:rPr lang="ru-RU" sz="2000" dirty="0" err="1"/>
              <a:t>корпоративних</a:t>
            </a:r>
            <a:r>
              <a:rPr lang="ru-RU" sz="2000" dirty="0"/>
              <a:t> прав,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приймає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про </a:t>
            </a:r>
            <a:r>
              <a:rPr lang="ru-RU" sz="2000" dirty="0" err="1"/>
              <a:t>виплату</a:t>
            </a:r>
            <a:r>
              <a:rPr lang="ru-RU" sz="2000" dirty="0"/>
              <a:t> </a:t>
            </a:r>
            <a:r>
              <a:rPr lang="ru-RU" sz="2000" dirty="0" err="1"/>
              <a:t>дивідендів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акціонерам</a:t>
            </a:r>
            <a:r>
              <a:rPr lang="ru-RU" sz="2000" dirty="0"/>
              <a:t> (</a:t>
            </a:r>
            <a:r>
              <a:rPr lang="ru-RU" sz="2000" dirty="0" err="1"/>
              <a:t>власникам</a:t>
            </a:r>
            <a:r>
              <a:rPr lang="ru-RU" sz="2000" dirty="0"/>
              <a:t>), повинен </a:t>
            </a:r>
            <a:r>
              <a:rPr lang="ru-RU" sz="2000" dirty="0" err="1"/>
              <a:t>нарахувати</a:t>
            </a:r>
            <a:r>
              <a:rPr lang="ru-RU" sz="2000" dirty="0"/>
              <a:t> та </a:t>
            </a:r>
            <a:r>
              <a:rPr lang="ru-RU" sz="2000" dirty="0" err="1"/>
              <a:t>сплатити</a:t>
            </a:r>
            <a:r>
              <a:rPr lang="ru-RU" sz="2000" dirty="0"/>
              <a:t> </a:t>
            </a:r>
            <a:r>
              <a:rPr lang="ru-RU" sz="2000" dirty="0" err="1"/>
              <a:t>авансовий</a:t>
            </a:r>
            <a:r>
              <a:rPr lang="ru-RU" sz="2000" dirty="0"/>
              <a:t> </a:t>
            </a:r>
            <a:r>
              <a:rPr lang="ru-RU" sz="2000" dirty="0" err="1"/>
              <a:t>внесок</a:t>
            </a:r>
            <a:r>
              <a:rPr lang="ru-RU" sz="2000" dirty="0"/>
              <a:t> з </a:t>
            </a:r>
            <a:r>
              <a:rPr lang="ru-RU" sz="2000" dirty="0" err="1"/>
              <a:t>податку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457200" algn="just">
              <a:lnSpc>
                <a:spcPct val="110000"/>
              </a:lnSpc>
            </a:pPr>
            <a:r>
              <a:rPr lang="ru-RU" sz="2000" dirty="0" err="1" smtClean="0"/>
              <a:t>Дивідендний</a:t>
            </a:r>
            <a:r>
              <a:rPr lang="ru-RU" sz="2000" dirty="0" smtClean="0"/>
              <a:t> </a:t>
            </a:r>
            <a:r>
              <a:rPr lang="ru-RU" sz="2000" dirty="0" err="1"/>
              <a:t>авансовий</a:t>
            </a:r>
            <a:r>
              <a:rPr lang="ru-RU" sz="2000" dirty="0"/>
              <a:t> </a:t>
            </a:r>
            <a:r>
              <a:rPr lang="ru-RU" sz="2000" dirty="0" err="1"/>
              <a:t>внесок</a:t>
            </a:r>
            <a:r>
              <a:rPr lang="ru-RU" sz="2000" dirty="0"/>
              <a:t> </a:t>
            </a:r>
            <a:r>
              <a:rPr lang="ru-RU" sz="2000" dirty="0" err="1"/>
              <a:t>розраховують</a:t>
            </a:r>
            <a:r>
              <a:rPr lang="ru-RU" sz="2000" dirty="0"/>
              <a:t> не з </a:t>
            </a:r>
            <a:r>
              <a:rPr lang="ru-RU" sz="2000" dirty="0" err="1"/>
              <a:t>усієї</a:t>
            </a:r>
            <a:r>
              <a:rPr lang="ru-RU" sz="2000" dirty="0"/>
              <a:t>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дивідендів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підлягають</a:t>
            </a:r>
            <a:r>
              <a:rPr lang="ru-RU" sz="2000" dirty="0"/>
              <a:t> </a:t>
            </a:r>
            <a:r>
              <a:rPr lang="ru-RU" sz="2000" dirty="0" err="1"/>
              <a:t>виплаті</a:t>
            </a:r>
            <a:r>
              <a:rPr lang="ru-RU" sz="2000" dirty="0"/>
              <a:t>, а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перевищення</a:t>
            </a:r>
            <a:r>
              <a:rPr lang="ru-RU" sz="2000" dirty="0"/>
              <a:t> над </a:t>
            </a:r>
            <a:r>
              <a:rPr lang="ru-RU" sz="2000" dirty="0" err="1"/>
              <a:t>значенням</a:t>
            </a:r>
            <a:r>
              <a:rPr lang="ru-RU" sz="2000" dirty="0"/>
              <a:t> </a:t>
            </a:r>
            <a:r>
              <a:rPr lang="ru-RU" sz="2000" dirty="0" err="1"/>
              <a:t>об’єкта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за </a:t>
            </a:r>
            <a:r>
              <a:rPr lang="ru-RU" sz="2000" dirty="0" err="1"/>
              <a:t>рік</a:t>
            </a:r>
            <a:r>
              <a:rPr lang="ru-RU" sz="2000" dirty="0"/>
              <a:t>, за результатами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виплачують</a:t>
            </a:r>
            <a:r>
              <a:rPr lang="ru-RU" sz="2000" dirty="0"/>
              <a:t>.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за </a:t>
            </a:r>
            <a:r>
              <a:rPr lang="ru-RU" sz="2000" dirty="0" err="1"/>
              <a:t>ставкою</a:t>
            </a:r>
            <a:r>
              <a:rPr lang="ru-RU" sz="2000" dirty="0"/>
              <a:t> 18% </a:t>
            </a:r>
            <a:r>
              <a:rPr lang="ru-RU" sz="2000" dirty="0" err="1"/>
              <a:t>підпадає</a:t>
            </a:r>
            <a:r>
              <a:rPr lang="ru-RU" sz="2000" dirty="0"/>
              <a:t> не вся сума </a:t>
            </a:r>
            <a:r>
              <a:rPr lang="ru-RU" sz="2000" dirty="0" err="1"/>
              <a:t>виплачуваних</a:t>
            </a:r>
            <a:r>
              <a:rPr lang="ru-RU" sz="2000" dirty="0"/>
              <a:t> </a:t>
            </a:r>
            <a:r>
              <a:rPr lang="ru-RU" sz="2000" dirty="0" err="1"/>
              <a:t>дивідендів</a:t>
            </a:r>
            <a:r>
              <a:rPr lang="ru-RU" sz="2000" dirty="0"/>
              <a:t>, а </a:t>
            </a:r>
            <a:r>
              <a:rPr lang="ru-RU" sz="2000" dirty="0" err="1"/>
              <a:t>лише</a:t>
            </a:r>
            <a:r>
              <a:rPr lang="ru-RU" sz="2000" dirty="0"/>
              <a:t> сума </a:t>
            </a:r>
            <a:r>
              <a:rPr lang="ru-RU" sz="2000" dirty="0" err="1"/>
              <a:t>перевищення</a:t>
            </a:r>
            <a:r>
              <a:rPr lang="ru-RU" sz="2000" dirty="0"/>
              <a:t> над </a:t>
            </a:r>
            <a:r>
              <a:rPr lang="ru-RU" sz="2000" dirty="0" err="1"/>
              <a:t>об’єктом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3490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879988"/>
              </p:ext>
            </p:extLst>
          </p:nvPr>
        </p:nvGraphicFramePr>
        <p:xfrm>
          <a:off x="395536" y="2636912"/>
          <a:ext cx="7416824" cy="1341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863314"/>
                <a:gridCol w="5578047"/>
                <a:gridCol w="97546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22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Сума авансового внеску при виплаті дивідендів, нарахована за результатами останнього (звітного) податкового періоду (рядок 20 АВ - рядок 21) 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</a:rPr>
                        <a:t>П. 57.1 1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86896" y="404664"/>
            <a:ext cx="61926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ядок  21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заповнюють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лише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квартальники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». </a:t>
            </a:r>
            <a:r>
              <a:rPr lang="ru-RU" sz="2000" dirty="0"/>
              <a:t>Для таких </a:t>
            </a:r>
            <a:r>
              <a:rPr lang="ru-RU" sz="2000" dirty="0" err="1"/>
              <a:t>платників</a:t>
            </a:r>
            <a:r>
              <a:rPr lang="ru-RU" sz="2000" dirty="0"/>
              <a:t> </a:t>
            </a:r>
            <a:r>
              <a:rPr lang="ru-RU" sz="2000" dirty="0" err="1"/>
              <a:t>поточний</a:t>
            </a:r>
            <a:r>
              <a:rPr lang="ru-RU" sz="2000" dirty="0"/>
              <a:t> рядок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з метою «</a:t>
            </a:r>
            <a:r>
              <a:rPr lang="ru-RU" sz="2000" dirty="0" err="1"/>
              <a:t>очищення</a:t>
            </a:r>
            <a:r>
              <a:rPr lang="ru-RU" sz="2000" dirty="0"/>
              <a:t>»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нарахованих</a:t>
            </a:r>
            <a:r>
              <a:rPr lang="ru-RU" sz="2000" dirty="0"/>
              <a:t> </a:t>
            </a:r>
            <a:r>
              <a:rPr lang="ru-RU" sz="2000" dirty="0" err="1"/>
              <a:t>авансових</a:t>
            </a:r>
            <a:r>
              <a:rPr lang="ru-RU" sz="2000" dirty="0"/>
              <a:t> </a:t>
            </a:r>
            <a:r>
              <a:rPr lang="ru-RU" sz="2000" dirty="0" err="1"/>
              <a:t>внесків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попередніх</a:t>
            </a:r>
            <a:r>
              <a:rPr lang="ru-RU" sz="2000" dirty="0"/>
              <a:t> </a:t>
            </a:r>
            <a:r>
              <a:rPr lang="ru-RU" sz="2000" dirty="0" err="1"/>
              <a:t>періодів</a:t>
            </a:r>
            <a:r>
              <a:rPr lang="ru-RU" sz="2000" dirty="0"/>
              <a:t> поточного року.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581128"/>
            <a:ext cx="695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ядок 20 </a:t>
            </a:r>
            <a:r>
              <a:rPr lang="ru-RU" sz="2000" dirty="0" err="1" smtClean="0"/>
              <a:t>заповнюють</a:t>
            </a:r>
            <a:r>
              <a:rPr lang="ru-RU" sz="2000" dirty="0" smtClean="0"/>
              <a:t> </a:t>
            </a:r>
            <a:r>
              <a:rPr lang="ru-RU" sz="2000" dirty="0"/>
              <a:t>як «</a:t>
            </a:r>
            <a:r>
              <a:rPr lang="ru-RU" sz="2000" dirty="0" err="1"/>
              <a:t>квартальники</a:t>
            </a:r>
            <a:r>
              <a:rPr lang="ru-RU" sz="2000" dirty="0"/>
              <a:t>», так і «</a:t>
            </a:r>
            <a:r>
              <a:rPr lang="ru-RU" sz="2000" dirty="0" err="1"/>
              <a:t>річники</a:t>
            </a:r>
            <a:r>
              <a:rPr lang="ru-RU" sz="2000" dirty="0"/>
              <a:t>». У «</a:t>
            </a:r>
            <a:r>
              <a:rPr lang="ru-RU" sz="2000" dirty="0" err="1"/>
              <a:t>річників</a:t>
            </a:r>
            <a:r>
              <a:rPr lang="ru-RU" sz="2000" dirty="0"/>
              <a:t>» </a:t>
            </a:r>
            <a:r>
              <a:rPr lang="ru-RU" sz="2000" dirty="0" err="1"/>
              <a:t>значення</a:t>
            </a:r>
            <a:r>
              <a:rPr lang="ru-RU" sz="2000" dirty="0"/>
              <a:t> рядка 22 </a:t>
            </a:r>
            <a:r>
              <a:rPr lang="ru-RU" sz="2000" dirty="0" err="1"/>
              <a:t>збігатиметься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зафіксованим</a:t>
            </a:r>
            <a:r>
              <a:rPr lang="ru-RU" sz="2000" dirty="0"/>
              <a:t> у рядку 20 </a:t>
            </a:r>
            <a:r>
              <a:rPr lang="ru-RU" sz="2000" dirty="0" err="1"/>
              <a:t>декларації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09237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88640"/>
            <a:ext cx="6364560" cy="316835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Рядок 23 ПН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призначений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узагальнення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інформації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про суму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податків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утриманих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виплачених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резидентом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користь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нерезидентів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уповноважених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ними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осіб</a:t>
            </a:r>
            <a:r>
              <a:rPr lang="ru-RU" sz="2000" dirty="0"/>
              <a:t> (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постійних</a:t>
            </a:r>
            <a:r>
              <a:rPr lang="ru-RU" sz="2000" dirty="0"/>
              <a:t> </a:t>
            </a:r>
            <a:r>
              <a:rPr lang="ru-RU" sz="2000" dirty="0" err="1"/>
              <a:t>представництв</a:t>
            </a:r>
            <a:r>
              <a:rPr lang="ru-RU" sz="2000" dirty="0"/>
              <a:t> </a:t>
            </a:r>
            <a:r>
              <a:rPr lang="ru-RU" sz="2000" dirty="0" err="1"/>
              <a:t>нерезидентів</a:t>
            </a:r>
            <a:r>
              <a:rPr lang="ru-RU" sz="2000" dirty="0"/>
              <a:t> на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)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доходів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джерелом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походження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r>
              <a:rPr lang="ru-RU" sz="2000" dirty="0"/>
              <a:t>.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податок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податком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репатріацію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dirty="0" err="1"/>
              <a:t>п.п</a:t>
            </a:r>
            <a:r>
              <a:rPr lang="ru-RU" sz="2000" dirty="0"/>
              <a:t>. 134.1.3 ПКУ).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2924944"/>
            <a:ext cx="7704854" cy="379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Рядок 24 </a:t>
            </a:r>
            <a:r>
              <a:rPr lang="ru-RU" sz="2000" dirty="0" smtClean="0"/>
              <a:t>(Сума </a:t>
            </a:r>
            <a:r>
              <a:rPr lang="ru-RU" sz="2000" dirty="0" err="1"/>
              <a:t>податків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утримуються</a:t>
            </a:r>
            <a:r>
              <a:rPr lang="ru-RU" sz="2000" dirty="0"/>
              <a:t> при </a:t>
            </a:r>
            <a:r>
              <a:rPr lang="ru-RU" sz="2000" dirty="0" err="1"/>
              <a:t>виплаті</a:t>
            </a:r>
            <a:r>
              <a:rPr lang="ru-RU" sz="2000" dirty="0"/>
              <a:t> </a:t>
            </a:r>
            <a:r>
              <a:rPr lang="ru-RU" sz="2000" dirty="0" err="1"/>
              <a:t>доходів</a:t>
            </a:r>
            <a:r>
              <a:rPr lang="ru-RU" sz="2000" dirty="0"/>
              <a:t> (</a:t>
            </a:r>
            <a:r>
              <a:rPr lang="ru-RU" sz="2000" dirty="0" err="1"/>
              <a:t>прибутків</a:t>
            </a:r>
            <a:r>
              <a:rPr lang="ru-RU" sz="2000" dirty="0"/>
              <a:t>) нерезидентам за результатами </a:t>
            </a:r>
            <a:r>
              <a:rPr lang="ru-RU" sz="2000" dirty="0" err="1"/>
              <a:t>попереднього</a:t>
            </a:r>
            <a:r>
              <a:rPr lang="ru-RU" sz="2000" dirty="0"/>
              <a:t> </a:t>
            </a:r>
            <a:r>
              <a:rPr lang="ru-RU" sz="2000" dirty="0" err="1"/>
              <a:t>звітного</a:t>
            </a:r>
            <a:r>
              <a:rPr lang="ru-RU" sz="2000" dirty="0"/>
              <a:t> (</a:t>
            </a:r>
            <a:r>
              <a:rPr lang="ru-RU" sz="2000" dirty="0" err="1"/>
              <a:t>податкового</a:t>
            </a:r>
            <a:r>
              <a:rPr lang="ru-RU" sz="2000" dirty="0"/>
              <a:t>) </a:t>
            </a:r>
            <a:r>
              <a:rPr lang="ru-RU" sz="2000" dirty="0" err="1"/>
              <a:t>періоду</a:t>
            </a:r>
            <a:r>
              <a:rPr lang="ru-RU" sz="2000" dirty="0"/>
              <a:t> поточного року,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уточнень</a:t>
            </a:r>
            <a:r>
              <a:rPr lang="ru-RU" sz="2000" dirty="0"/>
              <a:t> (рядок 23 ПН </a:t>
            </a:r>
            <a:r>
              <a:rPr lang="ru-RU" sz="2000" dirty="0" err="1"/>
              <a:t>Податкової</a:t>
            </a:r>
            <a:r>
              <a:rPr lang="ru-RU" sz="2000" dirty="0"/>
              <a:t> </a:t>
            </a:r>
            <a:r>
              <a:rPr lang="ru-RU" sz="2000" dirty="0" err="1"/>
              <a:t>декларації</a:t>
            </a:r>
            <a:r>
              <a:rPr lang="ru-RU" sz="2000" dirty="0"/>
              <a:t> з </a:t>
            </a:r>
            <a:r>
              <a:rPr lang="ru-RU" sz="2000" dirty="0" err="1"/>
              <a:t>податку</a:t>
            </a:r>
            <a:r>
              <a:rPr lang="ru-RU" sz="2000" dirty="0"/>
              <a:t> на </a:t>
            </a:r>
            <a:r>
              <a:rPr lang="ru-RU" sz="2000" dirty="0" err="1"/>
              <a:t>прибуток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за </a:t>
            </a:r>
            <a:r>
              <a:rPr lang="ru-RU" sz="2000" dirty="0" err="1"/>
              <a:t>попередній</a:t>
            </a:r>
            <a:r>
              <a:rPr lang="ru-RU" sz="2000" dirty="0"/>
              <a:t> </a:t>
            </a:r>
            <a:r>
              <a:rPr lang="ru-RU" sz="2000" dirty="0" err="1"/>
              <a:t>звітний</a:t>
            </a:r>
            <a:r>
              <a:rPr lang="ru-RU" sz="2000" dirty="0"/>
              <a:t> (</a:t>
            </a:r>
            <a:r>
              <a:rPr lang="ru-RU" sz="2000" dirty="0" err="1"/>
              <a:t>податковий</a:t>
            </a:r>
            <a:r>
              <a:rPr lang="ru-RU" sz="2000" dirty="0"/>
              <a:t>) </a:t>
            </a:r>
            <a:r>
              <a:rPr lang="ru-RU" sz="2000" dirty="0" err="1"/>
              <a:t>період</a:t>
            </a:r>
            <a:r>
              <a:rPr lang="ru-RU" sz="2000" dirty="0"/>
              <a:t> поточного року</a:t>
            </a:r>
            <a:r>
              <a:rPr lang="ru-RU" sz="2000" dirty="0" smtClean="0"/>
              <a:t>))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заповнюється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лише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квартальщиками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000" dirty="0" smtClean="0"/>
              <a:t>. </a:t>
            </a:r>
            <a:r>
              <a:rPr lang="ru-RU" sz="2000" dirty="0"/>
              <a:t>Для таких </a:t>
            </a:r>
            <a:r>
              <a:rPr lang="ru-RU" sz="2000" dirty="0" err="1"/>
              <a:t>платників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рядок, </a:t>
            </a:r>
            <a:r>
              <a:rPr lang="ru-RU" sz="2000" dirty="0" err="1"/>
              <a:t>аналогічно</a:t>
            </a:r>
            <a:r>
              <a:rPr lang="ru-RU" sz="2000" dirty="0"/>
              <a:t> до </a:t>
            </a:r>
            <a:r>
              <a:rPr lang="ru-RU" sz="2000" dirty="0" err="1"/>
              <a:t>рядків</a:t>
            </a:r>
            <a:r>
              <a:rPr lang="ru-RU" sz="2000" dirty="0"/>
              <a:t> 18 і 21,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призначений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для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очищення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суми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податку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утримується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виплаті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доходів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нерезидентам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джерелом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походження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попередніх</a:t>
            </a:r>
            <a:r>
              <a:rPr lang="ru-RU" sz="2000" dirty="0"/>
              <a:t> </a:t>
            </a:r>
            <a:r>
              <a:rPr lang="ru-RU" sz="2000" dirty="0" err="1"/>
              <a:t>періодів</a:t>
            </a:r>
            <a:r>
              <a:rPr lang="ru-RU" sz="2000" dirty="0"/>
              <a:t> поточного року. </a:t>
            </a:r>
          </a:p>
        </p:txBody>
      </p:sp>
    </p:spTree>
    <p:extLst>
      <p:ext uri="{BB962C8B-B14F-4D97-AF65-F5344CB8AC3E}">
        <p14:creationId xmlns:p14="http://schemas.microsoft.com/office/powerpoint/2010/main" val="2261975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536408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Остання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заключна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частина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декларації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4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інформативні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поля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місце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підпису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71776"/>
            <a:ext cx="7560840" cy="489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1900" dirty="0"/>
              <a:t>У </a:t>
            </a:r>
            <a:r>
              <a:rPr lang="ru-RU" sz="1900" dirty="0" err="1" smtClean="0"/>
              <a:t>відповідних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комірках</a:t>
            </a:r>
            <a:r>
              <a:rPr lang="ru-RU" sz="1900" dirty="0" smtClean="0"/>
              <a:t>  поля 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</a:rPr>
              <a:t>Наявність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</a:rPr>
              <a:t>додатків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1900" dirty="0" err="1" smtClean="0"/>
              <a:t>проставляють</a:t>
            </a:r>
            <a:r>
              <a:rPr lang="ru-RU" sz="1900" dirty="0"/>
              <a:t> </a:t>
            </a:r>
            <a:r>
              <a:rPr lang="ru-RU" sz="1900" dirty="0" err="1" smtClean="0"/>
              <a:t>відмітки</a:t>
            </a:r>
            <a:r>
              <a:rPr lang="ru-RU" sz="1900" dirty="0" smtClean="0"/>
              <a:t> </a:t>
            </a:r>
            <a:r>
              <a:rPr lang="ru-RU" sz="1900" dirty="0"/>
              <a:t>«+» про </a:t>
            </a:r>
            <a:r>
              <a:rPr lang="ru-RU" sz="1900" dirty="0" err="1"/>
              <a:t>додатки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подають</a:t>
            </a:r>
            <a:r>
              <a:rPr lang="ru-RU" sz="1900" dirty="0"/>
              <a:t> разом 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декларацією</a:t>
            </a:r>
            <a:r>
              <a:rPr lang="ru-RU" sz="1900" dirty="0" smtClean="0"/>
              <a:t>.</a:t>
            </a:r>
          </a:p>
          <a:p>
            <a:pPr indent="457200" algn="just">
              <a:lnSpc>
                <a:spcPct val="110000"/>
              </a:lnSpc>
            </a:pPr>
            <a:r>
              <a:rPr lang="ru-RU" sz="1900" dirty="0" smtClean="0"/>
              <a:t>Поле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</a:rPr>
              <a:t>Наявність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</a:rPr>
              <a:t>доповнень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1900" dirty="0" err="1" smtClean="0"/>
              <a:t>призначене</a:t>
            </a:r>
            <a:r>
              <a:rPr lang="ru-RU" sz="1900" dirty="0"/>
              <a:t>, </a:t>
            </a:r>
            <a:r>
              <a:rPr lang="ru-RU" sz="1900" dirty="0" err="1"/>
              <a:t>щоб</a:t>
            </a:r>
            <a:r>
              <a:rPr lang="ru-RU" sz="1900" dirty="0"/>
              <a:t> </a:t>
            </a:r>
            <a:r>
              <a:rPr lang="ru-RU" sz="1900" dirty="0" err="1"/>
              <a:t>розкрити</a:t>
            </a:r>
            <a:r>
              <a:rPr lang="ru-RU" sz="1900" dirty="0"/>
              <a:t> </a:t>
            </a:r>
            <a:r>
              <a:rPr lang="ru-RU" sz="1900" dirty="0" err="1"/>
              <a:t>відомості</a:t>
            </a:r>
            <a:r>
              <a:rPr lang="ru-RU" sz="1900" dirty="0"/>
              <a:t> про </a:t>
            </a:r>
            <a:r>
              <a:rPr lang="ru-RU" sz="1900" dirty="0" err="1"/>
              <a:t>пояснення</a:t>
            </a:r>
            <a:r>
              <a:rPr lang="ru-RU" sz="1900" dirty="0"/>
              <a:t>, </a:t>
            </a:r>
            <a:r>
              <a:rPr lang="ru-RU" sz="1900" dirty="0" err="1"/>
              <a:t>складені</a:t>
            </a:r>
            <a:r>
              <a:rPr lang="ru-RU" sz="1900" dirty="0"/>
              <a:t> в </a:t>
            </a:r>
            <a:r>
              <a:rPr lang="ru-RU" sz="1900" dirty="0" err="1"/>
              <a:t>довільній</a:t>
            </a:r>
            <a:r>
              <a:rPr lang="ru-RU" sz="1900" dirty="0"/>
              <a:t> </a:t>
            </a:r>
            <a:r>
              <a:rPr lang="ru-RU" sz="1900" dirty="0" err="1" smtClean="0"/>
              <a:t>формі</a:t>
            </a:r>
            <a:r>
              <a:rPr lang="ru-RU" sz="1900" dirty="0" smtClean="0"/>
              <a:t> (за </a:t>
            </a:r>
            <a:r>
              <a:rPr lang="ru-RU" sz="1900" dirty="0" err="1"/>
              <a:t>їх</a:t>
            </a:r>
            <a:r>
              <a:rPr lang="ru-RU" sz="1900" dirty="0"/>
              <a:t> </a:t>
            </a:r>
            <a:r>
              <a:rPr lang="ru-RU" sz="1900" dirty="0" err="1"/>
              <a:t>наявності</a:t>
            </a:r>
            <a:r>
              <a:rPr lang="ru-RU" sz="1900" dirty="0" smtClean="0"/>
              <a:t>).</a:t>
            </a:r>
          </a:p>
          <a:p>
            <a:pPr indent="457200" algn="just">
              <a:lnSpc>
                <a:spcPct val="110000"/>
              </a:lnSpc>
            </a:pPr>
            <a:r>
              <a:rPr lang="ru-RU" sz="1900" dirty="0"/>
              <a:t>Про </a:t>
            </a:r>
            <a:r>
              <a:rPr lang="ru-RU" sz="1900" dirty="0" err="1"/>
              <a:t>подання</a:t>
            </a:r>
            <a:r>
              <a:rPr lang="ru-RU" sz="1900" dirty="0"/>
              <a:t> разом 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декларацією</a:t>
            </a:r>
            <a:r>
              <a:rPr lang="ru-RU" sz="1900" dirty="0"/>
              <a:t> форм </a:t>
            </a:r>
            <a:r>
              <a:rPr lang="ru-RU" sz="1900" dirty="0" err="1"/>
              <a:t>фінансової</a:t>
            </a:r>
            <a:r>
              <a:rPr lang="ru-RU" sz="1900" dirty="0"/>
              <a:t> </a:t>
            </a:r>
            <a:r>
              <a:rPr lang="ru-RU" sz="1900" dirty="0" err="1"/>
              <a:t>звітності</a:t>
            </a:r>
            <a:r>
              <a:rPr lang="ru-RU" sz="1900" dirty="0"/>
              <a:t> </a:t>
            </a:r>
            <a:r>
              <a:rPr lang="ru-RU" sz="1900" dirty="0" err="1"/>
              <a:t>згідно</a:t>
            </a:r>
            <a:r>
              <a:rPr lang="ru-RU" sz="1900" dirty="0"/>
              <a:t> з п. 46.2 ПКУ у </a:t>
            </a:r>
            <a:r>
              <a:rPr lang="ru-RU" sz="1900" dirty="0" err="1"/>
              <a:t>відведених</a:t>
            </a:r>
            <a:r>
              <a:rPr lang="ru-RU" sz="1900" dirty="0"/>
              <a:t> для </a:t>
            </a:r>
            <a:r>
              <a:rPr lang="ru-RU" sz="1900" dirty="0" err="1"/>
              <a:t>цього</a:t>
            </a:r>
            <a:r>
              <a:rPr lang="ru-RU" sz="1900" dirty="0"/>
              <a:t> </a:t>
            </a:r>
            <a:r>
              <a:rPr lang="ru-RU" sz="1900" dirty="0" err="1" smtClean="0"/>
              <a:t>комірках</a:t>
            </a:r>
            <a:r>
              <a:rPr lang="ru-RU" sz="1900" dirty="0" smtClean="0"/>
              <a:t> поля </a:t>
            </a:r>
            <a:r>
              <a:rPr lang="uk-UA" sz="19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Відомості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одночасне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подання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Податкової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декларації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податку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прибуток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підприємств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форм </a:t>
            </a:r>
            <a:r>
              <a:rPr lang="ru-RU" sz="1900" b="1" dirty="0" err="1">
                <a:solidFill>
                  <a:schemeClr val="accent2">
                    <a:lumMod val="75000"/>
                  </a:schemeClr>
                </a:solidFill>
              </a:rPr>
              <a:t>фінансової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</a:rPr>
              <a:t>звітності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1900" dirty="0" err="1"/>
              <a:t>проставляють</a:t>
            </a:r>
            <a:r>
              <a:rPr lang="ru-RU" sz="1900" dirty="0"/>
              <a:t> </a:t>
            </a:r>
            <a:r>
              <a:rPr lang="ru-RU" sz="1900" dirty="0" err="1"/>
              <a:t>відмітку</a:t>
            </a:r>
            <a:r>
              <a:rPr lang="ru-RU" sz="1900" dirty="0"/>
              <a:t> «+». </a:t>
            </a:r>
          </a:p>
          <a:p>
            <a:pPr indent="457200" algn="just">
              <a:lnSpc>
                <a:spcPct val="110000"/>
              </a:lnSpc>
            </a:pPr>
            <a:r>
              <a:rPr lang="ru-RU" sz="1900" dirty="0" smtClean="0"/>
              <a:t>Поле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</a:rPr>
              <a:t>Наявність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2">
                    <a:lumMod val="75000"/>
                  </a:schemeClr>
                </a:solidFill>
              </a:rPr>
              <a:t>рішень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1900" dirty="0" err="1" smtClean="0"/>
              <a:t>заповнюють</a:t>
            </a:r>
            <a:r>
              <a:rPr lang="ru-RU" sz="1900" dirty="0" smtClean="0"/>
              <a:t> </a:t>
            </a:r>
            <a:r>
              <a:rPr lang="ru-RU" sz="1900" dirty="0" err="1"/>
              <a:t>малодохідники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вирішили</a:t>
            </a:r>
            <a:r>
              <a:rPr lang="ru-RU" sz="1900" dirty="0"/>
              <a:t> </a:t>
            </a:r>
            <a:r>
              <a:rPr lang="ru-RU" sz="1900" dirty="0" err="1"/>
              <a:t>відповідно</a:t>
            </a:r>
            <a:r>
              <a:rPr lang="ru-RU" sz="1900" dirty="0"/>
              <a:t> до </a:t>
            </a:r>
            <a:r>
              <a:rPr lang="ru-RU" sz="1900" dirty="0" err="1"/>
              <a:t>п.п</a:t>
            </a:r>
            <a:r>
              <a:rPr lang="ru-RU" sz="1900" dirty="0"/>
              <a:t>. 134.1.1 ПКУ не </a:t>
            </a:r>
            <a:r>
              <a:rPr lang="ru-RU" sz="1900" dirty="0" err="1"/>
              <a:t>коригувати</a:t>
            </a:r>
            <a:r>
              <a:rPr lang="ru-RU" sz="1900" dirty="0"/>
              <a:t> </a:t>
            </a:r>
            <a:r>
              <a:rPr lang="ru-RU" sz="1900" dirty="0" err="1"/>
              <a:t>фінрезультат</a:t>
            </a:r>
            <a:r>
              <a:rPr lang="ru-RU" sz="1900" dirty="0"/>
              <a:t> на </a:t>
            </a:r>
            <a:r>
              <a:rPr lang="ru-RU" sz="1900" dirty="0" err="1"/>
              <a:t>усі</a:t>
            </a:r>
            <a:r>
              <a:rPr lang="ru-RU" sz="1900" dirty="0"/>
              <a:t> </a:t>
            </a:r>
            <a:r>
              <a:rPr lang="ru-RU" sz="1900" dirty="0" err="1"/>
              <a:t>різниці</a:t>
            </a:r>
            <a:r>
              <a:rPr lang="ru-RU" sz="1900" dirty="0"/>
              <a:t> 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розд</a:t>
            </a:r>
            <a:r>
              <a:rPr lang="ru-RU" sz="1900" dirty="0"/>
              <a:t>. </a:t>
            </a:r>
            <a:r>
              <a:rPr lang="en-US" sz="1900" dirty="0"/>
              <a:t>III </a:t>
            </a:r>
            <a:r>
              <a:rPr lang="ru-RU" sz="1900" dirty="0"/>
              <a:t>Кодексу (</a:t>
            </a:r>
            <a:r>
              <a:rPr lang="ru-RU" sz="1900" dirty="0" err="1"/>
              <a:t>крім</a:t>
            </a:r>
            <a:r>
              <a:rPr lang="ru-RU" sz="1900" dirty="0"/>
              <a:t> </a:t>
            </a:r>
            <a:r>
              <a:rPr lang="ru-RU" sz="1900" dirty="0" err="1"/>
              <a:t>збитків</a:t>
            </a:r>
            <a:r>
              <a:rPr lang="ru-RU" sz="1900" dirty="0"/>
              <a:t> </a:t>
            </a:r>
            <a:r>
              <a:rPr lang="ru-RU" sz="1900" dirty="0" err="1"/>
              <a:t>минулих</a:t>
            </a:r>
            <a:r>
              <a:rPr lang="ru-RU" sz="1900" dirty="0"/>
              <a:t> </a:t>
            </a:r>
            <a:r>
              <a:rPr lang="ru-RU" sz="1900" dirty="0" err="1"/>
              <a:t>років</a:t>
            </a:r>
            <a:r>
              <a:rPr lang="ru-RU" sz="1900" dirty="0"/>
              <a:t>), — </a:t>
            </a:r>
            <a:r>
              <a:rPr lang="ru-RU" sz="1900" dirty="0" err="1"/>
              <a:t>вписують</a:t>
            </a:r>
            <a:r>
              <a:rPr lang="ru-RU" sz="1900" dirty="0"/>
              <a:t> текст </a:t>
            </a:r>
            <a:r>
              <a:rPr lang="ru-RU" sz="1900" dirty="0" err="1"/>
              <a:t>рішення</a:t>
            </a:r>
            <a:r>
              <a:rPr lang="ru-RU" sz="1900" dirty="0"/>
              <a:t> про </a:t>
            </a:r>
            <a:r>
              <a:rPr lang="ru-RU" sz="1900" dirty="0" err="1"/>
              <a:t>це</a:t>
            </a:r>
            <a:r>
              <a:rPr lang="ru-RU" sz="1900" dirty="0"/>
              <a:t>. </a:t>
            </a:r>
            <a:endParaRPr 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val="2424685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724" y="1700808"/>
            <a:ext cx="7344816" cy="4092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dirty="0"/>
              <a:t>У 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полі</a:t>
            </a: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Підпис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200" dirty="0" err="1"/>
              <a:t>чітко</a:t>
            </a:r>
            <a:r>
              <a:rPr lang="ru-RU" sz="2200" dirty="0"/>
              <a:t> </a:t>
            </a:r>
            <a:r>
              <a:rPr lang="ru-RU" sz="2200" dirty="0" err="1"/>
              <a:t>вказано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підписують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декларацію</a:t>
            </a:r>
            <a:r>
              <a:rPr lang="ru-RU" sz="2200" dirty="0"/>
              <a:t>: 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/>
              <a:t>—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керівник</a:t>
            </a:r>
            <a:r>
              <a:rPr lang="ru-RU" sz="2200" dirty="0"/>
              <a:t> (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уповноважена</a:t>
            </a:r>
            <a:r>
              <a:rPr lang="ru-RU" sz="2200" dirty="0"/>
              <a:t> особа) і 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/>
              <a:t>—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головний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бухгалтер </a:t>
            </a:r>
            <a:r>
              <a:rPr lang="ru-RU" sz="2200" dirty="0"/>
              <a:t>(</a:t>
            </a:r>
            <a:r>
              <a:rPr lang="ru-RU" sz="2200" dirty="0" err="1"/>
              <a:t>або</a:t>
            </a:r>
            <a:r>
              <a:rPr lang="ru-RU" sz="2200" dirty="0"/>
              <a:t> особа, </a:t>
            </a:r>
            <a:r>
              <a:rPr lang="ru-RU" sz="2200" dirty="0" err="1"/>
              <a:t>відповідальна</a:t>
            </a:r>
            <a:r>
              <a:rPr lang="ru-RU" sz="2200" dirty="0"/>
              <a:t> за </a:t>
            </a:r>
            <a:r>
              <a:rPr lang="ru-RU" sz="2200" dirty="0" err="1"/>
              <a:t>ведення</a:t>
            </a:r>
            <a:r>
              <a:rPr lang="ru-RU" sz="2200" dirty="0"/>
              <a:t> </a:t>
            </a:r>
            <a:r>
              <a:rPr lang="ru-RU" sz="2200" dirty="0" err="1"/>
              <a:t>бухгалтерського</a:t>
            </a:r>
            <a:r>
              <a:rPr lang="ru-RU" sz="2200" dirty="0"/>
              <a:t> </a:t>
            </a:r>
            <a:r>
              <a:rPr lang="ru-RU" sz="2200" dirty="0" err="1"/>
              <a:t>обліку</a:t>
            </a:r>
            <a:r>
              <a:rPr lang="ru-RU" sz="2200" dirty="0"/>
              <a:t>). </a:t>
            </a:r>
          </a:p>
          <a:p>
            <a:pPr indent="457200" algn="just">
              <a:lnSpc>
                <a:spcPct val="150000"/>
              </a:lnSpc>
            </a:pPr>
            <a:r>
              <a:rPr lang="ru-RU" sz="2200" dirty="0"/>
              <a:t>Тут </a:t>
            </a:r>
            <a:r>
              <a:rPr lang="ru-RU" sz="2200" dirty="0" err="1"/>
              <a:t>вказують</a:t>
            </a:r>
            <a:r>
              <a:rPr lang="ru-RU" sz="2200" dirty="0"/>
              <a:t>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реєстраційний</a:t>
            </a:r>
            <a:r>
              <a:rPr lang="ru-RU" sz="2200" dirty="0"/>
              <a:t> номер </a:t>
            </a:r>
            <a:r>
              <a:rPr lang="ru-RU" sz="2200" dirty="0" err="1"/>
              <a:t>облікової</a:t>
            </a:r>
            <a:r>
              <a:rPr lang="ru-RU" sz="2200" dirty="0"/>
              <a:t> </a:t>
            </a:r>
            <a:r>
              <a:rPr lang="ru-RU" sz="2200" dirty="0" err="1"/>
              <a:t>картки</a:t>
            </a:r>
            <a:r>
              <a:rPr lang="ru-RU" sz="2200" dirty="0"/>
              <a:t> </a:t>
            </a:r>
            <a:r>
              <a:rPr lang="ru-RU" sz="2200" dirty="0" err="1"/>
              <a:t>платника</a:t>
            </a:r>
            <a:r>
              <a:rPr lang="ru-RU" sz="2200" dirty="0"/>
              <a:t> </a:t>
            </a:r>
            <a:r>
              <a:rPr lang="ru-RU" sz="2200" dirty="0" err="1"/>
              <a:t>податків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серію</a:t>
            </a:r>
            <a:r>
              <a:rPr lang="ru-RU" sz="2200" dirty="0"/>
              <a:t> та номер паспорта </a:t>
            </a:r>
            <a:r>
              <a:rPr lang="ru-RU" sz="2200" dirty="0" err="1"/>
              <a:t>підписувача</a:t>
            </a:r>
            <a:r>
              <a:rPr lang="ru-RU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7950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75856" y="2060848"/>
            <a:ext cx="5105400" cy="2292104"/>
          </a:xfrm>
        </p:spPr>
        <p:txBody>
          <a:bodyPr/>
          <a:lstStyle/>
          <a:p>
            <a:pPr algn="ctr"/>
            <a:r>
              <a:rPr lang="uk-UA" sz="6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0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139959"/>
            <a:ext cx="6076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 оподаткування податку на прибуток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609416"/>
            <a:ext cx="7560840" cy="484632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400" dirty="0"/>
              <a:t>дохід за договорами </a:t>
            </a:r>
            <a:r>
              <a:rPr lang="uk-UA" sz="2400" dirty="0" smtClean="0"/>
              <a:t>страхування;</a:t>
            </a:r>
            <a:endParaRPr lang="ru-RU" sz="2400" dirty="0"/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err="1" smtClean="0"/>
              <a:t>дохід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прибуток</a:t>
            </a:r>
            <a:r>
              <a:rPr lang="ru-RU" sz="2400" dirty="0"/>
              <a:t>) нерезидента з </a:t>
            </a:r>
            <a:r>
              <a:rPr lang="ru-RU" sz="2400" dirty="0" err="1"/>
              <a:t>джерелом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з </a:t>
            </a:r>
            <a:r>
              <a:rPr lang="ru-RU" sz="2400" dirty="0" err="1"/>
              <a:t>України</a:t>
            </a:r>
            <a:r>
              <a:rPr lang="ru-RU" sz="2400" dirty="0" smtClean="0"/>
              <a:t>;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err="1"/>
              <a:t>дохід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випуск</a:t>
            </a:r>
            <a:r>
              <a:rPr lang="ru-RU" sz="2400" dirty="0"/>
              <a:t> та </a:t>
            </a:r>
            <a:r>
              <a:rPr lang="ru-RU" sz="2400" dirty="0" err="1"/>
              <a:t>проведення</a:t>
            </a:r>
            <a:r>
              <a:rPr lang="ru-RU" sz="2400" dirty="0"/>
              <a:t> лотерей</a:t>
            </a:r>
            <a:r>
              <a:rPr lang="ru-RU" sz="2400" dirty="0" smtClean="0"/>
              <a:t>;</a:t>
            </a:r>
            <a:endParaRPr lang="ru-RU" sz="2400" dirty="0"/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400" dirty="0"/>
              <a:t>дохід операторів, отриманий від букмекерської діяльності, азартних ігор (у тому числі казино), крім доходу, отриманого від азартних ігор з використанням гральних автоматів, зменшеного на суму виплачених виплат гравцю, що підлягає </a:t>
            </a:r>
            <a:r>
              <a:rPr lang="uk-UA" sz="2400" dirty="0" smtClean="0"/>
              <a:t>оподаткуванню</a:t>
            </a:r>
            <a:r>
              <a:rPr lang="uk-UA" sz="2400" dirty="0"/>
              <a:t>.</a:t>
            </a:r>
            <a:endParaRPr lang="ru-RU" sz="2400" dirty="0"/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126591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2438</TotalTime>
  <Words>5288</Words>
  <Application>Microsoft Office PowerPoint</Application>
  <PresentationFormat>Экран (4:3)</PresentationFormat>
  <Paragraphs>322</Paragraphs>
  <Slides>89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0" baseType="lpstr">
      <vt:lpstr>Изящная</vt:lpstr>
      <vt:lpstr>ПОДАТок НА ПРИБУТОК ПІДПРИЄМСТВ</vt:lpstr>
      <vt:lpstr>ПЛАН</vt:lpstr>
      <vt:lpstr>1. Основи оподаткування прибутку підприємств</vt:lpstr>
      <vt:lpstr>Презентация PowerPoint</vt:lpstr>
      <vt:lpstr>Презентация PowerPoint</vt:lpstr>
      <vt:lpstr>ПЛАТНИКИ Податку на прибуток резиденти:</vt:lpstr>
      <vt:lpstr>ПЛАТНИКИ Податку на прибуток нерезиденти:</vt:lpstr>
      <vt:lpstr>Об’єкт оподаткування податку на прибуток</vt:lpstr>
      <vt:lpstr>Об’єкт оподаткування податку на прибуток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Податковий (звітний) період для податку на прибуток підприємств:</vt:lpstr>
      <vt:lpstr>Презентация PowerPoint</vt:lpstr>
      <vt:lpstr>Податкові періоди з податку на прибуток підприємств</vt:lpstr>
      <vt:lpstr>2. Особливості формування та подання податкової звітності з податку на прибуток підприємств</vt:lpstr>
      <vt:lpstr>Презентация PowerPoint</vt:lpstr>
      <vt:lpstr>Презентация PowerPoint</vt:lpstr>
      <vt:lpstr>Презентация PowerPoint</vt:lpstr>
      <vt:lpstr>Фінансова звітність підприємства:</vt:lpstr>
      <vt:lpstr>Презентация PowerPoint</vt:lpstr>
      <vt:lpstr>Терміни подачі декларації:</vt:lpstr>
      <vt:lpstr>Презентация PowerPoint</vt:lpstr>
      <vt:lpstr>Презентация PowerPoint</vt:lpstr>
      <vt:lpstr>Основна частина декларації з податку на прибуток підприємств</vt:lpstr>
      <vt:lpstr>Основна частина декларації з податку на прибуток підприємств</vt:lpstr>
      <vt:lpstr>Основна частина декларації з податку на прибуток підприємств</vt:lpstr>
      <vt:lpstr>Додатки до декларації з податку на прибуток підприємств</vt:lpstr>
      <vt:lpstr>Презентация PowerPoint</vt:lpstr>
      <vt:lpstr>Презентация PowerPoint</vt:lpstr>
      <vt:lpstr>3. Порядок формування та структура  доходів підприємств і організацій </vt:lpstr>
      <vt:lpstr>Доходи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Особливості оцінки та визнання витрат відповідно до національних і міжнародних стандартів бухгалтерського обліку</vt:lpstr>
      <vt:lpstr>Витрати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Особливості визначення різниць, на які збільшується або зменшується фінансовий результат до оподаткування, визначений у фінансовій звітності підприємства</vt:lpstr>
      <vt:lpstr>Презентация PowerPoint</vt:lpstr>
      <vt:lpstr>Презентация PowerPoint</vt:lpstr>
      <vt:lpstr>Розрахунок різниць, що утворилися при нарахуванні амортизації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Відображення різниць, що виникають в результаті нарахування резервів (забезпечень)</vt:lpstr>
      <vt:lpstr>Резерв сумнівних боргів</vt:lpstr>
      <vt:lpstr>Презентация PowerPoint</vt:lpstr>
      <vt:lpstr>6. Особливості розрахунку податку на прибуток підприємств та заповнення декларації</vt:lpstr>
      <vt:lpstr>Рядок 01 декларації</vt:lpstr>
      <vt:lpstr>Рядки 02-03 декларації</vt:lpstr>
      <vt:lpstr>Рядки 04-15 декларації</vt:lpstr>
      <vt:lpstr>Рядки 16-34 декларації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IV. МЕТОДИКА ОБЛІКУ ТА РОЗРАХУНКУ ПОДАТКУ НА ПРИБУТОК ПІДПРИЄМСТВ</dc:title>
  <dc:creator>Admin</dc:creator>
  <cp:lastModifiedBy>user</cp:lastModifiedBy>
  <cp:revision>82</cp:revision>
  <dcterms:created xsi:type="dcterms:W3CDTF">2016-04-09T11:27:47Z</dcterms:created>
  <dcterms:modified xsi:type="dcterms:W3CDTF">2021-05-07T11:19:39Z</dcterms:modified>
</cp:coreProperties>
</file>