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48B7F-1DEE-44AB-8972-9B6393C95C93}" type="doc">
      <dgm:prSet loTypeId="urn:microsoft.com/office/officeart/2005/8/layout/cycle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C03EB06-EE7B-41E0-989C-5FF715333FD7}">
      <dgm:prSet phldrT="[Текст]" phldr="1"/>
      <dgm:spPr/>
      <dgm:t>
        <a:bodyPr/>
        <a:lstStyle/>
        <a:p>
          <a:endParaRPr lang="ru-RU" dirty="0"/>
        </a:p>
      </dgm:t>
    </dgm:pt>
    <dgm:pt modelId="{A3F2F30A-6D62-467C-9767-7C17E682218F}" type="parTrans" cxnId="{84DFE8E4-6546-4C54-BD95-EB4DC86ECC58}">
      <dgm:prSet/>
      <dgm:spPr/>
      <dgm:t>
        <a:bodyPr/>
        <a:lstStyle/>
        <a:p>
          <a:endParaRPr lang="ru-RU"/>
        </a:p>
      </dgm:t>
    </dgm:pt>
    <dgm:pt modelId="{21FBA9BE-9218-4FB2-A971-48C67E1B3FD2}" type="sibTrans" cxnId="{84DFE8E4-6546-4C54-BD95-EB4DC86ECC58}">
      <dgm:prSet/>
      <dgm:spPr/>
      <dgm:t>
        <a:bodyPr/>
        <a:lstStyle/>
        <a:p>
          <a:endParaRPr lang="ru-RU"/>
        </a:p>
      </dgm:t>
    </dgm:pt>
    <dgm:pt modelId="{6D699F1E-C9C3-4FB0-8FA7-13D445D687C8}">
      <dgm:prSet phldrT="[Текст]"/>
      <dgm:spPr/>
      <dgm:t>
        <a:bodyPr/>
        <a:lstStyle/>
        <a:p>
          <a:r>
            <a:rPr lang="ru-RU" dirty="0" err="1" smtClean="0"/>
            <a:t>злочини</a:t>
          </a:r>
          <a:r>
            <a:rPr lang="ru-RU" dirty="0" smtClean="0"/>
            <a:t> </a:t>
          </a:r>
          <a:r>
            <a:rPr lang="ru-RU" dirty="0" err="1" smtClean="0"/>
            <a:t>невеликої</a:t>
          </a:r>
          <a:r>
            <a:rPr lang="ru-RU" dirty="0" smtClean="0"/>
            <a:t> </a:t>
          </a:r>
          <a:r>
            <a:rPr lang="ru-RU" dirty="0" err="1" smtClean="0"/>
            <a:t>тяжкості</a:t>
          </a:r>
          <a:endParaRPr lang="ru-RU" dirty="0"/>
        </a:p>
      </dgm:t>
    </dgm:pt>
    <dgm:pt modelId="{A25769FD-1FCF-4877-9356-EE7F71B06529}" type="parTrans" cxnId="{F70B02CF-C8B2-498E-903E-C73979080BDB}">
      <dgm:prSet/>
      <dgm:spPr/>
      <dgm:t>
        <a:bodyPr/>
        <a:lstStyle/>
        <a:p>
          <a:endParaRPr lang="ru-RU"/>
        </a:p>
      </dgm:t>
    </dgm:pt>
    <dgm:pt modelId="{FFF77858-DEB9-4B4A-A76C-531103B28497}" type="sibTrans" cxnId="{F70B02CF-C8B2-498E-903E-C73979080BDB}">
      <dgm:prSet/>
      <dgm:spPr/>
      <dgm:t>
        <a:bodyPr/>
        <a:lstStyle/>
        <a:p>
          <a:endParaRPr lang="ru-RU"/>
        </a:p>
      </dgm:t>
    </dgm:pt>
    <dgm:pt modelId="{BC327B1C-90A9-4C54-B415-546134328B2D}">
      <dgm:prSet phldrT="[Текст]" phldr="1"/>
      <dgm:spPr/>
      <dgm:t>
        <a:bodyPr/>
        <a:lstStyle/>
        <a:p>
          <a:endParaRPr lang="ru-RU" dirty="0"/>
        </a:p>
      </dgm:t>
    </dgm:pt>
    <dgm:pt modelId="{8BA14F9F-5BD2-4192-8161-D2C1020A3542}" type="parTrans" cxnId="{D7A0DA3D-984B-46CD-BB29-04C3B9DC34CA}">
      <dgm:prSet/>
      <dgm:spPr/>
      <dgm:t>
        <a:bodyPr/>
        <a:lstStyle/>
        <a:p>
          <a:endParaRPr lang="ru-RU"/>
        </a:p>
      </dgm:t>
    </dgm:pt>
    <dgm:pt modelId="{2CEADBCA-53FE-41E7-B310-F902E629C5E2}" type="sibTrans" cxnId="{D7A0DA3D-984B-46CD-BB29-04C3B9DC34CA}">
      <dgm:prSet/>
      <dgm:spPr/>
      <dgm:t>
        <a:bodyPr/>
        <a:lstStyle/>
        <a:p>
          <a:endParaRPr lang="ru-RU"/>
        </a:p>
      </dgm:t>
    </dgm:pt>
    <dgm:pt modelId="{62A304EF-0F5A-44CE-AEB4-90463942BBB3}">
      <dgm:prSet phldrT="[Текст]"/>
      <dgm:spPr/>
      <dgm:t>
        <a:bodyPr/>
        <a:lstStyle/>
        <a:p>
          <a:r>
            <a:rPr lang="ru-RU" dirty="0" err="1" smtClean="0"/>
            <a:t>злочини</a:t>
          </a:r>
          <a:r>
            <a:rPr lang="ru-RU" dirty="0" smtClean="0"/>
            <a:t> </a:t>
          </a:r>
          <a:r>
            <a:rPr lang="ru-RU" dirty="0" err="1" smtClean="0"/>
            <a:t>середньої</a:t>
          </a:r>
          <a:r>
            <a:rPr lang="ru-RU" dirty="0" smtClean="0"/>
            <a:t> </a:t>
          </a:r>
          <a:r>
            <a:rPr lang="ru-RU" dirty="0" err="1" smtClean="0"/>
            <a:t>тяжкості</a:t>
          </a:r>
          <a:endParaRPr lang="ru-RU" dirty="0"/>
        </a:p>
      </dgm:t>
    </dgm:pt>
    <dgm:pt modelId="{405D99D3-829B-4FAC-AD70-1EF2C84C21A6}" type="parTrans" cxnId="{82A14ADC-6EF7-4B5E-815C-8DBFE16B44A1}">
      <dgm:prSet/>
      <dgm:spPr/>
      <dgm:t>
        <a:bodyPr/>
        <a:lstStyle/>
        <a:p>
          <a:endParaRPr lang="ru-RU"/>
        </a:p>
      </dgm:t>
    </dgm:pt>
    <dgm:pt modelId="{3D56FBF0-5455-4F1A-982B-BE686C90EFDB}" type="sibTrans" cxnId="{82A14ADC-6EF7-4B5E-815C-8DBFE16B44A1}">
      <dgm:prSet/>
      <dgm:spPr/>
      <dgm:t>
        <a:bodyPr/>
        <a:lstStyle/>
        <a:p>
          <a:endParaRPr lang="ru-RU"/>
        </a:p>
      </dgm:t>
    </dgm:pt>
    <dgm:pt modelId="{5BBD72C2-29AE-411C-B9D6-6CAA9C7CFE82}">
      <dgm:prSet phldrT="[Текст]" phldr="1"/>
      <dgm:spPr/>
      <dgm:t>
        <a:bodyPr/>
        <a:lstStyle/>
        <a:p>
          <a:endParaRPr lang="ru-RU" dirty="0"/>
        </a:p>
      </dgm:t>
    </dgm:pt>
    <dgm:pt modelId="{DA6F2CF7-464C-4995-BB40-D01D5C4728A7}" type="parTrans" cxnId="{83879178-FF33-4C4C-B910-66E1044F6311}">
      <dgm:prSet/>
      <dgm:spPr/>
      <dgm:t>
        <a:bodyPr/>
        <a:lstStyle/>
        <a:p>
          <a:endParaRPr lang="ru-RU"/>
        </a:p>
      </dgm:t>
    </dgm:pt>
    <dgm:pt modelId="{27C6F59B-3332-4696-BD17-A375037A8AFE}" type="sibTrans" cxnId="{83879178-FF33-4C4C-B910-66E1044F6311}">
      <dgm:prSet/>
      <dgm:spPr/>
      <dgm:t>
        <a:bodyPr/>
        <a:lstStyle/>
        <a:p>
          <a:endParaRPr lang="ru-RU"/>
        </a:p>
      </dgm:t>
    </dgm:pt>
    <dgm:pt modelId="{CFE29A6E-BE9C-42D1-9263-A06B10E305E2}">
      <dgm:prSet phldrT="[Текст]"/>
      <dgm:spPr/>
      <dgm:t>
        <a:bodyPr/>
        <a:lstStyle/>
        <a:p>
          <a:r>
            <a:rPr lang="uk-UA" dirty="0" smtClean="0"/>
            <a:t>особливої тяжкості</a:t>
          </a:r>
          <a:endParaRPr lang="ru-RU" dirty="0"/>
        </a:p>
      </dgm:t>
    </dgm:pt>
    <dgm:pt modelId="{E60AC9C4-2642-406B-88BA-142F8A693F35}" type="parTrans" cxnId="{9EADF5DD-22D5-4031-B81A-54B903CE13F8}">
      <dgm:prSet/>
      <dgm:spPr/>
      <dgm:t>
        <a:bodyPr/>
        <a:lstStyle/>
        <a:p>
          <a:endParaRPr lang="ru-RU"/>
        </a:p>
      </dgm:t>
    </dgm:pt>
    <dgm:pt modelId="{612FDD45-F6D4-40BD-8003-D629C2A389F4}" type="sibTrans" cxnId="{9EADF5DD-22D5-4031-B81A-54B903CE13F8}">
      <dgm:prSet/>
      <dgm:spPr/>
      <dgm:t>
        <a:bodyPr/>
        <a:lstStyle/>
        <a:p>
          <a:endParaRPr lang="ru-RU"/>
        </a:p>
      </dgm:t>
    </dgm:pt>
    <dgm:pt modelId="{9449DAAE-E35F-40A7-A6B2-A0CEA5C3AA0F}">
      <dgm:prSet phldrT="[Текст]" phldr="1"/>
      <dgm:spPr/>
      <dgm:t>
        <a:bodyPr/>
        <a:lstStyle/>
        <a:p>
          <a:endParaRPr lang="ru-RU" dirty="0"/>
        </a:p>
      </dgm:t>
    </dgm:pt>
    <dgm:pt modelId="{A2FC9A1F-337F-47F6-863D-D40B3773BAAA}" type="parTrans" cxnId="{22CC312C-6932-4151-BEBA-94816EDE30A4}">
      <dgm:prSet/>
      <dgm:spPr/>
      <dgm:t>
        <a:bodyPr/>
        <a:lstStyle/>
        <a:p>
          <a:endParaRPr lang="ru-RU"/>
        </a:p>
      </dgm:t>
    </dgm:pt>
    <dgm:pt modelId="{C4337518-47A2-4C02-8A33-E2F5E8DDC4AC}" type="sibTrans" cxnId="{22CC312C-6932-4151-BEBA-94816EDE30A4}">
      <dgm:prSet/>
      <dgm:spPr/>
      <dgm:t>
        <a:bodyPr/>
        <a:lstStyle/>
        <a:p>
          <a:endParaRPr lang="ru-RU"/>
        </a:p>
      </dgm:t>
    </dgm:pt>
    <dgm:pt modelId="{9FCADCDF-0B9A-4261-8D99-ED0C803D3723}">
      <dgm:prSet phldrT="[Текст]"/>
      <dgm:spPr/>
      <dgm:t>
        <a:bodyPr/>
        <a:lstStyle/>
        <a:p>
          <a:endParaRPr lang="ru-RU" dirty="0"/>
        </a:p>
      </dgm:t>
    </dgm:pt>
    <dgm:pt modelId="{DC032961-4765-4046-ACE2-6D4B80D2E1A8}" type="parTrans" cxnId="{B4046667-B76B-4B6E-BDB9-1DF68F31406A}">
      <dgm:prSet/>
      <dgm:spPr/>
      <dgm:t>
        <a:bodyPr/>
        <a:lstStyle/>
        <a:p>
          <a:endParaRPr lang="ru-RU"/>
        </a:p>
      </dgm:t>
    </dgm:pt>
    <dgm:pt modelId="{EB47E4DD-849F-48DF-B8ED-A9C6A1CD095F}" type="sibTrans" cxnId="{B4046667-B76B-4B6E-BDB9-1DF68F31406A}">
      <dgm:prSet/>
      <dgm:spPr/>
      <dgm:t>
        <a:bodyPr/>
        <a:lstStyle/>
        <a:p>
          <a:endParaRPr lang="ru-RU"/>
        </a:p>
      </dgm:t>
    </dgm:pt>
    <dgm:pt modelId="{5EDC49D3-1D52-4717-AC08-EA9F43AE7F8D}">
      <dgm:prSet/>
      <dgm:spPr/>
      <dgm:t>
        <a:bodyPr/>
        <a:lstStyle/>
        <a:p>
          <a:r>
            <a:rPr lang="ru-RU" dirty="0" err="1" smtClean="0"/>
            <a:t>тяжкі</a:t>
          </a:r>
          <a:r>
            <a:rPr lang="ru-RU" dirty="0" smtClean="0"/>
            <a:t> </a:t>
          </a:r>
          <a:r>
            <a:rPr lang="ru-RU" dirty="0" err="1" smtClean="0"/>
            <a:t>злочини</a:t>
          </a:r>
          <a:endParaRPr lang="ru-RU" dirty="0"/>
        </a:p>
      </dgm:t>
    </dgm:pt>
    <dgm:pt modelId="{6865C6B3-6CF2-4B3C-8CFF-BE1BBA054BE3}" type="parTrans" cxnId="{5E3CD5AD-862C-4DCA-9D9E-003FF35745E6}">
      <dgm:prSet/>
      <dgm:spPr/>
      <dgm:t>
        <a:bodyPr/>
        <a:lstStyle/>
        <a:p>
          <a:endParaRPr lang="ru-RU"/>
        </a:p>
      </dgm:t>
    </dgm:pt>
    <dgm:pt modelId="{C8ADBF5D-5C79-4FD2-91DF-6434BD033A9E}" type="sibTrans" cxnId="{5E3CD5AD-862C-4DCA-9D9E-003FF35745E6}">
      <dgm:prSet/>
      <dgm:spPr/>
      <dgm:t>
        <a:bodyPr/>
        <a:lstStyle/>
        <a:p>
          <a:endParaRPr lang="ru-RU"/>
        </a:p>
      </dgm:t>
    </dgm:pt>
    <dgm:pt modelId="{B32A2FDB-5692-4F3D-9983-07B24D353502}" type="pres">
      <dgm:prSet presAssocID="{E6048B7F-1DEE-44AB-8972-9B6393C95C9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63B9CF-4D29-4B6F-8533-507C7E814836}" type="pres">
      <dgm:prSet presAssocID="{E6048B7F-1DEE-44AB-8972-9B6393C95C93}" presName="children" presStyleCnt="0"/>
      <dgm:spPr/>
    </dgm:pt>
    <dgm:pt modelId="{902BC870-4F01-40F1-91E4-31A3462D89ED}" type="pres">
      <dgm:prSet presAssocID="{E6048B7F-1DEE-44AB-8972-9B6393C95C93}" presName="child1group" presStyleCnt="0"/>
      <dgm:spPr/>
    </dgm:pt>
    <dgm:pt modelId="{78857916-2063-43C9-9731-ABD37C6D3A14}" type="pres">
      <dgm:prSet presAssocID="{E6048B7F-1DEE-44AB-8972-9B6393C95C93}" presName="child1" presStyleLbl="bgAcc1" presStyleIdx="0" presStyleCnt="4"/>
      <dgm:spPr/>
      <dgm:t>
        <a:bodyPr/>
        <a:lstStyle/>
        <a:p>
          <a:endParaRPr lang="ru-RU"/>
        </a:p>
      </dgm:t>
    </dgm:pt>
    <dgm:pt modelId="{A9064969-7D8C-4609-805A-3969DD875AC9}" type="pres">
      <dgm:prSet presAssocID="{E6048B7F-1DEE-44AB-8972-9B6393C95C9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1FF90-EC30-4A46-9D12-4CF5BBA7D915}" type="pres">
      <dgm:prSet presAssocID="{E6048B7F-1DEE-44AB-8972-9B6393C95C93}" presName="child2group" presStyleCnt="0"/>
      <dgm:spPr/>
    </dgm:pt>
    <dgm:pt modelId="{2153A761-EDC7-44C3-9E72-FB76CF34D97C}" type="pres">
      <dgm:prSet presAssocID="{E6048B7F-1DEE-44AB-8972-9B6393C95C93}" presName="child2" presStyleLbl="bgAcc1" presStyleIdx="1" presStyleCnt="4"/>
      <dgm:spPr/>
      <dgm:t>
        <a:bodyPr/>
        <a:lstStyle/>
        <a:p>
          <a:endParaRPr lang="ru-RU"/>
        </a:p>
      </dgm:t>
    </dgm:pt>
    <dgm:pt modelId="{C11DADE6-80C0-4F72-B3E6-C7A9E10025A6}" type="pres">
      <dgm:prSet presAssocID="{E6048B7F-1DEE-44AB-8972-9B6393C95C9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DF64E-8DB3-4C22-8C23-6090304784CC}" type="pres">
      <dgm:prSet presAssocID="{E6048B7F-1DEE-44AB-8972-9B6393C95C93}" presName="child3group" presStyleCnt="0"/>
      <dgm:spPr/>
    </dgm:pt>
    <dgm:pt modelId="{B09A557F-68F5-4104-9512-1FF709CE1341}" type="pres">
      <dgm:prSet presAssocID="{E6048B7F-1DEE-44AB-8972-9B6393C95C93}" presName="child3" presStyleLbl="bgAcc1" presStyleIdx="2" presStyleCnt="4"/>
      <dgm:spPr/>
      <dgm:t>
        <a:bodyPr/>
        <a:lstStyle/>
        <a:p>
          <a:endParaRPr lang="ru-RU"/>
        </a:p>
      </dgm:t>
    </dgm:pt>
    <dgm:pt modelId="{A857AA45-5C71-4D6C-984B-6D08832E4F2F}" type="pres">
      <dgm:prSet presAssocID="{E6048B7F-1DEE-44AB-8972-9B6393C95C9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E7B8F-C480-477A-9247-A16797B36802}" type="pres">
      <dgm:prSet presAssocID="{E6048B7F-1DEE-44AB-8972-9B6393C95C93}" presName="child4group" presStyleCnt="0"/>
      <dgm:spPr/>
    </dgm:pt>
    <dgm:pt modelId="{F058CA6D-F6DA-4DD2-ACDD-182262D066AE}" type="pres">
      <dgm:prSet presAssocID="{E6048B7F-1DEE-44AB-8972-9B6393C95C93}" presName="child4" presStyleLbl="bgAcc1" presStyleIdx="3" presStyleCnt="4"/>
      <dgm:spPr/>
      <dgm:t>
        <a:bodyPr/>
        <a:lstStyle/>
        <a:p>
          <a:endParaRPr lang="ru-RU"/>
        </a:p>
      </dgm:t>
    </dgm:pt>
    <dgm:pt modelId="{D9B0D2DB-7E38-4EF4-9980-DAB8489AC9FB}" type="pres">
      <dgm:prSet presAssocID="{E6048B7F-1DEE-44AB-8972-9B6393C95C9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4480-A2F7-4B54-88FF-5E4C20FDA9D6}" type="pres">
      <dgm:prSet presAssocID="{E6048B7F-1DEE-44AB-8972-9B6393C95C93}" presName="childPlaceholder" presStyleCnt="0"/>
      <dgm:spPr/>
    </dgm:pt>
    <dgm:pt modelId="{F7A3A8C1-9219-4B58-A1D7-9522FC63392F}" type="pres">
      <dgm:prSet presAssocID="{E6048B7F-1DEE-44AB-8972-9B6393C95C93}" presName="circle" presStyleCnt="0"/>
      <dgm:spPr/>
    </dgm:pt>
    <dgm:pt modelId="{242CA12D-B212-4DB9-BE14-47C7EFE63FAA}" type="pres">
      <dgm:prSet presAssocID="{E6048B7F-1DEE-44AB-8972-9B6393C95C9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650C5-27E9-432D-BDB7-C69AD33300B1}" type="pres">
      <dgm:prSet presAssocID="{E6048B7F-1DEE-44AB-8972-9B6393C95C9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66DE4-D13C-4878-ADC3-69B8DE6151D5}" type="pres">
      <dgm:prSet presAssocID="{E6048B7F-1DEE-44AB-8972-9B6393C95C9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F45AD-3056-4DEF-9001-D62CCAF84183}" type="pres">
      <dgm:prSet presAssocID="{E6048B7F-1DEE-44AB-8972-9B6393C95C9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A4EF4-47EC-4430-B4E0-84B5DF2A9E9F}" type="pres">
      <dgm:prSet presAssocID="{E6048B7F-1DEE-44AB-8972-9B6393C95C93}" presName="quadrantPlaceholder" presStyleCnt="0"/>
      <dgm:spPr/>
    </dgm:pt>
    <dgm:pt modelId="{1EFC8F37-16A1-484A-A77F-EFA10631A283}" type="pres">
      <dgm:prSet presAssocID="{E6048B7F-1DEE-44AB-8972-9B6393C95C93}" presName="center1" presStyleLbl="fgShp" presStyleIdx="0" presStyleCnt="2"/>
      <dgm:spPr/>
    </dgm:pt>
    <dgm:pt modelId="{1FE70AED-603B-451F-972B-129CA4F07315}" type="pres">
      <dgm:prSet presAssocID="{E6048B7F-1DEE-44AB-8972-9B6393C95C93}" presName="center2" presStyleLbl="fgShp" presStyleIdx="1" presStyleCnt="2"/>
      <dgm:spPr/>
    </dgm:pt>
  </dgm:ptLst>
  <dgm:cxnLst>
    <dgm:cxn modelId="{903E13E7-AB3D-4759-A924-68D3ECFB2457}" type="presOf" srcId="{5BBD72C2-29AE-411C-B9D6-6CAA9C7CFE82}" destId="{30F66DE4-D13C-4878-ADC3-69B8DE6151D5}" srcOrd="0" destOrd="0" presId="urn:microsoft.com/office/officeart/2005/8/layout/cycle4"/>
    <dgm:cxn modelId="{805D7345-E2AE-41E1-BDD7-A9BEABB08E38}" type="presOf" srcId="{62A304EF-0F5A-44CE-AEB4-90463942BBB3}" destId="{2153A761-EDC7-44C3-9E72-FB76CF34D97C}" srcOrd="0" destOrd="0" presId="urn:microsoft.com/office/officeart/2005/8/layout/cycle4"/>
    <dgm:cxn modelId="{21103900-B8A4-40DC-9195-850784DAE935}" type="presOf" srcId="{9FCADCDF-0B9A-4261-8D99-ED0C803D3723}" destId="{F058CA6D-F6DA-4DD2-ACDD-182262D066AE}" srcOrd="0" destOrd="0" presId="urn:microsoft.com/office/officeart/2005/8/layout/cycle4"/>
    <dgm:cxn modelId="{83879178-FF33-4C4C-B910-66E1044F6311}" srcId="{E6048B7F-1DEE-44AB-8972-9B6393C95C93}" destId="{5BBD72C2-29AE-411C-B9D6-6CAA9C7CFE82}" srcOrd="2" destOrd="0" parTransId="{DA6F2CF7-464C-4995-BB40-D01D5C4728A7}" sibTransId="{27C6F59B-3332-4696-BD17-A375037A8AFE}"/>
    <dgm:cxn modelId="{32866D79-A48E-4FAC-948B-05F3262A6BD8}" type="presOf" srcId="{BC327B1C-90A9-4C54-B415-546134328B2D}" destId="{321650C5-27E9-432D-BDB7-C69AD33300B1}" srcOrd="0" destOrd="0" presId="urn:microsoft.com/office/officeart/2005/8/layout/cycle4"/>
    <dgm:cxn modelId="{7078E8E1-725B-4BAB-9153-B423AD2E0F83}" type="presOf" srcId="{9FCADCDF-0B9A-4261-8D99-ED0C803D3723}" destId="{D9B0D2DB-7E38-4EF4-9980-DAB8489AC9FB}" srcOrd="1" destOrd="0" presId="urn:microsoft.com/office/officeart/2005/8/layout/cycle4"/>
    <dgm:cxn modelId="{6B786601-7B6A-4161-B772-1B69D4951ED4}" type="presOf" srcId="{9449DAAE-E35F-40A7-A6B2-A0CEA5C3AA0F}" destId="{E84F45AD-3056-4DEF-9001-D62CCAF84183}" srcOrd="0" destOrd="0" presId="urn:microsoft.com/office/officeart/2005/8/layout/cycle4"/>
    <dgm:cxn modelId="{D7A0DA3D-984B-46CD-BB29-04C3B9DC34CA}" srcId="{E6048B7F-1DEE-44AB-8972-9B6393C95C93}" destId="{BC327B1C-90A9-4C54-B415-546134328B2D}" srcOrd="1" destOrd="0" parTransId="{8BA14F9F-5BD2-4192-8161-D2C1020A3542}" sibTransId="{2CEADBCA-53FE-41E7-B310-F902E629C5E2}"/>
    <dgm:cxn modelId="{F70B02CF-C8B2-498E-903E-C73979080BDB}" srcId="{DC03EB06-EE7B-41E0-989C-5FF715333FD7}" destId="{6D699F1E-C9C3-4FB0-8FA7-13D445D687C8}" srcOrd="0" destOrd="0" parTransId="{A25769FD-1FCF-4877-9356-EE7F71B06529}" sibTransId="{FFF77858-DEB9-4B4A-A76C-531103B28497}"/>
    <dgm:cxn modelId="{B4046667-B76B-4B6E-BDB9-1DF68F31406A}" srcId="{9449DAAE-E35F-40A7-A6B2-A0CEA5C3AA0F}" destId="{9FCADCDF-0B9A-4261-8D99-ED0C803D3723}" srcOrd="0" destOrd="0" parTransId="{DC032961-4765-4046-ACE2-6D4B80D2E1A8}" sibTransId="{EB47E4DD-849F-48DF-B8ED-A9C6A1CD095F}"/>
    <dgm:cxn modelId="{7BB49A54-45C1-404D-A446-B759C7D4C5C3}" type="presOf" srcId="{6D699F1E-C9C3-4FB0-8FA7-13D445D687C8}" destId="{78857916-2063-43C9-9731-ABD37C6D3A14}" srcOrd="0" destOrd="0" presId="urn:microsoft.com/office/officeart/2005/8/layout/cycle4"/>
    <dgm:cxn modelId="{E48471A2-BD43-49B6-8F4F-C1B18EE51ABE}" type="presOf" srcId="{5EDC49D3-1D52-4717-AC08-EA9F43AE7F8D}" destId="{D9B0D2DB-7E38-4EF4-9980-DAB8489AC9FB}" srcOrd="1" destOrd="1" presId="urn:microsoft.com/office/officeart/2005/8/layout/cycle4"/>
    <dgm:cxn modelId="{07B272ED-E1DE-45F7-9D78-057A95B93494}" type="presOf" srcId="{CFE29A6E-BE9C-42D1-9263-A06B10E305E2}" destId="{A857AA45-5C71-4D6C-984B-6D08832E4F2F}" srcOrd="1" destOrd="0" presId="urn:microsoft.com/office/officeart/2005/8/layout/cycle4"/>
    <dgm:cxn modelId="{861EA898-0CB5-42DA-839D-7875F1E1861B}" type="presOf" srcId="{E6048B7F-1DEE-44AB-8972-9B6393C95C93}" destId="{B32A2FDB-5692-4F3D-9983-07B24D353502}" srcOrd="0" destOrd="0" presId="urn:microsoft.com/office/officeart/2005/8/layout/cycle4"/>
    <dgm:cxn modelId="{3BABF5C9-69CE-4907-A04E-FDCA8B8E7AB6}" type="presOf" srcId="{DC03EB06-EE7B-41E0-989C-5FF715333FD7}" destId="{242CA12D-B212-4DB9-BE14-47C7EFE63FAA}" srcOrd="0" destOrd="0" presId="urn:microsoft.com/office/officeart/2005/8/layout/cycle4"/>
    <dgm:cxn modelId="{E739D18C-DF98-418E-BCFB-C5DE131F4942}" type="presOf" srcId="{5EDC49D3-1D52-4717-AC08-EA9F43AE7F8D}" destId="{F058CA6D-F6DA-4DD2-ACDD-182262D066AE}" srcOrd="0" destOrd="1" presId="urn:microsoft.com/office/officeart/2005/8/layout/cycle4"/>
    <dgm:cxn modelId="{04C4FCB2-2206-471F-BFE3-1D1C49B467B3}" type="presOf" srcId="{62A304EF-0F5A-44CE-AEB4-90463942BBB3}" destId="{C11DADE6-80C0-4F72-B3E6-C7A9E10025A6}" srcOrd="1" destOrd="0" presId="urn:microsoft.com/office/officeart/2005/8/layout/cycle4"/>
    <dgm:cxn modelId="{22CC312C-6932-4151-BEBA-94816EDE30A4}" srcId="{E6048B7F-1DEE-44AB-8972-9B6393C95C93}" destId="{9449DAAE-E35F-40A7-A6B2-A0CEA5C3AA0F}" srcOrd="3" destOrd="0" parTransId="{A2FC9A1F-337F-47F6-863D-D40B3773BAAA}" sibTransId="{C4337518-47A2-4C02-8A33-E2F5E8DDC4AC}"/>
    <dgm:cxn modelId="{517353AA-728E-4295-837B-38234C5D694C}" type="presOf" srcId="{6D699F1E-C9C3-4FB0-8FA7-13D445D687C8}" destId="{A9064969-7D8C-4609-805A-3969DD875AC9}" srcOrd="1" destOrd="0" presId="urn:microsoft.com/office/officeart/2005/8/layout/cycle4"/>
    <dgm:cxn modelId="{5E3CD5AD-862C-4DCA-9D9E-003FF35745E6}" srcId="{9449DAAE-E35F-40A7-A6B2-A0CEA5C3AA0F}" destId="{5EDC49D3-1D52-4717-AC08-EA9F43AE7F8D}" srcOrd="1" destOrd="0" parTransId="{6865C6B3-6CF2-4B3C-8CFF-BE1BBA054BE3}" sibTransId="{C8ADBF5D-5C79-4FD2-91DF-6434BD033A9E}"/>
    <dgm:cxn modelId="{BAAAEF41-01D7-4078-99C5-B8406E2011F0}" type="presOf" srcId="{CFE29A6E-BE9C-42D1-9263-A06B10E305E2}" destId="{B09A557F-68F5-4104-9512-1FF709CE1341}" srcOrd="0" destOrd="0" presId="urn:microsoft.com/office/officeart/2005/8/layout/cycle4"/>
    <dgm:cxn modelId="{9EADF5DD-22D5-4031-B81A-54B903CE13F8}" srcId="{5BBD72C2-29AE-411C-B9D6-6CAA9C7CFE82}" destId="{CFE29A6E-BE9C-42D1-9263-A06B10E305E2}" srcOrd="0" destOrd="0" parTransId="{E60AC9C4-2642-406B-88BA-142F8A693F35}" sibTransId="{612FDD45-F6D4-40BD-8003-D629C2A389F4}"/>
    <dgm:cxn modelId="{82A14ADC-6EF7-4B5E-815C-8DBFE16B44A1}" srcId="{BC327B1C-90A9-4C54-B415-546134328B2D}" destId="{62A304EF-0F5A-44CE-AEB4-90463942BBB3}" srcOrd="0" destOrd="0" parTransId="{405D99D3-829B-4FAC-AD70-1EF2C84C21A6}" sibTransId="{3D56FBF0-5455-4F1A-982B-BE686C90EFDB}"/>
    <dgm:cxn modelId="{84DFE8E4-6546-4C54-BD95-EB4DC86ECC58}" srcId="{E6048B7F-1DEE-44AB-8972-9B6393C95C93}" destId="{DC03EB06-EE7B-41E0-989C-5FF715333FD7}" srcOrd="0" destOrd="0" parTransId="{A3F2F30A-6D62-467C-9767-7C17E682218F}" sibTransId="{21FBA9BE-9218-4FB2-A971-48C67E1B3FD2}"/>
    <dgm:cxn modelId="{D11D3AF9-8B14-4359-822C-2E3A15CA78A6}" type="presParOf" srcId="{B32A2FDB-5692-4F3D-9983-07B24D353502}" destId="{3F63B9CF-4D29-4B6F-8533-507C7E814836}" srcOrd="0" destOrd="0" presId="urn:microsoft.com/office/officeart/2005/8/layout/cycle4"/>
    <dgm:cxn modelId="{EAB35687-E047-4AE5-BB7C-4BA3F65BE408}" type="presParOf" srcId="{3F63B9CF-4D29-4B6F-8533-507C7E814836}" destId="{902BC870-4F01-40F1-91E4-31A3462D89ED}" srcOrd="0" destOrd="0" presId="urn:microsoft.com/office/officeart/2005/8/layout/cycle4"/>
    <dgm:cxn modelId="{1C1B7780-85FF-4ED9-9A1D-DDF75DA3E506}" type="presParOf" srcId="{902BC870-4F01-40F1-91E4-31A3462D89ED}" destId="{78857916-2063-43C9-9731-ABD37C6D3A14}" srcOrd="0" destOrd="0" presId="urn:microsoft.com/office/officeart/2005/8/layout/cycle4"/>
    <dgm:cxn modelId="{F341D16A-F2EC-4449-8FE3-7C29B036F870}" type="presParOf" srcId="{902BC870-4F01-40F1-91E4-31A3462D89ED}" destId="{A9064969-7D8C-4609-805A-3969DD875AC9}" srcOrd="1" destOrd="0" presId="urn:microsoft.com/office/officeart/2005/8/layout/cycle4"/>
    <dgm:cxn modelId="{2EC843CF-5DAF-4AA4-8580-0022335443B6}" type="presParOf" srcId="{3F63B9CF-4D29-4B6F-8533-507C7E814836}" destId="{85A1FF90-EC30-4A46-9D12-4CF5BBA7D915}" srcOrd="1" destOrd="0" presId="urn:microsoft.com/office/officeart/2005/8/layout/cycle4"/>
    <dgm:cxn modelId="{5E39EE33-E4B4-4FC4-8FCC-BEEAAA618ACC}" type="presParOf" srcId="{85A1FF90-EC30-4A46-9D12-4CF5BBA7D915}" destId="{2153A761-EDC7-44C3-9E72-FB76CF34D97C}" srcOrd="0" destOrd="0" presId="urn:microsoft.com/office/officeart/2005/8/layout/cycle4"/>
    <dgm:cxn modelId="{8A694D11-E3F7-4F9B-A66E-61A73512E630}" type="presParOf" srcId="{85A1FF90-EC30-4A46-9D12-4CF5BBA7D915}" destId="{C11DADE6-80C0-4F72-B3E6-C7A9E10025A6}" srcOrd="1" destOrd="0" presId="urn:microsoft.com/office/officeart/2005/8/layout/cycle4"/>
    <dgm:cxn modelId="{246E3818-32DE-4D37-B46E-59B4E20EE9F9}" type="presParOf" srcId="{3F63B9CF-4D29-4B6F-8533-507C7E814836}" destId="{8A5DF64E-8DB3-4C22-8C23-6090304784CC}" srcOrd="2" destOrd="0" presId="urn:microsoft.com/office/officeart/2005/8/layout/cycle4"/>
    <dgm:cxn modelId="{7D1096B0-543F-496A-BA75-563D27583283}" type="presParOf" srcId="{8A5DF64E-8DB3-4C22-8C23-6090304784CC}" destId="{B09A557F-68F5-4104-9512-1FF709CE1341}" srcOrd="0" destOrd="0" presId="urn:microsoft.com/office/officeart/2005/8/layout/cycle4"/>
    <dgm:cxn modelId="{CE14A208-4F2C-4467-93CC-A5792B0083FB}" type="presParOf" srcId="{8A5DF64E-8DB3-4C22-8C23-6090304784CC}" destId="{A857AA45-5C71-4D6C-984B-6D08832E4F2F}" srcOrd="1" destOrd="0" presId="urn:microsoft.com/office/officeart/2005/8/layout/cycle4"/>
    <dgm:cxn modelId="{2D63ACF6-1F40-4EAC-B23B-8B7F20EFE2C2}" type="presParOf" srcId="{3F63B9CF-4D29-4B6F-8533-507C7E814836}" destId="{BB3E7B8F-C480-477A-9247-A16797B36802}" srcOrd="3" destOrd="0" presId="urn:microsoft.com/office/officeart/2005/8/layout/cycle4"/>
    <dgm:cxn modelId="{4277E114-5EDF-4A84-BB74-744D4596E78E}" type="presParOf" srcId="{BB3E7B8F-C480-477A-9247-A16797B36802}" destId="{F058CA6D-F6DA-4DD2-ACDD-182262D066AE}" srcOrd="0" destOrd="0" presId="urn:microsoft.com/office/officeart/2005/8/layout/cycle4"/>
    <dgm:cxn modelId="{81FB5B13-08E4-478E-AD5E-B5D0064C50CE}" type="presParOf" srcId="{BB3E7B8F-C480-477A-9247-A16797B36802}" destId="{D9B0D2DB-7E38-4EF4-9980-DAB8489AC9FB}" srcOrd="1" destOrd="0" presId="urn:microsoft.com/office/officeart/2005/8/layout/cycle4"/>
    <dgm:cxn modelId="{70E48080-D325-433E-B0BA-D7C93B1ED0A3}" type="presParOf" srcId="{3F63B9CF-4D29-4B6F-8533-507C7E814836}" destId="{B0774480-A2F7-4B54-88FF-5E4C20FDA9D6}" srcOrd="4" destOrd="0" presId="urn:microsoft.com/office/officeart/2005/8/layout/cycle4"/>
    <dgm:cxn modelId="{0D885627-1A64-46BD-86A1-8F208F5F7522}" type="presParOf" srcId="{B32A2FDB-5692-4F3D-9983-07B24D353502}" destId="{F7A3A8C1-9219-4B58-A1D7-9522FC63392F}" srcOrd="1" destOrd="0" presId="urn:microsoft.com/office/officeart/2005/8/layout/cycle4"/>
    <dgm:cxn modelId="{7F37EDDF-1CDC-4D1E-A6A9-F6424D1DD0A4}" type="presParOf" srcId="{F7A3A8C1-9219-4B58-A1D7-9522FC63392F}" destId="{242CA12D-B212-4DB9-BE14-47C7EFE63FAA}" srcOrd="0" destOrd="0" presId="urn:microsoft.com/office/officeart/2005/8/layout/cycle4"/>
    <dgm:cxn modelId="{D0776FA2-59AC-4377-8BD2-87B528B409C4}" type="presParOf" srcId="{F7A3A8C1-9219-4B58-A1D7-9522FC63392F}" destId="{321650C5-27E9-432D-BDB7-C69AD33300B1}" srcOrd="1" destOrd="0" presId="urn:microsoft.com/office/officeart/2005/8/layout/cycle4"/>
    <dgm:cxn modelId="{1C55E9FE-D98C-437E-912A-E32B917D8AC1}" type="presParOf" srcId="{F7A3A8C1-9219-4B58-A1D7-9522FC63392F}" destId="{30F66DE4-D13C-4878-ADC3-69B8DE6151D5}" srcOrd="2" destOrd="0" presId="urn:microsoft.com/office/officeart/2005/8/layout/cycle4"/>
    <dgm:cxn modelId="{9C4B7A2B-CC08-4C16-B173-7444F1453997}" type="presParOf" srcId="{F7A3A8C1-9219-4B58-A1D7-9522FC63392F}" destId="{E84F45AD-3056-4DEF-9001-D62CCAF84183}" srcOrd="3" destOrd="0" presId="urn:microsoft.com/office/officeart/2005/8/layout/cycle4"/>
    <dgm:cxn modelId="{6B978EB0-1787-4185-8F7D-3B2A5B598117}" type="presParOf" srcId="{F7A3A8C1-9219-4B58-A1D7-9522FC63392F}" destId="{0AEA4EF4-47EC-4430-B4E0-84B5DF2A9E9F}" srcOrd="4" destOrd="0" presId="urn:microsoft.com/office/officeart/2005/8/layout/cycle4"/>
    <dgm:cxn modelId="{16C42AFC-EC82-438A-A83F-0698D162D8F7}" type="presParOf" srcId="{B32A2FDB-5692-4F3D-9983-07B24D353502}" destId="{1EFC8F37-16A1-484A-A77F-EFA10631A283}" srcOrd="2" destOrd="0" presId="urn:microsoft.com/office/officeart/2005/8/layout/cycle4"/>
    <dgm:cxn modelId="{94C924D9-96E4-4705-8EF5-16ED36C7A500}" type="presParOf" srcId="{B32A2FDB-5692-4F3D-9983-07B24D353502}" destId="{1FE70AED-603B-451F-972B-129CA4F0731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C9CE8-676C-4E9D-B90A-F2D704323BD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577AAB-C50A-4956-B7FE-0DE3CA8DACFB}">
      <dgm:prSet phldrT="[Текст]"/>
      <dgm:spPr/>
      <dgm:t>
        <a:bodyPr/>
        <a:lstStyle/>
        <a:p>
          <a:r>
            <a:rPr lang="uk-UA" dirty="0" smtClean="0"/>
            <a:t>Мета покарання</a:t>
          </a:r>
          <a:endParaRPr lang="ru-RU" dirty="0"/>
        </a:p>
      </dgm:t>
    </dgm:pt>
    <dgm:pt modelId="{C19C2C9F-B907-4F6B-A6AA-CC65B6933DEF}" type="parTrans" cxnId="{2B97988D-8808-4844-9AEA-86B5F634D7CB}">
      <dgm:prSet/>
      <dgm:spPr/>
      <dgm:t>
        <a:bodyPr/>
        <a:lstStyle/>
        <a:p>
          <a:endParaRPr lang="ru-RU"/>
        </a:p>
      </dgm:t>
    </dgm:pt>
    <dgm:pt modelId="{12B3C2C4-4D86-405B-8D67-583893CE4357}" type="sibTrans" cxnId="{2B97988D-8808-4844-9AEA-86B5F634D7CB}">
      <dgm:prSet/>
      <dgm:spPr/>
      <dgm:t>
        <a:bodyPr/>
        <a:lstStyle/>
        <a:p>
          <a:endParaRPr lang="ru-RU"/>
        </a:p>
      </dgm:t>
    </dgm:pt>
    <dgm:pt modelId="{9027B823-AEE3-4EA4-86DD-679AA3D03F98}">
      <dgm:prSet/>
      <dgm:spPr/>
      <dgm:t>
        <a:bodyPr/>
        <a:lstStyle/>
        <a:p>
          <a:r>
            <a:rPr lang="ru-RU" smtClean="0"/>
            <a:t>кара за вчинений злочин</a:t>
          </a:r>
          <a:endParaRPr lang="ru-RU"/>
        </a:p>
      </dgm:t>
    </dgm:pt>
    <dgm:pt modelId="{652E7EB9-2374-4075-9A45-78A75C4BDBD0}" type="parTrans" cxnId="{A032BA56-0B8A-4ECF-BEBA-52976AD6F029}">
      <dgm:prSet/>
      <dgm:spPr/>
      <dgm:t>
        <a:bodyPr/>
        <a:lstStyle/>
        <a:p>
          <a:endParaRPr lang="ru-RU"/>
        </a:p>
      </dgm:t>
    </dgm:pt>
    <dgm:pt modelId="{D8B97D13-05E6-465B-92B5-1989C8373CBF}" type="sibTrans" cxnId="{A032BA56-0B8A-4ECF-BEBA-52976AD6F029}">
      <dgm:prSet/>
      <dgm:spPr/>
      <dgm:t>
        <a:bodyPr/>
        <a:lstStyle/>
        <a:p>
          <a:endParaRPr lang="ru-RU"/>
        </a:p>
      </dgm:t>
    </dgm:pt>
    <dgm:pt modelId="{5DBD82B8-9E42-4EBE-BAD1-941B402B545B}">
      <dgm:prSet/>
      <dgm:spPr/>
      <dgm:t>
        <a:bodyPr/>
        <a:lstStyle/>
        <a:p>
          <a:r>
            <a:rPr lang="ru-RU" smtClean="0"/>
            <a:t>виправлення та перевиховання засуджених</a:t>
          </a:r>
          <a:endParaRPr lang="ru-RU"/>
        </a:p>
      </dgm:t>
    </dgm:pt>
    <dgm:pt modelId="{44A0A17E-806B-4735-9D09-10B2CECB7402}" type="parTrans" cxnId="{85755BC4-FCAB-4932-AA1E-47E96D65B291}">
      <dgm:prSet/>
      <dgm:spPr/>
      <dgm:t>
        <a:bodyPr/>
        <a:lstStyle/>
        <a:p>
          <a:endParaRPr lang="ru-RU"/>
        </a:p>
      </dgm:t>
    </dgm:pt>
    <dgm:pt modelId="{F7C5A51A-7785-43C3-A28E-7DB77DB6599F}" type="sibTrans" cxnId="{85755BC4-FCAB-4932-AA1E-47E96D65B291}">
      <dgm:prSet/>
      <dgm:spPr/>
      <dgm:t>
        <a:bodyPr/>
        <a:lstStyle/>
        <a:p>
          <a:endParaRPr lang="ru-RU"/>
        </a:p>
      </dgm:t>
    </dgm:pt>
    <dgm:pt modelId="{7D33E896-E317-4228-ACAF-60460A383E00}">
      <dgm:prSet/>
      <dgm:spPr/>
      <dgm:t>
        <a:bodyPr/>
        <a:lstStyle/>
        <a:p>
          <a:r>
            <a:rPr lang="ru-RU" smtClean="0"/>
            <a:t>запобігання вчиненню нових злочинів як засудженими, так і іншими особами</a:t>
          </a:r>
          <a:endParaRPr lang="ru-RU"/>
        </a:p>
      </dgm:t>
    </dgm:pt>
    <dgm:pt modelId="{B823302B-E10A-46ED-81D3-E7F60B46E41A}" type="parTrans" cxnId="{B2EC7FCA-4CC3-40D3-AD72-A7E8B3C9E694}">
      <dgm:prSet/>
      <dgm:spPr/>
      <dgm:t>
        <a:bodyPr/>
        <a:lstStyle/>
        <a:p>
          <a:endParaRPr lang="ru-RU"/>
        </a:p>
      </dgm:t>
    </dgm:pt>
    <dgm:pt modelId="{50D31421-0DA3-4C43-9337-53B64F684822}" type="sibTrans" cxnId="{B2EC7FCA-4CC3-40D3-AD72-A7E8B3C9E694}">
      <dgm:prSet/>
      <dgm:spPr/>
      <dgm:t>
        <a:bodyPr/>
        <a:lstStyle/>
        <a:p>
          <a:endParaRPr lang="ru-RU"/>
        </a:p>
      </dgm:t>
    </dgm:pt>
    <dgm:pt modelId="{C7BEC289-CA53-4EFC-981C-2AF03406FD51}" type="pres">
      <dgm:prSet presAssocID="{DF5C9CE8-676C-4E9D-B90A-F2D704323B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E8CC3-7A8D-48A4-B652-81FD3839C772}" type="pres">
      <dgm:prSet presAssocID="{64577AAB-C50A-4956-B7FE-0DE3CA8DACFB}" presName="centerShape" presStyleLbl="node0" presStyleIdx="0" presStyleCnt="1"/>
      <dgm:spPr/>
      <dgm:t>
        <a:bodyPr/>
        <a:lstStyle/>
        <a:p>
          <a:endParaRPr lang="ru-RU"/>
        </a:p>
      </dgm:t>
    </dgm:pt>
    <dgm:pt modelId="{15A15E12-BE16-4D2B-A8ED-09256D3A9C4C}" type="pres">
      <dgm:prSet presAssocID="{44A0A17E-806B-4735-9D09-10B2CECB740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13B29A2-3EAC-4916-A3B7-04F14D74BADF}" type="pres">
      <dgm:prSet presAssocID="{5DBD82B8-9E42-4EBE-BAD1-941B402B54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BDA36-84D8-4D84-9C06-31B30ECE12F7}" type="pres">
      <dgm:prSet presAssocID="{652E7EB9-2374-4075-9A45-78A75C4BDBD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C6231BF-974B-4954-8F1D-0C463AD0A430}" type="pres">
      <dgm:prSet presAssocID="{9027B823-AEE3-4EA4-86DD-679AA3D03F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B0DD4-DCE0-46FD-9C1C-874AB90678B0}" type="pres">
      <dgm:prSet presAssocID="{B823302B-E10A-46ED-81D3-E7F60B46E41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CB18C21-5B7E-4444-A703-A54540E80F77}" type="pres">
      <dgm:prSet presAssocID="{7D33E896-E317-4228-ACAF-60460A383E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0AAD7-6D32-4D37-BA9F-D780B68E5D02}" type="presOf" srcId="{DF5C9CE8-676C-4E9D-B90A-F2D704323BDD}" destId="{C7BEC289-CA53-4EFC-981C-2AF03406FD51}" srcOrd="0" destOrd="0" presId="urn:microsoft.com/office/officeart/2005/8/layout/radial4"/>
    <dgm:cxn modelId="{A032BA56-0B8A-4ECF-BEBA-52976AD6F029}" srcId="{64577AAB-C50A-4956-B7FE-0DE3CA8DACFB}" destId="{9027B823-AEE3-4EA4-86DD-679AA3D03F98}" srcOrd="1" destOrd="0" parTransId="{652E7EB9-2374-4075-9A45-78A75C4BDBD0}" sibTransId="{D8B97D13-05E6-465B-92B5-1989C8373CBF}"/>
    <dgm:cxn modelId="{2B97988D-8808-4844-9AEA-86B5F634D7CB}" srcId="{DF5C9CE8-676C-4E9D-B90A-F2D704323BDD}" destId="{64577AAB-C50A-4956-B7FE-0DE3CA8DACFB}" srcOrd="0" destOrd="0" parTransId="{C19C2C9F-B907-4F6B-A6AA-CC65B6933DEF}" sibTransId="{12B3C2C4-4D86-405B-8D67-583893CE4357}"/>
    <dgm:cxn modelId="{1F293B2D-A5E5-4E61-B47E-83EB4D15DBC0}" type="presOf" srcId="{9027B823-AEE3-4EA4-86DD-679AA3D03F98}" destId="{FC6231BF-974B-4954-8F1D-0C463AD0A430}" srcOrd="0" destOrd="0" presId="urn:microsoft.com/office/officeart/2005/8/layout/radial4"/>
    <dgm:cxn modelId="{85755BC4-FCAB-4932-AA1E-47E96D65B291}" srcId="{64577AAB-C50A-4956-B7FE-0DE3CA8DACFB}" destId="{5DBD82B8-9E42-4EBE-BAD1-941B402B545B}" srcOrd="0" destOrd="0" parTransId="{44A0A17E-806B-4735-9D09-10B2CECB7402}" sibTransId="{F7C5A51A-7785-43C3-A28E-7DB77DB6599F}"/>
    <dgm:cxn modelId="{E6B8736D-69D5-4655-BB40-F8BCF7908DEC}" type="presOf" srcId="{5DBD82B8-9E42-4EBE-BAD1-941B402B545B}" destId="{313B29A2-3EAC-4916-A3B7-04F14D74BADF}" srcOrd="0" destOrd="0" presId="urn:microsoft.com/office/officeart/2005/8/layout/radial4"/>
    <dgm:cxn modelId="{ED18E8E2-2E98-4E95-A7CB-BE1558F06D09}" type="presOf" srcId="{652E7EB9-2374-4075-9A45-78A75C4BDBD0}" destId="{070BDA36-84D8-4D84-9C06-31B30ECE12F7}" srcOrd="0" destOrd="0" presId="urn:microsoft.com/office/officeart/2005/8/layout/radial4"/>
    <dgm:cxn modelId="{B2EC7FCA-4CC3-40D3-AD72-A7E8B3C9E694}" srcId="{64577AAB-C50A-4956-B7FE-0DE3CA8DACFB}" destId="{7D33E896-E317-4228-ACAF-60460A383E00}" srcOrd="2" destOrd="0" parTransId="{B823302B-E10A-46ED-81D3-E7F60B46E41A}" sibTransId="{50D31421-0DA3-4C43-9337-53B64F684822}"/>
    <dgm:cxn modelId="{A4F1DF09-0405-40ED-BFEE-82631C60D923}" type="presOf" srcId="{B823302B-E10A-46ED-81D3-E7F60B46E41A}" destId="{C24B0DD4-DCE0-46FD-9C1C-874AB90678B0}" srcOrd="0" destOrd="0" presId="urn:microsoft.com/office/officeart/2005/8/layout/radial4"/>
    <dgm:cxn modelId="{C9E688B0-E4B3-44F8-9AB3-6DA016A91DF2}" type="presOf" srcId="{44A0A17E-806B-4735-9D09-10B2CECB7402}" destId="{15A15E12-BE16-4D2B-A8ED-09256D3A9C4C}" srcOrd="0" destOrd="0" presId="urn:microsoft.com/office/officeart/2005/8/layout/radial4"/>
    <dgm:cxn modelId="{7EADE5A3-17E8-44C0-BCA9-CA31E85B81F5}" type="presOf" srcId="{64577AAB-C50A-4956-B7FE-0DE3CA8DACFB}" destId="{C8EE8CC3-7A8D-48A4-B652-81FD3839C772}" srcOrd="0" destOrd="0" presId="urn:microsoft.com/office/officeart/2005/8/layout/radial4"/>
    <dgm:cxn modelId="{3173FB7D-929C-4740-82B2-D84B77FCF421}" type="presOf" srcId="{7D33E896-E317-4228-ACAF-60460A383E00}" destId="{FCB18C21-5B7E-4444-A703-A54540E80F77}" srcOrd="0" destOrd="0" presId="urn:microsoft.com/office/officeart/2005/8/layout/radial4"/>
    <dgm:cxn modelId="{2C719084-2E2D-4B39-AA98-05E40F0DF7EE}" type="presParOf" srcId="{C7BEC289-CA53-4EFC-981C-2AF03406FD51}" destId="{C8EE8CC3-7A8D-48A4-B652-81FD3839C772}" srcOrd="0" destOrd="0" presId="urn:microsoft.com/office/officeart/2005/8/layout/radial4"/>
    <dgm:cxn modelId="{7323562B-99CF-4650-B3E2-BDD3637B07B5}" type="presParOf" srcId="{C7BEC289-CA53-4EFC-981C-2AF03406FD51}" destId="{15A15E12-BE16-4D2B-A8ED-09256D3A9C4C}" srcOrd="1" destOrd="0" presId="urn:microsoft.com/office/officeart/2005/8/layout/radial4"/>
    <dgm:cxn modelId="{86D133EC-39BE-4208-BC00-FEEE881B0AD6}" type="presParOf" srcId="{C7BEC289-CA53-4EFC-981C-2AF03406FD51}" destId="{313B29A2-3EAC-4916-A3B7-04F14D74BADF}" srcOrd="2" destOrd="0" presId="urn:microsoft.com/office/officeart/2005/8/layout/radial4"/>
    <dgm:cxn modelId="{D5DE97FB-3005-4D9A-993D-E66BA2B0E2A6}" type="presParOf" srcId="{C7BEC289-CA53-4EFC-981C-2AF03406FD51}" destId="{070BDA36-84D8-4D84-9C06-31B30ECE12F7}" srcOrd="3" destOrd="0" presId="urn:microsoft.com/office/officeart/2005/8/layout/radial4"/>
    <dgm:cxn modelId="{E292C69B-12FE-4D0C-B2E1-0679A64C8944}" type="presParOf" srcId="{C7BEC289-CA53-4EFC-981C-2AF03406FD51}" destId="{FC6231BF-974B-4954-8F1D-0C463AD0A430}" srcOrd="4" destOrd="0" presId="urn:microsoft.com/office/officeart/2005/8/layout/radial4"/>
    <dgm:cxn modelId="{787A9692-D5BB-401B-9086-B03851208F6A}" type="presParOf" srcId="{C7BEC289-CA53-4EFC-981C-2AF03406FD51}" destId="{C24B0DD4-DCE0-46FD-9C1C-874AB90678B0}" srcOrd="5" destOrd="0" presId="urn:microsoft.com/office/officeart/2005/8/layout/radial4"/>
    <dgm:cxn modelId="{C4617E03-071E-4F12-A120-ADB4ECC84AC0}" type="presParOf" srcId="{C7BEC289-CA53-4EFC-981C-2AF03406FD51}" destId="{FCB18C21-5B7E-4444-A703-A54540E80F7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E0E668-AF13-4E6B-A8A8-5BDE3CF502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B94A25B-F82A-41D2-8158-1E568C5F0F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ps.ligazakon.net/document/view/T012341?ed=2009_01_01&amp;an=892" TargetMode="External"/><Relationship Id="rId2" Type="http://schemas.openxmlformats.org/officeDocument/2006/relationships/hyperlink" Target="https://ips.ligazakon.net/document/view/T012341?ed=2009_01_01&amp;an=89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reyestr.court.gov.ua/Review/6989683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1.rada.gov.ua/laws/show/z0255-95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800" dirty="0" smtClean="0"/>
              <a:t>Кримінально-правові норми журналістської діяльності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Тема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Вік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наставати</a:t>
            </a:r>
            <a:r>
              <a:rPr lang="ru-RU" dirty="0"/>
              <a:t> </a:t>
            </a:r>
            <a:r>
              <a:rPr lang="ru-RU" dirty="0" err="1"/>
              <a:t>кримінальна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b="0" dirty="0" err="1" smtClean="0"/>
              <a:t>Кримінальній</a:t>
            </a:r>
            <a:r>
              <a:rPr lang="ru-RU" b="0" dirty="0" smtClean="0"/>
              <a:t> </a:t>
            </a:r>
            <a:r>
              <a:rPr lang="ru-RU" b="0" dirty="0" err="1"/>
              <a:t>відповідальності</a:t>
            </a:r>
            <a:r>
              <a:rPr lang="ru-RU" b="0" dirty="0"/>
              <a:t> </a:t>
            </a:r>
            <a:r>
              <a:rPr lang="ru-RU" b="0" dirty="0" err="1"/>
              <a:t>підлягають</a:t>
            </a:r>
            <a:r>
              <a:rPr lang="ru-RU" b="0" dirty="0"/>
              <a:t> особи, </a:t>
            </a:r>
            <a:r>
              <a:rPr lang="ru-RU" b="0" dirty="0" err="1"/>
              <a:t>яким</a:t>
            </a:r>
            <a:r>
              <a:rPr lang="ru-RU" b="0" dirty="0"/>
              <a:t> до </a:t>
            </a:r>
            <a:r>
              <a:rPr lang="ru-RU" b="0" dirty="0" err="1"/>
              <a:t>вчинення</a:t>
            </a:r>
            <a:r>
              <a:rPr lang="ru-RU" b="0" dirty="0"/>
              <a:t> </a:t>
            </a:r>
            <a:r>
              <a:rPr lang="ru-RU" b="0" dirty="0" err="1"/>
              <a:t>злочину</a:t>
            </a:r>
            <a:r>
              <a:rPr lang="ru-RU" b="0" dirty="0"/>
              <a:t> </a:t>
            </a:r>
            <a:r>
              <a:rPr lang="ru-RU" b="0" dirty="0" err="1"/>
              <a:t>виповнилося</a:t>
            </a:r>
            <a:r>
              <a:rPr lang="ru-RU" b="0" dirty="0"/>
              <a:t> 16 </a:t>
            </a:r>
            <a:r>
              <a:rPr lang="ru-RU" b="0" dirty="0" err="1"/>
              <a:t>років</a:t>
            </a:r>
            <a:r>
              <a:rPr lang="ru-RU" b="0" dirty="0"/>
              <a:t>. </a:t>
            </a:r>
            <a:endParaRPr lang="ru-RU" b="0" dirty="0" smtClean="0"/>
          </a:p>
          <a:p>
            <a:pPr marL="0" indent="0">
              <a:spcBef>
                <a:spcPts val="0"/>
              </a:spcBef>
            </a:pPr>
            <a:r>
              <a:rPr lang="ru-RU" b="0" dirty="0" smtClean="0"/>
              <a:t>Особи</a:t>
            </a:r>
            <a:r>
              <a:rPr lang="ru-RU" b="0" dirty="0"/>
              <a:t>, </a:t>
            </a:r>
            <a:r>
              <a:rPr lang="ru-RU" b="0" dirty="0" err="1"/>
              <a:t>які</a:t>
            </a:r>
            <a:r>
              <a:rPr lang="ru-RU" b="0" dirty="0"/>
              <a:t> вчинили </a:t>
            </a:r>
            <a:r>
              <a:rPr lang="ru-RU" b="0" dirty="0" err="1"/>
              <a:t>злочин</a:t>
            </a:r>
            <a:r>
              <a:rPr lang="ru-RU" b="0" dirty="0"/>
              <a:t> у </a:t>
            </a:r>
            <a:r>
              <a:rPr lang="ru-RU" b="0" dirty="0" err="1"/>
              <a:t>віці</a:t>
            </a:r>
            <a:r>
              <a:rPr lang="ru-RU" b="0" dirty="0"/>
              <a:t> </a:t>
            </a:r>
            <a:r>
              <a:rPr lang="ru-RU" b="0" dirty="0" err="1"/>
              <a:t>від</a:t>
            </a:r>
            <a:r>
              <a:rPr lang="ru-RU" b="0" dirty="0"/>
              <a:t> 14 до 16 </a:t>
            </a:r>
            <a:r>
              <a:rPr lang="ru-RU" b="0" dirty="0" err="1"/>
              <a:t>років</a:t>
            </a:r>
            <a:r>
              <a:rPr lang="ru-RU" b="0" dirty="0"/>
              <a:t>, </a:t>
            </a:r>
            <a:r>
              <a:rPr lang="ru-RU" b="0" dirty="0" err="1"/>
              <a:t>підлягають</a:t>
            </a:r>
            <a:r>
              <a:rPr lang="ru-RU" b="0" dirty="0"/>
              <a:t> </a:t>
            </a:r>
            <a:r>
              <a:rPr lang="ru-RU" b="0" dirty="0" err="1"/>
              <a:t>кримінальній</a:t>
            </a:r>
            <a:r>
              <a:rPr lang="ru-RU" b="0" dirty="0"/>
              <a:t> </a:t>
            </a:r>
            <a:r>
              <a:rPr lang="ru-RU" b="0" dirty="0" err="1"/>
              <a:t>відповідальності</a:t>
            </a:r>
            <a:r>
              <a:rPr lang="ru-RU" b="0" dirty="0"/>
              <a:t> </a:t>
            </a:r>
            <a:r>
              <a:rPr lang="ru-RU" b="0" dirty="0" err="1"/>
              <a:t>лише</a:t>
            </a:r>
            <a:r>
              <a:rPr lang="ru-RU" b="0" dirty="0"/>
              <a:t> </a:t>
            </a:r>
            <a:r>
              <a:rPr lang="ru-RU" b="0" dirty="0" smtClean="0"/>
              <a:t>за: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 smtClean="0"/>
              <a:t>умисне</a:t>
            </a:r>
            <a:r>
              <a:rPr lang="ru-RU" b="0" dirty="0" smtClean="0"/>
              <a:t> </a:t>
            </a:r>
            <a:r>
              <a:rPr lang="ru-RU" b="0" dirty="0" err="1"/>
              <a:t>вбивство</a:t>
            </a:r>
            <a:r>
              <a:rPr lang="ru-RU" b="0" dirty="0"/>
              <a:t>, </a:t>
            </a:r>
            <a:endParaRPr lang="ru-RU" b="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 smtClean="0"/>
              <a:t>посягання</a:t>
            </a:r>
            <a:r>
              <a:rPr lang="ru-RU" b="0" dirty="0" smtClean="0"/>
              <a:t> </a:t>
            </a:r>
            <a:r>
              <a:rPr lang="ru-RU" b="0" dirty="0"/>
              <a:t>на </a:t>
            </a:r>
            <a:r>
              <a:rPr lang="ru-RU" b="0" dirty="0" err="1"/>
              <a:t>життя</a:t>
            </a:r>
            <a:r>
              <a:rPr lang="ru-RU" b="0" dirty="0"/>
              <a:t> </a:t>
            </a:r>
            <a:r>
              <a:rPr lang="ru-RU" b="0" dirty="0" err="1"/>
              <a:t>судді</a:t>
            </a:r>
            <a:r>
              <a:rPr lang="ru-RU" b="0" dirty="0"/>
              <a:t>,  </a:t>
            </a:r>
            <a:r>
              <a:rPr lang="ru-RU" b="0" dirty="0" err="1" smtClean="0"/>
              <a:t>працівника</a:t>
            </a:r>
            <a:r>
              <a:rPr lang="ru-RU" b="0" dirty="0" smtClean="0"/>
              <a:t> </a:t>
            </a:r>
            <a:r>
              <a:rPr lang="ru-RU" b="0" dirty="0" err="1"/>
              <a:t>правоохоронного</a:t>
            </a:r>
            <a:r>
              <a:rPr lang="ru-RU" b="0" dirty="0"/>
              <a:t> органу, </a:t>
            </a:r>
            <a:r>
              <a:rPr lang="ru-RU" b="0" dirty="0" smtClean="0"/>
              <a:t>члена </a:t>
            </a:r>
            <a:r>
              <a:rPr lang="ru-RU" b="0" dirty="0" err="1"/>
              <a:t>громадського</a:t>
            </a:r>
            <a:r>
              <a:rPr lang="ru-RU" b="0" dirty="0"/>
              <a:t> </a:t>
            </a:r>
            <a:r>
              <a:rPr lang="ru-RU" b="0" dirty="0" err="1"/>
              <a:t>формування</a:t>
            </a:r>
            <a:r>
              <a:rPr lang="ru-RU" b="0" dirty="0"/>
              <a:t> з </a:t>
            </a:r>
            <a:r>
              <a:rPr lang="ru-RU" b="0" dirty="0" err="1"/>
              <a:t>охорони</a:t>
            </a:r>
            <a:r>
              <a:rPr lang="ru-RU" b="0" dirty="0"/>
              <a:t> </a:t>
            </a:r>
            <a:r>
              <a:rPr lang="ru-RU" b="0" dirty="0" err="1"/>
              <a:t>громадського</a:t>
            </a:r>
            <a:r>
              <a:rPr lang="ru-RU" b="0" dirty="0"/>
              <a:t> порядку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військовослужбовця</a:t>
            </a:r>
            <a:r>
              <a:rPr lang="ru-RU" b="0" dirty="0"/>
              <a:t>, </a:t>
            </a:r>
            <a:r>
              <a:rPr lang="ru-RU" b="0" dirty="0" smtClean="0"/>
              <a:t>народного </a:t>
            </a:r>
            <a:r>
              <a:rPr lang="ru-RU" b="0" dirty="0" err="1"/>
              <a:t>засідателя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присяжного у </a:t>
            </a:r>
            <a:r>
              <a:rPr lang="ru-RU" b="0" dirty="0" err="1"/>
              <a:t>зв'язку</a:t>
            </a:r>
            <a:r>
              <a:rPr lang="ru-RU" b="0" dirty="0"/>
              <a:t> з </a:t>
            </a:r>
            <a:r>
              <a:rPr lang="ru-RU" b="0" dirty="0" err="1"/>
              <a:t>їх</a:t>
            </a:r>
            <a:r>
              <a:rPr lang="ru-RU" b="0" dirty="0"/>
              <a:t> </a:t>
            </a:r>
            <a:r>
              <a:rPr lang="ru-RU" b="0" dirty="0" err="1"/>
              <a:t>діяльністю</a:t>
            </a:r>
            <a:r>
              <a:rPr lang="ru-RU" b="0" dirty="0"/>
              <a:t>, </a:t>
            </a:r>
            <a:r>
              <a:rPr lang="ru-RU" b="0" dirty="0" err="1"/>
              <a:t>пов'язаною</a:t>
            </a:r>
            <a:r>
              <a:rPr lang="ru-RU" b="0" dirty="0"/>
              <a:t> </a:t>
            </a:r>
            <a:r>
              <a:rPr lang="ru-RU" b="0" dirty="0" err="1"/>
              <a:t>із</a:t>
            </a:r>
            <a:r>
              <a:rPr lang="ru-RU" b="0" dirty="0"/>
              <a:t> </a:t>
            </a:r>
            <a:r>
              <a:rPr lang="ru-RU" b="0" dirty="0" err="1"/>
              <a:t>здійсненням</a:t>
            </a:r>
            <a:r>
              <a:rPr lang="ru-RU" b="0" dirty="0"/>
              <a:t> </a:t>
            </a:r>
            <a:r>
              <a:rPr lang="ru-RU" b="0" dirty="0" err="1"/>
              <a:t>правосуддя</a:t>
            </a:r>
            <a:r>
              <a:rPr lang="ru-RU" b="0" dirty="0"/>
              <a:t>, </a:t>
            </a:r>
            <a:r>
              <a:rPr lang="ru-RU" b="0" dirty="0" err="1"/>
              <a:t>захисника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представника</a:t>
            </a:r>
            <a:r>
              <a:rPr lang="ru-RU" b="0" dirty="0"/>
              <a:t> особи у </a:t>
            </a:r>
            <a:r>
              <a:rPr lang="ru-RU" b="0" dirty="0" err="1"/>
              <a:t>зв'язку</a:t>
            </a:r>
            <a:r>
              <a:rPr lang="ru-RU" b="0" dirty="0"/>
              <a:t> з </a:t>
            </a:r>
            <a:r>
              <a:rPr lang="ru-RU" b="0" dirty="0" err="1"/>
              <a:t>діяльністю</a:t>
            </a:r>
            <a:r>
              <a:rPr lang="ru-RU" b="0" dirty="0"/>
              <a:t>, </a:t>
            </a:r>
            <a:r>
              <a:rPr lang="ru-RU" b="0" dirty="0" err="1"/>
              <a:t>пов'язаною</a:t>
            </a:r>
            <a:r>
              <a:rPr lang="ru-RU" b="0" dirty="0"/>
              <a:t> з </a:t>
            </a:r>
            <a:r>
              <a:rPr lang="ru-RU" b="0" dirty="0" err="1"/>
              <a:t>наданням</a:t>
            </a:r>
            <a:r>
              <a:rPr lang="ru-RU" b="0" dirty="0"/>
              <a:t> </a:t>
            </a:r>
            <a:r>
              <a:rPr lang="ru-RU" b="0" dirty="0" err="1"/>
              <a:t>правової</a:t>
            </a:r>
            <a:r>
              <a:rPr lang="ru-RU" b="0" dirty="0"/>
              <a:t> </a:t>
            </a:r>
            <a:r>
              <a:rPr lang="ru-RU" b="0" dirty="0" err="1"/>
              <a:t>допомоги</a:t>
            </a:r>
            <a:r>
              <a:rPr lang="ru-RU" b="0" dirty="0"/>
              <a:t>, </a:t>
            </a:r>
            <a:r>
              <a:rPr lang="ru-RU" b="0" dirty="0" err="1"/>
              <a:t>представника</a:t>
            </a:r>
            <a:r>
              <a:rPr lang="ru-RU" b="0" dirty="0"/>
              <a:t> </a:t>
            </a:r>
            <a:r>
              <a:rPr lang="ru-RU" b="0" dirty="0" err="1"/>
              <a:t>іноземної</a:t>
            </a:r>
            <a:r>
              <a:rPr lang="ru-RU" b="0" dirty="0"/>
              <a:t> </a:t>
            </a:r>
            <a:r>
              <a:rPr lang="ru-RU" b="0" dirty="0" err="1" smtClean="0"/>
              <a:t>держави</a:t>
            </a:r>
            <a:r>
              <a:rPr lang="ru-RU" b="0" dirty="0" smtClean="0"/>
              <a:t>,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 smtClean="0"/>
              <a:t>умисне</a:t>
            </a:r>
            <a:r>
              <a:rPr lang="ru-RU" b="0" dirty="0" smtClean="0"/>
              <a:t> </a:t>
            </a:r>
            <a:r>
              <a:rPr lang="ru-RU" b="0" dirty="0" err="1"/>
              <a:t>тяжке</a:t>
            </a:r>
            <a:r>
              <a:rPr lang="ru-RU" b="0" dirty="0"/>
              <a:t> </a:t>
            </a:r>
            <a:r>
              <a:rPr lang="ru-RU" b="0" dirty="0" err="1"/>
              <a:t>тілесне</a:t>
            </a:r>
            <a:r>
              <a:rPr lang="ru-RU" b="0" dirty="0"/>
              <a:t> </a:t>
            </a:r>
            <a:r>
              <a:rPr lang="ru-RU" b="0" dirty="0" err="1"/>
              <a:t>ушкодження</a:t>
            </a:r>
            <a:r>
              <a:rPr lang="ru-RU" b="0" dirty="0"/>
              <a:t> </a:t>
            </a:r>
            <a:endParaRPr lang="ru-RU" b="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 smtClean="0"/>
              <a:t>умисне</a:t>
            </a:r>
            <a:r>
              <a:rPr lang="ru-RU" b="0" dirty="0" smtClean="0"/>
              <a:t> </a:t>
            </a:r>
            <a:r>
              <a:rPr lang="ru-RU" b="0" dirty="0" err="1"/>
              <a:t>середньої</a:t>
            </a:r>
            <a:r>
              <a:rPr lang="ru-RU" b="0" dirty="0"/>
              <a:t> </a:t>
            </a:r>
            <a:r>
              <a:rPr lang="ru-RU" b="0" dirty="0" err="1"/>
              <a:t>тяжкості</a:t>
            </a:r>
            <a:r>
              <a:rPr lang="ru-RU" b="0" dirty="0"/>
              <a:t> </a:t>
            </a:r>
            <a:r>
              <a:rPr lang="ru-RU" b="0" dirty="0" err="1"/>
              <a:t>тілесне</a:t>
            </a:r>
            <a:r>
              <a:rPr lang="ru-RU" b="0" dirty="0"/>
              <a:t> </a:t>
            </a:r>
            <a:r>
              <a:rPr lang="ru-RU" b="0" dirty="0" err="1" smtClean="0"/>
              <a:t>ушкодження</a:t>
            </a:r>
            <a:endParaRPr lang="ru-RU" b="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 smtClean="0"/>
              <a:t>диверсію</a:t>
            </a:r>
            <a:r>
              <a:rPr lang="ru-RU" b="0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18425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Вік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наставати</a:t>
            </a:r>
            <a:r>
              <a:rPr lang="ru-RU" dirty="0"/>
              <a:t> </a:t>
            </a:r>
            <a:r>
              <a:rPr lang="ru-RU" dirty="0" err="1"/>
              <a:t>кримінальна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ru-RU" b="0" dirty="0" err="1" smtClean="0"/>
              <a:t>Кримінальній</a:t>
            </a:r>
            <a:r>
              <a:rPr lang="ru-RU" b="0" dirty="0" smtClean="0"/>
              <a:t> </a:t>
            </a:r>
            <a:r>
              <a:rPr lang="ru-RU" b="0" dirty="0" err="1"/>
              <a:t>відповідальності</a:t>
            </a:r>
            <a:r>
              <a:rPr lang="ru-RU" b="0" dirty="0"/>
              <a:t> </a:t>
            </a:r>
            <a:r>
              <a:rPr lang="ru-RU" b="0" dirty="0" err="1"/>
              <a:t>підлягають</a:t>
            </a:r>
            <a:r>
              <a:rPr lang="ru-RU" b="0" dirty="0"/>
              <a:t> особи, </a:t>
            </a:r>
            <a:r>
              <a:rPr lang="ru-RU" b="0" dirty="0" err="1"/>
              <a:t>яким</a:t>
            </a:r>
            <a:r>
              <a:rPr lang="ru-RU" b="0" dirty="0"/>
              <a:t> до </a:t>
            </a:r>
            <a:r>
              <a:rPr lang="ru-RU" b="0" dirty="0" err="1"/>
              <a:t>вчинення</a:t>
            </a:r>
            <a:r>
              <a:rPr lang="ru-RU" b="0" dirty="0"/>
              <a:t> </a:t>
            </a:r>
            <a:r>
              <a:rPr lang="ru-RU" b="0" dirty="0" err="1"/>
              <a:t>злочину</a:t>
            </a:r>
            <a:r>
              <a:rPr lang="ru-RU" b="0" dirty="0"/>
              <a:t> </a:t>
            </a:r>
            <a:r>
              <a:rPr lang="ru-RU" b="0" dirty="0" err="1"/>
              <a:t>виповнилося</a:t>
            </a:r>
            <a:r>
              <a:rPr lang="ru-RU" b="0" dirty="0"/>
              <a:t> 16 </a:t>
            </a:r>
            <a:r>
              <a:rPr lang="ru-RU" b="0" dirty="0" err="1"/>
              <a:t>років</a:t>
            </a:r>
            <a:r>
              <a:rPr lang="ru-RU" b="0" dirty="0"/>
              <a:t>. </a:t>
            </a:r>
            <a:endParaRPr lang="ru-RU" b="0" dirty="0" smtClean="0"/>
          </a:p>
          <a:p>
            <a:pPr marL="0" indent="0">
              <a:spcBef>
                <a:spcPts val="0"/>
              </a:spcBef>
            </a:pPr>
            <a:r>
              <a:rPr lang="ru-RU" b="0" dirty="0" smtClean="0"/>
              <a:t>Особи</a:t>
            </a:r>
            <a:r>
              <a:rPr lang="ru-RU" b="0" dirty="0"/>
              <a:t>, </a:t>
            </a:r>
            <a:r>
              <a:rPr lang="ru-RU" b="0" dirty="0" err="1"/>
              <a:t>які</a:t>
            </a:r>
            <a:r>
              <a:rPr lang="ru-RU" b="0" dirty="0"/>
              <a:t> вчинили </a:t>
            </a:r>
            <a:r>
              <a:rPr lang="ru-RU" b="0" dirty="0" err="1"/>
              <a:t>злочин</a:t>
            </a:r>
            <a:r>
              <a:rPr lang="ru-RU" b="0" dirty="0"/>
              <a:t> у </a:t>
            </a:r>
            <a:r>
              <a:rPr lang="ru-RU" b="0" dirty="0" err="1"/>
              <a:t>віці</a:t>
            </a:r>
            <a:r>
              <a:rPr lang="ru-RU" b="0" dirty="0"/>
              <a:t> </a:t>
            </a:r>
            <a:r>
              <a:rPr lang="ru-RU" b="0" dirty="0" err="1"/>
              <a:t>від</a:t>
            </a:r>
            <a:r>
              <a:rPr lang="ru-RU" b="0" dirty="0"/>
              <a:t> 14 до 16 </a:t>
            </a:r>
            <a:r>
              <a:rPr lang="ru-RU" b="0" dirty="0" err="1"/>
              <a:t>років</a:t>
            </a:r>
            <a:r>
              <a:rPr lang="ru-RU" b="0" dirty="0"/>
              <a:t>, </a:t>
            </a:r>
            <a:r>
              <a:rPr lang="ru-RU" b="0" dirty="0" err="1"/>
              <a:t>підлягають</a:t>
            </a:r>
            <a:r>
              <a:rPr lang="ru-RU" b="0" dirty="0"/>
              <a:t> </a:t>
            </a:r>
            <a:r>
              <a:rPr lang="ru-RU" b="0" dirty="0" err="1"/>
              <a:t>кримінальній</a:t>
            </a:r>
            <a:r>
              <a:rPr lang="ru-RU" b="0" dirty="0"/>
              <a:t> </a:t>
            </a:r>
            <a:r>
              <a:rPr lang="ru-RU" b="0" dirty="0" err="1"/>
              <a:t>відповідальності</a:t>
            </a:r>
            <a:r>
              <a:rPr lang="ru-RU" b="0" dirty="0"/>
              <a:t> </a:t>
            </a:r>
            <a:r>
              <a:rPr lang="ru-RU" b="0" dirty="0" err="1"/>
              <a:t>лише</a:t>
            </a:r>
            <a:r>
              <a:rPr lang="ru-RU" b="0" dirty="0"/>
              <a:t> </a:t>
            </a:r>
            <a:r>
              <a:rPr lang="ru-RU" b="0" dirty="0" smtClean="0"/>
              <a:t>за: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/>
              <a:t>бандитизм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терористичний</a:t>
            </a:r>
            <a:r>
              <a:rPr lang="ru-RU" b="0" dirty="0"/>
              <a:t> акт,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захоплення</a:t>
            </a:r>
            <a:r>
              <a:rPr lang="ru-RU" b="0" dirty="0"/>
              <a:t> </a:t>
            </a:r>
            <a:r>
              <a:rPr lang="ru-RU" b="0" dirty="0" err="1"/>
              <a:t>заручників</a:t>
            </a:r>
            <a:r>
              <a:rPr lang="ru-RU" b="0" dirty="0"/>
              <a:t> 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зґвалтування</a:t>
            </a:r>
            <a:r>
              <a:rPr lang="ru-RU" b="0" dirty="0"/>
              <a:t>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сексуальне</a:t>
            </a:r>
            <a:r>
              <a:rPr lang="ru-RU" b="0" dirty="0"/>
              <a:t> </a:t>
            </a:r>
            <a:r>
              <a:rPr lang="ru-RU" b="0" dirty="0" err="1"/>
              <a:t>насильство</a:t>
            </a:r>
            <a:r>
              <a:rPr lang="ru-RU" b="0" dirty="0"/>
              <a:t>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крадіжку</a:t>
            </a:r>
            <a:r>
              <a:rPr lang="ru-RU" b="0" dirty="0"/>
              <a:t>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грабіж</a:t>
            </a:r>
            <a:r>
              <a:rPr lang="ru-RU" b="0" dirty="0"/>
              <a:t>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розбій</a:t>
            </a:r>
            <a:r>
              <a:rPr lang="ru-RU" b="0" dirty="0"/>
              <a:t>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вимагання</a:t>
            </a:r>
            <a:r>
              <a:rPr lang="ru-RU" b="0" dirty="0"/>
              <a:t>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умисне</a:t>
            </a:r>
            <a:r>
              <a:rPr lang="ru-RU" b="0" dirty="0"/>
              <a:t> </a:t>
            </a:r>
            <a:r>
              <a:rPr lang="ru-RU" b="0" dirty="0" err="1"/>
              <a:t>знищення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пошкодження</a:t>
            </a:r>
            <a:r>
              <a:rPr lang="ru-RU" b="0" dirty="0"/>
              <a:t> майна,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пошкодження</a:t>
            </a:r>
            <a:r>
              <a:rPr lang="ru-RU" b="0" dirty="0"/>
              <a:t> </a:t>
            </a:r>
            <a:r>
              <a:rPr lang="ru-RU" b="0" dirty="0" err="1"/>
              <a:t>шляхів</a:t>
            </a:r>
            <a:r>
              <a:rPr lang="ru-RU" b="0" dirty="0"/>
              <a:t> </a:t>
            </a:r>
            <a:r>
              <a:rPr lang="ru-RU" b="0" dirty="0" err="1"/>
              <a:t>сполучення</a:t>
            </a:r>
            <a:r>
              <a:rPr lang="ru-RU" b="0" dirty="0"/>
              <a:t> і </a:t>
            </a:r>
            <a:r>
              <a:rPr lang="ru-RU" b="0" dirty="0" err="1"/>
              <a:t>транспортних</a:t>
            </a:r>
            <a:r>
              <a:rPr lang="ru-RU" b="0" dirty="0"/>
              <a:t> </a:t>
            </a:r>
            <a:r>
              <a:rPr lang="ru-RU" b="0" dirty="0" err="1"/>
              <a:t>засобів</a:t>
            </a:r>
            <a:r>
              <a:rPr lang="ru-RU" b="0" dirty="0"/>
              <a:t>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/>
              <a:t>угон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захоплення</a:t>
            </a:r>
            <a:r>
              <a:rPr lang="ru-RU" b="0" dirty="0"/>
              <a:t> </a:t>
            </a:r>
            <a:r>
              <a:rPr lang="ru-RU" b="0" dirty="0" err="1"/>
              <a:t>залізничного</a:t>
            </a:r>
            <a:r>
              <a:rPr lang="ru-RU" b="0" dirty="0"/>
              <a:t> </a:t>
            </a:r>
            <a:r>
              <a:rPr lang="ru-RU" b="0" dirty="0" err="1"/>
              <a:t>рухомого</a:t>
            </a:r>
            <a:r>
              <a:rPr lang="ru-RU" b="0" dirty="0"/>
              <a:t> складу, </a:t>
            </a:r>
            <a:r>
              <a:rPr lang="ru-RU" b="0" dirty="0" err="1"/>
              <a:t>повітряного</a:t>
            </a:r>
            <a:r>
              <a:rPr lang="ru-RU" b="0" dirty="0"/>
              <a:t>, </a:t>
            </a:r>
            <a:r>
              <a:rPr lang="ru-RU" b="0" dirty="0" err="1"/>
              <a:t>морського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річкового</a:t>
            </a:r>
            <a:r>
              <a:rPr lang="ru-RU" b="0" dirty="0"/>
              <a:t> судна,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незаконне</a:t>
            </a:r>
            <a:r>
              <a:rPr lang="ru-RU" b="0" dirty="0"/>
              <a:t> </a:t>
            </a:r>
            <a:r>
              <a:rPr lang="ru-RU" b="0" dirty="0" err="1"/>
              <a:t>заволодіння</a:t>
            </a:r>
            <a:r>
              <a:rPr lang="ru-RU" b="0" dirty="0"/>
              <a:t> </a:t>
            </a:r>
            <a:r>
              <a:rPr lang="ru-RU" b="0" dirty="0" err="1"/>
              <a:t>транспортним</a:t>
            </a:r>
            <a:r>
              <a:rPr lang="ru-RU" b="0" dirty="0"/>
              <a:t> </a:t>
            </a:r>
            <a:r>
              <a:rPr lang="ru-RU" b="0" dirty="0" err="1"/>
              <a:t>засобом</a:t>
            </a:r>
            <a:r>
              <a:rPr lang="ru-RU" b="0" dirty="0"/>
              <a:t>,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хуліганство</a:t>
            </a:r>
            <a:r>
              <a:rPr lang="ru-RU" b="0" dirty="0"/>
              <a:t>.</a:t>
            </a:r>
          </a:p>
          <a:p>
            <a:pPr marL="0" indent="0">
              <a:spcBef>
                <a:spcPts val="0"/>
              </a:spcBef>
            </a:pPr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247178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злочину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/>
            <a:r>
              <a:rPr lang="uk-UA" dirty="0"/>
              <a:t>  Злочином є передбачене цим Кодексом суспільно небезпечне винне діяння (дія або бездіяльність), вчинене суб'єктом злочину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9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ознаки злочину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/>
            <a:r>
              <a:rPr lang="uk-UA" dirty="0"/>
              <a:t>  </a:t>
            </a:r>
            <a:r>
              <a:rPr lang="uk-UA" dirty="0" smtClean="0"/>
              <a:t>1</a:t>
            </a:r>
            <a:r>
              <a:rPr lang="uk-UA" dirty="0"/>
              <a:t>) злочином </a:t>
            </a:r>
            <a:r>
              <a:rPr lang="uk-UA" dirty="0" smtClean="0"/>
              <a:t>є </a:t>
            </a:r>
            <a:r>
              <a:rPr lang="uk-UA" dirty="0"/>
              <a:t>лише діяння (дія або бездіяльність); </a:t>
            </a:r>
            <a:endParaRPr lang="uk-UA" dirty="0" smtClean="0"/>
          </a:p>
          <a:p>
            <a:pPr marL="0" indent="0"/>
            <a:r>
              <a:rPr lang="uk-UA" dirty="0" smtClean="0"/>
              <a:t>2</a:t>
            </a:r>
            <a:r>
              <a:rPr lang="uk-UA" dirty="0"/>
              <a:t>) це діяння має бути вчинене суб'єктом злочину; </a:t>
            </a:r>
            <a:endParaRPr lang="uk-UA" dirty="0" smtClean="0"/>
          </a:p>
          <a:p>
            <a:pPr marL="0" indent="0"/>
            <a:r>
              <a:rPr lang="uk-UA" dirty="0" smtClean="0"/>
              <a:t>3</a:t>
            </a:r>
            <a:r>
              <a:rPr lang="uk-UA" dirty="0"/>
              <a:t>) воно має бути винним; </a:t>
            </a:r>
            <a:endParaRPr lang="uk-UA" dirty="0" smtClean="0"/>
          </a:p>
          <a:p>
            <a:pPr marL="0" indent="0"/>
            <a:r>
              <a:rPr lang="uk-UA" dirty="0" smtClean="0"/>
              <a:t>4</a:t>
            </a:r>
            <a:r>
              <a:rPr lang="uk-UA" dirty="0"/>
              <a:t>) вказане діяння має бути суспільне небезпечним; </a:t>
            </a:r>
            <a:endParaRPr lang="uk-UA" dirty="0" smtClean="0"/>
          </a:p>
          <a:p>
            <a:pPr marL="0" indent="0"/>
            <a:r>
              <a:rPr lang="uk-UA" dirty="0" smtClean="0"/>
              <a:t>5</a:t>
            </a:r>
            <a:r>
              <a:rPr lang="uk-UA" dirty="0"/>
              <a:t>) відповідне діяння повинно бути передбачене чинним </a:t>
            </a:r>
            <a:r>
              <a:rPr lang="uk-UA" dirty="0" err="1" smtClean="0"/>
              <a:t>КК</a:t>
            </a:r>
            <a:r>
              <a:rPr lang="uk-UA" dirty="0" smtClean="0"/>
              <a:t>; </a:t>
            </a:r>
          </a:p>
          <a:p>
            <a:pPr marL="0" indent="0"/>
            <a:r>
              <a:rPr lang="uk-UA" dirty="0" smtClean="0"/>
              <a:t>6</a:t>
            </a:r>
            <a:r>
              <a:rPr lang="uk-UA" dirty="0"/>
              <a:t>) кримінальна караність.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2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діяння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Діяння</a:t>
            </a:r>
            <a:r>
              <a:rPr lang="ru-RU" dirty="0"/>
              <a:t> </a:t>
            </a:r>
            <a:r>
              <a:rPr lang="ru-RU" b="0" dirty="0"/>
              <a:t>у </a:t>
            </a:r>
            <a:r>
              <a:rPr lang="ru-RU" b="0" dirty="0" err="1"/>
              <a:t>кримінально</a:t>
            </a:r>
            <a:r>
              <a:rPr lang="ru-RU" b="0" dirty="0"/>
              <a:t>-правовому </a:t>
            </a:r>
            <a:r>
              <a:rPr lang="ru-RU" b="0" dirty="0" err="1" smtClean="0"/>
              <a:t>розумінні</a:t>
            </a:r>
            <a:r>
              <a:rPr lang="ru-RU" b="0" dirty="0" smtClean="0"/>
              <a:t> –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/>
              <a:t>вольова</a:t>
            </a:r>
            <a:r>
              <a:rPr lang="ru-RU" b="0" dirty="0"/>
              <a:t> </a:t>
            </a:r>
            <a:r>
              <a:rPr lang="ru-RU" b="0" dirty="0" err="1"/>
              <a:t>усвідомлена</a:t>
            </a:r>
            <a:r>
              <a:rPr lang="ru-RU" b="0" dirty="0"/>
              <a:t> </a:t>
            </a:r>
            <a:r>
              <a:rPr lang="ru-RU" b="0" dirty="0" err="1"/>
              <a:t>поведінка</a:t>
            </a:r>
            <a:r>
              <a:rPr lang="ru-RU" b="0" dirty="0"/>
              <a:t> (</a:t>
            </a:r>
            <a:r>
              <a:rPr lang="ru-RU" b="0" dirty="0" err="1"/>
              <a:t>вчинок</a:t>
            </a:r>
            <a:r>
              <a:rPr lang="ru-RU" b="0" dirty="0"/>
              <a:t>) особи, </a:t>
            </a:r>
            <a:r>
              <a:rPr lang="ru-RU" b="0" dirty="0" err="1"/>
              <a:t>безпосередньо</a:t>
            </a:r>
            <a:r>
              <a:rPr lang="ru-RU" b="0" dirty="0"/>
              <a:t> </a:t>
            </a:r>
            <a:r>
              <a:rPr lang="ru-RU" b="0" dirty="0" err="1"/>
              <a:t>спрямована</a:t>
            </a:r>
            <a:r>
              <a:rPr lang="ru-RU" b="0" dirty="0"/>
              <a:t> на </a:t>
            </a:r>
            <a:r>
              <a:rPr lang="ru-RU" b="0" dirty="0" err="1"/>
              <a:t>спричинення</a:t>
            </a:r>
            <a:r>
              <a:rPr lang="ru-RU" b="0" dirty="0"/>
              <a:t> </a:t>
            </a:r>
            <a:r>
              <a:rPr lang="ru-RU" b="0" dirty="0" err="1"/>
              <a:t>певних</a:t>
            </a:r>
            <a:r>
              <a:rPr lang="ru-RU" b="0" dirty="0"/>
              <a:t> </a:t>
            </a:r>
            <a:r>
              <a:rPr lang="ru-RU" b="0" dirty="0" err="1"/>
              <a:t>негативних</a:t>
            </a:r>
            <a:r>
              <a:rPr lang="ru-RU" b="0" dirty="0"/>
              <a:t> </a:t>
            </a:r>
            <a:r>
              <a:rPr lang="ru-RU" b="0" dirty="0" err="1"/>
              <a:t>наслідків</a:t>
            </a:r>
            <a:r>
              <a:rPr lang="ru-RU" b="0" dirty="0"/>
              <a:t>. </a:t>
            </a:r>
            <a:endParaRPr 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err="1" smtClean="0"/>
              <a:t>Відтак</a:t>
            </a:r>
            <a:r>
              <a:rPr lang="ru-RU" b="0" dirty="0"/>
              <a:t>, для будь-</a:t>
            </a:r>
            <a:r>
              <a:rPr lang="ru-RU" b="0" dirty="0" err="1"/>
              <a:t>якого</a:t>
            </a:r>
            <a:r>
              <a:rPr lang="ru-RU" b="0" dirty="0"/>
              <a:t> </a:t>
            </a:r>
            <a:r>
              <a:rPr lang="ru-RU" b="0" dirty="0" err="1"/>
              <a:t>діяння</a:t>
            </a:r>
            <a:r>
              <a:rPr lang="ru-RU" b="0" dirty="0"/>
              <a:t> характерною є </a:t>
            </a:r>
            <a:r>
              <a:rPr lang="ru-RU" b="0" dirty="0" err="1"/>
              <a:t>наявність</a:t>
            </a:r>
            <a:r>
              <a:rPr lang="ru-RU" b="0" dirty="0"/>
              <a:t> </a:t>
            </a:r>
            <a:r>
              <a:rPr lang="ru-RU" b="0" dirty="0" err="1"/>
              <a:t>об'єктивних</a:t>
            </a:r>
            <a:r>
              <a:rPr lang="ru-RU" b="0" dirty="0"/>
              <a:t> і </a:t>
            </a:r>
            <a:r>
              <a:rPr lang="ru-RU" b="0" dirty="0" err="1"/>
              <a:t>суб'єктивних</a:t>
            </a:r>
            <a:r>
              <a:rPr lang="ru-RU" b="0" dirty="0"/>
              <a:t> </a:t>
            </a:r>
            <a:r>
              <a:rPr lang="ru-RU" b="0" dirty="0" err="1"/>
              <a:t>ознак</a:t>
            </a:r>
            <a:r>
              <a:rPr lang="ru-RU" b="0" dirty="0"/>
              <a:t>. </a:t>
            </a:r>
            <a:endParaRPr 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err="1" smtClean="0"/>
              <a:t>Перші</a:t>
            </a:r>
            <a:r>
              <a:rPr lang="ru-RU" b="0" dirty="0" smtClean="0"/>
              <a:t> </a:t>
            </a:r>
            <a:r>
              <a:rPr lang="ru-RU" b="0" dirty="0" err="1"/>
              <a:t>відображають</a:t>
            </a:r>
            <a:r>
              <a:rPr lang="ru-RU" b="0" dirty="0"/>
              <a:t> </a:t>
            </a:r>
            <a:r>
              <a:rPr lang="ru-RU" b="0" dirty="0" err="1"/>
              <a:t>фізичні</a:t>
            </a:r>
            <a:r>
              <a:rPr lang="ru-RU" b="0" dirty="0"/>
              <a:t> </a:t>
            </a:r>
            <a:r>
              <a:rPr lang="ru-RU" b="0" dirty="0" err="1"/>
              <a:t>рухи</a:t>
            </a:r>
            <a:r>
              <a:rPr lang="ru-RU" b="0" dirty="0"/>
              <a:t>, </a:t>
            </a:r>
            <a:r>
              <a:rPr lang="ru-RU" b="0" dirty="0" err="1"/>
              <a:t>здійснювані</a:t>
            </a:r>
            <a:r>
              <a:rPr lang="ru-RU" b="0" dirty="0"/>
              <a:t> </a:t>
            </a:r>
            <a:r>
              <a:rPr lang="ru-RU" b="0" dirty="0" err="1"/>
              <a:t>тими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іншими</a:t>
            </a:r>
            <a:r>
              <a:rPr lang="ru-RU" b="0" dirty="0"/>
              <a:t> органами </a:t>
            </a:r>
            <a:r>
              <a:rPr lang="ru-RU" b="0" dirty="0" err="1"/>
              <a:t>людського</a:t>
            </a:r>
            <a:r>
              <a:rPr lang="ru-RU" b="0" dirty="0"/>
              <a:t> </a:t>
            </a:r>
            <a:r>
              <a:rPr lang="ru-RU" b="0" dirty="0" err="1"/>
              <a:t>організму</a:t>
            </a:r>
            <a:r>
              <a:rPr lang="ru-RU" b="0" dirty="0"/>
              <a:t> (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утримання</a:t>
            </a:r>
            <a:r>
              <a:rPr lang="ru-RU" b="0" dirty="0"/>
              <a:t> </a:t>
            </a:r>
            <a:r>
              <a:rPr lang="ru-RU" b="0" dirty="0" err="1"/>
              <a:t>від</a:t>
            </a:r>
            <a:r>
              <a:rPr lang="ru-RU" b="0" dirty="0"/>
              <a:t> таких </a:t>
            </a:r>
            <a:r>
              <a:rPr lang="ru-RU" b="0" dirty="0" err="1"/>
              <a:t>рухів</a:t>
            </a:r>
            <a:r>
              <a:rPr lang="ru-RU" b="0" dirty="0"/>
              <a:t>). </a:t>
            </a:r>
            <a:endParaRPr 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До </a:t>
            </a:r>
            <a:r>
              <a:rPr lang="ru-RU" b="0" dirty="0" err="1"/>
              <a:t>суб'єктивних</a:t>
            </a:r>
            <a:r>
              <a:rPr lang="ru-RU" b="0" dirty="0"/>
              <a:t> належать </a:t>
            </a:r>
            <a:r>
              <a:rPr lang="ru-RU" b="0" dirty="0" err="1"/>
              <a:t>інтелектуальна</a:t>
            </a:r>
            <a:r>
              <a:rPr lang="ru-RU" b="0" dirty="0"/>
              <a:t> та </a:t>
            </a:r>
            <a:r>
              <a:rPr lang="ru-RU" b="0" dirty="0" err="1"/>
              <a:t>вольова</a:t>
            </a:r>
            <a:r>
              <a:rPr lang="ru-RU" b="0" dirty="0"/>
              <a:t> </a:t>
            </a:r>
            <a:r>
              <a:rPr lang="ru-RU" b="0" dirty="0" err="1"/>
              <a:t>ознаки</a:t>
            </a:r>
            <a:r>
              <a:rPr lang="ru-RU" b="0" dirty="0"/>
              <a:t>, а </a:t>
            </a:r>
            <a:r>
              <a:rPr lang="ru-RU" b="0" dirty="0" err="1"/>
              <a:t>також</a:t>
            </a:r>
            <a:r>
              <a:rPr lang="ru-RU" b="0" dirty="0"/>
              <a:t> </a:t>
            </a:r>
            <a:r>
              <a:rPr lang="ru-RU" b="0" dirty="0" err="1"/>
              <a:t>умотивованість</a:t>
            </a:r>
            <a:r>
              <a:rPr lang="ru-RU" b="0" dirty="0"/>
              <a:t> та </a:t>
            </a:r>
            <a:r>
              <a:rPr lang="ru-RU" b="0" dirty="0" err="1"/>
              <a:t>цілеспрямованість</a:t>
            </a:r>
            <a:r>
              <a:rPr lang="ru-RU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3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злочинів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061872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злочинів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978787"/>
              </p:ext>
            </p:extLst>
          </p:nvPr>
        </p:nvGraphicFramePr>
        <p:xfrm>
          <a:off x="822325" y="1100138"/>
          <a:ext cx="7521576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0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0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0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0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Злочин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невеликої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тяжкості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Злочин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середньої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тяжкості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Тяжкий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злочин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Особливо тяжкий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злочин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злочин</a:t>
                      </a:r>
                      <a:r>
                        <a:rPr lang="ru-RU" dirty="0" smtClean="0"/>
                        <a:t>, за </a:t>
                      </a:r>
                      <a:r>
                        <a:rPr lang="ru-RU" dirty="0" err="1" smtClean="0"/>
                        <a:t>який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передбачене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покарання</a:t>
                      </a:r>
                      <a:r>
                        <a:rPr lang="ru-RU" dirty="0" smtClean="0"/>
                        <a:t> через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позбавлення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волі</a:t>
                      </a:r>
                      <a:r>
                        <a:rPr lang="ru-RU" dirty="0" smtClean="0"/>
                        <a:t> на строк не </a:t>
                      </a:r>
                      <a:r>
                        <a:rPr lang="ru-RU" dirty="0" err="1" smtClean="0"/>
                        <a:t>більше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двох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років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інше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більш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м'яке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покарання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злочин</a:t>
                      </a:r>
                      <a:r>
                        <a:rPr lang="ru-RU" dirty="0" smtClean="0"/>
                        <a:t>, за </a:t>
                      </a:r>
                      <a:r>
                        <a:rPr lang="ru-RU" dirty="0" err="1" smtClean="0"/>
                        <a:t>який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передбачене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покарання</a:t>
                      </a:r>
                      <a:r>
                        <a:rPr lang="ru-RU" dirty="0" smtClean="0"/>
                        <a:t> через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позбавлення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волі</a:t>
                      </a:r>
                      <a:r>
                        <a:rPr lang="ru-RU" dirty="0" smtClean="0"/>
                        <a:t> на строк не </a:t>
                      </a:r>
                      <a:r>
                        <a:rPr lang="ru-RU" dirty="0" err="1" smtClean="0"/>
                        <a:t>більше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п'яти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злочин</a:t>
                      </a:r>
                      <a:r>
                        <a:rPr lang="ru-RU" dirty="0" smtClean="0"/>
                        <a:t>, за </a:t>
                      </a:r>
                      <a:r>
                        <a:rPr lang="ru-RU" dirty="0" err="1" smtClean="0"/>
                        <a:t>який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передбачене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покарання</a:t>
                      </a:r>
                      <a:r>
                        <a:rPr lang="ru-RU" dirty="0" smtClean="0"/>
                        <a:t> через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позбавлення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волі</a:t>
                      </a:r>
                      <a:r>
                        <a:rPr lang="ru-RU" dirty="0" smtClean="0"/>
                        <a:t> на строк не </a:t>
                      </a:r>
                      <a:r>
                        <a:rPr lang="ru-RU" dirty="0" err="1" smtClean="0"/>
                        <a:t>більше</a:t>
                      </a:r>
                      <a:r>
                        <a:rPr lang="ru-RU" dirty="0" smtClean="0"/>
                        <a:t> десяти </a:t>
                      </a:r>
                      <a:r>
                        <a:rPr lang="ru-RU" dirty="0" err="1" smtClean="0"/>
                        <a:t>років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злочин</a:t>
                      </a:r>
                      <a:r>
                        <a:rPr lang="ru-RU" dirty="0" smtClean="0"/>
                        <a:t>, за </a:t>
                      </a:r>
                      <a:r>
                        <a:rPr lang="ru-RU" dirty="0" err="1" smtClean="0"/>
                        <a:t>який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передбачене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покарання</a:t>
                      </a:r>
                      <a:r>
                        <a:rPr lang="ru-RU" dirty="0" smtClean="0"/>
                        <a:t> через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позбавлення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волі</a:t>
                      </a:r>
                      <a:r>
                        <a:rPr lang="ru-RU" dirty="0" smtClean="0"/>
                        <a:t> на строк </a:t>
                      </a:r>
                      <a:r>
                        <a:rPr lang="ru-RU" dirty="0" err="1" smtClean="0"/>
                        <a:t>понад</a:t>
                      </a:r>
                      <a:r>
                        <a:rPr lang="ru-RU" dirty="0" smtClean="0"/>
                        <a:t> десять </a:t>
                      </a:r>
                      <a:r>
                        <a:rPr lang="ru-RU" dirty="0" err="1" smtClean="0"/>
                        <a:t>років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довічного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позбавлення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волі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33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покарання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/>
            <a:r>
              <a:rPr lang="ru-RU" dirty="0" err="1" smtClean="0"/>
              <a:t>Кримінальне</a:t>
            </a:r>
            <a:r>
              <a:rPr lang="ru-RU" dirty="0" smtClean="0"/>
              <a:t> </a:t>
            </a:r>
            <a:r>
              <a:rPr lang="ru-RU" dirty="0" err="1" smtClean="0"/>
              <a:t>покарання</a:t>
            </a:r>
            <a:r>
              <a:rPr lang="ru-RU" dirty="0" smtClean="0"/>
              <a:t> є заходом державного примусу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за </a:t>
            </a:r>
            <a:r>
              <a:rPr lang="ru-RU" dirty="0" err="1"/>
              <a:t>вироком</a:t>
            </a:r>
            <a:r>
              <a:rPr lang="ru-RU" dirty="0"/>
              <a:t> суду до особи, </a:t>
            </a:r>
            <a:r>
              <a:rPr lang="ru-RU" dirty="0" err="1"/>
              <a:t>визнаної</a:t>
            </a:r>
            <a:r>
              <a:rPr lang="ru-RU" dirty="0"/>
              <a:t> винною у </a:t>
            </a:r>
            <a:r>
              <a:rPr lang="ru-RU" dirty="0" err="1"/>
              <a:t>вчиненні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85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застосування покарання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325431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058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покарань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1) штраф;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2)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,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, рангу, чину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кваліфікаційного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3) </a:t>
            </a:r>
            <a:r>
              <a:rPr lang="ru-RU" dirty="0" err="1"/>
              <a:t>позбавлення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4)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5) </a:t>
            </a:r>
            <a:r>
              <a:rPr lang="ru-RU" dirty="0" err="1"/>
              <a:t>виправні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6) </a:t>
            </a:r>
            <a:r>
              <a:rPr lang="ru-RU" dirty="0" err="1"/>
              <a:t>службові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для </a:t>
            </a:r>
            <a:r>
              <a:rPr lang="ru-RU" dirty="0" err="1"/>
              <a:t>військовослужбовців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7) </a:t>
            </a:r>
            <a:r>
              <a:rPr lang="ru-RU" dirty="0" err="1"/>
              <a:t>конфіскація</a:t>
            </a:r>
            <a:r>
              <a:rPr lang="ru-RU" dirty="0"/>
              <a:t> майна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8) </a:t>
            </a:r>
            <a:r>
              <a:rPr lang="ru-RU" dirty="0" err="1"/>
              <a:t>арешт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9)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10) </a:t>
            </a:r>
            <a:r>
              <a:rPr lang="ru-RU" dirty="0" err="1"/>
              <a:t>тримання</a:t>
            </a:r>
            <a:r>
              <a:rPr lang="ru-RU" dirty="0"/>
              <a:t> в </a:t>
            </a:r>
            <a:r>
              <a:rPr lang="ru-RU" dirty="0" err="1"/>
              <a:t>дисциплінарному</a:t>
            </a:r>
            <a:r>
              <a:rPr lang="ru-RU" dirty="0"/>
              <a:t> </a:t>
            </a:r>
            <a:r>
              <a:rPr lang="ru-RU" dirty="0" err="1"/>
              <a:t>батальйоні</a:t>
            </a:r>
            <a:r>
              <a:rPr lang="ru-RU" dirty="0"/>
              <a:t> </a:t>
            </a:r>
            <a:r>
              <a:rPr lang="ru-RU" dirty="0" err="1"/>
              <a:t>військовослужбовців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11)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строк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12) </a:t>
            </a:r>
            <a:r>
              <a:rPr lang="ru-RU" dirty="0" err="1"/>
              <a:t>довічне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18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для обговорення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+mj-lt"/>
              <a:buAutoNum type="arabicPeriod"/>
              <a:tabLst>
                <a:tab pos="685800" algn="l"/>
              </a:tabLst>
            </a:pPr>
            <a:r>
              <a:rPr lang="uk-UA" sz="2000" dirty="0" smtClean="0">
                <a:latin typeface="Times New Roman"/>
                <a:ea typeface="Times New Roman"/>
              </a:rPr>
              <a:t>Поняття кримінального права. 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  <a:tabLst>
                <a:tab pos="6858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Поняття </a:t>
            </a:r>
            <a:r>
              <a:rPr lang="uk-UA" sz="2000" i="1" dirty="0">
                <a:latin typeface="Times New Roman"/>
                <a:ea typeface="Times New Roman"/>
              </a:rPr>
              <a:t>злочину</a:t>
            </a:r>
            <a:r>
              <a:rPr lang="uk-UA" sz="2000" dirty="0">
                <a:latin typeface="Times New Roman"/>
                <a:ea typeface="Times New Roman"/>
              </a:rPr>
              <a:t>, його ознаки та класифікація.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  <a:tabLst>
                <a:tab pos="685800" algn="l"/>
              </a:tabLst>
            </a:pPr>
            <a:r>
              <a:rPr lang="uk-UA" sz="2000" dirty="0">
                <a:latin typeface="Times New Roman"/>
                <a:ea typeface="Times New Roman"/>
              </a:rPr>
              <a:t>Поняття </a:t>
            </a:r>
            <a:r>
              <a:rPr lang="uk-UA" sz="2000" i="1" dirty="0">
                <a:latin typeface="Times New Roman"/>
                <a:ea typeface="Times New Roman"/>
              </a:rPr>
              <a:t>покарання</a:t>
            </a:r>
            <a:r>
              <a:rPr lang="uk-UA" sz="2000" dirty="0">
                <a:latin typeface="Times New Roman"/>
                <a:ea typeface="Times New Roman"/>
              </a:rPr>
              <a:t> в кримінальному праві України та його різновиди</a:t>
            </a:r>
            <a:r>
              <a:rPr lang="uk-UA" sz="2000" dirty="0" smtClean="0">
                <a:latin typeface="Times New Roman"/>
                <a:ea typeface="Times New Roman"/>
              </a:rPr>
              <a:t>.</a:t>
            </a:r>
          </a:p>
          <a:p>
            <a:pPr lvl="0" algn="just">
              <a:buFont typeface="+mj-lt"/>
              <a:buAutoNum type="arabicPeriod"/>
              <a:tabLst>
                <a:tab pos="685800" algn="l"/>
              </a:tabLst>
            </a:pPr>
            <a:r>
              <a:rPr lang="uk-UA" sz="2000" dirty="0" smtClean="0">
                <a:latin typeface="Times New Roman"/>
                <a:ea typeface="Times New Roman"/>
              </a:rPr>
              <a:t>Кримінально-правовий захист журналістів.</a:t>
            </a:r>
          </a:p>
          <a:p>
            <a:pPr lvl="0" algn="just">
              <a:buFont typeface="+mj-lt"/>
              <a:buAutoNum type="arabicPeriod"/>
              <a:tabLst>
                <a:tab pos="6858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4.	</a:t>
            </a:r>
            <a:r>
              <a:rPr lang="ru-RU" sz="2000" dirty="0" err="1">
                <a:latin typeface="Times New Roman"/>
                <a:ea typeface="Times New Roman"/>
              </a:rPr>
              <a:t>Злочини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проти</a:t>
            </a:r>
            <a:r>
              <a:rPr lang="ru-RU" sz="2000" dirty="0">
                <a:latin typeface="Times New Roman"/>
                <a:ea typeface="Times New Roman"/>
              </a:rPr>
              <a:t> основ </a:t>
            </a:r>
            <a:r>
              <a:rPr lang="ru-RU" sz="2000" dirty="0" err="1">
                <a:latin typeface="Times New Roman"/>
                <a:ea typeface="Times New Roman"/>
              </a:rPr>
              <a:t>національної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безпеки</a:t>
            </a:r>
            <a:r>
              <a:rPr lang="ru-RU" sz="2000" dirty="0">
                <a:latin typeface="Times New Roman"/>
                <a:ea typeface="Times New Roman"/>
              </a:rPr>
              <a:t> і </a:t>
            </a:r>
            <a:r>
              <a:rPr lang="ru-RU" sz="2000" dirty="0" err="1">
                <a:latin typeface="Times New Roman"/>
                <a:ea typeface="Times New Roman"/>
              </a:rPr>
              <a:t>функціонування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ЗМІ</a:t>
            </a:r>
            <a:r>
              <a:rPr lang="ru-RU" sz="2000" dirty="0">
                <a:latin typeface="Times New Roman"/>
                <a:ea typeface="Times New Roman"/>
              </a:rPr>
              <a:t> (ст. 109, 110 </a:t>
            </a:r>
            <a:r>
              <a:rPr lang="ru-RU" sz="2000" dirty="0" err="1">
                <a:latin typeface="Times New Roman"/>
                <a:ea typeface="Times New Roman"/>
              </a:rPr>
              <a:t>КК</a:t>
            </a:r>
            <a:r>
              <a:rPr lang="ru-RU" sz="2000" dirty="0">
                <a:latin typeface="Times New Roman"/>
                <a:ea typeface="Times New Roman"/>
              </a:rPr>
              <a:t>).</a:t>
            </a:r>
            <a:endParaRPr lang="uk-UA" sz="2000" dirty="0" smtClean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  <a:tabLst>
                <a:tab pos="685800" algn="l"/>
              </a:tabLst>
            </a:pP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Штраф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dirty="0"/>
              <a:t>Штраф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грошове</a:t>
            </a:r>
            <a:r>
              <a:rPr lang="ru-RU" dirty="0"/>
              <a:t> </a:t>
            </a:r>
            <a:r>
              <a:rPr lang="ru-RU" dirty="0" err="1"/>
              <a:t>стягнення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накладається</a:t>
            </a:r>
            <a:r>
              <a:rPr lang="ru-RU" dirty="0"/>
              <a:t> судом у </a:t>
            </a:r>
            <a:r>
              <a:rPr lang="ru-RU" dirty="0" err="1"/>
              <a:t>випадках</a:t>
            </a:r>
            <a:r>
              <a:rPr lang="ru-RU" dirty="0"/>
              <a:t> і </a:t>
            </a:r>
            <a:r>
              <a:rPr lang="ru-RU" dirty="0" err="1"/>
              <a:t>розмірі</a:t>
            </a:r>
            <a:r>
              <a:rPr lang="ru-RU" dirty="0"/>
              <a:t>, </a:t>
            </a:r>
            <a:r>
              <a:rPr lang="ru-RU" dirty="0" err="1"/>
              <a:t>встановлених</a:t>
            </a:r>
            <a:r>
              <a:rPr lang="ru-RU" dirty="0"/>
              <a:t> в </a:t>
            </a:r>
            <a:r>
              <a:rPr lang="ru-RU" dirty="0" err="1"/>
              <a:t>Особливій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smtClean="0"/>
              <a:t> Кодексу.</a:t>
            </a:r>
          </a:p>
          <a:p>
            <a:pPr marL="0" indent="0"/>
            <a:r>
              <a:rPr lang="ru-RU" dirty="0" err="1"/>
              <a:t>Розмір</a:t>
            </a:r>
            <a:r>
              <a:rPr lang="ru-RU" dirty="0"/>
              <a:t> штрафу </a:t>
            </a:r>
            <a:r>
              <a:rPr lang="ru-RU" dirty="0" err="1"/>
              <a:t>визначається</a:t>
            </a:r>
            <a:r>
              <a:rPr lang="ru-RU" dirty="0"/>
              <a:t> судом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тяжкості</a:t>
            </a:r>
            <a:r>
              <a:rPr lang="ru-RU" dirty="0"/>
              <a:t> </a:t>
            </a:r>
            <a:r>
              <a:rPr lang="ru-RU" dirty="0" err="1"/>
              <a:t>вчиненого</a:t>
            </a:r>
            <a:r>
              <a:rPr lang="ru-RU" dirty="0"/>
              <a:t> </a:t>
            </a:r>
            <a:r>
              <a:rPr lang="ru-RU" dirty="0" err="1"/>
              <a:t>кримінального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 та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майнового</a:t>
            </a:r>
            <a:r>
              <a:rPr lang="ru-RU" dirty="0"/>
              <a:t> стану винного в межах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тридцяти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до </a:t>
            </a:r>
            <a:r>
              <a:rPr lang="ru-RU" dirty="0" err="1"/>
              <a:t>п'ятдесяти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.</a:t>
            </a:r>
          </a:p>
          <a:p>
            <a:pPr marL="0" indent="0"/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майнового</a:t>
            </a:r>
            <a:r>
              <a:rPr lang="ru-RU" dirty="0"/>
              <a:t> стану особи суд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призначити</a:t>
            </a:r>
            <a:r>
              <a:rPr lang="ru-RU" dirty="0"/>
              <a:t> штраф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розстрочкою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до одного </a:t>
            </a:r>
            <a:r>
              <a:rPr lang="ru-RU" dirty="0" smtClean="0"/>
              <a:t>року.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31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Позбавлення</a:t>
            </a:r>
            <a:r>
              <a:rPr lang="ru-RU" sz="2000" dirty="0"/>
              <a:t> </a:t>
            </a:r>
            <a:r>
              <a:rPr lang="ru-RU" sz="2000" dirty="0" err="1"/>
              <a:t>військового</a:t>
            </a:r>
            <a:r>
              <a:rPr lang="ru-RU" sz="2000" dirty="0"/>
              <a:t>, </a:t>
            </a:r>
            <a:r>
              <a:rPr lang="ru-RU" sz="2000" dirty="0" err="1"/>
              <a:t>спеціального</a:t>
            </a:r>
            <a:r>
              <a:rPr lang="ru-RU" sz="2000" dirty="0"/>
              <a:t> </a:t>
            </a:r>
            <a:r>
              <a:rPr lang="ru-RU" sz="2000" dirty="0" err="1"/>
              <a:t>звання</a:t>
            </a:r>
            <a:r>
              <a:rPr lang="ru-RU" sz="2000" dirty="0"/>
              <a:t>, рангу, чину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кваліфікаційного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– </a:t>
            </a:r>
            <a:r>
              <a:rPr lang="ru-RU" dirty="0" err="1" smtClean="0"/>
              <a:t>визначаються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податкової</a:t>
            </a:r>
            <a:r>
              <a:rPr lang="ru-RU" dirty="0" smtClean="0"/>
              <a:t>, </a:t>
            </a:r>
            <a:r>
              <a:rPr lang="ru-RU" dirty="0" err="1" smtClean="0"/>
              <a:t>митної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,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поліції</a:t>
            </a:r>
            <a:r>
              <a:rPr lang="ru-RU" dirty="0"/>
              <a:t>,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антикорупційного</a:t>
            </a:r>
            <a:r>
              <a:rPr lang="ru-RU" dirty="0" smtClean="0"/>
              <a:t> бюро. </a:t>
            </a:r>
          </a:p>
          <a:p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dirty="0" err="1" smtClean="0"/>
              <a:t>митна</a:t>
            </a:r>
            <a:r>
              <a:rPr lang="ru-RU" dirty="0"/>
              <a:t> служба </a:t>
            </a:r>
            <a:r>
              <a:rPr lang="ru-RU" dirty="0" smtClean="0"/>
              <a:t>– 1) </a:t>
            </a:r>
            <a:r>
              <a:rPr lang="ru-RU" dirty="0" err="1" smtClean="0"/>
              <a:t>дійсний</a:t>
            </a:r>
            <a:r>
              <a:rPr lang="ru-RU" dirty="0" smtClean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радник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; 2</a:t>
            </a:r>
            <a:r>
              <a:rPr lang="ru-RU" dirty="0"/>
              <a:t>)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радник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 smtClean="0"/>
              <a:t>рангу; 3</a:t>
            </a:r>
            <a:r>
              <a:rPr lang="ru-RU" dirty="0"/>
              <a:t>)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радник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 smtClean="0"/>
              <a:t>рангу; 4</a:t>
            </a:r>
            <a:r>
              <a:rPr lang="ru-RU" dirty="0"/>
              <a:t>)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радник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 smtClean="0"/>
              <a:t>рангу; 5</a:t>
            </a:r>
            <a:r>
              <a:rPr lang="ru-RU" dirty="0"/>
              <a:t>) </a:t>
            </a:r>
            <a:r>
              <a:rPr lang="ru-RU" dirty="0" err="1"/>
              <a:t>радник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 smtClean="0"/>
              <a:t>рангу; 6</a:t>
            </a:r>
            <a:r>
              <a:rPr lang="ru-RU" dirty="0"/>
              <a:t>) </a:t>
            </a:r>
            <a:r>
              <a:rPr lang="ru-RU" dirty="0" err="1"/>
              <a:t>радник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 smtClean="0"/>
              <a:t>рангу; 7</a:t>
            </a:r>
            <a:r>
              <a:rPr lang="ru-RU" dirty="0"/>
              <a:t>) </a:t>
            </a:r>
            <a:r>
              <a:rPr lang="ru-RU" dirty="0" err="1"/>
              <a:t>радник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 smtClean="0"/>
              <a:t>рангу; 8</a:t>
            </a:r>
            <a:r>
              <a:rPr lang="ru-RU" dirty="0"/>
              <a:t>) </a:t>
            </a:r>
            <a:r>
              <a:rPr lang="ru-RU" dirty="0" err="1"/>
              <a:t>інспектор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 smtClean="0"/>
              <a:t>рангу; 9</a:t>
            </a:r>
            <a:r>
              <a:rPr lang="ru-RU" dirty="0"/>
              <a:t>) </a:t>
            </a:r>
            <a:r>
              <a:rPr lang="ru-RU" dirty="0" err="1"/>
              <a:t>інспектор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 smtClean="0"/>
              <a:t>рангу; 10</a:t>
            </a:r>
            <a:r>
              <a:rPr lang="ru-RU" dirty="0"/>
              <a:t>) </a:t>
            </a:r>
            <a:r>
              <a:rPr lang="ru-RU" dirty="0" err="1"/>
              <a:t>інспектор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 smtClean="0"/>
              <a:t>рангу; 11</a:t>
            </a:r>
            <a:r>
              <a:rPr lang="ru-RU" dirty="0"/>
              <a:t>) </a:t>
            </a:r>
            <a:r>
              <a:rPr lang="ru-RU" dirty="0" err="1"/>
              <a:t>інспектор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en-US" dirty="0"/>
              <a:t>IV </a:t>
            </a:r>
            <a:r>
              <a:rPr lang="ru-RU" dirty="0" smtClean="0"/>
              <a:t>рангу; 12</a:t>
            </a:r>
            <a:r>
              <a:rPr lang="ru-RU" dirty="0"/>
              <a:t>) </a:t>
            </a:r>
            <a:r>
              <a:rPr lang="ru-RU" dirty="0" err="1"/>
              <a:t>молодший</a:t>
            </a:r>
            <a:r>
              <a:rPr lang="ru-RU" dirty="0"/>
              <a:t> </a:t>
            </a:r>
            <a:r>
              <a:rPr lang="ru-RU" dirty="0" err="1"/>
              <a:t>інспектор</a:t>
            </a:r>
            <a:r>
              <a:rPr lang="ru-RU" dirty="0"/>
              <a:t>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Позбавлення</a:t>
            </a:r>
            <a:r>
              <a:rPr lang="ru-RU" sz="2000" dirty="0"/>
              <a:t> </a:t>
            </a:r>
            <a:r>
              <a:rPr lang="ru-RU" sz="2000" dirty="0" err="1"/>
              <a:t>військового</a:t>
            </a:r>
            <a:r>
              <a:rPr lang="ru-RU" sz="2000" dirty="0"/>
              <a:t>, </a:t>
            </a:r>
            <a:r>
              <a:rPr lang="ru-RU" sz="2000" dirty="0" err="1"/>
              <a:t>спеціального</a:t>
            </a:r>
            <a:r>
              <a:rPr lang="ru-RU" sz="2000" dirty="0"/>
              <a:t> </a:t>
            </a:r>
            <a:r>
              <a:rPr lang="ru-RU" sz="2000" dirty="0" err="1"/>
              <a:t>звання</a:t>
            </a:r>
            <a:r>
              <a:rPr lang="ru-RU" sz="2000" dirty="0"/>
              <a:t>, рангу, чину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кваліфікаційного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Ранги надаються державним службовцям: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ранг державного </a:t>
            </a:r>
            <a:r>
              <a:rPr lang="ru-RU" dirty="0" err="1"/>
              <a:t>службовця</a:t>
            </a:r>
            <a:endParaRPr lang="ru-RU" dirty="0"/>
          </a:p>
          <a:p>
            <a:r>
              <a:rPr lang="ru-RU" dirty="0"/>
              <a:t>2 ранг державного </a:t>
            </a:r>
            <a:r>
              <a:rPr lang="ru-RU" dirty="0" err="1"/>
              <a:t>службовця</a:t>
            </a:r>
            <a:endParaRPr lang="ru-RU" dirty="0"/>
          </a:p>
          <a:p>
            <a:r>
              <a:rPr lang="ru-RU" dirty="0"/>
              <a:t>3 ранг державного </a:t>
            </a:r>
            <a:r>
              <a:rPr lang="ru-RU" dirty="0" err="1"/>
              <a:t>службовця</a:t>
            </a:r>
            <a:endParaRPr lang="ru-RU" dirty="0"/>
          </a:p>
          <a:p>
            <a:r>
              <a:rPr lang="ru-RU" dirty="0"/>
              <a:t>4 ранг державного </a:t>
            </a:r>
            <a:r>
              <a:rPr lang="ru-RU" dirty="0" err="1"/>
              <a:t>службовця</a:t>
            </a:r>
            <a:endParaRPr lang="ru-RU" dirty="0"/>
          </a:p>
          <a:p>
            <a:r>
              <a:rPr lang="ru-RU" dirty="0"/>
              <a:t>5 ранг державного </a:t>
            </a:r>
            <a:r>
              <a:rPr lang="ru-RU" dirty="0" err="1"/>
              <a:t>службовця</a:t>
            </a:r>
            <a:endParaRPr lang="ru-RU" dirty="0"/>
          </a:p>
          <a:p>
            <a:r>
              <a:rPr lang="ru-RU" dirty="0"/>
              <a:t>6 ранг державного </a:t>
            </a:r>
            <a:r>
              <a:rPr lang="ru-RU" dirty="0" err="1"/>
              <a:t>службовця</a:t>
            </a:r>
            <a:endParaRPr lang="ru-RU" dirty="0"/>
          </a:p>
          <a:p>
            <a:r>
              <a:rPr lang="ru-RU" dirty="0"/>
              <a:t>7 ранг державного </a:t>
            </a:r>
            <a:r>
              <a:rPr lang="ru-RU" dirty="0" err="1"/>
              <a:t>службовця</a:t>
            </a:r>
            <a:endParaRPr lang="ru-RU" dirty="0"/>
          </a:p>
          <a:p>
            <a:r>
              <a:rPr lang="ru-RU" dirty="0"/>
              <a:t>8 ранг державного </a:t>
            </a:r>
            <a:r>
              <a:rPr lang="ru-RU" dirty="0" err="1"/>
              <a:t>службовця</a:t>
            </a:r>
            <a:endParaRPr lang="ru-RU" dirty="0"/>
          </a:p>
          <a:p>
            <a:r>
              <a:rPr lang="ru-RU" dirty="0"/>
              <a:t>9 ранг державного </a:t>
            </a:r>
            <a:r>
              <a:rPr lang="ru-RU" dirty="0" err="1"/>
              <a:t>службовця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13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Позбавлення</a:t>
            </a:r>
            <a:r>
              <a:rPr lang="ru-RU" sz="2000" dirty="0"/>
              <a:t> </a:t>
            </a:r>
            <a:r>
              <a:rPr lang="ru-RU" sz="2000" dirty="0" err="1"/>
              <a:t>військового</a:t>
            </a:r>
            <a:r>
              <a:rPr lang="ru-RU" sz="2000" dirty="0"/>
              <a:t>, </a:t>
            </a:r>
            <a:r>
              <a:rPr lang="ru-RU" sz="2000" dirty="0" err="1"/>
              <a:t>спеціального</a:t>
            </a:r>
            <a:r>
              <a:rPr lang="ru-RU" sz="2000" dirty="0"/>
              <a:t> </a:t>
            </a:r>
            <a:r>
              <a:rPr lang="ru-RU" sz="2000" dirty="0" err="1"/>
              <a:t>звання</a:t>
            </a:r>
            <a:r>
              <a:rPr lang="ru-RU" sz="2000" dirty="0"/>
              <a:t>, рангу, чину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кваліфікаційного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Кваліфікаційний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 smtClean="0"/>
              <a:t>суддям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/>
              <a:t>кваліфікаційний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endParaRPr lang="ru-RU" dirty="0"/>
          </a:p>
          <a:p>
            <a:r>
              <a:rPr lang="ru-RU" dirty="0"/>
              <a:t>перший </a:t>
            </a:r>
            <a:r>
              <a:rPr lang="ru-RU" dirty="0" err="1"/>
              <a:t>кваліфікаційний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endParaRPr lang="ru-RU" dirty="0"/>
          </a:p>
          <a:p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кваліфікаційний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endParaRPr lang="ru-RU" dirty="0"/>
          </a:p>
          <a:p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кваліфікаційний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endParaRPr lang="ru-RU" dirty="0"/>
          </a:p>
          <a:p>
            <a:r>
              <a:rPr lang="ru-RU" dirty="0" err="1"/>
              <a:t>четвертий</a:t>
            </a:r>
            <a:r>
              <a:rPr lang="ru-RU" dirty="0"/>
              <a:t> </a:t>
            </a:r>
            <a:r>
              <a:rPr lang="ru-RU" dirty="0" err="1"/>
              <a:t>кваліфікаційний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endParaRPr lang="ru-RU" dirty="0"/>
          </a:p>
          <a:p>
            <a:r>
              <a:rPr lang="ru-RU" dirty="0" err="1"/>
              <a:t>п'ятий</a:t>
            </a:r>
            <a:r>
              <a:rPr lang="ru-RU" dirty="0"/>
              <a:t> </a:t>
            </a:r>
            <a:r>
              <a:rPr lang="ru-RU" dirty="0" err="1"/>
              <a:t>кваліфікаційний</a:t>
            </a:r>
            <a:r>
              <a:rPr lang="ru-RU" dirty="0"/>
              <a:t> </a:t>
            </a:r>
            <a:r>
              <a:rPr lang="ru-RU" dirty="0" err="1" smtClean="0"/>
              <a:t>клас</a:t>
            </a:r>
            <a:endParaRPr lang="ru-RU" dirty="0" smtClean="0"/>
          </a:p>
          <a:p>
            <a:r>
              <a:rPr lang="uk-UA" dirty="0" smtClean="0"/>
              <a:t>Класні чини надаються працівникам органів прокуратури.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90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Позбавлення</a:t>
            </a:r>
            <a:r>
              <a:rPr lang="ru-RU" sz="2400" dirty="0"/>
              <a:t> права </a:t>
            </a:r>
            <a:r>
              <a:rPr lang="ru-RU" sz="2400" dirty="0" err="1"/>
              <a:t>обіймати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посади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займатися</a:t>
            </a:r>
            <a:r>
              <a:rPr lang="ru-RU" sz="2400" dirty="0"/>
              <a:t> </a:t>
            </a:r>
            <a:r>
              <a:rPr lang="ru-RU" sz="2400" dirty="0" err="1"/>
              <a:t>певною</a:t>
            </a:r>
            <a:r>
              <a:rPr lang="ru-RU" sz="2400" dirty="0"/>
              <a:t> </a:t>
            </a:r>
            <a:r>
              <a:rPr lang="ru-RU" sz="2400" dirty="0" err="1"/>
              <a:t>діяльністю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Позбавлення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призначене</a:t>
            </a:r>
            <a:r>
              <a:rPr lang="ru-RU" dirty="0"/>
              <a:t> як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до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як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одного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</a:p>
          <a:p>
            <a:r>
              <a:rPr lang="ru-RU" dirty="0" err="1"/>
              <a:t>Позбавлення</a:t>
            </a:r>
            <a:r>
              <a:rPr lang="ru-RU" dirty="0"/>
              <a:t> права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транспортними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як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призначається</a:t>
            </a:r>
            <a:r>
              <a:rPr lang="ru-RU" dirty="0"/>
              <a:t> на строк до десяти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457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у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засудженим</a:t>
            </a:r>
            <a:r>
              <a:rPr lang="ru-RU" dirty="0"/>
              <a:t> у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час </a:t>
            </a:r>
            <a:r>
              <a:rPr lang="ru-RU" dirty="0" err="1"/>
              <a:t>безоплатних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вид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шістдесяти</a:t>
            </a:r>
            <a:r>
              <a:rPr lang="ru-RU" dirty="0"/>
              <a:t> до </a:t>
            </a:r>
            <a:r>
              <a:rPr lang="ru-RU" dirty="0" err="1"/>
              <a:t>двохсот</a:t>
            </a:r>
            <a:r>
              <a:rPr lang="ru-RU" dirty="0"/>
              <a:t> сорока годин і </a:t>
            </a:r>
            <a:r>
              <a:rPr lang="ru-RU" dirty="0" err="1"/>
              <a:t>відбуваються</a:t>
            </a:r>
            <a:r>
              <a:rPr lang="ru-RU" dirty="0"/>
              <a:t> не </a:t>
            </a:r>
            <a:r>
              <a:rPr lang="ru-RU" dirty="0" err="1"/>
              <a:t>більш</a:t>
            </a:r>
            <a:r>
              <a:rPr lang="ru-RU" dirty="0"/>
              <a:t> як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на день.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не </a:t>
            </a:r>
            <a:r>
              <a:rPr lang="ru-RU" dirty="0" err="1"/>
              <a:t>призначаються</a:t>
            </a:r>
            <a:r>
              <a:rPr lang="ru-RU" dirty="0"/>
              <a:t> особам, </a:t>
            </a:r>
            <a:r>
              <a:rPr lang="ru-RU" dirty="0" err="1"/>
              <a:t>визнаним</a:t>
            </a:r>
            <a:r>
              <a:rPr lang="ru-RU" dirty="0"/>
              <a:t> особами з </a:t>
            </a:r>
            <a:r>
              <a:rPr lang="ru-RU" dirty="0" err="1"/>
              <a:t>інвалідністю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вагітним</a:t>
            </a:r>
            <a:r>
              <a:rPr lang="ru-RU" dirty="0"/>
              <a:t> </a:t>
            </a:r>
            <a:r>
              <a:rPr lang="ru-RU" dirty="0" err="1"/>
              <a:t>жінкам</a:t>
            </a:r>
            <a:r>
              <a:rPr lang="ru-RU" dirty="0"/>
              <a:t>, особам,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військовослужбовцям</a:t>
            </a:r>
            <a:r>
              <a:rPr lang="ru-RU" dirty="0"/>
              <a:t> </a:t>
            </a:r>
            <a:r>
              <a:rPr lang="ru-RU" dirty="0" err="1"/>
              <a:t>строкової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10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Виправні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</a:t>
            </a:r>
            <a:r>
              <a:rPr lang="ru-RU" dirty="0" err="1"/>
              <a:t>Покарання</a:t>
            </a:r>
            <a:r>
              <a:rPr lang="ru-RU" dirty="0"/>
              <a:t> 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виправних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шести </a:t>
            </a:r>
            <a:r>
              <a:rPr lang="ru-RU" dirty="0" err="1"/>
              <a:t>місяців</a:t>
            </a:r>
            <a:r>
              <a:rPr lang="ru-RU" dirty="0"/>
              <a:t> до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засудженого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заробітку</a:t>
            </a:r>
            <a:r>
              <a:rPr lang="ru-RU" dirty="0"/>
              <a:t> </a:t>
            </a:r>
            <a:r>
              <a:rPr lang="ru-RU" dirty="0" err="1"/>
              <a:t>засудженого</a:t>
            </a:r>
            <a:r>
              <a:rPr lang="ru-RU" dirty="0"/>
              <a:t> до </a:t>
            </a:r>
            <a:r>
              <a:rPr lang="ru-RU" dirty="0" err="1"/>
              <a:t>виправних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провадиться</a:t>
            </a:r>
            <a:r>
              <a:rPr lang="ru-RU" dirty="0"/>
              <a:t> </a:t>
            </a:r>
            <a:r>
              <a:rPr lang="ru-RU" dirty="0" err="1"/>
              <a:t>відрахування</a:t>
            </a:r>
            <a:r>
              <a:rPr lang="ru-RU" dirty="0"/>
              <a:t> в доход </a:t>
            </a:r>
            <a:r>
              <a:rPr lang="ru-RU" dirty="0" err="1"/>
              <a:t>держави</a:t>
            </a:r>
            <a:r>
              <a:rPr lang="ru-RU" dirty="0"/>
              <a:t> у </a:t>
            </a:r>
            <a:r>
              <a:rPr lang="ru-RU" dirty="0" err="1"/>
              <a:t>розмірі</a:t>
            </a:r>
            <a:r>
              <a:rPr lang="ru-RU" dirty="0"/>
              <a:t>, </a:t>
            </a:r>
            <a:r>
              <a:rPr lang="ru-RU" dirty="0" err="1"/>
              <a:t>встановленому</a:t>
            </a:r>
            <a:r>
              <a:rPr lang="ru-RU" dirty="0"/>
              <a:t> </a:t>
            </a:r>
            <a:r>
              <a:rPr lang="ru-RU" dirty="0" err="1"/>
              <a:t>вироком</a:t>
            </a:r>
            <a:r>
              <a:rPr lang="ru-RU" dirty="0"/>
              <a:t> суду, в межах </a:t>
            </a:r>
            <a:r>
              <a:rPr lang="ru-RU" dirty="0" err="1"/>
              <a:t>від</a:t>
            </a:r>
            <a:r>
              <a:rPr lang="ru-RU" dirty="0"/>
              <a:t> десяти до </a:t>
            </a:r>
            <a:r>
              <a:rPr lang="ru-RU" dirty="0" err="1"/>
              <a:t>двадцяти</a:t>
            </a:r>
            <a:r>
              <a:rPr lang="ru-RU" dirty="0"/>
              <a:t> </a:t>
            </a:r>
            <a:r>
              <a:rPr lang="ru-RU" dirty="0" err="1"/>
              <a:t>відсотків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Виправні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не </a:t>
            </a:r>
            <a:r>
              <a:rPr lang="ru-RU" dirty="0" err="1"/>
              <a:t>застосовуються</a:t>
            </a:r>
            <a:r>
              <a:rPr lang="ru-RU" dirty="0"/>
              <a:t> до </a:t>
            </a:r>
            <a:r>
              <a:rPr lang="ru-RU" dirty="0" err="1"/>
              <a:t>вагітних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та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відпустці</a:t>
            </a:r>
            <a:r>
              <a:rPr lang="ru-RU" dirty="0"/>
              <a:t> по догляду за </a:t>
            </a:r>
            <a:r>
              <a:rPr lang="ru-RU" dirty="0" err="1"/>
              <a:t>дитиною</a:t>
            </a:r>
            <a:r>
              <a:rPr lang="ru-RU" dirty="0"/>
              <a:t>, до </a:t>
            </a:r>
            <a:r>
              <a:rPr lang="ru-RU" dirty="0" err="1"/>
              <a:t>непрацездатних</a:t>
            </a:r>
            <a:r>
              <a:rPr lang="ru-RU" dirty="0"/>
              <a:t>, до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шістнадцяти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та тих,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військовослужбовців</a:t>
            </a:r>
            <a:r>
              <a:rPr lang="ru-RU" dirty="0"/>
              <a:t>, </a:t>
            </a:r>
            <a:r>
              <a:rPr lang="ru-RU" dirty="0" err="1"/>
              <a:t>осіб</a:t>
            </a:r>
            <a:r>
              <a:rPr lang="ru-RU" dirty="0"/>
              <a:t> рядового і </a:t>
            </a:r>
            <a:r>
              <a:rPr lang="ru-RU" dirty="0" err="1"/>
              <a:t>начальницького</a:t>
            </a:r>
            <a:r>
              <a:rPr lang="ru-RU" dirty="0"/>
              <a:t> складу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правоохоронних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нотаріусів</a:t>
            </a:r>
            <a:r>
              <a:rPr lang="ru-RU" dirty="0"/>
              <a:t>,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, </a:t>
            </a:r>
            <a:r>
              <a:rPr lang="ru-RU" dirty="0" err="1"/>
              <a:t>суддів</a:t>
            </a:r>
            <a:r>
              <a:rPr lang="ru-RU" dirty="0"/>
              <a:t>, </a:t>
            </a:r>
            <a:r>
              <a:rPr lang="ru-RU" dirty="0" err="1"/>
              <a:t>прокурорів</a:t>
            </a:r>
            <a:r>
              <a:rPr lang="ru-RU" dirty="0"/>
              <a:t>, </a:t>
            </a:r>
            <a:r>
              <a:rPr lang="ru-RU" dirty="0" err="1"/>
              <a:t>адвокатів</a:t>
            </a:r>
            <a:r>
              <a:rPr lang="ru-RU" dirty="0"/>
              <a:t>,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, </a:t>
            </a:r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Особам, </a:t>
            </a:r>
            <a:r>
              <a:rPr lang="ru-RU" dirty="0" err="1"/>
              <a:t>які</a:t>
            </a:r>
            <a:r>
              <a:rPr lang="ru-RU" dirty="0"/>
              <a:t> стали </a:t>
            </a:r>
            <a:r>
              <a:rPr lang="ru-RU" dirty="0" err="1"/>
              <a:t>непрацездатними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постановлення</a:t>
            </a:r>
            <a:r>
              <a:rPr lang="ru-RU" dirty="0"/>
              <a:t> </a:t>
            </a:r>
            <a:r>
              <a:rPr lang="ru-RU" dirty="0" err="1"/>
              <a:t>вироку</a:t>
            </a:r>
            <a:r>
              <a:rPr lang="ru-RU" dirty="0"/>
              <a:t> суду, </a:t>
            </a:r>
            <a:r>
              <a:rPr lang="ru-RU" dirty="0" err="1"/>
              <a:t>виправні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суд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штрафом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за один </a:t>
            </a:r>
            <a:r>
              <a:rPr lang="ru-RU" dirty="0" err="1"/>
              <a:t>місяць</a:t>
            </a:r>
            <a:r>
              <a:rPr lang="ru-RU" dirty="0"/>
              <a:t> </a:t>
            </a:r>
            <a:r>
              <a:rPr lang="ru-RU" dirty="0" err="1"/>
              <a:t>виправних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493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Конфіскація</a:t>
            </a:r>
            <a:r>
              <a:rPr lang="ru-RU" dirty="0"/>
              <a:t> майна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Покарання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конфіскації</a:t>
            </a:r>
            <a:r>
              <a:rPr lang="ru-RU" dirty="0"/>
              <a:t> майна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примусовому</a:t>
            </a:r>
            <a:r>
              <a:rPr lang="ru-RU" dirty="0"/>
              <a:t> </a:t>
            </a:r>
            <a:r>
              <a:rPr lang="ru-RU" dirty="0" err="1"/>
              <a:t>безоплатному</a:t>
            </a:r>
            <a:r>
              <a:rPr lang="ru-RU" dirty="0"/>
              <a:t> </a:t>
            </a:r>
            <a:r>
              <a:rPr lang="ru-RU" dirty="0" err="1"/>
              <a:t>вилученні</a:t>
            </a:r>
            <a:r>
              <a:rPr lang="ru-RU" dirty="0"/>
              <a:t> у </a:t>
            </a:r>
            <a:r>
              <a:rPr lang="ru-RU" dirty="0" err="1"/>
              <a:t>власність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майна, яке є </a:t>
            </a:r>
            <a:r>
              <a:rPr lang="ru-RU" dirty="0" err="1"/>
              <a:t>власністю</a:t>
            </a:r>
            <a:r>
              <a:rPr lang="ru-RU" dirty="0"/>
              <a:t> </a:t>
            </a:r>
            <a:r>
              <a:rPr lang="ru-RU" dirty="0" err="1"/>
              <a:t>засудженого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конфіскується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майна, суд повинен </a:t>
            </a:r>
            <a:r>
              <a:rPr lang="ru-RU" dirty="0" err="1"/>
              <a:t>зазначити</a:t>
            </a:r>
            <a:r>
              <a:rPr lang="ru-RU" dirty="0"/>
              <a:t>, яка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майна </a:t>
            </a:r>
            <a:r>
              <a:rPr lang="ru-RU" dirty="0" err="1"/>
              <a:t>конфіскується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перелічити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конфіскуються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Конфіскація</a:t>
            </a:r>
            <a:r>
              <a:rPr lang="ru-RU" dirty="0"/>
              <a:t> майна </a:t>
            </a:r>
            <a:r>
              <a:rPr lang="ru-RU" dirty="0" err="1"/>
              <a:t>встановлюється</a:t>
            </a:r>
            <a:r>
              <a:rPr lang="ru-RU" dirty="0"/>
              <a:t> за </a:t>
            </a:r>
            <a:r>
              <a:rPr lang="ru-RU" dirty="0" err="1"/>
              <a:t>тяжкі</a:t>
            </a:r>
            <a:r>
              <a:rPr lang="ru-RU" dirty="0"/>
              <a:t> та особливо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корисливі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основ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громадської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тяжкості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призначена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передбачених</a:t>
            </a:r>
            <a:r>
              <a:rPr lang="ru-RU" dirty="0"/>
              <a:t> в </a:t>
            </a:r>
            <a:r>
              <a:rPr lang="ru-RU" dirty="0" err="1"/>
              <a:t>Особливій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Кодексу.</a:t>
            </a:r>
          </a:p>
        </p:txBody>
      </p:sp>
    </p:spTree>
    <p:extLst>
      <p:ext uri="{BB962C8B-B14F-4D97-AF65-F5344CB8AC3E}">
        <p14:creationId xmlns:p14="http://schemas.microsoft.com/office/powerpoint/2010/main" val="2736877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арешт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Покарання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арешту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триманні</a:t>
            </a:r>
            <a:r>
              <a:rPr lang="ru-RU" dirty="0"/>
              <a:t> </a:t>
            </a:r>
            <a:r>
              <a:rPr lang="ru-RU" dirty="0" err="1"/>
              <a:t>засудженого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r>
              <a:rPr lang="ru-RU" dirty="0"/>
              <a:t> і </a:t>
            </a:r>
            <a:r>
              <a:rPr lang="ru-RU" dirty="0" err="1"/>
              <a:t>встановлюється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одного до шести </a:t>
            </a:r>
            <a:r>
              <a:rPr lang="ru-RU" dirty="0" err="1"/>
              <a:t>місяців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Військовослужбовці</a:t>
            </a:r>
            <a:r>
              <a:rPr lang="ru-RU" dirty="0"/>
              <a:t> </a:t>
            </a:r>
            <a:r>
              <a:rPr lang="ru-RU" dirty="0" err="1"/>
              <a:t>відбувають</a:t>
            </a:r>
            <a:r>
              <a:rPr lang="ru-RU" dirty="0"/>
              <a:t> </a:t>
            </a:r>
            <a:r>
              <a:rPr lang="ru-RU" dirty="0" err="1"/>
              <a:t>арешт</a:t>
            </a:r>
            <a:r>
              <a:rPr lang="ru-RU" dirty="0"/>
              <a:t> на </a:t>
            </a:r>
            <a:r>
              <a:rPr lang="ru-RU" dirty="0" err="1"/>
              <a:t>гауптвахті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Арешт</a:t>
            </a:r>
            <a:r>
              <a:rPr lang="ru-RU" dirty="0"/>
              <a:t> не </a:t>
            </a:r>
            <a:r>
              <a:rPr lang="ru-RU" dirty="0" err="1"/>
              <a:t>застосовується</a:t>
            </a:r>
            <a:r>
              <a:rPr lang="ru-RU" dirty="0"/>
              <a:t> до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до </a:t>
            </a:r>
            <a:r>
              <a:rPr lang="ru-RU" dirty="0" err="1"/>
              <a:t>шістнадцяти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вагітних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та до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до семи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331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Покарання</a:t>
            </a:r>
            <a:r>
              <a:rPr lang="ru-RU" dirty="0"/>
              <a:t> 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триманні</a:t>
            </a:r>
            <a:r>
              <a:rPr lang="ru-RU" dirty="0"/>
              <a:t> особи в </a:t>
            </a:r>
            <a:r>
              <a:rPr lang="ru-RU" dirty="0" err="1"/>
              <a:t>кримінально-виконавчих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типу без </a:t>
            </a:r>
            <a:r>
              <a:rPr lang="ru-RU" dirty="0" err="1"/>
              <a:t>ізоляції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за нею </a:t>
            </a:r>
            <a:r>
              <a:rPr lang="ru-RU" dirty="0" err="1"/>
              <a:t>нагляду</a:t>
            </a:r>
            <a:r>
              <a:rPr lang="ru-RU" dirty="0"/>
              <a:t> з </a:t>
            </a:r>
            <a:r>
              <a:rPr lang="ru-RU" dirty="0" err="1"/>
              <a:t>обов'язковим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 </a:t>
            </a:r>
            <a:r>
              <a:rPr lang="ru-RU" dirty="0" err="1"/>
              <a:t>засудженого</a:t>
            </a:r>
            <a:r>
              <a:rPr lang="ru-RU" dirty="0"/>
              <a:t> до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одного до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не </a:t>
            </a:r>
            <a:r>
              <a:rPr lang="ru-RU" dirty="0" err="1"/>
              <a:t>застосовується</a:t>
            </a:r>
            <a:r>
              <a:rPr lang="ru-RU" dirty="0"/>
              <a:t> до </a:t>
            </a:r>
            <a:r>
              <a:rPr lang="ru-RU" dirty="0" err="1"/>
              <a:t>неповнолітніх</a:t>
            </a:r>
            <a:r>
              <a:rPr lang="ru-RU" dirty="0"/>
              <a:t>, </a:t>
            </a:r>
            <a:r>
              <a:rPr lang="ru-RU" dirty="0" err="1"/>
              <a:t>вагітних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до </a:t>
            </a:r>
            <a:r>
              <a:rPr lang="ru-RU" dirty="0" err="1"/>
              <a:t>чотирнадцяти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до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військовослужбовців</a:t>
            </a:r>
            <a:r>
              <a:rPr lang="ru-RU" dirty="0"/>
              <a:t> </a:t>
            </a:r>
            <a:r>
              <a:rPr lang="ru-RU" dirty="0" err="1"/>
              <a:t>строкової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та до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і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7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кримінального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/>
              <a:t>Слово “</a:t>
            </a:r>
            <a:r>
              <a:rPr lang="ru-RU" dirty="0" err="1"/>
              <a:t>кримінальний</a:t>
            </a:r>
            <a:r>
              <a:rPr lang="ru-RU" dirty="0"/>
              <a:t>”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терміна</a:t>
            </a:r>
            <a:r>
              <a:rPr lang="ru-RU" dirty="0"/>
              <a:t> “</a:t>
            </a:r>
            <a:r>
              <a:rPr lang="en-US" dirty="0" err="1"/>
              <a:t>crimen</a:t>
            </a:r>
            <a:r>
              <a:rPr lang="en-US" dirty="0"/>
              <a:t>” (</a:t>
            </a:r>
            <a:r>
              <a:rPr lang="ru-RU" dirty="0" err="1"/>
              <a:t>злочин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вживався</a:t>
            </a:r>
            <a:r>
              <a:rPr lang="ru-RU" dirty="0"/>
              <a:t> у </a:t>
            </a:r>
            <a:r>
              <a:rPr lang="ru-RU" dirty="0" err="1"/>
              <a:t>римському</a:t>
            </a:r>
            <a:r>
              <a:rPr lang="ru-RU" dirty="0"/>
              <a:t> </a:t>
            </a:r>
            <a:r>
              <a:rPr lang="ru-RU" dirty="0" err="1"/>
              <a:t>праві</a:t>
            </a:r>
            <a:r>
              <a:rPr lang="ru-RU" dirty="0"/>
              <a:t> і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посів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. </a:t>
            </a:r>
            <a:endParaRPr lang="ru-RU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Кримінальний</a:t>
            </a:r>
            <a:r>
              <a:rPr lang="ru-RU" dirty="0" smtClean="0"/>
              <a:t> </a:t>
            </a:r>
            <a:r>
              <a:rPr lang="ru-RU" dirty="0"/>
              <a:t>кодекс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 Верховною радою </a:t>
            </a:r>
            <a:r>
              <a:rPr lang="ru-RU" dirty="0" err="1"/>
              <a:t>України</a:t>
            </a:r>
            <a:r>
              <a:rPr lang="ru-RU" dirty="0"/>
              <a:t> 5 </a:t>
            </a:r>
            <a:r>
              <a:rPr lang="ru-RU" dirty="0" err="1"/>
              <a:t>квітня</a:t>
            </a:r>
            <a:r>
              <a:rPr lang="ru-RU" dirty="0"/>
              <a:t> 2001 року.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Трохи фактів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461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строк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Покарання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ізоляції</a:t>
            </a:r>
            <a:r>
              <a:rPr lang="ru-RU" dirty="0"/>
              <a:t> </a:t>
            </a:r>
            <a:r>
              <a:rPr lang="ru-RU" dirty="0" err="1"/>
              <a:t>засудженого</a:t>
            </a:r>
            <a:r>
              <a:rPr lang="ru-RU" dirty="0"/>
              <a:t> та </a:t>
            </a:r>
            <a:r>
              <a:rPr lang="ru-RU" dirty="0" err="1"/>
              <a:t>поміщенні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строк до </a:t>
            </a:r>
            <a:r>
              <a:rPr lang="ru-RU" dirty="0" err="1"/>
              <a:t>кримінально-виконавчої</a:t>
            </a:r>
            <a:r>
              <a:rPr lang="ru-RU" dirty="0"/>
              <a:t> установи </a:t>
            </a:r>
            <a:r>
              <a:rPr lang="ru-RU" dirty="0" err="1"/>
              <a:t>закритого</a:t>
            </a:r>
            <a:r>
              <a:rPr lang="ru-RU" dirty="0"/>
              <a:t> типу.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одного до </a:t>
            </a:r>
            <a:r>
              <a:rPr lang="ru-RU" dirty="0" err="1"/>
              <a:t>п'ятнадцяти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Кодексу.</a:t>
            </a:r>
          </a:p>
        </p:txBody>
      </p:sp>
    </p:spTree>
    <p:extLst>
      <p:ext uri="{BB962C8B-B14F-4D97-AF65-F5344CB8AC3E}">
        <p14:creationId xmlns:p14="http://schemas.microsoft.com/office/powerpoint/2010/main" val="20395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Довічне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Довічне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за </a:t>
            </a:r>
            <a:r>
              <a:rPr lang="ru-RU" dirty="0" err="1"/>
              <a:t>вчинення</a:t>
            </a:r>
            <a:r>
              <a:rPr lang="ru-RU" dirty="0"/>
              <a:t> особливо тяжких </a:t>
            </a:r>
            <a:r>
              <a:rPr lang="ru-RU" dirty="0" err="1"/>
              <a:t>злочинів</a:t>
            </a:r>
            <a:r>
              <a:rPr lang="ru-RU" dirty="0"/>
              <a:t> і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Кодексом, </a:t>
            </a:r>
            <a:r>
              <a:rPr lang="ru-RU" dirty="0" err="1"/>
              <a:t>якщо</a:t>
            </a:r>
            <a:r>
              <a:rPr lang="ru-RU" dirty="0"/>
              <a:t> суд не </a:t>
            </a:r>
            <a:r>
              <a:rPr lang="ru-RU" dirty="0" err="1"/>
              <a:t>вважає</a:t>
            </a:r>
            <a:r>
              <a:rPr lang="ru-RU" dirty="0"/>
              <a:t> за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строк.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Довічне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не </a:t>
            </a:r>
            <a:r>
              <a:rPr lang="ru-RU" dirty="0" err="1"/>
              <a:t>застосовується</a:t>
            </a:r>
            <a:r>
              <a:rPr lang="ru-RU" dirty="0"/>
              <a:t> до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вчинили </a:t>
            </a:r>
            <a:r>
              <a:rPr lang="ru-RU" dirty="0" err="1"/>
              <a:t>злочини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до 18 </a:t>
            </a:r>
            <a:r>
              <a:rPr lang="ru-RU" dirty="0" err="1"/>
              <a:t>років</a:t>
            </a:r>
            <a:r>
              <a:rPr lang="ru-RU" dirty="0"/>
              <a:t> і до </a:t>
            </a:r>
            <a:r>
              <a:rPr lang="ru-RU" dirty="0" err="1"/>
              <a:t>осіб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65 </a:t>
            </a:r>
            <a:r>
              <a:rPr lang="ru-RU" dirty="0" err="1"/>
              <a:t>років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вагітності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момент </a:t>
            </a:r>
            <a:r>
              <a:rPr lang="ru-RU" dirty="0" err="1"/>
              <a:t>постановлення</a:t>
            </a:r>
            <a:r>
              <a:rPr lang="ru-RU" dirty="0"/>
              <a:t> </a:t>
            </a:r>
            <a:r>
              <a:rPr lang="ru-RU" dirty="0" err="1" smtClean="0"/>
              <a:t>вироку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0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Кримінально-правовий захист журналістської 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 smtClean="0"/>
              <a:t>Під професійною діяльністю журналіста розуміється систематична діяльність особи,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язана</a:t>
            </a:r>
            <a:r>
              <a:rPr lang="uk-UA" dirty="0" smtClean="0"/>
              <a:t> зі збиранням, одержанням, створенням, поширенням, зберіганням інформації з метою її подальшого поширення на невизначене коло осіб через друковані й аудіовізуальні ЗМІ, інформаційні </a:t>
            </a:r>
            <a:r>
              <a:rPr lang="uk-UA" dirty="0" err="1" smtClean="0"/>
              <a:t>агенства</a:t>
            </a:r>
            <a:r>
              <a:rPr lang="uk-UA" dirty="0" smtClean="0"/>
              <a:t>, Інтернет. Статус журналіста підтверджується прес-картою.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 smtClean="0"/>
              <a:t>Професійна діяльність журналіста захищена  Кримінальним кодексом </a:t>
            </a:r>
            <a:r>
              <a:rPr lang="uk-UA" sz="1800" dirty="0" err="1" smtClean="0"/>
              <a:t>україни</a:t>
            </a:r>
            <a:endParaRPr lang="ru-RU" sz="18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 smtClean="0"/>
              <a:t>Професійна діяльність журналіста захищена  Кримінальним кодексом </a:t>
            </a:r>
            <a:r>
              <a:rPr lang="uk-UA" sz="1800" dirty="0" err="1" smtClean="0"/>
              <a:t>україни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0138"/>
            <a:ext cx="7992888" cy="369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3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 smtClean="0"/>
              <a:t>Професійна діяльність журналіста захищена  Кримінальним кодексом </a:t>
            </a:r>
            <a:r>
              <a:rPr lang="uk-UA" sz="1800" dirty="0" err="1" smtClean="0"/>
              <a:t>україни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052736"/>
            <a:ext cx="7521575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9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 smtClean="0"/>
              <a:t>Професійна діяльність журналіста захищена  Кримінальним кодексом </a:t>
            </a:r>
            <a:r>
              <a:rPr lang="uk-UA" sz="1800" dirty="0" err="1" smtClean="0"/>
              <a:t>україни</a:t>
            </a:r>
            <a:endParaRPr lang="ru-RU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556792"/>
            <a:ext cx="7521575" cy="21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9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 smtClean="0"/>
              <a:t>Професійна діяльність журналіста захищена  Кримінальним кодексом </a:t>
            </a:r>
            <a:r>
              <a:rPr lang="uk-UA" sz="1800" dirty="0" err="1" smtClean="0"/>
              <a:t>україни</a:t>
            </a:r>
            <a:endParaRPr lang="ru-RU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9" y="1988840"/>
            <a:ext cx="840683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4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Ст. 171 Кримінального кодексу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Стаття</a:t>
            </a:r>
            <a:r>
              <a:rPr lang="ru-RU" dirty="0"/>
              <a:t> 171. </a:t>
            </a:r>
            <a:r>
              <a:rPr lang="ru-RU" dirty="0" err="1"/>
              <a:t>Перешкоджання</a:t>
            </a:r>
            <a:r>
              <a:rPr lang="ru-RU" dirty="0"/>
              <a:t> </a:t>
            </a:r>
            <a:r>
              <a:rPr lang="ru-RU" dirty="0" err="1"/>
              <a:t>законній</a:t>
            </a:r>
            <a:r>
              <a:rPr lang="ru-RU" dirty="0"/>
              <a:t> </a:t>
            </a:r>
            <a:r>
              <a:rPr lang="ru-RU" dirty="0" err="1"/>
              <a:t>професійній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журналістів</a:t>
            </a:r>
            <a:endParaRPr lang="ru-RU" dirty="0"/>
          </a:p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Незаконне</a:t>
            </a:r>
            <a:r>
              <a:rPr lang="ru-RU" dirty="0"/>
              <a:t> </a:t>
            </a:r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/>
              <a:t>зібраних</a:t>
            </a:r>
            <a:r>
              <a:rPr lang="ru-RU" dirty="0"/>
              <a:t>, </a:t>
            </a:r>
            <a:r>
              <a:rPr lang="ru-RU" dirty="0" err="1"/>
              <a:t>опрацьованих</a:t>
            </a:r>
            <a:r>
              <a:rPr lang="ru-RU" dirty="0"/>
              <a:t>, </a:t>
            </a:r>
            <a:r>
              <a:rPr lang="ru-RU" dirty="0" err="1"/>
              <a:t>підготовлених</a:t>
            </a:r>
            <a:r>
              <a:rPr lang="ru-RU" dirty="0"/>
              <a:t> </a:t>
            </a:r>
            <a:r>
              <a:rPr lang="ru-RU" dirty="0" err="1"/>
              <a:t>журналістом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професійною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 незаконна </a:t>
            </a:r>
            <a:r>
              <a:rPr lang="ru-RU" dirty="0" err="1"/>
              <a:t>відмова</a:t>
            </a:r>
            <a:r>
              <a:rPr lang="ru-RU" dirty="0"/>
              <a:t> у </a:t>
            </a:r>
            <a:r>
              <a:rPr lang="ru-RU" dirty="0" err="1"/>
              <a:t>доступі</a:t>
            </a:r>
            <a:r>
              <a:rPr lang="ru-RU" dirty="0"/>
              <a:t> </a:t>
            </a:r>
            <a:r>
              <a:rPr lang="ru-RU" dirty="0" err="1"/>
              <a:t>журналіста</a:t>
            </a:r>
            <a:r>
              <a:rPr lang="ru-RU" dirty="0"/>
              <a:t> до </a:t>
            </a:r>
            <a:r>
              <a:rPr lang="ru-RU" dirty="0" err="1"/>
              <a:t>інформації</a:t>
            </a:r>
            <a:r>
              <a:rPr lang="ru-RU" dirty="0"/>
              <a:t>, незаконна заборона </a:t>
            </a:r>
            <a:r>
              <a:rPr lang="ru-RU" dirty="0" err="1"/>
              <a:t>висвітлення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тем, показу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критики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владних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, а так само будь-яке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умисне</a:t>
            </a:r>
            <a:r>
              <a:rPr lang="ru-RU" dirty="0"/>
              <a:t> </a:t>
            </a:r>
            <a:r>
              <a:rPr lang="ru-RU" dirty="0" err="1"/>
              <a:t>перешкоджання</a:t>
            </a:r>
            <a:r>
              <a:rPr lang="ru-RU" dirty="0"/>
              <a:t> </a:t>
            </a:r>
            <a:r>
              <a:rPr lang="ru-RU" dirty="0" err="1"/>
              <a:t>здійсненню</a:t>
            </a:r>
            <a:r>
              <a:rPr lang="ru-RU" dirty="0"/>
              <a:t> </a:t>
            </a:r>
            <a:r>
              <a:rPr lang="ru-RU" dirty="0" err="1"/>
              <a:t>журналістом</a:t>
            </a:r>
            <a:r>
              <a:rPr lang="ru-RU" dirty="0"/>
              <a:t> </a:t>
            </a:r>
            <a:r>
              <a:rPr lang="ru-RU" dirty="0" err="1"/>
              <a:t>законної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err="1"/>
              <a:t>карається</a:t>
            </a:r>
            <a:r>
              <a:rPr lang="ru-RU" dirty="0"/>
              <a:t> штрафом до </a:t>
            </a:r>
            <a:r>
              <a:rPr lang="ru-RU" dirty="0" err="1"/>
              <a:t>п'ятдесяти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арештом</a:t>
            </a:r>
            <a:r>
              <a:rPr lang="ru-RU" dirty="0"/>
              <a:t> на строк до шести </a:t>
            </a:r>
            <a:r>
              <a:rPr lang="ru-RU" dirty="0" err="1"/>
              <a:t>місяців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Вплив</a:t>
            </a:r>
            <a:r>
              <a:rPr lang="ru-RU" dirty="0"/>
              <a:t>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на </a:t>
            </a:r>
            <a:r>
              <a:rPr lang="ru-RU" dirty="0" err="1"/>
              <a:t>журналіста</a:t>
            </a:r>
            <a:r>
              <a:rPr lang="ru-RU" dirty="0"/>
              <a:t> з метою </a:t>
            </a:r>
            <a:r>
              <a:rPr lang="ru-RU" dirty="0" err="1"/>
              <a:t>перешкоджання</a:t>
            </a:r>
            <a:r>
              <a:rPr lang="ru-RU" dirty="0"/>
              <a:t> </a:t>
            </a:r>
            <a:r>
              <a:rPr lang="ru-RU" dirty="0" err="1"/>
              <a:t>виконанню</a:t>
            </a:r>
            <a:r>
              <a:rPr lang="ru-RU" dirty="0"/>
              <a:t> ним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переслідування</a:t>
            </a:r>
            <a:r>
              <a:rPr lang="ru-RU" dirty="0"/>
              <a:t> </a:t>
            </a:r>
            <a:r>
              <a:rPr lang="ru-RU" dirty="0" err="1"/>
              <a:t>журналіста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законною </a:t>
            </a:r>
            <a:r>
              <a:rPr lang="ru-RU" dirty="0" err="1"/>
              <a:t>професійною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err="1"/>
              <a:t>караються</a:t>
            </a:r>
            <a:r>
              <a:rPr lang="ru-RU" dirty="0"/>
              <a:t> штрафом до </a:t>
            </a:r>
            <a:r>
              <a:rPr lang="ru-RU" dirty="0" err="1"/>
              <a:t>двохсот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арештом</a:t>
            </a:r>
            <a:r>
              <a:rPr lang="ru-RU" dirty="0"/>
              <a:t> на строк до шести </a:t>
            </a:r>
            <a:r>
              <a:rPr lang="ru-RU" dirty="0" err="1"/>
              <a:t>місяців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другою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вчинені</a:t>
            </a:r>
            <a:r>
              <a:rPr lang="ru-RU" dirty="0"/>
              <a:t> </a:t>
            </a:r>
            <a:r>
              <a:rPr lang="ru-RU" dirty="0" err="1"/>
              <a:t>службовою</a:t>
            </a:r>
            <a:r>
              <a:rPr lang="ru-RU" dirty="0"/>
              <a:t> особою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службового</a:t>
            </a:r>
            <a:r>
              <a:rPr lang="ru-RU" dirty="0"/>
              <a:t> становища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попередньою</a:t>
            </a:r>
            <a:r>
              <a:rPr lang="ru-RU" dirty="0"/>
              <a:t> </a:t>
            </a:r>
            <a:r>
              <a:rPr lang="ru-RU" dirty="0" err="1"/>
              <a:t>змовою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err="1"/>
              <a:t>караються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двохсот</a:t>
            </a:r>
            <a:r>
              <a:rPr lang="ru-RU" dirty="0"/>
              <a:t> до </a:t>
            </a:r>
            <a:r>
              <a:rPr lang="ru-RU" dirty="0" err="1"/>
              <a:t>п’ятисот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без такого.</a:t>
            </a:r>
          </a:p>
        </p:txBody>
      </p:sp>
    </p:spTree>
    <p:extLst>
      <p:ext uri="{BB962C8B-B14F-4D97-AF65-F5344CB8AC3E}">
        <p14:creationId xmlns:p14="http://schemas.microsoft.com/office/powerpoint/2010/main" val="86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Ст. 171 Кримінального кодексу України: коментар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>
                <a:solidFill>
                  <a:srgbClr val="293A55"/>
                </a:solidFill>
                <a:latin typeface="IBM Plex Serif"/>
              </a:rPr>
              <a:t>Основним</a:t>
            </a:r>
            <a:r>
              <a:rPr lang="ru-RU" b="0" dirty="0" smtClean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безпосереднім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 </a:t>
            </a:r>
            <a:r>
              <a:rPr lang="ru-RU" dirty="0" err="1">
                <a:solidFill>
                  <a:srgbClr val="293A55"/>
                </a:solidFill>
                <a:latin typeface="IBM Plex Serif"/>
              </a:rPr>
              <a:t>об'єктом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 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злочину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є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встановлений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порядок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здійснення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законної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професійної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діяльності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журналістів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який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забезпечує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конституційне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право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громадян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на свободу думки і слова, на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вільне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вираження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своїх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поглядів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і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переконань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право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вільно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збирати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зберігати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використовувати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і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поширювати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інформацію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необхідну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їм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для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реалізації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ними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своїх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прав, свобод та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законних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інтересів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кримінального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err="1"/>
              <a:t>КК</a:t>
            </a:r>
            <a:r>
              <a:rPr lang="ru-RU" dirty="0"/>
              <a:t> є </a:t>
            </a:r>
            <a:r>
              <a:rPr lang="ru-RU" dirty="0" err="1"/>
              <a:t>систематизованим</a:t>
            </a:r>
            <a:r>
              <a:rPr lang="ru-RU" dirty="0"/>
              <a:t> нормативно-</a:t>
            </a:r>
            <a:r>
              <a:rPr lang="ru-RU" dirty="0" err="1"/>
              <a:t>правовим</a:t>
            </a:r>
            <a:r>
              <a:rPr lang="ru-RU" dirty="0"/>
              <a:t> актом,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кримінального</a:t>
            </a:r>
            <a:r>
              <a:rPr lang="ru-RU" dirty="0"/>
              <a:t> права і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вичерпне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. </a:t>
            </a:r>
            <a:endParaRPr lang="ru-RU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Незважаючи</a:t>
            </a:r>
            <a:r>
              <a:rPr lang="ru-RU" dirty="0" smtClean="0"/>
              <a:t> </a:t>
            </a:r>
            <a:r>
              <a:rPr lang="ru-RU" dirty="0"/>
              <a:t>на свою </a:t>
            </a:r>
            <a:r>
              <a:rPr lang="ru-RU" dirty="0" err="1"/>
              <a:t>специфічну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– кодекс, </a:t>
            </a:r>
            <a:r>
              <a:rPr lang="ru-RU" dirty="0" err="1"/>
              <a:t>цей</a:t>
            </a:r>
            <a:r>
              <a:rPr lang="ru-RU" dirty="0"/>
              <a:t> акт є законом, </a:t>
            </a:r>
            <a:r>
              <a:rPr lang="ru-RU" dirty="0" err="1"/>
              <a:t>приймається</a:t>
            </a:r>
            <a:r>
              <a:rPr lang="ru-RU" dirty="0"/>
              <a:t> та </a:t>
            </a:r>
            <a:r>
              <a:rPr lang="ru-RU" dirty="0" err="1"/>
              <a:t>змінюється</a:t>
            </a:r>
            <a:r>
              <a:rPr lang="ru-RU" dirty="0"/>
              <a:t> у тому ж порядку,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юридичну</a:t>
            </a:r>
            <a:r>
              <a:rPr lang="ru-RU" dirty="0"/>
              <a:t> силу.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Трохи фактів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828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Ст. 171 Кримінального кодексу України: коментар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err="1">
                <a:solidFill>
                  <a:srgbClr val="293A55"/>
                </a:solidFill>
                <a:latin typeface="IBM Plex Serif"/>
              </a:rPr>
              <a:t>Професійним</a:t>
            </a:r>
            <a:r>
              <a:rPr lang="ru-RU" i="1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i="1" dirty="0" err="1">
                <a:solidFill>
                  <a:srgbClr val="293A55"/>
                </a:solidFill>
                <a:latin typeface="IBM Plex Serif"/>
              </a:rPr>
              <a:t>журналістом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 є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штатний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або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позаштатний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творчий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працівник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який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як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учасник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інформаційних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відносин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професійно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збирає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одержує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створює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і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готує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інформацію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для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поширення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її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ЗМІ,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виконує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редакційно-посадові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службові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обов'язки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в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засобі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масової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інформації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відповідно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до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професійних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назв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посад (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роботи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)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журналіста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які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зазначаються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в державному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класифікаторі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професій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України</a:t>
            </a:r>
            <a:r>
              <a:rPr lang="ru-RU" b="0" dirty="0" smtClean="0">
                <a:solidFill>
                  <a:srgbClr val="293A55"/>
                </a:solidFill>
                <a:latin typeface="IBM Plex Serif"/>
              </a:rPr>
              <a:t>.</a:t>
            </a:r>
          </a:p>
          <a:p>
            <a:r>
              <a:rPr lang="ru-RU" b="0" dirty="0" smtClean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Свою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професійну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діяльність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він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може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здійснювати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в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інтересах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будь-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якого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друкованого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(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газети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журнали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бюлетені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тощо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і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разові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видання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з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визначеним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тиражем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)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або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аудіовізуального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(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радіомовлення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телебачення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кіно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звукозапис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відеозапис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тощо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)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засобу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масової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інформації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а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також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інформаційного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агентства.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Ст. 171 Кримінального кодексу України: коментар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>
                <a:solidFill>
                  <a:srgbClr val="293A55"/>
                </a:solidFill>
                <a:latin typeface="IBM Plex Serif"/>
              </a:rPr>
              <a:t>3. </a:t>
            </a:r>
            <a:r>
              <a:rPr lang="ru-RU" dirty="0" err="1">
                <a:solidFill>
                  <a:srgbClr val="293A55"/>
                </a:solidFill>
                <a:latin typeface="IBM Plex Serif"/>
              </a:rPr>
              <a:t>Об'єктивна</a:t>
            </a:r>
            <a:r>
              <a:rPr lang="ru-RU" dirty="0">
                <a:solidFill>
                  <a:srgbClr val="293A55"/>
                </a:solidFill>
                <a:latin typeface="IBM Plex Serif"/>
              </a:rPr>
              <a:t> сторона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 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цього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злочину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полягає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у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діях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які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перешкоджають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законній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професійній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діяльності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як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окремого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журналіста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(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журналістів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), так і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засобу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масової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інформації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, і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можуть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мати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дві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форми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:</a:t>
            </a:r>
          </a:p>
          <a:p>
            <a:pPr algn="just"/>
            <a:r>
              <a:rPr lang="ru-RU" b="0" dirty="0">
                <a:solidFill>
                  <a:srgbClr val="293A55"/>
                </a:solidFill>
                <a:latin typeface="IBM Plex Serif"/>
              </a:rPr>
              <a:t>1)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перешкоджання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законній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діяльності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журналістів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(</a:t>
            </a:r>
            <a:r>
              <a:rPr lang="ru-RU" b="0" dirty="0">
                <a:solidFill>
                  <a:srgbClr val="0000FF"/>
                </a:solidFill>
                <a:latin typeface="IBM Plex Serif"/>
                <a:hlinkClick r:id="rId2"/>
              </a:rPr>
              <a:t>ч. 1 ст. 171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);</a:t>
            </a:r>
          </a:p>
          <a:p>
            <a:pPr algn="just"/>
            <a:r>
              <a:rPr lang="ru-RU" b="0" dirty="0">
                <a:solidFill>
                  <a:srgbClr val="293A55"/>
                </a:solidFill>
                <a:latin typeface="IBM Plex Serif"/>
              </a:rPr>
              <a:t>2)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переслідування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журналіста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за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виконання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професійних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обов'язків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</a:t>
            </a:r>
            <a:r>
              <a:rPr lang="ru-RU" b="0" dirty="0" err="1">
                <a:solidFill>
                  <a:srgbClr val="293A55"/>
                </a:solidFill>
                <a:latin typeface="IBM Plex Serif"/>
              </a:rPr>
              <a:t>або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 за критику (</a:t>
            </a:r>
            <a:r>
              <a:rPr lang="ru-RU" b="0" dirty="0">
                <a:solidFill>
                  <a:srgbClr val="0000FF"/>
                </a:solidFill>
                <a:latin typeface="IBM Plex Serif"/>
                <a:hlinkClick r:id="rId3"/>
              </a:rPr>
              <a:t>ч. 2 ст. 171</a:t>
            </a:r>
            <a:r>
              <a:rPr lang="ru-RU" b="0" dirty="0">
                <a:solidFill>
                  <a:srgbClr val="293A55"/>
                </a:solidFill>
                <a:latin typeface="IBM Plex Serif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Ст. 171 Кримінального кодексу України: коментар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Законною є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така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діяльність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журналістів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, яка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спрямована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реалізацію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ними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своїх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повноважень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інформаційній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сфері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здійснюється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засобами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та в порядку,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передбачених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законом.</a:t>
            </a:r>
          </a:p>
          <a:p>
            <a:pPr algn="just"/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Перешкоджання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незаконній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професійній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журналіста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не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утворює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складу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злочину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передбаченого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ст. 171. Такою,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зокрема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слід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визнавати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професійну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діяльність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журналістів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щодо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збирання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зберігання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поширення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обмеженим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доступом (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конфіденційна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таємна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) з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порушенням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latin typeface="Arial" panose="020B0604020202020204" pitchFamily="34" charset="0"/>
              </a:rPr>
              <a:t>встановленого</a:t>
            </a:r>
            <a:r>
              <a:rPr 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законом порядку.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4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Ст. 171 Кримінального кодексу України: коментар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Перешкоджання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законній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професійній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журналістів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це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протиправне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створення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будь-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яких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перепон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обмежень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заборон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щодо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одержання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поширення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зберігання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окремим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журналістом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журналістами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засобом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масової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примушування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до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поширення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певної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відмові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її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поширенні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незаконному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вилученні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тиражу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друкованої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endParaRPr lang="ru-RU" b="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знятті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передачі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ефіру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endParaRPr lang="ru-RU" b="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недопущенні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журналіста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до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участі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прес-конференції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endParaRPr lang="ru-RU" b="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безпідставній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відмові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акредитації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засобу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масової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окремому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журналістові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endParaRPr lang="ru-RU" b="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позбавленні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журналіста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засіб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масової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можливості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скористатися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переважним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правом на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одержання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необґрунтованій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відмові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задоволенні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запиту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щодо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доступу до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офіційних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документів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наданні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письмової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усної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порушенні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права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власності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інформацію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endParaRPr lang="ru-RU" b="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навмисному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приховуванні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endParaRPr lang="ru-RU" b="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безпідставній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відмові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поширення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певної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тощо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3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Ст. 171 Кримінального кодексу України: коментар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Перешкоджанням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законній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професійній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журналістів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може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бути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визнане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b="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безпідставне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порушення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кримінальної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справи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проти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конкретного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журналіста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за фактом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журналістської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проведення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перевірок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контрольними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правоохоронними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органами з метою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унеможливити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істотно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утруднити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діяльність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засобу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масової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безпідставне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вилучення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документів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endParaRPr lang="ru-RU" b="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пов'язаних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з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діяльністю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засобу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масової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конкретного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журналіста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тощо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/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Таке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перешкоджання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може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здійснюватися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шляхом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погроз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застосування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фізичного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насильства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обману, шантажу,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пошкодження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знищення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майна,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підкупу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зловживання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владою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службовим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становищем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тощо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1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Ст. 171 Кримінального кодексу України: коментар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96752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Перешкоджання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законній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професійній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журналістів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вчинене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ході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передвиборної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кампанії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з метою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вплинути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результати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виборів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воно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призвело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до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перешкоджання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здійсненню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громадянином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виборчого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права,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слід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кваліфікувати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за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сукупністю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злочинів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передбачених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статтями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171 і 157.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таке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перешкоджання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вчинювалося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службовою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особою з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використанням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влади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службового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становища,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воно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за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наявності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підстав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потребує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додаткової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правової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оцінки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як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відповідний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злочин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сфері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службової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злочин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проти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правосуддя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інший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злочин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77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000000"/>
                </a:solidFill>
              </a:rPr>
              <a:t>Ст. 171 Кримінального кодексу України: коментар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Переслідування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може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полягати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у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фізичному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психічному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впливі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журналіста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рідних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близьких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знищенні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пошкодженні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майна, </a:t>
            </a:r>
            <a:endParaRPr lang="ru-RU" b="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обмеженні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позбавленні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прав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законних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інтересів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позбавлення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премії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істотне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зменшення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розміру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гонорару,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звільнення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роботи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переведення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іншу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роботу,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відмова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оприлюднювати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підготовлені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ним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матеріали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endParaRPr lang="ru-RU" b="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Необхідною</a:t>
            </a:r>
            <a:r>
              <a:rPr lang="ru-RU" b="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ознакою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таких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дій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для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кваліфікації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їх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за ч. 2 ст. 171 є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причинна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обумовленість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такого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переслідування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виконанням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журналістом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професійних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обов'язків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критикою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фізичних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(не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обов'язково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самого винного)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юридичних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осіб</a:t>
            </a:r>
            <a:r>
              <a:rPr 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2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000000"/>
                </a:solidFill>
              </a:rPr>
              <a:t>Ст. </a:t>
            </a:r>
            <a:r>
              <a:rPr lang="uk-UA" sz="2400" dirty="0" smtClean="0">
                <a:solidFill>
                  <a:srgbClr val="000000"/>
                </a:solidFill>
              </a:rPr>
              <a:t>345-1 </a:t>
            </a:r>
            <a:r>
              <a:rPr lang="uk-UA" sz="2400" dirty="0">
                <a:solidFill>
                  <a:srgbClr val="000000"/>
                </a:solidFill>
              </a:rPr>
              <a:t>Кримінального кодексу України: коментар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100" b="0" dirty="0"/>
              <a:t>1. </a:t>
            </a:r>
            <a:r>
              <a:rPr lang="ru-RU" sz="2100" b="0" dirty="0" err="1"/>
              <a:t>Погроза</a:t>
            </a:r>
            <a:r>
              <a:rPr lang="ru-RU" sz="2100" b="0" dirty="0"/>
              <a:t> </a:t>
            </a:r>
            <a:r>
              <a:rPr lang="ru-RU" sz="2100" b="0" dirty="0" err="1"/>
              <a:t>вбивством</a:t>
            </a:r>
            <a:r>
              <a:rPr lang="ru-RU" sz="2100" b="0" dirty="0"/>
              <a:t>, </a:t>
            </a:r>
            <a:r>
              <a:rPr lang="ru-RU" sz="2100" b="0" dirty="0" err="1"/>
              <a:t>насильством</a:t>
            </a:r>
            <a:r>
              <a:rPr lang="ru-RU" sz="2100" b="0" dirty="0"/>
              <a:t> </a:t>
            </a:r>
            <a:r>
              <a:rPr lang="ru-RU" sz="2100" b="0" dirty="0" err="1"/>
              <a:t>або</a:t>
            </a:r>
            <a:r>
              <a:rPr lang="ru-RU" sz="2100" b="0" dirty="0"/>
              <a:t> </a:t>
            </a:r>
            <a:r>
              <a:rPr lang="ru-RU" sz="2100" b="0" dirty="0" err="1"/>
              <a:t>знищенням</a:t>
            </a:r>
            <a:r>
              <a:rPr lang="ru-RU" sz="2100" b="0" dirty="0"/>
              <a:t> </a:t>
            </a:r>
            <a:r>
              <a:rPr lang="ru-RU" sz="2100" b="0" dirty="0" err="1"/>
              <a:t>чи</a:t>
            </a:r>
            <a:r>
              <a:rPr lang="ru-RU" sz="2100" b="0" dirty="0"/>
              <a:t> </a:t>
            </a:r>
            <a:r>
              <a:rPr lang="ru-RU" sz="2100" b="0" dirty="0" err="1"/>
              <a:t>пошкодженням</a:t>
            </a:r>
            <a:r>
              <a:rPr lang="ru-RU" sz="2100" b="0" dirty="0"/>
              <a:t> майна </a:t>
            </a:r>
            <a:r>
              <a:rPr lang="ru-RU" sz="2100" b="0" dirty="0" err="1"/>
              <a:t>щодо</a:t>
            </a:r>
            <a:r>
              <a:rPr lang="ru-RU" sz="2100" b="0" dirty="0"/>
              <a:t> </a:t>
            </a:r>
            <a:r>
              <a:rPr lang="ru-RU" sz="2100" b="0" dirty="0" err="1"/>
              <a:t>журналіста</a:t>
            </a:r>
            <a:r>
              <a:rPr lang="ru-RU" sz="2100" b="0" dirty="0"/>
              <a:t>, </a:t>
            </a:r>
            <a:r>
              <a:rPr lang="ru-RU" sz="2100" b="0" dirty="0" err="1"/>
              <a:t>його</a:t>
            </a:r>
            <a:r>
              <a:rPr lang="ru-RU" sz="2100" b="0" dirty="0"/>
              <a:t> </a:t>
            </a:r>
            <a:r>
              <a:rPr lang="ru-RU" sz="2100" b="0" dirty="0" err="1"/>
              <a:t>близьких</a:t>
            </a:r>
            <a:r>
              <a:rPr lang="ru-RU" sz="2100" b="0" dirty="0"/>
              <a:t> </a:t>
            </a:r>
            <a:r>
              <a:rPr lang="ru-RU" sz="2100" b="0" dirty="0" err="1"/>
              <a:t>родичів</a:t>
            </a:r>
            <a:r>
              <a:rPr lang="ru-RU" sz="2100" b="0" dirty="0"/>
              <a:t> </a:t>
            </a:r>
            <a:r>
              <a:rPr lang="ru-RU" sz="2100" b="0" dirty="0" err="1"/>
              <a:t>чи</a:t>
            </a:r>
            <a:r>
              <a:rPr lang="ru-RU" sz="2100" b="0" dirty="0"/>
              <a:t> </a:t>
            </a:r>
            <a:r>
              <a:rPr lang="ru-RU" sz="2100" b="0" dirty="0" err="1"/>
              <a:t>членів</a:t>
            </a:r>
            <a:r>
              <a:rPr lang="ru-RU" sz="2100" b="0" dirty="0"/>
              <a:t> </a:t>
            </a:r>
            <a:r>
              <a:rPr lang="ru-RU" sz="2100" b="0" dirty="0" err="1"/>
              <a:t>сім’ї</a:t>
            </a:r>
            <a:r>
              <a:rPr lang="ru-RU" sz="2100" b="0" dirty="0"/>
              <a:t> у </a:t>
            </a:r>
            <a:r>
              <a:rPr lang="ru-RU" sz="2100" b="0" dirty="0" err="1"/>
              <a:t>зв’язку</a:t>
            </a:r>
            <a:r>
              <a:rPr lang="ru-RU" sz="2100" b="0" dirty="0"/>
              <a:t> </a:t>
            </a:r>
            <a:r>
              <a:rPr lang="ru-RU" sz="2100" b="0" dirty="0" err="1"/>
              <a:t>із</a:t>
            </a:r>
            <a:r>
              <a:rPr lang="ru-RU" sz="2100" b="0" dirty="0"/>
              <a:t> </a:t>
            </a:r>
            <a:r>
              <a:rPr lang="ru-RU" sz="2100" b="0" dirty="0" err="1"/>
              <a:t>здійсненням</a:t>
            </a:r>
            <a:r>
              <a:rPr lang="ru-RU" sz="2100" b="0" dirty="0"/>
              <a:t> </a:t>
            </a:r>
            <a:r>
              <a:rPr lang="ru-RU" sz="2100" b="0" dirty="0" err="1"/>
              <a:t>цим</a:t>
            </a:r>
            <a:r>
              <a:rPr lang="ru-RU" sz="2100" b="0" dirty="0"/>
              <a:t> </a:t>
            </a:r>
            <a:r>
              <a:rPr lang="ru-RU" sz="2100" b="0" dirty="0" err="1"/>
              <a:t>журналістом</a:t>
            </a:r>
            <a:r>
              <a:rPr lang="ru-RU" sz="2100" b="0" dirty="0"/>
              <a:t> </a:t>
            </a:r>
            <a:r>
              <a:rPr lang="ru-RU" sz="2100" b="0" dirty="0" err="1"/>
              <a:t>законної</a:t>
            </a:r>
            <a:r>
              <a:rPr lang="ru-RU" sz="2100" b="0" dirty="0"/>
              <a:t> </a:t>
            </a:r>
            <a:r>
              <a:rPr lang="ru-RU" sz="2100" b="0" dirty="0" err="1"/>
              <a:t>професійної</a:t>
            </a:r>
            <a:r>
              <a:rPr lang="ru-RU" sz="2100" b="0" dirty="0"/>
              <a:t> </a:t>
            </a:r>
            <a:r>
              <a:rPr lang="ru-RU" sz="2100" b="0" dirty="0" err="1"/>
              <a:t>діяльності</a:t>
            </a:r>
            <a:r>
              <a:rPr lang="ru-RU" sz="2100" b="0" dirty="0"/>
              <a:t> -</a:t>
            </a:r>
          </a:p>
          <a:p>
            <a:r>
              <a:rPr lang="ru-RU" sz="2100" b="0" dirty="0" err="1"/>
              <a:t>карається</a:t>
            </a:r>
            <a:r>
              <a:rPr lang="ru-RU" sz="2100" b="0" dirty="0"/>
              <a:t> </a:t>
            </a:r>
            <a:r>
              <a:rPr lang="ru-RU" sz="2100" b="0" dirty="0" err="1"/>
              <a:t>виправними</a:t>
            </a:r>
            <a:r>
              <a:rPr lang="ru-RU" sz="2100" b="0" dirty="0"/>
              <a:t> роботами на строк до </a:t>
            </a:r>
            <a:r>
              <a:rPr lang="ru-RU" sz="2100" b="0" dirty="0" err="1"/>
              <a:t>двох</a:t>
            </a:r>
            <a:r>
              <a:rPr lang="ru-RU" sz="2100" b="0" dirty="0"/>
              <a:t> </a:t>
            </a:r>
            <a:r>
              <a:rPr lang="ru-RU" sz="2100" b="0" dirty="0" err="1"/>
              <a:t>років</a:t>
            </a:r>
            <a:r>
              <a:rPr lang="ru-RU" sz="2100" b="0" dirty="0"/>
              <a:t> </a:t>
            </a:r>
            <a:r>
              <a:rPr lang="ru-RU" sz="2100" b="0" dirty="0" err="1"/>
              <a:t>або</a:t>
            </a:r>
            <a:r>
              <a:rPr lang="ru-RU" sz="2100" b="0" dirty="0"/>
              <a:t> </a:t>
            </a:r>
            <a:r>
              <a:rPr lang="ru-RU" sz="2100" b="0" dirty="0" err="1"/>
              <a:t>арештом</a:t>
            </a:r>
            <a:r>
              <a:rPr lang="ru-RU" sz="2100" b="0" dirty="0"/>
              <a:t> на строк до шести </a:t>
            </a:r>
            <a:r>
              <a:rPr lang="ru-RU" sz="2100" b="0" dirty="0" err="1"/>
              <a:t>місяців</a:t>
            </a:r>
            <a:r>
              <a:rPr lang="ru-RU" sz="2100" b="0" dirty="0"/>
              <a:t>, </a:t>
            </a:r>
            <a:r>
              <a:rPr lang="ru-RU" sz="2100" b="0" dirty="0" err="1"/>
              <a:t>або</a:t>
            </a:r>
            <a:r>
              <a:rPr lang="ru-RU" sz="2100" b="0" dirty="0"/>
              <a:t> </a:t>
            </a:r>
            <a:r>
              <a:rPr lang="ru-RU" sz="2100" b="0" dirty="0" err="1"/>
              <a:t>обмеженням</a:t>
            </a:r>
            <a:r>
              <a:rPr lang="ru-RU" sz="2100" b="0" dirty="0"/>
              <a:t> </a:t>
            </a:r>
            <a:r>
              <a:rPr lang="ru-RU" sz="2100" b="0" dirty="0" err="1"/>
              <a:t>волі</a:t>
            </a:r>
            <a:r>
              <a:rPr lang="ru-RU" sz="2100" b="0" dirty="0"/>
              <a:t> на строк до </a:t>
            </a:r>
            <a:r>
              <a:rPr lang="ru-RU" sz="2100" b="0" dirty="0" err="1"/>
              <a:t>трьох</a:t>
            </a:r>
            <a:r>
              <a:rPr lang="ru-RU" sz="2100" b="0" dirty="0"/>
              <a:t> </a:t>
            </a:r>
            <a:r>
              <a:rPr lang="ru-RU" sz="2100" b="0" dirty="0" err="1"/>
              <a:t>років</a:t>
            </a:r>
            <a:r>
              <a:rPr lang="ru-RU" sz="2100" b="0" dirty="0"/>
              <a:t>, </a:t>
            </a:r>
            <a:r>
              <a:rPr lang="ru-RU" sz="2100" b="0" dirty="0" err="1"/>
              <a:t>або</a:t>
            </a:r>
            <a:r>
              <a:rPr lang="ru-RU" sz="2100" b="0" dirty="0"/>
              <a:t> </a:t>
            </a:r>
            <a:r>
              <a:rPr lang="ru-RU" sz="2100" b="0" dirty="0" err="1"/>
              <a:t>позбавленням</a:t>
            </a:r>
            <a:r>
              <a:rPr lang="ru-RU" sz="2100" b="0" dirty="0"/>
              <a:t> </a:t>
            </a:r>
            <a:r>
              <a:rPr lang="ru-RU" sz="2100" b="0" dirty="0" err="1"/>
              <a:t>волі</a:t>
            </a:r>
            <a:r>
              <a:rPr lang="ru-RU" sz="2100" b="0" dirty="0"/>
              <a:t> на строк до </a:t>
            </a:r>
            <a:r>
              <a:rPr lang="ru-RU" sz="2100" b="0" dirty="0" err="1"/>
              <a:t>трьох</a:t>
            </a:r>
            <a:r>
              <a:rPr lang="ru-RU" sz="2100" b="0" dirty="0"/>
              <a:t> </a:t>
            </a:r>
            <a:r>
              <a:rPr lang="ru-RU" sz="2100" b="0" dirty="0" err="1"/>
              <a:t>років</a:t>
            </a:r>
            <a:r>
              <a:rPr lang="ru-RU" sz="2100" b="0" dirty="0"/>
              <a:t>.</a:t>
            </a:r>
          </a:p>
          <a:p>
            <a:r>
              <a:rPr lang="ru-RU" sz="2100" b="0" dirty="0"/>
              <a:t>2. </a:t>
            </a:r>
            <a:r>
              <a:rPr lang="ru-RU" sz="2100" b="0" dirty="0" err="1"/>
              <a:t>Умисне</a:t>
            </a:r>
            <a:r>
              <a:rPr lang="ru-RU" sz="2100" b="0" dirty="0"/>
              <a:t> </a:t>
            </a:r>
            <a:r>
              <a:rPr lang="ru-RU" sz="2100" b="0" dirty="0" err="1"/>
              <a:t>заподіяння</a:t>
            </a:r>
            <a:r>
              <a:rPr lang="ru-RU" sz="2100" b="0" dirty="0"/>
              <a:t> </a:t>
            </a:r>
            <a:r>
              <a:rPr lang="ru-RU" sz="2100" b="0" dirty="0" err="1"/>
              <a:t>журналісту</a:t>
            </a:r>
            <a:r>
              <a:rPr lang="ru-RU" sz="2100" b="0" dirty="0"/>
              <a:t>, </a:t>
            </a:r>
            <a:r>
              <a:rPr lang="ru-RU" sz="2100" b="0" dirty="0" err="1"/>
              <a:t>його</a:t>
            </a:r>
            <a:r>
              <a:rPr lang="ru-RU" sz="2100" b="0" dirty="0"/>
              <a:t> </a:t>
            </a:r>
            <a:r>
              <a:rPr lang="ru-RU" sz="2100" b="0" dirty="0" err="1"/>
              <a:t>близьким</a:t>
            </a:r>
            <a:r>
              <a:rPr lang="ru-RU" sz="2100" b="0" dirty="0"/>
              <a:t> родичам </a:t>
            </a:r>
            <a:r>
              <a:rPr lang="ru-RU" sz="2100" b="0" dirty="0" err="1"/>
              <a:t>чи</a:t>
            </a:r>
            <a:r>
              <a:rPr lang="ru-RU" sz="2100" b="0" dirty="0"/>
              <a:t> членам </a:t>
            </a:r>
            <a:r>
              <a:rPr lang="ru-RU" sz="2100" b="0" dirty="0" err="1"/>
              <a:t>сім’ї</a:t>
            </a:r>
            <a:r>
              <a:rPr lang="ru-RU" sz="2100" b="0" dirty="0"/>
              <a:t> </a:t>
            </a:r>
            <a:r>
              <a:rPr lang="ru-RU" sz="2100" b="0" dirty="0" err="1"/>
              <a:t>побоїв</a:t>
            </a:r>
            <a:r>
              <a:rPr lang="ru-RU" sz="2100" b="0" dirty="0"/>
              <a:t>, легких </a:t>
            </a:r>
            <a:r>
              <a:rPr lang="ru-RU" sz="2100" b="0" dirty="0" err="1"/>
              <a:t>або</a:t>
            </a:r>
            <a:r>
              <a:rPr lang="ru-RU" sz="2100" b="0" dirty="0"/>
              <a:t> </a:t>
            </a:r>
            <a:r>
              <a:rPr lang="ru-RU" sz="2100" b="0" dirty="0" err="1"/>
              <a:t>середньої</a:t>
            </a:r>
            <a:r>
              <a:rPr lang="ru-RU" sz="2100" b="0" dirty="0"/>
              <a:t> </a:t>
            </a:r>
            <a:r>
              <a:rPr lang="ru-RU" sz="2100" b="0" dirty="0" err="1"/>
              <a:t>тяжкості</a:t>
            </a:r>
            <a:r>
              <a:rPr lang="ru-RU" sz="2100" b="0" dirty="0"/>
              <a:t> </a:t>
            </a:r>
            <a:r>
              <a:rPr lang="ru-RU" sz="2100" b="0" dirty="0" err="1"/>
              <a:t>тілесних</a:t>
            </a:r>
            <a:r>
              <a:rPr lang="ru-RU" sz="2100" b="0" dirty="0"/>
              <a:t> </a:t>
            </a:r>
            <a:r>
              <a:rPr lang="ru-RU" sz="2100" b="0" dirty="0" err="1"/>
              <a:t>ушкоджень</a:t>
            </a:r>
            <a:r>
              <a:rPr lang="ru-RU" sz="2100" b="0" dirty="0"/>
              <a:t> у </a:t>
            </a:r>
            <a:r>
              <a:rPr lang="ru-RU" sz="2100" b="0" dirty="0" err="1"/>
              <a:t>зв’язку</a:t>
            </a:r>
            <a:r>
              <a:rPr lang="ru-RU" sz="2100" b="0" dirty="0"/>
              <a:t> </a:t>
            </a:r>
            <a:r>
              <a:rPr lang="ru-RU" sz="2100" b="0" dirty="0" err="1"/>
              <a:t>із</a:t>
            </a:r>
            <a:r>
              <a:rPr lang="ru-RU" sz="2100" b="0" dirty="0"/>
              <a:t> </a:t>
            </a:r>
            <a:r>
              <a:rPr lang="ru-RU" sz="2100" b="0" dirty="0" err="1"/>
              <a:t>здійсненням</a:t>
            </a:r>
            <a:r>
              <a:rPr lang="ru-RU" sz="2100" b="0" dirty="0"/>
              <a:t> </a:t>
            </a:r>
            <a:r>
              <a:rPr lang="ru-RU" sz="2100" b="0" dirty="0" err="1"/>
              <a:t>цим</a:t>
            </a:r>
            <a:r>
              <a:rPr lang="ru-RU" sz="2100" b="0" dirty="0"/>
              <a:t> </a:t>
            </a:r>
            <a:r>
              <a:rPr lang="ru-RU" sz="2100" b="0" dirty="0" err="1"/>
              <a:t>журналістом</a:t>
            </a:r>
            <a:r>
              <a:rPr lang="ru-RU" sz="2100" b="0" dirty="0"/>
              <a:t> </a:t>
            </a:r>
            <a:r>
              <a:rPr lang="ru-RU" sz="2100" b="0" dirty="0" err="1"/>
              <a:t>законної</a:t>
            </a:r>
            <a:r>
              <a:rPr lang="ru-RU" sz="2100" b="0" dirty="0"/>
              <a:t> </a:t>
            </a:r>
            <a:r>
              <a:rPr lang="ru-RU" sz="2100" b="0" dirty="0" err="1"/>
              <a:t>професійної</a:t>
            </a:r>
            <a:r>
              <a:rPr lang="ru-RU" sz="2100" b="0" dirty="0"/>
              <a:t> </a:t>
            </a:r>
            <a:r>
              <a:rPr lang="ru-RU" sz="2100" b="0" dirty="0" err="1"/>
              <a:t>діяльності</a:t>
            </a:r>
            <a:r>
              <a:rPr lang="ru-RU" sz="2100" b="0" dirty="0"/>
              <a:t> -</a:t>
            </a:r>
          </a:p>
          <a:p>
            <a:r>
              <a:rPr lang="ru-RU" sz="2100" b="0" dirty="0" err="1"/>
              <a:t>карається</a:t>
            </a:r>
            <a:r>
              <a:rPr lang="ru-RU" sz="2100" b="0" dirty="0"/>
              <a:t> </a:t>
            </a:r>
            <a:r>
              <a:rPr lang="ru-RU" sz="2100" b="0" dirty="0" err="1"/>
              <a:t>обмеженням</a:t>
            </a:r>
            <a:r>
              <a:rPr lang="ru-RU" sz="2100" b="0" dirty="0"/>
              <a:t> </a:t>
            </a:r>
            <a:r>
              <a:rPr lang="ru-RU" sz="2100" b="0" dirty="0" err="1"/>
              <a:t>волі</a:t>
            </a:r>
            <a:r>
              <a:rPr lang="ru-RU" sz="2100" b="0" dirty="0"/>
              <a:t> на строк до </a:t>
            </a:r>
            <a:r>
              <a:rPr lang="ru-RU" sz="2100" b="0" dirty="0" err="1"/>
              <a:t>п’яти</a:t>
            </a:r>
            <a:r>
              <a:rPr lang="ru-RU" sz="2100" b="0" dirty="0"/>
              <a:t> </a:t>
            </a:r>
            <a:r>
              <a:rPr lang="ru-RU" sz="2100" b="0" dirty="0" err="1"/>
              <a:t>років</a:t>
            </a:r>
            <a:r>
              <a:rPr lang="ru-RU" sz="2100" b="0" dirty="0"/>
              <a:t> </a:t>
            </a:r>
            <a:r>
              <a:rPr lang="ru-RU" sz="2100" b="0" dirty="0" err="1"/>
              <a:t>або</a:t>
            </a:r>
            <a:r>
              <a:rPr lang="ru-RU" sz="2100" b="0" dirty="0"/>
              <a:t> </a:t>
            </a:r>
            <a:r>
              <a:rPr lang="ru-RU" sz="2100" b="0" dirty="0" err="1"/>
              <a:t>позбавленням</a:t>
            </a:r>
            <a:r>
              <a:rPr lang="ru-RU" sz="2100" b="0" dirty="0"/>
              <a:t> </a:t>
            </a:r>
            <a:r>
              <a:rPr lang="ru-RU" sz="2100" b="0" dirty="0" err="1"/>
              <a:t>волі</a:t>
            </a:r>
            <a:r>
              <a:rPr lang="ru-RU" sz="2100" b="0" dirty="0"/>
              <a:t> на той </a:t>
            </a:r>
            <a:r>
              <a:rPr lang="ru-RU" sz="2100" b="0" dirty="0" err="1"/>
              <a:t>самий</a:t>
            </a:r>
            <a:r>
              <a:rPr lang="ru-RU" sz="2100" b="0" dirty="0"/>
              <a:t> строк.</a:t>
            </a:r>
          </a:p>
          <a:p>
            <a:r>
              <a:rPr lang="ru-RU" sz="2100" b="0" dirty="0"/>
              <a:t>3. </a:t>
            </a:r>
            <a:r>
              <a:rPr lang="ru-RU" sz="2100" b="0" dirty="0" err="1"/>
              <a:t>Умисне</a:t>
            </a:r>
            <a:r>
              <a:rPr lang="ru-RU" sz="2100" b="0" dirty="0"/>
              <a:t> </a:t>
            </a:r>
            <a:r>
              <a:rPr lang="ru-RU" sz="2100" b="0" dirty="0" err="1"/>
              <a:t>заподіяння</a:t>
            </a:r>
            <a:r>
              <a:rPr lang="ru-RU" sz="2100" b="0" dirty="0"/>
              <a:t> </a:t>
            </a:r>
            <a:r>
              <a:rPr lang="ru-RU" sz="2100" b="0" dirty="0" err="1"/>
              <a:t>журналісту</a:t>
            </a:r>
            <a:r>
              <a:rPr lang="ru-RU" sz="2100" b="0" dirty="0"/>
              <a:t>, </a:t>
            </a:r>
            <a:r>
              <a:rPr lang="ru-RU" sz="2100" b="0" dirty="0" err="1"/>
              <a:t>його</a:t>
            </a:r>
            <a:r>
              <a:rPr lang="ru-RU" sz="2100" b="0" dirty="0"/>
              <a:t> </a:t>
            </a:r>
            <a:r>
              <a:rPr lang="ru-RU" sz="2100" b="0" dirty="0" err="1"/>
              <a:t>близьким</a:t>
            </a:r>
            <a:r>
              <a:rPr lang="ru-RU" sz="2100" b="0" dirty="0"/>
              <a:t> родичам </a:t>
            </a:r>
            <a:r>
              <a:rPr lang="ru-RU" sz="2100" b="0" dirty="0" err="1"/>
              <a:t>чи</a:t>
            </a:r>
            <a:r>
              <a:rPr lang="ru-RU" sz="2100" b="0" dirty="0"/>
              <a:t> членам </a:t>
            </a:r>
            <a:r>
              <a:rPr lang="ru-RU" sz="2100" b="0" dirty="0" err="1"/>
              <a:t>сім’ї</a:t>
            </a:r>
            <a:r>
              <a:rPr lang="ru-RU" sz="2100" b="0" dirty="0"/>
              <a:t> тяжкого </a:t>
            </a:r>
            <a:r>
              <a:rPr lang="ru-RU" sz="2100" b="0" dirty="0" err="1"/>
              <a:t>тілесного</a:t>
            </a:r>
            <a:r>
              <a:rPr lang="ru-RU" sz="2100" b="0" dirty="0"/>
              <a:t> </a:t>
            </a:r>
            <a:r>
              <a:rPr lang="ru-RU" sz="2100" b="0" dirty="0" err="1"/>
              <a:t>ушкодження</a:t>
            </a:r>
            <a:r>
              <a:rPr lang="ru-RU" sz="2100" b="0" dirty="0"/>
              <a:t> у </a:t>
            </a:r>
            <a:r>
              <a:rPr lang="ru-RU" sz="2100" b="0" dirty="0" err="1"/>
              <a:t>зв’язку</a:t>
            </a:r>
            <a:r>
              <a:rPr lang="ru-RU" sz="2100" b="0" dirty="0"/>
              <a:t> </a:t>
            </a:r>
            <a:r>
              <a:rPr lang="ru-RU" sz="2100" b="0" dirty="0" err="1"/>
              <a:t>із</a:t>
            </a:r>
            <a:r>
              <a:rPr lang="ru-RU" sz="2100" b="0" dirty="0"/>
              <a:t> </a:t>
            </a:r>
            <a:r>
              <a:rPr lang="ru-RU" sz="2100" b="0" dirty="0" err="1"/>
              <a:t>здійсненням</a:t>
            </a:r>
            <a:r>
              <a:rPr lang="ru-RU" sz="2100" b="0" dirty="0"/>
              <a:t> </a:t>
            </a:r>
            <a:r>
              <a:rPr lang="ru-RU" sz="2100" b="0" dirty="0" err="1"/>
              <a:t>цим</a:t>
            </a:r>
            <a:r>
              <a:rPr lang="ru-RU" sz="2100" b="0" dirty="0"/>
              <a:t> </a:t>
            </a:r>
            <a:r>
              <a:rPr lang="ru-RU" sz="2100" b="0" dirty="0" err="1"/>
              <a:t>журналістом</a:t>
            </a:r>
            <a:r>
              <a:rPr lang="ru-RU" sz="2100" b="0" dirty="0"/>
              <a:t> </a:t>
            </a:r>
            <a:r>
              <a:rPr lang="ru-RU" sz="2100" b="0" dirty="0" err="1"/>
              <a:t>законної</a:t>
            </a:r>
            <a:r>
              <a:rPr lang="ru-RU" sz="2100" b="0" dirty="0"/>
              <a:t> </a:t>
            </a:r>
            <a:r>
              <a:rPr lang="ru-RU" sz="2100" b="0" dirty="0" err="1"/>
              <a:t>професійної</a:t>
            </a:r>
            <a:r>
              <a:rPr lang="ru-RU" sz="2100" b="0" dirty="0"/>
              <a:t> </a:t>
            </a:r>
            <a:r>
              <a:rPr lang="ru-RU" sz="2100" b="0" dirty="0" err="1"/>
              <a:t>діяльності</a:t>
            </a:r>
            <a:r>
              <a:rPr lang="ru-RU" sz="2100" b="0" dirty="0"/>
              <a:t> -</a:t>
            </a:r>
          </a:p>
          <a:p>
            <a:r>
              <a:rPr lang="ru-RU" sz="2100" b="0" dirty="0" err="1"/>
              <a:t>карається</a:t>
            </a:r>
            <a:r>
              <a:rPr lang="ru-RU" sz="2100" b="0" dirty="0"/>
              <a:t> </a:t>
            </a:r>
            <a:r>
              <a:rPr lang="ru-RU" sz="2100" b="0" dirty="0" err="1"/>
              <a:t>позбавленням</a:t>
            </a:r>
            <a:r>
              <a:rPr lang="ru-RU" sz="2100" b="0" dirty="0"/>
              <a:t> </a:t>
            </a:r>
            <a:r>
              <a:rPr lang="ru-RU" sz="2100" b="0" dirty="0" err="1"/>
              <a:t>волі</a:t>
            </a:r>
            <a:r>
              <a:rPr lang="ru-RU" sz="2100" b="0" dirty="0"/>
              <a:t> на строк </a:t>
            </a:r>
            <a:r>
              <a:rPr lang="ru-RU" sz="2100" b="0" dirty="0" err="1"/>
              <a:t>від</a:t>
            </a:r>
            <a:r>
              <a:rPr lang="ru-RU" sz="2100" b="0" dirty="0"/>
              <a:t> </a:t>
            </a:r>
            <a:r>
              <a:rPr lang="ru-RU" sz="2100" b="0" dirty="0" err="1"/>
              <a:t>п’яти</a:t>
            </a:r>
            <a:r>
              <a:rPr lang="ru-RU" sz="2100" b="0" dirty="0"/>
              <a:t> до </a:t>
            </a:r>
            <a:r>
              <a:rPr lang="ru-RU" sz="2100" b="0" dirty="0" err="1"/>
              <a:t>дванадцяти</a:t>
            </a:r>
            <a:r>
              <a:rPr lang="ru-RU" sz="2100" b="0" dirty="0"/>
              <a:t> </a:t>
            </a:r>
            <a:r>
              <a:rPr lang="ru-RU" sz="2100" b="0" dirty="0" err="1"/>
              <a:t>років</a:t>
            </a:r>
            <a:r>
              <a:rPr lang="ru-RU" sz="2100" b="0" dirty="0"/>
              <a:t>.</a:t>
            </a:r>
          </a:p>
          <a:p>
            <a:r>
              <a:rPr lang="ru-RU" sz="2100" b="0" dirty="0"/>
              <a:t>4. </a:t>
            </a:r>
            <a:r>
              <a:rPr lang="ru-RU" sz="2100" b="0" dirty="0" err="1"/>
              <a:t>Дії</a:t>
            </a:r>
            <a:r>
              <a:rPr lang="ru-RU" sz="2100" b="0" dirty="0"/>
              <a:t>, </a:t>
            </a:r>
            <a:r>
              <a:rPr lang="ru-RU" sz="2100" b="0" dirty="0" err="1"/>
              <a:t>передбачені</a:t>
            </a:r>
            <a:r>
              <a:rPr lang="ru-RU" sz="2100" b="0" dirty="0"/>
              <a:t> </a:t>
            </a:r>
            <a:r>
              <a:rPr lang="ru-RU" sz="2100" b="0" dirty="0" err="1"/>
              <a:t>частинами</a:t>
            </a:r>
            <a:r>
              <a:rPr lang="ru-RU" sz="2100" b="0" dirty="0"/>
              <a:t> </a:t>
            </a:r>
            <a:r>
              <a:rPr lang="ru-RU" sz="2100" b="0" dirty="0" err="1"/>
              <a:t>першою</a:t>
            </a:r>
            <a:r>
              <a:rPr lang="ru-RU" sz="2100" b="0" dirty="0"/>
              <a:t>, другою </a:t>
            </a:r>
            <a:r>
              <a:rPr lang="ru-RU" sz="2100" b="0" dirty="0" err="1"/>
              <a:t>або</a:t>
            </a:r>
            <a:r>
              <a:rPr lang="ru-RU" sz="2100" b="0" dirty="0"/>
              <a:t> </a:t>
            </a:r>
            <a:r>
              <a:rPr lang="ru-RU" sz="2100" b="0" dirty="0" err="1"/>
              <a:t>третьою</a:t>
            </a:r>
            <a:r>
              <a:rPr lang="ru-RU" sz="2100" b="0" dirty="0"/>
              <a:t> </a:t>
            </a:r>
            <a:r>
              <a:rPr lang="ru-RU" sz="2100" b="0" dirty="0" err="1"/>
              <a:t>цієї</a:t>
            </a:r>
            <a:r>
              <a:rPr lang="ru-RU" sz="2100" b="0" dirty="0"/>
              <a:t> </a:t>
            </a:r>
            <a:r>
              <a:rPr lang="ru-RU" sz="2100" b="0" dirty="0" err="1"/>
              <a:t>статті</a:t>
            </a:r>
            <a:r>
              <a:rPr lang="ru-RU" sz="2100" b="0" dirty="0"/>
              <a:t>, </a:t>
            </a:r>
            <a:r>
              <a:rPr lang="ru-RU" sz="2100" b="0" dirty="0" err="1"/>
              <a:t>вчинені</a:t>
            </a:r>
            <a:r>
              <a:rPr lang="ru-RU" sz="2100" b="0" dirty="0"/>
              <a:t> </a:t>
            </a:r>
            <a:r>
              <a:rPr lang="ru-RU" sz="2100" b="0" dirty="0" err="1"/>
              <a:t>організованою</a:t>
            </a:r>
            <a:r>
              <a:rPr lang="ru-RU" sz="2100" b="0" dirty="0"/>
              <a:t> </a:t>
            </a:r>
            <a:r>
              <a:rPr lang="ru-RU" sz="2100" b="0" dirty="0" err="1"/>
              <a:t>групою</a:t>
            </a:r>
            <a:r>
              <a:rPr lang="ru-RU" sz="2100" b="0" dirty="0"/>
              <a:t>, -</a:t>
            </a:r>
          </a:p>
          <a:p>
            <a:r>
              <a:rPr lang="ru-RU" sz="2100" b="0" dirty="0" err="1"/>
              <a:t>караються</a:t>
            </a:r>
            <a:r>
              <a:rPr lang="ru-RU" sz="2100" b="0" dirty="0"/>
              <a:t> </a:t>
            </a:r>
            <a:r>
              <a:rPr lang="ru-RU" sz="2100" b="0" dirty="0" err="1"/>
              <a:t>позбавленням</a:t>
            </a:r>
            <a:r>
              <a:rPr lang="ru-RU" sz="2100" b="0" dirty="0"/>
              <a:t> </a:t>
            </a:r>
            <a:r>
              <a:rPr lang="ru-RU" sz="2100" b="0" dirty="0" err="1"/>
              <a:t>волі</a:t>
            </a:r>
            <a:r>
              <a:rPr lang="ru-RU" sz="2100" b="0" dirty="0"/>
              <a:t> на строк </a:t>
            </a:r>
            <a:r>
              <a:rPr lang="ru-RU" sz="2100" b="0" dirty="0" err="1"/>
              <a:t>від</a:t>
            </a:r>
            <a:r>
              <a:rPr lang="ru-RU" sz="2100" b="0" dirty="0"/>
              <a:t> семи до </a:t>
            </a:r>
            <a:r>
              <a:rPr lang="ru-RU" sz="2100" b="0" dirty="0" err="1"/>
              <a:t>чотирнадцяти</a:t>
            </a:r>
            <a:r>
              <a:rPr lang="ru-RU" sz="2100" b="0" dirty="0"/>
              <a:t> </a:t>
            </a:r>
            <a:r>
              <a:rPr lang="ru-RU" sz="2100" b="0" dirty="0" err="1"/>
              <a:t>років</a:t>
            </a:r>
            <a:r>
              <a:rPr lang="ru-RU" sz="2100" b="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4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000000"/>
                </a:solidFill>
              </a:rPr>
              <a:t>Ст. </a:t>
            </a:r>
            <a:r>
              <a:rPr lang="uk-UA" sz="2400" dirty="0" smtClean="0">
                <a:solidFill>
                  <a:srgbClr val="000000"/>
                </a:solidFill>
              </a:rPr>
              <a:t>345-1 </a:t>
            </a:r>
            <a:r>
              <a:rPr lang="uk-UA" sz="2400" dirty="0">
                <a:solidFill>
                  <a:srgbClr val="000000"/>
                </a:solidFill>
              </a:rPr>
              <a:t>Кримінального кодексу України: коментар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dirty="0">
                <a:solidFill>
                  <a:srgbClr val="405E66"/>
                </a:solidFill>
                <a:latin typeface="Play"/>
              </a:rPr>
              <a:t>Одним з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зобов’язань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України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на шляху до демократичного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суспільства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є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забезпечення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безпеки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журналістів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.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Зокрема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Резолюція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Парламентської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Асамблеї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Ради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Європи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№ 2035 (2015) «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Захист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безпеки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журналістів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та свобода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медіа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в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Європі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»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зазначає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:</a:t>
            </a:r>
          </a:p>
          <a:p>
            <a:r>
              <a:rPr lang="ru-RU" b="0" i="1" dirty="0">
                <a:solidFill>
                  <a:srgbClr val="405E66"/>
                </a:solidFill>
                <a:latin typeface="Play"/>
              </a:rPr>
              <a:t>«Коли у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суспільстві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страх та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самоцензура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витісняють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свободу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критикувати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та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розслідувати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,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демократія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безперечно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зменшується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. Свобода та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безпека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журналістів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є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також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нашою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свободою та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нашою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безпекою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».</a:t>
            </a:r>
            <a:endParaRPr lang="ru-RU" b="0" dirty="0">
              <a:solidFill>
                <a:srgbClr val="405E66"/>
              </a:solidFill>
              <a:latin typeface="Play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000000"/>
                </a:solidFill>
              </a:rPr>
              <a:t>Ст. </a:t>
            </a:r>
            <a:r>
              <a:rPr lang="uk-UA" sz="2400" dirty="0" smtClean="0">
                <a:solidFill>
                  <a:srgbClr val="000000"/>
                </a:solidFill>
              </a:rPr>
              <a:t>345-1 </a:t>
            </a:r>
            <a:r>
              <a:rPr lang="uk-UA" sz="2400" dirty="0">
                <a:solidFill>
                  <a:srgbClr val="000000"/>
                </a:solidFill>
              </a:rPr>
              <a:t>Кримінального кодексу України: коментар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>
                <a:solidFill>
                  <a:srgbClr val="405E66"/>
                </a:solidFill>
                <a:latin typeface="Play"/>
              </a:rPr>
              <a:t>Побоями,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відповідно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до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статті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126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Кримінального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кодексу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України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, є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умисне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завдання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удару,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побоїв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або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вчинення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інших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насильницьких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дій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,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які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завдали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фізичного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болю і не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спричинили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тілесних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ушкоджень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. </a:t>
            </a:r>
            <a:endParaRPr lang="ru-RU" b="0" dirty="0" smtClean="0">
              <a:solidFill>
                <a:srgbClr val="405E66"/>
              </a:solidFill>
              <a:latin typeface="Play"/>
            </a:endParaRPr>
          </a:p>
          <a:p>
            <a:r>
              <a:rPr lang="ru-RU" b="0" dirty="0" err="1" smtClean="0">
                <a:solidFill>
                  <a:srgbClr val="405E66"/>
                </a:solidFill>
                <a:latin typeface="Play"/>
              </a:rPr>
              <a:t>Тобто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 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навіть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ляпас</a:t>
            </a:r>
            <a:r>
              <a:rPr lang="ru-RU" dirty="0">
                <a:solidFill>
                  <a:srgbClr val="405E66"/>
                </a:solidFill>
                <a:latin typeface="Play"/>
              </a:rPr>
              <a:t>,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затискання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руки,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сильний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поштовх</a:t>
            </a:r>
            <a:r>
              <a:rPr lang="ru-RU" dirty="0">
                <a:solidFill>
                  <a:srgbClr val="405E66"/>
                </a:solidFill>
                <a:latin typeface="Play"/>
              </a:rPr>
              <a:t>,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який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завдав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фізичного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болю –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вже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підпадає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під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це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визначення</a:t>
            </a:r>
            <a:r>
              <a:rPr lang="ru-RU" dirty="0">
                <a:solidFill>
                  <a:srgbClr val="405E66"/>
                </a:solidFill>
                <a:latin typeface="Play"/>
              </a:rPr>
              <a:t>, і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якщо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вони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скоєні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проти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журналіста</a:t>
            </a:r>
            <a:r>
              <a:rPr lang="ru-RU" dirty="0">
                <a:solidFill>
                  <a:srgbClr val="405E66"/>
                </a:solidFill>
                <a:latin typeface="Play"/>
              </a:rPr>
              <a:t>, то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це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буде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кримінальним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правопорушенням</a:t>
            </a:r>
            <a:r>
              <a:rPr lang="ru-RU" dirty="0">
                <a:solidFill>
                  <a:srgbClr val="405E66"/>
                </a:solidFill>
                <a:latin typeface="Play"/>
              </a:rPr>
              <a:t>,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передбаченим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частиною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другою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статті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345-1</a:t>
            </a:r>
            <a:r>
              <a:rPr lang="ru-RU" dirty="0" smtClean="0">
                <a:solidFill>
                  <a:srgbClr val="405E66"/>
                </a:solidFill>
                <a:latin typeface="Play"/>
              </a:rPr>
              <a:t>.</a:t>
            </a:r>
          </a:p>
          <a:p>
            <a:r>
              <a:rPr lang="ru-RU" dirty="0">
                <a:solidFill>
                  <a:srgbClr val="405E66"/>
                </a:solidFill>
                <a:latin typeface="Play"/>
              </a:rPr>
              <a:t> 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Навіть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якщо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синців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чи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подряпин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не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залишилося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– сам факт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завдання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фізичного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болю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журналісту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у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зв’язку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з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виконанням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ним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своїх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професійних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обов’язків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визнається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українськими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судами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підставою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для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притягнення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до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кримінальної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відповідальності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.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Наприклад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, у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вироку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Вінницького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міського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суду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Вінницької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області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по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справі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№127/27857/16-к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від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31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жовтня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2017 року </a:t>
            </a:r>
            <a:r>
              <a:rPr lang="en-US" b="0" u="sng" dirty="0">
                <a:solidFill>
                  <a:srgbClr val="4286F4"/>
                </a:solidFill>
                <a:latin typeface="Play"/>
                <a:hlinkClick r:id="rId2"/>
              </a:rPr>
              <a:t>http://reyestr.court.gov.ua/Review/69896838</a:t>
            </a:r>
            <a:r>
              <a:rPr lang="en-US" b="0" dirty="0">
                <a:solidFill>
                  <a:srgbClr val="405E66"/>
                </a:solidFill>
                <a:latin typeface="Play"/>
              </a:rPr>
              <a:t> 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зазначається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:</a:t>
            </a:r>
          </a:p>
          <a:p>
            <a:r>
              <a:rPr lang="ru-RU" b="0" i="1" dirty="0">
                <a:solidFill>
                  <a:srgbClr val="405E66"/>
                </a:solidFill>
                <a:latin typeface="Play"/>
              </a:rPr>
              <a:t>«В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результаті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протиправних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дій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ОСОБА_4, а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саме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нанесення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численних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ударів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потерпілому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ОСОБА_3,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останньому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було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завдано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фізичного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болю, без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спричинення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при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цьому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тілесних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i="1" dirty="0" err="1">
                <a:solidFill>
                  <a:srgbClr val="405E66"/>
                </a:solidFill>
                <a:latin typeface="Play"/>
              </a:rPr>
              <a:t>ушкоджень</a:t>
            </a:r>
            <a:r>
              <a:rPr lang="ru-RU" b="0" i="1" dirty="0">
                <a:solidFill>
                  <a:srgbClr val="405E66"/>
                </a:solidFill>
                <a:latin typeface="Play"/>
              </a:rPr>
              <a:t>».</a:t>
            </a:r>
            <a:endParaRPr lang="ru-RU" b="0" dirty="0">
              <a:solidFill>
                <a:srgbClr val="405E66"/>
              </a:solidFill>
              <a:latin typeface="Play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4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кримінального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err="1"/>
              <a:t>КК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: </a:t>
            </a:r>
          </a:p>
          <a:p>
            <a:pPr marL="514350" indent="-514350" algn="just">
              <a:buAutoNum type="arabicParenR"/>
            </a:pP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/>
              <a:t>прав і свобод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громадянина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 algn="just">
              <a:buAutoNum type="arabicParenR"/>
            </a:pPr>
            <a:r>
              <a:rPr lang="ru-RU" dirty="0" err="1" smtClean="0"/>
              <a:t>власності</a:t>
            </a:r>
            <a:r>
              <a:rPr lang="ru-RU" dirty="0"/>
              <a:t>, </a:t>
            </a:r>
            <a:r>
              <a:rPr lang="ru-RU" dirty="0" err="1"/>
              <a:t>громадського</a:t>
            </a:r>
            <a:r>
              <a:rPr lang="ru-RU" dirty="0"/>
              <a:t> порядку  та </a:t>
            </a:r>
            <a:r>
              <a:rPr lang="ru-RU" dirty="0" err="1"/>
              <a:t>громадської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 algn="just">
              <a:buAutoNum type="arabicParenR"/>
            </a:pPr>
            <a:r>
              <a:rPr lang="ru-RU" dirty="0" err="1" smtClean="0"/>
              <a:t>довкілля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 algn="just"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конституційного</a:t>
            </a:r>
            <a:r>
              <a:rPr lang="ru-RU" dirty="0" smtClean="0"/>
              <a:t> </a:t>
            </a:r>
            <a:r>
              <a:rPr lang="ru-RU" dirty="0"/>
              <a:t>устрою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злочинних</a:t>
            </a:r>
            <a:r>
              <a:rPr lang="ru-RU" dirty="0"/>
              <a:t> </a:t>
            </a:r>
            <a:r>
              <a:rPr lang="ru-RU" dirty="0" err="1"/>
              <a:t>посягань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 algn="just">
              <a:buAutoNum type="arabicParenR"/>
            </a:pP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/>
              <a:t>миру і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 algn="just">
              <a:buAutoNum type="arabicParenR"/>
            </a:pPr>
            <a:r>
              <a:rPr lang="ru-RU" dirty="0" smtClean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/>
              <a:t>злочинам</a:t>
            </a:r>
            <a:r>
              <a:rPr lang="ru-RU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Трохи фактів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0104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000000"/>
                </a:solidFill>
              </a:rPr>
              <a:t>Ст. </a:t>
            </a:r>
            <a:r>
              <a:rPr lang="uk-UA" sz="2400" dirty="0" smtClean="0">
                <a:solidFill>
                  <a:srgbClr val="000000"/>
                </a:solidFill>
              </a:rPr>
              <a:t>345-1 </a:t>
            </a:r>
            <a:r>
              <a:rPr lang="uk-UA" sz="2400" dirty="0">
                <a:solidFill>
                  <a:srgbClr val="000000"/>
                </a:solidFill>
              </a:rPr>
              <a:t>Кримінального кодексу України: коментар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dirty="0">
                <a:solidFill>
                  <a:srgbClr val="405E66"/>
                </a:solidFill>
                <a:latin typeface="Play"/>
              </a:rPr>
              <a:t>На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відміну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від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побоїв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,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які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не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залишають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слідів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на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тілі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,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легкі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тілесні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ушкодження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вже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мають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підтверджуватись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висновком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медичної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експертизи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відповідно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до Правил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судово-медичного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визначення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ступеня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тяжкості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тілесних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ушкоджень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,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затверджених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наказом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Міністерства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охорони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здоров’я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України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від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17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січня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1995 р. </a:t>
            </a:r>
            <a:r>
              <a:rPr lang="en-US" b="0" dirty="0">
                <a:solidFill>
                  <a:srgbClr val="405E66"/>
                </a:solidFill>
                <a:latin typeface="Play"/>
              </a:rPr>
              <a:t>N 6 </a:t>
            </a:r>
            <a:r>
              <a:rPr lang="en-US" b="0" u="sng" dirty="0">
                <a:solidFill>
                  <a:srgbClr val="4286F4"/>
                </a:solidFill>
                <a:latin typeface="Play"/>
                <a:hlinkClick r:id="rId2"/>
              </a:rPr>
              <a:t>https://zakon1.rada.gov.ua/laws/show/z0255-95/</a:t>
            </a:r>
            <a:r>
              <a:rPr lang="en-US" b="0" dirty="0">
                <a:solidFill>
                  <a:srgbClr val="405E66"/>
                </a:solidFill>
                <a:latin typeface="Play"/>
              </a:rPr>
              <a:t>.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Зокрема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ознаками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легких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тілесних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ушкоджень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можуть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бути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синці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,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подряпини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,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незначні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гематоми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тощо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0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000000"/>
                </a:solidFill>
              </a:rPr>
              <a:t>Ст. </a:t>
            </a:r>
            <a:r>
              <a:rPr lang="uk-UA" sz="2400" dirty="0" smtClean="0">
                <a:solidFill>
                  <a:srgbClr val="000000"/>
                </a:solidFill>
              </a:rPr>
              <a:t>345-1 </a:t>
            </a:r>
            <a:r>
              <a:rPr lang="uk-UA" sz="2400" dirty="0">
                <a:solidFill>
                  <a:srgbClr val="000000"/>
                </a:solidFill>
              </a:rPr>
              <a:t>Кримінального кодексу України: коментар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405E66"/>
                </a:solidFill>
                <a:latin typeface="Play"/>
              </a:rPr>
              <a:t>Тілесні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ушкодження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середньої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dirty="0" err="1">
                <a:solidFill>
                  <a:srgbClr val="405E66"/>
                </a:solidFill>
                <a:latin typeface="Play"/>
              </a:rPr>
              <a:t>тяжкості</a:t>
            </a:r>
            <a:r>
              <a:rPr lang="ru-RU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характеризуються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відсутністю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небезпеки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для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життя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та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постійних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шкідливих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наслідків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при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тривалому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(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більше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ніж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21 день)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розладі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здоров’я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та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стійкою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втратою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 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працездатності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менш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як на одну 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третину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(</a:t>
            </a:r>
            <a:r>
              <a:rPr lang="ru-RU" b="0" dirty="0" err="1">
                <a:solidFill>
                  <a:srgbClr val="405E66"/>
                </a:solidFill>
                <a:latin typeface="Play"/>
              </a:rPr>
              <a:t>від</a:t>
            </a:r>
            <a:r>
              <a:rPr lang="ru-RU" b="0" dirty="0">
                <a:solidFill>
                  <a:srgbClr val="405E66"/>
                </a:solidFill>
                <a:latin typeface="Play"/>
              </a:rPr>
              <a:t> 10% до 33%).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000000"/>
                </a:solidFill>
              </a:rPr>
              <a:t>Ст. </a:t>
            </a:r>
            <a:r>
              <a:rPr lang="uk-UA" sz="2400" dirty="0" smtClean="0">
                <a:solidFill>
                  <a:srgbClr val="000000"/>
                </a:solidFill>
              </a:rPr>
              <a:t>347-1 </a:t>
            </a:r>
            <a:r>
              <a:rPr lang="uk-UA" sz="2400" dirty="0">
                <a:solidFill>
                  <a:srgbClr val="000000"/>
                </a:solidFill>
              </a:rPr>
              <a:t>Кримінального кодексу України: коментар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Стаття</a:t>
            </a:r>
            <a:r>
              <a:rPr lang="ru-RU" dirty="0"/>
              <a:t> 347</a:t>
            </a:r>
            <a:r>
              <a:rPr lang="ru-RU" baseline="30000" dirty="0"/>
              <a:t>-1</a:t>
            </a:r>
            <a:r>
              <a:rPr lang="ru-RU" b="0" dirty="0"/>
              <a:t>. </a:t>
            </a:r>
            <a:r>
              <a:rPr lang="ru-RU" b="0" dirty="0" err="1"/>
              <a:t>Умисне</a:t>
            </a:r>
            <a:r>
              <a:rPr lang="ru-RU" b="0" dirty="0"/>
              <a:t> </a:t>
            </a:r>
            <a:r>
              <a:rPr lang="ru-RU" b="0" dirty="0" err="1"/>
              <a:t>знищення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пошкодження</a:t>
            </a:r>
            <a:r>
              <a:rPr lang="ru-RU" b="0" dirty="0"/>
              <a:t> майна </a:t>
            </a:r>
            <a:r>
              <a:rPr lang="ru-RU" b="0" dirty="0" err="1"/>
              <a:t>журналіста</a:t>
            </a:r>
            <a:endParaRPr lang="ru-RU" b="0" dirty="0"/>
          </a:p>
          <a:p>
            <a:r>
              <a:rPr lang="ru-RU" b="0" dirty="0"/>
              <a:t>1. </a:t>
            </a:r>
            <a:r>
              <a:rPr lang="ru-RU" b="0" dirty="0" err="1"/>
              <a:t>Умисне</a:t>
            </a:r>
            <a:r>
              <a:rPr lang="ru-RU" b="0" dirty="0"/>
              <a:t> </a:t>
            </a:r>
            <a:r>
              <a:rPr lang="ru-RU" b="0" dirty="0" err="1"/>
              <a:t>знищення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пошкодження</a:t>
            </a:r>
            <a:r>
              <a:rPr lang="ru-RU" b="0" dirty="0"/>
              <a:t> майна,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належить</a:t>
            </a:r>
            <a:r>
              <a:rPr lang="ru-RU" b="0" dirty="0"/>
              <a:t> </a:t>
            </a:r>
            <a:r>
              <a:rPr lang="ru-RU" b="0" dirty="0" err="1"/>
              <a:t>журналісту</a:t>
            </a:r>
            <a:r>
              <a:rPr lang="ru-RU" b="0" dirty="0"/>
              <a:t>, </a:t>
            </a:r>
            <a:r>
              <a:rPr lang="ru-RU" b="0" dirty="0" err="1"/>
              <a:t>його</a:t>
            </a:r>
            <a:r>
              <a:rPr lang="ru-RU" b="0" dirty="0"/>
              <a:t> </a:t>
            </a:r>
            <a:r>
              <a:rPr lang="ru-RU" b="0" dirty="0" err="1"/>
              <a:t>близьким</a:t>
            </a:r>
            <a:r>
              <a:rPr lang="ru-RU" b="0" dirty="0"/>
              <a:t> родичам </a:t>
            </a:r>
            <a:r>
              <a:rPr lang="ru-RU" b="0" dirty="0" err="1"/>
              <a:t>чи</a:t>
            </a:r>
            <a:r>
              <a:rPr lang="ru-RU" b="0" dirty="0"/>
              <a:t> членам </a:t>
            </a:r>
            <a:r>
              <a:rPr lang="ru-RU" b="0" dirty="0" err="1"/>
              <a:t>сім’ї</a:t>
            </a:r>
            <a:r>
              <a:rPr lang="ru-RU" b="0" dirty="0"/>
              <a:t>, у </a:t>
            </a:r>
            <a:r>
              <a:rPr lang="ru-RU" b="0" dirty="0" err="1"/>
              <a:t>зв’язку</a:t>
            </a:r>
            <a:r>
              <a:rPr lang="ru-RU" b="0" dirty="0"/>
              <a:t> </a:t>
            </a:r>
            <a:r>
              <a:rPr lang="ru-RU" b="0" dirty="0" err="1"/>
              <a:t>із</a:t>
            </a:r>
            <a:r>
              <a:rPr lang="ru-RU" b="0" dirty="0"/>
              <a:t> </a:t>
            </a:r>
            <a:r>
              <a:rPr lang="ru-RU" b="0" dirty="0" err="1"/>
              <a:t>здійсненням</a:t>
            </a:r>
            <a:r>
              <a:rPr lang="ru-RU" b="0" dirty="0"/>
              <a:t> </a:t>
            </a:r>
            <a:r>
              <a:rPr lang="ru-RU" b="0" dirty="0" err="1"/>
              <a:t>цим</a:t>
            </a:r>
            <a:r>
              <a:rPr lang="ru-RU" b="0" dirty="0"/>
              <a:t> </a:t>
            </a:r>
            <a:r>
              <a:rPr lang="ru-RU" b="0" dirty="0" err="1"/>
              <a:t>журналістом</a:t>
            </a:r>
            <a:r>
              <a:rPr lang="ru-RU" b="0" dirty="0"/>
              <a:t> </a:t>
            </a:r>
            <a:r>
              <a:rPr lang="ru-RU" b="0" dirty="0" err="1"/>
              <a:t>законної</a:t>
            </a:r>
            <a:r>
              <a:rPr lang="ru-RU" b="0" dirty="0"/>
              <a:t> </a:t>
            </a:r>
            <a:r>
              <a:rPr lang="ru-RU" b="0" dirty="0" err="1"/>
              <a:t>професійної</a:t>
            </a:r>
            <a:r>
              <a:rPr lang="ru-RU" b="0" dirty="0"/>
              <a:t> </a:t>
            </a:r>
            <a:r>
              <a:rPr lang="ru-RU" b="0" dirty="0" err="1"/>
              <a:t>діяльності</a:t>
            </a:r>
            <a:r>
              <a:rPr lang="ru-RU" b="0" dirty="0"/>
              <a:t> -</a:t>
            </a:r>
          </a:p>
          <a:p>
            <a:r>
              <a:rPr lang="ru-RU" b="0" dirty="0" err="1"/>
              <a:t>караються</a:t>
            </a:r>
            <a:r>
              <a:rPr lang="ru-RU" b="0" dirty="0"/>
              <a:t> штрафом </a:t>
            </a:r>
            <a:r>
              <a:rPr lang="ru-RU" b="0" dirty="0" err="1"/>
              <a:t>від</a:t>
            </a:r>
            <a:r>
              <a:rPr lang="ru-RU" b="0" dirty="0"/>
              <a:t> </a:t>
            </a:r>
            <a:r>
              <a:rPr lang="ru-RU" b="0" dirty="0" err="1"/>
              <a:t>однієї</a:t>
            </a:r>
            <a:r>
              <a:rPr lang="ru-RU" b="0" dirty="0"/>
              <a:t> </a:t>
            </a:r>
            <a:r>
              <a:rPr lang="ru-RU" b="0" dirty="0" err="1"/>
              <a:t>тисячі</a:t>
            </a:r>
            <a:r>
              <a:rPr lang="ru-RU" b="0" dirty="0"/>
              <a:t> до </a:t>
            </a:r>
            <a:r>
              <a:rPr lang="ru-RU" b="0" dirty="0" err="1"/>
              <a:t>чотирьох</a:t>
            </a:r>
            <a:r>
              <a:rPr lang="ru-RU" b="0" dirty="0"/>
              <a:t> </a:t>
            </a:r>
            <a:r>
              <a:rPr lang="ru-RU" b="0" dirty="0" err="1"/>
              <a:t>тисяч</a:t>
            </a:r>
            <a:r>
              <a:rPr lang="ru-RU" b="0" dirty="0"/>
              <a:t> </a:t>
            </a:r>
            <a:r>
              <a:rPr lang="ru-RU" b="0" dirty="0" err="1"/>
              <a:t>неоподатковуваних</a:t>
            </a:r>
            <a:r>
              <a:rPr lang="ru-RU" b="0" dirty="0"/>
              <a:t> </a:t>
            </a:r>
            <a:r>
              <a:rPr lang="ru-RU" b="0" dirty="0" err="1"/>
              <a:t>мінімумів</a:t>
            </a:r>
            <a:r>
              <a:rPr lang="ru-RU" b="0" dirty="0"/>
              <a:t> </a:t>
            </a:r>
            <a:r>
              <a:rPr lang="ru-RU" b="0" dirty="0" err="1"/>
              <a:t>доходів</a:t>
            </a:r>
            <a:r>
              <a:rPr lang="ru-RU" b="0" dirty="0"/>
              <a:t> </a:t>
            </a:r>
            <a:r>
              <a:rPr lang="ru-RU" b="0" dirty="0" err="1"/>
              <a:t>громадян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арештом</a:t>
            </a:r>
            <a:r>
              <a:rPr lang="ru-RU" b="0" dirty="0"/>
              <a:t> на строк до шести </a:t>
            </a:r>
            <a:r>
              <a:rPr lang="ru-RU" b="0" dirty="0" err="1"/>
              <a:t>місяців</a:t>
            </a:r>
            <a:r>
              <a:rPr lang="ru-RU" b="0" dirty="0"/>
              <a:t>,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обмеженням</a:t>
            </a:r>
            <a:r>
              <a:rPr lang="ru-RU" b="0" dirty="0"/>
              <a:t> </a:t>
            </a:r>
            <a:r>
              <a:rPr lang="ru-RU" b="0" dirty="0" err="1"/>
              <a:t>волі</a:t>
            </a:r>
            <a:r>
              <a:rPr lang="ru-RU" b="0" dirty="0"/>
              <a:t> на строк до </a:t>
            </a:r>
            <a:r>
              <a:rPr lang="ru-RU" b="0" dirty="0" err="1"/>
              <a:t>п’яти</a:t>
            </a:r>
            <a:r>
              <a:rPr lang="ru-RU" b="0" dirty="0"/>
              <a:t> </a:t>
            </a:r>
            <a:r>
              <a:rPr lang="ru-RU" b="0" dirty="0" err="1"/>
              <a:t>років</a:t>
            </a:r>
            <a:r>
              <a:rPr lang="ru-RU" b="0" dirty="0"/>
              <a:t>.</a:t>
            </a:r>
          </a:p>
          <a:p>
            <a:r>
              <a:rPr lang="ru-RU" b="0" dirty="0"/>
              <a:t>2. </a:t>
            </a:r>
            <a:r>
              <a:rPr lang="ru-RU" b="0" dirty="0" err="1"/>
              <a:t>Ті</a:t>
            </a:r>
            <a:r>
              <a:rPr lang="ru-RU" b="0" dirty="0"/>
              <a:t> </a:t>
            </a:r>
            <a:r>
              <a:rPr lang="ru-RU" b="0" dirty="0" err="1"/>
              <a:t>самі</a:t>
            </a:r>
            <a:r>
              <a:rPr lang="ru-RU" b="0" dirty="0"/>
              <a:t> </a:t>
            </a:r>
            <a:r>
              <a:rPr lang="ru-RU" b="0" dirty="0" err="1"/>
              <a:t>дії</a:t>
            </a:r>
            <a:r>
              <a:rPr lang="ru-RU" b="0" dirty="0"/>
              <a:t>, </a:t>
            </a:r>
            <a:r>
              <a:rPr lang="ru-RU" b="0" dirty="0" err="1"/>
              <a:t>вчинені</a:t>
            </a:r>
            <a:r>
              <a:rPr lang="ru-RU" b="0" dirty="0"/>
              <a:t> шляхом </a:t>
            </a:r>
            <a:r>
              <a:rPr lang="ru-RU" b="0" dirty="0" err="1"/>
              <a:t>підпалу</a:t>
            </a:r>
            <a:r>
              <a:rPr lang="ru-RU" b="0" dirty="0"/>
              <a:t>, </a:t>
            </a:r>
            <a:r>
              <a:rPr lang="ru-RU" b="0" dirty="0" err="1"/>
              <a:t>вибуху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іншим</a:t>
            </a:r>
            <a:r>
              <a:rPr lang="ru-RU" b="0" dirty="0"/>
              <a:t> </a:t>
            </a:r>
            <a:r>
              <a:rPr lang="ru-RU" b="0" dirty="0" err="1"/>
              <a:t>загальнонебезпечним</a:t>
            </a:r>
            <a:r>
              <a:rPr lang="ru-RU" b="0" dirty="0"/>
              <a:t> способом,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такі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спричинили</a:t>
            </a:r>
            <a:r>
              <a:rPr lang="ru-RU" b="0" dirty="0"/>
              <a:t> </a:t>
            </a:r>
            <a:r>
              <a:rPr lang="ru-RU" b="0" dirty="0" err="1"/>
              <a:t>загибель</a:t>
            </a:r>
            <a:r>
              <a:rPr lang="ru-RU" b="0" dirty="0"/>
              <a:t> людей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інші</a:t>
            </a:r>
            <a:r>
              <a:rPr lang="ru-RU" b="0" dirty="0"/>
              <a:t> </a:t>
            </a:r>
            <a:r>
              <a:rPr lang="ru-RU" b="0" dirty="0" err="1"/>
              <a:t>тяжкі</a:t>
            </a:r>
            <a:r>
              <a:rPr lang="ru-RU" b="0" dirty="0"/>
              <a:t> </a:t>
            </a:r>
            <a:r>
              <a:rPr lang="ru-RU" b="0" dirty="0" err="1"/>
              <a:t>наслідки</a:t>
            </a:r>
            <a:r>
              <a:rPr lang="ru-RU" b="0" dirty="0"/>
              <a:t>, -</a:t>
            </a:r>
          </a:p>
          <a:p>
            <a:r>
              <a:rPr lang="ru-RU" b="0" dirty="0" err="1"/>
              <a:t>караються</a:t>
            </a:r>
            <a:r>
              <a:rPr lang="ru-RU" b="0" dirty="0"/>
              <a:t> </a:t>
            </a:r>
            <a:r>
              <a:rPr lang="ru-RU" b="0" dirty="0" err="1"/>
              <a:t>позбавленням</a:t>
            </a:r>
            <a:r>
              <a:rPr lang="ru-RU" b="0" dirty="0"/>
              <a:t> </a:t>
            </a:r>
            <a:r>
              <a:rPr lang="ru-RU" b="0" dirty="0" err="1"/>
              <a:t>волі</a:t>
            </a:r>
            <a:r>
              <a:rPr lang="ru-RU" b="0" dirty="0"/>
              <a:t> на строк </a:t>
            </a:r>
            <a:r>
              <a:rPr lang="ru-RU" b="0" dirty="0" err="1"/>
              <a:t>від</a:t>
            </a:r>
            <a:r>
              <a:rPr lang="ru-RU" b="0" dirty="0"/>
              <a:t> шести до </a:t>
            </a:r>
            <a:r>
              <a:rPr lang="ru-RU" b="0" dirty="0" err="1"/>
              <a:t>п’ятнадцяти</a:t>
            </a:r>
            <a:r>
              <a:rPr lang="ru-RU" b="0" dirty="0"/>
              <a:t> </a:t>
            </a:r>
            <a:r>
              <a:rPr lang="ru-RU" b="0" dirty="0" err="1"/>
              <a:t>років</a:t>
            </a:r>
            <a:r>
              <a:rPr lang="ru-RU" b="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2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Злочини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основ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і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ЗМІ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Стаття</a:t>
            </a:r>
            <a:r>
              <a:rPr lang="ru-RU" dirty="0"/>
              <a:t> 109.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насильницьку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повалення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ладу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 smtClean="0"/>
              <a:t>влади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вчинені</a:t>
            </a:r>
            <a:r>
              <a:rPr lang="ru-RU" dirty="0"/>
              <a:t> з метою </a:t>
            </a:r>
            <a:r>
              <a:rPr lang="ru-RU" dirty="0" err="1"/>
              <a:t>насильницької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повалення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ладу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змова</a:t>
            </a:r>
            <a:r>
              <a:rPr lang="ru-RU" dirty="0"/>
              <a:t> про </a:t>
            </a:r>
            <a:r>
              <a:rPr lang="ru-RU" dirty="0" err="1"/>
              <a:t>вчинення</a:t>
            </a:r>
            <a:r>
              <a:rPr lang="ru-RU" dirty="0"/>
              <a:t> таких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п'яти</a:t>
            </a:r>
            <a:r>
              <a:rPr lang="ru-RU" dirty="0"/>
              <a:t> до десяти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такої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заклики</a:t>
            </a:r>
            <a:r>
              <a:rPr lang="ru-RU" dirty="0"/>
              <a:t> до </a:t>
            </a:r>
            <a:r>
              <a:rPr lang="ru-RU" dirty="0" err="1"/>
              <a:t>насильницької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повалення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ладу </a:t>
            </a:r>
            <a:r>
              <a:rPr lang="ru-RU" dirty="0" err="1"/>
              <a:t>або</a:t>
            </a:r>
            <a:r>
              <a:rPr lang="ru-RU" dirty="0"/>
              <a:t> до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закликами</a:t>
            </a:r>
            <a:r>
              <a:rPr lang="ru-RU" dirty="0"/>
              <a:t> до </a:t>
            </a:r>
            <a:r>
              <a:rPr lang="ru-RU" dirty="0" err="1"/>
              <a:t>вчинення</a:t>
            </a:r>
            <a:r>
              <a:rPr lang="ru-RU" dirty="0"/>
              <a:t> таких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той </a:t>
            </a:r>
            <a:r>
              <a:rPr lang="ru-RU" dirty="0" err="1"/>
              <a:t>самий</a:t>
            </a:r>
            <a:r>
              <a:rPr lang="ru-RU" dirty="0"/>
              <a:t> строк з </a:t>
            </a:r>
            <a:r>
              <a:rPr lang="ru-RU" dirty="0" err="1"/>
              <a:t>конфіскацією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такої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другою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вчинені</a:t>
            </a:r>
            <a:r>
              <a:rPr lang="ru-RU" dirty="0"/>
              <a:t> особою, яка є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повторно,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організованою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той </a:t>
            </a:r>
            <a:r>
              <a:rPr lang="ru-RU" dirty="0" err="1"/>
              <a:t>самий</a:t>
            </a:r>
            <a:r>
              <a:rPr lang="ru-RU" dirty="0"/>
              <a:t> строк з </a:t>
            </a:r>
            <a:r>
              <a:rPr lang="ru-RU" dirty="0" err="1"/>
              <a:t>конфіскацією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такої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400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Коментар до ст. 109 </a:t>
            </a:r>
            <a:r>
              <a:rPr lang="uk-UA" dirty="0" err="1" smtClean="0"/>
              <a:t>кк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8496944" cy="3579849"/>
          </a:xfrm>
        </p:spPr>
        <p:txBody>
          <a:bodyPr>
            <a:noAutofit/>
          </a:bodyPr>
          <a:lstStyle/>
          <a:p>
            <a:r>
              <a:rPr lang="ru-RU" sz="1400" b="0" dirty="0" err="1"/>
              <a:t>Основним</a:t>
            </a:r>
            <a:r>
              <a:rPr lang="ru-RU" sz="1400" b="0" dirty="0"/>
              <a:t> </a:t>
            </a:r>
            <a:r>
              <a:rPr lang="ru-RU" sz="1400" b="0" dirty="0" err="1"/>
              <a:t>безпосереднім</a:t>
            </a:r>
            <a:r>
              <a:rPr lang="ru-RU" sz="1400" b="0" dirty="0"/>
              <a:t> </a:t>
            </a:r>
            <a:r>
              <a:rPr lang="ru-RU" sz="1400" b="0" dirty="0" err="1"/>
              <a:t>об'єктом</a:t>
            </a:r>
            <a:r>
              <a:rPr lang="ru-RU" sz="1400" b="0" dirty="0"/>
              <a:t> </a:t>
            </a:r>
            <a:r>
              <a:rPr lang="ru-RU" sz="1400" b="0" dirty="0" err="1"/>
              <a:t>злочину</a:t>
            </a:r>
            <a:r>
              <a:rPr lang="ru-RU" sz="1400" b="0" dirty="0"/>
              <a:t> є </a:t>
            </a:r>
            <a:r>
              <a:rPr lang="ru-RU" sz="1400" b="0" dirty="0" err="1"/>
              <a:t>встановлений</a:t>
            </a:r>
            <a:r>
              <a:rPr lang="ru-RU" sz="1400" b="0" dirty="0"/>
              <a:t> </a:t>
            </a:r>
            <a:r>
              <a:rPr lang="ru-RU" sz="1400" b="0" dirty="0" err="1"/>
              <a:t>Конституцією</a:t>
            </a:r>
            <a:r>
              <a:rPr lang="ru-RU" sz="1400" b="0" dirty="0"/>
              <a:t> і законами </a:t>
            </a:r>
            <a:r>
              <a:rPr lang="ru-RU" sz="1400" b="0" dirty="0" err="1"/>
              <a:t>України</a:t>
            </a:r>
            <a:r>
              <a:rPr lang="ru-RU" sz="1400" b="0" dirty="0"/>
              <a:t> порядок </a:t>
            </a:r>
            <a:r>
              <a:rPr lang="ru-RU" sz="1400" b="0" dirty="0" err="1"/>
              <a:t>створення</a:t>
            </a:r>
            <a:r>
              <a:rPr lang="ru-RU" sz="1400" b="0" dirty="0"/>
              <a:t> і </a:t>
            </a:r>
            <a:r>
              <a:rPr lang="ru-RU" sz="1400" b="0" dirty="0" err="1"/>
              <a:t>діяльності</a:t>
            </a:r>
            <a:r>
              <a:rPr lang="ru-RU" sz="1400" b="0" dirty="0"/>
              <a:t> </a:t>
            </a:r>
            <a:r>
              <a:rPr lang="ru-RU" sz="1400" b="0" dirty="0" err="1"/>
              <a:t>вищих</a:t>
            </a:r>
            <a:r>
              <a:rPr lang="ru-RU" sz="1400" b="0" dirty="0"/>
              <a:t> </a:t>
            </a:r>
            <a:r>
              <a:rPr lang="ru-RU" sz="1400" b="0" dirty="0" err="1"/>
              <a:t>органів</a:t>
            </a:r>
            <a:r>
              <a:rPr lang="ru-RU" sz="1400" b="0" dirty="0"/>
              <a:t> </a:t>
            </a:r>
            <a:r>
              <a:rPr lang="ru-RU" sz="1400" b="0" dirty="0" err="1"/>
              <a:t>державної</a:t>
            </a:r>
            <a:r>
              <a:rPr lang="ru-RU" sz="1400" b="0" dirty="0"/>
              <a:t> </a:t>
            </a:r>
            <a:r>
              <a:rPr lang="ru-RU" sz="1400" b="0" dirty="0" err="1"/>
              <a:t>влади</a:t>
            </a:r>
            <a:r>
              <a:rPr lang="ru-RU" sz="1400" b="0" dirty="0"/>
              <a:t>, </a:t>
            </a:r>
            <a:r>
              <a:rPr lang="ru-RU" sz="1400" b="0" dirty="0" err="1"/>
              <a:t>порушення</a:t>
            </a:r>
            <a:r>
              <a:rPr lang="ru-RU" sz="1400" b="0" dirty="0"/>
              <a:t> </a:t>
            </a:r>
            <a:r>
              <a:rPr lang="ru-RU" sz="1400" b="0" dirty="0" err="1"/>
              <a:t>якого</a:t>
            </a:r>
            <a:r>
              <a:rPr lang="ru-RU" sz="1400" b="0" dirty="0"/>
              <a:t> </a:t>
            </a:r>
            <a:r>
              <a:rPr lang="ru-RU" sz="1400" b="0" dirty="0" err="1"/>
              <a:t>створює</a:t>
            </a:r>
            <a:r>
              <a:rPr lang="ru-RU" sz="1400" b="0" dirty="0"/>
              <a:t> </a:t>
            </a:r>
            <a:r>
              <a:rPr lang="ru-RU" sz="1400" b="0" dirty="0" err="1"/>
              <a:t>загрозу</a:t>
            </a:r>
            <a:r>
              <a:rPr lang="ru-RU" sz="1400" b="0" dirty="0"/>
              <a:t> </a:t>
            </a:r>
            <a:r>
              <a:rPr lang="ru-RU" sz="1400" b="0" dirty="0" err="1"/>
              <a:t>національній</a:t>
            </a:r>
            <a:r>
              <a:rPr lang="ru-RU" sz="1400" b="0" dirty="0"/>
              <a:t> </a:t>
            </a:r>
            <a:r>
              <a:rPr lang="ru-RU" sz="1400" b="0" dirty="0" err="1"/>
              <a:t>безпеці</a:t>
            </a:r>
            <a:r>
              <a:rPr lang="ru-RU" sz="1400" b="0" dirty="0"/>
              <a:t> у </a:t>
            </a:r>
            <a:r>
              <a:rPr lang="ru-RU" sz="1400" b="0" dirty="0" err="1"/>
              <a:t>політичній</a:t>
            </a:r>
            <a:r>
              <a:rPr lang="ru-RU" sz="1400" b="0" dirty="0"/>
              <a:t> </a:t>
            </a:r>
            <a:r>
              <a:rPr lang="ru-RU" sz="1400" b="0" dirty="0" err="1"/>
              <a:t>сфері</a:t>
            </a:r>
            <a:r>
              <a:rPr lang="ru-RU" sz="1400" b="0" dirty="0"/>
              <a:t>. </a:t>
            </a:r>
            <a:r>
              <a:rPr lang="ru-RU" sz="1400" b="0" dirty="0" err="1"/>
              <a:t>Його</a:t>
            </a:r>
            <a:r>
              <a:rPr lang="ru-RU" sz="1400" b="0" dirty="0"/>
              <a:t> </a:t>
            </a:r>
            <a:r>
              <a:rPr lang="ru-RU" sz="1400" b="0" dirty="0" err="1"/>
              <a:t>додатковим</a:t>
            </a:r>
            <a:r>
              <a:rPr lang="ru-RU" sz="1400" b="0" dirty="0"/>
              <a:t> </a:t>
            </a:r>
            <a:r>
              <a:rPr lang="ru-RU" sz="1400" b="0" dirty="0" err="1"/>
              <a:t>факультативним</a:t>
            </a:r>
            <a:r>
              <a:rPr lang="ru-RU" sz="1400" b="0" dirty="0"/>
              <a:t> </a:t>
            </a:r>
            <a:r>
              <a:rPr lang="ru-RU" sz="1400" b="0" dirty="0" err="1"/>
              <a:t>об'єктом</a:t>
            </a:r>
            <a:r>
              <a:rPr lang="ru-RU" sz="1400" b="0" dirty="0"/>
              <a:t> </a:t>
            </a:r>
            <a:r>
              <a:rPr lang="ru-RU" sz="1400" b="0" dirty="0" err="1"/>
              <a:t>може</a:t>
            </a:r>
            <a:r>
              <a:rPr lang="ru-RU" sz="1400" b="0" dirty="0"/>
              <a:t> бути </a:t>
            </a:r>
            <a:r>
              <a:rPr lang="ru-RU" sz="1400" b="0" dirty="0" err="1"/>
              <a:t>встановлений</a:t>
            </a:r>
            <a:r>
              <a:rPr lang="ru-RU" sz="1400" b="0" dirty="0"/>
              <a:t> порядок </a:t>
            </a:r>
            <a:r>
              <a:rPr lang="ru-RU" sz="1400" b="0" dirty="0" err="1"/>
              <a:t>виконання</a:t>
            </a:r>
            <a:r>
              <a:rPr lang="ru-RU" sz="1400" b="0" dirty="0"/>
              <a:t> </a:t>
            </a:r>
            <a:r>
              <a:rPr lang="ru-RU" sz="1400" b="0" dirty="0" err="1"/>
              <a:t>представниками</a:t>
            </a:r>
            <a:r>
              <a:rPr lang="ru-RU" sz="1400" b="0" dirty="0"/>
              <a:t> </a:t>
            </a:r>
            <a:r>
              <a:rPr lang="ru-RU" sz="1400" b="0" dirty="0" err="1"/>
              <a:t>влади</a:t>
            </a:r>
            <a:r>
              <a:rPr lang="ru-RU" sz="1400" b="0" dirty="0"/>
              <a:t> </a:t>
            </a:r>
            <a:r>
              <a:rPr lang="ru-RU" sz="1400" b="0" dirty="0" err="1"/>
              <a:t>своїх</a:t>
            </a:r>
            <a:r>
              <a:rPr lang="ru-RU" sz="1400" b="0" dirty="0"/>
              <a:t> </a:t>
            </a:r>
            <a:r>
              <a:rPr lang="ru-RU" sz="1400" b="0" dirty="0" err="1"/>
              <a:t>службових</a:t>
            </a:r>
            <a:r>
              <a:rPr lang="ru-RU" sz="1400" b="0" dirty="0"/>
              <a:t> </a:t>
            </a:r>
            <a:r>
              <a:rPr lang="ru-RU" sz="1400" b="0" dirty="0" err="1"/>
              <a:t>повноважень</a:t>
            </a:r>
            <a:r>
              <a:rPr lang="ru-RU" sz="1400" b="0" dirty="0" smtClean="0"/>
              <a:t>.</a:t>
            </a:r>
            <a:endParaRPr lang="ru-RU" sz="1400" b="0" dirty="0"/>
          </a:p>
          <a:p>
            <a:r>
              <a:rPr lang="ru-RU" sz="1400" b="0" dirty="0" err="1"/>
              <a:t>Конституційний</a:t>
            </a:r>
            <a:r>
              <a:rPr lang="ru-RU" sz="1400" b="0" dirty="0"/>
              <a:t> лад </a:t>
            </a:r>
            <a:r>
              <a:rPr lang="ru-RU" sz="1400" b="0" dirty="0" err="1"/>
              <a:t>включає</a:t>
            </a:r>
            <a:r>
              <a:rPr lang="ru-RU" sz="1400" b="0" dirty="0"/>
              <a:t> </a:t>
            </a:r>
            <a:r>
              <a:rPr lang="ru-RU" sz="1400" b="0" dirty="0" err="1"/>
              <a:t>встановлені</a:t>
            </a:r>
            <a:r>
              <a:rPr lang="ru-RU" sz="1400" b="0" dirty="0"/>
              <a:t> </a:t>
            </a:r>
            <a:r>
              <a:rPr lang="ru-RU" sz="1400" b="0" dirty="0" err="1"/>
              <a:t>Конституцією</a:t>
            </a:r>
            <a:r>
              <a:rPr lang="ru-RU" sz="1400" b="0" dirty="0"/>
              <a:t> </a:t>
            </a:r>
            <a:r>
              <a:rPr lang="ru-RU" sz="1400" b="0" dirty="0" err="1"/>
              <a:t>України</a:t>
            </a:r>
            <a:r>
              <a:rPr lang="ru-RU" sz="1400" b="0" dirty="0"/>
              <a:t> </a:t>
            </a:r>
            <a:r>
              <a:rPr lang="ru-RU" sz="1400" b="0" dirty="0" err="1"/>
              <a:t>основні</a:t>
            </a:r>
            <a:r>
              <a:rPr lang="ru-RU" sz="1400" b="0" dirty="0"/>
              <a:t> засади </a:t>
            </a:r>
            <a:r>
              <a:rPr lang="ru-RU" sz="1400" b="0" dirty="0" err="1"/>
              <a:t>життєдіяльності</a:t>
            </a:r>
            <a:r>
              <a:rPr lang="ru-RU" sz="1400" b="0" dirty="0"/>
              <a:t> </a:t>
            </a:r>
            <a:r>
              <a:rPr lang="ru-RU" sz="1400" b="0" dirty="0" err="1"/>
              <a:t>суспільства</a:t>
            </a:r>
            <a:r>
              <a:rPr lang="ru-RU" sz="1400" b="0" dirty="0"/>
              <a:t>, </a:t>
            </a:r>
            <a:r>
              <a:rPr lang="ru-RU" sz="1400" b="0" dirty="0" err="1"/>
              <a:t>держави</a:t>
            </a:r>
            <a:r>
              <a:rPr lang="ru-RU" sz="1400" b="0" dirty="0"/>
              <a:t> і </a:t>
            </a:r>
            <a:r>
              <a:rPr lang="ru-RU" sz="1400" b="0" dirty="0" err="1"/>
              <a:t>людини</a:t>
            </a:r>
            <a:r>
              <a:rPr lang="ru-RU" sz="1400" b="0" dirty="0"/>
              <a:t> в </a:t>
            </a:r>
            <a:r>
              <a:rPr lang="ru-RU" sz="1400" b="0" dirty="0" err="1"/>
              <a:t>Україні</a:t>
            </a:r>
            <a:r>
              <a:rPr lang="ru-RU" sz="1400" b="0" dirty="0"/>
              <a:t>. </a:t>
            </a:r>
            <a:r>
              <a:rPr lang="ru-RU" sz="1400" b="0" dirty="0" err="1"/>
              <a:t>Його</a:t>
            </a:r>
            <a:r>
              <a:rPr lang="ru-RU" sz="1400" b="0" dirty="0"/>
              <a:t> </a:t>
            </a:r>
            <a:r>
              <a:rPr lang="ru-RU" sz="1400" b="0" dirty="0" err="1"/>
              <a:t>складовими</a:t>
            </a:r>
            <a:r>
              <a:rPr lang="ru-RU" sz="1400" b="0" dirty="0"/>
              <a:t> є: </a:t>
            </a:r>
            <a:endParaRPr lang="ru-RU" sz="1400" b="0" dirty="0" smtClean="0"/>
          </a:p>
          <a:p>
            <a:pPr>
              <a:buAutoNum type="arabicParenR"/>
            </a:pPr>
            <a:r>
              <a:rPr lang="ru-RU" sz="1400" b="0" dirty="0" err="1" smtClean="0"/>
              <a:t>суверенітет</a:t>
            </a:r>
            <a:r>
              <a:rPr lang="ru-RU" sz="1400" b="0" dirty="0" smtClean="0"/>
              <a:t> </a:t>
            </a:r>
            <a:r>
              <a:rPr lang="ru-RU" sz="1400" b="0" dirty="0" err="1"/>
              <a:t>держави</a:t>
            </a:r>
            <a:r>
              <a:rPr lang="ru-RU" sz="1400" b="0" dirty="0"/>
              <a:t> (верховенство і </a:t>
            </a:r>
            <a:r>
              <a:rPr lang="ru-RU" sz="1400" b="0" dirty="0" err="1"/>
              <a:t>самостійність</a:t>
            </a:r>
            <a:r>
              <a:rPr lang="ru-RU" sz="1400" b="0" dirty="0"/>
              <a:t> </a:t>
            </a:r>
            <a:r>
              <a:rPr lang="ru-RU" sz="1400" b="0" dirty="0" err="1"/>
              <a:t>державної</a:t>
            </a:r>
            <a:r>
              <a:rPr lang="ru-RU" sz="1400" b="0" dirty="0"/>
              <a:t> </a:t>
            </a:r>
            <a:r>
              <a:rPr lang="ru-RU" sz="1400" b="0" dirty="0" err="1"/>
              <a:t>влади</a:t>
            </a:r>
            <a:r>
              <a:rPr lang="ru-RU" sz="1400" b="0" dirty="0"/>
              <a:t> </a:t>
            </a:r>
            <a:r>
              <a:rPr lang="ru-RU" sz="1400" b="0" dirty="0" err="1"/>
              <a:t>усередині</a:t>
            </a:r>
            <a:r>
              <a:rPr lang="ru-RU" sz="1400" b="0" dirty="0"/>
              <a:t> </a:t>
            </a:r>
            <a:r>
              <a:rPr lang="ru-RU" sz="1400" b="0" dirty="0" err="1"/>
              <a:t>країни</a:t>
            </a:r>
            <a:r>
              <a:rPr lang="ru-RU" sz="1400" b="0" dirty="0"/>
              <a:t> та </a:t>
            </a:r>
            <a:r>
              <a:rPr lang="ru-RU" sz="1400" b="0" dirty="0" err="1"/>
              <a:t>її</a:t>
            </a:r>
            <a:r>
              <a:rPr lang="ru-RU" sz="1400" b="0" dirty="0"/>
              <a:t> </a:t>
            </a:r>
            <a:r>
              <a:rPr lang="ru-RU" sz="1400" b="0" dirty="0" err="1"/>
              <a:t>незалежність</a:t>
            </a:r>
            <a:r>
              <a:rPr lang="ru-RU" sz="1400" b="0" dirty="0"/>
              <a:t> у </a:t>
            </a:r>
            <a:r>
              <a:rPr lang="ru-RU" sz="1400" b="0" dirty="0" err="1"/>
              <a:t>міжнародних</a:t>
            </a:r>
            <a:r>
              <a:rPr lang="ru-RU" sz="1400" b="0" dirty="0"/>
              <a:t> </a:t>
            </a:r>
            <a:r>
              <a:rPr lang="ru-RU" sz="1400" b="0" dirty="0" err="1"/>
              <a:t>відносинах</a:t>
            </a:r>
            <a:r>
              <a:rPr lang="ru-RU" sz="1400" b="0" dirty="0"/>
              <a:t>); </a:t>
            </a:r>
            <a:endParaRPr lang="ru-RU" sz="1400" b="0" dirty="0" smtClean="0"/>
          </a:p>
          <a:p>
            <a:pPr>
              <a:buAutoNum type="arabicParenR"/>
            </a:pPr>
            <a:r>
              <a:rPr lang="ru-RU" sz="1400" b="0" dirty="0" smtClean="0"/>
              <a:t>форма </a:t>
            </a:r>
            <a:r>
              <a:rPr lang="ru-RU" sz="1400" b="0" dirty="0" err="1"/>
              <a:t>правління</a:t>
            </a:r>
            <a:r>
              <a:rPr lang="ru-RU" sz="1400" b="0" dirty="0"/>
              <a:t> (</a:t>
            </a:r>
            <a:r>
              <a:rPr lang="ru-RU" sz="1400" b="0" dirty="0" err="1"/>
              <a:t>спосіб</a:t>
            </a:r>
            <a:r>
              <a:rPr lang="ru-RU" sz="1400" b="0" dirty="0"/>
              <a:t> </a:t>
            </a:r>
            <a:r>
              <a:rPr lang="ru-RU" sz="1400" b="0" dirty="0" err="1"/>
              <a:t>організації</a:t>
            </a:r>
            <a:r>
              <a:rPr lang="ru-RU" sz="1400" b="0" dirty="0"/>
              <a:t> </a:t>
            </a:r>
            <a:r>
              <a:rPr lang="ru-RU" sz="1400" b="0" dirty="0" err="1"/>
              <a:t>державної</a:t>
            </a:r>
            <a:r>
              <a:rPr lang="ru-RU" sz="1400" b="0" dirty="0"/>
              <a:t> </a:t>
            </a:r>
            <a:r>
              <a:rPr lang="ru-RU" sz="1400" b="0" dirty="0" err="1"/>
              <a:t>влади</a:t>
            </a:r>
            <a:r>
              <a:rPr lang="ru-RU" sz="1400" b="0" dirty="0"/>
              <a:t>, за </a:t>
            </a:r>
            <a:r>
              <a:rPr lang="ru-RU" sz="1400" b="0" dirty="0" err="1"/>
              <a:t>яким</a:t>
            </a:r>
            <a:r>
              <a:rPr lang="ru-RU" sz="1400" b="0" dirty="0"/>
              <a:t> </a:t>
            </a:r>
            <a:r>
              <a:rPr lang="ru-RU" sz="1400" b="0" dirty="0" err="1"/>
              <a:t>єдиним</a:t>
            </a:r>
            <a:r>
              <a:rPr lang="ru-RU" sz="1400" b="0" dirty="0"/>
              <a:t> органом </a:t>
            </a:r>
            <a:r>
              <a:rPr lang="ru-RU" sz="1400" b="0" dirty="0" err="1"/>
              <a:t>законодавчої</a:t>
            </a:r>
            <a:r>
              <a:rPr lang="ru-RU" sz="1400" b="0" dirty="0"/>
              <a:t> </a:t>
            </a:r>
            <a:r>
              <a:rPr lang="ru-RU" sz="1400" b="0" dirty="0" err="1"/>
              <a:t>влади</a:t>
            </a:r>
            <a:r>
              <a:rPr lang="ru-RU" sz="1400" b="0" dirty="0"/>
              <a:t> в </a:t>
            </a:r>
            <a:r>
              <a:rPr lang="ru-RU" sz="1400" b="0" dirty="0" err="1"/>
              <a:t>Україні</a:t>
            </a:r>
            <a:r>
              <a:rPr lang="ru-RU" sz="1400" b="0" dirty="0"/>
              <a:t> є </a:t>
            </a:r>
            <a:r>
              <a:rPr lang="ru-RU" sz="1400" b="0" dirty="0" err="1"/>
              <a:t>Верховна</a:t>
            </a:r>
            <a:r>
              <a:rPr lang="ru-RU" sz="1400" b="0" dirty="0"/>
              <a:t> Рада </a:t>
            </a:r>
            <a:r>
              <a:rPr lang="ru-RU" sz="1400" b="0" dirty="0" err="1"/>
              <a:t>України</a:t>
            </a:r>
            <a:r>
              <a:rPr lang="ru-RU" sz="1400" b="0" dirty="0"/>
              <a:t>, главою </a:t>
            </a:r>
            <a:r>
              <a:rPr lang="ru-RU" sz="1400" b="0" dirty="0" err="1"/>
              <a:t>держави</a:t>
            </a:r>
            <a:r>
              <a:rPr lang="ru-RU" sz="1400" b="0" dirty="0"/>
              <a:t> - Президент </a:t>
            </a:r>
            <a:r>
              <a:rPr lang="ru-RU" sz="1400" b="0" dirty="0" err="1"/>
              <a:t>України</a:t>
            </a:r>
            <a:r>
              <a:rPr lang="ru-RU" sz="1400" b="0" dirty="0"/>
              <a:t>, </a:t>
            </a:r>
            <a:r>
              <a:rPr lang="ru-RU" sz="1400" b="0" dirty="0" err="1"/>
              <a:t>вищим</a:t>
            </a:r>
            <a:r>
              <a:rPr lang="ru-RU" sz="1400" b="0" dirty="0"/>
              <a:t> органом </a:t>
            </a:r>
            <a:r>
              <a:rPr lang="ru-RU" sz="1400" b="0" dirty="0" err="1"/>
              <a:t>виконавчої</a:t>
            </a:r>
            <a:r>
              <a:rPr lang="ru-RU" sz="1400" b="0" dirty="0"/>
              <a:t> </a:t>
            </a:r>
            <a:r>
              <a:rPr lang="ru-RU" sz="1400" b="0" dirty="0" err="1"/>
              <a:t>влади</a:t>
            </a:r>
            <a:r>
              <a:rPr lang="ru-RU" sz="1400" b="0" dirty="0"/>
              <a:t> - </a:t>
            </a:r>
            <a:r>
              <a:rPr lang="ru-RU" sz="1400" b="0" dirty="0" err="1"/>
              <a:t>Кабінет</a:t>
            </a:r>
            <a:r>
              <a:rPr lang="ru-RU" sz="1400" b="0" dirty="0"/>
              <a:t> </a:t>
            </a:r>
            <a:r>
              <a:rPr lang="ru-RU" sz="1400" b="0" dirty="0" err="1"/>
              <a:t>Міністрів</a:t>
            </a:r>
            <a:r>
              <a:rPr lang="ru-RU" sz="1400" b="0" dirty="0"/>
              <a:t> </a:t>
            </a:r>
            <a:r>
              <a:rPr lang="ru-RU" sz="1400" b="0" dirty="0" err="1"/>
              <a:t>України</a:t>
            </a:r>
            <a:r>
              <a:rPr lang="ru-RU" sz="1400" b="0" dirty="0"/>
              <a:t> і т. </a:t>
            </a:r>
            <a:r>
              <a:rPr lang="ru-RU" sz="1400" b="0" dirty="0" err="1"/>
              <a:t>ін</a:t>
            </a:r>
            <a:r>
              <a:rPr lang="ru-RU" sz="1400" b="0" dirty="0"/>
              <a:t>.); </a:t>
            </a:r>
            <a:endParaRPr lang="ru-RU" sz="1400" b="0" dirty="0" smtClean="0"/>
          </a:p>
          <a:p>
            <a:pPr>
              <a:buAutoNum type="arabicParenR"/>
            </a:pPr>
            <a:r>
              <a:rPr lang="ru-RU" sz="1400" b="0" dirty="0" err="1" smtClean="0"/>
              <a:t>державний</a:t>
            </a:r>
            <a:r>
              <a:rPr lang="ru-RU" sz="1400" b="0" dirty="0" smtClean="0"/>
              <a:t> </a:t>
            </a:r>
            <a:r>
              <a:rPr lang="ru-RU" sz="1400" b="0" dirty="0" err="1"/>
              <a:t>устрій</a:t>
            </a:r>
            <a:r>
              <a:rPr lang="ru-RU" sz="1400" b="0" dirty="0"/>
              <a:t> (</a:t>
            </a:r>
            <a:r>
              <a:rPr lang="ru-RU" sz="1400" b="0" dirty="0" err="1"/>
              <a:t>унітарний</a:t>
            </a:r>
            <a:r>
              <a:rPr lang="ru-RU" sz="1400" b="0" dirty="0"/>
              <a:t> з </a:t>
            </a:r>
            <a:r>
              <a:rPr lang="ru-RU" sz="1400" b="0" dirty="0" err="1"/>
              <a:t>відповідним</a:t>
            </a:r>
            <a:r>
              <a:rPr lang="ru-RU" sz="1400" b="0" dirty="0"/>
              <a:t> </a:t>
            </a:r>
            <a:r>
              <a:rPr lang="ru-RU" sz="1400" b="0" dirty="0" err="1"/>
              <a:t>поділом</a:t>
            </a:r>
            <a:r>
              <a:rPr lang="ru-RU" sz="1400" b="0" dirty="0"/>
              <a:t> </a:t>
            </a:r>
            <a:r>
              <a:rPr lang="ru-RU" sz="1400" b="0" dirty="0" err="1"/>
              <a:t>владних</a:t>
            </a:r>
            <a:r>
              <a:rPr lang="ru-RU" sz="1400" b="0" dirty="0"/>
              <a:t> </a:t>
            </a:r>
            <a:r>
              <a:rPr lang="ru-RU" sz="1400" b="0" dirty="0" err="1"/>
              <a:t>повноважень</a:t>
            </a:r>
            <a:r>
              <a:rPr lang="ru-RU" sz="1400" b="0" dirty="0"/>
              <a:t> </a:t>
            </a:r>
            <a:r>
              <a:rPr lang="ru-RU" sz="1400" b="0" dirty="0" err="1"/>
              <a:t>між</a:t>
            </a:r>
            <a:r>
              <a:rPr lang="ru-RU" sz="1400" b="0" dirty="0"/>
              <a:t> </a:t>
            </a:r>
            <a:r>
              <a:rPr lang="ru-RU" sz="1400" b="0" dirty="0" err="1"/>
              <a:t>вищими</a:t>
            </a:r>
            <a:r>
              <a:rPr lang="ru-RU" sz="1400" b="0" dirty="0"/>
              <a:t> і </a:t>
            </a:r>
            <a:r>
              <a:rPr lang="ru-RU" sz="1400" b="0" dirty="0" err="1"/>
              <a:t>центральними</a:t>
            </a:r>
            <a:r>
              <a:rPr lang="ru-RU" sz="1400" b="0" dirty="0"/>
              <a:t> та </a:t>
            </a:r>
            <a:r>
              <a:rPr lang="ru-RU" sz="1400" b="0" dirty="0" err="1"/>
              <a:t>місцевими</a:t>
            </a:r>
            <a:r>
              <a:rPr lang="ru-RU" sz="1400" b="0" dirty="0"/>
              <a:t> органами </a:t>
            </a:r>
            <a:r>
              <a:rPr lang="ru-RU" sz="1400" b="0" dirty="0" err="1"/>
              <a:t>державної</a:t>
            </a:r>
            <a:r>
              <a:rPr lang="ru-RU" sz="1400" b="0" dirty="0"/>
              <a:t> </a:t>
            </a:r>
            <a:r>
              <a:rPr lang="ru-RU" sz="1400" b="0" dirty="0" err="1"/>
              <a:t>влади</a:t>
            </a:r>
            <a:r>
              <a:rPr lang="ru-RU" sz="1400" b="0" dirty="0"/>
              <a:t>) та </a:t>
            </a:r>
            <a:r>
              <a:rPr lang="ru-RU" sz="1400" b="0" dirty="0" err="1"/>
              <a:t>цілісність</a:t>
            </a:r>
            <a:r>
              <a:rPr lang="ru-RU" sz="1400" b="0" dirty="0"/>
              <a:t> </a:t>
            </a:r>
            <a:r>
              <a:rPr lang="ru-RU" sz="1400" b="0" dirty="0" err="1"/>
              <a:t>території</a:t>
            </a:r>
            <a:r>
              <a:rPr lang="ru-RU" sz="1400" b="0" dirty="0"/>
              <a:t>; </a:t>
            </a:r>
            <a:endParaRPr lang="ru-RU" sz="1400" b="0" dirty="0" smtClean="0"/>
          </a:p>
          <a:p>
            <a:pPr>
              <a:buAutoNum type="arabicParenR"/>
            </a:pPr>
            <a:r>
              <a:rPr lang="ru-RU" sz="1400" b="0" dirty="0" err="1" smtClean="0"/>
              <a:t>державний</a:t>
            </a:r>
            <a:r>
              <a:rPr lang="ru-RU" sz="1400" b="0" dirty="0" smtClean="0"/>
              <a:t> </a:t>
            </a:r>
            <a:r>
              <a:rPr lang="ru-RU" sz="1400" b="0" dirty="0"/>
              <a:t>режим (</a:t>
            </a:r>
            <a:r>
              <a:rPr lang="ru-RU" sz="1400" b="0" dirty="0" err="1"/>
              <a:t>демократичний</a:t>
            </a:r>
            <a:r>
              <a:rPr lang="ru-RU" sz="1400" b="0" dirty="0"/>
              <a:t>, </a:t>
            </a:r>
            <a:r>
              <a:rPr lang="ru-RU" sz="1400" b="0" dirty="0" err="1"/>
              <a:t>що</a:t>
            </a:r>
            <a:r>
              <a:rPr lang="ru-RU" sz="1400" b="0" dirty="0"/>
              <a:t> </a:t>
            </a:r>
            <a:r>
              <a:rPr lang="ru-RU" sz="1400" b="0" dirty="0" err="1"/>
              <a:t>зокрема</a:t>
            </a:r>
            <a:r>
              <a:rPr lang="ru-RU" sz="1400" b="0" dirty="0"/>
              <a:t> </a:t>
            </a:r>
            <a:r>
              <a:rPr lang="ru-RU" sz="1400" b="0" dirty="0" err="1"/>
              <a:t>передбачає</a:t>
            </a:r>
            <a:r>
              <a:rPr lang="ru-RU" sz="1400" b="0" dirty="0"/>
              <a:t> </a:t>
            </a:r>
            <a:r>
              <a:rPr lang="ru-RU" sz="1400" b="0" dirty="0" err="1"/>
              <a:t>можливість</a:t>
            </a:r>
            <a:r>
              <a:rPr lang="ru-RU" sz="1400" b="0" dirty="0"/>
              <a:t> </a:t>
            </a:r>
            <a:r>
              <a:rPr lang="ru-RU" sz="1400" b="0" dirty="0" err="1"/>
              <a:t>здійснення</a:t>
            </a:r>
            <a:r>
              <a:rPr lang="ru-RU" sz="1400" b="0" dirty="0"/>
              <a:t> народного </a:t>
            </a:r>
            <a:r>
              <a:rPr lang="ru-RU" sz="1400" b="0" dirty="0" err="1"/>
              <a:t>волевиявлення</a:t>
            </a:r>
            <a:r>
              <a:rPr lang="ru-RU" sz="1400" b="0" dirty="0"/>
              <a:t> через </a:t>
            </a:r>
            <a:r>
              <a:rPr lang="ru-RU" sz="1400" b="0" dirty="0" err="1"/>
              <a:t>вибори</a:t>
            </a:r>
            <a:r>
              <a:rPr lang="ru-RU" sz="1400" b="0" dirty="0"/>
              <a:t>, референдум та </a:t>
            </a:r>
            <a:r>
              <a:rPr lang="ru-RU" sz="1400" b="0" dirty="0" err="1"/>
              <a:t>інші</a:t>
            </a:r>
            <a:r>
              <a:rPr lang="ru-RU" sz="1400" b="0" dirty="0"/>
              <a:t> </a:t>
            </a:r>
            <a:r>
              <a:rPr lang="ru-RU" sz="1400" b="0" dirty="0" err="1"/>
              <a:t>форми</a:t>
            </a:r>
            <a:r>
              <a:rPr lang="ru-RU" sz="1400" b="0" dirty="0"/>
              <a:t> </a:t>
            </a:r>
            <a:r>
              <a:rPr lang="ru-RU" sz="1400" b="0" dirty="0" err="1"/>
              <a:t>безпосередньої</a:t>
            </a:r>
            <a:r>
              <a:rPr lang="ru-RU" sz="1400" b="0" dirty="0"/>
              <a:t> </a:t>
            </a:r>
            <a:r>
              <a:rPr lang="ru-RU" sz="1400" b="0" dirty="0" err="1"/>
              <a:t>демократії</a:t>
            </a:r>
            <a:r>
              <a:rPr lang="ru-RU" sz="1400" b="0" dirty="0"/>
              <a:t>, </a:t>
            </a:r>
            <a:r>
              <a:rPr lang="ru-RU" sz="1400" b="0" dirty="0" err="1"/>
              <a:t>гарантії</a:t>
            </a:r>
            <a:r>
              <a:rPr lang="ru-RU" sz="1400" b="0" dirty="0"/>
              <a:t> </a:t>
            </a:r>
            <a:r>
              <a:rPr lang="ru-RU" sz="1400" b="0" dirty="0" err="1"/>
              <a:t>місцевого</a:t>
            </a:r>
            <a:r>
              <a:rPr lang="ru-RU" sz="1400" b="0" dirty="0"/>
              <a:t> </a:t>
            </a:r>
            <a:r>
              <a:rPr lang="ru-RU" sz="1400" b="0" dirty="0" err="1"/>
              <a:t>самоврядування</a:t>
            </a:r>
            <a:r>
              <a:rPr lang="ru-RU" sz="1400" b="0" dirty="0"/>
              <a:t>, </a:t>
            </a:r>
            <a:r>
              <a:rPr lang="ru-RU" sz="1400" b="0" dirty="0" err="1"/>
              <a:t>захист</a:t>
            </a:r>
            <a:r>
              <a:rPr lang="ru-RU" sz="1400" b="0" dirty="0"/>
              <a:t> державою прав і свобод </a:t>
            </a:r>
            <a:r>
              <a:rPr lang="ru-RU" sz="1400" b="0" dirty="0" err="1"/>
              <a:t>людини</a:t>
            </a:r>
            <a:r>
              <a:rPr lang="ru-RU" sz="1400" b="0" dirty="0"/>
              <a:t> і </a:t>
            </a:r>
            <a:r>
              <a:rPr lang="ru-RU" sz="1400" b="0" dirty="0" err="1"/>
              <a:t>громадянина</a:t>
            </a:r>
            <a:r>
              <a:rPr lang="ru-RU" sz="1400" b="0" dirty="0"/>
              <a:t>, </a:t>
            </a:r>
            <a:r>
              <a:rPr lang="ru-RU" sz="1400" b="0" dirty="0" err="1"/>
              <a:t>ґрунтування</a:t>
            </a:r>
            <a:r>
              <a:rPr lang="ru-RU" sz="1400" b="0" dirty="0"/>
              <a:t> </a:t>
            </a:r>
            <a:r>
              <a:rPr lang="ru-RU" sz="1400" b="0" dirty="0" err="1"/>
              <a:t>суспільного</a:t>
            </a:r>
            <a:r>
              <a:rPr lang="ru-RU" sz="1400" b="0" dirty="0"/>
              <a:t> </a:t>
            </a:r>
            <a:r>
              <a:rPr lang="ru-RU" sz="1400" b="0" dirty="0" err="1"/>
              <a:t>життя</a:t>
            </a:r>
            <a:r>
              <a:rPr lang="ru-RU" sz="1400" b="0" dirty="0"/>
              <a:t> на засадах </a:t>
            </a:r>
            <a:r>
              <a:rPr lang="ru-RU" sz="1400" b="0" dirty="0" err="1"/>
              <a:t>політичної</a:t>
            </a:r>
            <a:r>
              <a:rPr lang="ru-RU" sz="1400" b="0" dirty="0"/>
              <a:t>, </a:t>
            </a:r>
            <a:r>
              <a:rPr lang="ru-RU" sz="1400" b="0" dirty="0" err="1"/>
              <a:t>економічної</a:t>
            </a:r>
            <a:r>
              <a:rPr lang="ru-RU" sz="1400" b="0" dirty="0"/>
              <a:t> та </a:t>
            </a:r>
            <a:r>
              <a:rPr lang="ru-RU" sz="1400" b="0" dirty="0" err="1"/>
              <a:t>ідеологічної</a:t>
            </a:r>
            <a:r>
              <a:rPr lang="ru-RU" sz="1400" b="0" dirty="0"/>
              <a:t> </a:t>
            </a:r>
            <a:r>
              <a:rPr lang="ru-RU" sz="1400" b="0" dirty="0" err="1"/>
              <a:t>багатоманітності</a:t>
            </a:r>
            <a:r>
              <a:rPr lang="ru-RU" sz="1400" b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489021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Коментар до ст. 109 </a:t>
            </a:r>
            <a:r>
              <a:rPr lang="uk-UA" dirty="0" err="1" smtClean="0"/>
              <a:t>кк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8496944" cy="3579849"/>
          </a:xfrm>
        </p:spPr>
        <p:txBody>
          <a:bodyPr>
            <a:noAutofit/>
          </a:bodyPr>
          <a:lstStyle/>
          <a:p>
            <a:r>
              <a:rPr lang="ru-RU" sz="1400" b="0" dirty="0" err="1"/>
              <a:t>Державна</a:t>
            </a:r>
            <a:r>
              <a:rPr lang="ru-RU" sz="1400" b="0" dirty="0"/>
              <a:t> </a:t>
            </a:r>
            <a:r>
              <a:rPr lang="ru-RU" sz="1400" b="0" dirty="0" err="1"/>
              <a:t>влада</a:t>
            </a:r>
            <a:r>
              <a:rPr lang="ru-RU" sz="1400" b="0" dirty="0"/>
              <a:t> - </a:t>
            </a:r>
            <a:r>
              <a:rPr lang="ru-RU" sz="1400" b="0" dirty="0" err="1"/>
              <a:t>це</a:t>
            </a:r>
            <a:r>
              <a:rPr lang="ru-RU" sz="1400" b="0" dirty="0"/>
              <a:t> </a:t>
            </a:r>
            <a:r>
              <a:rPr lang="ru-RU" sz="1400" b="0" dirty="0" err="1"/>
              <a:t>головна</a:t>
            </a:r>
            <a:r>
              <a:rPr lang="ru-RU" sz="1400" b="0" dirty="0"/>
              <a:t> </a:t>
            </a:r>
            <a:r>
              <a:rPr lang="ru-RU" sz="1400" b="0" dirty="0" err="1"/>
              <a:t>складова</a:t>
            </a:r>
            <a:r>
              <a:rPr lang="ru-RU" sz="1400" b="0" dirty="0"/>
              <a:t> </a:t>
            </a:r>
            <a:r>
              <a:rPr lang="ru-RU" sz="1400" b="0" dirty="0" err="1"/>
              <a:t>публічної</a:t>
            </a:r>
            <a:r>
              <a:rPr lang="ru-RU" sz="1400" b="0" dirty="0"/>
              <a:t> </a:t>
            </a:r>
            <a:r>
              <a:rPr lang="ru-RU" sz="1400" b="0" dirty="0" err="1"/>
              <a:t>влади</a:t>
            </a:r>
            <a:r>
              <a:rPr lang="ru-RU" sz="1400" b="0" dirty="0"/>
              <a:t>, яка </a:t>
            </a:r>
            <a:r>
              <a:rPr lang="ru-RU" sz="1400" b="0" dirty="0" err="1"/>
              <a:t>належить</a:t>
            </a:r>
            <a:r>
              <a:rPr lang="ru-RU" sz="1400" b="0" dirty="0"/>
              <a:t> </a:t>
            </a:r>
            <a:r>
              <a:rPr lang="ru-RU" sz="1400" b="0" dirty="0" err="1"/>
              <a:t>тільки</a:t>
            </a:r>
            <a:r>
              <a:rPr lang="ru-RU" sz="1400" b="0" dirty="0"/>
              <a:t> </a:t>
            </a:r>
            <a:r>
              <a:rPr lang="ru-RU" sz="1400" b="0" dirty="0" err="1"/>
              <a:t>дер­жаві</a:t>
            </a:r>
            <a:r>
              <a:rPr lang="ru-RU" sz="1400" b="0" dirty="0"/>
              <a:t> і </a:t>
            </a:r>
            <a:r>
              <a:rPr lang="ru-RU" sz="1400" b="0" dirty="0" err="1"/>
              <a:t>реалізується</a:t>
            </a:r>
            <a:r>
              <a:rPr lang="ru-RU" sz="1400" b="0" dirty="0"/>
              <a:t> нею шляхом </a:t>
            </a:r>
            <a:r>
              <a:rPr lang="ru-RU" sz="1400" b="0" dirty="0" err="1"/>
              <a:t>прийняття</a:t>
            </a:r>
            <a:r>
              <a:rPr lang="ru-RU" sz="1400" b="0" dirty="0"/>
              <a:t> </a:t>
            </a:r>
            <a:r>
              <a:rPr lang="ru-RU" sz="1400" b="0" dirty="0" err="1"/>
              <a:t>компетентним</a:t>
            </a:r>
            <a:r>
              <a:rPr lang="ru-RU" sz="1400" b="0" dirty="0"/>
              <a:t> органом </a:t>
            </a:r>
            <a:r>
              <a:rPr lang="ru-RU" sz="1400" b="0" dirty="0" err="1"/>
              <a:t>обов’язкових</a:t>
            </a:r>
            <a:r>
              <a:rPr lang="ru-RU" sz="1400" b="0" dirty="0"/>
              <a:t> для </a:t>
            </a:r>
            <a:r>
              <a:rPr lang="ru-RU" sz="1400" b="0" dirty="0" err="1"/>
              <a:t>виконання</a:t>
            </a:r>
            <a:r>
              <a:rPr lang="ru-RU" sz="1400" b="0" dirty="0"/>
              <a:t> </a:t>
            </a:r>
            <a:r>
              <a:rPr lang="ru-RU" sz="1400" b="0" dirty="0" err="1"/>
              <a:t>усіма</a:t>
            </a:r>
            <a:r>
              <a:rPr lang="ru-RU" sz="1400" b="0" dirty="0"/>
              <a:t> </a:t>
            </a:r>
            <a:r>
              <a:rPr lang="ru-RU" sz="1400" b="0" dirty="0" err="1"/>
              <a:t>рішень</a:t>
            </a:r>
            <a:r>
              <a:rPr lang="ru-RU" sz="1400" b="0" dirty="0"/>
              <a:t> (</a:t>
            </a:r>
            <a:r>
              <a:rPr lang="ru-RU" sz="1400" b="0" dirty="0" err="1"/>
              <a:t>правових</a:t>
            </a:r>
            <a:r>
              <a:rPr lang="ru-RU" sz="1400" b="0" dirty="0"/>
              <a:t> </a:t>
            </a:r>
            <a:r>
              <a:rPr lang="ru-RU" sz="1400" b="0" dirty="0" err="1"/>
              <a:t>актів</a:t>
            </a:r>
            <a:r>
              <a:rPr lang="ru-RU" sz="1400" b="0" dirty="0"/>
              <a:t>), та </a:t>
            </a:r>
            <a:r>
              <a:rPr lang="ru-RU" sz="1400" b="0" dirty="0" err="1"/>
              <a:t>застосування</a:t>
            </a:r>
            <a:r>
              <a:rPr lang="ru-RU" sz="1400" b="0" dirty="0"/>
              <a:t> в </a:t>
            </a:r>
            <a:r>
              <a:rPr lang="ru-RU" sz="1400" b="0" dirty="0" err="1"/>
              <a:t>разі</a:t>
            </a:r>
            <a:r>
              <a:rPr lang="ru-RU" sz="1400" b="0" dirty="0"/>
              <a:t> </a:t>
            </a:r>
            <a:r>
              <a:rPr lang="ru-RU" sz="1400" b="0" dirty="0" err="1"/>
              <a:t>необхідності</a:t>
            </a:r>
            <a:r>
              <a:rPr lang="ru-RU" sz="1400" b="0" dirty="0"/>
              <a:t> держав­ного примусу. </a:t>
            </a:r>
            <a:r>
              <a:rPr lang="ru-RU" sz="1400" b="0" dirty="0" err="1"/>
              <a:t>Завдяки</a:t>
            </a:r>
            <a:r>
              <a:rPr lang="ru-RU" sz="1400" b="0" dirty="0"/>
              <a:t> </a:t>
            </a:r>
            <a:r>
              <a:rPr lang="ru-RU" sz="1400" b="0" dirty="0" err="1"/>
              <a:t>цьому</a:t>
            </a:r>
            <a:r>
              <a:rPr lang="ru-RU" sz="1400" b="0" dirty="0"/>
              <a:t> </a:t>
            </a:r>
            <a:r>
              <a:rPr lang="ru-RU" sz="1400" b="0" dirty="0" err="1"/>
              <a:t>здійснюється</a:t>
            </a:r>
            <a:r>
              <a:rPr lang="ru-RU" sz="1400" b="0" dirty="0"/>
              <a:t> </a:t>
            </a:r>
            <a:r>
              <a:rPr lang="ru-RU" sz="1400" b="0" dirty="0" err="1"/>
              <a:t>керівництво</a:t>
            </a:r>
            <a:r>
              <a:rPr lang="ru-RU" sz="1400" b="0" dirty="0"/>
              <a:t> справами </a:t>
            </a:r>
            <a:r>
              <a:rPr lang="ru-RU" sz="1400" b="0" dirty="0" err="1"/>
              <a:t>суспільства</a:t>
            </a:r>
            <a:r>
              <a:rPr lang="ru-RU" sz="1400" b="0" dirty="0"/>
              <a:t> як самою державою, так і </a:t>
            </a:r>
            <a:r>
              <a:rPr lang="ru-RU" sz="1400" b="0" dirty="0" err="1"/>
              <a:t>її</a:t>
            </a:r>
            <a:r>
              <a:rPr lang="ru-RU" sz="1400" b="0" dirty="0"/>
              <a:t> органами.</a:t>
            </a:r>
          </a:p>
        </p:txBody>
      </p:sp>
    </p:spTree>
    <p:extLst>
      <p:ext uri="{BB962C8B-B14F-4D97-AF65-F5344CB8AC3E}">
        <p14:creationId xmlns:p14="http://schemas.microsoft.com/office/powerpoint/2010/main" val="2511242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Коментар</a:t>
            </a:r>
            <a:r>
              <a:rPr lang="ru-RU" dirty="0"/>
              <a:t> до ст. 109 </a:t>
            </a:r>
            <a:r>
              <a:rPr lang="ru-RU" dirty="0" err="1"/>
              <a:t>кк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err="1"/>
              <a:t>Об’єктивна</a:t>
            </a:r>
            <a:r>
              <a:rPr lang="ru-RU" b="0" dirty="0"/>
              <a:t> сторона </a:t>
            </a:r>
            <a:r>
              <a:rPr lang="ru-RU" b="0" dirty="0" err="1"/>
              <a:t>виражається</a:t>
            </a:r>
            <a:r>
              <a:rPr lang="ru-RU" b="0" dirty="0"/>
              <a:t> в </a:t>
            </a:r>
            <a:r>
              <a:rPr lang="ru-RU" b="0" dirty="0" err="1"/>
              <a:t>чотирьох</a:t>
            </a:r>
            <a:r>
              <a:rPr lang="ru-RU" b="0" dirty="0"/>
              <a:t> формах:</a:t>
            </a:r>
          </a:p>
          <a:p>
            <a:pPr>
              <a:buAutoNum type="arabicParenR"/>
            </a:pPr>
            <a:r>
              <a:rPr lang="ru-RU" b="0" dirty="0" err="1" smtClean="0"/>
              <a:t>дії</a:t>
            </a:r>
            <a:r>
              <a:rPr lang="ru-RU" b="0" dirty="0"/>
              <a:t>, </a:t>
            </a:r>
            <a:r>
              <a:rPr lang="ru-RU" b="0" dirty="0" err="1"/>
              <a:t>спрямовані</a:t>
            </a:r>
            <a:r>
              <a:rPr lang="ru-RU" b="0" dirty="0"/>
              <a:t> на </a:t>
            </a:r>
            <a:r>
              <a:rPr lang="ru-RU" b="0" dirty="0" err="1"/>
              <a:t>насильницьку</a:t>
            </a:r>
            <a:r>
              <a:rPr lang="ru-RU" b="0" dirty="0"/>
              <a:t> </a:t>
            </a:r>
            <a:r>
              <a:rPr lang="ru-RU" b="0" dirty="0" err="1"/>
              <a:t>зміну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повалення</a:t>
            </a:r>
            <a:r>
              <a:rPr lang="ru-RU" b="0" dirty="0"/>
              <a:t> </a:t>
            </a:r>
            <a:r>
              <a:rPr lang="ru-RU" b="0" dirty="0" err="1"/>
              <a:t>конституційного</a:t>
            </a:r>
            <a:r>
              <a:rPr lang="ru-RU" b="0" dirty="0"/>
              <a:t> ладу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захоплення</a:t>
            </a:r>
            <a:r>
              <a:rPr lang="ru-RU" b="0" dirty="0"/>
              <a:t> </a:t>
            </a:r>
            <a:r>
              <a:rPr lang="ru-RU" b="0" dirty="0" err="1"/>
              <a:t>державної</a:t>
            </a:r>
            <a:r>
              <a:rPr lang="ru-RU" b="0" dirty="0"/>
              <a:t> </a:t>
            </a:r>
            <a:r>
              <a:rPr lang="ru-RU" b="0" dirty="0" err="1"/>
              <a:t>влади</a:t>
            </a:r>
            <a:r>
              <a:rPr lang="ru-RU" b="0" dirty="0"/>
              <a:t>; </a:t>
            </a:r>
            <a:endParaRPr lang="ru-RU" b="0" dirty="0" smtClean="0"/>
          </a:p>
          <a:p>
            <a:pPr>
              <a:buAutoNum type="arabicParenR"/>
            </a:pPr>
            <a:r>
              <a:rPr lang="ru-RU" b="0" dirty="0" err="1" smtClean="0"/>
              <a:t>змова</a:t>
            </a:r>
            <a:r>
              <a:rPr lang="ru-RU" b="0" dirty="0" smtClean="0"/>
              <a:t> </a:t>
            </a:r>
            <a:r>
              <a:rPr lang="ru-RU" b="0" dirty="0"/>
              <a:t>про </a:t>
            </a:r>
            <a:r>
              <a:rPr lang="ru-RU" b="0" dirty="0" err="1"/>
              <a:t>вчинення</a:t>
            </a:r>
            <a:r>
              <a:rPr lang="ru-RU" b="0" dirty="0"/>
              <a:t> таких </a:t>
            </a:r>
            <a:r>
              <a:rPr lang="ru-RU" b="0" dirty="0" err="1"/>
              <a:t>дій</a:t>
            </a:r>
            <a:r>
              <a:rPr lang="ru-RU" b="0" dirty="0"/>
              <a:t>; </a:t>
            </a:r>
            <a:endParaRPr lang="ru-RU" b="0" dirty="0" smtClean="0"/>
          </a:p>
          <a:p>
            <a:pPr>
              <a:buAutoNum type="arabicParenR"/>
            </a:pPr>
            <a:r>
              <a:rPr lang="ru-RU" b="0" dirty="0" err="1" smtClean="0"/>
              <a:t>публічні</a:t>
            </a:r>
            <a:r>
              <a:rPr lang="ru-RU" b="0" dirty="0" smtClean="0"/>
              <a:t> </a:t>
            </a:r>
            <a:r>
              <a:rPr lang="ru-RU" b="0" dirty="0" err="1"/>
              <a:t>заклики</a:t>
            </a:r>
            <a:r>
              <a:rPr lang="ru-RU" b="0" dirty="0"/>
              <a:t> до </a:t>
            </a:r>
            <a:r>
              <a:rPr lang="ru-RU" b="0" dirty="0" err="1"/>
              <a:t>насильницької</a:t>
            </a:r>
            <a:r>
              <a:rPr lang="ru-RU" b="0" dirty="0"/>
              <a:t> </a:t>
            </a:r>
            <a:r>
              <a:rPr lang="ru-RU" b="0" dirty="0" err="1"/>
              <a:t>зміни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повалення</a:t>
            </a:r>
            <a:r>
              <a:rPr lang="ru-RU" b="0" dirty="0"/>
              <a:t> </a:t>
            </a:r>
            <a:r>
              <a:rPr lang="ru-RU" b="0" dirty="0" err="1"/>
              <a:t>конституційного</a:t>
            </a:r>
            <a:r>
              <a:rPr lang="ru-RU" b="0" dirty="0"/>
              <a:t> ладу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захоплення</a:t>
            </a:r>
            <a:r>
              <a:rPr lang="ru-RU" b="0" dirty="0"/>
              <a:t> </a:t>
            </a:r>
            <a:r>
              <a:rPr lang="ru-RU" b="0" dirty="0" err="1"/>
              <a:t>державної</a:t>
            </a:r>
            <a:r>
              <a:rPr lang="ru-RU" b="0" dirty="0"/>
              <a:t> </a:t>
            </a:r>
            <a:r>
              <a:rPr lang="ru-RU" b="0" dirty="0" err="1"/>
              <a:t>влади</a:t>
            </a:r>
            <a:r>
              <a:rPr lang="ru-RU" b="0" dirty="0"/>
              <a:t>; </a:t>
            </a:r>
            <a:endParaRPr lang="ru-RU" b="0" dirty="0" smtClean="0"/>
          </a:p>
          <a:p>
            <a:pPr>
              <a:buAutoNum type="arabicParenR"/>
            </a:pPr>
            <a:r>
              <a:rPr lang="ru-RU" b="0" dirty="0" err="1" smtClean="0"/>
              <a:t>розповсюдження</a:t>
            </a:r>
            <a:r>
              <a:rPr lang="ru-RU" b="0" dirty="0" smtClean="0"/>
              <a:t> </a:t>
            </a:r>
            <a:r>
              <a:rPr lang="ru-RU" b="0" dirty="0" err="1"/>
              <a:t>матеріалів</a:t>
            </a:r>
            <a:r>
              <a:rPr lang="ru-RU" b="0" dirty="0"/>
              <a:t> </a:t>
            </a:r>
            <a:r>
              <a:rPr lang="ru-RU" b="0" dirty="0" err="1"/>
              <a:t>із</a:t>
            </a:r>
            <a:r>
              <a:rPr lang="ru-RU" b="0" dirty="0"/>
              <a:t> </a:t>
            </a:r>
            <a:r>
              <a:rPr lang="ru-RU" b="0" dirty="0" err="1"/>
              <a:t>закликами</a:t>
            </a:r>
            <a:r>
              <a:rPr lang="ru-RU" b="0" dirty="0"/>
              <a:t> до </a:t>
            </a:r>
            <a:r>
              <a:rPr lang="ru-RU" b="0" dirty="0" err="1"/>
              <a:t>вчинення</a:t>
            </a:r>
            <a:r>
              <a:rPr lang="ru-RU" b="0" dirty="0"/>
              <a:t> таких </a:t>
            </a:r>
            <a:r>
              <a:rPr lang="ru-RU" b="0" dirty="0" err="1"/>
              <a:t>дій</a:t>
            </a:r>
            <a:r>
              <a:rPr lang="ru-RU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0354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Коментар</a:t>
            </a:r>
            <a:r>
              <a:rPr lang="ru-RU" dirty="0"/>
              <a:t> до ст. 109 </a:t>
            </a:r>
            <a:r>
              <a:rPr lang="ru-RU"/>
              <a:t>кк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dirty="0"/>
              <a:t>До </a:t>
            </a:r>
            <a:r>
              <a:rPr lang="ru-RU" b="0" dirty="0" err="1"/>
              <a:t>дій</a:t>
            </a:r>
            <a:r>
              <a:rPr lang="ru-RU" b="0" dirty="0"/>
              <a:t>, </a:t>
            </a:r>
            <a:r>
              <a:rPr lang="ru-RU" b="0" dirty="0" err="1"/>
              <a:t>вчинених</a:t>
            </a:r>
            <a:r>
              <a:rPr lang="ru-RU" b="0" dirty="0"/>
              <a:t> з метою </a:t>
            </a:r>
            <a:r>
              <a:rPr lang="ru-RU" b="0" dirty="0" err="1"/>
              <a:t>насильницької</a:t>
            </a:r>
            <a:r>
              <a:rPr lang="ru-RU" b="0" dirty="0"/>
              <a:t> </a:t>
            </a:r>
            <a:r>
              <a:rPr lang="ru-RU" b="0" dirty="0" err="1"/>
              <a:t>зміни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повалення</a:t>
            </a:r>
            <a:r>
              <a:rPr lang="ru-RU" b="0" dirty="0"/>
              <a:t> </a:t>
            </a:r>
            <a:r>
              <a:rPr lang="ru-RU" b="0" dirty="0" err="1"/>
              <a:t>конституційного</a:t>
            </a:r>
            <a:r>
              <a:rPr lang="ru-RU" b="0" dirty="0"/>
              <a:t> ладу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захоплення</a:t>
            </a:r>
            <a:r>
              <a:rPr lang="ru-RU" b="0" dirty="0"/>
              <a:t> </a:t>
            </a:r>
            <a:r>
              <a:rPr lang="ru-RU" b="0" dirty="0" err="1"/>
              <a:t>державної</a:t>
            </a:r>
            <a:r>
              <a:rPr lang="ru-RU" b="0" dirty="0"/>
              <a:t> </a:t>
            </a:r>
            <a:r>
              <a:rPr lang="ru-RU" b="0" dirty="0" err="1"/>
              <a:t>влади</a:t>
            </a:r>
            <a:r>
              <a:rPr lang="ru-RU" b="0" dirty="0"/>
              <a:t>, </a:t>
            </a:r>
            <a:r>
              <a:rPr lang="ru-RU" b="0" dirty="0" err="1"/>
              <a:t>можна</a:t>
            </a:r>
            <a:r>
              <a:rPr lang="ru-RU" b="0" dirty="0"/>
              <a:t> </a:t>
            </a:r>
            <a:r>
              <a:rPr lang="ru-RU" b="0" dirty="0" err="1" smtClean="0"/>
              <a:t>віднести</a:t>
            </a:r>
            <a:r>
              <a:rPr lang="ru-RU" b="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 </a:t>
            </a:r>
            <a:r>
              <a:rPr lang="ru-RU" b="0" dirty="0" err="1"/>
              <a:t>створення</a:t>
            </a:r>
            <a:r>
              <a:rPr lang="ru-RU" b="0" dirty="0"/>
              <a:t> з </a:t>
            </a:r>
            <a:r>
              <a:rPr lang="ru-RU" b="0" dirty="0" err="1" smtClean="0"/>
              <a:t>вказаною</a:t>
            </a:r>
            <a:r>
              <a:rPr lang="ru-RU" b="0" dirty="0" smtClean="0"/>
              <a:t> </a:t>
            </a:r>
            <a:r>
              <a:rPr lang="ru-RU" b="0" dirty="0"/>
              <a:t>метою не </a:t>
            </a:r>
            <a:r>
              <a:rPr lang="ru-RU" b="0" dirty="0" err="1"/>
              <a:t>передбачених</a:t>
            </a:r>
            <a:r>
              <a:rPr lang="ru-RU" b="0" dirty="0"/>
              <a:t> </a:t>
            </a:r>
            <a:r>
              <a:rPr lang="ru-RU" b="0" dirty="0" err="1"/>
              <a:t>законодавством</a:t>
            </a:r>
            <a:r>
              <a:rPr lang="ru-RU" b="0" dirty="0"/>
              <a:t> </a:t>
            </a:r>
            <a:r>
              <a:rPr lang="ru-RU" b="0" dirty="0" err="1"/>
              <a:t>воєнізованих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збройних</a:t>
            </a:r>
            <a:r>
              <a:rPr lang="ru-RU" b="0" dirty="0"/>
              <a:t> </a:t>
            </a:r>
            <a:r>
              <a:rPr lang="ru-RU" b="0" dirty="0" err="1"/>
              <a:t>формувань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груп</a:t>
            </a:r>
            <a:r>
              <a:rPr lang="ru-RU" b="0" dirty="0"/>
              <a:t>, 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err="1" smtClean="0"/>
              <a:t>захоплення</a:t>
            </a:r>
            <a:r>
              <a:rPr lang="ru-RU" b="0" dirty="0" smtClean="0"/>
              <a:t> </a:t>
            </a:r>
            <a:r>
              <a:rPr lang="ru-RU" b="0" dirty="0"/>
              <a:t>й </a:t>
            </a:r>
            <a:r>
              <a:rPr lang="ru-RU" b="0" dirty="0" err="1"/>
              <a:t>утримання</a:t>
            </a:r>
            <a:r>
              <a:rPr lang="ru-RU" b="0" dirty="0"/>
              <a:t> </a:t>
            </a:r>
            <a:r>
              <a:rPr lang="ru-RU" b="0" dirty="0" err="1"/>
              <a:t>будівель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споруд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забезпечують</a:t>
            </a:r>
            <a:r>
              <a:rPr lang="ru-RU" b="0" dirty="0"/>
              <a:t> </a:t>
            </a:r>
            <a:r>
              <a:rPr lang="ru-RU" b="0" dirty="0" err="1"/>
              <a:t>діяльність</a:t>
            </a:r>
            <a:r>
              <a:rPr lang="ru-RU" b="0" dirty="0"/>
              <a:t> </a:t>
            </a:r>
            <a:r>
              <a:rPr lang="ru-RU" b="0" dirty="0" err="1"/>
              <a:t>органів</a:t>
            </a:r>
            <a:r>
              <a:rPr lang="ru-RU" b="0" dirty="0"/>
              <a:t> </a:t>
            </a:r>
            <a:r>
              <a:rPr lang="ru-RU" b="0" dirty="0" err="1"/>
              <a:t>державної</a:t>
            </a:r>
            <a:r>
              <a:rPr lang="ru-RU" b="0" dirty="0"/>
              <a:t> </a:t>
            </a:r>
            <a:r>
              <a:rPr lang="ru-RU" b="0" dirty="0" err="1"/>
              <a:t>влади</a:t>
            </a:r>
            <a:r>
              <a:rPr lang="ru-RU" b="0" dirty="0"/>
              <a:t> (</a:t>
            </a:r>
            <a:r>
              <a:rPr lang="ru-RU" b="0" dirty="0" err="1"/>
              <a:t>скажімо</a:t>
            </a:r>
            <a:r>
              <a:rPr lang="ru-RU" b="0" dirty="0"/>
              <a:t>, </a:t>
            </a:r>
            <a:r>
              <a:rPr lang="ru-RU" b="0" dirty="0" err="1"/>
              <a:t>будівель</a:t>
            </a:r>
            <a:r>
              <a:rPr lang="ru-RU" b="0" dirty="0"/>
              <a:t>, де </a:t>
            </a:r>
            <a:r>
              <a:rPr lang="ru-RU" b="0" dirty="0" err="1"/>
              <a:t>розташовані</a:t>
            </a:r>
            <a:r>
              <a:rPr lang="ru-RU" b="0" dirty="0"/>
              <a:t> </a:t>
            </a:r>
            <a:r>
              <a:rPr lang="ru-RU" b="0" dirty="0" err="1"/>
              <a:t>ВР</a:t>
            </a:r>
            <a:r>
              <a:rPr lang="ru-RU" b="0" dirty="0"/>
              <a:t>, </a:t>
            </a:r>
            <a:r>
              <a:rPr lang="ru-RU" b="0" dirty="0" err="1"/>
              <a:t>Адміністрація</a:t>
            </a:r>
            <a:r>
              <a:rPr lang="ru-RU" b="0" dirty="0"/>
              <a:t> Президента </a:t>
            </a:r>
            <a:r>
              <a:rPr lang="ru-RU" b="0" dirty="0" err="1"/>
              <a:t>України</a:t>
            </a:r>
            <a:r>
              <a:rPr lang="ru-RU" b="0" dirty="0"/>
              <a:t>, </a:t>
            </a:r>
            <a:r>
              <a:rPr lang="en-US" b="0" dirty="0"/>
              <a:t>KM), </a:t>
            </a:r>
            <a:endParaRPr lang="uk-UA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err="1" smtClean="0"/>
              <a:t>організація</a:t>
            </a:r>
            <a:r>
              <a:rPr lang="ru-RU" b="0" dirty="0" smtClean="0"/>
              <a:t> </a:t>
            </a:r>
            <a:r>
              <a:rPr lang="ru-RU" b="0" dirty="0" err="1"/>
              <a:t>великомасштабних</a:t>
            </a:r>
            <a:r>
              <a:rPr lang="ru-RU" b="0" dirty="0"/>
              <a:t> </a:t>
            </a:r>
            <a:r>
              <a:rPr lang="ru-RU" b="0" dirty="0" err="1"/>
              <a:t>масових</a:t>
            </a:r>
            <a:r>
              <a:rPr lang="ru-RU" b="0" dirty="0"/>
              <a:t> </a:t>
            </a:r>
            <a:r>
              <a:rPr lang="ru-RU" b="0" dirty="0" err="1" smtClean="0"/>
              <a:t>заворушень</a:t>
            </a:r>
            <a:r>
              <a:rPr lang="ru-RU" b="0" dirty="0" smtClean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err="1" smtClean="0"/>
              <a:t>фактичне</a:t>
            </a:r>
            <a:r>
              <a:rPr lang="ru-RU" b="0" dirty="0" smtClean="0"/>
              <a:t> </a:t>
            </a:r>
            <a:r>
              <a:rPr lang="ru-RU" b="0" dirty="0" err="1"/>
              <a:t>створення</a:t>
            </a:r>
            <a:r>
              <a:rPr lang="ru-RU" b="0" dirty="0"/>
              <a:t> </a:t>
            </a:r>
            <a:r>
              <a:rPr lang="ru-RU" b="0" dirty="0" err="1"/>
              <a:t>незаконних</a:t>
            </a:r>
            <a:r>
              <a:rPr lang="ru-RU" b="0" dirty="0"/>
              <a:t> </a:t>
            </a:r>
            <a:r>
              <a:rPr lang="ru-RU" b="0" dirty="0" err="1"/>
              <a:t>вищих</a:t>
            </a:r>
            <a:r>
              <a:rPr lang="ru-RU" b="0" dirty="0"/>
              <a:t> </a:t>
            </a:r>
            <a:r>
              <a:rPr lang="ru-RU" b="0" dirty="0" err="1"/>
              <a:t>органів</a:t>
            </a:r>
            <a:r>
              <a:rPr lang="ru-RU" b="0" dirty="0"/>
              <a:t> </a:t>
            </a:r>
            <a:r>
              <a:rPr lang="ru-RU" b="0" dirty="0" err="1"/>
              <a:t>державної</a:t>
            </a:r>
            <a:r>
              <a:rPr lang="ru-RU" b="0" dirty="0"/>
              <a:t> </a:t>
            </a:r>
            <a:r>
              <a:rPr lang="ru-RU" b="0" dirty="0" err="1"/>
              <a:t>влади</a:t>
            </a:r>
            <a:r>
              <a:rPr lang="ru-RU" b="0" dirty="0"/>
              <a:t> (на </a:t>
            </a:r>
            <a:r>
              <a:rPr lang="ru-RU" b="0" dirty="0" err="1" smtClean="0"/>
              <a:t>кшталт</a:t>
            </a:r>
            <a:r>
              <a:rPr lang="ru-RU" b="0" dirty="0" smtClean="0"/>
              <a:t> </a:t>
            </a:r>
            <a:r>
              <a:rPr lang="ru-RU" b="0" dirty="0" err="1" smtClean="0"/>
              <a:t>ДНР</a:t>
            </a:r>
            <a:r>
              <a:rPr lang="ru-RU" b="0" dirty="0" smtClean="0"/>
              <a:t>, </a:t>
            </a:r>
            <a:r>
              <a:rPr lang="ru-RU" b="0" dirty="0" err="1" smtClean="0"/>
              <a:t>ЛНР</a:t>
            </a:r>
            <a:r>
              <a:rPr lang="ru-RU" b="0" dirty="0" smtClean="0"/>
              <a:t>) </a:t>
            </a:r>
            <a:r>
              <a:rPr lang="ru-RU" b="0" dirty="0" err="1"/>
              <a:t>тощо</a:t>
            </a:r>
            <a:r>
              <a:rPr lang="ru-RU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5969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Коментар</a:t>
            </a:r>
            <a:r>
              <a:rPr lang="ru-RU" dirty="0"/>
              <a:t> до ст. 109 </a:t>
            </a:r>
            <a:r>
              <a:rPr lang="ru-RU"/>
              <a:t>кк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заклики</a:t>
            </a:r>
            <a:r>
              <a:rPr lang="ru-RU" dirty="0"/>
              <a:t> </a:t>
            </a:r>
            <a:r>
              <a:rPr lang="ru-RU" b="0" dirty="0" err="1"/>
              <a:t>передбачають</a:t>
            </a:r>
            <a:r>
              <a:rPr lang="ru-RU" b="0" dirty="0"/>
              <a:t> </a:t>
            </a:r>
            <a:r>
              <a:rPr lang="ru-RU" b="0" u="sng" dirty="0" err="1"/>
              <a:t>хоча</a:t>
            </a:r>
            <a:r>
              <a:rPr lang="ru-RU" b="0" u="sng" dirty="0"/>
              <a:t> б </a:t>
            </a:r>
            <a:r>
              <a:rPr lang="ru-RU" b="0" u="sng" dirty="0" err="1"/>
              <a:t>одне</a:t>
            </a:r>
            <a:r>
              <a:rPr lang="ru-RU" b="0" u="sng" dirty="0"/>
              <a:t> </a:t>
            </a:r>
            <a:r>
              <a:rPr lang="ru-RU" b="0" u="sng" dirty="0" err="1"/>
              <a:t>відкрите</a:t>
            </a:r>
            <a:r>
              <a:rPr lang="ru-RU" b="0" u="sng" dirty="0"/>
              <a:t> </a:t>
            </a:r>
            <a:r>
              <a:rPr lang="ru-RU" b="0" u="sng" dirty="0" err="1"/>
              <a:t>звернення</a:t>
            </a:r>
            <a:r>
              <a:rPr lang="ru-RU" b="0" u="sng" dirty="0"/>
              <a:t> </a:t>
            </a:r>
            <a:r>
              <a:rPr lang="ru-RU" b="0" dirty="0"/>
              <a:t>до </a:t>
            </a:r>
            <a:r>
              <a:rPr lang="ru-RU" b="0" dirty="0" err="1"/>
              <a:t>невизначеного</a:t>
            </a:r>
            <a:r>
              <a:rPr lang="ru-RU" b="0" dirty="0"/>
              <a:t>, але </a:t>
            </a:r>
            <a:r>
              <a:rPr lang="ru-RU" b="0" dirty="0" err="1"/>
              <a:t>значного</a:t>
            </a:r>
            <a:r>
              <a:rPr lang="ru-RU" b="0" dirty="0"/>
              <a:t> кола </a:t>
            </a:r>
            <a:r>
              <a:rPr lang="ru-RU" b="0" dirty="0" err="1"/>
              <a:t>осіб</a:t>
            </a:r>
            <a:r>
              <a:rPr lang="ru-RU" b="0" dirty="0"/>
              <a:t>, в </a:t>
            </a:r>
            <a:r>
              <a:rPr lang="ru-RU" b="0" dirty="0" err="1"/>
              <a:t>якому</a:t>
            </a:r>
            <a:r>
              <a:rPr lang="ru-RU" b="0" dirty="0"/>
              <a:t> </a:t>
            </a:r>
            <a:r>
              <a:rPr lang="ru-RU" b="0" dirty="0" err="1"/>
              <a:t>висловлюються</a:t>
            </a:r>
            <a:r>
              <a:rPr lang="ru-RU" b="0" dirty="0"/>
              <a:t> </a:t>
            </a:r>
            <a:r>
              <a:rPr lang="ru-RU" b="0" dirty="0" err="1"/>
              <a:t>ідеї</a:t>
            </a:r>
            <a:r>
              <a:rPr lang="ru-RU" b="0" dirty="0"/>
              <a:t>, погляди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вимоги</a:t>
            </a:r>
            <a:r>
              <a:rPr lang="ru-RU" b="0" dirty="0"/>
              <a:t>, </a:t>
            </a:r>
            <a:r>
              <a:rPr lang="ru-RU" b="0" dirty="0" err="1"/>
              <a:t>спрямовані</a:t>
            </a:r>
            <a:r>
              <a:rPr lang="ru-RU" b="0" dirty="0"/>
              <a:t> на те, </a:t>
            </a:r>
            <a:r>
              <a:rPr lang="ru-RU" b="0" dirty="0" err="1"/>
              <a:t>щоб</a:t>
            </a:r>
            <a:r>
              <a:rPr lang="ru-RU" b="0" dirty="0"/>
              <a:t> шляхом </a:t>
            </a:r>
            <a:r>
              <a:rPr lang="ru-RU" b="0" dirty="0" err="1"/>
              <a:t>поширення</a:t>
            </a:r>
            <a:r>
              <a:rPr lang="ru-RU" b="0" dirty="0"/>
              <a:t> </a:t>
            </a:r>
            <a:r>
              <a:rPr lang="ru-RU" b="0" dirty="0" err="1"/>
              <a:t>їх</a:t>
            </a:r>
            <a:r>
              <a:rPr lang="ru-RU" b="0" dirty="0"/>
              <a:t> </a:t>
            </a:r>
            <a:r>
              <a:rPr lang="ru-RU" b="0" dirty="0" err="1"/>
              <a:t>серед</a:t>
            </a:r>
            <a:r>
              <a:rPr lang="ru-RU" b="0" dirty="0"/>
              <a:t> </a:t>
            </a:r>
            <a:r>
              <a:rPr lang="ru-RU" b="0" dirty="0" err="1"/>
              <a:t>населення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його</a:t>
            </a:r>
            <a:r>
              <a:rPr lang="ru-RU" b="0" dirty="0"/>
              <a:t> </a:t>
            </a:r>
            <a:r>
              <a:rPr lang="ru-RU" b="0" dirty="0" err="1"/>
              <a:t>окремих</a:t>
            </a:r>
            <a:r>
              <a:rPr lang="ru-RU" b="0" dirty="0"/>
              <a:t> </a:t>
            </a:r>
            <a:r>
              <a:rPr lang="ru-RU" b="0" dirty="0" err="1"/>
              <a:t>категорій</a:t>
            </a:r>
            <a:r>
              <a:rPr lang="ru-RU" b="0" dirty="0"/>
              <a:t> (</a:t>
            </a:r>
            <a:r>
              <a:rPr lang="ru-RU" b="0" dirty="0" err="1"/>
              <a:t>представників</a:t>
            </a:r>
            <a:r>
              <a:rPr lang="ru-RU" b="0" dirty="0"/>
              <a:t> </a:t>
            </a:r>
            <a:r>
              <a:rPr lang="ru-RU" b="0" dirty="0" err="1"/>
              <a:t>влади</a:t>
            </a:r>
            <a:r>
              <a:rPr lang="ru-RU" b="0" dirty="0"/>
              <a:t>, </a:t>
            </a:r>
            <a:r>
              <a:rPr lang="ru-RU" b="0" dirty="0" err="1"/>
              <a:t>військовослужбовців</a:t>
            </a:r>
            <a:r>
              <a:rPr lang="ru-RU" b="0" dirty="0"/>
              <a:t> </a:t>
            </a:r>
            <a:r>
              <a:rPr lang="ru-RU" b="0" dirty="0" err="1"/>
              <a:t>тощо</a:t>
            </a:r>
            <a:r>
              <a:rPr lang="ru-RU" b="0" dirty="0"/>
              <a:t>) </a:t>
            </a:r>
            <a:r>
              <a:rPr lang="ru-RU" b="0" dirty="0" err="1"/>
              <a:t>схилити</a:t>
            </a:r>
            <a:r>
              <a:rPr lang="ru-RU" b="0" dirty="0"/>
              <a:t> </a:t>
            </a:r>
            <a:r>
              <a:rPr lang="ru-RU" b="0" dirty="0" err="1"/>
              <a:t>певну</a:t>
            </a:r>
            <a:r>
              <a:rPr lang="ru-RU" b="0" dirty="0"/>
              <a:t> </a:t>
            </a:r>
            <a:r>
              <a:rPr lang="ru-RU" b="0" dirty="0" err="1"/>
              <a:t>кількість</a:t>
            </a:r>
            <a:r>
              <a:rPr lang="ru-RU" b="0" dirty="0"/>
              <a:t> </a:t>
            </a:r>
            <a:r>
              <a:rPr lang="ru-RU" b="0" dirty="0" err="1"/>
              <a:t>осіб</a:t>
            </a:r>
            <a:r>
              <a:rPr lang="ru-RU" b="0" dirty="0"/>
              <a:t> до </a:t>
            </a:r>
            <a:r>
              <a:rPr lang="ru-RU" b="0" dirty="0" err="1"/>
              <a:t>певних</a:t>
            </a:r>
            <a:r>
              <a:rPr lang="ru-RU" b="0" dirty="0"/>
              <a:t> </a:t>
            </a:r>
            <a:r>
              <a:rPr lang="ru-RU" b="0" dirty="0" err="1"/>
              <a:t>дій</a:t>
            </a:r>
            <a:r>
              <a:rPr lang="ru-RU" b="0" dirty="0"/>
              <a:t>. </a:t>
            </a:r>
            <a:endParaRPr lang="ru-RU" b="0" dirty="0" smtClean="0"/>
          </a:p>
          <a:p>
            <a:r>
              <a:rPr lang="ru-RU" b="0" dirty="0" err="1" smtClean="0"/>
              <a:t>Якщо</a:t>
            </a:r>
            <a:r>
              <a:rPr lang="ru-RU" b="0" dirty="0" smtClean="0"/>
              <a:t> </a:t>
            </a:r>
            <a:r>
              <a:rPr lang="ru-RU" b="0" dirty="0" err="1"/>
              <a:t>такі</a:t>
            </a:r>
            <a:r>
              <a:rPr lang="ru-RU" b="0" dirty="0"/>
              <a:t> </a:t>
            </a:r>
            <a:r>
              <a:rPr lang="ru-RU" b="0" dirty="0" err="1"/>
              <a:t>заклики</a:t>
            </a:r>
            <a:r>
              <a:rPr lang="ru-RU" b="0" dirty="0"/>
              <a:t> </a:t>
            </a:r>
            <a:r>
              <a:rPr lang="ru-RU" b="0" dirty="0" err="1"/>
              <a:t>звернені</a:t>
            </a:r>
            <a:r>
              <a:rPr lang="ru-RU" b="0" dirty="0"/>
              <a:t> до </a:t>
            </a:r>
            <a:r>
              <a:rPr lang="ru-RU" b="0" dirty="0" err="1"/>
              <a:t>конкретної</a:t>
            </a:r>
            <a:r>
              <a:rPr lang="ru-RU" b="0" dirty="0"/>
              <a:t> особи, вони </a:t>
            </a:r>
            <a:r>
              <a:rPr lang="ru-RU" b="0" dirty="0" err="1"/>
              <a:t>кваліфікуються</a:t>
            </a:r>
            <a:r>
              <a:rPr lang="ru-RU" b="0" dirty="0"/>
              <a:t> як </a:t>
            </a:r>
            <a:r>
              <a:rPr lang="ru-RU" b="0" dirty="0" err="1"/>
              <a:t>підбурювання</a:t>
            </a:r>
            <a:r>
              <a:rPr lang="ru-RU" b="0" dirty="0"/>
              <a:t> до </a:t>
            </a:r>
            <a:r>
              <a:rPr lang="ru-RU" b="0" dirty="0" err="1"/>
              <a:t>вчинення</a:t>
            </a:r>
            <a:r>
              <a:rPr lang="ru-RU" b="0" dirty="0"/>
              <a:t> </a:t>
            </a:r>
            <a:r>
              <a:rPr lang="ru-RU" b="0" dirty="0" err="1"/>
              <a:t>дій</a:t>
            </a:r>
            <a:r>
              <a:rPr lang="ru-RU" b="0" dirty="0"/>
              <a:t>, метою </a:t>
            </a:r>
            <a:r>
              <a:rPr lang="ru-RU" b="0" dirty="0" err="1"/>
              <a:t>яких</a:t>
            </a:r>
            <a:r>
              <a:rPr lang="ru-RU" b="0" dirty="0"/>
              <a:t> є </a:t>
            </a:r>
            <a:r>
              <a:rPr lang="ru-RU" b="0" dirty="0" err="1"/>
              <a:t>насильницька</a:t>
            </a:r>
            <a:r>
              <a:rPr lang="ru-RU" b="0" dirty="0"/>
              <a:t> </a:t>
            </a:r>
            <a:r>
              <a:rPr lang="ru-RU" b="0" dirty="0" err="1"/>
              <a:t>зміна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повалення</a:t>
            </a:r>
            <a:r>
              <a:rPr lang="ru-RU" b="0" dirty="0"/>
              <a:t> </a:t>
            </a:r>
            <a:r>
              <a:rPr lang="ru-RU" b="0" dirty="0" err="1"/>
              <a:t>конституційного</a:t>
            </a:r>
            <a:r>
              <a:rPr lang="ru-RU" b="0" dirty="0"/>
              <a:t> ладу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захопленая</a:t>
            </a:r>
            <a:r>
              <a:rPr lang="ru-RU" b="0" dirty="0"/>
              <a:t> </a:t>
            </a:r>
            <a:r>
              <a:rPr lang="ru-RU" b="0" dirty="0" err="1"/>
              <a:t>державної</a:t>
            </a:r>
            <a:r>
              <a:rPr lang="ru-RU" b="0" dirty="0"/>
              <a:t> </a:t>
            </a:r>
            <a:r>
              <a:rPr lang="ru-RU" b="0" dirty="0" err="1"/>
              <a:t>влади</a:t>
            </a:r>
            <a:r>
              <a:rPr lang="ru-RU" b="0" dirty="0"/>
              <a:t>. </a:t>
            </a:r>
            <a:endParaRPr lang="ru-RU" b="0" dirty="0" smtClean="0"/>
          </a:p>
          <a:p>
            <a:r>
              <a:rPr lang="ru-RU" b="0" dirty="0" err="1" smtClean="0"/>
              <a:t>Публічність</a:t>
            </a:r>
            <a:r>
              <a:rPr lang="ru-RU" b="0" dirty="0" smtClean="0"/>
              <a:t> </a:t>
            </a:r>
            <a:r>
              <a:rPr lang="ru-RU" b="0" dirty="0"/>
              <a:t>є </a:t>
            </a:r>
            <a:r>
              <a:rPr lang="ru-RU" b="0" dirty="0" err="1"/>
              <a:t>оціночною</a:t>
            </a:r>
            <a:r>
              <a:rPr lang="ru-RU" b="0" dirty="0"/>
              <a:t> </a:t>
            </a:r>
            <a:r>
              <a:rPr lang="ru-RU" b="0" dirty="0" err="1"/>
              <a:t>ознакою</a:t>
            </a:r>
            <a:r>
              <a:rPr lang="ru-RU" b="0" dirty="0"/>
              <a:t>, і </a:t>
            </a:r>
            <a:r>
              <a:rPr lang="ru-RU" b="0" dirty="0" err="1"/>
              <a:t>питання</a:t>
            </a:r>
            <a:r>
              <a:rPr lang="ru-RU" b="0" dirty="0"/>
              <a:t> про </a:t>
            </a:r>
            <a:r>
              <a:rPr lang="ru-RU" b="0" dirty="0" err="1"/>
              <a:t>наявність</a:t>
            </a:r>
            <a:r>
              <a:rPr lang="ru-RU" b="0" dirty="0"/>
              <a:t> </a:t>
            </a:r>
            <a:r>
              <a:rPr lang="ru-RU" b="0" dirty="0" err="1"/>
              <a:t>її</a:t>
            </a:r>
            <a:r>
              <a:rPr lang="ru-RU" b="0" dirty="0"/>
              <a:t> </a:t>
            </a:r>
            <a:r>
              <a:rPr lang="ru-RU" b="0" dirty="0" err="1"/>
              <a:t>має</a:t>
            </a:r>
            <a:r>
              <a:rPr lang="ru-RU" b="0" dirty="0"/>
              <a:t> </a:t>
            </a:r>
            <a:r>
              <a:rPr lang="ru-RU" b="0" dirty="0" err="1"/>
              <a:t>вирішуватися</a:t>
            </a:r>
            <a:r>
              <a:rPr lang="ru-RU" b="0" dirty="0"/>
              <a:t> в кожному конкретному </a:t>
            </a:r>
            <a:r>
              <a:rPr lang="ru-RU" b="0" dirty="0" err="1"/>
              <a:t>випадку</a:t>
            </a:r>
            <a:r>
              <a:rPr lang="ru-RU" b="0" dirty="0"/>
              <a:t> з </a:t>
            </a:r>
            <a:r>
              <a:rPr lang="ru-RU" b="0" dirty="0" err="1"/>
              <a:t>урахуванням</a:t>
            </a:r>
            <a:r>
              <a:rPr lang="ru-RU" b="0" dirty="0"/>
              <a:t> часу, </a:t>
            </a:r>
            <a:r>
              <a:rPr lang="ru-RU" b="0" dirty="0" err="1"/>
              <a:t>місця</a:t>
            </a:r>
            <a:r>
              <a:rPr lang="ru-RU" b="0" dirty="0"/>
              <a:t>, обстановки </a:t>
            </a:r>
            <a:r>
              <a:rPr lang="ru-RU" b="0" dirty="0" err="1"/>
              <a:t>здійснення</a:t>
            </a:r>
            <a:r>
              <a:rPr lang="ru-RU" b="0" dirty="0"/>
              <a:t> </a:t>
            </a:r>
            <a:r>
              <a:rPr lang="ru-RU" b="0" dirty="0" err="1"/>
              <a:t>закликів</a:t>
            </a:r>
            <a:r>
              <a:rPr lang="ru-RU" b="0" dirty="0"/>
              <a:t> </a:t>
            </a:r>
            <a:r>
              <a:rPr lang="ru-RU" b="0" dirty="0" err="1"/>
              <a:t>тощо</a:t>
            </a:r>
            <a:r>
              <a:rPr lang="ru-RU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72156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Стаття</a:t>
            </a:r>
            <a:r>
              <a:rPr lang="ru-RU" sz="2000" dirty="0"/>
              <a:t> 110. </a:t>
            </a:r>
            <a:r>
              <a:rPr lang="ru-RU" sz="2000" dirty="0" err="1"/>
              <a:t>Посягання</a:t>
            </a:r>
            <a:r>
              <a:rPr lang="ru-RU" sz="2000" dirty="0"/>
              <a:t> на </a:t>
            </a:r>
            <a:r>
              <a:rPr lang="ru-RU" sz="2000" dirty="0" err="1"/>
              <a:t>територіальну</a:t>
            </a:r>
            <a:r>
              <a:rPr lang="ru-RU" sz="2000" dirty="0"/>
              <a:t> </a:t>
            </a:r>
            <a:r>
              <a:rPr lang="ru-RU" sz="2000" dirty="0" err="1"/>
              <a:t>цілісність</a:t>
            </a:r>
            <a:r>
              <a:rPr lang="ru-RU" sz="2000" dirty="0"/>
              <a:t> і </a:t>
            </a:r>
            <a:r>
              <a:rPr lang="ru-RU" sz="2000" dirty="0" err="1"/>
              <a:t>недоторканність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Стаття</a:t>
            </a:r>
            <a:r>
              <a:rPr lang="ru-RU" dirty="0"/>
              <a:t> 110. </a:t>
            </a:r>
            <a:r>
              <a:rPr lang="ru-RU" dirty="0" err="1"/>
              <a:t>Посягання</a:t>
            </a:r>
            <a:r>
              <a:rPr lang="ru-RU" dirty="0"/>
              <a:t> на </a:t>
            </a:r>
            <a:r>
              <a:rPr lang="ru-RU" dirty="0" err="1"/>
              <a:t>територіальну</a:t>
            </a:r>
            <a:r>
              <a:rPr lang="ru-RU" dirty="0"/>
              <a:t> </a:t>
            </a:r>
            <a:r>
              <a:rPr lang="ru-RU" dirty="0" err="1"/>
              <a:t>цілісність</a:t>
            </a:r>
            <a:r>
              <a:rPr lang="ru-RU" dirty="0"/>
              <a:t> і </a:t>
            </a:r>
            <a:r>
              <a:rPr lang="ru-RU" dirty="0" err="1"/>
              <a:t>недоторканність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Умисні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вчинені</a:t>
            </a:r>
            <a:r>
              <a:rPr lang="ru-RU" dirty="0"/>
              <a:t> з метою </a:t>
            </a:r>
            <a:r>
              <a:rPr lang="ru-RU" dirty="0" err="1"/>
              <a:t>зміни</a:t>
            </a:r>
            <a:r>
              <a:rPr lang="ru-RU" dirty="0"/>
              <a:t> меж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державного кордону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порушення</a:t>
            </a:r>
            <a:r>
              <a:rPr lang="ru-RU" dirty="0"/>
              <a:t> порядку,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заклики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закликами</a:t>
            </a:r>
            <a:r>
              <a:rPr lang="ru-RU" dirty="0"/>
              <a:t> до </a:t>
            </a:r>
            <a:r>
              <a:rPr lang="ru-RU" dirty="0" err="1"/>
              <a:t>вчинення</a:t>
            </a:r>
            <a:r>
              <a:rPr lang="ru-RU" dirty="0"/>
              <a:t> таких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до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такої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вчинені</a:t>
            </a:r>
            <a:r>
              <a:rPr lang="ru-RU" dirty="0"/>
              <a:t> особою, яка є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повторно,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попередньою</a:t>
            </a:r>
            <a:r>
              <a:rPr lang="ru-RU" dirty="0"/>
              <a:t> </a:t>
            </a:r>
            <a:r>
              <a:rPr lang="ru-RU" dirty="0" err="1"/>
              <a:t>змовою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поєднані</a:t>
            </a:r>
            <a:r>
              <a:rPr lang="ru-RU" dirty="0"/>
              <a:t> з </a:t>
            </a:r>
            <a:r>
              <a:rPr lang="ru-RU" dirty="0" err="1"/>
              <a:t>розпалюванням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ворожнечі</a:t>
            </a:r>
            <a:r>
              <a:rPr lang="ru-RU" dirty="0"/>
              <a:t>,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п’яти</a:t>
            </a:r>
            <a:r>
              <a:rPr lang="ru-RU" dirty="0"/>
              <a:t> до десяти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такої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другою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загибелі</a:t>
            </a:r>
            <a:r>
              <a:rPr lang="ru-RU" dirty="0"/>
              <a:t> людей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тяжких </a:t>
            </a:r>
            <a:r>
              <a:rPr lang="ru-RU" dirty="0" err="1"/>
              <a:t>наслідків</a:t>
            </a:r>
            <a:r>
              <a:rPr lang="ru-RU" dirty="0"/>
              <a:t>,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десяти до </a:t>
            </a:r>
            <a:r>
              <a:rPr lang="ru-RU" dirty="0" err="1"/>
              <a:t>п’ятнадцяти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довічним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такої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37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позиції кримінального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smtClean="0"/>
              <a:t>Людина </a:t>
            </a:r>
            <a:r>
              <a:rPr lang="ru-RU" sz="2000" dirty="0" smtClean="0"/>
              <a:t> </a:t>
            </a:r>
            <a:r>
              <a:rPr lang="ru-RU" sz="2000" b="0" dirty="0"/>
              <a:t>у нормах </a:t>
            </a:r>
            <a:r>
              <a:rPr lang="ru-RU" sz="2000" b="0" dirty="0" err="1"/>
              <a:t>КК</a:t>
            </a:r>
            <a:r>
              <a:rPr lang="ru-RU" sz="2000" b="0" dirty="0"/>
              <a:t> </a:t>
            </a:r>
            <a:r>
              <a:rPr lang="ru-RU" sz="2000" b="0" dirty="0" err="1"/>
              <a:t>означає</a:t>
            </a:r>
            <a:r>
              <a:rPr lang="ru-RU" sz="2000" b="0" dirty="0"/>
              <a:t> </a:t>
            </a:r>
            <a:r>
              <a:rPr lang="ru-RU" sz="2000" b="0" dirty="0" err="1"/>
              <a:t>фізичну</a:t>
            </a:r>
            <a:r>
              <a:rPr lang="ru-RU" sz="2000" b="0" dirty="0"/>
              <a:t> особу, </a:t>
            </a:r>
            <a:r>
              <a:rPr lang="ru-RU" sz="2000" b="0" dirty="0" err="1"/>
              <a:t>людину</a:t>
            </a:r>
            <a:r>
              <a:rPr lang="ru-RU" sz="2000" b="0" dirty="0"/>
              <a:t> в </a:t>
            </a:r>
            <a:r>
              <a:rPr lang="ru-RU" sz="2000" b="0" dirty="0" err="1"/>
              <a:t>біологічному</a:t>
            </a:r>
            <a:r>
              <a:rPr lang="ru-RU" sz="2000" b="0" dirty="0"/>
              <a:t> </a:t>
            </a:r>
            <a:r>
              <a:rPr lang="ru-RU" sz="2000" b="0" dirty="0" err="1"/>
              <a:t>значенні</a:t>
            </a:r>
            <a:r>
              <a:rPr lang="ru-RU" sz="2000" b="0" dirty="0"/>
              <a:t> </a:t>
            </a:r>
            <a:r>
              <a:rPr lang="ru-RU" sz="2000" b="0" dirty="0" err="1"/>
              <a:t>цього</a:t>
            </a:r>
            <a:r>
              <a:rPr lang="ru-RU" sz="2000" b="0" dirty="0"/>
              <a:t> слова. При </a:t>
            </a:r>
            <a:r>
              <a:rPr lang="ru-RU" sz="2000" b="0" dirty="0" err="1"/>
              <a:t>цьому</a:t>
            </a:r>
            <a:r>
              <a:rPr lang="ru-RU" sz="2000" b="0" dirty="0"/>
              <a:t> </a:t>
            </a:r>
            <a:r>
              <a:rPr lang="ru-RU" sz="2000" b="0" dirty="0" err="1"/>
              <a:t>КК</a:t>
            </a:r>
            <a:r>
              <a:rPr lang="ru-RU" sz="2000" b="0" dirty="0"/>
              <a:t> </a:t>
            </a:r>
            <a:r>
              <a:rPr lang="ru-RU" sz="2000" b="0" dirty="0" err="1"/>
              <a:t>охороняє</a:t>
            </a:r>
            <a:r>
              <a:rPr lang="ru-RU" sz="2000" b="0" dirty="0"/>
              <a:t> </a:t>
            </a:r>
            <a:r>
              <a:rPr lang="ru-RU" sz="2000" b="0" dirty="0" err="1"/>
              <a:t>людину</a:t>
            </a:r>
            <a:r>
              <a:rPr lang="ru-RU" sz="2000" b="0" dirty="0"/>
              <a:t> і як </a:t>
            </a:r>
            <a:r>
              <a:rPr lang="ru-RU" sz="2000" b="0" u="sng" dirty="0" err="1"/>
              <a:t>біологічну</a:t>
            </a:r>
            <a:r>
              <a:rPr lang="ru-RU" sz="2000" b="0" u="sng" dirty="0"/>
              <a:t> </a:t>
            </a:r>
            <a:r>
              <a:rPr lang="ru-RU" sz="2000" b="0" u="sng" dirty="0" err="1"/>
              <a:t>істоту</a:t>
            </a:r>
            <a:r>
              <a:rPr lang="ru-RU" sz="2000" b="0" dirty="0"/>
              <a:t>, </a:t>
            </a:r>
            <a:r>
              <a:rPr lang="ru-RU" sz="2000" b="0" dirty="0" err="1"/>
              <a:t>забороняючи</a:t>
            </a:r>
            <a:r>
              <a:rPr lang="ru-RU" sz="2000" b="0" dirty="0"/>
              <a:t> </a:t>
            </a:r>
            <a:r>
              <a:rPr lang="ru-RU" sz="2000" b="0" dirty="0" err="1"/>
              <a:t>посягання</a:t>
            </a:r>
            <a:r>
              <a:rPr lang="ru-RU" sz="2000" b="0" dirty="0"/>
              <a:t> на </a:t>
            </a:r>
            <a:r>
              <a:rPr lang="ru-RU" sz="2000" b="0" dirty="0" err="1"/>
              <a:t>життя</a:t>
            </a:r>
            <a:r>
              <a:rPr lang="ru-RU" sz="2000" b="0" dirty="0"/>
              <a:t>, </a:t>
            </a:r>
            <a:r>
              <a:rPr lang="ru-RU" sz="2000" b="0" dirty="0" err="1"/>
              <a:t>здоров’я</a:t>
            </a:r>
            <a:r>
              <a:rPr lang="ru-RU" sz="2000" b="0" dirty="0"/>
              <a:t>, </a:t>
            </a:r>
            <a:r>
              <a:rPr lang="ru-RU" sz="2000" b="0" dirty="0" err="1"/>
              <a:t>тілесну</a:t>
            </a:r>
            <a:r>
              <a:rPr lang="ru-RU" sz="2000" b="0" dirty="0"/>
              <a:t> і </a:t>
            </a:r>
            <a:r>
              <a:rPr lang="ru-RU" sz="2000" b="0" dirty="0" err="1"/>
              <a:t>статеву</a:t>
            </a:r>
            <a:r>
              <a:rPr lang="ru-RU" sz="2000" b="0" dirty="0"/>
              <a:t> </a:t>
            </a:r>
            <a:r>
              <a:rPr lang="ru-RU" sz="2000" b="0" dirty="0" err="1"/>
              <a:t>недоторканість</a:t>
            </a:r>
            <a:r>
              <a:rPr lang="ru-RU" sz="2000" b="0" dirty="0"/>
              <a:t>, </a:t>
            </a:r>
            <a:r>
              <a:rPr lang="ru-RU" sz="2000" b="0" dirty="0" err="1"/>
              <a:t>особисту</a:t>
            </a:r>
            <a:r>
              <a:rPr lang="ru-RU" sz="2000" b="0" dirty="0"/>
              <a:t> свободу, і як </a:t>
            </a:r>
            <a:r>
              <a:rPr lang="ru-RU" sz="2000" b="0" u="sng" dirty="0" err="1"/>
              <a:t>соціальну</a:t>
            </a:r>
            <a:r>
              <a:rPr lang="ru-RU" sz="2000" b="0" u="sng" dirty="0"/>
              <a:t> </a:t>
            </a:r>
            <a:r>
              <a:rPr lang="ru-RU" sz="2000" b="0" u="sng" dirty="0" err="1"/>
              <a:t>істоту</a:t>
            </a:r>
            <a:r>
              <a:rPr lang="ru-RU" sz="2000" b="0" dirty="0"/>
              <a:t>, </a:t>
            </a:r>
            <a:r>
              <a:rPr lang="ru-RU" sz="2000" b="0" u="sng" dirty="0" err="1"/>
              <a:t>особистість</a:t>
            </a:r>
            <a:r>
              <a:rPr lang="ru-RU" sz="2000" b="0" dirty="0"/>
              <a:t> – у </a:t>
            </a:r>
            <a:r>
              <a:rPr lang="ru-RU" sz="2000" b="0" dirty="0" err="1"/>
              <a:t>цьому</a:t>
            </a:r>
            <a:r>
              <a:rPr lang="ru-RU" sz="2000" b="0" dirty="0"/>
              <a:t> </a:t>
            </a:r>
            <a:r>
              <a:rPr lang="ru-RU" sz="2000" b="0" dirty="0" err="1"/>
              <a:t>випадку</a:t>
            </a:r>
            <a:r>
              <a:rPr lang="ru-RU" sz="2000" b="0" dirty="0"/>
              <a:t> </a:t>
            </a:r>
            <a:r>
              <a:rPr lang="ru-RU" sz="2000" b="0" dirty="0" err="1"/>
              <a:t>охороняються</a:t>
            </a:r>
            <a:r>
              <a:rPr lang="ru-RU" sz="2000" b="0" dirty="0"/>
              <a:t> честь і </a:t>
            </a:r>
            <a:r>
              <a:rPr lang="ru-RU" sz="2000" b="0" dirty="0" err="1"/>
              <a:t>гідність</a:t>
            </a:r>
            <a:r>
              <a:rPr lang="ru-RU" sz="2000" b="0" dirty="0"/>
              <a:t> особи, </a:t>
            </a:r>
            <a:r>
              <a:rPr lang="ru-RU" sz="2000" b="0" dirty="0" err="1"/>
              <a:t>політичні</a:t>
            </a:r>
            <a:r>
              <a:rPr lang="ru-RU" sz="2000" b="0" dirty="0"/>
              <a:t>, </a:t>
            </a:r>
            <a:r>
              <a:rPr lang="ru-RU" sz="2000" b="0" dirty="0" err="1"/>
              <a:t>соціально-економічні</a:t>
            </a:r>
            <a:r>
              <a:rPr lang="ru-RU" sz="2000" b="0" dirty="0"/>
              <a:t> та </a:t>
            </a:r>
            <a:r>
              <a:rPr lang="ru-RU" sz="2000" b="0" dirty="0" err="1"/>
              <a:t>інші</a:t>
            </a:r>
            <a:r>
              <a:rPr lang="ru-RU" sz="2000" b="0" dirty="0"/>
              <a:t> права </a:t>
            </a:r>
            <a:r>
              <a:rPr lang="ru-RU" sz="2000" b="0" dirty="0" err="1"/>
              <a:t>свободи</a:t>
            </a:r>
            <a:r>
              <a:rPr lang="ru-RU" sz="2000" b="0" dirty="0"/>
              <a:t> </a:t>
            </a:r>
            <a:r>
              <a:rPr lang="ru-RU" sz="2000" b="0" dirty="0" err="1"/>
              <a:t>людини</a:t>
            </a:r>
            <a:r>
              <a:rPr lang="ru-RU" sz="20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 err="1"/>
              <a:t>Власність</a:t>
            </a:r>
            <a:r>
              <a:rPr lang="ru-RU" sz="2000" dirty="0"/>
              <a:t> </a:t>
            </a:r>
            <a:r>
              <a:rPr lang="ru-RU" sz="2000" b="0" dirty="0"/>
              <a:t>як </a:t>
            </a:r>
            <a:r>
              <a:rPr lang="ru-RU" sz="2000" b="0" dirty="0" err="1"/>
              <a:t>об’єкт</a:t>
            </a:r>
            <a:r>
              <a:rPr lang="ru-RU" sz="2000" b="0" dirty="0"/>
              <a:t> </a:t>
            </a:r>
            <a:r>
              <a:rPr lang="ru-RU" sz="2000" b="0" dirty="0" err="1"/>
              <a:t>кримінально-правової</a:t>
            </a:r>
            <a:r>
              <a:rPr lang="ru-RU" sz="2000" b="0" dirty="0"/>
              <a:t> </a:t>
            </a:r>
            <a:r>
              <a:rPr lang="ru-RU" sz="2000" b="0" dirty="0" err="1"/>
              <a:t>охорони</a:t>
            </a:r>
            <a:r>
              <a:rPr lang="ru-RU" sz="2000" b="0" dirty="0"/>
              <a:t> </a:t>
            </a:r>
            <a:r>
              <a:rPr lang="ru-RU" sz="2000" b="0" dirty="0" err="1"/>
              <a:t>означає</a:t>
            </a:r>
            <a:r>
              <a:rPr lang="ru-RU" sz="2000" b="0" dirty="0"/>
              <a:t> </a:t>
            </a:r>
            <a:r>
              <a:rPr lang="ru-RU" sz="2000" b="0" dirty="0" err="1"/>
              <a:t>матеріальні</a:t>
            </a:r>
            <a:r>
              <a:rPr lang="ru-RU" sz="2000" b="0" dirty="0"/>
              <a:t> </a:t>
            </a:r>
            <a:r>
              <a:rPr lang="ru-RU" sz="2000" b="0" dirty="0" err="1" smtClean="0"/>
              <a:t>об’єкти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що</a:t>
            </a:r>
            <a:r>
              <a:rPr lang="ru-RU" sz="2000" b="0" dirty="0" smtClean="0"/>
              <a:t> </a:t>
            </a:r>
            <a:r>
              <a:rPr lang="ru-RU" sz="2000" b="0" dirty="0" err="1"/>
              <a:t>мають</a:t>
            </a:r>
            <a:r>
              <a:rPr lang="ru-RU" sz="2000" b="0" dirty="0"/>
              <a:t> </a:t>
            </a:r>
            <a:r>
              <a:rPr lang="ru-RU" sz="2000" b="0" dirty="0" err="1"/>
              <a:t>певну</a:t>
            </a:r>
            <a:r>
              <a:rPr lang="ru-RU" sz="2000" b="0" dirty="0"/>
              <a:t> </a:t>
            </a:r>
            <a:r>
              <a:rPr lang="ru-RU" sz="2000" b="0" dirty="0" err="1"/>
              <a:t>цінність</a:t>
            </a:r>
            <a:r>
              <a:rPr lang="ru-RU" sz="2000" b="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5725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Стаття</a:t>
            </a:r>
            <a:r>
              <a:rPr lang="ru-RU" sz="2000" dirty="0"/>
              <a:t> 110. </a:t>
            </a:r>
            <a:r>
              <a:rPr lang="ru-RU" sz="2000" dirty="0" err="1"/>
              <a:t>Посягання</a:t>
            </a:r>
            <a:r>
              <a:rPr lang="ru-RU" sz="2000" dirty="0"/>
              <a:t> на </a:t>
            </a:r>
            <a:r>
              <a:rPr lang="ru-RU" sz="2000" dirty="0" err="1"/>
              <a:t>територіальну</a:t>
            </a:r>
            <a:r>
              <a:rPr lang="ru-RU" sz="2000" dirty="0"/>
              <a:t> </a:t>
            </a:r>
            <a:r>
              <a:rPr lang="ru-RU" sz="2000" dirty="0" err="1"/>
              <a:t>цілісність</a:t>
            </a:r>
            <a:r>
              <a:rPr lang="ru-RU" sz="2000" dirty="0"/>
              <a:t> і </a:t>
            </a:r>
            <a:r>
              <a:rPr lang="ru-RU" sz="2000" dirty="0" err="1"/>
              <a:t>недоторканність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Державний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кордон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України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-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це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лінія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і вертикальна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поверхня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b="0" dirty="0" err="1" smtClean="0">
                <a:solidFill>
                  <a:srgbClr val="333333"/>
                </a:solidFill>
                <a:latin typeface="Helvetica Neue"/>
              </a:rPr>
              <a:t>що</a:t>
            </a:r>
            <a:r>
              <a:rPr lang="ru-RU" b="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проходить по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цій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лінії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які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визначають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межі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території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України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саме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: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межі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суходолу, вод.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надр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повітряного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простору.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Державний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кордон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України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визначається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рішеннями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Верховної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Ради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України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І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міжнародними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договорами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України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. </a:t>
            </a:r>
            <a:endParaRPr lang="ru-RU" b="0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ru-RU" b="0" dirty="0" err="1" smtClean="0">
                <a:solidFill>
                  <a:srgbClr val="333333"/>
                </a:solidFill>
                <a:latin typeface="Helvetica Neue"/>
              </a:rPr>
              <a:t>Лінія</a:t>
            </a:r>
            <a:r>
              <a:rPr lang="ru-RU" b="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державного кордону детально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описується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у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відповідному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міжнародному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договорі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також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наноситься на карту, яка є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невід'ємною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частиною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того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чи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іншого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Договору (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делімітація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). </a:t>
            </a:r>
            <a:endParaRPr lang="ru-RU" b="0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ru-RU" b="0" dirty="0" err="1" smtClean="0">
                <a:solidFill>
                  <a:srgbClr val="333333"/>
                </a:solidFill>
                <a:latin typeface="Helvetica Neue"/>
              </a:rPr>
              <a:t>Ця</a:t>
            </a:r>
            <a:r>
              <a:rPr lang="ru-RU" b="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лінія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проходить: на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суходолі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- по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характерних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точках і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лініях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рельєфу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або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ясно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видимих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орієнтирах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на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морі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- по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зовнішній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межі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територіального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моря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України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також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певним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чином на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річках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озерах та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інших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водоймах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на мостах, греблях та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інших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спорудах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і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позначається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на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місцевості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чітко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видимими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прикордонними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знаками (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демаркація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). Для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позначення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лінії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кордону на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місцевості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суміжними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державами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звичайно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створюється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змішана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комісія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r>
              <a:rPr lang="ru-RU" b="0" dirty="0">
                <a:solidFill>
                  <a:srgbClr val="333333"/>
                </a:solidFill>
                <a:latin typeface="Helvetica Neue"/>
              </a:rPr>
              <a:t>На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сьогодні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за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наявності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державної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території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Україна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фактично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не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має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державного кордону з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Росією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Білоруссю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та </a:t>
            </a:r>
            <a:r>
              <a:rPr lang="ru-RU" b="0" dirty="0" err="1" smtClean="0">
                <a:solidFill>
                  <a:srgbClr val="333333"/>
                </a:solidFill>
                <a:latin typeface="Helvetica Neue"/>
              </a:rPr>
              <a:t>Молдовою,оскільки</a:t>
            </a:r>
            <a:r>
              <a:rPr lang="ru-RU" b="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на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відповідних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ділянках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не проведено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делімітації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та/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або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0" dirty="0" err="1">
                <a:solidFill>
                  <a:srgbClr val="333333"/>
                </a:solidFill>
                <a:latin typeface="Helvetica Neue"/>
              </a:rPr>
              <a:t>демаркації</a:t>
            </a:r>
            <a:r>
              <a:rPr lang="ru-RU" b="0" dirty="0">
                <a:solidFill>
                  <a:srgbClr val="333333"/>
                </a:solidFill>
                <a:latin typeface="Helvetica Neue"/>
              </a:rPr>
              <a:t> кордону.</a:t>
            </a: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917626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Стаття</a:t>
            </a:r>
            <a:r>
              <a:rPr lang="ru-RU" sz="2000" dirty="0"/>
              <a:t> 110. </a:t>
            </a:r>
            <a:r>
              <a:rPr lang="ru-RU" sz="2000" dirty="0" err="1"/>
              <a:t>Посягання</a:t>
            </a:r>
            <a:r>
              <a:rPr lang="ru-RU" sz="2000" dirty="0"/>
              <a:t> на </a:t>
            </a:r>
            <a:r>
              <a:rPr lang="ru-RU" sz="2000" dirty="0" err="1"/>
              <a:t>територіальну</a:t>
            </a:r>
            <a:r>
              <a:rPr lang="ru-RU" sz="2000" dirty="0"/>
              <a:t> </a:t>
            </a:r>
            <a:r>
              <a:rPr lang="ru-RU" sz="2000" dirty="0" err="1"/>
              <a:t>цілісність</a:t>
            </a:r>
            <a:r>
              <a:rPr lang="ru-RU" sz="2000" dirty="0"/>
              <a:t> і </a:t>
            </a:r>
            <a:r>
              <a:rPr lang="ru-RU" sz="2000" dirty="0" err="1"/>
              <a:t>недоторканність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dirty="0" err="1"/>
              <a:t>Об'єктивна</a:t>
            </a:r>
            <a:r>
              <a:rPr lang="ru-RU" b="0" dirty="0"/>
              <a:t> сторона </a:t>
            </a:r>
            <a:r>
              <a:rPr lang="ru-RU" b="0" dirty="0" err="1"/>
              <a:t>злочину</a:t>
            </a:r>
            <a:r>
              <a:rPr lang="ru-RU" b="0" dirty="0"/>
              <a:t> </a:t>
            </a:r>
            <a:r>
              <a:rPr lang="ru-RU" b="0" dirty="0" err="1"/>
              <a:t>характеризується</a:t>
            </a:r>
            <a:r>
              <a:rPr lang="ru-RU" b="0" dirty="0"/>
              <a:t> </a:t>
            </a:r>
            <a:r>
              <a:rPr lang="ru-RU" b="0" dirty="0" err="1"/>
              <a:t>активними</a:t>
            </a:r>
            <a:r>
              <a:rPr lang="ru-RU" b="0" dirty="0"/>
              <a:t> </a:t>
            </a:r>
            <a:r>
              <a:rPr lang="ru-RU" b="0" dirty="0" err="1"/>
              <a:t>діями</a:t>
            </a:r>
            <a:r>
              <a:rPr lang="ru-RU" b="0" dirty="0"/>
              <a:t>, </a:t>
            </a:r>
            <a:r>
              <a:rPr lang="ru-RU" b="0" dirty="0" err="1"/>
              <a:t>які</a:t>
            </a:r>
            <a:r>
              <a:rPr lang="ru-RU" b="0" dirty="0"/>
              <a:t> </a:t>
            </a:r>
            <a:r>
              <a:rPr lang="ru-RU" b="0" dirty="0" err="1"/>
              <a:t>можуть</a:t>
            </a:r>
            <a:r>
              <a:rPr lang="ru-RU" b="0" dirty="0"/>
              <a:t> </a:t>
            </a:r>
            <a:r>
              <a:rPr lang="ru-RU" b="0" dirty="0" err="1"/>
              <a:t>проявитися</a:t>
            </a:r>
            <a:r>
              <a:rPr lang="ru-RU" b="0" dirty="0"/>
              <a:t> у таких формах: </a:t>
            </a:r>
            <a:endParaRPr lang="ru-RU" b="0" dirty="0" smtClean="0"/>
          </a:p>
          <a:p>
            <a:r>
              <a:rPr lang="ru-RU" b="0" dirty="0" smtClean="0"/>
              <a:t>1</a:t>
            </a:r>
            <a:r>
              <a:rPr lang="ru-RU" b="0" dirty="0"/>
              <a:t>) </a:t>
            </a:r>
            <a:r>
              <a:rPr lang="ru-RU" b="0" dirty="0" err="1"/>
              <a:t>дії</a:t>
            </a:r>
            <a:r>
              <a:rPr lang="ru-RU" b="0" dirty="0"/>
              <a:t>, </a:t>
            </a:r>
            <a:r>
              <a:rPr lang="ru-RU" b="0" dirty="0" err="1"/>
              <a:t>вчинені</a:t>
            </a:r>
            <a:r>
              <a:rPr lang="ru-RU" b="0" dirty="0"/>
              <a:t> з метою </a:t>
            </a:r>
            <a:r>
              <a:rPr lang="ru-RU" b="0" dirty="0" err="1"/>
              <a:t>зміни</a:t>
            </a:r>
            <a:r>
              <a:rPr lang="ru-RU" b="0" dirty="0"/>
              <a:t> меж </a:t>
            </a:r>
            <a:r>
              <a:rPr lang="ru-RU" b="0" dirty="0" err="1" smtClean="0"/>
              <a:t>території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/>
              <a:t>з метою </a:t>
            </a:r>
            <a:r>
              <a:rPr lang="ru-RU" b="0" dirty="0" err="1"/>
              <a:t>зміни</a:t>
            </a:r>
            <a:r>
              <a:rPr lang="ru-RU" b="0" dirty="0"/>
              <a:t> державного кордону </a:t>
            </a:r>
            <a:r>
              <a:rPr lang="ru-RU" b="0" dirty="0" err="1"/>
              <a:t>України</a:t>
            </a:r>
            <a:r>
              <a:rPr lang="ru-RU" b="0" dirty="0"/>
              <a:t> на </a:t>
            </a:r>
            <a:r>
              <a:rPr lang="ru-RU" b="0" dirty="0" err="1"/>
              <a:t>порушення</a:t>
            </a:r>
            <a:r>
              <a:rPr lang="ru-RU" b="0" dirty="0"/>
              <a:t> порядку, </a:t>
            </a:r>
            <a:r>
              <a:rPr lang="ru-RU" b="0" dirty="0" err="1"/>
              <a:t>встановленого</a:t>
            </a:r>
            <a:r>
              <a:rPr lang="ru-RU" b="0" dirty="0"/>
              <a:t> </a:t>
            </a:r>
            <a:r>
              <a:rPr lang="ru-RU" b="0" dirty="0" err="1"/>
              <a:t>Конституцією</a:t>
            </a:r>
            <a:r>
              <a:rPr lang="ru-RU" b="0" dirty="0"/>
              <a:t> </a:t>
            </a:r>
            <a:r>
              <a:rPr lang="ru-RU" b="0" dirty="0" err="1"/>
              <a:t>України</a:t>
            </a:r>
            <a:r>
              <a:rPr lang="ru-RU" b="0" dirty="0"/>
              <a:t>;</a:t>
            </a:r>
          </a:p>
          <a:p>
            <a:endParaRPr lang="ru-RU" b="0" dirty="0"/>
          </a:p>
          <a:p>
            <a:r>
              <a:rPr lang="ru-RU" b="0" dirty="0"/>
              <a:t>2) </a:t>
            </a:r>
            <a:r>
              <a:rPr lang="ru-RU" b="0" dirty="0" err="1"/>
              <a:t>публічні</a:t>
            </a:r>
            <a:r>
              <a:rPr lang="ru-RU" b="0" dirty="0"/>
              <a:t> </a:t>
            </a:r>
            <a:r>
              <a:rPr lang="ru-RU" b="0" dirty="0" err="1"/>
              <a:t>заклики</a:t>
            </a:r>
            <a:r>
              <a:rPr lang="ru-RU" b="0" dirty="0"/>
              <a:t> до </a:t>
            </a:r>
            <a:r>
              <a:rPr lang="ru-RU" b="0" dirty="0" err="1"/>
              <a:t>вчинення</a:t>
            </a:r>
            <a:r>
              <a:rPr lang="ru-RU" b="0" dirty="0"/>
              <a:t> </a:t>
            </a:r>
            <a:r>
              <a:rPr lang="ru-RU" b="0" dirty="0" err="1"/>
              <a:t>дій</a:t>
            </a:r>
            <a:r>
              <a:rPr lang="ru-RU" b="0" dirty="0"/>
              <a:t>, метою </a:t>
            </a:r>
            <a:r>
              <a:rPr lang="ru-RU" b="0" dirty="0" err="1"/>
              <a:t>яких</a:t>
            </a:r>
            <a:r>
              <a:rPr lang="ru-RU" b="0" dirty="0"/>
              <a:t> є </a:t>
            </a:r>
            <a:r>
              <a:rPr lang="ru-RU" b="0" dirty="0" err="1"/>
              <a:t>зміна</a:t>
            </a:r>
            <a:r>
              <a:rPr lang="ru-RU" b="0" dirty="0"/>
              <a:t> меж </a:t>
            </a:r>
            <a:r>
              <a:rPr lang="ru-RU" b="0" dirty="0" err="1"/>
              <a:t>території</a:t>
            </a:r>
            <a:r>
              <a:rPr lang="ru-RU" b="0" dirty="0"/>
              <a:t> (державного кордону) </a:t>
            </a:r>
            <a:r>
              <a:rPr lang="ru-RU" b="0" dirty="0" err="1"/>
              <a:t>України</a:t>
            </a:r>
            <a:r>
              <a:rPr lang="ru-RU" b="0"/>
              <a:t>; </a:t>
            </a:r>
            <a:endParaRPr lang="ru-RU" b="0" smtClean="0"/>
          </a:p>
          <a:p>
            <a:r>
              <a:rPr lang="ru-RU" b="0" smtClean="0"/>
              <a:t>3</a:t>
            </a:r>
            <a:r>
              <a:rPr lang="ru-RU" b="0" dirty="0"/>
              <a:t>) </a:t>
            </a:r>
            <a:r>
              <a:rPr lang="ru-RU" b="0" dirty="0" err="1"/>
              <a:t>розповсюдження</a:t>
            </a:r>
            <a:r>
              <a:rPr lang="ru-RU" b="0" dirty="0"/>
              <a:t> </a:t>
            </a:r>
            <a:r>
              <a:rPr lang="ru-RU" b="0" dirty="0" err="1"/>
              <a:t>матеріалів</a:t>
            </a:r>
            <a:r>
              <a:rPr lang="ru-RU" b="0" dirty="0"/>
              <a:t> </a:t>
            </a:r>
            <a:r>
              <a:rPr lang="ru-RU" b="0" dirty="0" err="1"/>
              <a:t>із</a:t>
            </a:r>
            <a:r>
              <a:rPr lang="ru-RU" b="0" dirty="0"/>
              <a:t> </a:t>
            </a:r>
            <a:r>
              <a:rPr lang="ru-RU" b="0" dirty="0" err="1"/>
              <a:t>закликами</a:t>
            </a:r>
            <a:r>
              <a:rPr lang="ru-RU" b="0" dirty="0"/>
              <a:t> до </a:t>
            </a:r>
            <a:r>
              <a:rPr lang="ru-RU" b="0" dirty="0" err="1"/>
              <a:t>вчинення</a:t>
            </a:r>
            <a:r>
              <a:rPr lang="ru-RU" b="0" dirty="0"/>
              <a:t> </a:t>
            </a:r>
            <a:r>
              <a:rPr lang="ru-RU" b="0" dirty="0" err="1"/>
              <a:t>дій</a:t>
            </a:r>
            <a:r>
              <a:rPr lang="ru-RU" b="0" dirty="0"/>
              <a:t>, метою </a:t>
            </a:r>
            <a:r>
              <a:rPr lang="ru-RU" b="0" dirty="0" err="1"/>
              <a:t>яких</a:t>
            </a:r>
            <a:r>
              <a:rPr lang="ru-RU" b="0" dirty="0"/>
              <a:t> є </a:t>
            </a:r>
            <a:r>
              <a:rPr lang="ru-RU" b="0" dirty="0" err="1"/>
              <a:t>зміна</a:t>
            </a:r>
            <a:r>
              <a:rPr lang="ru-RU" b="0" dirty="0"/>
              <a:t> меж </a:t>
            </a:r>
            <a:r>
              <a:rPr lang="ru-RU" b="0" dirty="0" err="1"/>
              <a:t>території</a:t>
            </a:r>
            <a:r>
              <a:rPr lang="ru-RU" b="0" dirty="0"/>
              <a:t> (державного кордону) </a:t>
            </a:r>
            <a:r>
              <a:rPr lang="ru-RU" b="0" dirty="0" err="1"/>
              <a:t>України</a:t>
            </a:r>
            <a:r>
              <a:rPr lang="ru-RU" b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2613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позиції кримінального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b="0" dirty="0" err="1"/>
              <a:t>Під</a:t>
            </a:r>
            <a:r>
              <a:rPr lang="ru-RU" b="0" dirty="0"/>
              <a:t> </a:t>
            </a:r>
            <a:r>
              <a:rPr lang="ru-RU" dirty="0" err="1"/>
              <a:t>громадською</a:t>
            </a:r>
            <a:r>
              <a:rPr lang="ru-RU" dirty="0"/>
              <a:t> </a:t>
            </a:r>
            <a:r>
              <a:rPr lang="ru-RU" dirty="0" err="1"/>
              <a:t>безпекою</a:t>
            </a:r>
            <a:r>
              <a:rPr lang="ru-RU" dirty="0"/>
              <a:t> </a:t>
            </a:r>
            <a:r>
              <a:rPr lang="ru-RU" b="0" dirty="0" err="1"/>
              <a:t>слід</a:t>
            </a:r>
            <a:r>
              <a:rPr lang="ru-RU" b="0" dirty="0"/>
              <a:t> </a:t>
            </a:r>
            <a:r>
              <a:rPr lang="ru-RU" b="0" dirty="0" err="1"/>
              <a:t>розуміти</a:t>
            </a:r>
            <a:r>
              <a:rPr lang="ru-RU" b="0" dirty="0"/>
              <a:t> </a:t>
            </a:r>
            <a:r>
              <a:rPr lang="ru-RU" b="0" dirty="0" err="1"/>
              <a:t>такий</a:t>
            </a:r>
            <a:r>
              <a:rPr lang="ru-RU" b="0" dirty="0"/>
              <a:t> стан </a:t>
            </a:r>
            <a:r>
              <a:rPr lang="ru-RU" b="0" dirty="0" err="1"/>
              <a:t>суспільних</a:t>
            </a:r>
            <a:r>
              <a:rPr lang="ru-RU" b="0" dirty="0"/>
              <a:t> </a:t>
            </a:r>
            <a:r>
              <a:rPr lang="ru-RU" b="0" dirty="0" err="1"/>
              <a:t>відносин</a:t>
            </a:r>
            <a:r>
              <a:rPr lang="ru-RU" b="0" dirty="0"/>
              <a:t>, за </a:t>
            </a:r>
            <a:r>
              <a:rPr lang="ru-RU" b="0" dirty="0" err="1"/>
              <a:t>якого</a:t>
            </a:r>
            <a:r>
              <a:rPr lang="ru-RU" b="0" dirty="0"/>
              <a:t> </a:t>
            </a:r>
            <a:r>
              <a:rPr lang="ru-RU" b="0" dirty="0" err="1"/>
              <a:t>природні</a:t>
            </a:r>
            <a:r>
              <a:rPr lang="ru-RU" b="0" dirty="0"/>
              <a:t>, </a:t>
            </a:r>
            <a:r>
              <a:rPr lang="ru-RU" b="0" dirty="0" err="1"/>
              <a:t>технічні</a:t>
            </a:r>
            <a:r>
              <a:rPr lang="ru-RU" b="0" dirty="0"/>
              <a:t> та </a:t>
            </a:r>
            <a:r>
              <a:rPr lang="ru-RU" b="0" dirty="0" err="1"/>
              <a:t>інші</a:t>
            </a:r>
            <a:r>
              <a:rPr lang="ru-RU" b="0" dirty="0"/>
              <a:t> </a:t>
            </a:r>
            <a:r>
              <a:rPr lang="ru-RU" b="0" dirty="0" err="1"/>
              <a:t>джерела</a:t>
            </a:r>
            <a:r>
              <a:rPr lang="ru-RU" b="0" dirty="0"/>
              <a:t> </a:t>
            </a:r>
            <a:r>
              <a:rPr lang="ru-RU" b="0" dirty="0" err="1"/>
              <a:t>загальної</a:t>
            </a:r>
            <a:r>
              <a:rPr lang="ru-RU" b="0" dirty="0"/>
              <a:t> </a:t>
            </a:r>
            <a:r>
              <a:rPr lang="ru-RU" b="0" dirty="0" err="1"/>
              <a:t>небезпеки</a:t>
            </a:r>
            <a:r>
              <a:rPr lang="ru-RU" b="0" dirty="0"/>
              <a:t>, на </a:t>
            </a:r>
            <a:r>
              <a:rPr lang="ru-RU" b="0" dirty="0" err="1"/>
              <a:t>які</a:t>
            </a:r>
            <a:r>
              <a:rPr lang="ru-RU" b="0" dirty="0"/>
              <a:t> </a:t>
            </a:r>
            <a:r>
              <a:rPr lang="ru-RU" b="0" dirty="0" err="1"/>
              <a:t>людина</a:t>
            </a:r>
            <a:r>
              <a:rPr lang="ru-RU" b="0" dirty="0"/>
              <a:t> </a:t>
            </a:r>
            <a:r>
              <a:rPr lang="ru-RU" b="0" dirty="0" err="1"/>
              <a:t>впливає</a:t>
            </a:r>
            <a:r>
              <a:rPr lang="ru-RU" b="0" dirty="0"/>
              <a:t> </a:t>
            </a:r>
            <a:r>
              <a:rPr lang="ru-RU" b="0" dirty="0" err="1"/>
              <a:t>своєю</a:t>
            </a:r>
            <a:r>
              <a:rPr lang="ru-RU" b="0" dirty="0"/>
              <a:t> </a:t>
            </a:r>
            <a:r>
              <a:rPr lang="ru-RU" b="0" dirty="0" err="1"/>
              <a:t>діяльністю</a:t>
            </a:r>
            <a:r>
              <a:rPr lang="ru-RU" b="0" dirty="0"/>
              <a:t>, не </a:t>
            </a:r>
            <a:r>
              <a:rPr lang="ru-RU" b="0" dirty="0" err="1"/>
              <a:t>створюють</a:t>
            </a:r>
            <a:r>
              <a:rPr lang="ru-RU" b="0" dirty="0"/>
              <a:t> </a:t>
            </a:r>
            <a:r>
              <a:rPr lang="ru-RU" b="0" dirty="0" err="1"/>
              <a:t>небезпеки</a:t>
            </a:r>
            <a:r>
              <a:rPr lang="ru-RU" b="0" dirty="0"/>
              <a:t> для </a:t>
            </a:r>
            <a:r>
              <a:rPr lang="ru-RU" b="0" dirty="0" err="1"/>
              <a:t>життя</a:t>
            </a:r>
            <a:r>
              <a:rPr lang="ru-RU" b="0" dirty="0"/>
              <a:t> і </a:t>
            </a:r>
            <a:r>
              <a:rPr lang="ru-RU" b="0" dirty="0" smtClean="0"/>
              <a:t>здоров</a:t>
            </a:r>
            <a:r>
              <a:rPr lang="en-US" b="0" dirty="0" smtClean="0"/>
              <a:t>’</a:t>
            </a:r>
            <a:r>
              <a:rPr lang="ru-RU" b="0" dirty="0" smtClean="0"/>
              <a:t>я </a:t>
            </a:r>
            <a:r>
              <a:rPr lang="ru-RU" b="0" dirty="0"/>
              <a:t>людей та для </a:t>
            </a:r>
            <a:r>
              <a:rPr lang="ru-RU" b="0" dirty="0" err="1"/>
              <a:t>збереження</a:t>
            </a:r>
            <a:r>
              <a:rPr lang="ru-RU" b="0" dirty="0"/>
              <a:t> </a:t>
            </a:r>
            <a:r>
              <a:rPr lang="ru-RU" b="0" dirty="0" err="1"/>
              <a:t>матеріальних</a:t>
            </a:r>
            <a:r>
              <a:rPr lang="ru-RU" b="0" dirty="0"/>
              <a:t> </a:t>
            </a:r>
            <a:r>
              <a:rPr lang="ru-RU" b="0" dirty="0" err="1"/>
              <a:t>цінностей</a:t>
            </a:r>
            <a:r>
              <a:rPr lang="ru-RU" b="0" dirty="0"/>
              <a:t>.</a:t>
            </a:r>
          </a:p>
          <a:p>
            <a:pPr marL="0" indent="0"/>
            <a:r>
              <a:rPr lang="ru-RU" dirty="0" err="1"/>
              <a:t>Громадський</a:t>
            </a:r>
            <a:r>
              <a:rPr lang="ru-RU" dirty="0"/>
              <a:t> порядок </a:t>
            </a:r>
            <a:r>
              <a:rPr lang="ru-RU" b="0" dirty="0"/>
              <a:t>– </a:t>
            </a:r>
            <a:r>
              <a:rPr lang="ru-RU" b="0" dirty="0" err="1"/>
              <a:t>це</a:t>
            </a:r>
            <a:r>
              <a:rPr lang="ru-RU" b="0" dirty="0"/>
              <a:t> стан </a:t>
            </a:r>
            <a:r>
              <a:rPr lang="ru-RU" b="0" dirty="0" err="1"/>
              <a:t>суспільних</a:t>
            </a:r>
            <a:r>
              <a:rPr lang="ru-RU" b="0" dirty="0"/>
              <a:t> </a:t>
            </a:r>
            <a:r>
              <a:rPr lang="ru-RU" b="0" dirty="0" err="1"/>
              <a:t>відносин</a:t>
            </a:r>
            <a:r>
              <a:rPr lang="ru-RU" b="0" dirty="0"/>
              <a:t>, </a:t>
            </a:r>
            <a:r>
              <a:rPr lang="ru-RU" b="0" dirty="0" err="1"/>
              <a:t>який</a:t>
            </a:r>
            <a:r>
              <a:rPr lang="ru-RU" b="0" dirty="0"/>
              <a:t> </a:t>
            </a:r>
            <a:r>
              <a:rPr lang="ru-RU" b="0" dirty="0" err="1"/>
              <a:t>забезпечує</a:t>
            </a:r>
            <a:r>
              <a:rPr lang="ru-RU" b="0" dirty="0"/>
              <a:t> </a:t>
            </a:r>
            <a:r>
              <a:rPr lang="ru-RU" b="0" dirty="0" err="1"/>
              <a:t>спокійні</a:t>
            </a:r>
            <a:r>
              <a:rPr lang="ru-RU" b="0" dirty="0"/>
              <a:t> </a:t>
            </a:r>
            <a:r>
              <a:rPr lang="ru-RU" b="0" dirty="0" err="1"/>
              <a:t>умови</a:t>
            </a:r>
            <a:r>
              <a:rPr lang="ru-RU" b="0" dirty="0"/>
              <a:t> </a:t>
            </a:r>
            <a:r>
              <a:rPr lang="ru-RU" b="0" dirty="0" err="1"/>
              <a:t>суспільно</a:t>
            </a:r>
            <a:r>
              <a:rPr lang="ru-RU" b="0" dirty="0"/>
              <a:t> </a:t>
            </a:r>
            <a:r>
              <a:rPr lang="ru-RU" b="0" dirty="0" err="1"/>
              <a:t>корисної</a:t>
            </a:r>
            <a:r>
              <a:rPr lang="ru-RU" b="0" dirty="0"/>
              <a:t> </a:t>
            </a:r>
            <a:r>
              <a:rPr lang="ru-RU" b="0" dirty="0" err="1"/>
              <a:t>діяльності</a:t>
            </a:r>
            <a:r>
              <a:rPr lang="ru-RU" b="0" dirty="0"/>
              <a:t>, </a:t>
            </a:r>
            <a:r>
              <a:rPr lang="ru-RU" b="0" dirty="0" err="1"/>
              <a:t>відпочинку</a:t>
            </a:r>
            <a:r>
              <a:rPr lang="ru-RU" b="0" dirty="0"/>
              <a:t> та </a:t>
            </a:r>
            <a:r>
              <a:rPr lang="ru-RU" b="0" dirty="0" err="1"/>
              <a:t>спокою</a:t>
            </a:r>
            <a:r>
              <a:rPr lang="ru-RU" b="0" dirty="0"/>
              <a:t> людей.</a:t>
            </a:r>
          </a:p>
          <a:p>
            <a:pPr marL="0" indent="0"/>
            <a:r>
              <a:rPr lang="ru-RU" b="0" dirty="0" err="1"/>
              <a:t>Термін</a:t>
            </a:r>
            <a:r>
              <a:rPr lang="ru-RU" b="0" dirty="0"/>
              <a:t>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b="0" dirty="0" err="1"/>
              <a:t>вживається</a:t>
            </a:r>
            <a:r>
              <a:rPr lang="ru-RU" b="0" dirty="0"/>
              <a:t> у </a:t>
            </a:r>
            <a:r>
              <a:rPr lang="ru-RU" b="0" dirty="0" err="1"/>
              <a:t>значенні</a:t>
            </a:r>
            <a:r>
              <a:rPr lang="ru-RU" b="0" dirty="0"/>
              <a:t> </a:t>
            </a:r>
            <a:r>
              <a:rPr lang="ru-RU" b="0" dirty="0" err="1"/>
              <a:t>навколишнє</a:t>
            </a:r>
            <a:r>
              <a:rPr lang="ru-RU" b="0" dirty="0"/>
              <a:t> </a:t>
            </a:r>
            <a:r>
              <a:rPr lang="ru-RU" b="0" dirty="0" err="1"/>
              <a:t>природнє</a:t>
            </a:r>
            <a:r>
              <a:rPr lang="ru-RU" b="0" dirty="0"/>
              <a:t> </a:t>
            </a:r>
            <a:r>
              <a:rPr lang="ru-RU" b="0" dirty="0" err="1"/>
              <a:t>середовище</a:t>
            </a:r>
            <a:r>
              <a:rPr lang="ru-RU" b="0" dirty="0"/>
              <a:t>.</a:t>
            </a:r>
          </a:p>
          <a:p>
            <a:pPr marL="0" indent="0"/>
            <a:r>
              <a:rPr lang="ru-RU" dirty="0"/>
              <a:t>Мир </a:t>
            </a:r>
            <a:r>
              <a:rPr lang="ru-RU" b="0" dirty="0" err="1"/>
              <a:t>означає</a:t>
            </a:r>
            <a:r>
              <a:rPr lang="ru-RU" b="0" dirty="0"/>
              <a:t> </a:t>
            </a:r>
            <a:r>
              <a:rPr lang="ru-RU" b="0" dirty="0" err="1"/>
              <a:t>відсутність</a:t>
            </a:r>
            <a:r>
              <a:rPr lang="ru-RU" b="0" dirty="0"/>
              <a:t> </a:t>
            </a:r>
            <a:r>
              <a:rPr lang="ru-RU" b="0" dirty="0" err="1"/>
              <a:t>ворожості</a:t>
            </a:r>
            <a:r>
              <a:rPr lang="ru-RU" b="0" dirty="0"/>
              <a:t>, </a:t>
            </a:r>
            <a:r>
              <a:rPr lang="ru-RU" b="0" dirty="0" err="1"/>
              <a:t>війни</a:t>
            </a:r>
            <a:r>
              <a:rPr lang="ru-RU" b="0" dirty="0"/>
              <a:t> і </a:t>
            </a:r>
            <a:r>
              <a:rPr lang="ru-RU" b="0" dirty="0" err="1"/>
              <a:t>воєнних</a:t>
            </a:r>
            <a:r>
              <a:rPr lang="ru-RU" b="0" dirty="0"/>
              <a:t> (</a:t>
            </a:r>
            <a:r>
              <a:rPr lang="ru-RU" b="0" dirty="0" err="1"/>
              <a:t>збройних</a:t>
            </a:r>
            <a:r>
              <a:rPr lang="ru-RU" b="0" dirty="0"/>
              <a:t>) </a:t>
            </a:r>
            <a:r>
              <a:rPr lang="ru-RU" b="0" dirty="0" err="1"/>
              <a:t>конфліктів</a:t>
            </a:r>
            <a:r>
              <a:rPr lang="ru-RU" b="0" dirty="0"/>
              <a:t>, а </a:t>
            </a:r>
            <a:r>
              <a:rPr lang="ru-RU" b="0" dirty="0" err="1"/>
              <a:t>безпека</a:t>
            </a:r>
            <a:r>
              <a:rPr lang="ru-RU" b="0" dirty="0"/>
              <a:t> </a:t>
            </a:r>
            <a:r>
              <a:rPr lang="ru-RU" b="0" dirty="0" err="1"/>
              <a:t>людства</a:t>
            </a:r>
            <a:r>
              <a:rPr lang="ru-RU" b="0" dirty="0"/>
              <a:t> – стан, за </a:t>
            </a:r>
            <a:r>
              <a:rPr lang="ru-RU" b="0" dirty="0" err="1"/>
              <a:t>якого</a:t>
            </a:r>
            <a:r>
              <a:rPr lang="ru-RU" b="0" dirty="0"/>
              <a:t> </a:t>
            </a:r>
            <a:r>
              <a:rPr lang="ru-RU" b="0" dirty="0" err="1"/>
              <a:t>відсутня</a:t>
            </a:r>
            <a:r>
              <a:rPr lang="ru-RU" b="0" dirty="0"/>
              <a:t> </a:t>
            </a:r>
            <a:r>
              <a:rPr lang="ru-RU" b="0" dirty="0" err="1"/>
              <a:t>загроза</a:t>
            </a:r>
            <a:r>
              <a:rPr lang="ru-RU" b="0" dirty="0"/>
              <a:t> </a:t>
            </a:r>
            <a:r>
              <a:rPr lang="ru-RU" b="0" dirty="0" err="1"/>
              <a:t>війни</a:t>
            </a:r>
            <a:r>
              <a:rPr lang="ru-RU" b="0" dirty="0"/>
              <a:t>, </a:t>
            </a:r>
            <a:r>
              <a:rPr lang="ru-RU" b="0" dirty="0" err="1"/>
              <a:t>екологічної</a:t>
            </a:r>
            <a:r>
              <a:rPr lang="ru-RU" b="0" dirty="0"/>
              <a:t> </a:t>
            </a:r>
            <a:r>
              <a:rPr lang="ru-RU" b="0" dirty="0" err="1" smtClean="0"/>
              <a:t>катастрофи</a:t>
            </a:r>
            <a:r>
              <a:rPr lang="ru-RU" b="0" dirty="0" smtClean="0"/>
              <a:t>.</a:t>
            </a:r>
            <a:endParaRPr lang="ru-RU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uk-UA" dirty="0" smtClean="0"/>
              <a:t>Загальна частина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500" b="0" dirty="0" err="1"/>
              <a:t>завдання</a:t>
            </a:r>
            <a:r>
              <a:rPr lang="ru-RU" sz="3500" b="0" dirty="0"/>
              <a:t> </a:t>
            </a:r>
            <a:r>
              <a:rPr lang="ru-RU" sz="3500" b="0" dirty="0" err="1"/>
              <a:t>КК</a:t>
            </a:r>
            <a:r>
              <a:rPr lang="ru-RU" sz="3500" b="0" dirty="0"/>
              <a:t>; </a:t>
            </a:r>
            <a:endParaRPr lang="ru-RU" sz="3500" b="0" dirty="0" smtClean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500" b="0" dirty="0" err="1" smtClean="0"/>
              <a:t>підстави</a:t>
            </a:r>
            <a:r>
              <a:rPr lang="ru-RU" sz="3500" b="0" dirty="0" smtClean="0"/>
              <a:t> </a:t>
            </a:r>
            <a:r>
              <a:rPr lang="ru-RU" sz="3500" b="0" dirty="0" err="1" smtClean="0"/>
              <a:t>кримінальної</a:t>
            </a:r>
            <a:r>
              <a:rPr lang="ru-RU" sz="3500" b="0" dirty="0" smtClean="0"/>
              <a:t> </a:t>
            </a:r>
            <a:r>
              <a:rPr lang="ru-RU" sz="3500" b="0" dirty="0" err="1" smtClean="0"/>
              <a:t>відповідальності</a:t>
            </a:r>
            <a:r>
              <a:rPr lang="ru-RU" sz="3500" b="0" dirty="0"/>
              <a:t>; </a:t>
            </a:r>
            <a:endParaRPr lang="ru-RU" sz="3500" b="0" dirty="0" smtClean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500" b="0" dirty="0" err="1" smtClean="0"/>
              <a:t>чинність</a:t>
            </a:r>
            <a:r>
              <a:rPr lang="ru-RU" sz="3500" b="0" dirty="0" smtClean="0"/>
              <a:t> </a:t>
            </a:r>
            <a:r>
              <a:rPr lang="ru-RU" sz="3500" b="0" dirty="0" err="1"/>
              <a:t>КК</a:t>
            </a:r>
            <a:r>
              <a:rPr lang="ru-RU" sz="3500" b="0" dirty="0"/>
              <a:t> </a:t>
            </a:r>
            <a:r>
              <a:rPr lang="ru-RU" sz="3500" b="0" dirty="0" err="1"/>
              <a:t>щодо</a:t>
            </a:r>
            <a:r>
              <a:rPr lang="ru-RU" sz="3500" b="0" dirty="0"/>
              <a:t> </a:t>
            </a:r>
            <a:r>
              <a:rPr lang="ru-RU" sz="3500" b="0" dirty="0" err="1"/>
              <a:t>діянь</a:t>
            </a:r>
            <a:r>
              <a:rPr lang="ru-RU" sz="3500" b="0" dirty="0"/>
              <a:t>, </a:t>
            </a:r>
            <a:r>
              <a:rPr lang="ru-RU" sz="3500" b="0" dirty="0" err="1"/>
              <a:t>вчинених</a:t>
            </a:r>
            <a:r>
              <a:rPr lang="ru-RU" sz="3500" b="0" dirty="0"/>
              <a:t> на </a:t>
            </a:r>
            <a:r>
              <a:rPr lang="ru-RU" sz="3500" b="0" dirty="0" err="1"/>
              <a:t>території</a:t>
            </a:r>
            <a:r>
              <a:rPr lang="ru-RU" sz="3500" b="0" dirty="0"/>
              <a:t> </a:t>
            </a:r>
            <a:r>
              <a:rPr lang="ru-RU" sz="3500" b="0" dirty="0" err="1"/>
              <a:t>України</a:t>
            </a:r>
            <a:r>
              <a:rPr lang="ru-RU" sz="3500" b="0" dirty="0"/>
              <a:t> та за </a:t>
            </a:r>
            <a:r>
              <a:rPr lang="ru-RU" sz="3500" b="0" dirty="0" err="1"/>
              <a:t>її</a:t>
            </a:r>
            <a:r>
              <a:rPr lang="ru-RU" sz="3500" b="0" dirty="0"/>
              <a:t> межами; </a:t>
            </a:r>
            <a:endParaRPr lang="ru-RU" sz="3500" b="0" dirty="0" smtClean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500" b="0" dirty="0" err="1" smtClean="0"/>
              <a:t>чинність</a:t>
            </a:r>
            <a:r>
              <a:rPr lang="ru-RU" sz="3500" b="0" dirty="0" smtClean="0"/>
              <a:t> </a:t>
            </a:r>
            <a:r>
              <a:rPr lang="ru-RU" sz="3500" b="0" dirty="0" err="1"/>
              <a:t>кримінального</a:t>
            </a:r>
            <a:r>
              <a:rPr lang="ru-RU" sz="3500" b="0" dirty="0"/>
              <a:t> закону у </a:t>
            </a:r>
            <a:r>
              <a:rPr lang="ru-RU" sz="3500" b="0" dirty="0" err="1"/>
              <a:t>часі</a:t>
            </a:r>
            <a:r>
              <a:rPr lang="ru-RU" sz="3500" b="0" dirty="0"/>
              <a:t>; </a:t>
            </a:r>
            <a:endParaRPr lang="ru-RU" sz="3500" b="0" dirty="0" smtClean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500" b="0" dirty="0" err="1" smtClean="0"/>
              <a:t>поняття</a:t>
            </a:r>
            <a:r>
              <a:rPr lang="ru-RU" sz="3500" b="0" dirty="0" smtClean="0"/>
              <a:t> </a:t>
            </a:r>
            <a:r>
              <a:rPr lang="ru-RU" sz="3500" b="0" dirty="0" err="1"/>
              <a:t>злочину</a:t>
            </a:r>
            <a:r>
              <a:rPr lang="ru-RU" sz="3500" b="0" dirty="0"/>
              <a:t>; </a:t>
            </a:r>
            <a:endParaRPr lang="ru-RU" sz="3500" b="0" dirty="0" smtClean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500" b="0" dirty="0" err="1" smtClean="0"/>
              <a:t>обставини</a:t>
            </a:r>
            <a:r>
              <a:rPr lang="ru-RU" sz="3500" b="0" dirty="0"/>
              <a:t>, </a:t>
            </a:r>
            <a:r>
              <a:rPr lang="ru-RU" sz="3500" b="0" dirty="0" err="1"/>
              <a:t>що</a:t>
            </a:r>
            <a:r>
              <a:rPr lang="ru-RU" sz="3500" b="0" dirty="0"/>
              <a:t> </a:t>
            </a:r>
            <a:r>
              <a:rPr lang="ru-RU" sz="3500" b="0" dirty="0" err="1"/>
              <a:t>виключають</a:t>
            </a:r>
            <a:r>
              <a:rPr lang="ru-RU" sz="3500" b="0" dirty="0"/>
              <a:t> </a:t>
            </a:r>
            <a:r>
              <a:rPr lang="ru-RU" sz="3500" b="0" dirty="0" err="1"/>
              <a:t>суспільну</a:t>
            </a:r>
            <a:r>
              <a:rPr lang="ru-RU" sz="3500" b="0" dirty="0"/>
              <a:t> </a:t>
            </a:r>
            <a:r>
              <a:rPr lang="ru-RU" sz="3500" b="0" dirty="0" err="1"/>
              <a:t>небезпечність</a:t>
            </a:r>
            <a:r>
              <a:rPr lang="ru-RU" sz="3500" b="0" dirty="0"/>
              <a:t> </a:t>
            </a:r>
            <a:r>
              <a:rPr lang="ru-RU" sz="3500" b="0" dirty="0" err="1"/>
              <a:t>чи</a:t>
            </a:r>
            <a:r>
              <a:rPr lang="ru-RU" sz="3500" b="0" dirty="0"/>
              <a:t> </a:t>
            </a:r>
            <a:r>
              <a:rPr lang="ru-RU" sz="3500" b="0" dirty="0" err="1"/>
              <a:t>протиправність</a:t>
            </a:r>
            <a:r>
              <a:rPr lang="ru-RU" sz="3500" b="0" dirty="0"/>
              <a:t> </a:t>
            </a:r>
            <a:r>
              <a:rPr lang="ru-RU" sz="3500" b="0" dirty="0" err="1"/>
              <a:t>діяння</a:t>
            </a:r>
            <a:r>
              <a:rPr lang="ru-RU" sz="3500" b="0" dirty="0" smtClean="0"/>
              <a:t>;</a:t>
            </a: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500" b="0" dirty="0" err="1" smtClean="0"/>
              <a:t>стадії</a:t>
            </a:r>
            <a:r>
              <a:rPr lang="ru-RU" sz="3500" b="0" dirty="0" smtClean="0"/>
              <a:t> </a:t>
            </a:r>
            <a:r>
              <a:rPr lang="ru-RU" sz="3500" b="0" dirty="0" err="1"/>
              <a:t>вчинення</a:t>
            </a:r>
            <a:r>
              <a:rPr lang="ru-RU" sz="3500" b="0" dirty="0"/>
              <a:t> </a:t>
            </a:r>
            <a:r>
              <a:rPr lang="ru-RU" sz="3500" b="0" dirty="0" err="1"/>
              <a:t>злочину</a:t>
            </a:r>
            <a:r>
              <a:rPr lang="ru-RU" sz="3500" b="0" dirty="0"/>
              <a:t>; </a:t>
            </a:r>
            <a:endParaRPr lang="ru-RU" sz="3500" b="0" dirty="0" smtClean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500" b="0" dirty="0" err="1" smtClean="0"/>
              <a:t>види</a:t>
            </a:r>
            <a:r>
              <a:rPr lang="ru-RU" sz="3500" b="0" dirty="0" smtClean="0"/>
              <a:t> </a:t>
            </a:r>
            <a:r>
              <a:rPr lang="ru-RU" sz="3500" b="0" dirty="0" err="1"/>
              <a:t>покарань</a:t>
            </a:r>
            <a:r>
              <a:rPr lang="ru-RU" sz="3500" b="0" dirty="0"/>
              <a:t>; </a:t>
            </a:r>
            <a:endParaRPr lang="ru-RU" sz="3500" b="0" dirty="0" smtClean="0"/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500" b="0" dirty="0" err="1" smtClean="0"/>
              <a:t>погашення</a:t>
            </a:r>
            <a:r>
              <a:rPr lang="ru-RU" sz="3500" b="0" dirty="0" smtClean="0"/>
              <a:t> </a:t>
            </a:r>
            <a:r>
              <a:rPr lang="ru-RU" sz="3500" b="0" dirty="0"/>
              <a:t>та </a:t>
            </a:r>
            <a:r>
              <a:rPr lang="ru-RU" sz="3500" b="0" dirty="0" err="1"/>
              <a:t>зняття</a:t>
            </a:r>
            <a:r>
              <a:rPr lang="ru-RU" sz="3500" b="0" dirty="0"/>
              <a:t> </a:t>
            </a:r>
            <a:r>
              <a:rPr lang="ru-RU" sz="3500" b="0" dirty="0" err="1"/>
              <a:t>судимості</a:t>
            </a:r>
            <a:endParaRPr lang="ru-RU" sz="3500" b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544392" cy="283577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smtClean="0"/>
              <a:t>Особлива частина</a:t>
            </a: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Злочини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основ </a:t>
            </a:r>
            <a:r>
              <a:rPr lang="ru-RU" b="0" dirty="0" err="1"/>
              <a:t>національної</a:t>
            </a:r>
            <a:r>
              <a:rPr lang="ru-RU" b="0" dirty="0"/>
              <a:t> </a:t>
            </a:r>
            <a:r>
              <a:rPr lang="ru-RU" b="0" dirty="0" err="1"/>
              <a:t>безпеки</a:t>
            </a:r>
            <a:r>
              <a:rPr lang="ru-RU" b="0" dirty="0"/>
              <a:t> </a:t>
            </a:r>
            <a:r>
              <a:rPr lang="ru-RU" b="0" dirty="0" err="1" smtClean="0"/>
              <a:t>України</a:t>
            </a:r>
            <a:endParaRPr lang="ru-RU" b="0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Злочини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/>
              <a:t>життя</a:t>
            </a:r>
            <a:r>
              <a:rPr lang="ru-RU" b="0" dirty="0"/>
              <a:t> та </a:t>
            </a:r>
            <a:r>
              <a:rPr lang="ru-RU" b="0" dirty="0" err="1"/>
              <a:t>здоров'я</a:t>
            </a:r>
            <a:r>
              <a:rPr lang="ru-RU" b="0" dirty="0"/>
              <a:t> </a:t>
            </a:r>
            <a:r>
              <a:rPr lang="ru-RU" b="0" dirty="0" smtClean="0"/>
              <a:t>особи</a:t>
            </a: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Злочини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/>
              <a:t>волі</a:t>
            </a:r>
            <a:r>
              <a:rPr lang="ru-RU" b="0" dirty="0"/>
              <a:t>, </a:t>
            </a:r>
            <a:r>
              <a:rPr lang="ru-RU" b="0" dirty="0" err="1"/>
              <a:t>честі</a:t>
            </a:r>
            <a:r>
              <a:rPr lang="ru-RU" b="0" dirty="0"/>
              <a:t> та </a:t>
            </a:r>
            <a:r>
              <a:rPr lang="ru-RU" b="0" dirty="0" err="1"/>
              <a:t>гідності</a:t>
            </a:r>
            <a:r>
              <a:rPr lang="ru-RU" b="0" dirty="0"/>
              <a:t> </a:t>
            </a:r>
            <a:r>
              <a:rPr lang="ru-RU" b="0" dirty="0" smtClean="0"/>
              <a:t>особи</a:t>
            </a: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Злочини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/>
              <a:t>статевої</a:t>
            </a:r>
            <a:r>
              <a:rPr lang="ru-RU" b="0" dirty="0"/>
              <a:t> </a:t>
            </a:r>
            <a:r>
              <a:rPr lang="ru-RU" b="0" dirty="0" err="1"/>
              <a:t>свободи</a:t>
            </a:r>
            <a:r>
              <a:rPr lang="ru-RU" b="0" dirty="0"/>
              <a:t> та </a:t>
            </a:r>
            <a:r>
              <a:rPr lang="ru-RU" b="0" dirty="0" err="1" smtClean="0"/>
              <a:t>статевої</a:t>
            </a:r>
            <a:r>
              <a:rPr lang="ru-RU" b="0" dirty="0" smtClean="0"/>
              <a:t> </a:t>
            </a:r>
            <a:r>
              <a:rPr lang="ru-RU" b="0" dirty="0" err="1" smtClean="0"/>
              <a:t>недоторканості</a:t>
            </a:r>
            <a:r>
              <a:rPr lang="ru-RU" b="0" dirty="0" smtClean="0"/>
              <a:t> особи</a:t>
            </a: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Злочини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/>
              <a:t>виборчих</a:t>
            </a:r>
            <a:r>
              <a:rPr lang="ru-RU" b="0" dirty="0"/>
              <a:t>, </a:t>
            </a:r>
            <a:r>
              <a:rPr lang="ru-RU" b="0" dirty="0" err="1"/>
              <a:t>трудових</a:t>
            </a:r>
            <a:r>
              <a:rPr lang="ru-RU" b="0" dirty="0"/>
              <a:t> та </a:t>
            </a:r>
            <a:r>
              <a:rPr lang="ru-RU" b="0" dirty="0" err="1"/>
              <a:t>інших</a:t>
            </a:r>
            <a:r>
              <a:rPr lang="ru-RU" b="0" dirty="0"/>
              <a:t> </a:t>
            </a:r>
            <a:r>
              <a:rPr lang="ru-RU" b="0" dirty="0" err="1"/>
              <a:t>особистих</a:t>
            </a:r>
            <a:r>
              <a:rPr lang="ru-RU" b="0" dirty="0"/>
              <a:t> прав і свобод </a:t>
            </a:r>
            <a:r>
              <a:rPr lang="ru-RU" b="0" dirty="0" err="1"/>
              <a:t>людини</a:t>
            </a:r>
            <a:r>
              <a:rPr lang="ru-RU" b="0" dirty="0"/>
              <a:t> і </a:t>
            </a:r>
            <a:r>
              <a:rPr lang="ru-RU" b="0" dirty="0" err="1" smtClean="0"/>
              <a:t>громадянина</a:t>
            </a:r>
            <a:endParaRPr lang="ru-RU" b="0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Злочини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 smtClean="0"/>
              <a:t>власності</a:t>
            </a:r>
            <a:endParaRPr lang="ru-RU" b="0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 smtClean="0"/>
              <a:t>Злочини</a:t>
            </a:r>
            <a:r>
              <a:rPr lang="ru-RU" b="0" dirty="0" smtClean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 smtClean="0"/>
              <a:t>довкілля</a:t>
            </a:r>
            <a:endParaRPr lang="ru-RU" b="0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0" dirty="0"/>
              <a:t> Злочини проти громадської </a:t>
            </a:r>
            <a:r>
              <a:rPr lang="uk-UA" b="0" dirty="0" smtClean="0"/>
              <a:t>безпеки</a:t>
            </a: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 smtClean="0"/>
              <a:t>Злочини</a:t>
            </a:r>
            <a:r>
              <a:rPr lang="ru-RU" b="0" dirty="0" smtClean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/>
              <a:t>громадського</a:t>
            </a:r>
            <a:r>
              <a:rPr lang="ru-RU" b="0" dirty="0"/>
              <a:t> порядку та </a:t>
            </a:r>
            <a:r>
              <a:rPr lang="ru-RU" b="0" dirty="0" err="1" smtClean="0"/>
              <a:t>моральності</a:t>
            </a:r>
            <a:endParaRPr lang="ru-RU" b="0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Злочини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/>
              <a:t>безпеки</a:t>
            </a:r>
            <a:r>
              <a:rPr lang="ru-RU" b="0" dirty="0"/>
              <a:t> </a:t>
            </a:r>
            <a:r>
              <a:rPr lang="ru-RU" b="0" dirty="0" err="1"/>
              <a:t>руху</a:t>
            </a:r>
            <a:r>
              <a:rPr lang="ru-RU" b="0" dirty="0"/>
              <a:t> та </a:t>
            </a:r>
            <a:r>
              <a:rPr lang="ru-RU" b="0" dirty="0" err="1"/>
              <a:t>експлуатації</a:t>
            </a:r>
            <a:r>
              <a:rPr lang="ru-RU" b="0" dirty="0"/>
              <a:t> </a:t>
            </a:r>
            <a:r>
              <a:rPr lang="ru-RU" b="0" dirty="0" smtClean="0"/>
              <a:t>транспорту</a:t>
            </a:r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Злочини</a:t>
            </a:r>
            <a:r>
              <a:rPr lang="ru-RU" b="0" dirty="0"/>
              <a:t> у </a:t>
            </a:r>
            <a:r>
              <a:rPr lang="ru-RU" b="0" dirty="0" err="1"/>
              <a:t>сфері</a:t>
            </a:r>
            <a:r>
              <a:rPr lang="ru-RU" b="0" dirty="0"/>
              <a:t> </a:t>
            </a:r>
            <a:r>
              <a:rPr lang="ru-RU" b="0" dirty="0" err="1"/>
              <a:t>обігу</a:t>
            </a:r>
            <a:r>
              <a:rPr lang="ru-RU" b="0" dirty="0"/>
              <a:t> </a:t>
            </a:r>
            <a:r>
              <a:rPr lang="ru-RU" b="0" dirty="0" err="1"/>
              <a:t>наркотичних</a:t>
            </a:r>
            <a:r>
              <a:rPr lang="ru-RU" b="0" dirty="0"/>
              <a:t> </a:t>
            </a:r>
            <a:r>
              <a:rPr lang="ru-RU" b="0" dirty="0" err="1"/>
              <a:t>засобів</a:t>
            </a:r>
            <a:r>
              <a:rPr lang="ru-RU" b="0" dirty="0"/>
              <a:t>, </a:t>
            </a:r>
            <a:r>
              <a:rPr lang="ru-RU" b="0" dirty="0" err="1"/>
              <a:t>психотропних</a:t>
            </a:r>
            <a:r>
              <a:rPr lang="ru-RU" b="0" dirty="0"/>
              <a:t> </a:t>
            </a:r>
            <a:r>
              <a:rPr lang="ru-RU" b="0" dirty="0" err="1"/>
              <a:t>речовин</a:t>
            </a:r>
            <a:r>
              <a:rPr lang="ru-RU" b="0" dirty="0"/>
              <a:t>, </a:t>
            </a:r>
            <a:r>
              <a:rPr lang="ru-RU" b="0" dirty="0" err="1"/>
              <a:t>їх</a:t>
            </a:r>
            <a:r>
              <a:rPr lang="ru-RU" b="0" dirty="0"/>
              <a:t> </a:t>
            </a:r>
            <a:r>
              <a:rPr lang="ru-RU" b="0" dirty="0" err="1"/>
              <a:t>аналогів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прекурсорів</a:t>
            </a:r>
            <a:r>
              <a:rPr lang="ru-RU" b="0" dirty="0"/>
              <a:t> та </a:t>
            </a:r>
            <a:r>
              <a:rPr lang="ru-RU" b="0" dirty="0" err="1"/>
              <a:t>інші</a:t>
            </a:r>
            <a:r>
              <a:rPr lang="ru-RU" b="0" dirty="0"/>
              <a:t> </a:t>
            </a:r>
            <a:r>
              <a:rPr lang="ru-RU" b="0" dirty="0" err="1"/>
              <a:t>злочини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/>
              <a:t>здоров'я</a:t>
            </a:r>
            <a:r>
              <a:rPr lang="ru-RU" b="0" dirty="0"/>
              <a:t> </a:t>
            </a:r>
            <a:r>
              <a:rPr lang="ru-RU" b="0" dirty="0" err="1" smtClean="0"/>
              <a:t>населення</a:t>
            </a:r>
            <a:endParaRPr lang="ru-RU" b="0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/>
              <a:t> </a:t>
            </a:r>
            <a:r>
              <a:rPr lang="ru-RU" b="0" dirty="0" err="1"/>
              <a:t>Злочини</a:t>
            </a:r>
            <a:r>
              <a:rPr lang="ru-RU" b="0" dirty="0"/>
              <a:t> у </a:t>
            </a:r>
            <a:r>
              <a:rPr lang="ru-RU" b="0" dirty="0" err="1"/>
              <a:t>сфері</a:t>
            </a:r>
            <a:r>
              <a:rPr lang="ru-RU" b="0" dirty="0"/>
              <a:t> </a:t>
            </a:r>
            <a:r>
              <a:rPr lang="ru-RU" b="0" dirty="0" err="1"/>
              <a:t>охорони</a:t>
            </a:r>
            <a:r>
              <a:rPr lang="ru-RU" b="0" dirty="0"/>
              <a:t> </a:t>
            </a:r>
            <a:r>
              <a:rPr lang="ru-RU" b="0" dirty="0" err="1"/>
              <a:t>державної</a:t>
            </a:r>
            <a:r>
              <a:rPr lang="ru-RU" b="0" dirty="0"/>
              <a:t> </a:t>
            </a:r>
            <a:r>
              <a:rPr lang="ru-RU" b="0" dirty="0" err="1"/>
              <a:t>таємниці</a:t>
            </a:r>
            <a:r>
              <a:rPr lang="ru-RU" b="0" dirty="0"/>
              <a:t>, </a:t>
            </a:r>
            <a:r>
              <a:rPr lang="ru-RU" b="0" dirty="0" err="1"/>
              <a:t>недоторканності</a:t>
            </a:r>
            <a:r>
              <a:rPr lang="ru-RU" b="0" dirty="0"/>
              <a:t> </a:t>
            </a:r>
            <a:r>
              <a:rPr lang="ru-RU" b="0" dirty="0" err="1"/>
              <a:t>державних</a:t>
            </a:r>
            <a:r>
              <a:rPr lang="ru-RU" b="0" dirty="0"/>
              <a:t> </a:t>
            </a:r>
            <a:r>
              <a:rPr lang="ru-RU" b="0" dirty="0" err="1"/>
              <a:t>кордонів</a:t>
            </a:r>
            <a:r>
              <a:rPr lang="ru-RU" b="0" dirty="0"/>
              <a:t>, </a:t>
            </a:r>
            <a:r>
              <a:rPr lang="ru-RU" b="0" dirty="0" err="1"/>
              <a:t>забезпечення</a:t>
            </a:r>
            <a:r>
              <a:rPr lang="ru-RU" b="0" dirty="0"/>
              <a:t> призову та </a:t>
            </a:r>
            <a:r>
              <a:rPr lang="ru-RU" b="0" dirty="0" err="1" smtClean="0"/>
              <a:t>мобілізації</a:t>
            </a:r>
            <a:endParaRPr lang="ru-RU" b="0" dirty="0" smtClean="0"/>
          </a:p>
          <a:p>
            <a:pPr marL="88900" indent="-88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 err="1"/>
              <a:t>Злочини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авторитету </a:t>
            </a:r>
            <a:r>
              <a:rPr lang="ru-RU" b="0" dirty="0" err="1"/>
              <a:t>органів</a:t>
            </a:r>
            <a:r>
              <a:rPr lang="ru-RU" b="0" dirty="0"/>
              <a:t> </a:t>
            </a:r>
            <a:r>
              <a:rPr lang="ru-RU" b="0" dirty="0" err="1"/>
              <a:t>державної</a:t>
            </a:r>
            <a:r>
              <a:rPr lang="ru-RU" b="0" dirty="0"/>
              <a:t> </a:t>
            </a:r>
            <a:r>
              <a:rPr lang="ru-RU" b="0" dirty="0" err="1"/>
              <a:t>влади</a:t>
            </a:r>
            <a:r>
              <a:rPr lang="ru-RU" b="0" dirty="0"/>
              <a:t>, </a:t>
            </a:r>
            <a:r>
              <a:rPr lang="ru-RU" b="0" dirty="0" err="1"/>
              <a:t>органів</a:t>
            </a:r>
            <a:r>
              <a:rPr lang="ru-RU" b="0" dirty="0"/>
              <a:t> </a:t>
            </a:r>
            <a:r>
              <a:rPr lang="ru-RU" b="0" dirty="0" err="1"/>
              <a:t>місцевого</a:t>
            </a:r>
            <a:r>
              <a:rPr lang="ru-RU" b="0" dirty="0"/>
              <a:t> </a:t>
            </a:r>
            <a:r>
              <a:rPr lang="ru-RU" b="0" dirty="0" err="1"/>
              <a:t>самоврядування</a:t>
            </a:r>
            <a:r>
              <a:rPr lang="ru-RU" b="0" dirty="0"/>
              <a:t>, </a:t>
            </a:r>
            <a:r>
              <a:rPr lang="ru-RU" b="0" dirty="0" err="1"/>
              <a:t>об'єднань</a:t>
            </a:r>
            <a:r>
              <a:rPr lang="ru-RU" b="0" dirty="0"/>
              <a:t> </a:t>
            </a:r>
            <a:r>
              <a:rPr lang="ru-RU" b="0" dirty="0" err="1"/>
              <a:t>громадян</a:t>
            </a:r>
            <a:r>
              <a:rPr lang="ru-RU" b="0" dirty="0"/>
              <a:t> та </a:t>
            </a:r>
            <a:r>
              <a:rPr lang="ru-RU" b="0" dirty="0" err="1"/>
              <a:t>злочини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/>
              <a:t>журналістів</a:t>
            </a:r>
            <a:endParaRPr lang="uk-UA" b="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b="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b="0" dirty="0" smtClean="0"/>
          </a:p>
          <a:p>
            <a:pPr>
              <a:spcBef>
                <a:spcPts val="0"/>
              </a:spcBef>
            </a:pPr>
            <a:endParaRPr lang="ru-RU" b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dirty="0" smtClean="0"/>
              <a:t>Структура кримінального кодексу </a:t>
            </a:r>
            <a:r>
              <a:rPr lang="uk-UA" sz="1600" dirty="0" err="1" smtClean="0"/>
              <a:t>україни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54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Вік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наставати</a:t>
            </a:r>
            <a:r>
              <a:rPr lang="ru-RU" dirty="0"/>
              <a:t> </a:t>
            </a:r>
            <a:r>
              <a:rPr lang="ru-RU" dirty="0" err="1"/>
              <a:t>кримінальна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вставленого</a:t>
            </a:r>
            <a:r>
              <a:rPr lang="ru-RU" dirty="0"/>
              <a:t> законом </a:t>
            </a:r>
            <a:r>
              <a:rPr lang="ru-RU" dirty="0" err="1"/>
              <a:t>віку</a:t>
            </a:r>
            <a:r>
              <a:rPr lang="ru-RU" dirty="0"/>
              <a:t> – </a:t>
            </a:r>
            <a:r>
              <a:rPr lang="ru-RU" b="0" dirty="0"/>
              <a:t>одна </a:t>
            </a:r>
            <a:r>
              <a:rPr lang="ru-RU" b="0" dirty="0" err="1"/>
              <a:t>із</a:t>
            </a:r>
            <a:r>
              <a:rPr lang="ru-RU" b="0" dirty="0"/>
              <a:t> </a:t>
            </a:r>
            <a:r>
              <a:rPr lang="ru-RU" b="0" dirty="0" err="1"/>
              <a:t>загальних</a:t>
            </a:r>
            <a:r>
              <a:rPr lang="ru-RU" b="0" dirty="0"/>
              <a:t> умов </a:t>
            </a:r>
            <a:r>
              <a:rPr lang="ru-RU" b="0" dirty="0" err="1"/>
              <a:t>притягнення</a:t>
            </a:r>
            <a:r>
              <a:rPr lang="ru-RU" b="0" dirty="0"/>
              <a:t> особи до </a:t>
            </a:r>
            <a:r>
              <a:rPr lang="ru-RU" b="0" dirty="0" err="1"/>
              <a:t>кримінальної</a:t>
            </a:r>
            <a:r>
              <a:rPr lang="ru-RU" b="0" dirty="0"/>
              <a:t> </a:t>
            </a:r>
            <a:r>
              <a:rPr lang="ru-RU" b="0" dirty="0" err="1"/>
              <a:t>відповідальності</a:t>
            </a:r>
            <a:r>
              <a:rPr lang="ru-RU" b="0" dirty="0"/>
              <a:t>. </a:t>
            </a:r>
            <a:endParaRPr 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err="1" smtClean="0"/>
              <a:t>Під</a:t>
            </a:r>
            <a:r>
              <a:rPr lang="ru-RU" b="0" dirty="0" smtClean="0"/>
              <a:t> </a:t>
            </a:r>
            <a:r>
              <a:rPr lang="ru-RU" b="0" dirty="0" err="1"/>
              <a:t>віком</a:t>
            </a:r>
            <a:r>
              <a:rPr lang="ru-RU" b="0" dirty="0"/>
              <a:t> </a:t>
            </a:r>
            <a:r>
              <a:rPr lang="ru-RU" b="0" dirty="0" err="1"/>
              <a:t>розуміють</a:t>
            </a:r>
            <a:r>
              <a:rPr lang="ru-RU" b="0" dirty="0"/>
              <a:t> </a:t>
            </a:r>
            <a:r>
              <a:rPr lang="ru-RU" b="0" dirty="0" err="1"/>
              <a:t>певний</a:t>
            </a:r>
            <a:r>
              <a:rPr lang="ru-RU" b="0" dirty="0"/>
              <a:t> </a:t>
            </a:r>
            <a:r>
              <a:rPr lang="ru-RU" b="0" dirty="0" err="1"/>
              <a:t>період</a:t>
            </a:r>
            <a:r>
              <a:rPr lang="ru-RU" b="0" dirty="0"/>
              <a:t> </a:t>
            </a:r>
            <a:r>
              <a:rPr lang="ru-RU" b="0" dirty="0" err="1"/>
              <a:t>розвитку</a:t>
            </a:r>
            <a:r>
              <a:rPr lang="ru-RU" b="0" dirty="0"/>
              <a:t> </a:t>
            </a:r>
            <a:r>
              <a:rPr lang="ru-RU" b="0" dirty="0" err="1"/>
              <a:t>людини</a:t>
            </a:r>
            <a:r>
              <a:rPr lang="ru-RU" b="0" dirty="0"/>
              <a:t>. </a:t>
            </a:r>
            <a:endParaRPr 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err="1" smtClean="0"/>
              <a:t>Відповідний</a:t>
            </a:r>
            <a:r>
              <a:rPr lang="ru-RU" b="0" dirty="0" smtClean="0"/>
              <a:t> </a:t>
            </a:r>
            <a:r>
              <a:rPr lang="ru-RU" b="0" dirty="0" err="1"/>
              <a:t>рівень</a:t>
            </a:r>
            <a:r>
              <a:rPr lang="ru-RU" b="0" dirty="0"/>
              <a:t> </a:t>
            </a:r>
            <a:r>
              <a:rPr lang="ru-RU" b="0" dirty="0" err="1"/>
              <a:t>свідомості</a:t>
            </a:r>
            <a:r>
              <a:rPr lang="ru-RU" b="0" dirty="0"/>
              <a:t> та </a:t>
            </a:r>
            <a:r>
              <a:rPr lang="ru-RU" b="0" dirty="0" err="1"/>
              <a:t>соціального</a:t>
            </a:r>
            <a:r>
              <a:rPr lang="ru-RU" b="0" dirty="0"/>
              <a:t> </a:t>
            </a:r>
            <a:r>
              <a:rPr lang="ru-RU" b="0" dirty="0" err="1"/>
              <a:t>розвитку</a:t>
            </a:r>
            <a:r>
              <a:rPr lang="ru-RU" b="0" dirty="0"/>
              <a:t> </a:t>
            </a:r>
            <a:r>
              <a:rPr lang="ru-RU" b="0" dirty="0" err="1"/>
              <a:t>формується</a:t>
            </a:r>
            <a:r>
              <a:rPr lang="ru-RU" b="0" dirty="0"/>
              <a:t> з </a:t>
            </a:r>
            <a:r>
              <a:rPr lang="ru-RU" b="0" dirty="0" err="1"/>
              <a:t>досягненням</a:t>
            </a:r>
            <a:r>
              <a:rPr lang="ru-RU" b="0" dirty="0"/>
              <a:t> </a:t>
            </a:r>
            <a:r>
              <a:rPr lang="ru-RU" b="0" dirty="0" err="1"/>
              <a:t>віку</a:t>
            </a:r>
            <a:r>
              <a:rPr lang="ru-RU" b="0" dirty="0"/>
              <a:t>. Коли </a:t>
            </a:r>
            <a:r>
              <a:rPr lang="ru-RU" b="0" dirty="0" err="1"/>
              <a:t>під</a:t>
            </a:r>
            <a:r>
              <a:rPr lang="ru-RU" b="0" dirty="0"/>
              <a:t> </a:t>
            </a:r>
            <a:r>
              <a:rPr lang="ru-RU" b="0" dirty="0" err="1"/>
              <a:t>впливом</a:t>
            </a:r>
            <a:r>
              <a:rPr lang="ru-RU" b="0" dirty="0"/>
              <a:t> </a:t>
            </a:r>
            <a:r>
              <a:rPr lang="ru-RU" b="0" dirty="0" err="1" smtClean="0"/>
              <a:t>сім’ї</a:t>
            </a:r>
            <a:r>
              <a:rPr lang="ru-RU" b="0" dirty="0" smtClean="0"/>
              <a:t>, </a:t>
            </a:r>
            <a:r>
              <a:rPr lang="ru-RU" b="0" dirty="0" err="1"/>
              <a:t>школи</a:t>
            </a:r>
            <a:r>
              <a:rPr lang="ru-RU" b="0" dirty="0"/>
              <a:t>, </a:t>
            </a:r>
            <a:r>
              <a:rPr lang="ru-RU" b="0" dirty="0" err="1"/>
              <a:t>соціального</a:t>
            </a:r>
            <a:r>
              <a:rPr lang="ru-RU" b="0" dirty="0"/>
              <a:t> </a:t>
            </a:r>
            <a:r>
              <a:rPr lang="ru-RU" b="0" dirty="0" err="1"/>
              <a:t>оточення</a:t>
            </a:r>
            <a:r>
              <a:rPr lang="ru-RU" b="0" dirty="0"/>
              <a:t> </a:t>
            </a:r>
            <a:r>
              <a:rPr lang="ru-RU" b="0" dirty="0" err="1"/>
              <a:t>підліток</a:t>
            </a:r>
            <a:r>
              <a:rPr lang="ru-RU" b="0" dirty="0"/>
              <a:t> </a:t>
            </a:r>
            <a:r>
              <a:rPr lang="ru-RU" b="0" dirty="0" err="1"/>
              <a:t>розуміє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є добром і злом, у </a:t>
            </a:r>
            <a:r>
              <a:rPr lang="ru-RU" b="0" dirty="0" err="1"/>
              <a:t>яких</a:t>
            </a:r>
            <a:r>
              <a:rPr lang="ru-RU" b="0" dirty="0"/>
              <a:t> </a:t>
            </a:r>
            <a:r>
              <a:rPr lang="ru-RU" b="0" dirty="0" err="1"/>
              <a:t>випадках</a:t>
            </a:r>
            <a:r>
              <a:rPr lang="ru-RU" b="0" dirty="0"/>
              <a:t> </a:t>
            </a:r>
            <a:r>
              <a:rPr lang="ru-RU" b="0" dirty="0" err="1"/>
              <a:t>його</a:t>
            </a:r>
            <a:r>
              <a:rPr lang="ru-RU" b="0" dirty="0"/>
              <a:t> </a:t>
            </a:r>
            <a:r>
              <a:rPr lang="ru-RU" b="0" dirty="0" err="1"/>
              <a:t>дії</a:t>
            </a:r>
            <a:r>
              <a:rPr lang="ru-RU" b="0" dirty="0"/>
              <a:t> </a:t>
            </a:r>
            <a:r>
              <a:rPr lang="ru-RU" b="0" dirty="0" err="1"/>
              <a:t>можуть</a:t>
            </a:r>
            <a:r>
              <a:rPr lang="ru-RU" b="0" dirty="0"/>
              <a:t> </a:t>
            </a:r>
            <a:r>
              <a:rPr lang="ru-RU" b="0" dirty="0" err="1"/>
              <a:t>завдати</a:t>
            </a:r>
            <a:r>
              <a:rPr lang="ru-RU" b="0" dirty="0"/>
              <a:t> </a:t>
            </a:r>
            <a:r>
              <a:rPr lang="ru-RU" b="0" dirty="0" err="1"/>
              <a:t>шкоди</a:t>
            </a:r>
            <a:r>
              <a:rPr lang="ru-RU" b="0" dirty="0"/>
              <a:t> </a:t>
            </a:r>
            <a:r>
              <a:rPr lang="ru-RU" b="0" dirty="0" err="1"/>
              <a:t>іншим</a:t>
            </a:r>
            <a:r>
              <a:rPr lang="ru-RU" b="0" dirty="0"/>
              <a:t> людям і </a:t>
            </a:r>
            <a:r>
              <a:rPr lang="ru-RU" b="0" dirty="0" err="1"/>
              <a:t>суспільству</a:t>
            </a:r>
            <a:r>
              <a:rPr lang="ru-RU" b="0" dirty="0"/>
              <a:t>. </a:t>
            </a:r>
            <a:endParaRPr lang="ru-R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err="1" smtClean="0"/>
              <a:t>Достатній</a:t>
            </a:r>
            <a:r>
              <a:rPr lang="ru-RU" b="0" dirty="0" smtClean="0"/>
              <a:t> </a:t>
            </a:r>
            <a:r>
              <a:rPr lang="ru-RU" b="0" dirty="0" err="1"/>
              <a:t>рівень</a:t>
            </a:r>
            <a:r>
              <a:rPr lang="ru-RU" b="0" dirty="0"/>
              <a:t> </a:t>
            </a:r>
            <a:r>
              <a:rPr lang="ru-RU" b="0" dirty="0" err="1"/>
              <a:t>свідомості</a:t>
            </a:r>
            <a:r>
              <a:rPr lang="ru-RU" b="0" dirty="0"/>
              <a:t> </a:t>
            </a:r>
            <a:r>
              <a:rPr lang="ru-RU" b="0" dirty="0" err="1"/>
              <a:t>дає</a:t>
            </a:r>
            <a:r>
              <a:rPr lang="ru-RU" b="0" dirty="0"/>
              <a:t> </a:t>
            </a:r>
            <a:r>
              <a:rPr lang="ru-RU" b="0" dirty="0" err="1"/>
              <a:t>змогу</a:t>
            </a:r>
            <a:r>
              <a:rPr lang="ru-RU" b="0" dirty="0"/>
              <a:t> </a:t>
            </a:r>
            <a:r>
              <a:rPr lang="ru-RU" b="0" dirty="0" err="1"/>
              <a:t>пред’являти</a:t>
            </a:r>
            <a:r>
              <a:rPr lang="ru-RU" b="0" dirty="0"/>
              <a:t> до </a:t>
            </a:r>
            <a:r>
              <a:rPr lang="ru-RU" b="0" dirty="0" err="1"/>
              <a:t>неповнолітніх</a:t>
            </a:r>
            <a:r>
              <a:rPr lang="ru-RU" b="0" dirty="0"/>
              <a:t>  </a:t>
            </a:r>
            <a:r>
              <a:rPr lang="ru-RU" b="0" dirty="0" err="1"/>
              <a:t>вимоги</a:t>
            </a:r>
            <a:r>
              <a:rPr lang="ru-RU" b="0" dirty="0"/>
              <a:t> </a:t>
            </a:r>
            <a:r>
              <a:rPr lang="ru-RU" b="0" dirty="0" err="1"/>
              <a:t>щодо</a:t>
            </a:r>
            <a:r>
              <a:rPr lang="ru-RU" b="0" dirty="0"/>
              <a:t> </a:t>
            </a:r>
            <a:r>
              <a:rPr lang="ru-RU" b="0" dirty="0" err="1"/>
              <a:t>узгодження</a:t>
            </a:r>
            <a:r>
              <a:rPr lang="ru-RU" b="0" dirty="0"/>
              <a:t> </a:t>
            </a:r>
            <a:r>
              <a:rPr lang="ru-RU" b="0" dirty="0" err="1"/>
              <a:t>його</a:t>
            </a:r>
            <a:r>
              <a:rPr lang="ru-RU" b="0" dirty="0"/>
              <a:t> </a:t>
            </a:r>
            <a:r>
              <a:rPr lang="ru-RU" b="0" dirty="0" err="1"/>
              <a:t>поведінки</a:t>
            </a:r>
            <a:r>
              <a:rPr lang="ru-RU" b="0" dirty="0"/>
              <a:t> з правилами, </a:t>
            </a:r>
            <a:r>
              <a:rPr lang="ru-RU" b="0" dirty="0" err="1"/>
              <a:t>встановленими</a:t>
            </a:r>
            <a:r>
              <a:rPr lang="ru-RU" b="0" dirty="0"/>
              <a:t> у </a:t>
            </a:r>
            <a:r>
              <a:rPr lang="ru-RU" b="0" dirty="0" err="1"/>
              <a:t>суспільстві</a:t>
            </a:r>
            <a:r>
              <a:rPr lang="ru-RU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7991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619</TotalTime>
  <Words>4696</Words>
  <Application>Microsoft Office PowerPoint</Application>
  <PresentationFormat>Экран (4:3)</PresentationFormat>
  <Paragraphs>337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Углы</vt:lpstr>
      <vt:lpstr>Кримінально-правові норми журналістської діяльності</vt:lpstr>
      <vt:lpstr>Питання для обговорення</vt:lpstr>
      <vt:lpstr>Поняття кримінального права</vt:lpstr>
      <vt:lpstr>Поняття кримінального права</vt:lpstr>
      <vt:lpstr>Поняття кримінального права</vt:lpstr>
      <vt:lpstr>Основні позиції кримінального права</vt:lpstr>
      <vt:lpstr>Основні позиції кримінального права</vt:lpstr>
      <vt:lpstr>Структура кримінального кодексу україни</vt:lpstr>
      <vt:lpstr>Вік, з якого може наставати кримінальна відповідальність</vt:lpstr>
      <vt:lpstr>Вік, з якого може наставати кримінальна відповідальність</vt:lpstr>
      <vt:lpstr>Вік, з якого може наставати кримінальна відповідальність</vt:lpstr>
      <vt:lpstr>Поняття злочину</vt:lpstr>
      <vt:lpstr>ознаки злочину</vt:lpstr>
      <vt:lpstr>Поняття діяння </vt:lpstr>
      <vt:lpstr>Класифікація злочинів</vt:lpstr>
      <vt:lpstr>Класифікація злочинів</vt:lpstr>
      <vt:lpstr>покарання</vt:lpstr>
      <vt:lpstr>Мета застосування покарання </vt:lpstr>
      <vt:lpstr> Види покарань</vt:lpstr>
      <vt:lpstr>Штраф </vt:lpstr>
      <vt:lpstr>Позбавлення військового, спеціального звання, рангу, чину або кваліфікаційного класу</vt:lpstr>
      <vt:lpstr>Позбавлення військового, спеціального звання, рангу, чину або кваліфікаційного класу</vt:lpstr>
      <vt:lpstr>Позбавлення військового, спеціального звання, рангу, чину або кваліфікаційного класу</vt:lpstr>
      <vt:lpstr>Позбавлення права обіймати певні посади або займатися певною діяльністю</vt:lpstr>
      <vt:lpstr>Громадські роботи</vt:lpstr>
      <vt:lpstr>Виправні роботи</vt:lpstr>
      <vt:lpstr>Конфіскація майна</vt:lpstr>
      <vt:lpstr>арешт</vt:lpstr>
      <vt:lpstr>Обмеження волі</vt:lpstr>
      <vt:lpstr>Позбавлення волі на певний строк</vt:lpstr>
      <vt:lpstr> Довічне позбавлення волі</vt:lpstr>
      <vt:lpstr>Кримінально-правовий захист журналістської діяльності</vt:lpstr>
      <vt:lpstr>Професійна діяльність журналіста захищена  Кримінальним кодексом україни</vt:lpstr>
      <vt:lpstr>Професійна діяльність журналіста захищена  Кримінальним кодексом україни</vt:lpstr>
      <vt:lpstr>Професійна діяльність журналіста захищена  Кримінальним кодексом україни</vt:lpstr>
      <vt:lpstr>Професійна діяльність журналіста захищена  Кримінальним кодексом україни</vt:lpstr>
      <vt:lpstr>Професійна діяльність журналіста захищена  Кримінальним кодексом україни</vt:lpstr>
      <vt:lpstr>Ст. 171 Кримінального кодексу України</vt:lpstr>
      <vt:lpstr>Ст. 171 Кримінального кодексу України: коментар</vt:lpstr>
      <vt:lpstr>Ст. 171 Кримінального кодексу України: коментар</vt:lpstr>
      <vt:lpstr>Ст. 171 Кримінального кодексу України: коментар</vt:lpstr>
      <vt:lpstr>Ст. 171 Кримінального кодексу України: коментар</vt:lpstr>
      <vt:lpstr>Ст. 171 Кримінального кодексу України: коментар</vt:lpstr>
      <vt:lpstr>Ст. 171 Кримінального кодексу України: коментар</vt:lpstr>
      <vt:lpstr>Ст. 171 Кримінального кодексу України: коментар</vt:lpstr>
      <vt:lpstr>Ст. 171 Кримінального кодексу України: коментар</vt:lpstr>
      <vt:lpstr>Ст. 345-1 Кримінального кодексу України: коментар</vt:lpstr>
      <vt:lpstr>Ст. 345-1 Кримінального кодексу України: коментар</vt:lpstr>
      <vt:lpstr>Ст. 345-1 Кримінального кодексу України: коментар</vt:lpstr>
      <vt:lpstr>Ст. 345-1 Кримінального кодексу України: коментар</vt:lpstr>
      <vt:lpstr>Ст. 345-1 Кримінального кодексу України: коментар</vt:lpstr>
      <vt:lpstr>Ст. 347-1 Кримінального кодексу України: коментар</vt:lpstr>
      <vt:lpstr>Злочини проти основ національної безпеки і функціонування ЗМІ</vt:lpstr>
      <vt:lpstr>Коментар до ст. 109 кк</vt:lpstr>
      <vt:lpstr>Коментар до ст. 109 кк</vt:lpstr>
      <vt:lpstr>Коментар до ст. 109 кк</vt:lpstr>
      <vt:lpstr>Коментар до ст. 109 кк</vt:lpstr>
      <vt:lpstr>Коментар до ст. 109 кк</vt:lpstr>
      <vt:lpstr>Стаття 110. Посягання на територіальну цілісність і недоторканність України </vt:lpstr>
      <vt:lpstr>Стаття 110. Посягання на територіальну цілісність і недоторканність України </vt:lpstr>
      <vt:lpstr>Стаття 110. Посягання на територіальну цілісність і недоторканність України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Кримінально-правові норми журналістської діяльності</dc:title>
  <dc:creator>User</dc:creator>
  <cp:lastModifiedBy>User</cp:lastModifiedBy>
  <cp:revision>24</cp:revision>
  <dcterms:created xsi:type="dcterms:W3CDTF">2021-05-05T07:26:41Z</dcterms:created>
  <dcterms:modified xsi:type="dcterms:W3CDTF">2021-05-12T07:42:44Z</dcterms:modified>
</cp:coreProperties>
</file>