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5" r:id="rId6"/>
    <p:sldId id="316" r:id="rId7"/>
    <p:sldId id="260" r:id="rId8"/>
    <p:sldId id="315" r:id="rId9"/>
    <p:sldId id="261" r:id="rId10"/>
    <p:sldId id="262" r:id="rId11"/>
    <p:sldId id="313" r:id="rId12"/>
    <p:sldId id="314" r:id="rId13"/>
    <p:sldId id="266" r:id="rId14"/>
    <p:sldId id="263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4" r:id="rId24"/>
    <p:sldId id="264" r:id="rId25"/>
    <p:sldId id="267" r:id="rId26"/>
    <p:sldId id="268" r:id="rId27"/>
    <p:sldId id="278" r:id="rId28"/>
    <p:sldId id="279" r:id="rId29"/>
    <p:sldId id="280" r:id="rId30"/>
    <p:sldId id="296" r:id="rId31"/>
    <p:sldId id="295" r:id="rId32"/>
    <p:sldId id="297" r:id="rId33"/>
    <p:sldId id="298" r:id="rId34"/>
    <p:sldId id="299" r:id="rId35"/>
    <p:sldId id="300" r:id="rId36"/>
    <p:sldId id="301" r:id="rId37"/>
    <p:sldId id="302" r:id="rId38"/>
    <p:sldId id="281" r:id="rId39"/>
    <p:sldId id="282" r:id="rId40"/>
    <p:sldId id="283" r:id="rId41"/>
    <p:sldId id="317" r:id="rId42"/>
    <p:sldId id="318" r:id="rId43"/>
    <p:sldId id="319" r:id="rId44"/>
    <p:sldId id="320" r:id="rId45"/>
    <p:sldId id="284" r:id="rId46"/>
    <p:sldId id="285" r:id="rId47"/>
    <p:sldId id="290" r:id="rId48"/>
    <p:sldId id="291" r:id="rId49"/>
    <p:sldId id="308" r:id="rId50"/>
    <p:sldId id="286" r:id="rId51"/>
    <p:sldId id="287" r:id="rId52"/>
    <p:sldId id="288" r:id="rId53"/>
    <p:sldId id="303" r:id="rId54"/>
    <p:sldId id="304" r:id="rId55"/>
    <p:sldId id="305" r:id="rId56"/>
    <p:sldId id="306" r:id="rId57"/>
    <p:sldId id="289" r:id="rId58"/>
    <p:sldId id="312" r:id="rId59"/>
    <p:sldId id="294" r:id="rId60"/>
    <p:sldId id="307" r:id="rId61"/>
    <p:sldId id="309" r:id="rId62"/>
    <p:sldId id="310" r:id="rId63"/>
    <p:sldId id="311" r:id="rId64"/>
    <p:sldId id="292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AFFF1-2305-41D0-8AA8-777CAC7F5AD3}" type="doc">
      <dgm:prSet loTypeId="urn:microsoft.com/office/officeart/2008/layout/SquareAccent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E78DDB0-34E3-487B-B220-B7065A198252}">
      <dgm:prSet phldrT="[Текст]"/>
      <dgm:spPr/>
      <dgm:t>
        <a:bodyPr/>
        <a:lstStyle/>
        <a:p>
          <a:r>
            <a:rPr lang="uk-UA" dirty="0" smtClean="0"/>
            <a:t>ООН</a:t>
          </a:r>
          <a:endParaRPr lang="ru-RU" dirty="0"/>
        </a:p>
      </dgm:t>
    </dgm:pt>
    <dgm:pt modelId="{A1CD2ACF-C21E-4D84-8272-F8E212E04401}" type="parTrans" cxnId="{59C8D149-E79D-482B-83DC-90AB0D35C711}">
      <dgm:prSet/>
      <dgm:spPr/>
      <dgm:t>
        <a:bodyPr/>
        <a:lstStyle/>
        <a:p>
          <a:endParaRPr lang="ru-RU"/>
        </a:p>
      </dgm:t>
    </dgm:pt>
    <dgm:pt modelId="{9753E148-8F34-4444-848A-DEEEE95436C8}" type="sibTrans" cxnId="{59C8D149-E79D-482B-83DC-90AB0D35C711}">
      <dgm:prSet/>
      <dgm:spPr/>
      <dgm:t>
        <a:bodyPr/>
        <a:lstStyle/>
        <a:p>
          <a:endParaRPr lang="ru-RU"/>
        </a:p>
      </dgm:t>
    </dgm:pt>
    <dgm:pt modelId="{A025E4B5-ACC2-483E-B090-ECB90A88602E}">
      <dgm:prSet phldrT="[Текст]"/>
      <dgm:spPr/>
      <dgm:t>
        <a:bodyPr/>
        <a:lstStyle/>
        <a:p>
          <a:r>
            <a:rPr lang="ru-RU" dirty="0" err="1" smtClean="0"/>
            <a:t>Генеральна</a:t>
          </a:r>
          <a:r>
            <a:rPr lang="ru-RU" dirty="0" smtClean="0"/>
            <a:t> </a:t>
          </a:r>
          <a:r>
            <a:rPr lang="ru-RU" dirty="0" err="1" smtClean="0"/>
            <a:t>Асамблея</a:t>
          </a:r>
          <a:r>
            <a:rPr lang="ru-RU" dirty="0" smtClean="0"/>
            <a:t> ООН</a:t>
          </a:r>
          <a:endParaRPr lang="ru-RU" dirty="0"/>
        </a:p>
      </dgm:t>
    </dgm:pt>
    <dgm:pt modelId="{99F171F1-4829-4702-BA07-0FA647162237}" type="parTrans" cxnId="{CBB0669F-E5EA-40D0-ADEC-7B380CE75427}">
      <dgm:prSet/>
      <dgm:spPr/>
      <dgm:t>
        <a:bodyPr/>
        <a:lstStyle/>
        <a:p>
          <a:endParaRPr lang="ru-RU"/>
        </a:p>
      </dgm:t>
    </dgm:pt>
    <dgm:pt modelId="{1A168CAC-E987-497D-B724-492CABC1973F}" type="sibTrans" cxnId="{CBB0669F-E5EA-40D0-ADEC-7B380CE75427}">
      <dgm:prSet/>
      <dgm:spPr/>
      <dgm:t>
        <a:bodyPr/>
        <a:lstStyle/>
        <a:p>
          <a:endParaRPr lang="ru-RU"/>
        </a:p>
      </dgm:t>
    </dgm:pt>
    <dgm:pt modelId="{AFC7EA54-E19C-4906-9347-9F7073424C13}">
      <dgm:prSet phldrT="[Текст]"/>
      <dgm:spPr/>
      <dgm:t>
        <a:bodyPr/>
        <a:lstStyle/>
        <a:p>
          <a:r>
            <a:rPr lang="ru-RU" dirty="0" err="1" smtClean="0"/>
            <a:t>Секретаріат</a:t>
          </a:r>
          <a:r>
            <a:rPr lang="ru-RU" dirty="0" smtClean="0"/>
            <a:t> ООН</a:t>
          </a:r>
          <a:endParaRPr lang="ru-RU" dirty="0"/>
        </a:p>
      </dgm:t>
    </dgm:pt>
    <dgm:pt modelId="{D3794154-C6C2-4DAD-AC79-C2F53622D782}" type="parTrans" cxnId="{7C2613D1-5D96-4F7F-B189-4E4F391A4EE4}">
      <dgm:prSet/>
      <dgm:spPr/>
      <dgm:t>
        <a:bodyPr/>
        <a:lstStyle/>
        <a:p>
          <a:endParaRPr lang="ru-RU"/>
        </a:p>
      </dgm:t>
    </dgm:pt>
    <dgm:pt modelId="{DEB7A7DA-84AB-41E8-9555-DC0BD013815A}" type="sibTrans" cxnId="{7C2613D1-5D96-4F7F-B189-4E4F391A4EE4}">
      <dgm:prSet/>
      <dgm:spPr/>
      <dgm:t>
        <a:bodyPr/>
        <a:lstStyle/>
        <a:p>
          <a:endParaRPr lang="ru-RU"/>
        </a:p>
      </dgm:t>
    </dgm:pt>
    <dgm:pt modelId="{A4E9E7FA-29F4-4B89-96E2-96CC936CF5A2}">
      <dgm:prSet phldrT="[Текст]"/>
      <dgm:spPr/>
      <dgm:t>
        <a:bodyPr/>
        <a:lstStyle/>
        <a:p>
          <a:r>
            <a:rPr lang="ru-RU" dirty="0" err="1" smtClean="0"/>
            <a:t>Міжнародний</a:t>
          </a:r>
          <a:r>
            <a:rPr lang="ru-RU" dirty="0" smtClean="0"/>
            <a:t> Суд ООН</a:t>
          </a:r>
          <a:endParaRPr lang="ru-RU" dirty="0"/>
        </a:p>
      </dgm:t>
    </dgm:pt>
    <dgm:pt modelId="{C7EE52F3-4686-43D7-A8C8-2BE2AD1C0D01}" type="parTrans" cxnId="{07BFD446-E2A5-4891-8381-2D4059DEF5EE}">
      <dgm:prSet/>
      <dgm:spPr/>
      <dgm:t>
        <a:bodyPr/>
        <a:lstStyle/>
        <a:p>
          <a:endParaRPr lang="ru-RU"/>
        </a:p>
      </dgm:t>
    </dgm:pt>
    <dgm:pt modelId="{F5B10578-CDAC-4C89-9C6B-2163A01CCCA0}" type="sibTrans" cxnId="{07BFD446-E2A5-4891-8381-2D4059DEF5EE}">
      <dgm:prSet/>
      <dgm:spPr/>
      <dgm:t>
        <a:bodyPr/>
        <a:lstStyle/>
        <a:p>
          <a:endParaRPr lang="ru-RU"/>
        </a:p>
      </dgm:t>
    </dgm:pt>
    <dgm:pt modelId="{78EC5DD7-FBFF-42D2-A7D4-031A473EA4E4}">
      <dgm:prSet phldrT="[Текст]"/>
      <dgm:spPr/>
      <dgm:t>
        <a:bodyPr/>
        <a:lstStyle/>
        <a:p>
          <a:r>
            <a:rPr lang="uk-UA" dirty="0" smtClean="0"/>
            <a:t>Рада Європи</a:t>
          </a:r>
          <a:endParaRPr lang="ru-RU" dirty="0"/>
        </a:p>
      </dgm:t>
    </dgm:pt>
    <dgm:pt modelId="{9EAD8ABE-FD8F-4182-B4FC-A11900302D1C}" type="parTrans" cxnId="{EEAD27AA-9D1C-4737-B320-AB974E65AF89}">
      <dgm:prSet/>
      <dgm:spPr/>
      <dgm:t>
        <a:bodyPr/>
        <a:lstStyle/>
        <a:p>
          <a:endParaRPr lang="ru-RU"/>
        </a:p>
      </dgm:t>
    </dgm:pt>
    <dgm:pt modelId="{9CF799EE-8F56-4232-9A62-419BE2DFAE31}" type="sibTrans" cxnId="{EEAD27AA-9D1C-4737-B320-AB974E65AF89}">
      <dgm:prSet/>
      <dgm:spPr/>
      <dgm:t>
        <a:bodyPr/>
        <a:lstStyle/>
        <a:p>
          <a:endParaRPr lang="ru-RU"/>
        </a:p>
      </dgm:t>
    </dgm:pt>
    <dgm:pt modelId="{6C915C3A-092E-4944-9E73-908044675C0E}">
      <dgm:prSet phldrT="[Текст]"/>
      <dgm:spPr/>
      <dgm:t>
        <a:bodyPr/>
        <a:lstStyle/>
        <a:p>
          <a:r>
            <a:rPr lang="ru-RU" dirty="0" err="1" smtClean="0"/>
            <a:t>Комітет</a:t>
          </a:r>
          <a:r>
            <a:rPr lang="ru-RU" dirty="0" smtClean="0"/>
            <a:t> </a:t>
          </a:r>
          <a:r>
            <a:rPr lang="ru-RU" dirty="0" err="1" smtClean="0"/>
            <a:t>міністрів</a:t>
          </a:r>
          <a:r>
            <a:rPr lang="ru-RU" dirty="0" smtClean="0"/>
            <a:t> Ради </a:t>
          </a:r>
          <a:r>
            <a:rPr lang="ru-RU" dirty="0" err="1" smtClean="0"/>
            <a:t>Європи</a:t>
          </a:r>
          <a:r>
            <a:rPr lang="ru-RU" dirty="0" smtClean="0"/>
            <a:t> </a:t>
          </a:r>
          <a:endParaRPr lang="ru-RU" dirty="0"/>
        </a:p>
      </dgm:t>
    </dgm:pt>
    <dgm:pt modelId="{86EA5854-C107-4CB2-A038-05637B8942A0}" type="parTrans" cxnId="{F8B72E80-1E22-4DCA-AB72-E5B2EEA52F1A}">
      <dgm:prSet/>
      <dgm:spPr/>
      <dgm:t>
        <a:bodyPr/>
        <a:lstStyle/>
        <a:p>
          <a:endParaRPr lang="ru-RU"/>
        </a:p>
      </dgm:t>
    </dgm:pt>
    <dgm:pt modelId="{656430C7-B99C-4636-BA32-BF4017C5791D}" type="sibTrans" cxnId="{F8B72E80-1E22-4DCA-AB72-E5B2EEA52F1A}">
      <dgm:prSet/>
      <dgm:spPr/>
      <dgm:t>
        <a:bodyPr/>
        <a:lstStyle/>
        <a:p>
          <a:endParaRPr lang="ru-RU"/>
        </a:p>
      </dgm:t>
    </dgm:pt>
    <dgm:pt modelId="{05ACD442-1903-44DE-8440-E0D1A9F99126}">
      <dgm:prSet phldrT="[Текст]"/>
      <dgm:spPr/>
      <dgm:t>
        <a:bodyPr/>
        <a:lstStyle/>
        <a:p>
          <a:r>
            <a:rPr lang="ru-RU" dirty="0" err="1" smtClean="0"/>
            <a:t>Парламентська</a:t>
          </a:r>
          <a:r>
            <a:rPr lang="ru-RU" dirty="0" smtClean="0"/>
            <a:t> </a:t>
          </a:r>
          <a:r>
            <a:rPr lang="ru-RU" dirty="0" err="1" smtClean="0"/>
            <a:t>асамблея</a:t>
          </a:r>
          <a:r>
            <a:rPr lang="ru-RU" dirty="0" smtClean="0"/>
            <a:t> Ради </a:t>
          </a:r>
          <a:r>
            <a:rPr lang="ru-RU" dirty="0" err="1" smtClean="0"/>
            <a:t>Європи</a:t>
          </a:r>
          <a:endParaRPr lang="ru-RU" dirty="0"/>
        </a:p>
      </dgm:t>
    </dgm:pt>
    <dgm:pt modelId="{BBF76DD4-22C6-4D69-B171-EDD7237E1A75}" type="parTrans" cxnId="{04205F95-6172-4CAE-9D56-FDB7BD84E497}">
      <dgm:prSet/>
      <dgm:spPr/>
      <dgm:t>
        <a:bodyPr/>
        <a:lstStyle/>
        <a:p>
          <a:endParaRPr lang="ru-RU"/>
        </a:p>
      </dgm:t>
    </dgm:pt>
    <dgm:pt modelId="{B6569D23-E291-44BB-8617-0FAEFD6E7CC7}" type="sibTrans" cxnId="{04205F95-6172-4CAE-9D56-FDB7BD84E497}">
      <dgm:prSet/>
      <dgm:spPr/>
      <dgm:t>
        <a:bodyPr/>
        <a:lstStyle/>
        <a:p>
          <a:endParaRPr lang="ru-RU"/>
        </a:p>
      </dgm:t>
    </dgm:pt>
    <dgm:pt modelId="{69D49283-F25F-4DBC-8269-58D946F13C31}">
      <dgm:prSet phldrT="[Текст]"/>
      <dgm:spPr/>
      <dgm:t>
        <a:bodyPr/>
        <a:lstStyle/>
        <a:p>
          <a:r>
            <a:rPr lang="ru-RU" dirty="0" err="1" smtClean="0"/>
            <a:t>Європейський</a:t>
          </a:r>
          <a:r>
            <a:rPr lang="ru-RU" dirty="0" smtClean="0"/>
            <a:t> суд з прав </a:t>
          </a:r>
          <a:r>
            <a:rPr lang="ru-RU" dirty="0" err="1" smtClean="0"/>
            <a:t>людини</a:t>
          </a:r>
          <a:endParaRPr lang="ru-RU" dirty="0"/>
        </a:p>
      </dgm:t>
    </dgm:pt>
    <dgm:pt modelId="{724FB223-F3BE-47E9-814D-2104F2495D0E}" type="parTrans" cxnId="{11E8D765-F11A-42D6-BFFB-B9CBF36D8DCF}">
      <dgm:prSet/>
      <dgm:spPr/>
      <dgm:t>
        <a:bodyPr/>
        <a:lstStyle/>
        <a:p>
          <a:endParaRPr lang="ru-RU"/>
        </a:p>
      </dgm:t>
    </dgm:pt>
    <dgm:pt modelId="{C9A5B916-B352-4D57-B702-B2A127615478}" type="sibTrans" cxnId="{11E8D765-F11A-42D6-BFFB-B9CBF36D8DCF}">
      <dgm:prSet/>
      <dgm:spPr/>
      <dgm:t>
        <a:bodyPr/>
        <a:lstStyle/>
        <a:p>
          <a:endParaRPr lang="ru-RU"/>
        </a:p>
      </dgm:t>
    </dgm:pt>
    <dgm:pt modelId="{4C965595-F1F1-410A-B89D-51756C6D88E6}">
      <dgm:prSet phldrT="[Текст]"/>
      <dgm:spPr/>
      <dgm:t>
        <a:bodyPr/>
        <a:lstStyle/>
        <a:p>
          <a:r>
            <a:rPr lang="ru-RU" dirty="0" smtClean="0"/>
            <a:t>Рада </a:t>
          </a:r>
          <a:r>
            <a:rPr lang="ru-RU" dirty="0" err="1" smtClean="0"/>
            <a:t>Безпеки</a:t>
          </a:r>
          <a:r>
            <a:rPr lang="ru-RU" dirty="0" smtClean="0"/>
            <a:t> ООН</a:t>
          </a:r>
          <a:endParaRPr lang="ru-RU" dirty="0"/>
        </a:p>
      </dgm:t>
    </dgm:pt>
    <dgm:pt modelId="{411D0FD1-58CB-4C53-98A3-5F0D5858B439}" type="parTrans" cxnId="{FB9071FF-EE63-48BD-A393-BC922798E918}">
      <dgm:prSet/>
      <dgm:spPr/>
      <dgm:t>
        <a:bodyPr/>
        <a:lstStyle/>
        <a:p>
          <a:endParaRPr lang="ru-RU"/>
        </a:p>
      </dgm:t>
    </dgm:pt>
    <dgm:pt modelId="{F6979236-194D-464A-B934-7B2494A55AF4}" type="sibTrans" cxnId="{FB9071FF-EE63-48BD-A393-BC922798E918}">
      <dgm:prSet/>
      <dgm:spPr/>
      <dgm:t>
        <a:bodyPr/>
        <a:lstStyle/>
        <a:p>
          <a:endParaRPr lang="ru-RU"/>
        </a:p>
      </dgm:t>
    </dgm:pt>
    <dgm:pt modelId="{CBA01CF0-8046-4079-8FA6-EC140ECF5FAF}">
      <dgm:prSet phldrT="[Текст]"/>
      <dgm:spPr/>
      <dgm:t>
        <a:bodyPr/>
        <a:lstStyle/>
        <a:p>
          <a:r>
            <a:rPr lang="ru-RU" dirty="0" smtClean="0"/>
            <a:t>ЮНЕСКО - </a:t>
          </a:r>
          <a:r>
            <a:rPr lang="vi-VN" dirty="0" smtClean="0"/>
            <a:t>Організація Об'єднаних Націй з питань осв</a:t>
          </a:r>
          <a:r>
            <a:rPr lang="uk-UA" dirty="0" smtClean="0"/>
            <a:t>і</a:t>
          </a:r>
          <a:r>
            <a:rPr lang="vi-VN" dirty="0" smtClean="0"/>
            <a:t>ти, науки і культури</a:t>
          </a:r>
          <a:endParaRPr lang="ru-RU" dirty="0"/>
        </a:p>
      </dgm:t>
    </dgm:pt>
    <dgm:pt modelId="{4F95318B-9D49-4352-BE65-4DBC81E43BB3}" type="parTrans" cxnId="{B28FCA13-FC80-4A69-9475-0D1D819EE0F2}">
      <dgm:prSet/>
      <dgm:spPr/>
      <dgm:t>
        <a:bodyPr/>
        <a:lstStyle/>
        <a:p>
          <a:endParaRPr lang="ru-RU"/>
        </a:p>
      </dgm:t>
    </dgm:pt>
    <dgm:pt modelId="{74F59859-881A-4183-A8D0-0B81FFA60EFD}" type="sibTrans" cxnId="{B28FCA13-FC80-4A69-9475-0D1D819EE0F2}">
      <dgm:prSet/>
      <dgm:spPr/>
      <dgm:t>
        <a:bodyPr/>
        <a:lstStyle/>
        <a:p>
          <a:endParaRPr lang="ru-RU"/>
        </a:p>
      </dgm:t>
    </dgm:pt>
    <dgm:pt modelId="{09CA5B3C-B724-4703-B9B9-97DE953CC9EB}">
      <dgm:prSet phldrT="[Текст]"/>
      <dgm:spPr/>
      <dgm:t>
        <a:bodyPr/>
        <a:lstStyle/>
        <a:p>
          <a:r>
            <a:rPr lang="ru-RU" dirty="0" err="1" smtClean="0"/>
            <a:t>Венеційська</a:t>
          </a:r>
          <a:r>
            <a:rPr lang="ru-RU" dirty="0" smtClean="0"/>
            <a:t> </a:t>
          </a:r>
          <a:r>
            <a:rPr lang="ru-RU" dirty="0" err="1" smtClean="0"/>
            <a:t>комісія</a:t>
          </a:r>
          <a:endParaRPr lang="ru-RU" dirty="0"/>
        </a:p>
      </dgm:t>
    </dgm:pt>
    <dgm:pt modelId="{CD206600-49BC-40E5-B906-5792C8121892}" type="parTrans" cxnId="{A58DE8AC-D73B-4685-8BB7-FDAD48649089}">
      <dgm:prSet/>
      <dgm:spPr/>
      <dgm:t>
        <a:bodyPr/>
        <a:lstStyle/>
        <a:p>
          <a:endParaRPr lang="ru-RU"/>
        </a:p>
      </dgm:t>
    </dgm:pt>
    <dgm:pt modelId="{9E83FF96-3B9C-4931-878F-D835AF7231CA}" type="sibTrans" cxnId="{A58DE8AC-D73B-4685-8BB7-FDAD48649089}">
      <dgm:prSet/>
      <dgm:spPr/>
      <dgm:t>
        <a:bodyPr/>
        <a:lstStyle/>
        <a:p>
          <a:endParaRPr lang="ru-RU"/>
        </a:p>
      </dgm:t>
    </dgm:pt>
    <dgm:pt modelId="{2F4787E1-43ED-4F0D-830C-712D8BE9EDED}" type="pres">
      <dgm:prSet presAssocID="{E0CAFFF1-2305-41D0-8AA8-777CAC7F5AD3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A68C8F6-D1F8-42A0-97B5-4EB52EF68356}" type="pres">
      <dgm:prSet presAssocID="{0E78DDB0-34E3-487B-B220-B7065A198252}" presName="root" presStyleCnt="0">
        <dgm:presLayoutVars>
          <dgm:chMax/>
          <dgm:chPref/>
        </dgm:presLayoutVars>
      </dgm:prSet>
      <dgm:spPr/>
    </dgm:pt>
    <dgm:pt modelId="{C1F676F5-8898-4E4C-B949-30C4F01C32C5}" type="pres">
      <dgm:prSet presAssocID="{0E78DDB0-34E3-487B-B220-B7065A198252}" presName="rootComposite" presStyleCnt="0">
        <dgm:presLayoutVars/>
      </dgm:prSet>
      <dgm:spPr/>
    </dgm:pt>
    <dgm:pt modelId="{980E422A-ADB6-4F70-AE7B-601CBCCD9D8C}" type="pres">
      <dgm:prSet presAssocID="{0E78DDB0-34E3-487B-B220-B7065A198252}" presName="ParentAccent" presStyleLbl="alignNode1" presStyleIdx="0" presStyleCnt="2"/>
      <dgm:spPr/>
    </dgm:pt>
    <dgm:pt modelId="{E5556B48-9A98-4098-A54B-FE1204F68A63}" type="pres">
      <dgm:prSet presAssocID="{0E78DDB0-34E3-487B-B220-B7065A198252}" presName="ParentSmallAccent" presStyleLbl="fgAcc1" presStyleIdx="0" presStyleCnt="2"/>
      <dgm:spPr/>
    </dgm:pt>
    <dgm:pt modelId="{1F74518E-7327-4271-B85A-9DDA4B9BB4D9}" type="pres">
      <dgm:prSet presAssocID="{0E78DDB0-34E3-487B-B220-B7065A198252}" presName="Parent" presStyleLbl="revTx" presStyleIdx="0" presStyleCnt="1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0CCE1-4077-4F85-A31F-6BBA903CAC37}" type="pres">
      <dgm:prSet presAssocID="{0E78DDB0-34E3-487B-B220-B7065A198252}" presName="childShape" presStyleCnt="0">
        <dgm:presLayoutVars>
          <dgm:chMax val="0"/>
          <dgm:chPref val="0"/>
        </dgm:presLayoutVars>
      </dgm:prSet>
      <dgm:spPr/>
    </dgm:pt>
    <dgm:pt modelId="{5A57CD50-2DEF-45DB-ADE1-03447C21FF14}" type="pres">
      <dgm:prSet presAssocID="{A025E4B5-ACC2-483E-B090-ECB90A88602E}" presName="childComposite" presStyleCnt="0">
        <dgm:presLayoutVars>
          <dgm:chMax val="0"/>
          <dgm:chPref val="0"/>
        </dgm:presLayoutVars>
      </dgm:prSet>
      <dgm:spPr/>
    </dgm:pt>
    <dgm:pt modelId="{5B0719AB-F411-4619-AF3F-099C7C7A5CF6}" type="pres">
      <dgm:prSet presAssocID="{A025E4B5-ACC2-483E-B090-ECB90A88602E}" presName="ChildAccent" presStyleLbl="solidFgAcc1" presStyleIdx="0" presStyleCnt="9"/>
      <dgm:spPr/>
    </dgm:pt>
    <dgm:pt modelId="{A2CFEDA8-3377-4031-96E4-399AB41F9D73}" type="pres">
      <dgm:prSet presAssocID="{A025E4B5-ACC2-483E-B090-ECB90A88602E}" presName="Child" presStyleLbl="revTx" presStyleIdx="1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5894F-9787-489E-B6D5-C092F08E14C0}" type="pres">
      <dgm:prSet presAssocID="{AFC7EA54-E19C-4906-9347-9F7073424C13}" presName="childComposite" presStyleCnt="0">
        <dgm:presLayoutVars>
          <dgm:chMax val="0"/>
          <dgm:chPref val="0"/>
        </dgm:presLayoutVars>
      </dgm:prSet>
      <dgm:spPr/>
    </dgm:pt>
    <dgm:pt modelId="{4CD63E99-62AF-4FBD-B0EF-3B2B676F529E}" type="pres">
      <dgm:prSet presAssocID="{AFC7EA54-E19C-4906-9347-9F7073424C13}" presName="ChildAccent" presStyleLbl="solidFgAcc1" presStyleIdx="1" presStyleCnt="9"/>
      <dgm:spPr/>
    </dgm:pt>
    <dgm:pt modelId="{351DBB6E-C233-48E7-AFB2-7D799EE7C584}" type="pres">
      <dgm:prSet presAssocID="{AFC7EA54-E19C-4906-9347-9F7073424C13}" presName="Child" presStyleLbl="revTx" presStyleIdx="2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12978-3BD0-4A63-B371-0DF3FDE9176C}" type="pres">
      <dgm:prSet presAssocID="{A4E9E7FA-29F4-4B89-96E2-96CC936CF5A2}" presName="childComposite" presStyleCnt="0">
        <dgm:presLayoutVars>
          <dgm:chMax val="0"/>
          <dgm:chPref val="0"/>
        </dgm:presLayoutVars>
      </dgm:prSet>
      <dgm:spPr/>
    </dgm:pt>
    <dgm:pt modelId="{02819A67-791F-4B8E-A97C-DBDB2F02BB51}" type="pres">
      <dgm:prSet presAssocID="{A4E9E7FA-29F4-4B89-96E2-96CC936CF5A2}" presName="ChildAccent" presStyleLbl="solidFgAcc1" presStyleIdx="2" presStyleCnt="9"/>
      <dgm:spPr/>
    </dgm:pt>
    <dgm:pt modelId="{32DA672C-BD15-4676-8A8E-4465BC0E7B81}" type="pres">
      <dgm:prSet presAssocID="{A4E9E7FA-29F4-4B89-96E2-96CC936CF5A2}" presName="Child" presStyleLbl="revTx" presStyleIdx="3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B46F8-12CB-4473-9433-0209F65202AD}" type="pres">
      <dgm:prSet presAssocID="{4C965595-F1F1-410A-B89D-51756C6D88E6}" presName="childComposite" presStyleCnt="0">
        <dgm:presLayoutVars>
          <dgm:chMax val="0"/>
          <dgm:chPref val="0"/>
        </dgm:presLayoutVars>
      </dgm:prSet>
      <dgm:spPr/>
    </dgm:pt>
    <dgm:pt modelId="{8D30A643-BCDD-482B-BF50-7A5E2A77FB6C}" type="pres">
      <dgm:prSet presAssocID="{4C965595-F1F1-410A-B89D-51756C6D88E6}" presName="ChildAccent" presStyleLbl="solidFgAcc1" presStyleIdx="3" presStyleCnt="9"/>
      <dgm:spPr/>
    </dgm:pt>
    <dgm:pt modelId="{B4AEB92B-E1A7-47CC-84E6-FD8927218EE0}" type="pres">
      <dgm:prSet presAssocID="{4C965595-F1F1-410A-B89D-51756C6D88E6}" presName="Child" presStyleLbl="revTx" presStyleIdx="4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B1C61-F75C-4FE1-9800-572B464F612E}" type="pres">
      <dgm:prSet presAssocID="{CBA01CF0-8046-4079-8FA6-EC140ECF5FAF}" presName="childComposite" presStyleCnt="0">
        <dgm:presLayoutVars>
          <dgm:chMax val="0"/>
          <dgm:chPref val="0"/>
        </dgm:presLayoutVars>
      </dgm:prSet>
      <dgm:spPr/>
    </dgm:pt>
    <dgm:pt modelId="{AB2AB2C0-A992-4D24-A769-BEB90810CB1D}" type="pres">
      <dgm:prSet presAssocID="{CBA01CF0-8046-4079-8FA6-EC140ECF5FAF}" presName="ChildAccent" presStyleLbl="solidFgAcc1" presStyleIdx="4" presStyleCnt="9"/>
      <dgm:spPr/>
    </dgm:pt>
    <dgm:pt modelId="{9A84E47C-0B29-47C5-917B-DE163E19170D}" type="pres">
      <dgm:prSet presAssocID="{CBA01CF0-8046-4079-8FA6-EC140ECF5FAF}" presName="Child" presStyleLbl="revTx" presStyleIdx="5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0BC16-737C-4EEE-ABB3-E5D11875BF4E}" type="pres">
      <dgm:prSet presAssocID="{78EC5DD7-FBFF-42D2-A7D4-031A473EA4E4}" presName="root" presStyleCnt="0">
        <dgm:presLayoutVars>
          <dgm:chMax/>
          <dgm:chPref/>
        </dgm:presLayoutVars>
      </dgm:prSet>
      <dgm:spPr/>
    </dgm:pt>
    <dgm:pt modelId="{0EFCBCDA-34C6-4CD2-BF43-153D6EAC7C23}" type="pres">
      <dgm:prSet presAssocID="{78EC5DD7-FBFF-42D2-A7D4-031A473EA4E4}" presName="rootComposite" presStyleCnt="0">
        <dgm:presLayoutVars/>
      </dgm:prSet>
      <dgm:spPr/>
    </dgm:pt>
    <dgm:pt modelId="{67AE7F39-4398-463D-A4BF-81AF939A54AE}" type="pres">
      <dgm:prSet presAssocID="{78EC5DD7-FBFF-42D2-A7D4-031A473EA4E4}" presName="ParentAccent" presStyleLbl="alignNode1" presStyleIdx="1" presStyleCnt="2"/>
      <dgm:spPr/>
    </dgm:pt>
    <dgm:pt modelId="{8D7D1E51-88DF-43EB-8AD7-4938A7731A6A}" type="pres">
      <dgm:prSet presAssocID="{78EC5DD7-FBFF-42D2-A7D4-031A473EA4E4}" presName="ParentSmallAccent" presStyleLbl="fgAcc1" presStyleIdx="1" presStyleCnt="2"/>
      <dgm:spPr/>
    </dgm:pt>
    <dgm:pt modelId="{8402FBFE-DF96-4D31-A0D2-AC430B1929CD}" type="pres">
      <dgm:prSet presAssocID="{78EC5DD7-FBFF-42D2-A7D4-031A473EA4E4}" presName="Parent" presStyleLbl="revTx" presStyleIdx="6" presStyleCnt="1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7EE94-23DD-4721-8BF9-C99EA60E6869}" type="pres">
      <dgm:prSet presAssocID="{78EC5DD7-FBFF-42D2-A7D4-031A473EA4E4}" presName="childShape" presStyleCnt="0">
        <dgm:presLayoutVars>
          <dgm:chMax val="0"/>
          <dgm:chPref val="0"/>
        </dgm:presLayoutVars>
      </dgm:prSet>
      <dgm:spPr/>
    </dgm:pt>
    <dgm:pt modelId="{58A9B7D4-1AF2-4C53-B4AD-E3F940F2F099}" type="pres">
      <dgm:prSet presAssocID="{6C915C3A-092E-4944-9E73-908044675C0E}" presName="childComposite" presStyleCnt="0">
        <dgm:presLayoutVars>
          <dgm:chMax val="0"/>
          <dgm:chPref val="0"/>
        </dgm:presLayoutVars>
      </dgm:prSet>
      <dgm:spPr/>
    </dgm:pt>
    <dgm:pt modelId="{0313F30F-C65E-4DC2-B5C0-CD7FD342FC3F}" type="pres">
      <dgm:prSet presAssocID="{6C915C3A-092E-4944-9E73-908044675C0E}" presName="ChildAccent" presStyleLbl="solidFgAcc1" presStyleIdx="5" presStyleCnt="9"/>
      <dgm:spPr/>
    </dgm:pt>
    <dgm:pt modelId="{F4AEF49B-6BE8-42C8-B3FE-717785CDC94B}" type="pres">
      <dgm:prSet presAssocID="{6C915C3A-092E-4944-9E73-908044675C0E}" presName="Child" presStyleLbl="revTx" presStyleIdx="7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183E7-7188-468D-B5FB-5F2E82DFDDEB}" type="pres">
      <dgm:prSet presAssocID="{05ACD442-1903-44DE-8440-E0D1A9F99126}" presName="childComposite" presStyleCnt="0">
        <dgm:presLayoutVars>
          <dgm:chMax val="0"/>
          <dgm:chPref val="0"/>
        </dgm:presLayoutVars>
      </dgm:prSet>
      <dgm:spPr/>
    </dgm:pt>
    <dgm:pt modelId="{DA8EE3CA-40F9-48FD-ACED-EEE85568F063}" type="pres">
      <dgm:prSet presAssocID="{05ACD442-1903-44DE-8440-E0D1A9F99126}" presName="ChildAccent" presStyleLbl="solidFgAcc1" presStyleIdx="6" presStyleCnt="9"/>
      <dgm:spPr/>
    </dgm:pt>
    <dgm:pt modelId="{541E7FE9-F5EE-4E1B-A641-93E937A6A724}" type="pres">
      <dgm:prSet presAssocID="{05ACD442-1903-44DE-8440-E0D1A9F99126}" presName="Child" presStyleLbl="revTx" presStyleIdx="8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1B2A1-93A0-4AEC-8D3F-5887EC24FE3E}" type="pres">
      <dgm:prSet presAssocID="{69D49283-F25F-4DBC-8269-58D946F13C31}" presName="childComposite" presStyleCnt="0">
        <dgm:presLayoutVars>
          <dgm:chMax val="0"/>
          <dgm:chPref val="0"/>
        </dgm:presLayoutVars>
      </dgm:prSet>
      <dgm:spPr/>
    </dgm:pt>
    <dgm:pt modelId="{2B7B1950-11CC-42BE-B955-D18EF09BA377}" type="pres">
      <dgm:prSet presAssocID="{69D49283-F25F-4DBC-8269-58D946F13C31}" presName="ChildAccent" presStyleLbl="solidFgAcc1" presStyleIdx="7" presStyleCnt="9"/>
      <dgm:spPr/>
    </dgm:pt>
    <dgm:pt modelId="{841DF96A-45BC-4CB6-ADC6-7BB77C3D138A}" type="pres">
      <dgm:prSet presAssocID="{69D49283-F25F-4DBC-8269-58D946F13C31}" presName="Child" presStyleLbl="revTx" presStyleIdx="9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405FE-F7D6-44B1-9D99-C9EF8D68D326}" type="pres">
      <dgm:prSet presAssocID="{09CA5B3C-B724-4703-B9B9-97DE953CC9EB}" presName="childComposite" presStyleCnt="0">
        <dgm:presLayoutVars>
          <dgm:chMax val="0"/>
          <dgm:chPref val="0"/>
        </dgm:presLayoutVars>
      </dgm:prSet>
      <dgm:spPr/>
    </dgm:pt>
    <dgm:pt modelId="{003D78A4-FCE5-498D-8273-B3F6D49146BF}" type="pres">
      <dgm:prSet presAssocID="{09CA5B3C-B724-4703-B9B9-97DE953CC9EB}" presName="ChildAccent" presStyleLbl="solidFgAcc1" presStyleIdx="8" presStyleCnt="9"/>
      <dgm:spPr/>
    </dgm:pt>
    <dgm:pt modelId="{D2EEB6C2-4952-4617-B7D1-F7A739B5DCAF}" type="pres">
      <dgm:prSet presAssocID="{09CA5B3C-B724-4703-B9B9-97DE953CC9EB}" presName="Child" presStyleLbl="revTx" presStyleIdx="1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10257C-BFEF-400A-BFF4-7693027AA401}" type="presOf" srcId="{0E78DDB0-34E3-487B-B220-B7065A198252}" destId="{1F74518E-7327-4271-B85A-9DDA4B9BB4D9}" srcOrd="0" destOrd="0" presId="urn:microsoft.com/office/officeart/2008/layout/SquareAccentList"/>
    <dgm:cxn modelId="{EA4ED8A9-3737-4D71-BC1D-350CBDEA660C}" type="presOf" srcId="{78EC5DD7-FBFF-42D2-A7D4-031A473EA4E4}" destId="{8402FBFE-DF96-4D31-A0D2-AC430B1929CD}" srcOrd="0" destOrd="0" presId="urn:microsoft.com/office/officeart/2008/layout/SquareAccentList"/>
    <dgm:cxn modelId="{A58DE8AC-D73B-4685-8BB7-FDAD48649089}" srcId="{78EC5DD7-FBFF-42D2-A7D4-031A473EA4E4}" destId="{09CA5B3C-B724-4703-B9B9-97DE953CC9EB}" srcOrd="3" destOrd="0" parTransId="{CD206600-49BC-40E5-B906-5792C8121892}" sibTransId="{9E83FF96-3B9C-4931-878F-D835AF7231CA}"/>
    <dgm:cxn modelId="{11E8D765-F11A-42D6-BFFB-B9CBF36D8DCF}" srcId="{78EC5DD7-FBFF-42D2-A7D4-031A473EA4E4}" destId="{69D49283-F25F-4DBC-8269-58D946F13C31}" srcOrd="2" destOrd="0" parTransId="{724FB223-F3BE-47E9-814D-2104F2495D0E}" sibTransId="{C9A5B916-B352-4D57-B702-B2A127615478}"/>
    <dgm:cxn modelId="{85E386FB-8477-4CB1-A5D6-BBD2CFCFA941}" type="presOf" srcId="{E0CAFFF1-2305-41D0-8AA8-777CAC7F5AD3}" destId="{2F4787E1-43ED-4F0D-830C-712D8BE9EDED}" srcOrd="0" destOrd="0" presId="urn:microsoft.com/office/officeart/2008/layout/SquareAccentList"/>
    <dgm:cxn modelId="{DA0C277F-8136-4C86-A680-638A75E1B87D}" type="presOf" srcId="{A4E9E7FA-29F4-4B89-96E2-96CC936CF5A2}" destId="{32DA672C-BD15-4676-8A8E-4465BC0E7B81}" srcOrd="0" destOrd="0" presId="urn:microsoft.com/office/officeart/2008/layout/SquareAccentList"/>
    <dgm:cxn modelId="{E47F71F4-3F72-478D-8E29-9261EF94A927}" type="presOf" srcId="{09CA5B3C-B724-4703-B9B9-97DE953CC9EB}" destId="{D2EEB6C2-4952-4617-B7D1-F7A739B5DCAF}" srcOrd="0" destOrd="0" presId="urn:microsoft.com/office/officeart/2008/layout/SquareAccentList"/>
    <dgm:cxn modelId="{04205F95-6172-4CAE-9D56-FDB7BD84E497}" srcId="{78EC5DD7-FBFF-42D2-A7D4-031A473EA4E4}" destId="{05ACD442-1903-44DE-8440-E0D1A9F99126}" srcOrd="1" destOrd="0" parTransId="{BBF76DD4-22C6-4D69-B171-EDD7237E1A75}" sibTransId="{B6569D23-E291-44BB-8617-0FAEFD6E7CC7}"/>
    <dgm:cxn modelId="{C2EFAD97-76DC-4A56-8333-B667088A65AD}" type="presOf" srcId="{A025E4B5-ACC2-483E-B090-ECB90A88602E}" destId="{A2CFEDA8-3377-4031-96E4-399AB41F9D73}" srcOrd="0" destOrd="0" presId="urn:microsoft.com/office/officeart/2008/layout/SquareAccentList"/>
    <dgm:cxn modelId="{78175AE1-269C-4FCA-80AD-0E1E0F62F419}" type="presOf" srcId="{4C965595-F1F1-410A-B89D-51756C6D88E6}" destId="{B4AEB92B-E1A7-47CC-84E6-FD8927218EE0}" srcOrd="0" destOrd="0" presId="urn:microsoft.com/office/officeart/2008/layout/SquareAccentList"/>
    <dgm:cxn modelId="{59C8D149-E79D-482B-83DC-90AB0D35C711}" srcId="{E0CAFFF1-2305-41D0-8AA8-777CAC7F5AD3}" destId="{0E78DDB0-34E3-487B-B220-B7065A198252}" srcOrd="0" destOrd="0" parTransId="{A1CD2ACF-C21E-4D84-8272-F8E212E04401}" sibTransId="{9753E148-8F34-4444-848A-DEEEE95436C8}"/>
    <dgm:cxn modelId="{07BFD446-E2A5-4891-8381-2D4059DEF5EE}" srcId="{0E78DDB0-34E3-487B-B220-B7065A198252}" destId="{A4E9E7FA-29F4-4B89-96E2-96CC936CF5A2}" srcOrd="2" destOrd="0" parTransId="{C7EE52F3-4686-43D7-A8C8-2BE2AD1C0D01}" sibTransId="{F5B10578-CDAC-4C89-9C6B-2163A01CCCA0}"/>
    <dgm:cxn modelId="{C16D95DE-6954-4B36-8640-E6B568F77CA6}" type="presOf" srcId="{AFC7EA54-E19C-4906-9347-9F7073424C13}" destId="{351DBB6E-C233-48E7-AFB2-7D799EE7C584}" srcOrd="0" destOrd="0" presId="urn:microsoft.com/office/officeart/2008/layout/SquareAccentList"/>
    <dgm:cxn modelId="{FE70D08B-2C52-49FA-947B-600D379BB3BC}" type="presOf" srcId="{05ACD442-1903-44DE-8440-E0D1A9F99126}" destId="{541E7FE9-F5EE-4E1B-A641-93E937A6A724}" srcOrd="0" destOrd="0" presId="urn:microsoft.com/office/officeart/2008/layout/SquareAccentList"/>
    <dgm:cxn modelId="{B28FCA13-FC80-4A69-9475-0D1D819EE0F2}" srcId="{0E78DDB0-34E3-487B-B220-B7065A198252}" destId="{CBA01CF0-8046-4079-8FA6-EC140ECF5FAF}" srcOrd="4" destOrd="0" parTransId="{4F95318B-9D49-4352-BE65-4DBC81E43BB3}" sibTransId="{74F59859-881A-4183-A8D0-0B81FFA60EFD}"/>
    <dgm:cxn modelId="{CBB0669F-E5EA-40D0-ADEC-7B380CE75427}" srcId="{0E78DDB0-34E3-487B-B220-B7065A198252}" destId="{A025E4B5-ACC2-483E-B090-ECB90A88602E}" srcOrd="0" destOrd="0" parTransId="{99F171F1-4829-4702-BA07-0FA647162237}" sibTransId="{1A168CAC-E987-497D-B724-492CABC1973F}"/>
    <dgm:cxn modelId="{A973BB1A-48FF-4416-B844-329ACACF3DE9}" type="presOf" srcId="{CBA01CF0-8046-4079-8FA6-EC140ECF5FAF}" destId="{9A84E47C-0B29-47C5-917B-DE163E19170D}" srcOrd="0" destOrd="0" presId="urn:microsoft.com/office/officeart/2008/layout/SquareAccentList"/>
    <dgm:cxn modelId="{7C2613D1-5D96-4F7F-B189-4E4F391A4EE4}" srcId="{0E78DDB0-34E3-487B-B220-B7065A198252}" destId="{AFC7EA54-E19C-4906-9347-9F7073424C13}" srcOrd="1" destOrd="0" parTransId="{D3794154-C6C2-4DAD-AC79-C2F53622D782}" sibTransId="{DEB7A7DA-84AB-41E8-9555-DC0BD013815A}"/>
    <dgm:cxn modelId="{EEAD27AA-9D1C-4737-B320-AB974E65AF89}" srcId="{E0CAFFF1-2305-41D0-8AA8-777CAC7F5AD3}" destId="{78EC5DD7-FBFF-42D2-A7D4-031A473EA4E4}" srcOrd="1" destOrd="0" parTransId="{9EAD8ABE-FD8F-4182-B4FC-A11900302D1C}" sibTransId="{9CF799EE-8F56-4232-9A62-419BE2DFAE31}"/>
    <dgm:cxn modelId="{D434A0BD-D1A5-44DA-B2CC-2CF7CE677E01}" type="presOf" srcId="{6C915C3A-092E-4944-9E73-908044675C0E}" destId="{F4AEF49B-6BE8-42C8-B3FE-717785CDC94B}" srcOrd="0" destOrd="0" presId="urn:microsoft.com/office/officeart/2008/layout/SquareAccentList"/>
    <dgm:cxn modelId="{ECC32B1A-754A-489F-8A20-CAA28257168D}" type="presOf" srcId="{69D49283-F25F-4DBC-8269-58D946F13C31}" destId="{841DF96A-45BC-4CB6-ADC6-7BB77C3D138A}" srcOrd="0" destOrd="0" presId="urn:microsoft.com/office/officeart/2008/layout/SquareAccentList"/>
    <dgm:cxn modelId="{FB9071FF-EE63-48BD-A393-BC922798E918}" srcId="{0E78DDB0-34E3-487B-B220-B7065A198252}" destId="{4C965595-F1F1-410A-B89D-51756C6D88E6}" srcOrd="3" destOrd="0" parTransId="{411D0FD1-58CB-4C53-98A3-5F0D5858B439}" sibTransId="{F6979236-194D-464A-B934-7B2494A55AF4}"/>
    <dgm:cxn modelId="{F8B72E80-1E22-4DCA-AB72-E5B2EEA52F1A}" srcId="{78EC5DD7-FBFF-42D2-A7D4-031A473EA4E4}" destId="{6C915C3A-092E-4944-9E73-908044675C0E}" srcOrd="0" destOrd="0" parTransId="{86EA5854-C107-4CB2-A038-05637B8942A0}" sibTransId="{656430C7-B99C-4636-BA32-BF4017C5791D}"/>
    <dgm:cxn modelId="{BD5AE263-2818-4240-9F7C-E74D6A99368C}" type="presParOf" srcId="{2F4787E1-43ED-4F0D-830C-712D8BE9EDED}" destId="{DA68C8F6-D1F8-42A0-97B5-4EB52EF68356}" srcOrd="0" destOrd="0" presId="urn:microsoft.com/office/officeart/2008/layout/SquareAccentList"/>
    <dgm:cxn modelId="{5C91C131-712B-45FD-88B0-E3D2E57EE025}" type="presParOf" srcId="{DA68C8F6-D1F8-42A0-97B5-4EB52EF68356}" destId="{C1F676F5-8898-4E4C-B949-30C4F01C32C5}" srcOrd="0" destOrd="0" presId="urn:microsoft.com/office/officeart/2008/layout/SquareAccentList"/>
    <dgm:cxn modelId="{8B9DEFBB-38A1-4D88-A8DB-4FF0FB226A5D}" type="presParOf" srcId="{C1F676F5-8898-4E4C-B949-30C4F01C32C5}" destId="{980E422A-ADB6-4F70-AE7B-601CBCCD9D8C}" srcOrd="0" destOrd="0" presId="urn:microsoft.com/office/officeart/2008/layout/SquareAccentList"/>
    <dgm:cxn modelId="{A8E039FC-C3F9-4467-BBEB-55A0319EBCB8}" type="presParOf" srcId="{C1F676F5-8898-4E4C-B949-30C4F01C32C5}" destId="{E5556B48-9A98-4098-A54B-FE1204F68A63}" srcOrd="1" destOrd="0" presId="urn:microsoft.com/office/officeart/2008/layout/SquareAccentList"/>
    <dgm:cxn modelId="{BB58CADE-EFA1-4DA5-ADE9-151ADE15EB00}" type="presParOf" srcId="{C1F676F5-8898-4E4C-B949-30C4F01C32C5}" destId="{1F74518E-7327-4271-B85A-9DDA4B9BB4D9}" srcOrd="2" destOrd="0" presId="urn:microsoft.com/office/officeart/2008/layout/SquareAccentList"/>
    <dgm:cxn modelId="{D1A83464-964D-41B0-AEF7-12A02BAE233E}" type="presParOf" srcId="{DA68C8F6-D1F8-42A0-97B5-4EB52EF68356}" destId="{8E40CCE1-4077-4F85-A31F-6BBA903CAC37}" srcOrd="1" destOrd="0" presId="urn:microsoft.com/office/officeart/2008/layout/SquareAccentList"/>
    <dgm:cxn modelId="{706A5BDB-98F2-4D04-B81C-30832D532E84}" type="presParOf" srcId="{8E40CCE1-4077-4F85-A31F-6BBA903CAC37}" destId="{5A57CD50-2DEF-45DB-ADE1-03447C21FF14}" srcOrd="0" destOrd="0" presId="urn:microsoft.com/office/officeart/2008/layout/SquareAccentList"/>
    <dgm:cxn modelId="{E4562ACA-58B3-4E31-96F2-3396707A7AC4}" type="presParOf" srcId="{5A57CD50-2DEF-45DB-ADE1-03447C21FF14}" destId="{5B0719AB-F411-4619-AF3F-099C7C7A5CF6}" srcOrd="0" destOrd="0" presId="urn:microsoft.com/office/officeart/2008/layout/SquareAccentList"/>
    <dgm:cxn modelId="{100F65B7-EB55-42A2-BBED-17DC51CC9709}" type="presParOf" srcId="{5A57CD50-2DEF-45DB-ADE1-03447C21FF14}" destId="{A2CFEDA8-3377-4031-96E4-399AB41F9D73}" srcOrd="1" destOrd="0" presId="urn:microsoft.com/office/officeart/2008/layout/SquareAccentList"/>
    <dgm:cxn modelId="{643C2853-676D-4A25-9C6F-67E2B7C83555}" type="presParOf" srcId="{8E40CCE1-4077-4F85-A31F-6BBA903CAC37}" destId="{B315894F-9787-489E-B6D5-C092F08E14C0}" srcOrd="1" destOrd="0" presId="urn:microsoft.com/office/officeart/2008/layout/SquareAccentList"/>
    <dgm:cxn modelId="{79115BE4-05EC-4FB5-9576-F73109ECF630}" type="presParOf" srcId="{B315894F-9787-489E-B6D5-C092F08E14C0}" destId="{4CD63E99-62AF-4FBD-B0EF-3B2B676F529E}" srcOrd="0" destOrd="0" presId="urn:microsoft.com/office/officeart/2008/layout/SquareAccentList"/>
    <dgm:cxn modelId="{946C741E-EE6D-4543-A9B3-6D0625916B62}" type="presParOf" srcId="{B315894F-9787-489E-B6D5-C092F08E14C0}" destId="{351DBB6E-C233-48E7-AFB2-7D799EE7C584}" srcOrd="1" destOrd="0" presId="urn:microsoft.com/office/officeart/2008/layout/SquareAccentList"/>
    <dgm:cxn modelId="{4344FE0E-3206-4FDA-B768-F78E4AEF0518}" type="presParOf" srcId="{8E40CCE1-4077-4F85-A31F-6BBA903CAC37}" destId="{99C12978-3BD0-4A63-B371-0DF3FDE9176C}" srcOrd="2" destOrd="0" presId="urn:microsoft.com/office/officeart/2008/layout/SquareAccentList"/>
    <dgm:cxn modelId="{BE2AFCAC-CB7D-4279-8851-33DB333B698C}" type="presParOf" srcId="{99C12978-3BD0-4A63-B371-0DF3FDE9176C}" destId="{02819A67-791F-4B8E-A97C-DBDB2F02BB51}" srcOrd="0" destOrd="0" presId="urn:microsoft.com/office/officeart/2008/layout/SquareAccentList"/>
    <dgm:cxn modelId="{34B56D3B-B71B-498A-A2F6-48748A50F50E}" type="presParOf" srcId="{99C12978-3BD0-4A63-B371-0DF3FDE9176C}" destId="{32DA672C-BD15-4676-8A8E-4465BC0E7B81}" srcOrd="1" destOrd="0" presId="urn:microsoft.com/office/officeart/2008/layout/SquareAccentList"/>
    <dgm:cxn modelId="{A6FEF563-F1E7-42CA-81BE-C4C204D4B9BC}" type="presParOf" srcId="{8E40CCE1-4077-4F85-A31F-6BBA903CAC37}" destId="{60DB46F8-12CB-4473-9433-0209F65202AD}" srcOrd="3" destOrd="0" presId="urn:microsoft.com/office/officeart/2008/layout/SquareAccentList"/>
    <dgm:cxn modelId="{875D8224-15C7-4FFB-B85D-0E0B13D2E561}" type="presParOf" srcId="{60DB46F8-12CB-4473-9433-0209F65202AD}" destId="{8D30A643-BCDD-482B-BF50-7A5E2A77FB6C}" srcOrd="0" destOrd="0" presId="urn:microsoft.com/office/officeart/2008/layout/SquareAccentList"/>
    <dgm:cxn modelId="{84939472-518E-4B6F-819B-D3F35D86BE00}" type="presParOf" srcId="{60DB46F8-12CB-4473-9433-0209F65202AD}" destId="{B4AEB92B-E1A7-47CC-84E6-FD8927218EE0}" srcOrd="1" destOrd="0" presId="urn:microsoft.com/office/officeart/2008/layout/SquareAccentList"/>
    <dgm:cxn modelId="{F4C09C3D-D35E-47DD-A688-14656A3B4E94}" type="presParOf" srcId="{8E40CCE1-4077-4F85-A31F-6BBA903CAC37}" destId="{4DFB1C61-F75C-4FE1-9800-572B464F612E}" srcOrd="4" destOrd="0" presId="urn:microsoft.com/office/officeart/2008/layout/SquareAccentList"/>
    <dgm:cxn modelId="{89139C44-A4EF-4377-BB11-DA2FC2001E80}" type="presParOf" srcId="{4DFB1C61-F75C-4FE1-9800-572B464F612E}" destId="{AB2AB2C0-A992-4D24-A769-BEB90810CB1D}" srcOrd="0" destOrd="0" presId="urn:microsoft.com/office/officeart/2008/layout/SquareAccentList"/>
    <dgm:cxn modelId="{7CF54B67-2558-4339-9B9A-D0F2CB9D38D7}" type="presParOf" srcId="{4DFB1C61-F75C-4FE1-9800-572B464F612E}" destId="{9A84E47C-0B29-47C5-917B-DE163E19170D}" srcOrd="1" destOrd="0" presId="urn:microsoft.com/office/officeart/2008/layout/SquareAccentList"/>
    <dgm:cxn modelId="{FD5995ED-7DED-4E3A-8ABB-949B85FE0810}" type="presParOf" srcId="{2F4787E1-43ED-4F0D-830C-712D8BE9EDED}" destId="{9180BC16-737C-4EEE-ABB3-E5D11875BF4E}" srcOrd="1" destOrd="0" presId="urn:microsoft.com/office/officeart/2008/layout/SquareAccentList"/>
    <dgm:cxn modelId="{CC136BFE-F8FB-4E0B-85C8-CB10AB4D607B}" type="presParOf" srcId="{9180BC16-737C-4EEE-ABB3-E5D11875BF4E}" destId="{0EFCBCDA-34C6-4CD2-BF43-153D6EAC7C23}" srcOrd="0" destOrd="0" presId="urn:microsoft.com/office/officeart/2008/layout/SquareAccentList"/>
    <dgm:cxn modelId="{394501F0-F646-41CF-B059-C33F811C5DB9}" type="presParOf" srcId="{0EFCBCDA-34C6-4CD2-BF43-153D6EAC7C23}" destId="{67AE7F39-4398-463D-A4BF-81AF939A54AE}" srcOrd="0" destOrd="0" presId="urn:microsoft.com/office/officeart/2008/layout/SquareAccentList"/>
    <dgm:cxn modelId="{9D7F5498-FF27-4349-8B0C-8E903366D63B}" type="presParOf" srcId="{0EFCBCDA-34C6-4CD2-BF43-153D6EAC7C23}" destId="{8D7D1E51-88DF-43EB-8AD7-4938A7731A6A}" srcOrd="1" destOrd="0" presId="urn:microsoft.com/office/officeart/2008/layout/SquareAccentList"/>
    <dgm:cxn modelId="{B5AC700E-BF9B-4E01-BD15-F7FD81B34659}" type="presParOf" srcId="{0EFCBCDA-34C6-4CD2-BF43-153D6EAC7C23}" destId="{8402FBFE-DF96-4D31-A0D2-AC430B1929CD}" srcOrd="2" destOrd="0" presId="urn:microsoft.com/office/officeart/2008/layout/SquareAccentList"/>
    <dgm:cxn modelId="{412E51C0-0081-466B-A0EC-EF5D06D3B314}" type="presParOf" srcId="{9180BC16-737C-4EEE-ABB3-E5D11875BF4E}" destId="{8EB7EE94-23DD-4721-8BF9-C99EA60E6869}" srcOrd="1" destOrd="0" presId="urn:microsoft.com/office/officeart/2008/layout/SquareAccentList"/>
    <dgm:cxn modelId="{77D3BC8E-934D-49DD-922A-A7F524A78277}" type="presParOf" srcId="{8EB7EE94-23DD-4721-8BF9-C99EA60E6869}" destId="{58A9B7D4-1AF2-4C53-B4AD-E3F940F2F099}" srcOrd="0" destOrd="0" presId="urn:microsoft.com/office/officeart/2008/layout/SquareAccentList"/>
    <dgm:cxn modelId="{443BE8F5-8A5B-4B05-9BD9-35A1A00403E2}" type="presParOf" srcId="{58A9B7D4-1AF2-4C53-B4AD-E3F940F2F099}" destId="{0313F30F-C65E-4DC2-B5C0-CD7FD342FC3F}" srcOrd="0" destOrd="0" presId="urn:microsoft.com/office/officeart/2008/layout/SquareAccentList"/>
    <dgm:cxn modelId="{9917970C-E04A-4937-9CA2-F0C6F7C587C6}" type="presParOf" srcId="{58A9B7D4-1AF2-4C53-B4AD-E3F940F2F099}" destId="{F4AEF49B-6BE8-42C8-B3FE-717785CDC94B}" srcOrd="1" destOrd="0" presId="urn:microsoft.com/office/officeart/2008/layout/SquareAccentList"/>
    <dgm:cxn modelId="{1D32D8D5-46D7-42B5-87BD-AA926072103D}" type="presParOf" srcId="{8EB7EE94-23DD-4721-8BF9-C99EA60E6869}" destId="{FD5183E7-7188-468D-B5FB-5F2E82DFDDEB}" srcOrd="1" destOrd="0" presId="urn:microsoft.com/office/officeart/2008/layout/SquareAccentList"/>
    <dgm:cxn modelId="{01A7C291-D493-4A6A-BB15-234587F65F50}" type="presParOf" srcId="{FD5183E7-7188-468D-B5FB-5F2E82DFDDEB}" destId="{DA8EE3CA-40F9-48FD-ACED-EEE85568F063}" srcOrd="0" destOrd="0" presId="urn:microsoft.com/office/officeart/2008/layout/SquareAccentList"/>
    <dgm:cxn modelId="{1C4FFCB7-76AD-4994-A768-CFA6FE289147}" type="presParOf" srcId="{FD5183E7-7188-468D-B5FB-5F2E82DFDDEB}" destId="{541E7FE9-F5EE-4E1B-A641-93E937A6A724}" srcOrd="1" destOrd="0" presId="urn:microsoft.com/office/officeart/2008/layout/SquareAccentList"/>
    <dgm:cxn modelId="{C15B7330-7762-4A6B-A8E9-829886CEB294}" type="presParOf" srcId="{8EB7EE94-23DD-4721-8BF9-C99EA60E6869}" destId="{3F01B2A1-93A0-4AEC-8D3F-5887EC24FE3E}" srcOrd="2" destOrd="0" presId="urn:microsoft.com/office/officeart/2008/layout/SquareAccentList"/>
    <dgm:cxn modelId="{D6D8AC6B-1562-4EC0-A3CA-1A647656377E}" type="presParOf" srcId="{3F01B2A1-93A0-4AEC-8D3F-5887EC24FE3E}" destId="{2B7B1950-11CC-42BE-B955-D18EF09BA377}" srcOrd="0" destOrd="0" presId="urn:microsoft.com/office/officeart/2008/layout/SquareAccentList"/>
    <dgm:cxn modelId="{090F6E33-66C4-4810-853D-ABB8C08C0F24}" type="presParOf" srcId="{3F01B2A1-93A0-4AEC-8D3F-5887EC24FE3E}" destId="{841DF96A-45BC-4CB6-ADC6-7BB77C3D138A}" srcOrd="1" destOrd="0" presId="urn:microsoft.com/office/officeart/2008/layout/SquareAccentList"/>
    <dgm:cxn modelId="{A717B2B6-9B92-461B-9438-3249E15997BC}" type="presParOf" srcId="{8EB7EE94-23DD-4721-8BF9-C99EA60E6869}" destId="{208405FE-F7D6-44B1-9D99-C9EF8D68D326}" srcOrd="3" destOrd="0" presId="urn:microsoft.com/office/officeart/2008/layout/SquareAccentList"/>
    <dgm:cxn modelId="{2A41A3EB-4924-4422-A8D9-9C4A1C3D96C2}" type="presParOf" srcId="{208405FE-F7D6-44B1-9D99-C9EF8D68D326}" destId="{003D78A4-FCE5-498D-8273-B3F6D49146BF}" srcOrd="0" destOrd="0" presId="urn:microsoft.com/office/officeart/2008/layout/SquareAccentList"/>
    <dgm:cxn modelId="{51D892D7-DE71-4CD2-A8E5-DCA940692659}" type="presParOf" srcId="{208405FE-F7D6-44B1-9D99-C9EF8D68D326}" destId="{D2EEB6C2-4952-4617-B7D1-F7A739B5DCA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59D163-FEDC-4DD0-B917-A48B61383D62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EDAC287-6E98-4D5B-99D6-106641C4FA78}">
      <dgm:prSet phldrT="[Текст]"/>
      <dgm:spPr/>
      <dgm:t>
        <a:bodyPr/>
        <a:lstStyle/>
        <a:p>
          <a:r>
            <a:rPr lang="en-US" dirty="0" smtClean="0"/>
            <a:t>Human</a:t>
          </a:r>
        </a:p>
        <a:p>
          <a:r>
            <a:rPr lang="en-US" dirty="0" smtClean="0"/>
            <a:t>Rights </a:t>
          </a:r>
          <a:endParaRPr lang="ru-RU" dirty="0"/>
        </a:p>
      </dgm:t>
    </dgm:pt>
    <dgm:pt modelId="{22A60369-3808-4969-9B5B-910103AC0E8B}" type="parTrans" cxnId="{FFDA2B7C-45C1-4A64-B1A1-85CFA29DAF1C}">
      <dgm:prSet/>
      <dgm:spPr/>
      <dgm:t>
        <a:bodyPr/>
        <a:lstStyle/>
        <a:p>
          <a:endParaRPr lang="ru-RU"/>
        </a:p>
      </dgm:t>
    </dgm:pt>
    <dgm:pt modelId="{E8F566D6-D2C5-47F3-8ADB-8BB657D11A2D}" type="sibTrans" cxnId="{FFDA2B7C-45C1-4A64-B1A1-85CFA29DAF1C}">
      <dgm:prSet/>
      <dgm:spPr/>
      <dgm:t>
        <a:bodyPr/>
        <a:lstStyle/>
        <a:p>
          <a:endParaRPr lang="ru-RU"/>
        </a:p>
      </dgm:t>
    </dgm:pt>
    <dgm:pt modelId="{1E3FDB79-80BA-4316-AD6B-442CF57DEE54}">
      <dgm:prSet phldrT="[Текст]"/>
      <dgm:spPr/>
      <dgm:t>
        <a:bodyPr/>
        <a:lstStyle/>
        <a:p>
          <a:r>
            <a:rPr lang="en-US" dirty="0" smtClean="0"/>
            <a:t>Democracy </a:t>
          </a:r>
          <a:endParaRPr lang="ru-RU" dirty="0"/>
        </a:p>
      </dgm:t>
    </dgm:pt>
    <dgm:pt modelId="{C748127D-012C-4356-B757-F0106B23EBF0}" type="parTrans" cxnId="{07DB6D9B-F5C4-4501-98FC-DAA13037A72F}">
      <dgm:prSet/>
      <dgm:spPr/>
      <dgm:t>
        <a:bodyPr/>
        <a:lstStyle/>
        <a:p>
          <a:endParaRPr lang="ru-RU"/>
        </a:p>
      </dgm:t>
    </dgm:pt>
    <dgm:pt modelId="{B86AAE45-814F-4BD9-9650-4EF58948AE82}" type="sibTrans" cxnId="{07DB6D9B-F5C4-4501-98FC-DAA13037A72F}">
      <dgm:prSet/>
      <dgm:spPr/>
      <dgm:t>
        <a:bodyPr/>
        <a:lstStyle/>
        <a:p>
          <a:endParaRPr lang="ru-RU"/>
        </a:p>
      </dgm:t>
    </dgm:pt>
    <dgm:pt modelId="{CCE8AF22-848C-4FB8-A038-3CFA72BA9C92}">
      <dgm:prSet phldrT="[Текст]"/>
      <dgm:spPr/>
      <dgm:t>
        <a:bodyPr/>
        <a:lstStyle/>
        <a:p>
          <a:r>
            <a:rPr lang="en-US" dirty="0" smtClean="0"/>
            <a:t>Ryle of Law</a:t>
          </a:r>
          <a:endParaRPr lang="ru-RU" dirty="0"/>
        </a:p>
      </dgm:t>
    </dgm:pt>
    <dgm:pt modelId="{0741454F-B7AB-4D8F-AF9F-D8743A2329DB}" type="parTrans" cxnId="{2228C5D5-F2B7-4318-8380-12F2FAA3CA41}">
      <dgm:prSet/>
      <dgm:spPr/>
      <dgm:t>
        <a:bodyPr/>
        <a:lstStyle/>
        <a:p>
          <a:endParaRPr lang="ru-RU"/>
        </a:p>
      </dgm:t>
    </dgm:pt>
    <dgm:pt modelId="{024F52F5-FE32-4CF8-B1A9-34ADFF81057E}" type="sibTrans" cxnId="{2228C5D5-F2B7-4318-8380-12F2FAA3CA41}">
      <dgm:prSet/>
      <dgm:spPr/>
      <dgm:t>
        <a:bodyPr/>
        <a:lstStyle/>
        <a:p>
          <a:endParaRPr lang="ru-RU"/>
        </a:p>
      </dgm:t>
    </dgm:pt>
    <dgm:pt modelId="{A8E8E163-BF8C-483C-93E1-B669F9DDFD95}" type="pres">
      <dgm:prSet presAssocID="{2259D163-FEDC-4DD0-B917-A48B61383D6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16136AF-5476-461F-A21A-0DCCD1C197E5}" type="pres">
      <dgm:prSet presAssocID="{CEDAC287-6E98-4D5B-99D6-106641C4FA78}" presName="composite" presStyleCnt="0"/>
      <dgm:spPr/>
    </dgm:pt>
    <dgm:pt modelId="{53F67D06-8946-47D0-A266-0E45651CB04A}" type="pres">
      <dgm:prSet presAssocID="{CEDAC287-6E98-4D5B-99D6-106641C4FA78}" presName="LShape" presStyleLbl="alignNode1" presStyleIdx="0" presStyleCnt="5"/>
      <dgm:spPr/>
    </dgm:pt>
    <dgm:pt modelId="{D7C8F063-A5D5-4E3A-8FE7-796318CE33C8}" type="pres">
      <dgm:prSet presAssocID="{CEDAC287-6E98-4D5B-99D6-106641C4FA78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8BB64-3AAA-49D8-A77C-8C3CB9F28ADA}" type="pres">
      <dgm:prSet presAssocID="{CEDAC287-6E98-4D5B-99D6-106641C4FA78}" presName="Triangle" presStyleLbl="alignNode1" presStyleIdx="1" presStyleCnt="5"/>
      <dgm:spPr/>
    </dgm:pt>
    <dgm:pt modelId="{51846934-1070-458C-B2A6-20D20979ADF8}" type="pres">
      <dgm:prSet presAssocID="{E8F566D6-D2C5-47F3-8ADB-8BB657D11A2D}" presName="sibTrans" presStyleCnt="0"/>
      <dgm:spPr/>
    </dgm:pt>
    <dgm:pt modelId="{B1829FE3-F786-4D02-A233-2C79B307777E}" type="pres">
      <dgm:prSet presAssocID="{E8F566D6-D2C5-47F3-8ADB-8BB657D11A2D}" presName="space" presStyleCnt="0"/>
      <dgm:spPr/>
    </dgm:pt>
    <dgm:pt modelId="{03E7AAF8-9F42-426C-8D5D-454EBC7BBF22}" type="pres">
      <dgm:prSet presAssocID="{1E3FDB79-80BA-4316-AD6B-442CF57DEE54}" presName="composite" presStyleCnt="0"/>
      <dgm:spPr/>
    </dgm:pt>
    <dgm:pt modelId="{6DBD2816-CFB4-444B-A7DF-3B2A2F8B6A1A}" type="pres">
      <dgm:prSet presAssocID="{1E3FDB79-80BA-4316-AD6B-442CF57DEE54}" presName="LShape" presStyleLbl="alignNode1" presStyleIdx="2" presStyleCnt="5"/>
      <dgm:spPr/>
    </dgm:pt>
    <dgm:pt modelId="{65F9A3AF-C538-44DE-96CD-575F9F7C2FDA}" type="pres">
      <dgm:prSet presAssocID="{1E3FDB79-80BA-4316-AD6B-442CF57DEE54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B5D8F-B731-448B-8691-86A4CC32D21A}" type="pres">
      <dgm:prSet presAssocID="{1E3FDB79-80BA-4316-AD6B-442CF57DEE54}" presName="Triangle" presStyleLbl="alignNode1" presStyleIdx="3" presStyleCnt="5"/>
      <dgm:spPr/>
    </dgm:pt>
    <dgm:pt modelId="{FD4A8A78-421C-4793-8EF2-99E63967E480}" type="pres">
      <dgm:prSet presAssocID="{B86AAE45-814F-4BD9-9650-4EF58948AE82}" presName="sibTrans" presStyleCnt="0"/>
      <dgm:spPr/>
    </dgm:pt>
    <dgm:pt modelId="{79EBFAFC-DCEF-44CE-85B9-886341F0658D}" type="pres">
      <dgm:prSet presAssocID="{B86AAE45-814F-4BD9-9650-4EF58948AE82}" presName="space" presStyleCnt="0"/>
      <dgm:spPr/>
    </dgm:pt>
    <dgm:pt modelId="{E4496EE1-F51C-4744-8410-44D4618AE11B}" type="pres">
      <dgm:prSet presAssocID="{CCE8AF22-848C-4FB8-A038-3CFA72BA9C92}" presName="composite" presStyleCnt="0"/>
      <dgm:spPr/>
    </dgm:pt>
    <dgm:pt modelId="{9399AEB7-52BD-456A-A418-758F3D91E29E}" type="pres">
      <dgm:prSet presAssocID="{CCE8AF22-848C-4FB8-A038-3CFA72BA9C92}" presName="LShape" presStyleLbl="alignNode1" presStyleIdx="4" presStyleCnt="5"/>
      <dgm:spPr/>
    </dgm:pt>
    <dgm:pt modelId="{4E644E83-6B1A-4B55-9B26-9AE938D0E37E}" type="pres">
      <dgm:prSet presAssocID="{CCE8AF22-848C-4FB8-A038-3CFA72BA9C9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4F4CB5-5D45-456D-B0CB-E1639A6C93A1}" type="presOf" srcId="{CEDAC287-6E98-4D5B-99D6-106641C4FA78}" destId="{D7C8F063-A5D5-4E3A-8FE7-796318CE33C8}" srcOrd="0" destOrd="0" presId="urn:microsoft.com/office/officeart/2009/3/layout/StepUpProcess"/>
    <dgm:cxn modelId="{2228C5D5-F2B7-4318-8380-12F2FAA3CA41}" srcId="{2259D163-FEDC-4DD0-B917-A48B61383D62}" destId="{CCE8AF22-848C-4FB8-A038-3CFA72BA9C92}" srcOrd="2" destOrd="0" parTransId="{0741454F-B7AB-4D8F-AF9F-D8743A2329DB}" sibTransId="{024F52F5-FE32-4CF8-B1A9-34ADFF81057E}"/>
    <dgm:cxn modelId="{BF6754B1-41A4-4D36-B646-CDD0E2D34CA9}" type="presOf" srcId="{2259D163-FEDC-4DD0-B917-A48B61383D62}" destId="{A8E8E163-BF8C-483C-93E1-B669F9DDFD95}" srcOrd="0" destOrd="0" presId="urn:microsoft.com/office/officeart/2009/3/layout/StepUpProcess"/>
    <dgm:cxn modelId="{07DB6D9B-F5C4-4501-98FC-DAA13037A72F}" srcId="{2259D163-FEDC-4DD0-B917-A48B61383D62}" destId="{1E3FDB79-80BA-4316-AD6B-442CF57DEE54}" srcOrd="1" destOrd="0" parTransId="{C748127D-012C-4356-B757-F0106B23EBF0}" sibTransId="{B86AAE45-814F-4BD9-9650-4EF58948AE82}"/>
    <dgm:cxn modelId="{D97F69DA-E48E-4FD2-8155-589058125735}" type="presOf" srcId="{1E3FDB79-80BA-4316-AD6B-442CF57DEE54}" destId="{65F9A3AF-C538-44DE-96CD-575F9F7C2FDA}" srcOrd="0" destOrd="0" presId="urn:microsoft.com/office/officeart/2009/3/layout/StepUpProcess"/>
    <dgm:cxn modelId="{FFDA2B7C-45C1-4A64-B1A1-85CFA29DAF1C}" srcId="{2259D163-FEDC-4DD0-B917-A48B61383D62}" destId="{CEDAC287-6E98-4D5B-99D6-106641C4FA78}" srcOrd="0" destOrd="0" parTransId="{22A60369-3808-4969-9B5B-910103AC0E8B}" sibTransId="{E8F566D6-D2C5-47F3-8ADB-8BB657D11A2D}"/>
    <dgm:cxn modelId="{E52981F8-A535-4A10-B416-364250B08821}" type="presOf" srcId="{CCE8AF22-848C-4FB8-A038-3CFA72BA9C92}" destId="{4E644E83-6B1A-4B55-9B26-9AE938D0E37E}" srcOrd="0" destOrd="0" presId="urn:microsoft.com/office/officeart/2009/3/layout/StepUpProcess"/>
    <dgm:cxn modelId="{C7E447EA-A647-4CC8-AB66-5817AB87FF70}" type="presParOf" srcId="{A8E8E163-BF8C-483C-93E1-B669F9DDFD95}" destId="{A16136AF-5476-461F-A21A-0DCCD1C197E5}" srcOrd="0" destOrd="0" presId="urn:microsoft.com/office/officeart/2009/3/layout/StepUpProcess"/>
    <dgm:cxn modelId="{F3322070-7C3A-4EAC-959A-F217D68F0E42}" type="presParOf" srcId="{A16136AF-5476-461F-A21A-0DCCD1C197E5}" destId="{53F67D06-8946-47D0-A266-0E45651CB04A}" srcOrd="0" destOrd="0" presId="urn:microsoft.com/office/officeart/2009/3/layout/StepUpProcess"/>
    <dgm:cxn modelId="{B71B1165-C75E-44B3-913A-A9B60F66844C}" type="presParOf" srcId="{A16136AF-5476-461F-A21A-0DCCD1C197E5}" destId="{D7C8F063-A5D5-4E3A-8FE7-796318CE33C8}" srcOrd="1" destOrd="0" presId="urn:microsoft.com/office/officeart/2009/3/layout/StepUpProcess"/>
    <dgm:cxn modelId="{29A5AA14-E870-492C-84ED-13C9BF568214}" type="presParOf" srcId="{A16136AF-5476-461F-A21A-0DCCD1C197E5}" destId="{0F48BB64-3AAA-49D8-A77C-8C3CB9F28ADA}" srcOrd="2" destOrd="0" presId="urn:microsoft.com/office/officeart/2009/3/layout/StepUpProcess"/>
    <dgm:cxn modelId="{263EF2B4-FA1C-48A5-AE87-A1B2AA6ED2B5}" type="presParOf" srcId="{A8E8E163-BF8C-483C-93E1-B669F9DDFD95}" destId="{51846934-1070-458C-B2A6-20D20979ADF8}" srcOrd="1" destOrd="0" presId="urn:microsoft.com/office/officeart/2009/3/layout/StepUpProcess"/>
    <dgm:cxn modelId="{08FE6D4C-F662-4323-A1E9-C651593AB728}" type="presParOf" srcId="{51846934-1070-458C-B2A6-20D20979ADF8}" destId="{B1829FE3-F786-4D02-A233-2C79B307777E}" srcOrd="0" destOrd="0" presId="urn:microsoft.com/office/officeart/2009/3/layout/StepUpProcess"/>
    <dgm:cxn modelId="{7341586A-B796-4A85-81B4-796F2080FCB8}" type="presParOf" srcId="{A8E8E163-BF8C-483C-93E1-B669F9DDFD95}" destId="{03E7AAF8-9F42-426C-8D5D-454EBC7BBF22}" srcOrd="2" destOrd="0" presId="urn:microsoft.com/office/officeart/2009/3/layout/StepUpProcess"/>
    <dgm:cxn modelId="{CFCB2208-8768-409A-932E-174CC6965F1D}" type="presParOf" srcId="{03E7AAF8-9F42-426C-8D5D-454EBC7BBF22}" destId="{6DBD2816-CFB4-444B-A7DF-3B2A2F8B6A1A}" srcOrd="0" destOrd="0" presId="urn:microsoft.com/office/officeart/2009/3/layout/StepUpProcess"/>
    <dgm:cxn modelId="{178B184A-4CBD-4066-9DFE-2A58CBD38766}" type="presParOf" srcId="{03E7AAF8-9F42-426C-8D5D-454EBC7BBF22}" destId="{65F9A3AF-C538-44DE-96CD-575F9F7C2FDA}" srcOrd="1" destOrd="0" presId="urn:microsoft.com/office/officeart/2009/3/layout/StepUpProcess"/>
    <dgm:cxn modelId="{C5C020AF-884C-4544-B7FB-7AA4FC425618}" type="presParOf" srcId="{03E7AAF8-9F42-426C-8D5D-454EBC7BBF22}" destId="{D3AB5D8F-B731-448B-8691-86A4CC32D21A}" srcOrd="2" destOrd="0" presId="urn:microsoft.com/office/officeart/2009/3/layout/StepUpProcess"/>
    <dgm:cxn modelId="{3FA6CCCF-C14C-47EB-9EA3-BC671BFB2EC7}" type="presParOf" srcId="{A8E8E163-BF8C-483C-93E1-B669F9DDFD95}" destId="{FD4A8A78-421C-4793-8EF2-99E63967E480}" srcOrd="3" destOrd="0" presId="urn:microsoft.com/office/officeart/2009/3/layout/StepUpProcess"/>
    <dgm:cxn modelId="{C5E0CEE1-033A-4549-9E2B-3BDF52A796AE}" type="presParOf" srcId="{FD4A8A78-421C-4793-8EF2-99E63967E480}" destId="{79EBFAFC-DCEF-44CE-85B9-886341F0658D}" srcOrd="0" destOrd="0" presId="urn:microsoft.com/office/officeart/2009/3/layout/StepUpProcess"/>
    <dgm:cxn modelId="{95D34294-15B5-417D-8596-41ED1424149A}" type="presParOf" srcId="{A8E8E163-BF8C-483C-93E1-B669F9DDFD95}" destId="{E4496EE1-F51C-4744-8410-44D4618AE11B}" srcOrd="4" destOrd="0" presId="urn:microsoft.com/office/officeart/2009/3/layout/StepUpProcess"/>
    <dgm:cxn modelId="{907349CC-98A7-4515-A4F8-4B3F802C2748}" type="presParOf" srcId="{E4496EE1-F51C-4744-8410-44D4618AE11B}" destId="{9399AEB7-52BD-456A-A418-758F3D91E29E}" srcOrd="0" destOrd="0" presId="urn:microsoft.com/office/officeart/2009/3/layout/StepUpProcess"/>
    <dgm:cxn modelId="{1FC0322A-87D9-4942-8318-8393DA91EE40}" type="presParOf" srcId="{E4496EE1-F51C-4744-8410-44D4618AE11B}" destId="{4E644E83-6B1A-4B55-9B26-9AE938D0E37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DE5D77-6E00-42B2-9FE9-ECABAF4A0DD8}" type="doc">
      <dgm:prSet loTypeId="urn:microsoft.com/office/officeart/2005/8/layout/arrow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D68DE6A-58F4-43AE-AD2C-B393C015D943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50000"/>
                </a:schemeClr>
              </a:solidFill>
            </a:rPr>
            <a:t>Пряма дискримінація</a:t>
          </a:r>
        </a:p>
        <a:p>
          <a:endParaRPr lang="ru-RU" sz="1800" dirty="0"/>
        </a:p>
      </dgm:t>
    </dgm:pt>
    <dgm:pt modelId="{2443452F-9258-489A-8EBA-9238A5E879F6}" type="parTrans" cxnId="{9330C4D4-D23D-411B-980C-D4487B1C8658}">
      <dgm:prSet/>
      <dgm:spPr/>
      <dgm:t>
        <a:bodyPr/>
        <a:lstStyle/>
        <a:p>
          <a:endParaRPr lang="ru-RU"/>
        </a:p>
      </dgm:t>
    </dgm:pt>
    <dgm:pt modelId="{02C35CE6-2DDA-4399-BC17-1267E83305D9}" type="sibTrans" cxnId="{9330C4D4-D23D-411B-980C-D4487B1C8658}">
      <dgm:prSet/>
      <dgm:spPr/>
      <dgm:t>
        <a:bodyPr/>
        <a:lstStyle/>
        <a:p>
          <a:endParaRPr lang="ru-RU"/>
        </a:p>
      </dgm:t>
    </dgm:pt>
    <dgm:pt modelId="{A1F3018D-709B-4529-9827-BAB7A4677FA6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50000"/>
                </a:schemeClr>
              </a:solidFill>
            </a:rPr>
            <a:t>Непряма дискримінація</a:t>
          </a:r>
        </a:p>
        <a:p>
          <a:r>
            <a:rPr lang="uk-UA" sz="2000" dirty="0" smtClean="0">
              <a:solidFill>
                <a:srgbClr val="00B050"/>
              </a:solidFill>
            </a:rPr>
            <a:t> </a:t>
          </a:r>
          <a:endParaRPr lang="ru-RU" sz="2000" dirty="0">
            <a:solidFill>
              <a:srgbClr val="00B050"/>
            </a:solidFill>
          </a:endParaRPr>
        </a:p>
      </dgm:t>
    </dgm:pt>
    <dgm:pt modelId="{5D9C112C-D504-4703-ADC7-B1D8D84101ED}" type="parTrans" cxnId="{1FF5FEEA-FF3B-45BA-945B-240EE1023EF0}">
      <dgm:prSet/>
      <dgm:spPr/>
      <dgm:t>
        <a:bodyPr/>
        <a:lstStyle/>
        <a:p>
          <a:endParaRPr lang="ru-RU"/>
        </a:p>
      </dgm:t>
    </dgm:pt>
    <dgm:pt modelId="{2F6CC268-5038-4B21-87AB-78C2717054C5}" type="sibTrans" cxnId="{1FF5FEEA-FF3B-45BA-945B-240EE1023EF0}">
      <dgm:prSet/>
      <dgm:spPr/>
      <dgm:t>
        <a:bodyPr/>
        <a:lstStyle/>
        <a:p>
          <a:endParaRPr lang="ru-RU"/>
        </a:p>
      </dgm:t>
    </dgm:pt>
    <dgm:pt modelId="{8E77F678-3512-46A7-A4E1-23858072A133}" type="pres">
      <dgm:prSet presAssocID="{75DE5D77-6E00-42B2-9FE9-ECABAF4A0DD8}" presName="compositeShape" presStyleCnt="0">
        <dgm:presLayoutVars>
          <dgm:chMax val="2"/>
          <dgm:dir/>
          <dgm:resizeHandles val="exact"/>
        </dgm:presLayoutVars>
      </dgm:prSet>
      <dgm:spPr/>
    </dgm:pt>
    <dgm:pt modelId="{9C93FAB1-F745-422B-BA61-3A1D2B04DCE4}" type="pres">
      <dgm:prSet presAssocID="{75DE5D77-6E00-42B2-9FE9-ECABAF4A0DD8}" presName="ribbon" presStyleLbl="node1" presStyleIdx="0" presStyleCnt="1"/>
      <dgm:spPr/>
    </dgm:pt>
    <dgm:pt modelId="{A0991844-9617-4D34-8C22-B8F5693F27DE}" type="pres">
      <dgm:prSet presAssocID="{75DE5D77-6E00-42B2-9FE9-ECABAF4A0DD8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FAF81A17-64E1-48FA-BA07-B1297C7A8125}" type="pres">
      <dgm:prSet presAssocID="{75DE5D77-6E00-42B2-9FE9-ECABAF4A0DD8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FF5FEEA-FF3B-45BA-945B-240EE1023EF0}" srcId="{75DE5D77-6E00-42B2-9FE9-ECABAF4A0DD8}" destId="{A1F3018D-709B-4529-9827-BAB7A4677FA6}" srcOrd="1" destOrd="0" parTransId="{5D9C112C-D504-4703-ADC7-B1D8D84101ED}" sibTransId="{2F6CC268-5038-4B21-87AB-78C2717054C5}"/>
    <dgm:cxn modelId="{DDE6ABF0-F590-4CA2-9E57-9731A15A2B3C}" type="presOf" srcId="{4D68DE6A-58F4-43AE-AD2C-B393C015D943}" destId="{A0991844-9617-4D34-8C22-B8F5693F27DE}" srcOrd="0" destOrd="0" presId="urn:microsoft.com/office/officeart/2005/8/layout/arrow6"/>
    <dgm:cxn modelId="{DAE67283-BCAF-47E6-A966-FC0000BE18E4}" type="presOf" srcId="{75DE5D77-6E00-42B2-9FE9-ECABAF4A0DD8}" destId="{8E77F678-3512-46A7-A4E1-23858072A133}" srcOrd="0" destOrd="0" presId="urn:microsoft.com/office/officeart/2005/8/layout/arrow6"/>
    <dgm:cxn modelId="{193BE53B-DD6D-4E3B-8E87-B2939535B498}" type="presOf" srcId="{A1F3018D-709B-4529-9827-BAB7A4677FA6}" destId="{FAF81A17-64E1-48FA-BA07-B1297C7A8125}" srcOrd="0" destOrd="0" presId="urn:microsoft.com/office/officeart/2005/8/layout/arrow6"/>
    <dgm:cxn modelId="{9330C4D4-D23D-411B-980C-D4487B1C8658}" srcId="{75DE5D77-6E00-42B2-9FE9-ECABAF4A0DD8}" destId="{4D68DE6A-58F4-43AE-AD2C-B393C015D943}" srcOrd="0" destOrd="0" parTransId="{2443452F-9258-489A-8EBA-9238A5E879F6}" sibTransId="{02C35CE6-2DDA-4399-BC17-1267E83305D9}"/>
    <dgm:cxn modelId="{16728059-6CF7-41DB-9AAD-378516FC42E9}" type="presParOf" srcId="{8E77F678-3512-46A7-A4E1-23858072A133}" destId="{9C93FAB1-F745-422B-BA61-3A1D2B04DCE4}" srcOrd="0" destOrd="0" presId="urn:microsoft.com/office/officeart/2005/8/layout/arrow6"/>
    <dgm:cxn modelId="{F46650FA-DEB3-4CFC-A9EE-2A4E41C0907A}" type="presParOf" srcId="{8E77F678-3512-46A7-A4E1-23858072A133}" destId="{A0991844-9617-4D34-8C22-B8F5693F27DE}" srcOrd="1" destOrd="0" presId="urn:microsoft.com/office/officeart/2005/8/layout/arrow6"/>
    <dgm:cxn modelId="{CC96D9CE-1C2A-43E7-B2CC-A30634D72DFB}" type="presParOf" srcId="{8E77F678-3512-46A7-A4E1-23858072A133}" destId="{FAF81A17-64E1-48FA-BA07-B1297C7A812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E3265F-DC44-4E7B-BAEA-25210DCDDC2D}" type="doc">
      <dgm:prSet loTypeId="urn:diagrams.loki3.com/BracketList+Icon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5335B52-E909-4C47-83FF-AF78A9D06251}">
      <dgm:prSet phldrT="[Текст]"/>
      <dgm:spPr/>
      <dgm:t>
        <a:bodyPr/>
        <a:lstStyle/>
        <a:p>
          <a:r>
            <a:rPr lang="uk-UA" dirty="0" smtClean="0"/>
            <a:t>Пряма дискримінація </a:t>
          </a:r>
          <a:endParaRPr lang="ru-RU" dirty="0"/>
        </a:p>
      </dgm:t>
    </dgm:pt>
    <dgm:pt modelId="{A78E7016-4ACD-48CA-ACD5-BB2485E3B102}" type="parTrans" cxnId="{43FBCED4-ADCA-4617-AC26-98C15814DCF6}">
      <dgm:prSet/>
      <dgm:spPr/>
      <dgm:t>
        <a:bodyPr/>
        <a:lstStyle/>
        <a:p>
          <a:endParaRPr lang="ru-RU"/>
        </a:p>
      </dgm:t>
    </dgm:pt>
    <dgm:pt modelId="{08EE23F7-A190-47A4-950C-4992AB972718}" type="sibTrans" cxnId="{43FBCED4-ADCA-4617-AC26-98C15814DCF6}">
      <dgm:prSet/>
      <dgm:spPr/>
      <dgm:t>
        <a:bodyPr/>
        <a:lstStyle/>
        <a:p>
          <a:endParaRPr lang="ru-RU"/>
        </a:p>
      </dgm:t>
    </dgm:pt>
    <dgm:pt modelId="{AE3F1CE2-0EFA-4DB0-BFFF-16E38FE25330}">
      <dgm:prSet phldrT="[Текст]"/>
      <dgm:spPr/>
      <dgm:t>
        <a:bodyPr/>
        <a:lstStyle/>
        <a:p>
          <a:r>
            <a:rPr lang="ru-RU" dirty="0" err="1" smtClean="0"/>
            <a:t>ситуація</a:t>
          </a:r>
          <a:r>
            <a:rPr lang="ru-RU" dirty="0" smtClean="0"/>
            <a:t>, за </a:t>
          </a:r>
          <a:r>
            <a:rPr lang="ru-RU" dirty="0" err="1" smtClean="0"/>
            <a:t>якої</a:t>
          </a:r>
          <a:r>
            <a:rPr lang="ru-RU" dirty="0" smtClean="0"/>
            <a:t> з особою та/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групою</a:t>
          </a:r>
          <a:r>
            <a:rPr lang="ru-RU" dirty="0" smtClean="0"/>
            <a:t> </a:t>
          </a:r>
          <a:r>
            <a:rPr lang="ru-RU" dirty="0" err="1" smtClean="0"/>
            <a:t>осіб</a:t>
          </a:r>
          <a:r>
            <a:rPr lang="ru-RU" dirty="0" smtClean="0"/>
            <a:t> за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певними</a:t>
          </a:r>
          <a:r>
            <a:rPr lang="ru-RU" dirty="0" smtClean="0"/>
            <a:t> </a:t>
          </a:r>
          <a:r>
            <a:rPr lang="ru-RU" dirty="0" err="1" smtClean="0"/>
            <a:t>ознаками</a:t>
          </a:r>
          <a:r>
            <a:rPr lang="ru-RU" dirty="0" smtClean="0"/>
            <a:t> </a:t>
          </a:r>
          <a:r>
            <a:rPr lang="ru-RU" dirty="0" err="1" smtClean="0"/>
            <a:t>поводяться</a:t>
          </a:r>
          <a:r>
            <a:rPr lang="ru-RU" dirty="0" smtClean="0"/>
            <a:t> </a:t>
          </a:r>
          <a:r>
            <a:rPr lang="ru-RU" dirty="0" err="1" smtClean="0"/>
            <a:t>менш</a:t>
          </a:r>
          <a:r>
            <a:rPr lang="ru-RU" dirty="0" smtClean="0"/>
            <a:t> </a:t>
          </a:r>
          <a:r>
            <a:rPr lang="ru-RU" dirty="0" err="1" smtClean="0"/>
            <a:t>прихильно</a:t>
          </a:r>
          <a:r>
            <a:rPr lang="ru-RU" dirty="0" smtClean="0"/>
            <a:t>, </a:t>
          </a:r>
          <a:r>
            <a:rPr lang="ru-RU" dirty="0" err="1" smtClean="0"/>
            <a:t>ніж</a:t>
          </a:r>
          <a:r>
            <a:rPr lang="ru-RU" dirty="0" smtClean="0"/>
            <a:t> з </a:t>
          </a:r>
          <a:r>
            <a:rPr lang="ru-RU" dirty="0" err="1" smtClean="0"/>
            <a:t>іншою</a:t>
          </a:r>
          <a:r>
            <a:rPr lang="ru-RU" dirty="0" smtClean="0"/>
            <a:t> особою та/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групою</a:t>
          </a:r>
          <a:r>
            <a:rPr lang="ru-RU" dirty="0" smtClean="0"/>
            <a:t> </a:t>
          </a:r>
          <a:r>
            <a:rPr lang="ru-RU" dirty="0" err="1" smtClean="0"/>
            <a:t>осіб</a:t>
          </a:r>
          <a:r>
            <a:rPr lang="ru-RU" dirty="0" smtClean="0"/>
            <a:t> в </a:t>
          </a:r>
          <a:r>
            <a:rPr lang="ru-RU" dirty="0" err="1" smtClean="0"/>
            <a:t>аналогічній</a:t>
          </a:r>
          <a:r>
            <a:rPr lang="ru-RU" dirty="0" smtClean="0"/>
            <a:t> </a:t>
          </a:r>
          <a:r>
            <a:rPr lang="ru-RU" dirty="0" err="1" smtClean="0"/>
            <a:t>ситуації</a:t>
          </a:r>
          <a:r>
            <a:rPr lang="ru-RU" dirty="0" smtClean="0"/>
            <a:t>, </a:t>
          </a:r>
          <a:r>
            <a:rPr lang="ru-RU" dirty="0" err="1" smtClean="0"/>
            <a:t>крім</a:t>
          </a:r>
          <a:r>
            <a:rPr lang="ru-RU" dirty="0" smtClean="0"/>
            <a:t> </a:t>
          </a:r>
          <a:r>
            <a:rPr lang="ru-RU" dirty="0" err="1" smtClean="0"/>
            <a:t>випадків</a:t>
          </a:r>
          <a:r>
            <a:rPr lang="ru-RU" dirty="0" smtClean="0"/>
            <a:t>, коли </a:t>
          </a:r>
          <a:r>
            <a:rPr lang="ru-RU" dirty="0" err="1" smtClean="0"/>
            <a:t>таке</a:t>
          </a:r>
          <a:r>
            <a:rPr lang="ru-RU" dirty="0" smtClean="0"/>
            <a:t> </a:t>
          </a:r>
          <a:r>
            <a:rPr lang="ru-RU" dirty="0" err="1" smtClean="0"/>
            <a:t>поводження</a:t>
          </a:r>
          <a:r>
            <a:rPr lang="ru-RU" dirty="0" smtClean="0"/>
            <a:t> </a:t>
          </a:r>
          <a:r>
            <a:rPr lang="ru-RU" dirty="0" err="1" smtClean="0"/>
            <a:t>має</a:t>
          </a:r>
          <a:r>
            <a:rPr lang="ru-RU" dirty="0" smtClean="0"/>
            <a:t> </a:t>
          </a:r>
          <a:r>
            <a:rPr lang="ru-RU" dirty="0" err="1" smtClean="0"/>
            <a:t>правомірну</a:t>
          </a:r>
          <a:r>
            <a:rPr lang="ru-RU" dirty="0" smtClean="0"/>
            <a:t>, </a:t>
          </a:r>
          <a:r>
            <a:rPr lang="ru-RU" dirty="0" err="1" smtClean="0"/>
            <a:t>об’єктивно</a:t>
          </a:r>
          <a:r>
            <a:rPr lang="ru-RU" dirty="0" smtClean="0"/>
            <a:t> </a:t>
          </a:r>
          <a:r>
            <a:rPr lang="ru-RU" dirty="0" err="1" smtClean="0"/>
            <a:t>обґрунтовану</a:t>
          </a:r>
          <a:r>
            <a:rPr lang="ru-RU" dirty="0" smtClean="0"/>
            <a:t> мету, </a:t>
          </a:r>
          <a:r>
            <a:rPr lang="ru-RU" dirty="0" err="1" smtClean="0"/>
            <a:t>способи</a:t>
          </a:r>
          <a:r>
            <a:rPr lang="ru-RU" dirty="0" smtClean="0"/>
            <a:t> </a:t>
          </a:r>
          <a:r>
            <a:rPr lang="ru-RU" dirty="0" err="1" smtClean="0"/>
            <a:t>досягнення</a:t>
          </a:r>
          <a:r>
            <a:rPr lang="ru-RU" dirty="0" smtClean="0"/>
            <a:t> </a:t>
          </a:r>
          <a:r>
            <a:rPr lang="ru-RU" dirty="0" err="1" smtClean="0"/>
            <a:t>якої</a:t>
          </a:r>
          <a:r>
            <a:rPr lang="ru-RU" dirty="0" smtClean="0"/>
            <a:t> є </a:t>
          </a:r>
          <a:r>
            <a:rPr lang="ru-RU" dirty="0" err="1" smtClean="0"/>
            <a:t>належними</a:t>
          </a:r>
          <a:r>
            <a:rPr lang="ru-RU" dirty="0" smtClean="0"/>
            <a:t> та </a:t>
          </a:r>
          <a:r>
            <a:rPr lang="ru-RU" dirty="0" err="1" smtClean="0"/>
            <a:t>необхідними</a:t>
          </a:r>
          <a:endParaRPr lang="ru-RU" dirty="0"/>
        </a:p>
      </dgm:t>
    </dgm:pt>
    <dgm:pt modelId="{C13D0B7C-5448-41C7-9635-616F10184474}" type="parTrans" cxnId="{E98F8D8C-0300-4B52-8032-E9E76AEEFEB5}">
      <dgm:prSet/>
      <dgm:spPr/>
      <dgm:t>
        <a:bodyPr/>
        <a:lstStyle/>
        <a:p>
          <a:endParaRPr lang="ru-RU"/>
        </a:p>
      </dgm:t>
    </dgm:pt>
    <dgm:pt modelId="{492FB336-7037-44EB-A759-B47D7FF8C06C}" type="sibTrans" cxnId="{E98F8D8C-0300-4B52-8032-E9E76AEEFEB5}">
      <dgm:prSet/>
      <dgm:spPr/>
      <dgm:t>
        <a:bodyPr/>
        <a:lstStyle/>
        <a:p>
          <a:endParaRPr lang="ru-RU"/>
        </a:p>
      </dgm:t>
    </dgm:pt>
    <dgm:pt modelId="{3B7937C2-1C0D-4D12-9C7C-6A40878F8B77}">
      <dgm:prSet phldrT="[Текст]"/>
      <dgm:spPr/>
      <dgm:t>
        <a:bodyPr/>
        <a:lstStyle/>
        <a:p>
          <a:r>
            <a:rPr lang="uk-UA" dirty="0" smtClean="0"/>
            <a:t>Непряма дискримінація</a:t>
          </a:r>
          <a:endParaRPr lang="ru-RU" dirty="0"/>
        </a:p>
      </dgm:t>
    </dgm:pt>
    <dgm:pt modelId="{BC43EFEB-A4F6-417A-9C96-FC4A90EB5B36}" type="parTrans" cxnId="{09C2D4C8-6E88-4970-8A14-A914B11E1397}">
      <dgm:prSet/>
      <dgm:spPr/>
      <dgm:t>
        <a:bodyPr/>
        <a:lstStyle/>
        <a:p>
          <a:endParaRPr lang="ru-RU"/>
        </a:p>
      </dgm:t>
    </dgm:pt>
    <dgm:pt modelId="{60E3CBC0-DF24-41A7-9388-C3628CEA01A7}" type="sibTrans" cxnId="{09C2D4C8-6E88-4970-8A14-A914B11E1397}">
      <dgm:prSet/>
      <dgm:spPr/>
      <dgm:t>
        <a:bodyPr/>
        <a:lstStyle/>
        <a:p>
          <a:endParaRPr lang="ru-RU"/>
        </a:p>
      </dgm:t>
    </dgm:pt>
    <dgm:pt modelId="{7FD31B52-03DE-4C7B-903E-7EEF0CD49344}">
      <dgm:prSet phldrT="[Текст]"/>
      <dgm:spPr/>
      <dgm:t>
        <a:bodyPr/>
        <a:lstStyle/>
        <a:p>
          <a:r>
            <a:rPr lang="ru-RU" dirty="0" err="1" smtClean="0"/>
            <a:t>ситуація</a:t>
          </a:r>
          <a:r>
            <a:rPr lang="ru-RU" dirty="0" smtClean="0"/>
            <a:t>, за </a:t>
          </a:r>
          <a:r>
            <a:rPr lang="ru-RU" dirty="0" err="1" smtClean="0"/>
            <a:t>якої</a:t>
          </a:r>
          <a:r>
            <a:rPr lang="ru-RU" dirty="0" smtClean="0"/>
            <a:t> </a:t>
          </a:r>
          <a:r>
            <a:rPr lang="ru-RU" dirty="0" err="1" smtClean="0"/>
            <a:t>внаслідок</a:t>
          </a:r>
          <a:r>
            <a:rPr lang="ru-RU" dirty="0" smtClean="0"/>
            <a:t> </a:t>
          </a:r>
          <a:r>
            <a:rPr lang="ru-RU" dirty="0" err="1" smtClean="0"/>
            <a:t>реалізації</a:t>
          </a:r>
          <a:r>
            <a:rPr lang="ru-RU" dirty="0" smtClean="0"/>
            <a:t> </a:t>
          </a:r>
          <a:r>
            <a:rPr lang="ru-RU" dirty="0" err="1" smtClean="0"/>
            <a:t>чи</a:t>
          </a:r>
          <a:r>
            <a:rPr lang="ru-RU" dirty="0" smtClean="0"/>
            <a:t> </a:t>
          </a:r>
          <a:r>
            <a:rPr lang="ru-RU" dirty="0" err="1" smtClean="0"/>
            <a:t>застосування</a:t>
          </a:r>
          <a:r>
            <a:rPr lang="ru-RU" dirty="0" smtClean="0"/>
            <a:t> формально </a:t>
          </a:r>
          <a:r>
            <a:rPr lang="ru-RU" dirty="0" err="1" smtClean="0"/>
            <a:t>нейтральних</a:t>
          </a:r>
          <a:r>
            <a:rPr lang="ru-RU" dirty="0" smtClean="0"/>
            <a:t> </a:t>
          </a:r>
          <a:r>
            <a:rPr lang="ru-RU" dirty="0" err="1" smtClean="0"/>
            <a:t>правових</a:t>
          </a:r>
          <a:r>
            <a:rPr lang="ru-RU" dirty="0" smtClean="0"/>
            <a:t> норм, </a:t>
          </a:r>
          <a:r>
            <a:rPr lang="ru-RU" dirty="0" err="1" smtClean="0"/>
            <a:t>критеріїв</a:t>
          </a:r>
          <a:r>
            <a:rPr lang="ru-RU" dirty="0" smtClean="0"/>
            <a:t> </a:t>
          </a:r>
          <a:r>
            <a:rPr lang="ru-RU" dirty="0" err="1" smtClean="0"/>
            <a:t>оцінки</a:t>
          </a:r>
          <a:r>
            <a:rPr lang="ru-RU" dirty="0" smtClean="0"/>
            <a:t>, правил, </a:t>
          </a:r>
          <a:r>
            <a:rPr lang="ru-RU" dirty="0" err="1" smtClean="0"/>
            <a:t>вимог</a:t>
          </a:r>
          <a:r>
            <a:rPr lang="ru-RU" dirty="0" smtClean="0"/>
            <a:t> </a:t>
          </a:r>
          <a:r>
            <a:rPr lang="ru-RU" dirty="0" err="1" smtClean="0"/>
            <a:t>чи</a:t>
          </a:r>
          <a:r>
            <a:rPr lang="ru-RU" dirty="0" smtClean="0"/>
            <a:t> практики для особи та/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групи</a:t>
          </a:r>
          <a:r>
            <a:rPr lang="ru-RU" dirty="0" smtClean="0"/>
            <a:t> </a:t>
          </a:r>
          <a:r>
            <a:rPr lang="ru-RU" dirty="0" err="1" smtClean="0"/>
            <a:t>осіб</a:t>
          </a:r>
          <a:r>
            <a:rPr lang="ru-RU" dirty="0" smtClean="0"/>
            <a:t> за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певними</a:t>
          </a:r>
          <a:r>
            <a:rPr lang="ru-RU" dirty="0" smtClean="0"/>
            <a:t> </a:t>
          </a:r>
          <a:r>
            <a:rPr lang="ru-RU" dirty="0" err="1" smtClean="0"/>
            <a:t>ознаками</a:t>
          </a:r>
          <a:r>
            <a:rPr lang="ru-RU" dirty="0" smtClean="0"/>
            <a:t> </a:t>
          </a:r>
          <a:r>
            <a:rPr lang="ru-RU" dirty="0" err="1" smtClean="0"/>
            <a:t>виникають</a:t>
          </a:r>
          <a:r>
            <a:rPr lang="ru-RU" dirty="0" smtClean="0"/>
            <a:t> </a:t>
          </a:r>
          <a:r>
            <a:rPr lang="ru-RU" dirty="0" err="1" smtClean="0"/>
            <a:t>менш</a:t>
          </a:r>
          <a:r>
            <a:rPr lang="ru-RU" dirty="0" smtClean="0"/>
            <a:t> </a:t>
          </a:r>
          <a:r>
            <a:rPr lang="ru-RU" dirty="0" err="1" smtClean="0"/>
            <a:t>сприятливі</a:t>
          </a:r>
          <a:r>
            <a:rPr lang="ru-RU" dirty="0" smtClean="0"/>
            <a:t> </a:t>
          </a:r>
          <a:r>
            <a:rPr lang="ru-RU" dirty="0" err="1" smtClean="0"/>
            <a:t>умови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становище </a:t>
          </a:r>
          <a:r>
            <a:rPr lang="ru-RU" dirty="0" err="1" smtClean="0"/>
            <a:t>порівняно</a:t>
          </a:r>
          <a:r>
            <a:rPr lang="ru-RU" dirty="0" smtClean="0"/>
            <a:t> з </a:t>
          </a:r>
          <a:r>
            <a:rPr lang="ru-RU" dirty="0" err="1" smtClean="0"/>
            <a:t>іншими</a:t>
          </a:r>
          <a:r>
            <a:rPr lang="ru-RU" dirty="0" smtClean="0"/>
            <a:t> особами та/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групами</a:t>
          </a:r>
          <a:r>
            <a:rPr lang="ru-RU" dirty="0" smtClean="0"/>
            <a:t> </a:t>
          </a:r>
          <a:r>
            <a:rPr lang="ru-RU" dirty="0" err="1" smtClean="0"/>
            <a:t>осіб</a:t>
          </a:r>
          <a:r>
            <a:rPr lang="ru-RU" dirty="0" smtClean="0"/>
            <a:t>, </a:t>
          </a:r>
          <a:r>
            <a:rPr lang="ru-RU" dirty="0" err="1" smtClean="0"/>
            <a:t>крім</a:t>
          </a:r>
          <a:r>
            <a:rPr lang="ru-RU" dirty="0" smtClean="0"/>
            <a:t> </a:t>
          </a:r>
          <a:r>
            <a:rPr lang="ru-RU" dirty="0" err="1" smtClean="0"/>
            <a:t>випадків</a:t>
          </a:r>
          <a:r>
            <a:rPr lang="ru-RU" dirty="0" smtClean="0"/>
            <a:t>, коли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реалізація</a:t>
          </a:r>
          <a:r>
            <a:rPr lang="ru-RU" dirty="0" smtClean="0"/>
            <a:t> </a:t>
          </a:r>
          <a:r>
            <a:rPr lang="ru-RU" dirty="0" err="1" smtClean="0"/>
            <a:t>чи</a:t>
          </a:r>
          <a:r>
            <a:rPr lang="ru-RU" dirty="0" smtClean="0"/>
            <a:t> </a:t>
          </a:r>
          <a:r>
            <a:rPr lang="ru-RU" dirty="0" err="1" smtClean="0"/>
            <a:t>застосування</a:t>
          </a:r>
          <a:r>
            <a:rPr lang="ru-RU" dirty="0" smtClean="0"/>
            <a:t> </a:t>
          </a:r>
          <a:r>
            <a:rPr lang="ru-RU" dirty="0" err="1" smtClean="0"/>
            <a:t>має</a:t>
          </a:r>
          <a:r>
            <a:rPr lang="ru-RU" dirty="0" smtClean="0"/>
            <a:t> </a:t>
          </a:r>
          <a:r>
            <a:rPr lang="ru-RU" dirty="0" err="1" smtClean="0"/>
            <a:t>правомірну</a:t>
          </a:r>
          <a:r>
            <a:rPr lang="ru-RU" dirty="0" smtClean="0"/>
            <a:t>, </a:t>
          </a:r>
          <a:r>
            <a:rPr lang="ru-RU" dirty="0" err="1" smtClean="0"/>
            <a:t>об’єктивно</a:t>
          </a:r>
          <a:r>
            <a:rPr lang="ru-RU" dirty="0" smtClean="0"/>
            <a:t> </a:t>
          </a:r>
          <a:r>
            <a:rPr lang="ru-RU" dirty="0" err="1" smtClean="0"/>
            <a:t>обґрунтовану</a:t>
          </a:r>
          <a:r>
            <a:rPr lang="ru-RU" dirty="0" smtClean="0"/>
            <a:t> мету, </a:t>
          </a:r>
          <a:r>
            <a:rPr lang="ru-RU" dirty="0" err="1" smtClean="0"/>
            <a:t>способи</a:t>
          </a:r>
          <a:r>
            <a:rPr lang="ru-RU" dirty="0" smtClean="0"/>
            <a:t> </a:t>
          </a:r>
          <a:r>
            <a:rPr lang="ru-RU" dirty="0" err="1" smtClean="0"/>
            <a:t>досягнення</a:t>
          </a:r>
          <a:r>
            <a:rPr lang="ru-RU" dirty="0" smtClean="0"/>
            <a:t> </a:t>
          </a:r>
          <a:r>
            <a:rPr lang="ru-RU" dirty="0" err="1" smtClean="0"/>
            <a:t>якої</a:t>
          </a:r>
          <a:r>
            <a:rPr lang="ru-RU" dirty="0" smtClean="0"/>
            <a:t> є </a:t>
          </a:r>
          <a:r>
            <a:rPr lang="ru-RU" dirty="0" err="1" smtClean="0"/>
            <a:t>належними</a:t>
          </a:r>
          <a:r>
            <a:rPr lang="ru-RU" dirty="0" smtClean="0"/>
            <a:t> та </a:t>
          </a:r>
          <a:r>
            <a:rPr lang="ru-RU" dirty="0" err="1" smtClean="0"/>
            <a:t>необхідними</a:t>
          </a:r>
          <a:endParaRPr lang="ru-RU" dirty="0"/>
        </a:p>
      </dgm:t>
    </dgm:pt>
    <dgm:pt modelId="{67D23DDF-D331-4400-BD51-A0BFBBDE8478}" type="parTrans" cxnId="{1D4DB8B4-6B74-4C10-9F04-E9412A1FD50A}">
      <dgm:prSet/>
      <dgm:spPr/>
      <dgm:t>
        <a:bodyPr/>
        <a:lstStyle/>
        <a:p>
          <a:endParaRPr lang="ru-RU"/>
        </a:p>
      </dgm:t>
    </dgm:pt>
    <dgm:pt modelId="{4D12C1AA-BF5D-4CE8-B749-1BB331020388}" type="sibTrans" cxnId="{1D4DB8B4-6B74-4C10-9F04-E9412A1FD50A}">
      <dgm:prSet/>
      <dgm:spPr/>
      <dgm:t>
        <a:bodyPr/>
        <a:lstStyle/>
        <a:p>
          <a:endParaRPr lang="ru-RU"/>
        </a:p>
      </dgm:t>
    </dgm:pt>
    <dgm:pt modelId="{F09FF057-B3E2-4823-AB19-78B379A0A4B0}" type="pres">
      <dgm:prSet presAssocID="{1BE3265F-DC44-4E7B-BAEA-25210DCDDC2D}" presName="Name0" presStyleCnt="0">
        <dgm:presLayoutVars>
          <dgm:dir/>
          <dgm:animLvl val="lvl"/>
          <dgm:resizeHandles val="exact"/>
        </dgm:presLayoutVars>
      </dgm:prSet>
      <dgm:spPr/>
    </dgm:pt>
    <dgm:pt modelId="{388A13A2-2BEC-49E0-958A-7ADAB98FC11D}" type="pres">
      <dgm:prSet presAssocID="{25335B52-E909-4C47-83FF-AF78A9D06251}" presName="linNode" presStyleCnt="0"/>
      <dgm:spPr/>
    </dgm:pt>
    <dgm:pt modelId="{B62AF28D-F6A0-4792-A55D-1DFDD3DF580C}" type="pres">
      <dgm:prSet presAssocID="{25335B52-E909-4C47-83FF-AF78A9D06251}" presName="parTx" presStyleLbl="revTx" presStyleIdx="0" presStyleCnt="2">
        <dgm:presLayoutVars>
          <dgm:chMax val="1"/>
          <dgm:bulletEnabled val="1"/>
        </dgm:presLayoutVars>
      </dgm:prSet>
      <dgm:spPr/>
    </dgm:pt>
    <dgm:pt modelId="{552AF2E7-775E-4D02-BAF7-7B73827BCD3F}" type="pres">
      <dgm:prSet presAssocID="{25335B52-E909-4C47-83FF-AF78A9D06251}" presName="bracket" presStyleLbl="parChTrans1D1" presStyleIdx="0" presStyleCnt="2"/>
      <dgm:spPr/>
    </dgm:pt>
    <dgm:pt modelId="{ED5BC7F4-C9B8-492C-B5DF-044EF5590D22}" type="pres">
      <dgm:prSet presAssocID="{25335B52-E909-4C47-83FF-AF78A9D06251}" presName="spH" presStyleCnt="0"/>
      <dgm:spPr/>
    </dgm:pt>
    <dgm:pt modelId="{AC6374EA-A5ED-4773-91A0-259109853D11}" type="pres">
      <dgm:prSet presAssocID="{25335B52-E909-4C47-83FF-AF78A9D06251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8E901-1C4F-428E-A3C1-D34FE5A60931}" type="pres">
      <dgm:prSet presAssocID="{08EE23F7-A190-47A4-950C-4992AB972718}" presName="spV" presStyleCnt="0"/>
      <dgm:spPr/>
    </dgm:pt>
    <dgm:pt modelId="{3B87543B-09C9-4554-895F-4803EC173D6F}" type="pres">
      <dgm:prSet presAssocID="{3B7937C2-1C0D-4D12-9C7C-6A40878F8B77}" presName="linNode" presStyleCnt="0"/>
      <dgm:spPr/>
    </dgm:pt>
    <dgm:pt modelId="{53DE9B71-95D4-47C0-B4C0-4CA8E1F94725}" type="pres">
      <dgm:prSet presAssocID="{3B7937C2-1C0D-4D12-9C7C-6A40878F8B7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AC71F-3406-4F97-B7E8-BCF327C88CB7}" type="pres">
      <dgm:prSet presAssocID="{3B7937C2-1C0D-4D12-9C7C-6A40878F8B77}" presName="bracket" presStyleLbl="parChTrans1D1" presStyleIdx="1" presStyleCnt="2"/>
      <dgm:spPr/>
    </dgm:pt>
    <dgm:pt modelId="{A412828F-E667-4C9E-8E33-D4820C7F28C9}" type="pres">
      <dgm:prSet presAssocID="{3B7937C2-1C0D-4D12-9C7C-6A40878F8B77}" presName="spH" presStyleCnt="0"/>
      <dgm:spPr/>
    </dgm:pt>
    <dgm:pt modelId="{7384EEC7-40C3-446A-B2E5-EDF3FBC0961C}" type="pres">
      <dgm:prSet presAssocID="{3B7937C2-1C0D-4D12-9C7C-6A40878F8B7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D7350-921B-48DE-9470-EEF08E1FDC31}" type="presOf" srcId="{25335B52-E909-4C47-83FF-AF78A9D06251}" destId="{B62AF28D-F6A0-4792-A55D-1DFDD3DF580C}" srcOrd="0" destOrd="0" presId="urn:diagrams.loki3.com/BracketList+Icon"/>
    <dgm:cxn modelId="{4F45D5B5-1D5C-4E2C-984E-A8D083F8005B}" type="presOf" srcId="{1BE3265F-DC44-4E7B-BAEA-25210DCDDC2D}" destId="{F09FF057-B3E2-4823-AB19-78B379A0A4B0}" srcOrd="0" destOrd="0" presId="urn:diagrams.loki3.com/BracketList+Icon"/>
    <dgm:cxn modelId="{09C2D4C8-6E88-4970-8A14-A914B11E1397}" srcId="{1BE3265F-DC44-4E7B-BAEA-25210DCDDC2D}" destId="{3B7937C2-1C0D-4D12-9C7C-6A40878F8B77}" srcOrd="1" destOrd="0" parTransId="{BC43EFEB-A4F6-417A-9C96-FC4A90EB5B36}" sibTransId="{60E3CBC0-DF24-41A7-9388-C3628CEA01A7}"/>
    <dgm:cxn modelId="{43FBCED4-ADCA-4617-AC26-98C15814DCF6}" srcId="{1BE3265F-DC44-4E7B-BAEA-25210DCDDC2D}" destId="{25335B52-E909-4C47-83FF-AF78A9D06251}" srcOrd="0" destOrd="0" parTransId="{A78E7016-4ACD-48CA-ACD5-BB2485E3B102}" sibTransId="{08EE23F7-A190-47A4-950C-4992AB972718}"/>
    <dgm:cxn modelId="{1D4DB8B4-6B74-4C10-9F04-E9412A1FD50A}" srcId="{3B7937C2-1C0D-4D12-9C7C-6A40878F8B77}" destId="{7FD31B52-03DE-4C7B-903E-7EEF0CD49344}" srcOrd="0" destOrd="0" parTransId="{67D23DDF-D331-4400-BD51-A0BFBBDE8478}" sibTransId="{4D12C1AA-BF5D-4CE8-B749-1BB331020388}"/>
    <dgm:cxn modelId="{13539D74-FE38-4C9F-ACC2-15C3E75E0B22}" type="presOf" srcId="{3B7937C2-1C0D-4D12-9C7C-6A40878F8B77}" destId="{53DE9B71-95D4-47C0-B4C0-4CA8E1F94725}" srcOrd="0" destOrd="0" presId="urn:diagrams.loki3.com/BracketList+Icon"/>
    <dgm:cxn modelId="{6A706D81-2FF3-498F-9FE0-7D91CFD2D61A}" type="presOf" srcId="{AE3F1CE2-0EFA-4DB0-BFFF-16E38FE25330}" destId="{AC6374EA-A5ED-4773-91A0-259109853D11}" srcOrd="0" destOrd="0" presId="urn:diagrams.loki3.com/BracketList+Icon"/>
    <dgm:cxn modelId="{E98F8D8C-0300-4B52-8032-E9E76AEEFEB5}" srcId="{25335B52-E909-4C47-83FF-AF78A9D06251}" destId="{AE3F1CE2-0EFA-4DB0-BFFF-16E38FE25330}" srcOrd="0" destOrd="0" parTransId="{C13D0B7C-5448-41C7-9635-616F10184474}" sibTransId="{492FB336-7037-44EB-A759-B47D7FF8C06C}"/>
    <dgm:cxn modelId="{44EB92E9-279D-4198-A018-498AF3F01343}" type="presOf" srcId="{7FD31B52-03DE-4C7B-903E-7EEF0CD49344}" destId="{7384EEC7-40C3-446A-B2E5-EDF3FBC0961C}" srcOrd="0" destOrd="0" presId="urn:diagrams.loki3.com/BracketList+Icon"/>
    <dgm:cxn modelId="{33F37FDF-9CFD-4FC8-ABAD-9D0034EE1E99}" type="presParOf" srcId="{F09FF057-B3E2-4823-AB19-78B379A0A4B0}" destId="{388A13A2-2BEC-49E0-958A-7ADAB98FC11D}" srcOrd="0" destOrd="0" presId="urn:diagrams.loki3.com/BracketList+Icon"/>
    <dgm:cxn modelId="{668613AC-26AE-4CE7-AEC6-B1D379EF7110}" type="presParOf" srcId="{388A13A2-2BEC-49E0-958A-7ADAB98FC11D}" destId="{B62AF28D-F6A0-4792-A55D-1DFDD3DF580C}" srcOrd="0" destOrd="0" presId="urn:diagrams.loki3.com/BracketList+Icon"/>
    <dgm:cxn modelId="{62F8E98E-976B-4C49-9DD5-173D113CEB0C}" type="presParOf" srcId="{388A13A2-2BEC-49E0-958A-7ADAB98FC11D}" destId="{552AF2E7-775E-4D02-BAF7-7B73827BCD3F}" srcOrd="1" destOrd="0" presId="urn:diagrams.loki3.com/BracketList+Icon"/>
    <dgm:cxn modelId="{29B69DFC-E8E0-40C2-AC22-CBC83E49BB86}" type="presParOf" srcId="{388A13A2-2BEC-49E0-958A-7ADAB98FC11D}" destId="{ED5BC7F4-C9B8-492C-B5DF-044EF5590D22}" srcOrd="2" destOrd="0" presId="urn:diagrams.loki3.com/BracketList+Icon"/>
    <dgm:cxn modelId="{ABC2E997-C942-4BAD-AEF1-184BFC197B42}" type="presParOf" srcId="{388A13A2-2BEC-49E0-958A-7ADAB98FC11D}" destId="{AC6374EA-A5ED-4773-91A0-259109853D11}" srcOrd="3" destOrd="0" presId="urn:diagrams.loki3.com/BracketList+Icon"/>
    <dgm:cxn modelId="{6FA59B6D-BC0F-46BC-BCF0-A620DD5339A6}" type="presParOf" srcId="{F09FF057-B3E2-4823-AB19-78B379A0A4B0}" destId="{EBE8E901-1C4F-428E-A3C1-D34FE5A60931}" srcOrd="1" destOrd="0" presId="urn:diagrams.loki3.com/BracketList+Icon"/>
    <dgm:cxn modelId="{41382172-4CBD-4B13-ACF4-B3FCE6C35C10}" type="presParOf" srcId="{F09FF057-B3E2-4823-AB19-78B379A0A4B0}" destId="{3B87543B-09C9-4554-895F-4803EC173D6F}" srcOrd="2" destOrd="0" presId="urn:diagrams.loki3.com/BracketList+Icon"/>
    <dgm:cxn modelId="{1A406FD5-183A-4855-ACB3-5B6DA4468707}" type="presParOf" srcId="{3B87543B-09C9-4554-895F-4803EC173D6F}" destId="{53DE9B71-95D4-47C0-B4C0-4CA8E1F94725}" srcOrd="0" destOrd="0" presId="urn:diagrams.loki3.com/BracketList+Icon"/>
    <dgm:cxn modelId="{1F1027E8-FD28-431E-8AA1-3912E080A912}" type="presParOf" srcId="{3B87543B-09C9-4554-895F-4803EC173D6F}" destId="{C9BAC71F-3406-4F97-B7E8-BCF327C88CB7}" srcOrd="1" destOrd="0" presId="urn:diagrams.loki3.com/BracketList+Icon"/>
    <dgm:cxn modelId="{BC80E849-A8F9-4649-B040-0CD092630D5F}" type="presParOf" srcId="{3B87543B-09C9-4554-895F-4803EC173D6F}" destId="{A412828F-E667-4C9E-8E33-D4820C7F28C9}" srcOrd="2" destOrd="0" presId="urn:diagrams.loki3.com/BracketList+Icon"/>
    <dgm:cxn modelId="{1BD63693-D8C0-4291-8348-31645A8BA3CB}" type="presParOf" srcId="{3B87543B-09C9-4554-895F-4803EC173D6F}" destId="{7384EEC7-40C3-446A-B2E5-EDF3FBC0961C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E422A-ADB6-4F70-AE7B-601CBCCD9D8C}">
      <dsp:nvSpPr>
        <dsp:cNvPr id="0" name=""/>
        <dsp:cNvSpPr/>
      </dsp:nvSpPr>
      <dsp:spPr>
        <a:xfrm>
          <a:off x="362325" y="773718"/>
          <a:ext cx="3660950" cy="4307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556B48-9A98-4098-A54B-FE1204F68A63}">
      <dsp:nvSpPr>
        <dsp:cNvPr id="0" name=""/>
        <dsp:cNvSpPr/>
      </dsp:nvSpPr>
      <dsp:spPr>
        <a:xfrm>
          <a:off x="362325" y="935471"/>
          <a:ext cx="268946" cy="2689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74518E-7327-4271-B85A-9DDA4B9BB4D9}">
      <dsp:nvSpPr>
        <dsp:cNvPr id="0" name=""/>
        <dsp:cNvSpPr/>
      </dsp:nvSpPr>
      <dsp:spPr>
        <a:xfrm>
          <a:off x="362325" y="0"/>
          <a:ext cx="3660950" cy="77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dirty="0" smtClean="0"/>
            <a:t>ООН</a:t>
          </a:r>
          <a:endParaRPr lang="ru-RU" sz="4600" kern="1200" dirty="0"/>
        </a:p>
      </dsp:txBody>
      <dsp:txXfrm>
        <a:off x="362325" y="0"/>
        <a:ext cx="3660950" cy="773718"/>
      </dsp:txXfrm>
    </dsp:sp>
    <dsp:sp modelId="{5B0719AB-F411-4619-AF3F-099C7C7A5CF6}">
      <dsp:nvSpPr>
        <dsp:cNvPr id="0" name=""/>
        <dsp:cNvSpPr/>
      </dsp:nvSpPr>
      <dsp:spPr>
        <a:xfrm>
          <a:off x="362325" y="1562378"/>
          <a:ext cx="268940" cy="268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CFEDA8-3377-4031-96E4-399AB41F9D73}">
      <dsp:nvSpPr>
        <dsp:cNvPr id="0" name=""/>
        <dsp:cNvSpPr/>
      </dsp:nvSpPr>
      <dsp:spPr>
        <a:xfrm>
          <a:off x="618592" y="1383398"/>
          <a:ext cx="3404684" cy="62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Генеральна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Асамблея</a:t>
          </a:r>
          <a:r>
            <a:rPr lang="ru-RU" sz="1400" kern="1200" dirty="0" smtClean="0"/>
            <a:t> ООН</a:t>
          </a:r>
          <a:endParaRPr lang="ru-RU" sz="1400" kern="1200" dirty="0"/>
        </a:p>
      </dsp:txBody>
      <dsp:txXfrm>
        <a:off x="618592" y="1383398"/>
        <a:ext cx="3404684" cy="626899"/>
      </dsp:txXfrm>
    </dsp:sp>
    <dsp:sp modelId="{4CD63E99-62AF-4FBD-B0EF-3B2B676F529E}">
      <dsp:nvSpPr>
        <dsp:cNvPr id="0" name=""/>
        <dsp:cNvSpPr/>
      </dsp:nvSpPr>
      <dsp:spPr>
        <a:xfrm>
          <a:off x="362325" y="2189278"/>
          <a:ext cx="268940" cy="268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1DBB6E-C233-48E7-AFB2-7D799EE7C584}">
      <dsp:nvSpPr>
        <dsp:cNvPr id="0" name=""/>
        <dsp:cNvSpPr/>
      </dsp:nvSpPr>
      <dsp:spPr>
        <a:xfrm>
          <a:off x="618592" y="2010298"/>
          <a:ext cx="3404684" cy="62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Секретаріат</a:t>
          </a:r>
          <a:r>
            <a:rPr lang="ru-RU" sz="1400" kern="1200" dirty="0" smtClean="0"/>
            <a:t> ООН</a:t>
          </a:r>
          <a:endParaRPr lang="ru-RU" sz="1400" kern="1200" dirty="0"/>
        </a:p>
      </dsp:txBody>
      <dsp:txXfrm>
        <a:off x="618592" y="2010298"/>
        <a:ext cx="3404684" cy="626899"/>
      </dsp:txXfrm>
    </dsp:sp>
    <dsp:sp modelId="{02819A67-791F-4B8E-A97C-DBDB2F02BB51}">
      <dsp:nvSpPr>
        <dsp:cNvPr id="0" name=""/>
        <dsp:cNvSpPr/>
      </dsp:nvSpPr>
      <dsp:spPr>
        <a:xfrm>
          <a:off x="362325" y="2816178"/>
          <a:ext cx="268940" cy="268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DA672C-BD15-4676-8A8E-4465BC0E7B81}">
      <dsp:nvSpPr>
        <dsp:cNvPr id="0" name=""/>
        <dsp:cNvSpPr/>
      </dsp:nvSpPr>
      <dsp:spPr>
        <a:xfrm>
          <a:off x="618592" y="2637198"/>
          <a:ext cx="3404684" cy="62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Міжнародний</a:t>
          </a:r>
          <a:r>
            <a:rPr lang="ru-RU" sz="1400" kern="1200" dirty="0" smtClean="0"/>
            <a:t> Суд ООН</a:t>
          </a:r>
          <a:endParaRPr lang="ru-RU" sz="1400" kern="1200" dirty="0"/>
        </a:p>
      </dsp:txBody>
      <dsp:txXfrm>
        <a:off x="618592" y="2637198"/>
        <a:ext cx="3404684" cy="626899"/>
      </dsp:txXfrm>
    </dsp:sp>
    <dsp:sp modelId="{8D30A643-BCDD-482B-BF50-7A5E2A77FB6C}">
      <dsp:nvSpPr>
        <dsp:cNvPr id="0" name=""/>
        <dsp:cNvSpPr/>
      </dsp:nvSpPr>
      <dsp:spPr>
        <a:xfrm>
          <a:off x="362325" y="3443078"/>
          <a:ext cx="268940" cy="268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AEB92B-E1A7-47CC-84E6-FD8927218EE0}">
      <dsp:nvSpPr>
        <dsp:cNvPr id="0" name=""/>
        <dsp:cNvSpPr/>
      </dsp:nvSpPr>
      <dsp:spPr>
        <a:xfrm>
          <a:off x="618592" y="3264098"/>
          <a:ext cx="3404684" cy="62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Рада </a:t>
          </a:r>
          <a:r>
            <a:rPr lang="ru-RU" sz="1400" kern="1200" dirty="0" err="1" smtClean="0"/>
            <a:t>Безпеки</a:t>
          </a:r>
          <a:r>
            <a:rPr lang="ru-RU" sz="1400" kern="1200" dirty="0" smtClean="0"/>
            <a:t> ООН</a:t>
          </a:r>
          <a:endParaRPr lang="ru-RU" sz="1400" kern="1200" dirty="0"/>
        </a:p>
      </dsp:txBody>
      <dsp:txXfrm>
        <a:off x="618592" y="3264098"/>
        <a:ext cx="3404684" cy="626899"/>
      </dsp:txXfrm>
    </dsp:sp>
    <dsp:sp modelId="{AB2AB2C0-A992-4D24-A769-BEB90810CB1D}">
      <dsp:nvSpPr>
        <dsp:cNvPr id="0" name=""/>
        <dsp:cNvSpPr/>
      </dsp:nvSpPr>
      <dsp:spPr>
        <a:xfrm>
          <a:off x="362325" y="4069977"/>
          <a:ext cx="268940" cy="268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84E47C-0B29-47C5-917B-DE163E19170D}">
      <dsp:nvSpPr>
        <dsp:cNvPr id="0" name=""/>
        <dsp:cNvSpPr/>
      </dsp:nvSpPr>
      <dsp:spPr>
        <a:xfrm>
          <a:off x="618592" y="3890998"/>
          <a:ext cx="3404684" cy="62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ЮНЕСКО - </a:t>
          </a:r>
          <a:r>
            <a:rPr lang="vi-VN" sz="1400" kern="1200" dirty="0" smtClean="0"/>
            <a:t>Організація Об'єднаних Націй з питань осв</a:t>
          </a:r>
          <a:r>
            <a:rPr lang="uk-UA" sz="1400" kern="1200" dirty="0" smtClean="0"/>
            <a:t>і</a:t>
          </a:r>
          <a:r>
            <a:rPr lang="vi-VN" sz="1400" kern="1200" dirty="0" smtClean="0"/>
            <a:t>ти, науки і культури</a:t>
          </a:r>
          <a:endParaRPr lang="ru-RU" sz="1400" kern="1200" dirty="0"/>
        </a:p>
      </dsp:txBody>
      <dsp:txXfrm>
        <a:off x="618592" y="3890998"/>
        <a:ext cx="3404684" cy="626899"/>
      </dsp:txXfrm>
    </dsp:sp>
    <dsp:sp modelId="{67AE7F39-4398-463D-A4BF-81AF939A54AE}">
      <dsp:nvSpPr>
        <dsp:cNvPr id="0" name=""/>
        <dsp:cNvSpPr/>
      </dsp:nvSpPr>
      <dsp:spPr>
        <a:xfrm>
          <a:off x="4206323" y="773718"/>
          <a:ext cx="3660950" cy="4307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7D1E51-88DF-43EB-8AD7-4938A7731A6A}">
      <dsp:nvSpPr>
        <dsp:cNvPr id="0" name=""/>
        <dsp:cNvSpPr/>
      </dsp:nvSpPr>
      <dsp:spPr>
        <a:xfrm>
          <a:off x="4206323" y="935471"/>
          <a:ext cx="268946" cy="2689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02FBFE-DF96-4D31-A0D2-AC430B1929CD}">
      <dsp:nvSpPr>
        <dsp:cNvPr id="0" name=""/>
        <dsp:cNvSpPr/>
      </dsp:nvSpPr>
      <dsp:spPr>
        <a:xfrm>
          <a:off x="4206323" y="0"/>
          <a:ext cx="3660950" cy="77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dirty="0" smtClean="0"/>
            <a:t>Рада Європи</a:t>
          </a:r>
          <a:endParaRPr lang="ru-RU" sz="4600" kern="1200" dirty="0"/>
        </a:p>
      </dsp:txBody>
      <dsp:txXfrm>
        <a:off x="4206323" y="0"/>
        <a:ext cx="3660950" cy="773718"/>
      </dsp:txXfrm>
    </dsp:sp>
    <dsp:sp modelId="{0313F30F-C65E-4DC2-B5C0-CD7FD342FC3F}">
      <dsp:nvSpPr>
        <dsp:cNvPr id="0" name=""/>
        <dsp:cNvSpPr/>
      </dsp:nvSpPr>
      <dsp:spPr>
        <a:xfrm>
          <a:off x="4206323" y="1562378"/>
          <a:ext cx="268940" cy="268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AEF49B-6BE8-42C8-B3FE-717785CDC94B}">
      <dsp:nvSpPr>
        <dsp:cNvPr id="0" name=""/>
        <dsp:cNvSpPr/>
      </dsp:nvSpPr>
      <dsp:spPr>
        <a:xfrm>
          <a:off x="4462590" y="1383398"/>
          <a:ext cx="3404684" cy="62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Комітет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міністрів</a:t>
          </a:r>
          <a:r>
            <a:rPr lang="ru-RU" sz="1400" kern="1200" dirty="0" smtClean="0"/>
            <a:t> Ради </a:t>
          </a:r>
          <a:r>
            <a:rPr lang="ru-RU" sz="1400" kern="1200" dirty="0" err="1" smtClean="0"/>
            <a:t>Європи</a:t>
          </a:r>
          <a:r>
            <a:rPr lang="ru-RU" sz="1400" kern="1200" dirty="0" smtClean="0"/>
            <a:t> </a:t>
          </a:r>
          <a:endParaRPr lang="ru-RU" sz="1400" kern="1200" dirty="0"/>
        </a:p>
      </dsp:txBody>
      <dsp:txXfrm>
        <a:off x="4462590" y="1383398"/>
        <a:ext cx="3404684" cy="626899"/>
      </dsp:txXfrm>
    </dsp:sp>
    <dsp:sp modelId="{DA8EE3CA-40F9-48FD-ACED-EEE85568F063}">
      <dsp:nvSpPr>
        <dsp:cNvPr id="0" name=""/>
        <dsp:cNvSpPr/>
      </dsp:nvSpPr>
      <dsp:spPr>
        <a:xfrm>
          <a:off x="4206323" y="2189278"/>
          <a:ext cx="268940" cy="268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1E7FE9-F5EE-4E1B-A641-93E937A6A724}">
      <dsp:nvSpPr>
        <dsp:cNvPr id="0" name=""/>
        <dsp:cNvSpPr/>
      </dsp:nvSpPr>
      <dsp:spPr>
        <a:xfrm>
          <a:off x="4462590" y="2010298"/>
          <a:ext cx="3404684" cy="62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Парламентська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асамблея</a:t>
          </a:r>
          <a:r>
            <a:rPr lang="ru-RU" sz="1400" kern="1200" dirty="0" smtClean="0"/>
            <a:t> Ради </a:t>
          </a:r>
          <a:r>
            <a:rPr lang="ru-RU" sz="1400" kern="1200" dirty="0" err="1" smtClean="0"/>
            <a:t>Європи</a:t>
          </a:r>
          <a:endParaRPr lang="ru-RU" sz="1400" kern="1200" dirty="0"/>
        </a:p>
      </dsp:txBody>
      <dsp:txXfrm>
        <a:off x="4462590" y="2010298"/>
        <a:ext cx="3404684" cy="626899"/>
      </dsp:txXfrm>
    </dsp:sp>
    <dsp:sp modelId="{2B7B1950-11CC-42BE-B955-D18EF09BA377}">
      <dsp:nvSpPr>
        <dsp:cNvPr id="0" name=""/>
        <dsp:cNvSpPr/>
      </dsp:nvSpPr>
      <dsp:spPr>
        <a:xfrm>
          <a:off x="4206323" y="2816178"/>
          <a:ext cx="268940" cy="268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1DF96A-45BC-4CB6-ADC6-7BB77C3D138A}">
      <dsp:nvSpPr>
        <dsp:cNvPr id="0" name=""/>
        <dsp:cNvSpPr/>
      </dsp:nvSpPr>
      <dsp:spPr>
        <a:xfrm>
          <a:off x="4462590" y="2637198"/>
          <a:ext cx="3404684" cy="62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Європейський</a:t>
          </a:r>
          <a:r>
            <a:rPr lang="ru-RU" sz="1400" kern="1200" dirty="0" smtClean="0"/>
            <a:t> суд з прав </a:t>
          </a:r>
          <a:r>
            <a:rPr lang="ru-RU" sz="1400" kern="1200" dirty="0" err="1" smtClean="0"/>
            <a:t>людини</a:t>
          </a:r>
          <a:endParaRPr lang="ru-RU" sz="1400" kern="1200" dirty="0"/>
        </a:p>
      </dsp:txBody>
      <dsp:txXfrm>
        <a:off x="4462590" y="2637198"/>
        <a:ext cx="3404684" cy="626899"/>
      </dsp:txXfrm>
    </dsp:sp>
    <dsp:sp modelId="{003D78A4-FCE5-498D-8273-B3F6D49146BF}">
      <dsp:nvSpPr>
        <dsp:cNvPr id="0" name=""/>
        <dsp:cNvSpPr/>
      </dsp:nvSpPr>
      <dsp:spPr>
        <a:xfrm>
          <a:off x="4206323" y="3443078"/>
          <a:ext cx="268940" cy="268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EEB6C2-4952-4617-B7D1-F7A739B5DCAF}">
      <dsp:nvSpPr>
        <dsp:cNvPr id="0" name=""/>
        <dsp:cNvSpPr/>
      </dsp:nvSpPr>
      <dsp:spPr>
        <a:xfrm>
          <a:off x="4462590" y="3264098"/>
          <a:ext cx="3404684" cy="62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Венеційська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комісія</a:t>
          </a:r>
          <a:endParaRPr lang="ru-RU" sz="1400" kern="1200" dirty="0"/>
        </a:p>
      </dsp:txBody>
      <dsp:txXfrm>
        <a:off x="4462590" y="3264098"/>
        <a:ext cx="3404684" cy="626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67D06-8946-47D0-A266-0E45651CB04A}">
      <dsp:nvSpPr>
        <dsp:cNvPr id="0" name=""/>
        <dsp:cNvSpPr/>
      </dsp:nvSpPr>
      <dsp:spPr>
        <a:xfrm rot="5400000">
          <a:off x="513948" y="1312414"/>
          <a:ext cx="1538356" cy="255979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8F063-A5D5-4E3A-8FE7-796318CE33C8}">
      <dsp:nvSpPr>
        <dsp:cNvPr id="0" name=""/>
        <dsp:cNvSpPr/>
      </dsp:nvSpPr>
      <dsp:spPr>
        <a:xfrm>
          <a:off x="257158" y="2077240"/>
          <a:ext cx="2310993" cy="202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Human</a:t>
          </a: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Rights </a:t>
          </a:r>
          <a:endParaRPr lang="ru-RU" sz="3300" kern="1200" dirty="0"/>
        </a:p>
      </dsp:txBody>
      <dsp:txXfrm>
        <a:off x="257158" y="2077240"/>
        <a:ext cx="2310993" cy="2025721"/>
      </dsp:txXfrm>
    </dsp:sp>
    <dsp:sp modelId="{0F48BB64-3AAA-49D8-A77C-8C3CB9F28ADA}">
      <dsp:nvSpPr>
        <dsp:cNvPr id="0" name=""/>
        <dsp:cNvSpPr/>
      </dsp:nvSpPr>
      <dsp:spPr>
        <a:xfrm>
          <a:off x="2132116" y="1123959"/>
          <a:ext cx="436036" cy="436036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BD2816-CFB4-444B-A7DF-3B2A2F8B6A1A}">
      <dsp:nvSpPr>
        <dsp:cNvPr id="0" name=""/>
        <dsp:cNvSpPr/>
      </dsp:nvSpPr>
      <dsp:spPr>
        <a:xfrm rot="5400000">
          <a:off x="3343056" y="612348"/>
          <a:ext cx="1538356" cy="255979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9A3AF-C538-44DE-96CD-575F9F7C2FDA}">
      <dsp:nvSpPr>
        <dsp:cNvPr id="0" name=""/>
        <dsp:cNvSpPr/>
      </dsp:nvSpPr>
      <dsp:spPr>
        <a:xfrm>
          <a:off x="3086266" y="1377174"/>
          <a:ext cx="2310993" cy="202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Democracy </a:t>
          </a:r>
          <a:endParaRPr lang="ru-RU" sz="3300" kern="1200" dirty="0"/>
        </a:p>
      </dsp:txBody>
      <dsp:txXfrm>
        <a:off x="3086266" y="1377174"/>
        <a:ext cx="2310993" cy="2025721"/>
      </dsp:txXfrm>
    </dsp:sp>
    <dsp:sp modelId="{D3AB5D8F-B731-448B-8691-86A4CC32D21A}">
      <dsp:nvSpPr>
        <dsp:cNvPr id="0" name=""/>
        <dsp:cNvSpPr/>
      </dsp:nvSpPr>
      <dsp:spPr>
        <a:xfrm>
          <a:off x="4961223" y="423893"/>
          <a:ext cx="436036" cy="436036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9AEB7-52BD-456A-A418-758F3D91E29E}">
      <dsp:nvSpPr>
        <dsp:cNvPr id="0" name=""/>
        <dsp:cNvSpPr/>
      </dsp:nvSpPr>
      <dsp:spPr>
        <a:xfrm rot="5400000">
          <a:off x="6172164" y="-87716"/>
          <a:ext cx="1538356" cy="255979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44E83-6B1A-4B55-9B26-9AE938D0E37E}">
      <dsp:nvSpPr>
        <dsp:cNvPr id="0" name=""/>
        <dsp:cNvSpPr/>
      </dsp:nvSpPr>
      <dsp:spPr>
        <a:xfrm>
          <a:off x="5915374" y="677109"/>
          <a:ext cx="2310993" cy="202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Ryle of Law</a:t>
          </a:r>
          <a:endParaRPr lang="ru-RU" sz="3300" kern="1200" dirty="0"/>
        </a:p>
      </dsp:txBody>
      <dsp:txXfrm>
        <a:off x="5915374" y="677109"/>
        <a:ext cx="2310993" cy="20257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3FAB1-F745-422B-BA61-3A1D2B04DCE4}">
      <dsp:nvSpPr>
        <dsp:cNvPr id="0" name=""/>
        <dsp:cNvSpPr/>
      </dsp:nvSpPr>
      <dsp:spPr>
        <a:xfrm>
          <a:off x="0" y="617060"/>
          <a:ext cx="8229600" cy="3291840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91844-9617-4D34-8C22-B8F5693F27DE}">
      <dsp:nvSpPr>
        <dsp:cNvPr id="0" name=""/>
        <dsp:cNvSpPr/>
      </dsp:nvSpPr>
      <dsp:spPr>
        <a:xfrm>
          <a:off x="987552" y="1193132"/>
          <a:ext cx="2715768" cy="1613001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bg2">
                  <a:lumMod val="50000"/>
                </a:schemeClr>
              </a:solidFill>
            </a:rPr>
            <a:t>Пряма дискримінація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987552" y="1193132"/>
        <a:ext cx="2715768" cy="1613001"/>
      </dsp:txXfrm>
    </dsp:sp>
    <dsp:sp modelId="{FAF81A17-64E1-48FA-BA07-B1297C7A8125}">
      <dsp:nvSpPr>
        <dsp:cNvPr id="0" name=""/>
        <dsp:cNvSpPr/>
      </dsp:nvSpPr>
      <dsp:spPr>
        <a:xfrm>
          <a:off x="4114800" y="1719827"/>
          <a:ext cx="3209544" cy="1613001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bg2">
                  <a:lumMod val="50000"/>
                </a:schemeClr>
              </a:solidFill>
            </a:rPr>
            <a:t>Непряма дискримінація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B050"/>
              </a:solidFill>
            </a:rPr>
            <a:t> </a:t>
          </a:r>
          <a:endParaRPr lang="ru-RU" sz="2000" kern="1200" dirty="0">
            <a:solidFill>
              <a:srgbClr val="00B050"/>
            </a:solidFill>
          </a:endParaRPr>
        </a:p>
      </dsp:txBody>
      <dsp:txXfrm>
        <a:off x="4114800" y="1719827"/>
        <a:ext cx="3209544" cy="16130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AF28D-F6A0-4792-A55D-1DFDD3DF580C}">
      <dsp:nvSpPr>
        <dsp:cNvPr id="0" name=""/>
        <dsp:cNvSpPr/>
      </dsp:nvSpPr>
      <dsp:spPr>
        <a:xfrm>
          <a:off x="4018" y="812349"/>
          <a:ext cx="2055390" cy="56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Пряма дискримінація </a:t>
          </a:r>
          <a:endParaRPr lang="ru-RU" sz="1700" kern="1200" dirty="0"/>
        </a:p>
      </dsp:txBody>
      <dsp:txXfrm>
        <a:off x="4018" y="812349"/>
        <a:ext cx="2055390" cy="568012"/>
      </dsp:txXfrm>
    </dsp:sp>
    <dsp:sp modelId="{552AF2E7-775E-4D02-BAF7-7B73827BCD3F}">
      <dsp:nvSpPr>
        <dsp:cNvPr id="0" name=""/>
        <dsp:cNvSpPr/>
      </dsp:nvSpPr>
      <dsp:spPr>
        <a:xfrm>
          <a:off x="2059409" y="315338"/>
          <a:ext cx="411078" cy="1562034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374EA-A5ED-4773-91A0-259109853D11}">
      <dsp:nvSpPr>
        <dsp:cNvPr id="0" name=""/>
        <dsp:cNvSpPr/>
      </dsp:nvSpPr>
      <dsp:spPr>
        <a:xfrm>
          <a:off x="2634918" y="315338"/>
          <a:ext cx="5590663" cy="15620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err="1" smtClean="0"/>
            <a:t>ситуація</a:t>
          </a:r>
          <a:r>
            <a:rPr lang="ru-RU" sz="1700" kern="1200" dirty="0" smtClean="0"/>
            <a:t>, за </a:t>
          </a:r>
          <a:r>
            <a:rPr lang="ru-RU" sz="1700" kern="1200" dirty="0" err="1" smtClean="0"/>
            <a:t>якої</a:t>
          </a:r>
          <a:r>
            <a:rPr lang="ru-RU" sz="1700" kern="1200" dirty="0" smtClean="0"/>
            <a:t> з особою та/</a:t>
          </a:r>
          <a:r>
            <a:rPr lang="ru-RU" sz="1700" kern="1200" dirty="0" err="1" smtClean="0"/>
            <a:t>або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групою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осіб</a:t>
          </a:r>
          <a:r>
            <a:rPr lang="ru-RU" sz="1700" kern="1200" dirty="0" smtClean="0"/>
            <a:t> за </a:t>
          </a:r>
          <a:r>
            <a:rPr lang="ru-RU" sz="1700" kern="1200" dirty="0" err="1" smtClean="0"/>
            <a:t>їх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певними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ознаками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поводяться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менш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прихильно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ніж</a:t>
          </a:r>
          <a:r>
            <a:rPr lang="ru-RU" sz="1700" kern="1200" dirty="0" smtClean="0"/>
            <a:t> з </a:t>
          </a:r>
          <a:r>
            <a:rPr lang="ru-RU" sz="1700" kern="1200" dirty="0" err="1" smtClean="0"/>
            <a:t>іншою</a:t>
          </a:r>
          <a:r>
            <a:rPr lang="ru-RU" sz="1700" kern="1200" dirty="0" smtClean="0"/>
            <a:t> особою та/</a:t>
          </a:r>
          <a:r>
            <a:rPr lang="ru-RU" sz="1700" kern="1200" dirty="0" err="1" smtClean="0"/>
            <a:t>або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групою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осіб</a:t>
          </a:r>
          <a:r>
            <a:rPr lang="ru-RU" sz="1700" kern="1200" dirty="0" smtClean="0"/>
            <a:t> в </a:t>
          </a:r>
          <a:r>
            <a:rPr lang="ru-RU" sz="1700" kern="1200" dirty="0" err="1" smtClean="0"/>
            <a:t>аналогічній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ситуації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крім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випадків</a:t>
          </a:r>
          <a:r>
            <a:rPr lang="ru-RU" sz="1700" kern="1200" dirty="0" smtClean="0"/>
            <a:t>, коли </a:t>
          </a:r>
          <a:r>
            <a:rPr lang="ru-RU" sz="1700" kern="1200" dirty="0" err="1" smtClean="0"/>
            <a:t>таке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поводження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має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правомірну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об’єктивно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обґрунтовану</a:t>
          </a:r>
          <a:r>
            <a:rPr lang="ru-RU" sz="1700" kern="1200" dirty="0" smtClean="0"/>
            <a:t> мету, </a:t>
          </a:r>
          <a:r>
            <a:rPr lang="ru-RU" sz="1700" kern="1200" dirty="0" err="1" smtClean="0"/>
            <a:t>способи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досягнення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якої</a:t>
          </a:r>
          <a:r>
            <a:rPr lang="ru-RU" sz="1700" kern="1200" dirty="0" smtClean="0"/>
            <a:t> є </a:t>
          </a:r>
          <a:r>
            <a:rPr lang="ru-RU" sz="1700" kern="1200" dirty="0" err="1" smtClean="0"/>
            <a:t>належними</a:t>
          </a:r>
          <a:r>
            <a:rPr lang="ru-RU" sz="1700" kern="1200" dirty="0" smtClean="0"/>
            <a:t> та </a:t>
          </a:r>
          <a:r>
            <a:rPr lang="ru-RU" sz="1700" kern="1200" dirty="0" err="1" smtClean="0"/>
            <a:t>необхідними</a:t>
          </a:r>
          <a:endParaRPr lang="ru-RU" sz="1700" kern="1200" dirty="0"/>
        </a:p>
      </dsp:txBody>
      <dsp:txXfrm>
        <a:off x="2634918" y="315338"/>
        <a:ext cx="5590663" cy="1562034"/>
      </dsp:txXfrm>
    </dsp:sp>
    <dsp:sp modelId="{53DE9B71-95D4-47C0-B4C0-4CA8E1F94725}">
      <dsp:nvSpPr>
        <dsp:cNvPr id="0" name=""/>
        <dsp:cNvSpPr/>
      </dsp:nvSpPr>
      <dsp:spPr>
        <a:xfrm>
          <a:off x="4018" y="2790591"/>
          <a:ext cx="2055390" cy="56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Непряма дискримінація</a:t>
          </a:r>
          <a:endParaRPr lang="ru-RU" sz="1700" kern="1200" dirty="0"/>
        </a:p>
      </dsp:txBody>
      <dsp:txXfrm>
        <a:off x="4018" y="2790591"/>
        <a:ext cx="2055390" cy="568012"/>
      </dsp:txXfrm>
    </dsp:sp>
    <dsp:sp modelId="{C9BAC71F-3406-4F97-B7E8-BCF327C88CB7}">
      <dsp:nvSpPr>
        <dsp:cNvPr id="0" name=""/>
        <dsp:cNvSpPr/>
      </dsp:nvSpPr>
      <dsp:spPr>
        <a:xfrm>
          <a:off x="2059409" y="1938573"/>
          <a:ext cx="411078" cy="227205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4EEC7-40C3-446A-B2E5-EDF3FBC0961C}">
      <dsp:nvSpPr>
        <dsp:cNvPr id="0" name=""/>
        <dsp:cNvSpPr/>
      </dsp:nvSpPr>
      <dsp:spPr>
        <a:xfrm>
          <a:off x="2634918" y="1938573"/>
          <a:ext cx="5590663" cy="2272050"/>
        </a:xfrm>
        <a:prstGeom prst="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err="1" smtClean="0"/>
            <a:t>ситуація</a:t>
          </a:r>
          <a:r>
            <a:rPr lang="ru-RU" sz="1700" kern="1200" dirty="0" smtClean="0"/>
            <a:t>, за </a:t>
          </a:r>
          <a:r>
            <a:rPr lang="ru-RU" sz="1700" kern="1200" dirty="0" err="1" smtClean="0"/>
            <a:t>якої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внаслідок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реалізації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чи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застосування</a:t>
          </a:r>
          <a:r>
            <a:rPr lang="ru-RU" sz="1700" kern="1200" dirty="0" smtClean="0"/>
            <a:t> формально </a:t>
          </a:r>
          <a:r>
            <a:rPr lang="ru-RU" sz="1700" kern="1200" dirty="0" err="1" smtClean="0"/>
            <a:t>нейтральних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правових</a:t>
          </a:r>
          <a:r>
            <a:rPr lang="ru-RU" sz="1700" kern="1200" dirty="0" smtClean="0"/>
            <a:t> норм, </a:t>
          </a:r>
          <a:r>
            <a:rPr lang="ru-RU" sz="1700" kern="1200" dirty="0" err="1" smtClean="0"/>
            <a:t>критеріїв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оцінки</a:t>
          </a:r>
          <a:r>
            <a:rPr lang="ru-RU" sz="1700" kern="1200" dirty="0" smtClean="0"/>
            <a:t>, правил, </a:t>
          </a:r>
          <a:r>
            <a:rPr lang="ru-RU" sz="1700" kern="1200" dirty="0" err="1" smtClean="0"/>
            <a:t>вимог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чи</a:t>
          </a:r>
          <a:r>
            <a:rPr lang="ru-RU" sz="1700" kern="1200" dirty="0" smtClean="0"/>
            <a:t> практики для особи та/</a:t>
          </a:r>
          <a:r>
            <a:rPr lang="ru-RU" sz="1700" kern="1200" dirty="0" err="1" smtClean="0"/>
            <a:t>або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групи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осіб</a:t>
          </a:r>
          <a:r>
            <a:rPr lang="ru-RU" sz="1700" kern="1200" dirty="0" smtClean="0"/>
            <a:t> за </a:t>
          </a:r>
          <a:r>
            <a:rPr lang="ru-RU" sz="1700" kern="1200" dirty="0" err="1" smtClean="0"/>
            <a:t>їх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певними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ознаками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виникають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менш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сприятливі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умови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або</a:t>
          </a:r>
          <a:r>
            <a:rPr lang="ru-RU" sz="1700" kern="1200" dirty="0" smtClean="0"/>
            <a:t> становище </a:t>
          </a:r>
          <a:r>
            <a:rPr lang="ru-RU" sz="1700" kern="1200" dirty="0" err="1" smtClean="0"/>
            <a:t>порівняно</a:t>
          </a:r>
          <a:r>
            <a:rPr lang="ru-RU" sz="1700" kern="1200" dirty="0" smtClean="0"/>
            <a:t> з </a:t>
          </a:r>
          <a:r>
            <a:rPr lang="ru-RU" sz="1700" kern="1200" dirty="0" err="1" smtClean="0"/>
            <a:t>іншими</a:t>
          </a:r>
          <a:r>
            <a:rPr lang="ru-RU" sz="1700" kern="1200" dirty="0" smtClean="0"/>
            <a:t> особами та/</a:t>
          </a:r>
          <a:r>
            <a:rPr lang="ru-RU" sz="1700" kern="1200" dirty="0" err="1" smtClean="0"/>
            <a:t>або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групами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осіб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крім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випадків</a:t>
          </a:r>
          <a:r>
            <a:rPr lang="ru-RU" sz="1700" kern="1200" dirty="0" smtClean="0"/>
            <a:t>, коли </a:t>
          </a:r>
          <a:r>
            <a:rPr lang="ru-RU" sz="1700" kern="1200" dirty="0" err="1" smtClean="0"/>
            <a:t>їх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реалізація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чи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застосування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має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правомірну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об’єктивно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обґрунтовану</a:t>
          </a:r>
          <a:r>
            <a:rPr lang="ru-RU" sz="1700" kern="1200" dirty="0" smtClean="0"/>
            <a:t> мету, </a:t>
          </a:r>
          <a:r>
            <a:rPr lang="ru-RU" sz="1700" kern="1200" dirty="0" err="1" smtClean="0"/>
            <a:t>способи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досягнення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якої</a:t>
          </a:r>
          <a:r>
            <a:rPr lang="ru-RU" sz="1700" kern="1200" dirty="0" smtClean="0"/>
            <a:t> є </a:t>
          </a:r>
          <a:r>
            <a:rPr lang="ru-RU" sz="1700" kern="1200" dirty="0" err="1" smtClean="0"/>
            <a:t>належними</a:t>
          </a:r>
          <a:r>
            <a:rPr lang="ru-RU" sz="1700" kern="1200" dirty="0" smtClean="0"/>
            <a:t> та </a:t>
          </a:r>
          <a:r>
            <a:rPr lang="ru-RU" sz="1700" kern="1200" dirty="0" err="1" smtClean="0"/>
            <a:t>необхідними</a:t>
          </a:r>
          <a:endParaRPr lang="ru-RU" sz="1700" kern="1200" dirty="0"/>
        </a:p>
      </dsp:txBody>
      <dsp:txXfrm>
        <a:off x="2634918" y="1938573"/>
        <a:ext cx="5590663" cy="2272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B0E94-E37E-42F8-AEBA-0813A758E26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8A7D2-FDED-4708-B23A-C1ECE4ED2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32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8A7D2-FDED-4708-B23A-C1ECE4ED2C13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78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30B50D-EDBE-4A2C-9169-AD9CF9C088F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7BBD94-72F4-4CE2-81DC-3EA63C4599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0B50D-EDBE-4A2C-9169-AD9CF9C088F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BBD94-72F4-4CE2-81DC-3EA63C4599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0B50D-EDBE-4A2C-9169-AD9CF9C088F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BBD94-72F4-4CE2-81DC-3EA63C4599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0B50D-EDBE-4A2C-9169-AD9CF9C088F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BBD94-72F4-4CE2-81DC-3EA63C4599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0B50D-EDBE-4A2C-9169-AD9CF9C088F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BBD94-72F4-4CE2-81DC-3EA63C4599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0B50D-EDBE-4A2C-9169-AD9CF9C088F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BBD94-72F4-4CE2-81DC-3EA63C4599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0B50D-EDBE-4A2C-9169-AD9CF9C088F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BBD94-72F4-4CE2-81DC-3EA63C45995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0B50D-EDBE-4A2C-9169-AD9CF9C088F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BBD94-72F4-4CE2-81DC-3EA63C45995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0B50D-EDBE-4A2C-9169-AD9CF9C088F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BBD94-72F4-4CE2-81DC-3EA63C4599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930B50D-EDBE-4A2C-9169-AD9CF9C088F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BBD94-72F4-4CE2-81DC-3EA63C45995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30B50D-EDBE-4A2C-9169-AD9CF9C088F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7BBD94-72F4-4CE2-81DC-3EA63C45995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930B50D-EDBE-4A2C-9169-AD9CF9C088F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87BBD94-72F4-4CE2-81DC-3EA63C4599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974_c77/conv" TargetMode="External"/><Relationship Id="rId2" Type="http://schemas.openxmlformats.org/officeDocument/2006/relationships/hyperlink" Target="https://minjust.gov.ua/m/stattya-10-svoboda-virajennya-poglyadi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Міжнародне інформаційне право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Інституції, принципи, документи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354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Рада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офіційно</a:t>
            </a:r>
            <a:r>
              <a:rPr lang="ru-RU" dirty="0"/>
              <a:t> заснована 5 </a:t>
            </a:r>
            <a:r>
              <a:rPr lang="ru-RU" dirty="0" err="1"/>
              <a:t>травня</a:t>
            </a:r>
            <a:r>
              <a:rPr lang="ru-RU" dirty="0"/>
              <a:t> 1949 року </a:t>
            </a:r>
            <a:r>
              <a:rPr lang="ru-RU" dirty="0" err="1"/>
              <a:t>Лондонською</a:t>
            </a:r>
            <a:r>
              <a:rPr lang="ru-RU" dirty="0"/>
              <a:t> </a:t>
            </a:r>
            <a:r>
              <a:rPr lang="ru-RU" dirty="0" err="1"/>
              <a:t>Угодою</a:t>
            </a:r>
            <a:r>
              <a:rPr lang="ru-RU" dirty="0"/>
              <a:t>, </a:t>
            </a:r>
            <a:r>
              <a:rPr lang="ru-RU" dirty="0" err="1"/>
              <a:t>підписаною</a:t>
            </a:r>
            <a:r>
              <a:rPr lang="ru-RU" dirty="0"/>
              <a:t> </a:t>
            </a:r>
            <a:r>
              <a:rPr lang="ru-RU" dirty="0" err="1"/>
              <a:t>десятьма</a:t>
            </a:r>
            <a:r>
              <a:rPr lang="ru-RU" dirty="0"/>
              <a:t> </a:t>
            </a:r>
            <a:r>
              <a:rPr lang="ru-RU" dirty="0" err="1"/>
              <a:t>країнами-засновниками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Основною </a:t>
            </a:r>
            <a:r>
              <a:rPr lang="ru-RU" dirty="0"/>
              <a:t>статутною </a:t>
            </a:r>
            <a:r>
              <a:rPr lang="ru-RU" dirty="0" err="1"/>
              <a:t>умовою</a:t>
            </a:r>
            <a:r>
              <a:rPr lang="ru-RU" dirty="0"/>
              <a:t> для </a:t>
            </a:r>
            <a:r>
              <a:rPr lang="ru-RU" dirty="0" err="1"/>
              <a:t>вступу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до Ради </a:t>
            </a:r>
            <a:r>
              <a:rPr lang="ru-RU" dirty="0" err="1"/>
              <a:t>Європи</a:t>
            </a:r>
            <a:r>
              <a:rPr lang="ru-RU" dirty="0"/>
              <a:t> (</a:t>
            </a:r>
            <a:r>
              <a:rPr lang="ru-RU" dirty="0" err="1"/>
              <a:t>РЄ</a:t>
            </a:r>
            <a:r>
              <a:rPr lang="ru-RU" dirty="0"/>
              <a:t>) є </a:t>
            </a:r>
            <a:r>
              <a:rPr lang="ru-RU" dirty="0" err="1"/>
              <a:t>визнання</a:t>
            </a:r>
            <a:r>
              <a:rPr lang="ru-RU" dirty="0"/>
              <a:t> державою-кандидатом принципу верховенства права,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зобов'язання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права та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свободи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 особам,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юрисдикцією</a:t>
            </a:r>
            <a:r>
              <a:rPr lang="ru-RU" dirty="0" smtClean="0"/>
              <a:t>.</a:t>
            </a:r>
          </a:p>
          <a:p>
            <a:r>
              <a:rPr lang="ru-RU" dirty="0"/>
              <a:t>Штаб-квартира Ради </a:t>
            </a:r>
            <a:r>
              <a:rPr lang="ru-RU" dirty="0" err="1"/>
              <a:t>Європи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у </a:t>
            </a:r>
            <a:r>
              <a:rPr lang="ru-RU" dirty="0" err="1" smtClean="0"/>
              <a:t>Страсбурзі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Входить 47 держав-</a:t>
            </a:r>
            <a:r>
              <a:rPr lang="ru-RU" dirty="0" err="1" smtClean="0"/>
              <a:t>членів</a:t>
            </a:r>
            <a:r>
              <a:rPr lang="ru-RU" dirty="0" smtClean="0"/>
              <a:t> </a:t>
            </a:r>
            <a:r>
              <a:rPr lang="ru-RU" dirty="0" err="1" smtClean="0"/>
              <a:t>європейського</a:t>
            </a:r>
            <a:r>
              <a:rPr lang="ru-RU" dirty="0" smtClean="0"/>
              <a:t> простору. </a:t>
            </a:r>
          </a:p>
          <a:p>
            <a:r>
              <a:rPr lang="ru-RU" dirty="0" err="1" smtClean="0"/>
              <a:t>Основний</a:t>
            </a:r>
            <a:r>
              <a:rPr lang="ru-RU" dirty="0" smtClean="0"/>
              <a:t> документ – </a:t>
            </a:r>
            <a:r>
              <a:rPr lang="ru-RU" dirty="0" err="1" smtClean="0"/>
              <a:t>Конвенція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захист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 і </a:t>
            </a:r>
            <a:r>
              <a:rPr lang="ru-RU" dirty="0" err="1"/>
              <a:t>основоположних</a:t>
            </a:r>
            <a:r>
              <a:rPr lang="ru-RU" dirty="0"/>
              <a:t> свобод </a:t>
            </a:r>
            <a:r>
              <a:rPr lang="ru-RU" dirty="0" smtClean="0"/>
              <a:t>(1950).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Рада </a:t>
            </a:r>
            <a:r>
              <a:rPr lang="ru-RU" dirty="0" err="1"/>
              <a:t>Європи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797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45552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Фундаментальні цінності Ради Європи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179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Генеральний секретар Ради Європи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374441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5733256"/>
            <a:ext cx="4730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Марія</a:t>
            </a:r>
            <a:r>
              <a:rPr lang="ru-RU" sz="2800" dirty="0"/>
              <a:t> </a:t>
            </a:r>
            <a:r>
              <a:rPr lang="ru-RU" sz="2800" dirty="0" err="1"/>
              <a:t>Пейчинович-Бурич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04288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4968552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Принцип (право держав на)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санкціонування</a:t>
            </a:r>
            <a:r>
              <a:rPr lang="ru-RU" dirty="0"/>
              <a:t>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транскордонного</a:t>
            </a:r>
            <a:r>
              <a:rPr lang="ru-RU" dirty="0" smtClean="0"/>
              <a:t> </a:t>
            </a:r>
            <a:r>
              <a:rPr lang="ru-RU" dirty="0" err="1"/>
              <a:t>радіомовлення</a:t>
            </a:r>
            <a:r>
              <a:rPr lang="ru-RU" dirty="0"/>
              <a:t> і </a:t>
            </a:r>
            <a:r>
              <a:rPr lang="ru-RU" dirty="0" err="1"/>
              <a:t>телевізійного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.</a:t>
            </a:r>
          </a:p>
          <a:p>
            <a:r>
              <a:rPr lang="ru-RU" dirty="0" smtClean="0"/>
              <a:t>Принцип </a:t>
            </a:r>
            <a:r>
              <a:rPr lang="ru-RU" dirty="0"/>
              <a:t>(</a:t>
            </a:r>
            <a:r>
              <a:rPr lang="ru-RU" dirty="0" err="1"/>
              <a:t>обов’язок</a:t>
            </a:r>
            <a:r>
              <a:rPr lang="ru-RU" dirty="0"/>
              <a:t> держав) </a:t>
            </a:r>
            <a:r>
              <a:rPr lang="ru-RU" dirty="0" err="1"/>
              <a:t>попередження</a:t>
            </a:r>
            <a:r>
              <a:rPr lang="ru-RU" dirty="0"/>
              <a:t> і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 </a:t>
            </a:r>
            <a:r>
              <a:rPr lang="ru-RU" dirty="0" err="1" smtClean="0"/>
              <a:t>ідей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засуджуються</a:t>
            </a:r>
            <a:r>
              <a:rPr lang="ru-RU" dirty="0"/>
              <a:t> </a:t>
            </a:r>
            <a:r>
              <a:rPr lang="ru-RU" dirty="0" err="1"/>
              <a:t>міжнародним</a:t>
            </a:r>
            <a:r>
              <a:rPr lang="ru-RU" dirty="0"/>
              <a:t> </a:t>
            </a:r>
            <a:r>
              <a:rPr lang="ru-RU" dirty="0" err="1"/>
              <a:t>співтовариством</a:t>
            </a:r>
            <a:r>
              <a:rPr lang="ru-RU" dirty="0"/>
              <a:t>.</a:t>
            </a:r>
          </a:p>
          <a:p>
            <a:r>
              <a:rPr lang="ru-RU" dirty="0" smtClean="0"/>
              <a:t>Принцип </a:t>
            </a:r>
            <a:r>
              <a:rPr lang="ru-RU" dirty="0"/>
              <a:t>(</a:t>
            </a:r>
            <a:r>
              <a:rPr lang="ru-RU" dirty="0" err="1"/>
              <a:t>обов’язок</a:t>
            </a:r>
            <a:r>
              <a:rPr lang="ru-RU" dirty="0"/>
              <a:t> держав)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вільного</a:t>
            </a:r>
            <a:r>
              <a:rPr lang="ru-RU" dirty="0"/>
              <a:t> доступу </a:t>
            </a:r>
            <a:r>
              <a:rPr lang="ru-RU" dirty="0" err="1" smtClean="0"/>
              <a:t>населення</a:t>
            </a:r>
            <a:r>
              <a:rPr lang="ru-RU" dirty="0" smtClean="0"/>
              <a:t> до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</a:t>
            </a:r>
          </a:p>
          <a:p>
            <a:r>
              <a:rPr lang="ru-RU" dirty="0" smtClean="0"/>
              <a:t>Принцип </a:t>
            </a:r>
            <a:r>
              <a:rPr lang="ru-RU" dirty="0"/>
              <a:t>(право держав) </a:t>
            </a:r>
            <a:r>
              <a:rPr lang="ru-RU" dirty="0" err="1"/>
              <a:t>протидії</a:t>
            </a:r>
            <a:r>
              <a:rPr lang="ru-RU" dirty="0"/>
              <a:t> держав </a:t>
            </a:r>
            <a:r>
              <a:rPr lang="ru-RU" dirty="0" err="1"/>
              <a:t>розповсюдженню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заборонені</a:t>
            </a:r>
            <a:r>
              <a:rPr lang="ru-RU" dirty="0"/>
              <a:t> </a:t>
            </a:r>
            <a:r>
              <a:rPr lang="ru-RU" dirty="0" err="1"/>
              <a:t>міжнародною</a:t>
            </a:r>
            <a:r>
              <a:rPr lang="ru-RU" dirty="0"/>
              <a:t> </a:t>
            </a:r>
            <a:r>
              <a:rPr lang="ru-RU" dirty="0" err="1"/>
              <a:t>спільнотою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 smtClean="0"/>
              <a:t>представляють</a:t>
            </a:r>
            <a:r>
              <a:rPr lang="ru-RU" dirty="0" smtClean="0"/>
              <a:t> </a:t>
            </a:r>
            <a:r>
              <a:rPr lang="ru-RU" dirty="0"/>
              <a:t>собою </a:t>
            </a:r>
            <a:r>
              <a:rPr lang="ru-RU" dirty="0" err="1"/>
              <a:t>загрозу</a:t>
            </a:r>
            <a:r>
              <a:rPr lang="ru-RU" dirty="0"/>
              <a:t> </a:t>
            </a:r>
            <a:r>
              <a:rPr lang="ru-RU" dirty="0" err="1"/>
              <a:t>державній</a:t>
            </a:r>
            <a:r>
              <a:rPr lang="ru-RU" dirty="0"/>
              <a:t> </a:t>
            </a:r>
            <a:r>
              <a:rPr lang="ru-RU" dirty="0" err="1"/>
              <a:t>безпеці</a:t>
            </a:r>
            <a:r>
              <a:rPr lang="ru-RU" dirty="0"/>
              <a:t>, </a:t>
            </a:r>
            <a:r>
              <a:rPr lang="ru-RU" dirty="0" err="1" smtClean="0"/>
              <a:t>громадському</a:t>
            </a:r>
            <a:r>
              <a:rPr lang="ru-RU" dirty="0" smtClean="0"/>
              <a:t> порядку</a:t>
            </a:r>
            <a:r>
              <a:rPr lang="ru-RU" dirty="0"/>
              <a:t>, </a:t>
            </a:r>
            <a:r>
              <a:rPr lang="ru-RU" dirty="0" err="1"/>
              <a:t>здоров’ю</a:t>
            </a:r>
            <a:r>
              <a:rPr lang="ru-RU" dirty="0"/>
              <a:t> і </a:t>
            </a:r>
            <a:r>
              <a:rPr lang="ru-RU" dirty="0" err="1"/>
              <a:t>моральності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</a:t>
            </a:r>
          </a:p>
          <a:p>
            <a:r>
              <a:rPr lang="ru-RU" dirty="0" smtClean="0"/>
              <a:t>Принцип </a:t>
            </a:r>
            <a:r>
              <a:rPr lang="ru-RU" dirty="0"/>
              <a:t>(право держав) </a:t>
            </a:r>
            <a:r>
              <a:rPr lang="ru-RU" dirty="0" err="1"/>
              <a:t>розвитку</a:t>
            </a:r>
            <a:r>
              <a:rPr lang="ru-RU" dirty="0"/>
              <a:t> державами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 smtClean="0"/>
              <a:t>інформаційних</a:t>
            </a:r>
            <a:r>
              <a:rPr lang="ru-RU" dirty="0" smtClean="0"/>
              <a:t> </a:t>
            </a:r>
            <a:r>
              <a:rPr lang="ru-RU" dirty="0" err="1" smtClean="0"/>
              <a:t>інфраструктур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, </a:t>
            </a:r>
            <a:r>
              <a:rPr lang="ru-RU" dirty="0" err="1" smtClean="0"/>
              <a:t>економічних</a:t>
            </a:r>
            <a:r>
              <a:rPr lang="ru-RU" dirty="0" smtClean="0"/>
              <a:t> і </a:t>
            </a:r>
            <a:r>
              <a:rPr lang="ru-RU" dirty="0" err="1"/>
              <a:t>культурних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.</a:t>
            </a:r>
          </a:p>
          <a:p>
            <a:r>
              <a:rPr lang="ru-RU" dirty="0" smtClean="0"/>
              <a:t>Принцип </a:t>
            </a:r>
            <a:r>
              <a:rPr lang="ru-RU" dirty="0"/>
              <a:t>(</a:t>
            </a:r>
            <a:r>
              <a:rPr lang="ru-RU" dirty="0" err="1"/>
              <a:t>обов’язок</a:t>
            </a:r>
            <a:r>
              <a:rPr lang="ru-RU" dirty="0"/>
              <a:t>) </a:t>
            </a:r>
            <a:r>
              <a:rPr lang="ru-RU" dirty="0" err="1"/>
              <a:t>попередження</a:t>
            </a:r>
            <a:r>
              <a:rPr lang="ru-RU" dirty="0"/>
              <a:t> і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для </a:t>
            </a:r>
            <a:r>
              <a:rPr lang="ru-RU" dirty="0" err="1"/>
              <a:t>образливої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ворожої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smtClean="0"/>
              <a:t>державам </a:t>
            </a:r>
            <a:r>
              <a:rPr lang="ru-RU" dirty="0" err="1" smtClean="0"/>
              <a:t>пропаганди</a:t>
            </a:r>
            <a:r>
              <a:rPr lang="ru-RU" dirty="0" smtClean="0"/>
              <a:t> </a:t>
            </a:r>
            <a:r>
              <a:rPr lang="ru-RU" dirty="0"/>
              <a:t>і для </a:t>
            </a:r>
            <a:r>
              <a:rPr lang="ru-RU" dirty="0" err="1"/>
              <a:t>втручання</a:t>
            </a:r>
            <a:r>
              <a:rPr lang="ru-RU" dirty="0"/>
              <a:t> в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.</a:t>
            </a:r>
          </a:p>
          <a:p>
            <a:r>
              <a:rPr lang="ru-RU" dirty="0" smtClean="0"/>
              <a:t>Принцип </a:t>
            </a:r>
            <a:r>
              <a:rPr lang="ru-RU" dirty="0"/>
              <a:t>(</a:t>
            </a:r>
            <a:r>
              <a:rPr lang="ru-RU" dirty="0" err="1"/>
              <a:t>обов’язок</a:t>
            </a:r>
            <a:r>
              <a:rPr lang="ru-RU" dirty="0"/>
              <a:t>) </a:t>
            </a:r>
            <a:r>
              <a:rPr lang="ru-RU" dirty="0" err="1"/>
              <a:t>заохочувати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прогресивних</a:t>
            </a:r>
            <a:r>
              <a:rPr lang="ru-RU" dirty="0"/>
              <a:t> </a:t>
            </a:r>
            <a:r>
              <a:rPr lang="ru-RU" dirty="0" err="1" smtClean="0"/>
              <a:t>загальнодемократичних</a:t>
            </a:r>
            <a:r>
              <a:rPr lang="ru-RU" dirty="0" smtClean="0"/>
              <a:t> </a:t>
            </a:r>
            <a:r>
              <a:rPr lang="ru-RU" dirty="0" err="1" smtClean="0"/>
              <a:t>ідей</a:t>
            </a:r>
            <a:r>
              <a:rPr lang="ru-RU" dirty="0"/>
              <a:t>.</a:t>
            </a:r>
          </a:p>
          <a:p>
            <a:r>
              <a:rPr lang="ru-RU" dirty="0" smtClean="0"/>
              <a:t>Принцип </a:t>
            </a:r>
            <a:r>
              <a:rPr lang="ru-RU" dirty="0"/>
              <a:t>(</a:t>
            </a:r>
            <a:r>
              <a:rPr lang="ru-RU" dirty="0" err="1"/>
              <a:t>обов’язок</a:t>
            </a:r>
            <a:r>
              <a:rPr lang="ru-RU" dirty="0"/>
              <a:t>) </a:t>
            </a:r>
            <a:r>
              <a:rPr lang="ru-RU" dirty="0" err="1"/>
              <a:t>здійснення</a:t>
            </a:r>
            <a:r>
              <a:rPr lang="ru-RU" dirty="0"/>
              <a:t> контролю за </a:t>
            </a:r>
            <a:r>
              <a:rPr lang="ru-RU" dirty="0" err="1"/>
              <a:t>діяльністю</a:t>
            </a:r>
            <a:r>
              <a:rPr lang="ru-RU" dirty="0"/>
              <a:t> </a:t>
            </a:r>
            <a:r>
              <a:rPr lang="ru-RU" dirty="0" err="1" smtClean="0"/>
              <a:t>національних</a:t>
            </a:r>
            <a:r>
              <a:rPr lang="ru-RU" dirty="0" smtClean="0"/>
              <a:t> </a:t>
            </a:r>
            <a:r>
              <a:rPr lang="ru-RU" dirty="0" err="1" smtClean="0"/>
              <a:t>ЗМІ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поширюють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та </a:t>
            </a:r>
            <a:r>
              <a:rPr lang="ru-RU" dirty="0" err="1"/>
              <a:t>відомості</a:t>
            </a:r>
            <a:r>
              <a:rPr lang="ru-RU" dirty="0"/>
              <a:t> за кордоном.</a:t>
            </a:r>
          </a:p>
          <a:p>
            <a:r>
              <a:rPr lang="ru-RU" dirty="0" smtClean="0"/>
              <a:t>Принцип </a:t>
            </a:r>
            <a:r>
              <a:rPr lang="ru-RU" dirty="0" err="1"/>
              <a:t>неприпустимості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дискримінації</a:t>
            </a:r>
            <a:r>
              <a:rPr lang="ru-RU" dirty="0"/>
              <a:t> держав </a:t>
            </a:r>
            <a:r>
              <a:rPr lang="ru-RU" dirty="0" smtClean="0"/>
              <a:t>в </a:t>
            </a:r>
            <a:r>
              <a:rPr lang="ru-RU" dirty="0" err="1" smtClean="0"/>
              <a:t>отриманні</a:t>
            </a:r>
            <a:r>
              <a:rPr lang="ru-RU" dirty="0" smtClean="0"/>
              <a:t> </a:t>
            </a:r>
            <a:r>
              <a:rPr lang="ru-RU" dirty="0"/>
              <a:t>доступу до </a:t>
            </a:r>
            <a:r>
              <a:rPr lang="ru-RU" dirty="0" err="1"/>
              <a:t>відкритої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і до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 smtClean="0"/>
              <a:t>інформаційних</a:t>
            </a:r>
            <a:r>
              <a:rPr lang="ru-RU" dirty="0" smtClean="0"/>
              <a:t> і </a:t>
            </a:r>
            <a:r>
              <a:rPr lang="ru-RU" dirty="0" err="1"/>
              <a:t>комунікаційних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.</a:t>
            </a:r>
          </a:p>
          <a:p>
            <a:r>
              <a:rPr lang="ru-RU" dirty="0" smtClean="0"/>
              <a:t>Принцип </a:t>
            </a:r>
            <a:r>
              <a:rPr lang="ru-RU" dirty="0" err="1"/>
              <a:t>співробітництва</a:t>
            </a:r>
            <a:r>
              <a:rPr lang="ru-RU" dirty="0"/>
              <a:t> держав в </a:t>
            </a:r>
            <a:r>
              <a:rPr lang="ru-RU" dirty="0" err="1"/>
              <a:t>інформаційній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200" dirty="0" err="1"/>
              <a:t>Принципи</a:t>
            </a:r>
            <a:r>
              <a:rPr lang="ru-RU" sz="3200" dirty="0"/>
              <a:t> </a:t>
            </a:r>
            <a:r>
              <a:rPr lang="ru-RU" sz="3200" dirty="0" err="1"/>
              <a:t>міжнародного</a:t>
            </a:r>
            <a:r>
              <a:rPr lang="ru-RU" sz="3200" dirty="0"/>
              <a:t> </a:t>
            </a:r>
            <a:r>
              <a:rPr lang="ru-RU" sz="3200" dirty="0" err="1"/>
              <a:t>інформаційного</a:t>
            </a:r>
            <a:r>
              <a:rPr lang="ru-RU" sz="3200" dirty="0"/>
              <a:t> права</a:t>
            </a:r>
          </a:p>
        </p:txBody>
      </p:sp>
    </p:spTree>
    <p:extLst>
      <p:ext uri="{BB962C8B-B14F-4D97-AF65-F5344CB8AC3E}">
        <p14:creationId xmlns:p14="http://schemas.microsoft.com/office/powerpoint/2010/main" val="1922046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/>
              <a:t>декларація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 (1948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Міжнародний</a:t>
            </a:r>
            <a:r>
              <a:rPr lang="ru-RU" dirty="0" smtClean="0"/>
              <a:t> </a:t>
            </a:r>
            <a:r>
              <a:rPr lang="ru-RU" dirty="0"/>
              <a:t>пакт про </a:t>
            </a:r>
            <a:r>
              <a:rPr lang="ru-RU" dirty="0" err="1"/>
              <a:t>громадянські</a:t>
            </a:r>
            <a:r>
              <a:rPr lang="ru-RU" dirty="0"/>
              <a:t> та </a:t>
            </a:r>
            <a:r>
              <a:rPr lang="ru-RU" dirty="0" err="1"/>
              <a:t>політичні</a:t>
            </a:r>
            <a:r>
              <a:rPr lang="ru-RU" dirty="0"/>
              <a:t> права (</a:t>
            </a:r>
            <a:r>
              <a:rPr lang="ru-RU" dirty="0" smtClean="0"/>
              <a:t>1966)</a:t>
            </a:r>
          </a:p>
          <a:p>
            <a:r>
              <a:rPr lang="ru-RU" dirty="0" err="1"/>
              <a:t>Декларація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неприпустимості</a:t>
            </a:r>
            <a:r>
              <a:rPr lang="ru-RU" dirty="0"/>
              <a:t> </a:t>
            </a:r>
            <a:r>
              <a:rPr lang="ru-RU" dirty="0" err="1"/>
              <a:t>втручання</a:t>
            </a:r>
            <a:r>
              <a:rPr lang="ru-RU" dirty="0"/>
              <a:t> у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 держав, про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незалежності</a:t>
            </a:r>
            <a:r>
              <a:rPr lang="ru-RU" dirty="0"/>
              <a:t> та </a:t>
            </a:r>
            <a:r>
              <a:rPr lang="ru-RU" dirty="0" err="1" smtClean="0"/>
              <a:t>суверенітету</a:t>
            </a:r>
            <a:r>
              <a:rPr lang="ru-RU" dirty="0" smtClean="0"/>
              <a:t> (1965)</a:t>
            </a:r>
          </a:p>
          <a:p>
            <a:r>
              <a:rPr lang="ru-RU" dirty="0" err="1"/>
              <a:t>Декларація</a:t>
            </a:r>
            <a:r>
              <a:rPr lang="ru-RU" dirty="0"/>
              <a:t> </a:t>
            </a:r>
            <a:r>
              <a:rPr lang="ru-RU" dirty="0" err="1"/>
              <a:t>керівних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 з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через </a:t>
            </a:r>
            <a:r>
              <a:rPr lang="ru-RU" dirty="0" err="1"/>
              <a:t>супутники</a:t>
            </a:r>
            <a:r>
              <a:rPr lang="ru-RU" dirty="0"/>
              <a:t> для 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розповсюдження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та </a:t>
            </a:r>
            <a:r>
              <a:rPr lang="ru-RU" dirty="0" err="1"/>
              <a:t>розширення</a:t>
            </a:r>
            <a:r>
              <a:rPr lang="ru-RU" dirty="0"/>
              <a:t> культурного </a:t>
            </a:r>
            <a:r>
              <a:rPr lang="ru-RU" dirty="0" err="1" smtClean="0"/>
              <a:t>обміну</a:t>
            </a:r>
            <a:r>
              <a:rPr lang="ru-RU" dirty="0" smtClean="0"/>
              <a:t> (ЮНЕСКО, 1972)</a:t>
            </a:r>
          </a:p>
          <a:p>
            <a:r>
              <a:rPr lang="ru-RU" dirty="0" err="1"/>
              <a:t>Декларація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стосуються</a:t>
            </a:r>
            <a:r>
              <a:rPr lang="ru-RU" dirty="0"/>
              <a:t> </a:t>
            </a:r>
            <a:r>
              <a:rPr lang="ru-RU" dirty="0" err="1"/>
              <a:t>внеску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у </a:t>
            </a:r>
            <a:r>
              <a:rPr lang="ru-RU" dirty="0" err="1"/>
              <a:t>зміцнення</a:t>
            </a:r>
            <a:r>
              <a:rPr lang="ru-RU" dirty="0"/>
              <a:t> миру та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взаєморозуміння</a:t>
            </a:r>
            <a:r>
              <a:rPr lang="ru-RU" dirty="0"/>
              <a:t>, у </a:t>
            </a:r>
            <a:r>
              <a:rPr lang="ru-RU" dirty="0" err="1"/>
              <a:t>розвиток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smtClean="0"/>
              <a:t>(ЮНЕСКО, 1978)</a:t>
            </a:r>
          </a:p>
          <a:p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державами </a:t>
            </a:r>
            <a:r>
              <a:rPr lang="ru-RU" dirty="0" err="1"/>
              <a:t>штучних</a:t>
            </a:r>
            <a:r>
              <a:rPr lang="ru-RU" dirty="0"/>
              <a:t> </a:t>
            </a:r>
            <a:r>
              <a:rPr lang="ru-RU" dirty="0" err="1"/>
              <a:t>супутників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для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безпосереднього</a:t>
            </a:r>
            <a:r>
              <a:rPr lang="ru-RU" dirty="0"/>
              <a:t> </a:t>
            </a:r>
            <a:r>
              <a:rPr lang="ru-RU" dirty="0" err="1"/>
              <a:t>телевізійного</a:t>
            </a:r>
            <a:r>
              <a:rPr lang="ru-RU" dirty="0"/>
              <a:t> </a:t>
            </a:r>
            <a:r>
              <a:rPr lang="ru-RU" dirty="0" err="1" smtClean="0"/>
              <a:t>мовлення</a:t>
            </a:r>
            <a:r>
              <a:rPr lang="ru-RU" dirty="0" smtClean="0"/>
              <a:t> (1982)</a:t>
            </a:r>
          </a:p>
          <a:p>
            <a:r>
              <a:rPr lang="ru-RU" dirty="0" err="1"/>
              <a:t>Конвенція</a:t>
            </a:r>
            <a:r>
              <a:rPr lang="ru-RU" dirty="0"/>
              <a:t> про </a:t>
            </a:r>
            <a:r>
              <a:rPr lang="ru-RU" dirty="0" err="1"/>
              <a:t>охорону</a:t>
            </a:r>
            <a:r>
              <a:rPr lang="ru-RU" dirty="0"/>
              <a:t> та </a:t>
            </a:r>
            <a:r>
              <a:rPr lang="ru-RU" dirty="0" err="1"/>
              <a:t>заохочення</a:t>
            </a:r>
            <a:r>
              <a:rPr lang="ru-RU" dirty="0"/>
              <a:t> </a:t>
            </a:r>
            <a:r>
              <a:rPr lang="ru-RU" dirty="0" err="1"/>
              <a:t>розмаїття</a:t>
            </a:r>
            <a:r>
              <a:rPr lang="ru-RU" dirty="0"/>
              <a:t> форм культурного </a:t>
            </a:r>
            <a:r>
              <a:rPr lang="ru-RU" dirty="0" err="1"/>
              <a:t>самовираження</a:t>
            </a:r>
            <a:r>
              <a:rPr lang="ru-RU" dirty="0"/>
              <a:t> </a:t>
            </a:r>
            <a:r>
              <a:rPr lang="ru-RU" dirty="0" smtClean="0"/>
              <a:t>(ЮНЕСКО, 2005)</a:t>
            </a:r>
            <a:endParaRPr lang="ru-RU" dirty="0"/>
          </a:p>
          <a:p>
            <a:r>
              <a:rPr lang="ru-RU" dirty="0" err="1"/>
              <a:t>Конвенція</a:t>
            </a:r>
            <a:r>
              <a:rPr lang="ru-RU" dirty="0"/>
              <a:t> про права </a:t>
            </a:r>
            <a:r>
              <a:rPr lang="ru-RU" dirty="0" err="1"/>
              <a:t>осіб</a:t>
            </a:r>
            <a:r>
              <a:rPr lang="ru-RU" dirty="0"/>
              <a:t> з </a:t>
            </a:r>
            <a:r>
              <a:rPr lang="ru-RU" dirty="0" err="1"/>
              <a:t>інвалідністю</a:t>
            </a:r>
            <a:r>
              <a:rPr lang="ru-RU" dirty="0"/>
              <a:t> (2006</a:t>
            </a:r>
            <a:r>
              <a:rPr lang="ru-RU" dirty="0" smtClean="0"/>
              <a:t>)</a:t>
            </a:r>
          </a:p>
          <a:p>
            <a:r>
              <a:rPr lang="ru-RU" dirty="0" err="1"/>
              <a:t>Резолюція</a:t>
            </a:r>
            <a:r>
              <a:rPr lang="ru-RU" dirty="0"/>
              <a:t> про </a:t>
            </a:r>
            <a:r>
              <a:rPr lang="ru-RU" dirty="0" err="1"/>
              <a:t>сприяння</a:t>
            </a:r>
            <a:r>
              <a:rPr lang="ru-RU" dirty="0"/>
              <a:t> та </a:t>
            </a:r>
            <a:r>
              <a:rPr lang="ru-RU" dirty="0" err="1"/>
              <a:t>захист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 (</a:t>
            </a:r>
            <a:r>
              <a:rPr lang="ru-RU" dirty="0" smtClean="0"/>
              <a:t>2012)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Документи</a:t>
            </a:r>
            <a:r>
              <a:rPr lang="ru-RU" sz="3200" dirty="0" smtClean="0"/>
              <a:t> ООН у </a:t>
            </a:r>
            <a:r>
              <a:rPr lang="ru-RU" sz="3200" dirty="0" err="1" smtClean="0"/>
              <a:t>галузі</a:t>
            </a:r>
            <a:r>
              <a:rPr lang="ru-RU" sz="3200" dirty="0" smtClean="0"/>
              <a:t> </a:t>
            </a:r>
            <a:r>
              <a:rPr lang="ru-RU" sz="3200" dirty="0" err="1" smtClean="0"/>
              <a:t>інформації</a:t>
            </a:r>
            <a:r>
              <a:rPr lang="ru-RU" sz="3200" dirty="0" smtClean="0"/>
              <a:t>,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</a:t>
            </a:r>
            <a:r>
              <a:rPr lang="ru-RU" sz="3200" dirty="0" err="1"/>
              <a:t>ратифіковані</a:t>
            </a:r>
            <a:r>
              <a:rPr lang="ru-RU" sz="3200" dirty="0"/>
              <a:t> </a:t>
            </a:r>
            <a:r>
              <a:rPr lang="ru-RU" sz="3200" dirty="0" err="1"/>
              <a:t>Україною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84472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єдина</a:t>
            </a:r>
            <a:r>
              <a:rPr lang="ru-RU" dirty="0"/>
              <a:t> </a:t>
            </a:r>
            <a:r>
              <a:rPr lang="ru-RU" dirty="0" err="1"/>
              <a:t>міжурядова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, </a:t>
            </a:r>
            <a:r>
              <a:rPr lang="ru-RU" dirty="0" err="1"/>
              <a:t>присвячена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</a:t>
            </a:r>
            <a:r>
              <a:rPr lang="ru-RU" dirty="0" err="1"/>
              <a:t>сприянню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доступу до </a:t>
            </a:r>
            <a:r>
              <a:rPr lang="ru-RU" dirty="0" err="1"/>
              <a:t>інформації</a:t>
            </a:r>
            <a:r>
              <a:rPr lang="ru-RU" dirty="0"/>
              <a:t> та </a:t>
            </a:r>
            <a:r>
              <a:rPr lang="ru-RU" dirty="0" err="1"/>
              <a:t>знань</a:t>
            </a:r>
            <a:r>
              <a:rPr lang="ru-RU" dirty="0"/>
              <a:t> з метою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якісно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умов </a:t>
            </a:r>
            <a:r>
              <a:rPr lang="ru-RU" dirty="0" err="1"/>
              <a:t>розвитку</a:t>
            </a:r>
            <a:r>
              <a:rPr lang="ru-RU" dirty="0"/>
              <a:t> науки, </a:t>
            </a:r>
            <a:r>
              <a:rPr lang="ru-RU" dirty="0" err="1"/>
              <a:t>освіти</a:t>
            </a:r>
            <a:r>
              <a:rPr lang="ru-RU" dirty="0"/>
              <a:t> та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ключовим</a:t>
            </a:r>
            <a:r>
              <a:rPr lang="ru-RU" dirty="0"/>
              <a:t> моментом </a:t>
            </a:r>
            <a:r>
              <a:rPr lang="ru-RU" dirty="0" err="1"/>
              <a:t>розбудови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 smtClean="0"/>
              <a:t>.</a:t>
            </a:r>
          </a:p>
          <a:p>
            <a:r>
              <a:rPr lang="uk-UA" dirty="0"/>
              <a:t>Головна мета - повсюдно сприяти розвитку "освіти для всіх", "вільному обміну інформацією і знаннями" і збільшенню засобів комунікації між людьми.</a:t>
            </a:r>
          </a:p>
          <a:p>
            <a:r>
              <a:rPr lang="uk-UA" dirty="0" smtClean="0"/>
              <a:t>Програма </a:t>
            </a:r>
            <a:r>
              <a:rPr lang="uk-UA" dirty="0"/>
              <a:t>повинна сприяти зменшенню розриву між інформаційно-багатими і інформаційно-бідними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/>
              <a:t>Програма</a:t>
            </a:r>
            <a:r>
              <a:rPr lang="ru-RU" sz="2800" dirty="0" smtClean="0"/>
              <a:t> ЮНЕСКО «</a:t>
            </a:r>
            <a:r>
              <a:rPr lang="ru-RU" sz="2800" dirty="0" err="1" smtClean="0"/>
              <a:t>Інформація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всіх</a:t>
            </a:r>
            <a:r>
              <a:rPr lang="ru-RU" sz="2800" dirty="0" smtClean="0"/>
              <a:t>" </a:t>
            </a:r>
            <a:r>
              <a:rPr lang="ru-RU" sz="2800" dirty="0" err="1" smtClean="0"/>
              <a:t>щодо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розбудови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інформаціного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суспільства</a:t>
            </a:r>
            <a:r>
              <a:rPr lang="ru-RU" sz="2800" dirty="0" smtClean="0"/>
              <a:t> (2000)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0074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інформаційної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на </a:t>
            </a:r>
            <a:r>
              <a:rPr lang="ru-RU" dirty="0" err="1"/>
              <a:t>міжнародному</a:t>
            </a:r>
            <a:r>
              <a:rPr lang="ru-RU" dirty="0"/>
              <a:t>, </a:t>
            </a:r>
            <a:r>
              <a:rPr lang="ru-RU" dirty="0" err="1"/>
              <a:t>регіональному</a:t>
            </a:r>
            <a:r>
              <a:rPr lang="ru-RU" dirty="0"/>
              <a:t> і </a:t>
            </a:r>
            <a:r>
              <a:rPr lang="ru-RU" dirty="0" err="1"/>
              <a:t>національному</a:t>
            </a:r>
            <a:r>
              <a:rPr lang="ru-RU" dirty="0"/>
              <a:t> </a:t>
            </a:r>
            <a:r>
              <a:rPr lang="ru-RU" dirty="0" err="1"/>
              <a:t>рівнях</a:t>
            </a:r>
            <a:r>
              <a:rPr lang="ru-RU" dirty="0"/>
              <a:t>.</a:t>
            </a:r>
          </a:p>
          <a:p>
            <a:r>
              <a:rPr lang="ru-RU" dirty="0"/>
              <a:t>а)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консенсусу по </a:t>
            </a:r>
            <a:r>
              <a:rPr lang="ru-RU" dirty="0" err="1"/>
              <a:t>концепції</a:t>
            </a:r>
            <a:r>
              <a:rPr lang="ru-RU" dirty="0"/>
              <a:t> про </a:t>
            </a:r>
            <a:r>
              <a:rPr lang="ru-RU" dirty="0" err="1"/>
              <a:t>загальний</a:t>
            </a:r>
            <a:r>
              <a:rPr lang="ru-RU" dirty="0"/>
              <a:t> і </a:t>
            </a:r>
            <a:r>
              <a:rPr lang="ru-RU" dirty="0" err="1"/>
              <a:t>рівноправний</a:t>
            </a:r>
            <a:r>
              <a:rPr lang="ru-RU" dirty="0"/>
              <a:t> доступ до </a:t>
            </a:r>
            <a:r>
              <a:rPr lang="ru-RU" dirty="0" err="1"/>
              <a:t>інформації</a:t>
            </a:r>
            <a:r>
              <a:rPr lang="ru-RU" dirty="0"/>
              <a:t> як одного з </a:t>
            </a:r>
            <a:r>
              <a:rPr lang="ru-RU" dirty="0" err="1"/>
              <a:t>основних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Б)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/>
              <a:t>міжнародного</a:t>
            </a:r>
            <a:r>
              <a:rPr lang="ru-RU" dirty="0"/>
              <a:t> консенсусу в рамках </a:t>
            </a:r>
            <a:r>
              <a:rPr lang="ru-RU" dirty="0" err="1"/>
              <a:t>етичних</a:t>
            </a:r>
            <a:r>
              <a:rPr lang="ru-RU" dirty="0"/>
              <a:t> і </a:t>
            </a:r>
            <a:r>
              <a:rPr lang="ru-RU" dirty="0" err="1"/>
              <a:t>правових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до </a:t>
            </a:r>
            <a:r>
              <a:rPr lang="ru-RU" dirty="0" err="1"/>
              <a:t>кіберпростору</a:t>
            </a:r>
            <a:r>
              <a:rPr lang="ru-RU" dirty="0"/>
              <a:t>.</a:t>
            </a:r>
          </a:p>
          <a:p>
            <a:r>
              <a:rPr lang="ru-RU" dirty="0"/>
              <a:t>в)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по </a:t>
            </a:r>
            <a:r>
              <a:rPr lang="ru-RU" dirty="0" err="1"/>
              <a:t>спостереженню</a:t>
            </a:r>
            <a:r>
              <a:rPr lang="ru-RU" dirty="0"/>
              <a:t> за </a:t>
            </a:r>
            <a:r>
              <a:rPr lang="ru-RU" dirty="0" err="1"/>
              <a:t>міжнародною</a:t>
            </a:r>
            <a:r>
              <a:rPr lang="ru-RU" dirty="0"/>
              <a:t>, </a:t>
            </a:r>
            <a:r>
              <a:rPr lang="ru-RU" dirty="0" err="1"/>
              <a:t>регіональною</a:t>
            </a:r>
            <a:r>
              <a:rPr lang="ru-RU" dirty="0"/>
              <a:t> і </a:t>
            </a:r>
            <a:r>
              <a:rPr lang="ru-RU" dirty="0" err="1"/>
              <a:t>національною</a:t>
            </a:r>
            <a:r>
              <a:rPr lang="ru-RU" dirty="0"/>
              <a:t> </a:t>
            </a:r>
            <a:r>
              <a:rPr lang="ru-RU" dirty="0" err="1"/>
              <a:t>інформаційною</a:t>
            </a:r>
            <a:r>
              <a:rPr lang="ru-RU" dirty="0"/>
              <a:t> </a:t>
            </a:r>
            <a:r>
              <a:rPr lang="ru-RU" dirty="0" err="1"/>
              <a:t>політикою</a:t>
            </a:r>
            <a:r>
              <a:rPr lang="ru-RU" dirty="0"/>
              <a:t>.</a:t>
            </a:r>
          </a:p>
          <a:p>
            <a:r>
              <a:rPr lang="ru-RU" dirty="0"/>
              <a:t>г)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кліринг</a:t>
            </a:r>
            <a:r>
              <a:rPr lang="ru-RU" dirty="0"/>
              <a:t> передового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, </a:t>
            </a:r>
            <a:r>
              <a:rPr lang="ru-RU" dirty="0" err="1"/>
              <a:t>заснованого</a:t>
            </a:r>
            <a:r>
              <a:rPr lang="ru-RU" dirty="0"/>
              <a:t> на </a:t>
            </a:r>
            <a:r>
              <a:rPr lang="ru-RU" dirty="0" err="1"/>
              <a:t>застосуванні</a:t>
            </a:r>
            <a:r>
              <a:rPr lang="ru-RU" dirty="0"/>
              <a:t> </a:t>
            </a:r>
            <a:r>
              <a:rPr lang="ru-RU" dirty="0" err="1"/>
              <a:t>інформаційно-комунікаційних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(</a:t>
            </a:r>
            <a:r>
              <a:rPr lang="ru-RU" dirty="0" err="1"/>
              <a:t>ІКТ</a:t>
            </a:r>
            <a:r>
              <a:rPr lang="ru-RU" dirty="0"/>
              <a:t>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>
                <a:solidFill>
                  <a:srgbClr val="212745"/>
                </a:solidFill>
              </a:rPr>
              <a:t>Програма</a:t>
            </a:r>
            <a:r>
              <a:rPr lang="ru-RU" sz="3200" dirty="0">
                <a:solidFill>
                  <a:srgbClr val="212745"/>
                </a:solidFill>
              </a:rPr>
              <a:t> ЮНЕСКО «</a:t>
            </a:r>
            <a:r>
              <a:rPr lang="ru-RU" sz="3200" dirty="0" err="1">
                <a:solidFill>
                  <a:srgbClr val="212745"/>
                </a:solidFill>
              </a:rPr>
              <a:t>Інформація</a:t>
            </a:r>
            <a:r>
              <a:rPr lang="ru-RU" sz="3200" dirty="0">
                <a:solidFill>
                  <a:srgbClr val="212745"/>
                </a:solidFill>
              </a:rPr>
              <a:t> для </a:t>
            </a:r>
            <a:r>
              <a:rPr lang="ru-RU" sz="3200" dirty="0" err="1" smtClean="0">
                <a:solidFill>
                  <a:srgbClr val="212745"/>
                </a:solidFill>
              </a:rPr>
              <a:t>всіх</a:t>
            </a:r>
            <a:r>
              <a:rPr lang="ru-RU" sz="3200" dirty="0" smtClean="0">
                <a:solidFill>
                  <a:srgbClr val="212745"/>
                </a:solidFill>
              </a:rPr>
              <a:t>«: </a:t>
            </a:r>
            <a:r>
              <a:rPr lang="ru-RU" sz="3200" dirty="0" err="1" smtClean="0">
                <a:solidFill>
                  <a:srgbClr val="212745"/>
                </a:solidFill>
              </a:rPr>
              <a:t>основні</a:t>
            </a:r>
            <a:r>
              <a:rPr lang="ru-RU" sz="3200" dirty="0" smtClean="0">
                <a:solidFill>
                  <a:srgbClr val="212745"/>
                </a:solidFill>
              </a:rPr>
              <a:t> </a:t>
            </a:r>
            <a:r>
              <a:rPr lang="ru-RU" sz="3200" dirty="0" err="1" smtClean="0">
                <a:solidFill>
                  <a:srgbClr val="212745"/>
                </a:solidFill>
              </a:rPr>
              <a:t>розділи</a:t>
            </a:r>
            <a:r>
              <a:rPr lang="ru-RU" sz="3200" dirty="0" smtClean="0">
                <a:solidFill>
                  <a:srgbClr val="212745"/>
                </a:solidFill>
              </a:rPr>
              <a:t> </a:t>
            </a:r>
            <a:r>
              <a:rPr lang="ru-RU" sz="3200" dirty="0" err="1" smtClean="0">
                <a:solidFill>
                  <a:srgbClr val="212745"/>
                </a:solidFill>
              </a:rPr>
              <a:t>програми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307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/>
              <a:t>людських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 smtClean="0"/>
              <a:t>навичок</a:t>
            </a:r>
            <a:r>
              <a:rPr lang="ru-RU" dirty="0" smtClean="0"/>
              <a:t> та </a:t>
            </a:r>
            <a:r>
              <a:rPr lang="ru-RU" dirty="0" err="1" smtClean="0"/>
              <a:t>вмінь</a:t>
            </a:r>
            <a:r>
              <a:rPr lang="ru-RU" dirty="0" smtClean="0"/>
              <a:t> у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</a:t>
            </a:r>
          </a:p>
          <a:p>
            <a:r>
              <a:rPr lang="ru-RU" dirty="0"/>
              <a:t>а)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рамок основ </a:t>
            </a:r>
            <a:r>
              <a:rPr lang="ru-RU" dirty="0" err="1"/>
              <a:t>компютерної</a:t>
            </a:r>
            <a:r>
              <a:rPr lang="ru-RU" dirty="0"/>
              <a:t> </a:t>
            </a:r>
            <a:r>
              <a:rPr lang="ru-RU" dirty="0" err="1"/>
              <a:t>письменності</a:t>
            </a:r>
            <a:r>
              <a:rPr lang="ru-RU" dirty="0"/>
              <a:t>.</a:t>
            </a:r>
          </a:p>
          <a:p>
            <a:r>
              <a:rPr lang="ru-RU" dirty="0"/>
              <a:t>б)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ІКТ</a:t>
            </a:r>
            <a:r>
              <a:rPr lang="ru-RU" dirty="0"/>
              <a:t>.</a:t>
            </a:r>
          </a:p>
          <a:p>
            <a:r>
              <a:rPr lang="ru-RU" dirty="0"/>
              <a:t>в) </a:t>
            </a:r>
            <a:r>
              <a:rPr lang="ru-RU" dirty="0" err="1"/>
              <a:t>Створення</a:t>
            </a:r>
            <a:r>
              <a:rPr lang="ru-RU" dirty="0"/>
              <a:t> рамок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акредитації</a:t>
            </a:r>
            <a:r>
              <a:rPr lang="ru-RU" dirty="0"/>
              <a:t> і </a:t>
            </a:r>
            <a:r>
              <a:rPr lang="ru-RU" dirty="0" err="1"/>
              <a:t>сертифікації</a:t>
            </a:r>
            <a:r>
              <a:rPr lang="ru-RU" dirty="0"/>
              <a:t> </a:t>
            </a:r>
            <a:r>
              <a:rPr lang="ru-RU" dirty="0" err="1" smtClean="0"/>
              <a:t>навчальної</a:t>
            </a:r>
            <a:r>
              <a:rPr lang="ru-RU" dirty="0" smtClean="0"/>
              <a:t> </a:t>
            </a:r>
            <a:r>
              <a:rPr lang="ru-RU" dirty="0" err="1"/>
              <a:t>діяльності</a:t>
            </a:r>
            <a:r>
              <a:rPr lang="ru-RU" dirty="0"/>
              <a:t> в </a:t>
            </a:r>
            <a:r>
              <a:rPr lang="ru-RU" dirty="0" err="1"/>
              <a:t>інформаційній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>
                <a:solidFill>
                  <a:srgbClr val="212745"/>
                </a:solidFill>
              </a:rPr>
              <a:t>Програма</a:t>
            </a:r>
            <a:r>
              <a:rPr lang="ru-RU" sz="3200" dirty="0">
                <a:solidFill>
                  <a:srgbClr val="212745"/>
                </a:solidFill>
              </a:rPr>
              <a:t> ЮНЕСКО «</a:t>
            </a:r>
            <a:r>
              <a:rPr lang="ru-RU" sz="3200" dirty="0" err="1">
                <a:solidFill>
                  <a:srgbClr val="212745"/>
                </a:solidFill>
              </a:rPr>
              <a:t>Інформація</a:t>
            </a:r>
            <a:r>
              <a:rPr lang="ru-RU" sz="3200" dirty="0">
                <a:solidFill>
                  <a:srgbClr val="212745"/>
                </a:solidFill>
              </a:rPr>
              <a:t> для </a:t>
            </a:r>
            <a:r>
              <a:rPr lang="ru-RU" sz="3200" dirty="0" err="1">
                <a:solidFill>
                  <a:srgbClr val="212745"/>
                </a:solidFill>
              </a:rPr>
              <a:t>всіх</a:t>
            </a:r>
            <a:r>
              <a:rPr lang="ru-RU" sz="3200" dirty="0">
                <a:solidFill>
                  <a:srgbClr val="212745"/>
                </a:solidFill>
              </a:rPr>
              <a:t>«: </a:t>
            </a:r>
            <a:r>
              <a:rPr lang="ru-RU" sz="3200" dirty="0" err="1">
                <a:solidFill>
                  <a:srgbClr val="212745"/>
                </a:solidFill>
              </a:rPr>
              <a:t>основні</a:t>
            </a:r>
            <a:r>
              <a:rPr lang="ru-RU" sz="3200" dirty="0">
                <a:solidFill>
                  <a:srgbClr val="212745"/>
                </a:solidFill>
              </a:rPr>
              <a:t> </a:t>
            </a:r>
            <a:r>
              <a:rPr lang="ru-RU" sz="3200" dirty="0" err="1">
                <a:solidFill>
                  <a:srgbClr val="212745"/>
                </a:solidFill>
              </a:rPr>
              <a:t>розділи</a:t>
            </a:r>
            <a:r>
              <a:rPr lang="ru-RU" sz="3200" dirty="0">
                <a:solidFill>
                  <a:srgbClr val="212745"/>
                </a:solidFill>
              </a:rPr>
              <a:t> </a:t>
            </a:r>
            <a:r>
              <a:rPr lang="ru-RU" sz="3200" dirty="0" err="1">
                <a:solidFill>
                  <a:srgbClr val="212745"/>
                </a:solidFill>
              </a:rPr>
              <a:t>програми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428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інституцій</a:t>
            </a:r>
            <a:r>
              <a:rPr lang="ru-RU" dirty="0"/>
              <a:t> в </a:t>
            </a:r>
            <a:r>
              <a:rPr lang="ru-RU" dirty="0" err="1"/>
              <a:t>забезпеченні</a:t>
            </a:r>
            <a:r>
              <a:rPr lang="ru-RU" dirty="0"/>
              <a:t> доступу до </a:t>
            </a:r>
            <a:r>
              <a:rPr lang="ru-RU" dirty="0" err="1"/>
              <a:t>інформації</a:t>
            </a:r>
            <a:endParaRPr lang="ru-RU" dirty="0"/>
          </a:p>
          <a:p>
            <a:r>
              <a:rPr lang="ru-RU" dirty="0"/>
              <a:t>а) </a:t>
            </a:r>
            <a:r>
              <a:rPr lang="ru-RU" dirty="0" err="1"/>
              <a:t>Створення</a:t>
            </a:r>
            <a:r>
              <a:rPr lang="ru-RU" dirty="0"/>
              <a:t> порталу ЮНЕСКО для доступу до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 і </a:t>
            </a:r>
            <a:r>
              <a:rPr lang="ru-RU" dirty="0" err="1"/>
              <a:t>організацій</a:t>
            </a:r>
            <a:r>
              <a:rPr lang="ru-RU" dirty="0"/>
              <a:t> у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.</a:t>
            </a:r>
          </a:p>
          <a:p>
            <a:r>
              <a:rPr lang="ru-RU" dirty="0"/>
              <a:t>б)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точок</a:t>
            </a:r>
            <a:r>
              <a:rPr lang="ru-RU" dirty="0"/>
              <a:t> доступу до </a:t>
            </a:r>
            <a:r>
              <a:rPr lang="ru-RU" dirty="0" err="1"/>
              <a:t>безкоштовної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в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кожного </a:t>
            </a:r>
            <a:r>
              <a:rPr lang="ru-RU" dirty="0" err="1"/>
              <a:t>регіону</a:t>
            </a:r>
            <a:r>
              <a:rPr lang="ru-RU" dirty="0"/>
              <a:t>.</a:t>
            </a:r>
          </a:p>
          <a:p>
            <a:r>
              <a:rPr lang="ru-RU" dirty="0"/>
              <a:t>в) </a:t>
            </a:r>
            <a:r>
              <a:rPr lang="ru-RU" dirty="0" err="1"/>
              <a:t>Розробка</a:t>
            </a:r>
            <a:r>
              <a:rPr lang="ru-RU" dirty="0"/>
              <a:t> і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стратегій</a:t>
            </a:r>
            <a:r>
              <a:rPr lang="ru-RU" dirty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оцифрування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кожного </a:t>
            </a:r>
            <a:r>
              <a:rPr lang="ru-RU" dirty="0" err="1"/>
              <a:t>регіону</a:t>
            </a:r>
            <a:r>
              <a:rPr lang="ru-RU" dirty="0"/>
              <a:t>.</a:t>
            </a:r>
          </a:p>
          <a:p>
            <a:r>
              <a:rPr lang="ru-RU" dirty="0"/>
              <a:t>г)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стандартів</a:t>
            </a:r>
            <a:r>
              <a:rPr lang="ru-RU" dirty="0"/>
              <a:t> для </a:t>
            </a:r>
            <a:r>
              <a:rPr lang="ru-RU" dirty="0" err="1"/>
              <a:t>управління</a:t>
            </a:r>
            <a:r>
              <a:rPr lang="ru-RU" dirty="0"/>
              <a:t> і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зафіксованих</a:t>
            </a:r>
            <a:r>
              <a:rPr lang="ru-RU" dirty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>
                <a:solidFill>
                  <a:srgbClr val="212745"/>
                </a:solidFill>
              </a:rPr>
              <a:t>Програма</a:t>
            </a:r>
            <a:r>
              <a:rPr lang="ru-RU" sz="3200" dirty="0">
                <a:solidFill>
                  <a:srgbClr val="212745"/>
                </a:solidFill>
              </a:rPr>
              <a:t> ЮНЕСКО «</a:t>
            </a:r>
            <a:r>
              <a:rPr lang="ru-RU" sz="3200" dirty="0" err="1">
                <a:solidFill>
                  <a:srgbClr val="212745"/>
                </a:solidFill>
              </a:rPr>
              <a:t>Інформація</a:t>
            </a:r>
            <a:r>
              <a:rPr lang="ru-RU" sz="3200" dirty="0">
                <a:solidFill>
                  <a:srgbClr val="212745"/>
                </a:solidFill>
              </a:rPr>
              <a:t> для </a:t>
            </a:r>
            <a:r>
              <a:rPr lang="ru-RU" sz="3200" dirty="0" err="1">
                <a:solidFill>
                  <a:srgbClr val="212745"/>
                </a:solidFill>
              </a:rPr>
              <a:t>всіх</a:t>
            </a:r>
            <a:r>
              <a:rPr lang="ru-RU" sz="3200" dirty="0">
                <a:solidFill>
                  <a:srgbClr val="212745"/>
                </a:solidFill>
              </a:rPr>
              <a:t>«: </a:t>
            </a:r>
            <a:r>
              <a:rPr lang="ru-RU" sz="3200" dirty="0" err="1">
                <a:solidFill>
                  <a:srgbClr val="212745"/>
                </a:solidFill>
              </a:rPr>
              <a:t>основні</a:t>
            </a:r>
            <a:r>
              <a:rPr lang="ru-RU" sz="3200" dirty="0">
                <a:solidFill>
                  <a:srgbClr val="212745"/>
                </a:solidFill>
              </a:rPr>
              <a:t> </a:t>
            </a:r>
            <a:r>
              <a:rPr lang="ru-RU" sz="3200" dirty="0" err="1">
                <a:solidFill>
                  <a:srgbClr val="212745"/>
                </a:solidFill>
              </a:rPr>
              <a:t>розділи</a:t>
            </a:r>
            <a:r>
              <a:rPr lang="ru-RU" sz="3200" dirty="0">
                <a:solidFill>
                  <a:srgbClr val="212745"/>
                </a:solidFill>
              </a:rPr>
              <a:t> </a:t>
            </a:r>
            <a:r>
              <a:rPr lang="ru-RU" sz="3200" dirty="0" err="1">
                <a:solidFill>
                  <a:srgbClr val="212745"/>
                </a:solidFill>
              </a:rPr>
              <a:t>програми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460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Інформаційні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для </a:t>
            </a:r>
            <a:r>
              <a:rPr lang="ru-RU" dirty="0" err="1" smtClean="0"/>
              <a:t>освіти</a:t>
            </a:r>
            <a:r>
              <a:rPr lang="ru-RU" dirty="0" smtClean="0"/>
              <a:t>, </a:t>
            </a:r>
            <a:r>
              <a:rPr lang="ru-RU" dirty="0"/>
              <a:t>науки </a:t>
            </a:r>
            <a:r>
              <a:rPr lang="ru-RU" dirty="0" err="1"/>
              <a:t>культури</a:t>
            </a:r>
            <a:r>
              <a:rPr lang="ru-RU" dirty="0"/>
              <a:t> і </a:t>
            </a:r>
            <a:r>
              <a:rPr lang="ru-RU" dirty="0" err="1"/>
              <a:t>комунікацій</a:t>
            </a:r>
            <a:r>
              <a:rPr lang="ru-RU" dirty="0"/>
              <a:t>.</a:t>
            </a:r>
          </a:p>
          <a:p>
            <a:r>
              <a:rPr lang="ru-RU" dirty="0"/>
              <a:t>а)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міжгалузевої</a:t>
            </a:r>
            <a:r>
              <a:rPr lang="ru-RU" dirty="0"/>
              <a:t> і </a:t>
            </a:r>
            <a:r>
              <a:rPr lang="ru-RU" dirty="0" err="1"/>
              <a:t>міждисциплінарної</a:t>
            </a:r>
            <a:r>
              <a:rPr lang="ru-RU" dirty="0"/>
              <a:t> </a:t>
            </a:r>
            <a:r>
              <a:rPr lang="ru-RU" dirty="0" err="1"/>
              <a:t>інформаційної</a:t>
            </a:r>
            <a:r>
              <a:rPr lang="ru-RU" dirty="0"/>
              <a:t> </a:t>
            </a:r>
            <a:r>
              <a:rPr lang="ru-RU" dirty="0" err="1"/>
              <a:t>платформи</a:t>
            </a:r>
            <a:r>
              <a:rPr lang="ru-RU" dirty="0"/>
              <a:t> для </a:t>
            </a: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/>
              <a:t>програмам</a:t>
            </a:r>
            <a:r>
              <a:rPr lang="ru-RU" dirty="0"/>
              <a:t> ЮНЕСКО у </a:t>
            </a:r>
            <a:r>
              <a:rPr lang="ru-RU" dirty="0" err="1"/>
              <a:t>формулюванні</a:t>
            </a:r>
            <a:r>
              <a:rPr lang="ru-RU" dirty="0"/>
              <a:t> і </a:t>
            </a:r>
            <a:r>
              <a:rPr lang="ru-RU" dirty="0" err="1"/>
              <a:t>ухваленні</a:t>
            </a:r>
            <a:r>
              <a:rPr lang="ru-RU" dirty="0"/>
              <a:t> </a:t>
            </a:r>
            <a:r>
              <a:rPr lang="ru-RU" dirty="0" err="1"/>
              <a:t>компетентних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.</a:t>
            </a:r>
          </a:p>
          <a:p>
            <a:r>
              <a:rPr lang="ru-RU" dirty="0"/>
              <a:t>б)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усесвітньої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 потреб і </a:t>
            </a:r>
            <a:r>
              <a:rPr lang="ru-RU" dirty="0" err="1"/>
              <a:t>тенденцій</a:t>
            </a:r>
            <a:r>
              <a:rPr lang="ru-RU" dirty="0"/>
              <a:t> </a:t>
            </a:r>
            <a:r>
              <a:rPr lang="ru-RU" dirty="0" err="1"/>
              <a:t>комп'ютерної</a:t>
            </a:r>
            <a:r>
              <a:rPr lang="ru-RU" dirty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в) </a:t>
            </a: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керівних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/>
              <a:t>мережевого</a:t>
            </a:r>
            <a:r>
              <a:rPr lang="ru-RU" dirty="0"/>
              <a:t> доступу до </a:t>
            </a:r>
            <a:r>
              <a:rPr lang="ru-RU" dirty="0" err="1"/>
              <a:t>наукової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</a:t>
            </a:r>
          </a:p>
          <a:p>
            <a:r>
              <a:rPr lang="ru-RU" dirty="0"/>
              <a:t>г) </a:t>
            </a:r>
            <a:r>
              <a:rPr lang="ru-RU" dirty="0" err="1"/>
              <a:t>Істотний</a:t>
            </a:r>
            <a:r>
              <a:rPr lang="ru-RU" dirty="0"/>
              <a:t> </a:t>
            </a:r>
            <a:r>
              <a:rPr lang="ru-RU" dirty="0" err="1"/>
              <a:t>прогрес</a:t>
            </a:r>
            <a:r>
              <a:rPr lang="ru-RU" dirty="0"/>
              <a:t> в </a:t>
            </a:r>
            <a:r>
              <a:rPr lang="ru-RU" dirty="0" err="1"/>
              <a:t>мережевій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 і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і </a:t>
            </a:r>
            <a:r>
              <a:rPr lang="ru-RU" dirty="0" err="1"/>
              <a:t>ЗМІ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в </a:t>
            </a:r>
            <a:r>
              <a:rPr lang="ru-RU" dirty="0" err="1"/>
              <a:t>цілях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миру, </a:t>
            </a:r>
            <a:r>
              <a:rPr lang="ru-RU" dirty="0" err="1"/>
              <a:t>взаєморозуміння</a:t>
            </a:r>
            <a:r>
              <a:rPr lang="ru-RU" dirty="0"/>
              <a:t> і </a:t>
            </a:r>
            <a:r>
              <a:rPr lang="ru-RU" dirty="0" err="1"/>
              <a:t>розвитку</a:t>
            </a:r>
            <a:r>
              <a:rPr lang="ru-RU" dirty="0"/>
              <a:t>.</a:t>
            </a:r>
          </a:p>
          <a:p>
            <a:r>
              <a:rPr lang="ru-RU" dirty="0"/>
              <a:t>д)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рамок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гарантування</a:t>
            </a:r>
            <a:r>
              <a:rPr lang="ru-RU" dirty="0" smtClean="0"/>
              <a:t> і </a:t>
            </a:r>
            <a:r>
              <a:rPr lang="ru-RU" dirty="0" err="1" smtClean="0"/>
              <a:t>підтримки</a:t>
            </a:r>
            <a:r>
              <a:rPr lang="ru-RU" dirty="0" smtClean="0"/>
              <a:t> </a:t>
            </a:r>
            <a:r>
              <a:rPr lang="ru-RU" dirty="0" err="1"/>
              <a:t>багатомовності</a:t>
            </a:r>
            <a:r>
              <a:rPr lang="ru-RU" dirty="0"/>
              <a:t> і </a:t>
            </a:r>
            <a:r>
              <a:rPr lang="ru-RU" dirty="0" err="1"/>
              <a:t>різноманітності</a:t>
            </a:r>
            <a:r>
              <a:rPr lang="ru-RU" dirty="0"/>
              <a:t> культур в </a:t>
            </a:r>
            <a:r>
              <a:rPr lang="ru-RU" dirty="0" err="1"/>
              <a:t>кіберпросторі</a:t>
            </a:r>
            <a:r>
              <a:rPr lang="ru-RU" dirty="0"/>
              <a:t>.</a:t>
            </a:r>
          </a:p>
          <a:p>
            <a:r>
              <a:rPr lang="ru-RU" dirty="0"/>
              <a:t>е)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 smtClean="0"/>
              <a:t>всевітньої</a:t>
            </a:r>
            <a:r>
              <a:rPr lang="ru-RU" dirty="0" smtClean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ЗМІ</a:t>
            </a:r>
            <a:r>
              <a:rPr lang="ru-RU" dirty="0"/>
              <a:t> в </a:t>
            </a:r>
            <a:r>
              <a:rPr lang="ru-RU" dirty="0" err="1"/>
              <a:t>інформаційному</a:t>
            </a:r>
            <a:r>
              <a:rPr lang="ru-RU" dirty="0"/>
              <a:t> </a:t>
            </a:r>
            <a:r>
              <a:rPr lang="ru-RU" dirty="0" err="1"/>
              <a:t>суспільстві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>
                <a:solidFill>
                  <a:srgbClr val="212745"/>
                </a:solidFill>
              </a:rPr>
              <a:t>Програма</a:t>
            </a:r>
            <a:r>
              <a:rPr lang="ru-RU" sz="3200" dirty="0">
                <a:solidFill>
                  <a:srgbClr val="212745"/>
                </a:solidFill>
              </a:rPr>
              <a:t> ЮНЕСКО «</a:t>
            </a:r>
            <a:r>
              <a:rPr lang="ru-RU" sz="3200" dirty="0" err="1">
                <a:solidFill>
                  <a:srgbClr val="212745"/>
                </a:solidFill>
              </a:rPr>
              <a:t>Інформація</a:t>
            </a:r>
            <a:r>
              <a:rPr lang="ru-RU" sz="3200" dirty="0">
                <a:solidFill>
                  <a:srgbClr val="212745"/>
                </a:solidFill>
              </a:rPr>
              <a:t> для </a:t>
            </a:r>
            <a:r>
              <a:rPr lang="ru-RU" sz="3200" dirty="0" err="1">
                <a:solidFill>
                  <a:srgbClr val="212745"/>
                </a:solidFill>
              </a:rPr>
              <a:t>всіх</a:t>
            </a:r>
            <a:r>
              <a:rPr lang="ru-RU" sz="3200" dirty="0">
                <a:solidFill>
                  <a:srgbClr val="212745"/>
                </a:solidFill>
              </a:rPr>
              <a:t>«: </a:t>
            </a:r>
            <a:r>
              <a:rPr lang="ru-RU" sz="3200" dirty="0" err="1">
                <a:solidFill>
                  <a:srgbClr val="212745"/>
                </a:solidFill>
              </a:rPr>
              <a:t>основні</a:t>
            </a:r>
            <a:r>
              <a:rPr lang="ru-RU" sz="3200" dirty="0">
                <a:solidFill>
                  <a:srgbClr val="212745"/>
                </a:solidFill>
              </a:rPr>
              <a:t> </a:t>
            </a:r>
            <a:r>
              <a:rPr lang="ru-RU" sz="3200" dirty="0" err="1">
                <a:solidFill>
                  <a:srgbClr val="212745"/>
                </a:solidFill>
              </a:rPr>
              <a:t>розділи</a:t>
            </a:r>
            <a:r>
              <a:rPr lang="ru-RU" sz="3200" dirty="0">
                <a:solidFill>
                  <a:srgbClr val="212745"/>
                </a:solidFill>
              </a:rPr>
              <a:t> </a:t>
            </a:r>
            <a:r>
              <a:rPr lang="ru-RU" sz="3200" dirty="0" err="1">
                <a:solidFill>
                  <a:srgbClr val="212745"/>
                </a:solidFill>
              </a:rPr>
              <a:t>програми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22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Міжнародне</a:t>
            </a:r>
            <a:r>
              <a:rPr lang="ru-RU" dirty="0"/>
              <a:t> </a:t>
            </a:r>
            <a:r>
              <a:rPr lang="ru-RU" dirty="0" err="1"/>
              <a:t>інформаційне</a:t>
            </a:r>
            <a:r>
              <a:rPr lang="ru-RU" dirty="0"/>
              <a:t> право </a:t>
            </a:r>
            <a:r>
              <a:rPr lang="ru-RU" dirty="0" smtClean="0"/>
              <a:t>–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/>
              <a:t>правових</a:t>
            </a:r>
            <a:r>
              <a:rPr lang="ru-RU" dirty="0"/>
              <a:t> </a:t>
            </a:r>
            <a:r>
              <a:rPr lang="ru-RU" dirty="0" smtClean="0"/>
              <a:t>норм і </a:t>
            </a:r>
            <a:r>
              <a:rPr lang="ru-RU" dirty="0" err="1"/>
              <a:t>принципів</a:t>
            </a:r>
            <a:r>
              <a:rPr lang="ru-RU" dirty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якісно</a:t>
            </a:r>
            <a:r>
              <a:rPr lang="ru-RU" dirty="0"/>
              <a:t> </a:t>
            </a:r>
            <a:r>
              <a:rPr lang="ru-RU" dirty="0" err="1"/>
              <a:t>однорідні</a:t>
            </a:r>
            <a:r>
              <a:rPr lang="ru-RU" dirty="0"/>
              <a:t> </a:t>
            </a:r>
            <a:r>
              <a:rPr lang="ru-RU" dirty="0" err="1"/>
              <a:t>суспільні</a:t>
            </a:r>
            <a:r>
              <a:rPr lang="ru-RU" dirty="0"/>
              <a:t> </a:t>
            </a:r>
            <a:r>
              <a:rPr lang="ru-RU" dirty="0" err="1" smtClean="0"/>
              <a:t>відносини</a:t>
            </a:r>
            <a:r>
              <a:rPr lang="ru-RU" dirty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у </a:t>
            </a:r>
            <a:r>
              <a:rPr lang="ru-RU" dirty="0" err="1"/>
              <a:t>міжнародній</a:t>
            </a:r>
            <a:r>
              <a:rPr lang="ru-RU" dirty="0"/>
              <a:t> </a:t>
            </a:r>
            <a:r>
              <a:rPr lang="ru-RU" dirty="0" err="1"/>
              <a:t>інформаційній</a:t>
            </a:r>
            <a:r>
              <a:rPr lang="ru-RU" dirty="0"/>
              <a:t> </a:t>
            </a:r>
            <a:r>
              <a:rPr lang="ru-RU" dirty="0" err="1" smtClean="0"/>
              <a:t>сфері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/>
              <a:t>, </a:t>
            </a:r>
            <a:r>
              <a:rPr lang="ru-RU" dirty="0" smtClean="0"/>
              <a:t>і </a:t>
            </a:r>
            <a:r>
              <a:rPr lang="ru-RU" dirty="0" err="1" smtClean="0"/>
              <a:t>вгалузі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свободи</a:t>
            </a:r>
            <a:r>
              <a:rPr lang="ru-RU" dirty="0" smtClean="0"/>
              <a:t> </a:t>
            </a:r>
            <a:r>
              <a:rPr lang="ru-RU" dirty="0" err="1" smtClean="0"/>
              <a:t>вираження</a:t>
            </a:r>
            <a:r>
              <a:rPr lang="ru-RU" dirty="0" smtClean="0"/>
              <a:t> </a:t>
            </a:r>
            <a:r>
              <a:rPr lang="ru-RU" dirty="0" err="1" smtClean="0"/>
              <a:t>поглядів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Міжнародне інформаційне право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560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Декларацією</a:t>
            </a:r>
            <a:r>
              <a:rPr lang="ru-RU" dirty="0"/>
              <a:t> </a:t>
            </a:r>
            <a:r>
              <a:rPr lang="ru-RU" dirty="0" err="1"/>
              <a:t>проголошувався</a:t>
            </a:r>
            <a:r>
              <a:rPr lang="ru-RU" dirty="0"/>
              <a:t> </a:t>
            </a:r>
            <a:r>
              <a:rPr lang="ru-RU" dirty="0" err="1"/>
              <a:t>напрям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 smtClean="0"/>
              <a:t>потенціалу</a:t>
            </a:r>
            <a:r>
              <a:rPr lang="ru-RU" dirty="0" smtClean="0"/>
              <a:t> </a:t>
            </a:r>
            <a:r>
              <a:rPr lang="ru-RU" dirty="0" err="1" smtClean="0"/>
              <a:t>інформаційних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комунікаційних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 smtClean="0"/>
              <a:t>задля</a:t>
            </a:r>
            <a:r>
              <a:rPr lang="ru-RU" dirty="0" smtClean="0"/>
              <a:t>: </a:t>
            </a:r>
          </a:p>
          <a:p>
            <a:r>
              <a:rPr lang="ru-RU" dirty="0" err="1"/>
              <a:t>л</a:t>
            </a:r>
            <a:r>
              <a:rPr lang="ru-RU" dirty="0" err="1" smtClean="0"/>
              <a:t>іквідації</a:t>
            </a:r>
            <a:r>
              <a:rPr lang="ru-RU" dirty="0" smtClean="0"/>
              <a:t> </a:t>
            </a:r>
            <a:r>
              <a:rPr lang="ru-RU" dirty="0" err="1" smtClean="0"/>
              <a:t>крайньої</a:t>
            </a:r>
            <a:r>
              <a:rPr lang="ru-RU" dirty="0" smtClean="0"/>
              <a:t> </a:t>
            </a:r>
            <a:r>
              <a:rPr lang="ru-RU" dirty="0" err="1"/>
              <a:t>убогості</a:t>
            </a:r>
            <a:r>
              <a:rPr lang="ru-RU" dirty="0"/>
              <a:t> та голоду, </a:t>
            </a:r>
            <a:endParaRPr lang="ru-RU" dirty="0" smtClean="0"/>
          </a:p>
          <a:p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початкової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</a:t>
            </a:r>
          </a:p>
          <a:p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рівності</a:t>
            </a:r>
            <a:r>
              <a:rPr lang="ru-RU" dirty="0"/>
              <a:t> </a:t>
            </a:r>
            <a:r>
              <a:rPr lang="ru-RU" dirty="0" err="1"/>
              <a:t>чоловіків</a:t>
            </a:r>
            <a:r>
              <a:rPr lang="ru-RU" dirty="0"/>
              <a:t> і </a:t>
            </a:r>
            <a:r>
              <a:rPr lang="ru-RU" dirty="0" err="1"/>
              <a:t>жінок</a:t>
            </a:r>
            <a:r>
              <a:rPr lang="ru-RU" dirty="0"/>
              <a:t> та </a:t>
            </a:r>
            <a:r>
              <a:rPr lang="ru-RU" dirty="0" err="1"/>
              <a:t>розширення</a:t>
            </a:r>
            <a:r>
              <a:rPr lang="ru-RU" dirty="0"/>
              <a:t> прав і </a:t>
            </a:r>
            <a:r>
              <a:rPr lang="ru-RU" dirty="0" err="1" smtClean="0"/>
              <a:t>можливостей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боротьба</a:t>
            </a:r>
            <a:r>
              <a:rPr lang="ru-RU" dirty="0" smtClean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 smtClean="0"/>
              <a:t>захворюваннями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ВІЛ</a:t>
            </a:r>
            <a:r>
              <a:rPr lang="ru-RU" dirty="0" smtClean="0"/>
              <a:t>/</a:t>
            </a:r>
            <a:r>
              <a:rPr lang="ru-RU" dirty="0" err="1" smtClean="0"/>
              <a:t>СНІД</a:t>
            </a:r>
            <a:r>
              <a:rPr lang="ru-RU" dirty="0" smtClean="0"/>
              <a:t>,</a:t>
            </a:r>
          </a:p>
          <a:p>
            <a:r>
              <a:rPr lang="ru-RU" dirty="0" err="1"/>
              <a:t>п</a:t>
            </a:r>
            <a:r>
              <a:rPr lang="ru-RU" dirty="0" err="1" smtClean="0"/>
              <a:t>окращення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/>
              <a:t>материнства, </a:t>
            </a:r>
            <a:endParaRPr lang="ru-RU" dirty="0" smtClean="0"/>
          </a:p>
          <a:p>
            <a:r>
              <a:rPr lang="ru-RU" dirty="0" err="1" smtClean="0"/>
              <a:t>сприяння</a:t>
            </a:r>
            <a:r>
              <a:rPr lang="ru-RU" dirty="0" smtClean="0"/>
              <a:t> </a:t>
            </a:r>
            <a:r>
              <a:rPr lang="ru-RU" dirty="0" err="1"/>
              <a:t>екологічній</a:t>
            </a:r>
            <a:r>
              <a:rPr lang="ru-RU" dirty="0"/>
              <a:t> </a:t>
            </a:r>
            <a:r>
              <a:rPr lang="ru-RU" dirty="0" err="1" smtClean="0"/>
              <a:t>усталеності</a:t>
            </a:r>
            <a:r>
              <a:rPr lang="ru-RU" dirty="0" smtClean="0"/>
              <a:t> й </a:t>
            </a:r>
            <a:r>
              <a:rPr lang="ru-RU" dirty="0" err="1"/>
              <a:t>формування</a:t>
            </a:r>
            <a:r>
              <a:rPr lang="ru-RU" dirty="0"/>
              <a:t> глобального партнерства з метою </a:t>
            </a:r>
            <a:r>
              <a:rPr lang="ru-RU" dirty="0" err="1"/>
              <a:t>розвитку</a:t>
            </a:r>
            <a:r>
              <a:rPr lang="ru-RU" dirty="0"/>
              <a:t> для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/>
              <a:t>більш</a:t>
            </a:r>
            <a:r>
              <a:rPr lang="ru-RU" dirty="0"/>
              <a:t> мирного, справедливого та </a:t>
            </a:r>
            <a:r>
              <a:rPr lang="ru-RU" dirty="0" err="1"/>
              <a:t>процвітаючого</a:t>
            </a:r>
            <a:r>
              <a:rPr lang="ru-RU" dirty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/>
              <a:t>Декларація</a:t>
            </a:r>
            <a:r>
              <a:rPr lang="ru-RU" sz="2800" dirty="0"/>
              <a:t> </a:t>
            </a:r>
            <a:r>
              <a:rPr lang="ru-RU" sz="2800" dirty="0" err="1"/>
              <a:t>принципів</a:t>
            </a:r>
            <a:r>
              <a:rPr lang="ru-RU" sz="2800" dirty="0"/>
              <a:t> </a:t>
            </a:r>
            <a:r>
              <a:rPr lang="ru-RU" sz="2800" dirty="0" smtClean="0"/>
              <a:t>ООН "</a:t>
            </a:r>
            <a:r>
              <a:rPr lang="ru-RU" sz="2800" dirty="0" err="1" smtClean="0"/>
              <a:t>Побудова</a:t>
            </a:r>
            <a:r>
              <a:rPr lang="ru-RU" sz="2800" dirty="0" smtClean="0"/>
              <a:t> </a:t>
            </a:r>
            <a:r>
              <a:rPr lang="ru-RU" sz="2800" dirty="0" err="1"/>
              <a:t>інформаційного</a:t>
            </a:r>
            <a:r>
              <a:rPr lang="ru-RU" sz="2800" dirty="0"/>
              <a:t> </a:t>
            </a:r>
            <a:r>
              <a:rPr lang="ru-RU" sz="2800" dirty="0" err="1"/>
              <a:t>суспільства</a:t>
            </a:r>
            <a:r>
              <a:rPr lang="ru-RU" sz="2800" dirty="0"/>
              <a:t> - </a:t>
            </a:r>
            <a:r>
              <a:rPr lang="ru-RU" sz="2800" dirty="0" err="1"/>
              <a:t>глобальне</a:t>
            </a:r>
            <a:r>
              <a:rPr lang="ru-RU" sz="2800" dirty="0"/>
              <a:t> </a:t>
            </a:r>
            <a:r>
              <a:rPr lang="ru-RU" sz="2800" dirty="0" err="1"/>
              <a:t>завдання</a:t>
            </a:r>
            <a:r>
              <a:rPr lang="ru-RU" sz="2800" dirty="0"/>
              <a:t> у новому </a:t>
            </a:r>
            <a:r>
              <a:rPr lang="ru-RU" sz="2800" dirty="0" err="1" smtClean="0"/>
              <a:t>тисячолітті</a:t>
            </a:r>
            <a:r>
              <a:rPr lang="ru-RU" sz="2800" dirty="0" smtClean="0"/>
              <a:t>« (2003)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70339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Ми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підтверджуємо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ми </a:t>
            </a:r>
            <a:r>
              <a:rPr lang="ru-RU" dirty="0" err="1"/>
              <a:t>визнаємо</a:t>
            </a:r>
            <a:r>
              <a:rPr lang="ru-RU" dirty="0"/>
              <a:t> </a:t>
            </a:r>
            <a:r>
              <a:rPr lang="ru-RU" dirty="0" err="1" smtClean="0"/>
              <a:t>необхідним</a:t>
            </a:r>
            <a:r>
              <a:rPr lang="ru-RU" dirty="0" smtClean="0"/>
              <a:t> фундаментом </a:t>
            </a:r>
            <a:r>
              <a:rPr lang="ru-RU" dirty="0" err="1"/>
              <a:t>інформаційного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smtClean="0"/>
              <a:t>є </a:t>
            </a:r>
            <a:r>
              <a:rPr lang="ru-RU" dirty="0" err="1" smtClean="0"/>
              <a:t>проголошене</a:t>
            </a:r>
            <a:r>
              <a:rPr lang="ru-RU" dirty="0" smtClean="0"/>
              <a:t> в </a:t>
            </a:r>
            <a:r>
              <a:rPr lang="ru-RU" dirty="0" err="1" smtClean="0"/>
              <a:t>статті</a:t>
            </a:r>
            <a:r>
              <a:rPr lang="ru-RU" dirty="0" smtClean="0"/>
              <a:t> </a:t>
            </a:r>
            <a:r>
              <a:rPr lang="ru-RU" dirty="0"/>
              <a:t>19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smtClean="0"/>
              <a:t>право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/>
              <a:t>людини</a:t>
            </a:r>
            <a:r>
              <a:rPr lang="ru-RU" dirty="0"/>
              <a:t> на свободу </a:t>
            </a:r>
            <a:r>
              <a:rPr lang="ru-RU" dirty="0" err="1"/>
              <a:t>переконань</a:t>
            </a:r>
            <a:r>
              <a:rPr lang="ru-RU" dirty="0"/>
              <a:t> і на </a:t>
            </a:r>
            <a:r>
              <a:rPr lang="ru-RU" dirty="0" err="1"/>
              <a:t>вільне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вираження</a:t>
            </a:r>
            <a:r>
              <a:rPr lang="ru-RU" dirty="0" smtClean="0"/>
              <a:t>;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/>
              <a:t>право </a:t>
            </a:r>
            <a:r>
              <a:rPr lang="ru-RU" dirty="0" err="1"/>
              <a:t>включає</a:t>
            </a:r>
            <a:r>
              <a:rPr lang="ru-RU" dirty="0"/>
              <a:t> свободу </a:t>
            </a:r>
            <a:r>
              <a:rPr lang="ru-RU" dirty="0" err="1"/>
              <a:t>безперешкодно</a:t>
            </a:r>
            <a:r>
              <a:rPr lang="ru-RU" dirty="0"/>
              <a:t> </a:t>
            </a:r>
            <a:r>
              <a:rPr lang="ru-RU" dirty="0" err="1"/>
              <a:t>дотримуватися</a:t>
            </a:r>
            <a:r>
              <a:rPr lang="ru-RU" dirty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переконань</a:t>
            </a:r>
            <a:r>
              <a:rPr lang="ru-RU" dirty="0" smtClean="0"/>
              <a:t> </a:t>
            </a:r>
            <a:r>
              <a:rPr lang="ru-RU" dirty="0"/>
              <a:t>і свободу </a:t>
            </a:r>
            <a:r>
              <a:rPr lang="ru-RU" dirty="0" err="1"/>
              <a:t>шукати</a:t>
            </a:r>
            <a:r>
              <a:rPr lang="ru-RU" dirty="0"/>
              <a:t>, </a:t>
            </a:r>
            <a:r>
              <a:rPr lang="ru-RU" dirty="0" err="1"/>
              <a:t>одержувати</a:t>
            </a:r>
            <a:r>
              <a:rPr lang="ru-RU" dirty="0"/>
              <a:t> і </a:t>
            </a:r>
            <a:r>
              <a:rPr lang="ru-RU" dirty="0" err="1"/>
              <a:t>поширювати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ідеї</a:t>
            </a:r>
            <a:r>
              <a:rPr lang="ru-RU" dirty="0" smtClean="0"/>
              <a:t> </a:t>
            </a:r>
            <a:r>
              <a:rPr lang="ru-RU" dirty="0"/>
              <a:t>будь-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і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 smtClean="0"/>
              <a:t>кордонів</a:t>
            </a:r>
            <a:r>
              <a:rPr lang="ru-RU" dirty="0" smtClean="0"/>
              <a:t>. </a:t>
            </a:r>
            <a:r>
              <a:rPr lang="ru-RU" dirty="0" err="1" smtClean="0"/>
              <a:t>Спілкування</a:t>
            </a:r>
            <a:r>
              <a:rPr lang="ru-RU" dirty="0" smtClean="0"/>
              <a:t> </a:t>
            </a:r>
            <a:r>
              <a:rPr lang="ru-RU" dirty="0"/>
              <a:t>є одним з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,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базових</a:t>
            </a:r>
            <a:r>
              <a:rPr lang="ru-RU" dirty="0"/>
              <a:t> </a:t>
            </a:r>
            <a:r>
              <a:rPr lang="ru-RU" dirty="0" err="1"/>
              <a:t>людських</a:t>
            </a:r>
            <a:r>
              <a:rPr lang="ru-RU" dirty="0"/>
              <a:t> потреб і фундаментом </a:t>
            </a:r>
            <a:r>
              <a:rPr lang="ru-RU" dirty="0" smtClean="0"/>
              <a:t>будь-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/>
              <a:t>організації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серцевину</a:t>
            </a:r>
            <a:r>
              <a:rPr lang="ru-RU" dirty="0"/>
              <a:t> </a:t>
            </a:r>
            <a:r>
              <a:rPr lang="ru-RU" dirty="0" err="1" smtClean="0"/>
              <a:t>інформаційного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/>
              <a:t>.</a:t>
            </a:r>
          </a:p>
          <a:p>
            <a:pPr marL="109728" indent="0">
              <a:buNone/>
            </a:pPr>
            <a:r>
              <a:rPr lang="ru-RU" dirty="0" err="1" smtClean="0"/>
              <a:t>Кожен</a:t>
            </a:r>
            <a:r>
              <a:rPr lang="ru-RU" dirty="0"/>
              <a:t>, де б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знаходився</a:t>
            </a:r>
            <a:r>
              <a:rPr lang="ru-RU" dirty="0"/>
              <a:t>, повинен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брати</a:t>
            </a:r>
            <a:r>
              <a:rPr lang="ru-RU" dirty="0" smtClean="0"/>
              <a:t> </a:t>
            </a:r>
            <a:r>
              <a:rPr lang="ru-RU" dirty="0"/>
              <a:t>участь в </a:t>
            </a:r>
            <a:r>
              <a:rPr lang="ru-RU" dirty="0" err="1"/>
              <a:t>інформаційному</a:t>
            </a:r>
            <a:r>
              <a:rPr lang="ru-RU" dirty="0"/>
              <a:t> </a:t>
            </a:r>
            <a:r>
              <a:rPr lang="ru-RU" dirty="0" err="1"/>
              <a:t>суспільстві</a:t>
            </a:r>
            <a:r>
              <a:rPr lang="ru-RU" dirty="0"/>
              <a:t>, і </a:t>
            </a:r>
            <a:r>
              <a:rPr lang="ru-RU" dirty="0" err="1"/>
              <a:t>нікого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 smtClean="0"/>
              <a:t>позбавити</a:t>
            </a:r>
            <a:r>
              <a:rPr lang="ru-RU" dirty="0" smtClean="0"/>
              <a:t> </a:t>
            </a:r>
            <a:r>
              <a:rPr lang="ru-RU" dirty="0" err="1" smtClean="0"/>
              <a:t>пропонованих</a:t>
            </a:r>
            <a:r>
              <a:rPr lang="ru-RU" dirty="0" smtClean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суспільством</a:t>
            </a:r>
            <a:r>
              <a:rPr lang="ru-RU" dirty="0"/>
              <a:t> </a:t>
            </a:r>
            <a:r>
              <a:rPr lang="ru-RU" dirty="0" err="1"/>
              <a:t>переваг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err="1">
                <a:solidFill>
                  <a:srgbClr val="212745"/>
                </a:solidFill>
              </a:rPr>
              <a:t>Декларація</a:t>
            </a:r>
            <a:r>
              <a:rPr lang="ru-RU" sz="2800" dirty="0">
                <a:solidFill>
                  <a:srgbClr val="212745"/>
                </a:solidFill>
              </a:rPr>
              <a:t> </a:t>
            </a:r>
            <a:r>
              <a:rPr lang="ru-RU" sz="2800" dirty="0" err="1">
                <a:solidFill>
                  <a:srgbClr val="212745"/>
                </a:solidFill>
              </a:rPr>
              <a:t>принципів</a:t>
            </a:r>
            <a:r>
              <a:rPr lang="ru-RU" sz="2800" dirty="0">
                <a:solidFill>
                  <a:srgbClr val="212745"/>
                </a:solidFill>
              </a:rPr>
              <a:t> ООН "</a:t>
            </a:r>
            <a:r>
              <a:rPr lang="ru-RU" sz="2800" dirty="0" err="1">
                <a:solidFill>
                  <a:srgbClr val="212745"/>
                </a:solidFill>
              </a:rPr>
              <a:t>Побудова</a:t>
            </a:r>
            <a:r>
              <a:rPr lang="ru-RU" sz="2800" dirty="0">
                <a:solidFill>
                  <a:srgbClr val="212745"/>
                </a:solidFill>
              </a:rPr>
              <a:t> </a:t>
            </a:r>
            <a:r>
              <a:rPr lang="ru-RU" sz="2800" dirty="0" err="1">
                <a:solidFill>
                  <a:srgbClr val="212745"/>
                </a:solidFill>
              </a:rPr>
              <a:t>інформаційного</a:t>
            </a:r>
            <a:r>
              <a:rPr lang="ru-RU" sz="2800" dirty="0">
                <a:solidFill>
                  <a:srgbClr val="212745"/>
                </a:solidFill>
              </a:rPr>
              <a:t> </a:t>
            </a:r>
            <a:r>
              <a:rPr lang="ru-RU" sz="2800" dirty="0" err="1">
                <a:solidFill>
                  <a:srgbClr val="212745"/>
                </a:solidFill>
              </a:rPr>
              <a:t>суспільства</a:t>
            </a:r>
            <a:r>
              <a:rPr lang="ru-RU" sz="2800" dirty="0">
                <a:solidFill>
                  <a:srgbClr val="212745"/>
                </a:solidFill>
              </a:rPr>
              <a:t> - </a:t>
            </a:r>
            <a:r>
              <a:rPr lang="ru-RU" sz="2800" dirty="0" err="1">
                <a:solidFill>
                  <a:srgbClr val="212745"/>
                </a:solidFill>
              </a:rPr>
              <a:t>глобальне</a:t>
            </a:r>
            <a:r>
              <a:rPr lang="ru-RU" sz="2800" dirty="0">
                <a:solidFill>
                  <a:srgbClr val="212745"/>
                </a:solidFill>
              </a:rPr>
              <a:t> </a:t>
            </a:r>
            <a:r>
              <a:rPr lang="ru-RU" sz="2800" dirty="0" err="1">
                <a:solidFill>
                  <a:srgbClr val="212745"/>
                </a:solidFill>
              </a:rPr>
              <a:t>завдання</a:t>
            </a:r>
            <a:r>
              <a:rPr lang="ru-RU" sz="2800" dirty="0">
                <a:solidFill>
                  <a:srgbClr val="212745"/>
                </a:solidFill>
              </a:rPr>
              <a:t> у новому </a:t>
            </a:r>
            <a:r>
              <a:rPr lang="ru-RU" sz="2800" dirty="0" err="1">
                <a:solidFill>
                  <a:srgbClr val="212745"/>
                </a:solidFill>
              </a:rPr>
              <a:t>тисячолітті</a:t>
            </a:r>
            <a:r>
              <a:rPr lang="ru-RU" sz="2800" dirty="0">
                <a:solidFill>
                  <a:srgbClr val="212745"/>
                </a:solidFill>
              </a:rPr>
              <a:t>« (2003)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784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Декларація</a:t>
            </a:r>
            <a:r>
              <a:rPr lang="ru-RU" dirty="0"/>
              <a:t> </a:t>
            </a:r>
            <a:r>
              <a:rPr lang="ru-RU" dirty="0" err="1"/>
              <a:t>встановлює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для “</a:t>
            </a:r>
            <a:r>
              <a:rPr lang="ru-RU" dirty="0" err="1" smtClean="0"/>
              <a:t>інформаційного</a:t>
            </a:r>
            <a:r>
              <a:rPr lang="ru-RU" dirty="0" smtClean="0"/>
              <a:t> </a:t>
            </a:r>
            <a:r>
              <a:rPr lang="ru-RU" dirty="0" err="1"/>
              <a:t>суспільства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”:</a:t>
            </a:r>
          </a:p>
          <a:p>
            <a:r>
              <a:rPr lang="ru-RU" dirty="0" err="1" smtClean="0"/>
              <a:t>важлива</a:t>
            </a:r>
            <a:r>
              <a:rPr lang="ru-RU" dirty="0" smtClean="0"/>
              <a:t> </a:t>
            </a:r>
            <a:r>
              <a:rPr lang="ru-RU" dirty="0"/>
              <a:t>роль </a:t>
            </a:r>
            <a:r>
              <a:rPr lang="ru-RU" dirty="0" err="1"/>
              <a:t>органів</a:t>
            </a:r>
            <a:r>
              <a:rPr lang="ru-RU" dirty="0"/>
              <a:t> державного </a:t>
            </a:r>
            <a:r>
              <a:rPr lang="ru-RU" dirty="0" err="1"/>
              <a:t>управління</a:t>
            </a:r>
            <a:r>
              <a:rPr lang="ru-RU" dirty="0"/>
              <a:t> й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 smtClean="0"/>
              <a:t>зацікавлених</a:t>
            </a:r>
            <a:r>
              <a:rPr lang="ru-RU" dirty="0" smtClean="0"/>
              <a:t> </a:t>
            </a:r>
            <a:r>
              <a:rPr lang="ru-RU" dirty="0" err="1"/>
              <a:t>сторін</a:t>
            </a:r>
            <a:r>
              <a:rPr lang="ru-RU" dirty="0"/>
              <a:t> у </a:t>
            </a:r>
            <a:r>
              <a:rPr lang="ru-RU" dirty="0" err="1"/>
              <a:t>сприянні</a:t>
            </a:r>
            <a:r>
              <a:rPr lang="ru-RU" dirty="0"/>
              <a:t> </a:t>
            </a:r>
            <a:r>
              <a:rPr lang="ru-RU" dirty="0" err="1"/>
              <a:t>застосуванню</a:t>
            </a:r>
            <a:r>
              <a:rPr lang="ru-RU" dirty="0"/>
              <a:t> </a:t>
            </a:r>
            <a:r>
              <a:rPr lang="ru-RU" dirty="0" err="1"/>
              <a:t>ІКТ</a:t>
            </a:r>
            <a:r>
              <a:rPr lang="ru-RU" dirty="0"/>
              <a:t> з метою </a:t>
            </a:r>
            <a:r>
              <a:rPr lang="ru-RU" dirty="0" err="1"/>
              <a:t>розвитку</a:t>
            </a:r>
            <a:r>
              <a:rPr lang="ru-RU" dirty="0"/>
              <a:t>;</a:t>
            </a:r>
          </a:p>
          <a:p>
            <a:r>
              <a:rPr lang="ru-RU" dirty="0" err="1" smtClean="0"/>
              <a:t>інформаційна</a:t>
            </a:r>
            <a:r>
              <a:rPr lang="ru-RU" dirty="0" smtClean="0"/>
              <a:t> </a:t>
            </a:r>
            <a:r>
              <a:rPr lang="ru-RU" dirty="0"/>
              <a:t>й </a:t>
            </a:r>
            <a:r>
              <a:rPr lang="ru-RU" dirty="0" err="1"/>
              <a:t>комунікаційна</a:t>
            </a:r>
            <a:r>
              <a:rPr lang="ru-RU" dirty="0"/>
              <a:t> </a:t>
            </a:r>
            <a:r>
              <a:rPr lang="ru-RU" dirty="0" err="1"/>
              <a:t>інфраструктура</a:t>
            </a:r>
            <a:r>
              <a:rPr lang="ru-RU" dirty="0"/>
              <a:t> </a:t>
            </a:r>
            <a:r>
              <a:rPr lang="ru-RU" dirty="0" smtClean="0"/>
              <a:t>–  </a:t>
            </a:r>
            <a:r>
              <a:rPr lang="ru-RU" dirty="0" err="1" smtClean="0"/>
              <a:t>необхідний</a:t>
            </a:r>
            <a:r>
              <a:rPr lang="ru-RU" dirty="0" smtClean="0"/>
              <a:t> фундамент </a:t>
            </a:r>
            <a:r>
              <a:rPr lang="ru-RU" dirty="0" err="1"/>
              <a:t>відкритого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інформаційного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;</a:t>
            </a:r>
          </a:p>
          <a:p>
            <a:r>
              <a:rPr lang="ru-RU" dirty="0" smtClean="0"/>
              <a:t>доступ </a:t>
            </a:r>
            <a:r>
              <a:rPr lang="ru-RU" dirty="0"/>
              <a:t>до </a:t>
            </a:r>
            <a:r>
              <a:rPr lang="ru-RU" dirty="0" err="1"/>
              <a:t>інформації</a:t>
            </a:r>
            <a:r>
              <a:rPr lang="ru-RU" dirty="0"/>
              <a:t> та </a:t>
            </a:r>
            <a:r>
              <a:rPr lang="ru-RU" dirty="0" err="1"/>
              <a:t>знань</a:t>
            </a:r>
            <a:r>
              <a:rPr lang="ru-RU" dirty="0"/>
              <a:t>;</a:t>
            </a:r>
          </a:p>
          <a:p>
            <a:r>
              <a:rPr lang="ru-RU" dirty="0" err="1" smtClean="0"/>
              <a:t>нарощування</a:t>
            </a:r>
            <a:r>
              <a:rPr lang="ru-RU" dirty="0" smtClean="0"/>
              <a:t> </a:t>
            </a:r>
            <a:r>
              <a:rPr lang="ru-RU" dirty="0" err="1"/>
              <a:t>потенціалу</a:t>
            </a:r>
            <a:r>
              <a:rPr lang="ru-RU" dirty="0"/>
              <a:t>;</a:t>
            </a:r>
          </a:p>
          <a:p>
            <a:r>
              <a:rPr lang="ru-RU" dirty="0" err="1" smtClean="0"/>
              <a:t>зміцнення</a:t>
            </a:r>
            <a:r>
              <a:rPr lang="ru-RU" dirty="0" smtClean="0"/>
              <a:t> </a:t>
            </a:r>
            <a:r>
              <a:rPr lang="ru-RU" dirty="0" err="1"/>
              <a:t>довіри</a:t>
            </a:r>
            <a:r>
              <a:rPr lang="ru-RU" dirty="0"/>
              <a:t> та </a:t>
            </a:r>
            <a:r>
              <a:rPr lang="ru-RU" dirty="0" err="1"/>
              <a:t>безпеки</a:t>
            </a:r>
            <a:r>
              <a:rPr lang="ru-RU" dirty="0"/>
              <a:t> при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ІКТ</a:t>
            </a:r>
            <a:r>
              <a:rPr lang="ru-RU" dirty="0"/>
              <a:t>;</a:t>
            </a:r>
          </a:p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/>
              <a:t>сприятливого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на </a:t>
            </a:r>
            <a:r>
              <a:rPr lang="ru-RU" dirty="0" err="1"/>
              <a:t>національному</a:t>
            </a:r>
            <a:r>
              <a:rPr lang="ru-RU" dirty="0"/>
              <a:t> та </a:t>
            </a:r>
            <a:r>
              <a:rPr lang="ru-RU" dirty="0" err="1" smtClean="0"/>
              <a:t>міжнародному</a:t>
            </a:r>
            <a:r>
              <a:rPr lang="ru-RU" dirty="0" smtClean="0"/>
              <a:t> </a:t>
            </a:r>
            <a:r>
              <a:rPr lang="ru-RU" dirty="0" err="1"/>
              <a:t>рівнях</a:t>
            </a:r>
            <a:r>
              <a:rPr lang="ru-RU" dirty="0"/>
              <a:t>;</a:t>
            </a:r>
          </a:p>
          <a:p>
            <a:r>
              <a:rPr lang="ru-RU" dirty="0" err="1" smtClean="0"/>
              <a:t>додатки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ІКТ</a:t>
            </a:r>
            <a:r>
              <a:rPr lang="ru-RU" dirty="0"/>
              <a:t>: </a:t>
            </a:r>
            <a:r>
              <a:rPr lang="ru-RU" dirty="0" err="1"/>
              <a:t>переваги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аспектах </a:t>
            </a:r>
            <a:r>
              <a:rPr lang="ru-RU" dirty="0" err="1"/>
              <a:t>життя</a:t>
            </a:r>
            <a:r>
              <a:rPr lang="ru-RU" dirty="0" smtClean="0"/>
              <a:t>;</a:t>
            </a:r>
          </a:p>
          <a:p>
            <a:r>
              <a:rPr lang="ru-RU" dirty="0"/>
              <a:t>культурна </a:t>
            </a:r>
            <a:r>
              <a:rPr lang="ru-RU" dirty="0" err="1"/>
              <a:t>розмаїтість</a:t>
            </a:r>
            <a:r>
              <a:rPr lang="ru-RU" dirty="0"/>
              <a:t> і культурна </a:t>
            </a:r>
            <a:r>
              <a:rPr lang="ru-RU" dirty="0" err="1"/>
              <a:t>самобутність</a:t>
            </a:r>
            <a:r>
              <a:rPr lang="ru-RU" dirty="0"/>
              <a:t>, </a:t>
            </a:r>
            <a:r>
              <a:rPr lang="ru-RU" dirty="0" err="1"/>
              <a:t>мовна</a:t>
            </a:r>
            <a:r>
              <a:rPr lang="ru-RU" dirty="0"/>
              <a:t> </a:t>
            </a:r>
            <a:r>
              <a:rPr lang="ru-RU" dirty="0" err="1" smtClean="0"/>
              <a:t>розмаїтість</a:t>
            </a:r>
            <a:r>
              <a:rPr lang="ru-RU" dirty="0" smtClean="0"/>
              <a:t> </a:t>
            </a:r>
            <a:r>
              <a:rPr lang="ru-RU" dirty="0"/>
              <a:t>й </a:t>
            </a:r>
            <a:r>
              <a:rPr lang="ru-RU" dirty="0" err="1"/>
              <a:t>місцевий</a:t>
            </a:r>
            <a:r>
              <a:rPr lang="ru-RU" dirty="0"/>
              <a:t> контент;</a:t>
            </a:r>
          </a:p>
          <a:p>
            <a:r>
              <a:rPr lang="ru-RU" dirty="0" smtClean="0"/>
              <a:t>свобода </a:t>
            </a:r>
            <a:r>
              <a:rPr lang="ru-RU" dirty="0" err="1"/>
              <a:t>ЗМІ</a:t>
            </a:r>
            <a:r>
              <a:rPr lang="ru-RU" dirty="0"/>
              <a:t>;</a:t>
            </a:r>
          </a:p>
          <a:p>
            <a:r>
              <a:rPr lang="ru-RU" dirty="0" err="1" smtClean="0"/>
              <a:t>етичні</a:t>
            </a:r>
            <a:r>
              <a:rPr lang="ru-RU" dirty="0" smtClean="0"/>
              <a:t>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ru-RU" dirty="0" err="1"/>
              <a:t>інформаційного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;</a:t>
            </a:r>
          </a:p>
          <a:p>
            <a:r>
              <a:rPr lang="ru-RU" dirty="0" err="1" smtClean="0"/>
              <a:t>міжнародне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регіональне</a:t>
            </a:r>
            <a:r>
              <a:rPr lang="ru-RU" dirty="0"/>
              <a:t> </a:t>
            </a:r>
            <a:r>
              <a:rPr lang="ru-RU" dirty="0" err="1" smtClean="0"/>
              <a:t>співробітництво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500" dirty="0" err="1">
                <a:solidFill>
                  <a:srgbClr val="212745"/>
                </a:solidFill>
              </a:rPr>
              <a:t>Декларація</a:t>
            </a:r>
            <a:r>
              <a:rPr lang="ru-RU" sz="2500" dirty="0">
                <a:solidFill>
                  <a:srgbClr val="212745"/>
                </a:solidFill>
              </a:rPr>
              <a:t> </a:t>
            </a:r>
            <a:r>
              <a:rPr lang="ru-RU" sz="2500" dirty="0" err="1">
                <a:solidFill>
                  <a:srgbClr val="212745"/>
                </a:solidFill>
              </a:rPr>
              <a:t>принципів</a:t>
            </a:r>
            <a:r>
              <a:rPr lang="ru-RU" sz="2500" dirty="0">
                <a:solidFill>
                  <a:srgbClr val="212745"/>
                </a:solidFill>
              </a:rPr>
              <a:t> ООН "</a:t>
            </a:r>
            <a:r>
              <a:rPr lang="ru-RU" sz="2500" dirty="0" err="1">
                <a:solidFill>
                  <a:srgbClr val="212745"/>
                </a:solidFill>
              </a:rPr>
              <a:t>Побудова</a:t>
            </a:r>
            <a:r>
              <a:rPr lang="ru-RU" sz="2500" dirty="0">
                <a:solidFill>
                  <a:srgbClr val="212745"/>
                </a:solidFill>
              </a:rPr>
              <a:t> </a:t>
            </a:r>
            <a:r>
              <a:rPr lang="ru-RU" sz="2500" dirty="0" err="1">
                <a:solidFill>
                  <a:srgbClr val="212745"/>
                </a:solidFill>
              </a:rPr>
              <a:t>інформаційного</a:t>
            </a:r>
            <a:r>
              <a:rPr lang="ru-RU" sz="2500" dirty="0">
                <a:solidFill>
                  <a:srgbClr val="212745"/>
                </a:solidFill>
              </a:rPr>
              <a:t> </a:t>
            </a:r>
            <a:r>
              <a:rPr lang="ru-RU" sz="2500" dirty="0" err="1">
                <a:solidFill>
                  <a:srgbClr val="212745"/>
                </a:solidFill>
              </a:rPr>
              <a:t>суспільства</a:t>
            </a:r>
            <a:r>
              <a:rPr lang="ru-RU" sz="2500" dirty="0">
                <a:solidFill>
                  <a:srgbClr val="212745"/>
                </a:solidFill>
              </a:rPr>
              <a:t> - </a:t>
            </a:r>
            <a:r>
              <a:rPr lang="ru-RU" sz="2500" dirty="0" err="1">
                <a:solidFill>
                  <a:srgbClr val="212745"/>
                </a:solidFill>
              </a:rPr>
              <a:t>глобальне</a:t>
            </a:r>
            <a:r>
              <a:rPr lang="ru-RU" sz="2500" dirty="0">
                <a:solidFill>
                  <a:srgbClr val="212745"/>
                </a:solidFill>
              </a:rPr>
              <a:t> </a:t>
            </a:r>
            <a:r>
              <a:rPr lang="ru-RU" sz="2500" dirty="0" err="1">
                <a:solidFill>
                  <a:srgbClr val="212745"/>
                </a:solidFill>
              </a:rPr>
              <a:t>завдання</a:t>
            </a:r>
            <a:r>
              <a:rPr lang="ru-RU" sz="2500" dirty="0">
                <a:solidFill>
                  <a:srgbClr val="212745"/>
                </a:solidFill>
              </a:rPr>
              <a:t> у новому </a:t>
            </a:r>
            <a:r>
              <a:rPr lang="ru-RU" sz="2500" dirty="0" err="1">
                <a:solidFill>
                  <a:srgbClr val="212745"/>
                </a:solidFill>
              </a:rPr>
              <a:t>тисячолітті</a:t>
            </a:r>
            <a:r>
              <a:rPr lang="ru-RU" sz="2500" dirty="0">
                <a:solidFill>
                  <a:srgbClr val="212745"/>
                </a:solidFill>
              </a:rPr>
              <a:t>« (2003)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344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1)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цифрових</a:t>
            </a:r>
            <a:r>
              <a:rPr lang="ru-RU" dirty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 (</a:t>
            </a:r>
            <a:r>
              <a:rPr lang="ru-RU" dirty="0" err="1" smtClean="0"/>
              <a:t>потенційні</a:t>
            </a:r>
            <a:r>
              <a:rPr lang="ru-RU" dirty="0" smtClean="0"/>
              <a:t> </a:t>
            </a:r>
            <a:r>
              <a:rPr lang="ru-RU" dirty="0" err="1"/>
              <a:t>вигоди</a:t>
            </a:r>
            <a:r>
              <a:rPr lang="ru-RU" dirty="0"/>
              <a:t> </a:t>
            </a:r>
            <a:r>
              <a:rPr lang="ru-RU" dirty="0" err="1"/>
              <a:t>ІТ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полягають</a:t>
            </a:r>
            <a:r>
              <a:rPr lang="ru-RU" dirty="0"/>
              <a:t> у </a:t>
            </a:r>
            <a:r>
              <a:rPr lang="ru-RU" dirty="0" err="1"/>
              <a:t>стимулюванні</a:t>
            </a:r>
            <a:r>
              <a:rPr lang="ru-RU" dirty="0"/>
              <a:t> </a:t>
            </a:r>
            <a:r>
              <a:rPr lang="ru-RU" dirty="0" err="1" smtClean="0"/>
              <a:t>конкуренції</a:t>
            </a:r>
            <a:r>
              <a:rPr lang="ru-RU" dirty="0" smtClean="0"/>
              <a:t>, </a:t>
            </a:r>
            <a:r>
              <a:rPr lang="ru-RU" dirty="0" err="1" smtClean="0"/>
              <a:t>сприянні</a:t>
            </a:r>
            <a:r>
              <a:rPr lang="ru-RU" dirty="0" smtClean="0"/>
              <a:t> </a:t>
            </a:r>
            <a:r>
              <a:rPr lang="ru-RU" dirty="0" err="1"/>
              <a:t>розширенню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створенні</a:t>
            </a:r>
            <a:r>
              <a:rPr lang="ru-RU" dirty="0"/>
              <a:t> й </a:t>
            </a:r>
            <a:r>
              <a:rPr lang="ru-RU" dirty="0" err="1"/>
              <a:t>підтримці</a:t>
            </a:r>
            <a:r>
              <a:rPr lang="ru-RU" dirty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/>
              <a:t>зростання</a:t>
            </a:r>
            <a:r>
              <a:rPr lang="ru-RU" dirty="0"/>
              <a:t> та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зайнятості</a:t>
            </a:r>
            <a:r>
              <a:rPr lang="ru-RU" dirty="0"/>
              <a:t>, </a:t>
            </a:r>
            <a:r>
              <a:rPr lang="ru-RU" dirty="0" err="1"/>
              <a:t>відкривають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 smtClean="0"/>
              <a:t>перспективи</a:t>
            </a:r>
            <a:r>
              <a:rPr lang="ru-RU" dirty="0"/>
              <a:t>);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електронно</a:t>
            </a:r>
            <a:r>
              <a:rPr lang="ru-RU" dirty="0"/>
              <a:t>-цифрового </a:t>
            </a:r>
            <a:r>
              <a:rPr lang="ru-RU" dirty="0" err="1"/>
              <a:t>розриву</a:t>
            </a:r>
            <a:r>
              <a:rPr lang="ru-RU" dirty="0"/>
              <a:t> (</a:t>
            </a:r>
            <a:r>
              <a:rPr lang="ru-RU" dirty="0" err="1" smtClean="0"/>
              <a:t>кожний</a:t>
            </a:r>
            <a:r>
              <a:rPr lang="ru-RU" dirty="0" smtClean="0"/>
              <a:t> повинен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доступу до </a:t>
            </a:r>
            <a:r>
              <a:rPr lang="ru-RU" dirty="0" err="1"/>
              <a:t>інформації</a:t>
            </a:r>
            <a:r>
              <a:rPr lang="ru-RU" dirty="0"/>
              <a:t> та систем </a:t>
            </a:r>
            <a:r>
              <a:rPr lang="ru-RU" dirty="0" err="1" smtClean="0"/>
              <a:t>телекомунікації</a:t>
            </a:r>
            <a:r>
              <a:rPr lang="ru-RU" dirty="0"/>
              <a:t>);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</a:t>
            </a: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загальній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(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досягли</a:t>
            </a:r>
            <a:r>
              <a:rPr lang="ru-RU" dirty="0"/>
              <a:t> </a:t>
            </a:r>
            <a:r>
              <a:rPr lang="ru-RU" dirty="0" err="1" smtClean="0"/>
              <a:t>успіху</a:t>
            </a:r>
            <a:r>
              <a:rPr lang="ru-RU" dirty="0" smtClean="0"/>
              <a:t> у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ru-RU" dirty="0"/>
              <a:t> </a:t>
            </a:r>
            <a:r>
              <a:rPr lang="ru-RU" dirty="0" err="1"/>
              <a:t>ІТ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сподіватися</a:t>
            </a:r>
            <a:r>
              <a:rPr lang="ru-RU" dirty="0"/>
              <a:t> на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 smtClean="0"/>
              <a:t>перепон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, </a:t>
            </a:r>
            <a:r>
              <a:rPr lang="ru-RU" dirty="0" err="1"/>
              <a:t>звичайно</a:t>
            </a:r>
            <a:r>
              <a:rPr lang="ru-RU" dirty="0"/>
              <a:t>, </a:t>
            </a:r>
            <a:r>
              <a:rPr lang="ru-RU" dirty="0" err="1"/>
              <a:t>виникають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, та </a:t>
            </a:r>
            <a:r>
              <a:rPr lang="ru-RU" dirty="0" err="1"/>
              <a:t>вирушити</a:t>
            </a:r>
            <a:r>
              <a:rPr lang="ru-RU" dirty="0"/>
              <a:t> </a:t>
            </a:r>
            <a:r>
              <a:rPr lang="ru-RU" dirty="0" err="1"/>
              <a:t>назустріч</a:t>
            </a:r>
            <a:r>
              <a:rPr lang="ru-RU" dirty="0"/>
              <a:t> </a:t>
            </a:r>
            <a:r>
              <a:rPr lang="ru-RU" dirty="0" err="1"/>
              <a:t>ефективнішій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, на </a:t>
            </a:r>
            <a:r>
              <a:rPr lang="ru-RU" dirty="0" err="1" smtClean="0"/>
              <a:t>зразок</a:t>
            </a:r>
            <a:r>
              <a:rPr lang="ru-RU" dirty="0" smtClean="0"/>
              <a:t>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/>
              <a:t>бідності</a:t>
            </a:r>
            <a:r>
              <a:rPr lang="ru-RU" dirty="0"/>
              <a:t>,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, </a:t>
            </a:r>
            <a:r>
              <a:rPr lang="ru-RU" dirty="0" err="1"/>
              <a:t>покращання</a:t>
            </a:r>
            <a:r>
              <a:rPr lang="ru-RU" dirty="0"/>
              <a:t> </a:t>
            </a:r>
            <a:r>
              <a:rPr lang="ru-RU" dirty="0" err="1"/>
              <a:t>санітарних</a:t>
            </a:r>
            <a:r>
              <a:rPr lang="ru-RU" dirty="0"/>
              <a:t> </a:t>
            </a:r>
            <a:r>
              <a:rPr lang="ru-RU" dirty="0" smtClean="0"/>
              <a:t>умов, </a:t>
            </a:r>
            <a:r>
              <a:rPr lang="ru-RU" dirty="0" err="1" smtClean="0"/>
              <a:t>освіта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переваг</a:t>
            </a:r>
            <a:r>
              <a:rPr lang="ru-RU" dirty="0"/>
              <a:t> </a:t>
            </a:r>
            <a:r>
              <a:rPr lang="ru-RU" dirty="0" err="1"/>
              <a:t>швидкого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 smtClean="0"/>
              <a:t>глобальної</a:t>
            </a:r>
            <a:r>
              <a:rPr lang="ru-RU" dirty="0" smtClean="0"/>
              <a:t>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/>
              <a:t>торгівлі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/>
              <a:t>Окінавська</a:t>
            </a:r>
            <a:r>
              <a:rPr lang="ru-RU" sz="3200" dirty="0"/>
              <a:t> </a:t>
            </a:r>
            <a:r>
              <a:rPr lang="ru-RU" sz="3200" dirty="0" err="1"/>
              <a:t>хартія</a:t>
            </a:r>
            <a:r>
              <a:rPr lang="ru-RU" sz="3200" dirty="0"/>
              <a:t> глобального </a:t>
            </a:r>
            <a:r>
              <a:rPr lang="ru-RU" sz="3200" dirty="0" err="1"/>
              <a:t>інформаційного</a:t>
            </a:r>
            <a:r>
              <a:rPr lang="ru-RU" sz="3200" dirty="0"/>
              <a:t> </a:t>
            </a:r>
            <a:r>
              <a:rPr lang="ru-RU" sz="3200" dirty="0" err="1" smtClean="0"/>
              <a:t>суспільства</a:t>
            </a:r>
            <a:r>
              <a:rPr lang="ru-RU" sz="3200" dirty="0" smtClean="0"/>
              <a:t> (2000)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55062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Конвенція</a:t>
            </a:r>
            <a:r>
              <a:rPr lang="ru-RU" dirty="0"/>
              <a:t> про </a:t>
            </a:r>
            <a:r>
              <a:rPr lang="ru-RU" dirty="0" err="1"/>
              <a:t>захист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 і </a:t>
            </a:r>
            <a:r>
              <a:rPr lang="ru-RU" dirty="0" err="1"/>
              <a:t>основоположних</a:t>
            </a:r>
            <a:r>
              <a:rPr lang="ru-RU" dirty="0"/>
              <a:t> свобод (1950)</a:t>
            </a:r>
            <a:endParaRPr lang="ru-RU" dirty="0" smtClean="0"/>
          </a:p>
          <a:p>
            <a:r>
              <a:rPr lang="ru-RU" dirty="0" err="1" smtClean="0"/>
              <a:t>Європейська</a:t>
            </a:r>
            <a:r>
              <a:rPr lang="ru-RU" dirty="0" smtClean="0"/>
              <a:t> </a:t>
            </a:r>
            <a:r>
              <a:rPr lang="ru-RU" dirty="0" err="1"/>
              <a:t>конвенція</a:t>
            </a:r>
            <a:r>
              <a:rPr lang="ru-RU" dirty="0"/>
              <a:t> про </a:t>
            </a:r>
            <a:r>
              <a:rPr lang="ru-RU" dirty="0" err="1"/>
              <a:t>транскордонне</a:t>
            </a:r>
            <a:r>
              <a:rPr lang="ru-RU" dirty="0"/>
              <a:t> </a:t>
            </a:r>
            <a:r>
              <a:rPr lang="ru-RU" dirty="0" err="1"/>
              <a:t>телебачення</a:t>
            </a:r>
            <a:r>
              <a:rPr lang="ru-RU" dirty="0"/>
              <a:t> </a:t>
            </a:r>
            <a:r>
              <a:rPr lang="ru-RU" dirty="0" smtClean="0"/>
              <a:t>(1989)</a:t>
            </a:r>
          </a:p>
          <a:p>
            <a:r>
              <a:rPr lang="ru-RU" dirty="0" err="1"/>
              <a:t>Резолюція</a:t>
            </a:r>
            <a:r>
              <a:rPr lang="ru-RU" dirty="0"/>
              <a:t> (74) </a:t>
            </a:r>
            <a:r>
              <a:rPr lang="ru-RU" dirty="0" smtClean="0"/>
              <a:t>26 "Про </a:t>
            </a:r>
            <a:r>
              <a:rPr lang="ru-RU" dirty="0"/>
              <a:t>право на </a:t>
            </a:r>
            <a:r>
              <a:rPr lang="ru-RU" dirty="0" err="1"/>
              <a:t>відповідь</a:t>
            </a:r>
            <a:r>
              <a:rPr lang="ru-RU" dirty="0"/>
              <a:t> – стан особи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 smtClean="0"/>
              <a:t>преси</a:t>
            </a:r>
            <a:r>
              <a:rPr lang="ru-RU" dirty="0" smtClean="0"/>
              <a:t>» (</a:t>
            </a:r>
            <a:r>
              <a:rPr lang="ru-RU" dirty="0" err="1" smtClean="0"/>
              <a:t>Кабінет</a:t>
            </a:r>
            <a:r>
              <a:rPr lang="ru-RU" dirty="0" smtClean="0"/>
              <a:t> </a:t>
            </a:r>
            <a:r>
              <a:rPr lang="ru-RU" dirty="0" err="1" smtClean="0"/>
              <a:t>Міністрів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Декларація</a:t>
            </a:r>
            <a:r>
              <a:rPr lang="ru-RU" dirty="0" smtClean="0"/>
              <a:t> "Про </a:t>
            </a:r>
            <a:r>
              <a:rPr lang="ru-RU" dirty="0"/>
              <a:t>свободу </a:t>
            </a:r>
            <a:r>
              <a:rPr lang="ru-RU" dirty="0" err="1"/>
              <a:t>вираження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/>
              <a:t> та </a:t>
            </a:r>
            <a:r>
              <a:rPr lang="ru-RU" dirty="0" err="1" smtClean="0"/>
              <a:t>інформації</a:t>
            </a:r>
            <a:r>
              <a:rPr lang="ru-RU" dirty="0" smtClean="0"/>
              <a:t>« (</a:t>
            </a:r>
            <a:r>
              <a:rPr lang="ru-RU" dirty="0" err="1"/>
              <a:t>Кабінет</a:t>
            </a:r>
            <a:r>
              <a:rPr lang="ru-RU" dirty="0"/>
              <a:t> </a:t>
            </a:r>
            <a:r>
              <a:rPr lang="ru-RU" dirty="0" err="1" smtClean="0"/>
              <a:t>Міністрів</a:t>
            </a:r>
            <a:r>
              <a:rPr lang="ru-RU" smtClean="0"/>
              <a:t>, 1987)</a:t>
            </a:r>
            <a:endParaRPr lang="ru-RU" dirty="0" smtClean="0"/>
          </a:p>
          <a:p>
            <a:r>
              <a:rPr lang="ru-RU" dirty="0" err="1"/>
              <a:t>Комітет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. </a:t>
            </a:r>
            <a:r>
              <a:rPr lang="ru-RU" dirty="0" err="1"/>
              <a:t>Рекомендація</a:t>
            </a:r>
            <a:r>
              <a:rPr lang="ru-RU" dirty="0"/>
              <a:t> № R (89) </a:t>
            </a:r>
            <a:r>
              <a:rPr lang="ru-RU" dirty="0" smtClean="0"/>
              <a:t>7 "Про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відеозаписів</a:t>
            </a:r>
            <a:r>
              <a:rPr lang="ru-RU" dirty="0"/>
              <a:t> </a:t>
            </a:r>
            <a:r>
              <a:rPr lang="ru-RU" dirty="0" err="1" smtClean="0"/>
              <a:t>насильницького</a:t>
            </a:r>
            <a:r>
              <a:rPr lang="ru-RU" dirty="0" smtClean="0"/>
              <a:t>, </a:t>
            </a:r>
            <a:r>
              <a:rPr lang="ru-RU" dirty="0" err="1" smtClean="0"/>
              <a:t>жорстокого</a:t>
            </a:r>
            <a:r>
              <a:rPr lang="ru-RU" dirty="0" smtClean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порнографічного</a:t>
            </a:r>
            <a:r>
              <a:rPr lang="ru-RU" dirty="0"/>
              <a:t> </a:t>
            </a:r>
            <a:r>
              <a:rPr lang="ru-RU" dirty="0" err="1" smtClean="0"/>
              <a:t>змісту</a:t>
            </a:r>
            <a:r>
              <a:rPr lang="ru-RU" dirty="0" smtClean="0"/>
              <a:t>«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/>
              <a:t>Документи</a:t>
            </a:r>
            <a:r>
              <a:rPr lang="ru-RU" sz="3200" dirty="0"/>
              <a:t> </a:t>
            </a:r>
            <a:r>
              <a:rPr lang="ru-RU" sz="3200" dirty="0" smtClean="0"/>
              <a:t>Ради </a:t>
            </a:r>
            <a:r>
              <a:rPr lang="ru-RU" sz="3200" dirty="0" err="1" smtClean="0"/>
              <a:t>Европи</a:t>
            </a:r>
            <a:r>
              <a:rPr lang="ru-RU" sz="3200" dirty="0" smtClean="0"/>
              <a:t>  </a:t>
            </a:r>
            <a:r>
              <a:rPr lang="ru-RU" sz="3200" dirty="0"/>
              <a:t>у </a:t>
            </a:r>
            <a:r>
              <a:rPr lang="ru-RU" sz="3200" dirty="0" err="1"/>
              <a:t>галузі</a:t>
            </a:r>
            <a:r>
              <a:rPr lang="ru-RU" sz="3200" dirty="0"/>
              <a:t> </a:t>
            </a:r>
            <a:r>
              <a:rPr lang="ru-RU" sz="3200" dirty="0" err="1"/>
              <a:t>інформації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ратифіковані</a:t>
            </a:r>
            <a:r>
              <a:rPr lang="ru-RU" sz="3200" dirty="0"/>
              <a:t> </a:t>
            </a:r>
            <a:r>
              <a:rPr lang="ru-RU" sz="3200" dirty="0" err="1"/>
              <a:t>Україною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16771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Парламентська</a:t>
            </a:r>
            <a:r>
              <a:rPr lang="ru-RU" dirty="0"/>
              <a:t> </a:t>
            </a:r>
            <a:r>
              <a:rPr lang="ru-RU" dirty="0" err="1"/>
              <a:t>асамблея</a:t>
            </a:r>
            <a:r>
              <a:rPr lang="ru-RU" dirty="0"/>
              <a:t>. </a:t>
            </a:r>
            <a:r>
              <a:rPr lang="ru-RU" dirty="0" err="1"/>
              <a:t>Резолюція</a:t>
            </a:r>
            <a:r>
              <a:rPr lang="ru-RU" dirty="0"/>
              <a:t> 1003 (1993</a:t>
            </a:r>
            <a:r>
              <a:rPr lang="ru-RU" dirty="0" smtClean="0"/>
              <a:t>) "</a:t>
            </a:r>
            <a:r>
              <a:rPr lang="ru-RU" dirty="0"/>
              <a:t>Про </a:t>
            </a:r>
            <a:r>
              <a:rPr lang="ru-RU" dirty="0" err="1"/>
              <a:t>етичні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 smtClean="0"/>
              <a:t>журналістики</a:t>
            </a:r>
            <a:r>
              <a:rPr lang="ru-RU" dirty="0" smtClean="0"/>
              <a:t>«</a:t>
            </a:r>
          </a:p>
          <a:p>
            <a:r>
              <a:rPr lang="ru-RU" dirty="0" err="1"/>
              <a:t>Рекомендація</a:t>
            </a:r>
            <a:r>
              <a:rPr lang="ru-RU" dirty="0"/>
              <a:t> № R (94) </a:t>
            </a:r>
            <a:r>
              <a:rPr lang="ru-RU" dirty="0" smtClean="0"/>
              <a:t>13 "Про </a:t>
            </a:r>
            <a:r>
              <a:rPr lang="ru-RU" dirty="0"/>
              <a:t>заходи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прозорості</a:t>
            </a:r>
            <a:r>
              <a:rPr lang="ru-RU" dirty="0"/>
              <a:t> </a:t>
            </a:r>
            <a:r>
              <a:rPr lang="ru-RU" dirty="0" err="1" smtClean="0"/>
              <a:t>ЗМІ</a:t>
            </a:r>
            <a:r>
              <a:rPr lang="ru-RU" dirty="0" smtClean="0"/>
              <a:t>«</a:t>
            </a:r>
          </a:p>
          <a:p>
            <a:r>
              <a:rPr lang="ru-RU" dirty="0" err="1"/>
              <a:t>Парламентська</a:t>
            </a:r>
            <a:r>
              <a:rPr lang="ru-RU" dirty="0"/>
              <a:t> </a:t>
            </a:r>
            <a:r>
              <a:rPr lang="ru-RU" dirty="0" err="1"/>
              <a:t>асамблея</a:t>
            </a:r>
            <a:r>
              <a:rPr lang="ru-RU" dirty="0"/>
              <a:t>. </a:t>
            </a:r>
            <a:r>
              <a:rPr lang="ru-RU" dirty="0" err="1"/>
              <a:t>Рекомендація</a:t>
            </a:r>
            <a:r>
              <a:rPr lang="ru-RU" dirty="0"/>
              <a:t> 1276 (1995</a:t>
            </a:r>
            <a:r>
              <a:rPr lang="ru-RU" dirty="0" smtClean="0"/>
              <a:t>) "</a:t>
            </a:r>
            <a:r>
              <a:rPr lang="ru-RU" dirty="0"/>
              <a:t>Про силу </a:t>
            </a:r>
            <a:r>
              <a:rPr lang="ru-RU" dirty="0" err="1"/>
              <a:t>візуальних</a:t>
            </a:r>
            <a:r>
              <a:rPr lang="ru-RU" dirty="0"/>
              <a:t> </a:t>
            </a:r>
            <a:r>
              <a:rPr lang="ru-RU" dirty="0" err="1" smtClean="0"/>
              <a:t>образів</a:t>
            </a:r>
            <a:r>
              <a:rPr lang="ru-RU" dirty="0" smtClean="0"/>
              <a:t>«</a:t>
            </a:r>
          </a:p>
          <a:p>
            <a:r>
              <a:rPr lang="ru-RU" dirty="0" err="1" smtClean="0"/>
              <a:t>Комітет</a:t>
            </a:r>
            <a:r>
              <a:rPr lang="ru-RU" dirty="0" smtClean="0"/>
              <a:t> </a:t>
            </a:r>
            <a:r>
              <a:rPr lang="ru-RU" dirty="0" err="1"/>
              <a:t>міністрів</a:t>
            </a:r>
            <a:r>
              <a:rPr lang="ru-RU" dirty="0"/>
              <a:t>. </a:t>
            </a:r>
            <a:r>
              <a:rPr lang="ru-RU" dirty="0" err="1"/>
              <a:t>Рекомендація</a:t>
            </a:r>
            <a:r>
              <a:rPr lang="ru-RU" dirty="0"/>
              <a:t> № </a:t>
            </a:r>
            <a:r>
              <a:rPr lang="en-US" dirty="0"/>
              <a:t>R (96) </a:t>
            </a:r>
            <a:r>
              <a:rPr lang="en-US" dirty="0" smtClean="0"/>
              <a:t>4</a:t>
            </a:r>
            <a:r>
              <a:rPr lang="uk-UA" dirty="0" smtClean="0"/>
              <a:t> </a:t>
            </a:r>
            <a:r>
              <a:rPr lang="en-US" dirty="0" smtClean="0"/>
              <a:t>"</a:t>
            </a:r>
            <a:r>
              <a:rPr lang="ru-RU" dirty="0"/>
              <a:t>Про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журналістів</a:t>
            </a:r>
            <a:r>
              <a:rPr lang="ru-RU" dirty="0"/>
              <a:t> за умов </a:t>
            </a:r>
            <a:r>
              <a:rPr lang="ru-RU" dirty="0" err="1"/>
              <a:t>конфліктів</a:t>
            </a:r>
            <a:r>
              <a:rPr lang="ru-RU" dirty="0"/>
              <a:t> і </a:t>
            </a:r>
            <a:r>
              <a:rPr lang="ru-RU" dirty="0" err="1"/>
              <a:t>тиску</a:t>
            </a:r>
            <a:r>
              <a:rPr lang="ru-RU" dirty="0"/>
              <a:t>" </a:t>
            </a:r>
            <a:endParaRPr lang="ru-RU" dirty="0" smtClean="0"/>
          </a:p>
          <a:p>
            <a:r>
              <a:rPr lang="ru-RU" dirty="0" smtClean="0"/>
              <a:t>Рада </a:t>
            </a:r>
            <a:r>
              <a:rPr lang="ru-RU" dirty="0" err="1"/>
              <a:t>Європи</a:t>
            </a:r>
            <a:r>
              <a:rPr lang="ru-RU" dirty="0"/>
              <a:t>. </a:t>
            </a:r>
            <a:r>
              <a:rPr lang="ru-RU" dirty="0" err="1"/>
              <a:t>Комітет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. </a:t>
            </a:r>
            <a:r>
              <a:rPr lang="ru-RU" dirty="0" err="1"/>
              <a:t>Рекомендація</a:t>
            </a:r>
            <a:r>
              <a:rPr lang="ru-RU" dirty="0"/>
              <a:t> № </a:t>
            </a:r>
            <a:r>
              <a:rPr lang="en-US" dirty="0"/>
              <a:t>R (96) </a:t>
            </a:r>
            <a:r>
              <a:rPr lang="en-US" dirty="0" smtClean="0"/>
              <a:t>10</a:t>
            </a:r>
            <a:r>
              <a:rPr lang="uk-UA" dirty="0" smtClean="0"/>
              <a:t> </a:t>
            </a:r>
            <a:r>
              <a:rPr lang="en-US" dirty="0" smtClean="0"/>
              <a:t>"</a:t>
            </a:r>
            <a:r>
              <a:rPr lang="ru-RU" dirty="0"/>
              <a:t>Про </a:t>
            </a:r>
            <a:r>
              <a:rPr lang="ru-RU" dirty="0" err="1"/>
              <a:t>гарантії</a:t>
            </a:r>
            <a:r>
              <a:rPr lang="ru-RU" dirty="0"/>
              <a:t> </a:t>
            </a:r>
            <a:r>
              <a:rPr lang="ru-RU" dirty="0" err="1"/>
              <a:t>незалежності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телерадіомовлення</a:t>
            </a:r>
            <a:r>
              <a:rPr lang="ru-RU" dirty="0" smtClean="0"/>
              <a:t>" </a:t>
            </a:r>
          </a:p>
          <a:p>
            <a:r>
              <a:rPr lang="ru-RU" dirty="0" smtClean="0"/>
              <a:t>Рада </a:t>
            </a:r>
            <a:r>
              <a:rPr lang="ru-RU" dirty="0" err="1"/>
              <a:t>Європи</a:t>
            </a:r>
            <a:r>
              <a:rPr lang="ru-RU" dirty="0"/>
              <a:t>. </a:t>
            </a:r>
            <a:r>
              <a:rPr lang="ru-RU" dirty="0" err="1"/>
              <a:t>Комітет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. </a:t>
            </a:r>
            <a:r>
              <a:rPr lang="ru-RU" dirty="0" err="1"/>
              <a:t>Рекомендація</a:t>
            </a:r>
            <a:r>
              <a:rPr lang="ru-RU" dirty="0"/>
              <a:t> № </a:t>
            </a:r>
            <a:r>
              <a:rPr lang="en-US" dirty="0"/>
              <a:t>R (97) </a:t>
            </a:r>
            <a:r>
              <a:rPr lang="en-US" dirty="0" smtClean="0"/>
              <a:t>19</a:t>
            </a:r>
            <a:r>
              <a:rPr lang="uk-UA" dirty="0" smtClean="0"/>
              <a:t> </a:t>
            </a:r>
            <a:r>
              <a:rPr lang="en-US" dirty="0" smtClean="0"/>
              <a:t>"</a:t>
            </a:r>
            <a:r>
              <a:rPr lang="ru-RU" dirty="0"/>
              <a:t>Про показ </a:t>
            </a:r>
            <a:r>
              <a:rPr lang="ru-RU" dirty="0" err="1"/>
              <a:t>насильства</a:t>
            </a:r>
            <a:r>
              <a:rPr lang="ru-RU" dirty="0"/>
              <a:t> </a:t>
            </a:r>
            <a:r>
              <a:rPr lang="ru-RU" dirty="0" err="1"/>
              <a:t>електронними</a:t>
            </a:r>
            <a:r>
              <a:rPr lang="ru-RU" dirty="0"/>
              <a:t> </a:t>
            </a:r>
            <a:r>
              <a:rPr lang="ru-RU" dirty="0" err="1"/>
              <a:t>ЗМІ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>
                <a:solidFill>
                  <a:srgbClr val="212745"/>
                </a:solidFill>
              </a:rPr>
              <a:t>Документи</a:t>
            </a:r>
            <a:r>
              <a:rPr lang="ru-RU" sz="3200" dirty="0">
                <a:solidFill>
                  <a:srgbClr val="212745"/>
                </a:solidFill>
              </a:rPr>
              <a:t> Ради </a:t>
            </a:r>
            <a:r>
              <a:rPr lang="ru-RU" sz="3200" dirty="0" err="1">
                <a:solidFill>
                  <a:srgbClr val="212745"/>
                </a:solidFill>
              </a:rPr>
              <a:t>Европи</a:t>
            </a:r>
            <a:r>
              <a:rPr lang="ru-RU" sz="3200" dirty="0">
                <a:solidFill>
                  <a:srgbClr val="212745"/>
                </a:solidFill>
              </a:rPr>
              <a:t>  у </a:t>
            </a:r>
            <a:r>
              <a:rPr lang="ru-RU" sz="3200" dirty="0" err="1">
                <a:solidFill>
                  <a:srgbClr val="212745"/>
                </a:solidFill>
              </a:rPr>
              <a:t>галузі</a:t>
            </a:r>
            <a:r>
              <a:rPr lang="ru-RU" sz="3200" dirty="0">
                <a:solidFill>
                  <a:srgbClr val="212745"/>
                </a:solidFill>
              </a:rPr>
              <a:t> </a:t>
            </a:r>
            <a:r>
              <a:rPr lang="ru-RU" sz="3200" dirty="0" err="1">
                <a:solidFill>
                  <a:srgbClr val="212745"/>
                </a:solidFill>
              </a:rPr>
              <a:t>інформації</a:t>
            </a:r>
            <a:r>
              <a:rPr lang="ru-RU" sz="3200" dirty="0">
                <a:solidFill>
                  <a:srgbClr val="212745"/>
                </a:solidFill>
              </a:rPr>
              <a:t>, </a:t>
            </a:r>
            <a:r>
              <a:rPr lang="ru-RU" sz="3200" dirty="0" err="1">
                <a:solidFill>
                  <a:srgbClr val="212745"/>
                </a:solidFill>
              </a:rPr>
              <a:t>які</a:t>
            </a:r>
            <a:r>
              <a:rPr lang="ru-RU" sz="3200" dirty="0">
                <a:solidFill>
                  <a:srgbClr val="212745"/>
                </a:solidFill>
              </a:rPr>
              <a:t> </a:t>
            </a:r>
            <a:r>
              <a:rPr lang="ru-RU" sz="3200" dirty="0" err="1">
                <a:solidFill>
                  <a:srgbClr val="212745"/>
                </a:solidFill>
              </a:rPr>
              <a:t>ратифіковані</a:t>
            </a:r>
            <a:r>
              <a:rPr lang="ru-RU" sz="3200" dirty="0">
                <a:solidFill>
                  <a:srgbClr val="212745"/>
                </a:solidFill>
              </a:rPr>
              <a:t> </a:t>
            </a:r>
            <a:r>
              <a:rPr lang="ru-RU" sz="3200" dirty="0" err="1">
                <a:solidFill>
                  <a:srgbClr val="212745"/>
                </a:solidFill>
              </a:rPr>
              <a:t>Україною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321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Комітет</a:t>
            </a:r>
            <a:r>
              <a:rPr lang="ru-RU" dirty="0" smtClean="0"/>
              <a:t> </a:t>
            </a:r>
            <a:r>
              <a:rPr lang="ru-RU" dirty="0" err="1"/>
              <a:t>міністрів</a:t>
            </a:r>
            <a:r>
              <a:rPr lang="ru-RU" dirty="0"/>
              <a:t>. </a:t>
            </a:r>
            <a:r>
              <a:rPr lang="ru-RU" dirty="0" err="1"/>
              <a:t>Рекомендація</a:t>
            </a:r>
            <a:r>
              <a:rPr lang="ru-RU" dirty="0"/>
              <a:t> № </a:t>
            </a:r>
            <a:r>
              <a:rPr lang="en-US" dirty="0"/>
              <a:t>R (97) </a:t>
            </a:r>
            <a:r>
              <a:rPr lang="en-US" dirty="0" smtClean="0"/>
              <a:t>20</a:t>
            </a:r>
            <a:r>
              <a:rPr lang="uk-UA" dirty="0" smtClean="0"/>
              <a:t> </a:t>
            </a:r>
            <a:r>
              <a:rPr lang="en-US" dirty="0" smtClean="0"/>
              <a:t>"</a:t>
            </a:r>
            <a:r>
              <a:rPr lang="ru-RU" dirty="0"/>
              <a:t>Про "</a:t>
            </a:r>
            <a:r>
              <a:rPr lang="ru-RU" dirty="0" err="1"/>
              <a:t>наклепницькі</a:t>
            </a:r>
            <a:r>
              <a:rPr lang="ru-RU" dirty="0"/>
              <a:t> </a:t>
            </a:r>
            <a:r>
              <a:rPr lang="ru-RU" dirty="0" err="1" smtClean="0"/>
              <a:t>висловлювання</a:t>
            </a:r>
            <a:r>
              <a:rPr lang="ru-RU" dirty="0" smtClean="0"/>
              <a:t>«</a:t>
            </a:r>
          </a:p>
          <a:p>
            <a:r>
              <a:rPr lang="ru-RU" dirty="0" err="1" smtClean="0"/>
              <a:t>Комітет</a:t>
            </a:r>
            <a:r>
              <a:rPr lang="ru-RU" dirty="0" smtClean="0"/>
              <a:t> </a:t>
            </a:r>
            <a:r>
              <a:rPr lang="ru-RU" dirty="0" err="1"/>
              <a:t>міністрів</a:t>
            </a:r>
            <a:r>
              <a:rPr lang="ru-RU" dirty="0"/>
              <a:t>. </a:t>
            </a:r>
            <a:r>
              <a:rPr lang="ru-RU" dirty="0" err="1"/>
              <a:t>Рекомендація</a:t>
            </a:r>
            <a:r>
              <a:rPr lang="ru-RU" dirty="0"/>
              <a:t> № </a:t>
            </a:r>
            <a:r>
              <a:rPr lang="en-US" dirty="0"/>
              <a:t>R (97) </a:t>
            </a:r>
            <a:r>
              <a:rPr lang="en-US" dirty="0" smtClean="0"/>
              <a:t>21</a:t>
            </a:r>
            <a:r>
              <a:rPr lang="uk-UA" dirty="0" smtClean="0"/>
              <a:t> </a:t>
            </a:r>
            <a:r>
              <a:rPr lang="en-US" dirty="0" smtClean="0"/>
              <a:t>"</a:t>
            </a:r>
            <a:r>
              <a:rPr lang="ru-RU" dirty="0" err="1"/>
              <a:t>ЗМІ</a:t>
            </a:r>
            <a:r>
              <a:rPr lang="ru-RU" dirty="0"/>
              <a:t> та </a:t>
            </a: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культурі</a:t>
            </a:r>
            <a:r>
              <a:rPr lang="ru-RU" dirty="0"/>
              <a:t> </a:t>
            </a:r>
            <a:r>
              <a:rPr lang="ru-RU" dirty="0" err="1" smtClean="0"/>
              <a:t>терпимості</a:t>
            </a:r>
            <a:r>
              <a:rPr lang="ru-RU" dirty="0" smtClean="0"/>
              <a:t>«</a:t>
            </a:r>
          </a:p>
          <a:p>
            <a:r>
              <a:rPr lang="ru-RU" dirty="0" err="1"/>
              <a:t>Комітет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. </a:t>
            </a:r>
            <a:r>
              <a:rPr lang="ru-RU" dirty="0" err="1"/>
              <a:t>Рекомендація</a:t>
            </a:r>
            <a:r>
              <a:rPr lang="ru-RU" dirty="0"/>
              <a:t> № </a:t>
            </a:r>
            <a:r>
              <a:rPr lang="en-US" dirty="0"/>
              <a:t>R (99) </a:t>
            </a:r>
            <a:r>
              <a:rPr lang="en-US" dirty="0" smtClean="0"/>
              <a:t>15</a:t>
            </a:r>
            <a:r>
              <a:rPr lang="uk-UA" dirty="0" smtClean="0"/>
              <a:t> </a:t>
            </a:r>
            <a:r>
              <a:rPr lang="en-US" dirty="0" smtClean="0"/>
              <a:t>"</a:t>
            </a:r>
            <a:r>
              <a:rPr lang="ru-RU" dirty="0"/>
              <a:t>Про </a:t>
            </a:r>
            <a:r>
              <a:rPr lang="ru-RU" dirty="0" err="1"/>
              <a:t>висвітлення</a:t>
            </a:r>
            <a:r>
              <a:rPr lang="ru-RU" dirty="0"/>
              <a:t> в </a:t>
            </a:r>
            <a:r>
              <a:rPr lang="ru-RU" dirty="0" err="1"/>
              <a:t>ЗМІ</a:t>
            </a:r>
            <a:r>
              <a:rPr lang="ru-RU" dirty="0"/>
              <a:t> </a:t>
            </a:r>
            <a:r>
              <a:rPr lang="ru-RU" dirty="0" err="1"/>
              <a:t>виборчих</a:t>
            </a:r>
            <a:r>
              <a:rPr lang="ru-RU" dirty="0"/>
              <a:t> </a:t>
            </a:r>
            <a:r>
              <a:rPr lang="ru-RU" dirty="0" err="1" smtClean="0"/>
              <a:t>кампаній</a:t>
            </a:r>
            <a:r>
              <a:rPr lang="ru-RU" dirty="0" smtClean="0"/>
              <a:t>«</a:t>
            </a:r>
          </a:p>
          <a:p>
            <a:r>
              <a:rPr lang="ru-RU" dirty="0" err="1" smtClean="0"/>
              <a:t>Парламентська</a:t>
            </a:r>
            <a:r>
              <a:rPr lang="ru-RU" dirty="0" smtClean="0"/>
              <a:t> </a:t>
            </a:r>
            <a:r>
              <a:rPr lang="ru-RU" dirty="0" err="1"/>
              <a:t>асамблея</a:t>
            </a:r>
            <a:r>
              <a:rPr lang="ru-RU" dirty="0"/>
              <a:t>. </a:t>
            </a:r>
            <a:r>
              <a:rPr lang="ru-RU" dirty="0" err="1"/>
              <a:t>Рекомендація</a:t>
            </a:r>
            <a:r>
              <a:rPr lang="ru-RU" dirty="0"/>
              <a:t> 1407 (1999</a:t>
            </a:r>
            <a:r>
              <a:rPr lang="ru-RU" dirty="0" smtClean="0"/>
              <a:t>) "</a:t>
            </a:r>
            <a:r>
              <a:rPr lang="ru-RU" dirty="0" err="1"/>
              <a:t>ЗМІ</a:t>
            </a:r>
            <a:r>
              <a:rPr lang="ru-RU" dirty="0"/>
              <a:t> та культура </a:t>
            </a:r>
            <a:r>
              <a:rPr lang="ru-RU" dirty="0" err="1" smtClean="0"/>
              <a:t>демократії</a:t>
            </a:r>
            <a:r>
              <a:rPr lang="ru-RU" dirty="0" smtClean="0"/>
              <a:t>«</a:t>
            </a:r>
          </a:p>
          <a:p>
            <a:r>
              <a:rPr lang="ru-RU" dirty="0" err="1"/>
              <a:t>Резолюція</a:t>
            </a:r>
            <a:r>
              <a:rPr lang="ru-RU" dirty="0"/>
              <a:t> 1165 (1998) </a:t>
            </a:r>
            <a:r>
              <a:rPr lang="ru-RU" dirty="0" smtClean="0"/>
              <a:t>«Право </a:t>
            </a:r>
            <a:r>
              <a:rPr lang="ru-RU" dirty="0"/>
              <a:t>на </a:t>
            </a:r>
            <a:r>
              <a:rPr lang="ru-RU" dirty="0" err="1" smtClean="0"/>
              <a:t>приватність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>
                <a:solidFill>
                  <a:srgbClr val="212745"/>
                </a:solidFill>
              </a:rPr>
              <a:t>Документи</a:t>
            </a:r>
            <a:r>
              <a:rPr lang="ru-RU" sz="3200" dirty="0">
                <a:solidFill>
                  <a:srgbClr val="212745"/>
                </a:solidFill>
              </a:rPr>
              <a:t> Ради </a:t>
            </a:r>
            <a:r>
              <a:rPr lang="ru-RU" sz="3200" dirty="0" err="1">
                <a:solidFill>
                  <a:srgbClr val="212745"/>
                </a:solidFill>
              </a:rPr>
              <a:t>Европи</a:t>
            </a:r>
            <a:r>
              <a:rPr lang="ru-RU" sz="3200" dirty="0">
                <a:solidFill>
                  <a:srgbClr val="212745"/>
                </a:solidFill>
              </a:rPr>
              <a:t>  у </a:t>
            </a:r>
            <a:r>
              <a:rPr lang="ru-RU" sz="3200" dirty="0" err="1">
                <a:solidFill>
                  <a:srgbClr val="212745"/>
                </a:solidFill>
              </a:rPr>
              <a:t>галузі</a:t>
            </a:r>
            <a:r>
              <a:rPr lang="ru-RU" sz="3200" dirty="0">
                <a:solidFill>
                  <a:srgbClr val="212745"/>
                </a:solidFill>
              </a:rPr>
              <a:t> </a:t>
            </a:r>
            <a:r>
              <a:rPr lang="ru-RU" sz="3200" dirty="0" err="1">
                <a:solidFill>
                  <a:srgbClr val="212745"/>
                </a:solidFill>
              </a:rPr>
              <a:t>інформації</a:t>
            </a:r>
            <a:r>
              <a:rPr lang="ru-RU" sz="3200" dirty="0">
                <a:solidFill>
                  <a:srgbClr val="212745"/>
                </a:solidFill>
              </a:rPr>
              <a:t>, </a:t>
            </a:r>
            <a:r>
              <a:rPr lang="ru-RU" sz="3200" dirty="0" err="1">
                <a:solidFill>
                  <a:srgbClr val="212745"/>
                </a:solidFill>
              </a:rPr>
              <a:t>які</a:t>
            </a:r>
            <a:r>
              <a:rPr lang="ru-RU" sz="3200" dirty="0">
                <a:solidFill>
                  <a:srgbClr val="212745"/>
                </a:solidFill>
              </a:rPr>
              <a:t> </a:t>
            </a:r>
            <a:r>
              <a:rPr lang="ru-RU" sz="3200" dirty="0" err="1">
                <a:solidFill>
                  <a:srgbClr val="212745"/>
                </a:solidFill>
              </a:rPr>
              <a:t>ратифіковані</a:t>
            </a:r>
            <a:r>
              <a:rPr lang="ru-RU" sz="3200" dirty="0">
                <a:solidFill>
                  <a:srgbClr val="212745"/>
                </a:solidFill>
              </a:rPr>
              <a:t> </a:t>
            </a:r>
            <a:r>
              <a:rPr lang="ru-RU" sz="3200" dirty="0" err="1">
                <a:solidFill>
                  <a:srgbClr val="212745"/>
                </a:solidFill>
              </a:rPr>
              <a:t>Україною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84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95" y="1481138"/>
            <a:ext cx="5764409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Загальна декларація прав людини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351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Текст </a:t>
            </a:r>
            <a:r>
              <a:rPr lang="ru-RU" dirty="0" err="1" smtClean="0"/>
              <a:t>Декларації</a:t>
            </a:r>
            <a:r>
              <a:rPr lang="ru-RU" dirty="0" smtClean="0"/>
              <a:t> </a:t>
            </a:r>
            <a:r>
              <a:rPr lang="ru-RU" dirty="0" err="1" smtClean="0"/>
              <a:t>розроблявся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Комісією</a:t>
            </a:r>
            <a:r>
              <a:rPr lang="ru-RU" dirty="0"/>
              <a:t> з прав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Комісія</a:t>
            </a:r>
            <a:r>
              <a:rPr lang="ru-RU" dirty="0"/>
              <a:t> </a:t>
            </a:r>
            <a:r>
              <a:rPr lang="ru-RU" dirty="0" err="1"/>
              <a:t>складалася</a:t>
            </a:r>
            <a:r>
              <a:rPr lang="ru-RU" dirty="0"/>
              <a:t> з 18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національностей</a:t>
            </a:r>
            <a:r>
              <a:rPr lang="ru-RU" dirty="0"/>
              <a:t> та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/>
              <a:t>. </a:t>
            </a:r>
            <a:r>
              <a:rPr lang="ru-RU" dirty="0" err="1" smtClean="0"/>
              <a:t>Очолювала</a:t>
            </a:r>
            <a:r>
              <a:rPr lang="ru-RU" dirty="0" smtClean="0"/>
              <a:t> </a:t>
            </a:r>
            <a:r>
              <a:rPr lang="ru-RU" dirty="0" err="1" smtClean="0"/>
              <a:t>Комісію</a:t>
            </a:r>
            <a:r>
              <a:rPr lang="ru-RU" dirty="0" smtClean="0"/>
              <a:t> </a:t>
            </a:r>
            <a:r>
              <a:rPr lang="ru-RU" dirty="0" err="1" smtClean="0"/>
              <a:t>Елеонора</a:t>
            </a:r>
            <a:r>
              <a:rPr lang="ru-RU" dirty="0" smtClean="0"/>
              <a:t> </a:t>
            </a:r>
            <a:r>
              <a:rPr lang="ru-RU" dirty="0"/>
              <a:t>Рузвельт, яка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відома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правозахисною</a:t>
            </a:r>
            <a:r>
              <a:rPr lang="ru-RU" dirty="0"/>
              <a:t> </a:t>
            </a:r>
            <a:r>
              <a:rPr lang="ru-RU" dirty="0" err="1" smtClean="0"/>
              <a:t>діяльністю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декларація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682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беручи</a:t>
            </a:r>
            <a:r>
              <a:rPr lang="ru-RU" dirty="0"/>
              <a:t> до </a:t>
            </a:r>
            <a:r>
              <a:rPr lang="ru-RU" dirty="0" err="1"/>
              <a:t>уваги</a:t>
            </a:r>
            <a:r>
              <a:rPr lang="ru-RU" dirty="0"/>
              <a:t>, 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зневажання</a:t>
            </a:r>
            <a:r>
              <a:rPr lang="ru-RU" dirty="0"/>
              <a:t> і </a:t>
            </a:r>
            <a:r>
              <a:rPr lang="ru-RU" dirty="0" err="1"/>
              <a:t>нехтування</a:t>
            </a:r>
            <a:r>
              <a:rPr lang="ru-RU" dirty="0"/>
              <a:t>  правами 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 smtClean="0"/>
              <a:t>призвели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варварських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, 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обурюють</a:t>
            </a:r>
            <a:r>
              <a:rPr lang="ru-RU" dirty="0"/>
              <a:t> </a:t>
            </a:r>
            <a:r>
              <a:rPr lang="ru-RU" dirty="0" err="1"/>
              <a:t>совість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, і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/>
              <a:t>такого </a:t>
            </a:r>
            <a:r>
              <a:rPr lang="ru-RU" dirty="0" err="1"/>
              <a:t>світу</a:t>
            </a:r>
            <a:r>
              <a:rPr lang="ru-RU" dirty="0"/>
              <a:t>,  в </a:t>
            </a:r>
            <a:r>
              <a:rPr lang="ru-RU" dirty="0" err="1"/>
              <a:t>якому</a:t>
            </a:r>
            <a:r>
              <a:rPr lang="ru-RU" dirty="0"/>
              <a:t> люди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i="1" dirty="0" err="1"/>
              <a:t>мати</a:t>
            </a:r>
            <a:r>
              <a:rPr lang="ru-RU" i="1" dirty="0"/>
              <a:t> свободу слова  і </a:t>
            </a:r>
            <a:r>
              <a:rPr lang="ru-RU" i="1" dirty="0" err="1" smtClean="0"/>
              <a:t>переконань</a:t>
            </a:r>
            <a:r>
              <a:rPr lang="ru-RU" i="1" dirty="0" smtClean="0"/>
              <a:t>  </a:t>
            </a:r>
            <a:r>
              <a:rPr lang="ru-RU" i="1" dirty="0"/>
              <a:t>і  </a:t>
            </a:r>
            <a:r>
              <a:rPr lang="ru-RU" i="1" dirty="0" err="1"/>
              <a:t>будуть</a:t>
            </a:r>
            <a:r>
              <a:rPr lang="ru-RU" i="1" dirty="0"/>
              <a:t>  </a:t>
            </a:r>
            <a:r>
              <a:rPr lang="ru-RU" i="1" dirty="0" err="1"/>
              <a:t>вільні</a:t>
            </a:r>
            <a:r>
              <a:rPr lang="ru-RU" i="1" dirty="0"/>
              <a:t>  </a:t>
            </a:r>
            <a:r>
              <a:rPr lang="ru-RU" i="1" dirty="0" err="1"/>
              <a:t>від</a:t>
            </a:r>
            <a:r>
              <a:rPr lang="ru-RU" i="1" dirty="0"/>
              <a:t> страху і </a:t>
            </a:r>
            <a:r>
              <a:rPr lang="ru-RU" i="1" dirty="0" err="1"/>
              <a:t>нужди</a:t>
            </a:r>
            <a:r>
              <a:rPr lang="ru-RU" i="1" dirty="0"/>
              <a:t>,  </a:t>
            </a:r>
            <a:r>
              <a:rPr lang="ru-RU" i="1" dirty="0" err="1"/>
              <a:t>проголошено</a:t>
            </a:r>
            <a:r>
              <a:rPr lang="ru-RU" i="1" dirty="0"/>
              <a:t> як </a:t>
            </a:r>
            <a:r>
              <a:rPr lang="ru-RU" i="1" dirty="0" err="1" smtClean="0"/>
              <a:t>високе</a:t>
            </a:r>
            <a:r>
              <a:rPr lang="ru-RU" i="1" dirty="0" smtClean="0"/>
              <a:t> </a:t>
            </a:r>
            <a:r>
              <a:rPr lang="ru-RU" i="1" dirty="0" err="1"/>
              <a:t>прагнення</a:t>
            </a:r>
            <a:r>
              <a:rPr lang="ru-RU" i="1" dirty="0"/>
              <a:t> </a:t>
            </a:r>
            <a:r>
              <a:rPr lang="ru-RU" i="1" dirty="0" smtClean="0"/>
              <a:t>людей</a:t>
            </a:r>
            <a:r>
              <a:rPr lang="ru-RU" dirty="0" smtClean="0"/>
              <a:t>;</a:t>
            </a:r>
          </a:p>
          <a:p>
            <a:r>
              <a:rPr lang="ru-RU" b="1" dirty="0" err="1"/>
              <a:t>Стаття</a:t>
            </a:r>
            <a:r>
              <a:rPr lang="ru-RU" b="1" dirty="0"/>
              <a:t> 2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  повинна   </a:t>
            </a:r>
            <a:r>
              <a:rPr lang="ru-RU" dirty="0" err="1"/>
              <a:t>мати</a:t>
            </a:r>
            <a:r>
              <a:rPr lang="ru-RU" dirty="0"/>
              <a:t>   </a:t>
            </a:r>
            <a:r>
              <a:rPr lang="ru-RU" dirty="0" err="1"/>
              <a:t>всі</a:t>
            </a:r>
            <a:r>
              <a:rPr lang="ru-RU" dirty="0"/>
              <a:t>   права  і  </a:t>
            </a:r>
            <a:r>
              <a:rPr lang="ru-RU" dirty="0" err="1"/>
              <a:t>всі</a:t>
            </a:r>
            <a:r>
              <a:rPr lang="ru-RU" dirty="0"/>
              <a:t>  </a:t>
            </a:r>
            <a:r>
              <a:rPr lang="ru-RU" dirty="0" err="1"/>
              <a:t>свободи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ru-RU" dirty="0" err="1" smtClean="0"/>
              <a:t>проголошені</a:t>
            </a:r>
            <a:r>
              <a:rPr lang="ru-RU" dirty="0" smtClean="0"/>
              <a:t>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Декларацією</a:t>
            </a:r>
            <a:r>
              <a:rPr lang="ru-RU" dirty="0"/>
              <a:t>, 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раси</a:t>
            </a:r>
            <a:r>
              <a:rPr lang="ru-RU" dirty="0"/>
              <a:t>,  </a:t>
            </a:r>
            <a:r>
              <a:rPr lang="ru-RU" dirty="0" err="1"/>
              <a:t>кольору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/>
              <a:t>,   </a:t>
            </a:r>
            <a:r>
              <a:rPr lang="ru-RU" dirty="0" err="1"/>
              <a:t>мови</a:t>
            </a:r>
            <a:r>
              <a:rPr lang="ru-RU" dirty="0"/>
              <a:t>,   </a:t>
            </a:r>
            <a:r>
              <a:rPr lang="ru-RU" dirty="0" err="1"/>
              <a:t>релігії</a:t>
            </a:r>
            <a:r>
              <a:rPr lang="ru-RU" dirty="0"/>
              <a:t>,   </a:t>
            </a:r>
            <a:r>
              <a:rPr lang="ru-RU" dirty="0" err="1"/>
              <a:t>політичних</a:t>
            </a:r>
            <a:r>
              <a:rPr lang="ru-RU" dirty="0"/>
              <a:t>   </a:t>
            </a:r>
            <a:r>
              <a:rPr lang="ru-RU" dirty="0" err="1"/>
              <a:t>або</a:t>
            </a:r>
            <a:r>
              <a:rPr lang="ru-RU" dirty="0"/>
              <a:t>   </a:t>
            </a:r>
            <a:r>
              <a:rPr lang="ru-RU" dirty="0" err="1"/>
              <a:t>інших</a:t>
            </a:r>
            <a:r>
              <a:rPr lang="ru-RU" dirty="0"/>
              <a:t>   </a:t>
            </a:r>
            <a:r>
              <a:rPr lang="ru-RU" dirty="0" err="1"/>
              <a:t>переконань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,  </a:t>
            </a:r>
            <a:r>
              <a:rPr lang="ru-RU" dirty="0" err="1"/>
              <a:t>майнового</a:t>
            </a:r>
            <a:r>
              <a:rPr lang="ru-RU" dirty="0"/>
              <a:t>, станового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 </a:t>
            </a:r>
            <a:r>
              <a:rPr lang="ru-RU" dirty="0"/>
              <a:t>становища.  </a:t>
            </a:r>
            <a:r>
              <a:rPr lang="ru-RU" dirty="0" err="1"/>
              <a:t>Крім</a:t>
            </a:r>
            <a:r>
              <a:rPr lang="ru-RU" dirty="0"/>
              <a:t>  того,  не  повинно  </a:t>
            </a:r>
            <a:r>
              <a:rPr lang="ru-RU" dirty="0" err="1"/>
              <a:t>проводитися</a:t>
            </a:r>
            <a:r>
              <a:rPr lang="ru-RU" dirty="0"/>
              <a:t>  </a:t>
            </a:r>
            <a:r>
              <a:rPr lang="ru-RU" dirty="0" err="1"/>
              <a:t>ніякого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розрізнення</a:t>
            </a:r>
            <a:r>
              <a:rPr lang="ru-RU" dirty="0" smtClean="0"/>
              <a:t>  </a:t>
            </a:r>
            <a:r>
              <a:rPr lang="ru-RU" dirty="0"/>
              <a:t>на  </a:t>
            </a:r>
            <a:r>
              <a:rPr lang="ru-RU" dirty="0" err="1"/>
              <a:t>основі</a:t>
            </a:r>
            <a:r>
              <a:rPr lang="ru-RU" dirty="0"/>
              <a:t>  </a:t>
            </a:r>
            <a:r>
              <a:rPr lang="ru-RU" dirty="0" err="1"/>
              <a:t>політичного</a:t>
            </a:r>
            <a:r>
              <a:rPr lang="ru-RU" dirty="0"/>
              <a:t>,  правового 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smtClean="0"/>
              <a:t> статусу  </a:t>
            </a:r>
            <a:r>
              <a:rPr lang="ru-RU" dirty="0" err="1"/>
              <a:t>країни</a:t>
            </a:r>
            <a:r>
              <a:rPr lang="ru-RU" dirty="0"/>
              <a:t> 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, до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,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   </a:t>
            </a:r>
            <a:r>
              <a:rPr lang="ru-RU" dirty="0"/>
              <a:t>того,   </a:t>
            </a:r>
            <a:r>
              <a:rPr lang="ru-RU" dirty="0" err="1"/>
              <a:t>чи</a:t>
            </a:r>
            <a:r>
              <a:rPr lang="ru-RU" dirty="0"/>
              <a:t>   є   </a:t>
            </a:r>
            <a:r>
              <a:rPr lang="ru-RU" dirty="0" err="1"/>
              <a:t>ця</a:t>
            </a:r>
            <a:r>
              <a:rPr lang="ru-RU" dirty="0"/>
              <a:t>   </a:t>
            </a:r>
            <a:r>
              <a:rPr lang="ru-RU" dirty="0" err="1"/>
              <a:t>територія</a:t>
            </a:r>
            <a:r>
              <a:rPr lang="ru-RU" dirty="0"/>
              <a:t>   </a:t>
            </a:r>
            <a:r>
              <a:rPr lang="ru-RU" dirty="0" err="1"/>
              <a:t>незалежною</a:t>
            </a:r>
            <a:r>
              <a:rPr lang="ru-RU" dirty="0"/>
              <a:t>,   </a:t>
            </a:r>
            <a:r>
              <a:rPr lang="ru-RU" dirty="0" err="1"/>
              <a:t>підопічною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ru-RU" dirty="0" err="1" smtClean="0"/>
              <a:t>несамоврядованою</a:t>
            </a:r>
            <a:r>
              <a:rPr lang="ru-RU" dirty="0" smtClean="0"/>
              <a:t>   </a:t>
            </a:r>
            <a:r>
              <a:rPr lang="ru-RU" dirty="0" err="1"/>
              <a:t>або</a:t>
            </a:r>
            <a:r>
              <a:rPr lang="ru-RU" dirty="0"/>
              <a:t>   як-</a:t>
            </a:r>
            <a:r>
              <a:rPr lang="ru-RU" dirty="0" err="1"/>
              <a:t>небудь</a:t>
            </a:r>
            <a:r>
              <a:rPr lang="ru-RU" dirty="0"/>
              <a:t>   </a:t>
            </a:r>
            <a:r>
              <a:rPr lang="ru-RU" dirty="0" err="1"/>
              <a:t>інакше</a:t>
            </a:r>
            <a:r>
              <a:rPr lang="ru-RU" dirty="0"/>
              <a:t>   </a:t>
            </a:r>
            <a:r>
              <a:rPr lang="ru-RU" dirty="0" err="1"/>
              <a:t>обмеженою</a:t>
            </a:r>
            <a:r>
              <a:rPr lang="ru-RU" dirty="0"/>
              <a:t>  у 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 smtClean="0"/>
              <a:t>суверенітеті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декларація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03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міжнародні</a:t>
            </a:r>
            <a:r>
              <a:rPr lang="ru-RU" dirty="0"/>
              <a:t> договори,</a:t>
            </a:r>
          </a:p>
          <a:p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звичаї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статути</a:t>
            </a:r>
            <a:r>
              <a:rPr lang="ru-RU" dirty="0" smtClean="0"/>
              <a:t> </a:t>
            </a:r>
            <a:r>
              <a:rPr lang="ru-RU" dirty="0"/>
              <a:t>й</a:t>
            </a:r>
            <a:r>
              <a:rPr lang="ru-RU" dirty="0" smtClean="0"/>
              <a:t> </a:t>
            </a:r>
            <a:r>
              <a:rPr lang="ru-RU" dirty="0" err="1"/>
              <a:t>акти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 smtClean="0"/>
              <a:t>,</a:t>
            </a:r>
          </a:p>
          <a:p>
            <a:r>
              <a:rPr lang="uk-UA" dirty="0"/>
              <a:t>д</a:t>
            </a:r>
            <a:r>
              <a:rPr lang="uk-UA" dirty="0" smtClean="0"/>
              <a:t>екларації,</a:t>
            </a:r>
          </a:p>
          <a:p>
            <a:r>
              <a:rPr lang="uk-UA" dirty="0"/>
              <a:t>р</a:t>
            </a:r>
            <a:r>
              <a:rPr lang="uk-UA" dirty="0" smtClean="0"/>
              <a:t>екомендації,</a:t>
            </a:r>
            <a:endParaRPr lang="ru-RU" dirty="0" smtClean="0"/>
          </a:p>
          <a:p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судових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/>
              <a:t>Е</a:t>
            </a:r>
            <a:r>
              <a:rPr lang="ru-RU" dirty="0" err="1" smtClean="0"/>
              <a:t>вропейського</a:t>
            </a:r>
            <a:r>
              <a:rPr lang="ru-RU" dirty="0" smtClean="0"/>
              <a:t> суду з прав </a:t>
            </a:r>
            <a:r>
              <a:rPr lang="ru-RU" dirty="0" err="1" smtClean="0"/>
              <a:t>людини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інформаційного</a:t>
            </a:r>
            <a:r>
              <a:rPr lang="ru-RU" dirty="0"/>
              <a:t> права</a:t>
            </a:r>
          </a:p>
        </p:txBody>
      </p:sp>
    </p:spTree>
    <p:extLst>
      <p:ext uri="{BB962C8B-B14F-4D97-AF65-F5344CB8AC3E}">
        <p14:creationId xmlns:p14="http://schemas.microsoft.com/office/powerpoint/2010/main" val="2248892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Термін</a:t>
            </a:r>
            <a:r>
              <a:rPr lang="ru-RU" dirty="0"/>
              <a:t> „права </a:t>
            </a:r>
            <a:r>
              <a:rPr lang="ru-RU" dirty="0" err="1"/>
              <a:t>людини</a:t>
            </a:r>
            <a:r>
              <a:rPr lang="ru-RU" dirty="0"/>
              <a:t>” є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новим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стали </a:t>
            </a:r>
            <a:r>
              <a:rPr lang="ru-RU" dirty="0" err="1"/>
              <a:t>вживати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, коли 1945 року </a:t>
            </a:r>
            <a:r>
              <a:rPr lang="ru-RU" dirty="0" err="1"/>
              <a:t>було</a:t>
            </a:r>
            <a:r>
              <a:rPr lang="ru-RU" dirty="0"/>
              <a:t> засновано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Об’єднаних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.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новим</a:t>
            </a:r>
            <a:r>
              <a:rPr lang="ru-RU" dirty="0"/>
              <a:t> </a:t>
            </a:r>
            <a:r>
              <a:rPr lang="ru-RU" dirty="0" err="1"/>
              <a:t>терміном</a:t>
            </a:r>
            <a:r>
              <a:rPr lang="ru-RU" dirty="0"/>
              <a:t> </a:t>
            </a:r>
            <a:r>
              <a:rPr lang="ru-RU" dirty="0" err="1"/>
              <a:t>замінили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 – „</a:t>
            </a:r>
            <a:r>
              <a:rPr lang="ru-RU" dirty="0" err="1"/>
              <a:t>природні</a:t>
            </a:r>
            <a:r>
              <a:rPr lang="ru-RU" dirty="0"/>
              <a:t> права”.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втратив</a:t>
            </a:r>
            <a:r>
              <a:rPr lang="ru-RU" dirty="0"/>
              <a:t> </a:t>
            </a:r>
            <a:r>
              <a:rPr lang="ru-RU" dirty="0" err="1"/>
              <a:t>популярність</a:t>
            </a:r>
            <a:r>
              <a:rPr lang="ru-RU" dirty="0"/>
              <a:t> </a:t>
            </a:r>
            <a:r>
              <a:rPr lang="ru-RU" dirty="0" err="1"/>
              <a:t>частково</a:t>
            </a:r>
            <a:r>
              <a:rPr lang="ru-RU" dirty="0"/>
              <a:t>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концепція</a:t>
            </a:r>
            <a:r>
              <a:rPr lang="ru-RU" dirty="0"/>
              <a:t> природного права, з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пов’язаний</a:t>
            </a:r>
            <a:r>
              <a:rPr lang="ru-RU" dirty="0"/>
              <a:t>, стала предметом великих </a:t>
            </a:r>
            <a:r>
              <a:rPr lang="ru-RU" dirty="0" err="1"/>
              <a:t>дебатів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новим</a:t>
            </a:r>
            <a:r>
              <a:rPr lang="ru-RU" dirty="0"/>
              <a:t> </a:t>
            </a:r>
            <a:r>
              <a:rPr lang="ru-RU" dirty="0" err="1"/>
              <a:t>терміном</a:t>
            </a:r>
            <a:r>
              <a:rPr lang="ru-RU" dirty="0"/>
              <a:t> </a:t>
            </a:r>
            <a:r>
              <a:rPr lang="ru-RU" dirty="0" err="1"/>
              <a:t>замінили</a:t>
            </a:r>
            <a:r>
              <a:rPr lang="ru-RU" dirty="0"/>
              <a:t> </a:t>
            </a:r>
            <a:r>
              <a:rPr lang="ru-RU" dirty="0" err="1"/>
              <a:t>номінацію</a:t>
            </a:r>
            <a:r>
              <a:rPr lang="ru-RU" dirty="0"/>
              <a:t> “права </a:t>
            </a:r>
            <a:r>
              <a:rPr lang="ru-RU" dirty="0" err="1"/>
              <a:t>чоловіка</a:t>
            </a:r>
            <a:r>
              <a:rPr lang="ru-RU" dirty="0"/>
              <a:t>” - </a:t>
            </a:r>
            <a:r>
              <a:rPr lang="ru-RU" dirty="0" err="1"/>
              <a:t>вислів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враховував</a:t>
            </a:r>
            <a:r>
              <a:rPr lang="ru-RU" dirty="0"/>
              <a:t> права </a:t>
            </a:r>
            <a:r>
              <a:rPr lang="ru-RU" dirty="0" err="1"/>
              <a:t>жінки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Трохи історії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4246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економічними</a:t>
            </a:r>
            <a:r>
              <a:rPr lang="ru-RU" dirty="0"/>
              <a:t> й </a:t>
            </a:r>
            <a:r>
              <a:rPr lang="ru-RU" dirty="0" err="1"/>
              <a:t>культурними</a:t>
            </a:r>
            <a:r>
              <a:rPr lang="ru-RU" dirty="0"/>
              <a:t> </a:t>
            </a:r>
            <a:r>
              <a:rPr lang="ru-RU" dirty="0" err="1"/>
              <a:t>умовами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і </a:t>
            </a:r>
            <a:r>
              <a:rPr lang="ru-RU" dirty="0" err="1"/>
              <a:t>законодавчо</a:t>
            </a:r>
            <a:r>
              <a:rPr lang="ru-RU" dirty="0"/>
              <a:t> </a:t>
            </a:r>
            <a:r>
              <a:rPr lang="ru-RU" dirty="0" err="1"/>
              <a:t>закріплюються</a:t>
            </a:r>
            <a:r>
              <a:rPr lang="ru-RU" dirty="0"/>
              <a:t> державою. У них </a:t>
            </a:r>
            <a:r>
              <a:rPr lang="ru-RU" dirty="0" err="1"/>
              <a:t>виражена</a:t>
            </a:r>
            <a:r>
              <a:rPr lang="ru-RU" dirty="0"/>
              <a:t> та </a:t>
            </a:r>
            <a:r>
              <a:rPr lang="ru-RU" dirty="0" err="1"/>
              <a:t>міра</a:t>
            </a:r>
            <a:r>
              <a:rPr lang="ru-RU" dirty="0"/>
              <a:t> </a:t>
            </a:r>
            <a:r>
              <a:rPr lang="ru-RU" dirty="0" err="1"/>
              <a:t>свободи</a:t>
            </a:r>
            <a:r>
              <a:rPr lang="ru-RU" dirty="0"/>
              <a:t>, яка </a:t>
            </a:r>
            <a:r>
              <a:rPr lang="ru-RU" dirty="0" err="1"/>
              <a:t>об'єктивно</a:t>
            </a:r>
            <a:r>
              <a:rPr lang="ru-RU" dirty="0"/>
              <a:t> </a:t>
            </a:r>
            <a:r>
              <a:rPr lang="ru-RU" dirty="0" err="1"/>
              <a:t>можлива</a:t>
            </a:r>
            <a:r>
              <a:rPr lang="ru-RU" dirty="0"/>
              <a:t> для </a:t>
            </a:r>
            <a:r>
              <a:rPr lang="ru-RU" dirty="0" err="1"/>
              <a:t>індивіда</a:t>
            </a:r>
            <a:r>
              <a:rPr lang="ru-RU" dirty="0"/>
              <a:t> на конкретному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Права і свободи людини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4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err="1" smtClean="0">
                <a:effectLst/>
                <a:latin typeface="Times New Roman"/>
                <a:ea typeface="Times New Roman"/>
              </a:rPr>
              <a:t>Головні</a:t>
            </a:r>
            <a:r>
              <a:rPr lang="ru-RU" sz="44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4400" dirty="0" err="1">
                <a:effectLst/>
                <a:latin typeface="Times New Roman"/>
                <a:ea typeface="Times New Roman"/>
              </a:rPr>
              <a:t>напрями</a:t>
            </a:r>
            <a:r>
              <a:rPr lang="ru-RU" sz="4400" dirty="0">
                <a:effectLst/>
                <a:latin typeface="Times New Roman"/>
                <a:ea typeface="Times New Roman"/>
              </a:rPr>
              <a:t> </a:t>
            </a:r>
            <a:r>
              <a:rPr lang="ru-RU" sz="4400" dirty="0" err="1">
                <a:effectLst/>
                <a:latin typeface="Times New Roman"/>
                <a:ea typeface="Times New Roman"/>
              </a:rPr>
              <a:t>визначення</a:t>
            </a:r>
            <a:r>
              <a:rPr lang="ru-RU" sz="4400" dirty="0">
                <a:effectLst/>
                <a:latin typeface="Times New Roman"/>
                <a:ea typeface="Times New Roman"/>
              </a:rPr>
              <a:t> </a:t>
            </a:r>
            <a:r>
              <a:rPr lang="ru-RU" sz="4400" dirty="0" err="1">
                <a:effectLst/>
                <a:latin typeface="Times New Roman"/>
                <a:ea typeface="Times New Roman"/>
              </a:rPr>
              <a:t>суті</a:t>
            </a:r>
            <a:r>
              <a:rPr lang="ru-RU" sz="4400" dirty="0">
                <a:effectLst/>
                <a:latin typeface="Times New Roman"/>
                <a:ea typeface="Times New Roman"/>
              </a:rPr>
              <a:t> прав і свобод </a:t>
            </a:r>
            <a:r>
              <a:rPr lang="ru-RU" sz="4400" dirty="0" err="1">
                <a:effectLst/>
                <a:latin typeface="Times New Roman"/>
                <a:ea typeface="Times New Roman"/>
              </a:rPr>
              <a:t>людини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Природно-</a:t>
            </a:r>
            <a:r>
              <a:rPr lang="ru-RU" dirty="0" err="1"/>
              <a:t>правовий</a:t>
            </a:r>
            <a:r>
              <a:rPr lang="ru-RU" dirty="0"/>
              <a:t> </a:t>
            </a:r>
            <a:r>
              <a:rPr lang="ru-RU" dirty="0" err="1"/>
              <a:t>напрям</a:t>
            </a:r>
            <a:r>
              <a:rPr lang="ru-RU" dirty="0"/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err="1"/>
              <a:t>Позитивістський</a:t>
            </a:r>
            <a:r>
              <a:rPr lang="ru-RU" dirty="0"/>
              <a:t> </a:t>
            </a:r>
            <a:r>
              <a:rPr lang="ru-RU" dirty="0" err="1"/>
              <a:t>напрям</a:t>
            </a:r>
            <a:r>
              <a:rPr lang="ru-RU" dirty="0"/>
              <a:t>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розглядає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людину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таку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має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невід’ємні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природні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права,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даровані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їй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народження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Вони не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залежать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волі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держави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Основою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цього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напряму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стала природно-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правова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концепція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яка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вважає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головним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принцип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свободи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невід’ємності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невідчуджуваності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прав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Держава покликана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визнавати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права,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рахуватися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 ними,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охороняти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їх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будь-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яких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посягань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конституціях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США,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Франції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Італії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Іспанії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України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втілена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природно-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правова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надпозитивна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концепція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прав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людини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сприймає</a:t>
            </a:r>
            <a:r>
              <a:rPr lang="ru-RU" dirty="0"/>
              <a:t> права </a:t>
            </a:r>
            <a:r>
              <a:rPr lang="ru-RU" dirty="0" err="1"/>
              <a:t>людини</a:t>
            </a:r>
            <a:r>
              <a:rPr lang="ru-RU" dirty="0"/>
              <a:t> як </a:t>
            </a:r>
            <a:r>
              <a:rPr lang="ru-RU" dirty="0" err="1"/>
              <a:t>категорії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встановлюються</a:t>
            </a:r>
            <a:r>
              <a:rPr lang="ru-RU" dirty="0"/>
              <a:t> державою, держава </a:t>
            </a:r>
            <a:r>
              <a:rPr lang="ru-RU" dirty="0" err="1"/>
              <a:t>здійснює</a:t>
            </a:r>
            <a:r>
              <a:rPr lang="ru-RU" dirty="0"/>
              <a:t> акт «</a:t>
            </a:r>
            <a:r>
              <a:rPr lang="ru-RU" dirty="0" err="1"/>
              <a:t>дарування</a:t>
            </a:r>
            <a:r>
              <a:rPr lang="ru-RU" dirty="0"/>
              <a:t>»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smtClean="0"/>
              <a:t>прав. </a:t>
            </a:r>
            <a:r>
              <a:rPr lang="ru-RU" dirty="0" err="1" smtClean="0"/>
              <a:t>Юридичний</a:t>
            </a:r>
            <a:r>
              <a:rPr lang="ru-RU" dirty="0" smtClean="0"/>
              <a:t> </a:t>
            </a:r>
            <a:r>
              <a:rPr lang="ru-RU" dirty="0" err="1"/>
              <a:t>позитивізм</a:t>
            </a:r>
            <a:r>
              <a:rPr lang="ru-RU" dirty="0"/>
              <a:t> </a:t>
            </a:r>
            <a:r>
              <a:rPr lang="ru-RU" dirty="0" err="1"/>
              <a:t>ототожнює</a:t>
            </a:r>
            <a:r>
              <a:rPr lang="ru-RU" dirty="0"/>
              <a:t> права </a:t>
            </a:r>
            <a:r>
              <a:rPr lang="ru-RU" dirty="0" err="1"/>
              <a:t>людини</a:t>
            </a:r>
            <a:r>
              <a:rPr lang="ru-RU" dirty="0"/>
              <a:t> з нормами </a:t>
            </a:r>
            <a:r>
              <a:rPr lang="ru-RU" dirty="0" err="1"/>
              <a:t>законодавства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приписами</a:t>
            </a:r>
            <a:r>
              <a:rPr lang="ru-RU" dirty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/>
              <a:t>влади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/>
              <a:t>конституціях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, </a:t>
            </a:r>
            <a:r>
              <a:rPr lang="ru-RU" dirty="0" err="1"/>
              <a:t>Австрії</a:t>
            </a:r>
            <a:r>
              <a:rPr lang="ru-RU" dirty="0"/>
              <a:t> – </a:t>
            </a:r>
            <a:r>
              <a:rPr lang="ru-RU" dirty="0" err="1"/>
              <a:t>позитивістська</a:t>
            </a:r>
            <a:r>
              <a:rPr lang="ru-RU" dirty="0"/>
              <a:t> </a:t>
            </a:r>
            <a:r>
              <a:rPr lang="ru-RU" dirty="0" err="1"/>
              <a:t>концепція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037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Покоління прав людини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942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err="1" smtClean="0"/>
              <a:t>Невідчуджувані</a:t>
            </a:r>
            <a:r>
              <a:rPr lang="uk-UA" i="1" dirty="0" smtClean="0"/>
              <a:t> особисті (громадянські) і політичні права - результат буржуазних революцій 18 століття.</a:t>
            </a:r>
            <a:endParaRPr lang="ru-RU" i="1" dirty="0" smtClean="0"/>
          </a:p>
          <a:p>
            <a:r>
              <a:rPr lang="ru-RU" dirty="0"/>
              <a:t>П</a:t>
            </a:r>
            <a:r>
              <a:rPr lang="ru-RU" dirty="0" smtClean="0"/>
              <a:t>раво </a:t>
            </a:r>
            <a:r>
              <a:rPr lang="ru-RU" dirty="0"/>
              <a:t>на свободу думки, </a:t>
            </a:r>
            <a:r>
              <a:rPr lang="ru-RU" dirty="0" err="1"/>
              <a:t>совісті</a:t>
            </a:r>
            <a:r>
              <a:rPr lang="ru-RU" dirty="0"/>
              <a:t> і </a:t>
            </a:r>
            <a:r>
              <a:rPr lang="ru-RU" dirty="0" err="1" smtClean="0"/>
              <a:t>релігії</a:t>
            </a:r>
            <a:endParaRPr lang="ru-RU" dirty="0" smtClean="0"/>
          </a:p>
          <a:p>
            <a:r>
              <a:rPr lang="ru-RU" dirty="0" smtClean="0"/>
              <a:t>Право на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Право на </a:t>
            </a:r>
            <a:r>
              <a:rPr lang="ru-RU" dirty="0" err="1"/>
              <a:t>рівність</a:t>
            </a:r>
            <a:r>
              <a:rPr lang="ru-RU" dirty="0"/>
              <a:t> перед </a:t>
            </a:r>
            <a:r>
              <a:rPr lang="ru-RU" dirty="0" smtClean="0"/>
              <a:t>законом </a:t>
            </a:r>
          </a:p>
          <a:p>
            <a:r>
              <a:rPr lang="ru-RU" dirty="0" smtClean="0"/>
              <a:t>Право на </a:t>
            </a:r>
            <a:r>
              <a:rPr lang="ru-RU" dirty="0"/>
              <a:t>участь в </a:t>
            </a:r>
            <a:r>
              <a:rPr lang="ru-RU" dirty="0" err="1"/>
              <a:t>управлінні</a:t>
            </a:r>
            <a:r>
              <a:rPr lang="ru-RU" dirty="0"/>
              <a:t> </a:t>
            </a:r>
            <a:r>
              <a:rPr lang="ru-RU" dirty="0" smtClean="0"/>
              <a:t>державою </a:t>
            </a:r>
          </a:p>
          <a:p>
            <a:r>
              <a:rPr lang="ru-RU" dirty="0" smtClean="0"/>
              <a:t>Право на </a:t>
            </a:r>
            <a:r>
              <a:rPr lang="ru-RU" dirty="0" err="1" smtClean="0"/>
              <a:t>недоторканість</a:t>
            </a:r>
            <a:r>
              <a:rPr lang="ru-RU" dirty="0" smtClean="0"/>
              <a:t> особи</a:t>
            </a:r>
          </a:p>
          <a:p>
            <a:r>
              <a:rPr lang="uk-UA" dirty="0" smtClean="0"/>
              <a:t>Свобода від свавільного арешту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 покоління прав людини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116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/>
              <a:t>пов'язане</a:t>
            </a:r>
            <a:r>
              <a:rPr lang="ru-RU" i="1" dirty="0"/>
              <a:t> з </a:t>
            </a:r>
            <a:r>
              <a:rPr lang="ru-RU" i="1" dirty="0" err="1"/>
              <a:t>боротьбою</a:t>
            </a:r>
            <a:r>
              <a:rPr lang="ru-RU" i="1" dirty="0"/>
              <a:t> людей за </a:t>
            </a:r>
            <a:r>
              <a:rPr lang="ru-RU" i="1" dirty="0" err="1"/>
              <a:t>поліпшення</a:t>
            </a:r>
            <a:r>
              <a:rPr lang="ru-RU" i="1" dirty="0"/>
              <a:t> </a:t>
            </a:r>
            <a:r>
              <a:rPr lang="ru-RU" i="1" dirty="0" err="1"/>
              <a:t>свого</a:t>
            </a:r>
            <a:r>
              <a:rPr lang="ru-RU" i="1" dirty="0"/>
              <a:t> </a:t>
            </a:r>
            <a:r>
              <a:rPr lang="ru-RU" i="1" dirty="0" err="1"/>
              <a:t>соціально-економічного</a:t>
            </a:r>
            <a:r>
              <a:rPr lang="ru-RU" i="1" dirty="0"/>
              <a:t> становища й</a:t>
            </a:r>
            <a:r>
              <a:rPr lang="ru-RU" i="1" dirty="0" smtClean="0"/>
              <a:t> </a:t>
            </a:r>
            <a:r>
              <a:rPr lang="ru-RU" i="1" dirty="0"/>
              <a:t>культурного </a:t>
            </a:r>
            <a:r>
              <a:rPr lang="ru-RU" i="1" dirty="0" err="1" smtClean="0"/>
              <a:t>рівня</a:t>
            </a:r>
            <a:r>
              <a:rPr lang="ru-RU" i="1" dirty="0" smtClean="0"/>
              <a:t> (19 – перша половина 20 ст.).</a:t>
            </a:r>
          </a:p>
          <a:p>
            <a:r>
              <a:rPr lang="ru-RU" dirty="0" smtClean="0"/>
              <a:t>Право </a:t>
            </a:r>
            <a:r>
              <a:rPr lang="ru-RU" dirty="0"/>
              <a:t>на </a:t>
            </a:r>
            <a:r>
              <a:rPr lang="ru-RU" dirty="0" err="1" smtClean="0"/>
              <a:t>працю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вільний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 smtClean="0"/>
              <a:t>роботи</a:t>
            </a:r>
            <a:endParaRPr lang="ru-RU" dirty="0" smtClean="0"/>
          </a:p>
          <a:p>
            <a:r>
              <a:rPr lang="ru-RU" dirty="0" smtClean="0"/>
              <a:t>Право на </a:t>
            </a:r>
            <a:r>
              <a:rPr lang="ru-RU" dirty="0" err="1" smtClean="0"/>
              <a:t>соціальне</a:t>
            </a:r>
            <a:r>
              <a:rPr lang="ru-RU" dirty="0" smtClean="0"/>
              <a:t> </a:t>
            </a:r>
            <a:r>
              <a:rPr lang="ru-RU" dirty="0" err="1"/>
              <a:t>забезпечення</a:t>
            </a:r>
            <a:r>
              <a:rPr lang="ru-RU" dirty="0"/>
              <a:t> і </a:t>
            </a:r>
            <a:r>
              <a:rPr lang="ru-RU" dirty="0" err="1" smtClean="0"/>
              <a:t>відпочинок</a:t>
            </a:r>
            <a:endParaRPr lang="ru-RU" dirty="0" smtClean="0"/>
          </a:p>
          <a:p>
            <a:r>
              <a:rPr lang="ru-RU" dirty="0" smtClean="0"/>
              <a:t>Право на </a:t>
            </a:r>
            <a:r>
              <a:rPr lang="ru-RU" dirty="0" err="1"/>
              <a:t>захист</a:t>
            </a:r>
            <a:r>
              <a:rPr lang="ru-RU" dirty="0"/>
              <a:t> материнства і </a:t>
            </a:r>
            <a:r>
              <a:rPr lang="ru-RU" dirty="0" err="1" smtClean="0"/>
              <a:t>дитинства</a:t>
            </a:r>
            <a:endParaRPr lang="ru-RU" dirty="0" smtClean="0"/>
          </a:p>
          <a:p>
            <a:r>
              <a:rPr lang="ru-RU" dirty="0" smtClean="0"/>
              <a:t>Право на </a:t>
            </a:r>
            <a:r>
              <a:rPr lang="ru-RU" dirty="0" err="1" smtClean="0"/>
              <a:t>освіту</a:t>
            </a:r>
            <a:endParaRPr lang="ru-RU" dirty="0" smtClean="0"/>
          </a:p>
          <a:p>
            <a:r>
              <a:rPr lang="ru-RU" dirty="0" smtClean="0"/>
              <a:t>Право на участь </a:t>
            </a:r>
            <a:r>
              <a:rPr lang="ru-RU" dirty="0"/>
              <a:t>у культурному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 smtClean="0"/>
              <a:t>суспільства</a:t>
            </a:r>
            <a:endParaRPr lang="ru-RU" dirty="0" smtClean="0"/>
          </a:p>
          <a:p>
            <a:r>
              <a:rPr lang="uk-UA" dirty="0" smtClean="0"/>
              <a:t>Право на достатній життєвий рівень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ІІ</a:t>
            </a:r>
            <a:r>
              <a:rPr lang="uk-UA" dirty="0" smtClean="0"/>
              <a:t> покоління </a:t>
            </a:r>
            <a:r>
              <a:rPr lang="uk-UA" dirty="0"/>
              <a:t>прав людини (позитивні права 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66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 smtClean="0"/>
              <a:t>Сформувалося</a:t>
            </a:r>
            <a:r>
              <a:rPr lang="ru-RU" i="1" dirty="0" smtClean="0"/>
              <a:t> </a:t>
            </a:r>
            <a:r>
              <a:rPr lang="ru-RU" i="1" dirty="0" err="1" smtClean="0"/>
              <a:t>після</a:t>
            </a:r>
            <a:r>
              <a:rPr lang="ru-RU" i="1" dirty="0" smtClean="0"/>
              <a:t> </a:t>
            </a:r>
            <a:r>
              <a:rPr lang="ru-RU" i="1" dirty="0" err="1"/>
              <a:t>Другої</a:t>
            </a:r>
            <a:r>
              <a:rPr lang="ru-RU" i="1" dirty="0"/>
              <a:t> </a:t>
            </a:r>
            <a:r>
              <a:rPr lang="ru-RU" i="1" dirty="0" err="1"/>
              <a:t>світової</a:t>
            </a:r>
            <a:r>
              <a:rPr lang="ru-RU" i="1" dirty="0"/>
              <a:t> </a:t>
            </a:r>
            <a:r>
              <a:rPr lang="ru-RU" i="1" dirty="0" err="1" smtClean="0"/>
              <a:t>війни</a:t>
            </a:r>
            <a:r>
              <a:rPr lang="ru-RU" i="1" dirty="0" smtClean="0"/>
              <a:t>; </a:t>
            </a:r>
            <a:r>
              <a:rPr lang="ru-RU" i="1" dirty="0" err="1" smtClean="0"/>
              <a:t>це</a:t>
            </a:r>
            <a:r>
              <a:rPr lang="ru-RU" i="1" dirty="0" smtClean="0"/>
              <a:t> </a:t>
            </a:r>
            <a:r>
              <a:rPr lang="ru-RU" i="1" dirty="0" err="1" smtClean="0"/>
              <a:t>передусім</a:t>
            </a:r>
            <a:r>
              <a:rPr lang="ru-RU" i="1" dirty="0" smtClean="0"/>
              <a:t> </a:t>
            </a:r>
            <a:r>
              <a:rPr lang="ru-RU" i="1" dirty="0" err="1" smtClean="0"/>
              <a:t>колективні</a:t>
            </a:r>
            <a:r>
              <a:rPr lang="ru-RU" i="1" dirty="0" smtClean="0"/>
              <a:t> / </a:t>
            </a:r>
            <a:r>
              <a:rPr lang="ru-RU" i="1" dirty="0" err="1" smtClean="0"/>
              <a:t>солідарні</a:t>
            </a:r>
            <a:r>
              <a:rPr lang="ru-RU" i="1" dirty="0" smtClean="0"/>
              <a:t> права</a:t>
            </a:r>
          </a:p>
          <a:p>
            <a:r>
              <a:rPr lang="ru-RU" dirty="0" smtClean="0"/>
              <a:t>Право на мир і </a:t>
            </a:r>
            <a:r>
              <a:rPr lang="ru-RU" dirty="0" err="1" smtClean="0"/>
              <a:t>безпеку</a:t>
            </a:r>
            <a:endParaRPr lang="ru-RU" dirty="0" smtClean="0"/>
          </a:p>
          <a:p>
            <a:r>
              <a:rPr lang="ru-RU" dirty="0" smtClean="0"/>
              <a:t>Право на </a:t>
            </a:r>
            <a:r>
              <a:rPr lang="ru-RU" dirty="0" err="1" smtClean="0"/>
              <a:t>іфнормаційний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 і </a:t>
            </a:r>
            <a:r>
              <a:rPr lang="ru-RU" dirty="0" err="1" smtClean="0"/>
              <a:t>комунікацію</a:t>
            </a:r>
            <a:endParaRPr lang="ru-RU" dirty="0" smtClean="0"/>
          </a:p>
          <a:p>
            <a:r>
              <a:rPr lang="ru-RU" dirty="0" smtClean="0"/>
              <a:t>Право </a:t>
            </a:r>
            <a:r>
              <a:rPr lang="ru-RU" dirty="0" err="1" smtClean="0"/>
              <a:t>користуватися</a:t>
            </a:r>
            <a:r>
              <a:rPr lang="ru-RU" dirty="0" smtClean="0"/>
              <a:t> </a:t>
            </a:r>
            <a:r>
              <a:rPr lang="ru-RU" dirty="0" err="1" smtClean="0"/>
              <a:t>спільним</a:t>
            </a:r>
            <a:r>
              <a:rPr lang="ru-RU" dirty="0" smtClean="0"/>
              <a:t> </a:t>
            </a:r>
            <a:r>
              <a:rPr lang="ru-RU" dirty="0" err="1" smtClean="0"/>
              <a:t>спадком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endParaRPr lang="ru-RU" dirty="0" smtClean="0"/>
          </a:p>
          <a:p>
            <a:r>
              <a:rPr lang="ru-RU" dirty="0" smtClean="0"/>
              <a:t>Право </a:t>
            </a:r>
            <a:r>
              <a:rPr lang="ru-RU" dirty="0" smtClean="0"/>
              <a:t>на </a:t>
            </a:r>
            <a:r>
              <a:rPr lang="ru-RU" dirty="0" err="1" smtClean="0"/>
              <a:t>безпечне</a:t>
            </a:r>
            <a:r>
              <a:rPr lang="ru-RU" dirty="0" smtClean="0"/>
              <a:t> </a:t>
            </a:r>
            <a:r>
              <a:rPr lang="ru-RU" dirty="0" err="1" smtClean="0"/>
              <a:t>довкілля</a:t>
            </a:r>
            <a:endParaRPr lang="ru-RU" dirty="0" smtClean="0"/>
          </a:p>
          <a:p>
            <a:r>
              <a:rPr lang="uk-UA" dirty="0" smtClean="0"/>
              <a:t>Право на гуманітарну допомогу</a:t>
            </a:r>
          </a:p>
          <a:p>
            <a:r>
              <a:rPr lang="uk-UA" dirty="0" smtClean="0"/>
              <a:t>Право на політичне, соціальне, економічне, культурне самовизначення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ІІІ</a:t>
            </a:r>
            <a:r>
              <a:rPr lang="uk-UA" dirty="0" smtClean="0"/>
              <a:t> покоління прав людини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31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пов'язане</a:t>
            </a:r>
            <a:r>
              <a:rPr lang="ru-RU" dirty="0"/>
              <a:t> з </a:t>
            </a:r>
            <a:r>
              <a:rPr lang="ru-RU" dirty="0" err="1"/>
              <a:t>науковими</a:t>
            </a:r>
            <a:r>
              <a:rPr lang="ru-RU" dirty="0"/>
              <a:t> </a:t>
            </a:r>
            <a:r>
              <a:rPr lang="ru-RU" dirty="0" err="1"/>
              <a:t>відкриттями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мікробіології</a:t>
            </a:r>
            <a:r>
              <a:rPr lang="ru-RU" dirty="0"/>
              <a:t>, </a:t>
            </a:r>
            <a:r>
              <a:rPr lang="ru-RU" dirty="0" err="1"/>
              <a:t>медицини</a:t>
            </a:r>
            <a:r>
              <a:rPr lang="ru-RU" dirty="0"/>
              <a:t>, </a:t>
            </a:r>
            <a:r>
              <a:rPr lang="ru-RU" dirty="0" smtClean="0"/>
              <a:t>генетики</a:t>
            </a:r>
            <a:r>
              <a:rPr lang="ru-RU" dirty="0"/>
              <a:t>; є результатом </a:t>
            </a:r>
            <a:r>
              <a:rPr lang="ru-RU" dirty="0" err="1"/>
              <a:t>втручання</a:t>
            </a:r>
            <a:r>
              <a:rPr lang="ru-RU" dirty="0"/>
              <a:t> у </a:t>
            </a:r>
            <a:r>
              <a:rPr lang="ru-RU" dirty="0" err="1"/>
              <a:t>психофізіологічну</a:t>
            </a:r>
            <a:r>
              <a:rPr lang="ru-RU" dirty="0"/>
              <a:t> сферу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; </a:t>
            </a:r>
            <a:r>
              <a:rPr lang="ru-RU" dirty="0" err="1" smtClean="0"/>
              <a:t>виникло</a:t>
            </a:r>
            <a:r>
              <a:rPr lang="ru-RU" dirty="0" smtClean="0"/>
              <a:t> у </a:t>
            </a:r>
            <a:r>
              <a:rPr lang="ru-RU" dirty="0" err="1" smtClean="0"/>
              <a:t>ХХІ</a:t>
            </a:r>
            <a:r>
              <a:rPr lang="ru-RU" dirty="0" smtClean="0"/>
              <a:t> ст.</a:t>
            </a:r>
            <a:endParaRPr lang="ru-RU" dirty="0"/>
          </a:p>
          <a:p>
            <a:r>
              <a:rPr lang="ru-RU" dirty="0" smtClean="0"/>
              <a:t>Право на </a:t>
            </a:r>
            <a:r>
              <a:rPr lang="ru-RU" dirty="0" err="1" smtClean="0"/>
              <a:t>зміну</a:t>
            </a:r>
            <a:r>
              <a:rPr lang="ru-RU" dirty="0" smtClean="0"/>
              <a:t> </a:t>
            </a:r>
            <a:r>
              <a:rPr lang="ru-RU" dirty="0" err="1"/>
              <a:t>статі</a:t>
            </a:r>
            <a:endParaRPr lang="ru-RU" dirty="0"/>
          </a:p>
          <a:p>
            <a:r>
              <a:rPr lang="ru-RU" dirty="0" smtClean="0"/>
              <a:t>Право на </a:t>
            </a:r>
            <a:r>
              <a:rPr lang="ru-RU" dirty="0" err="1" smtClean="0"/>
              <a:t>трансплантацію</a:t>
            </a:r>
            <a:r>
              <a:rPr lang="ru-RU" dirty="0" smtClean="0"/>
              <a:t> </a:t>
            </a:r>
            <a:r>
              <a:rPr lang="ru-RU" dirty="0" err="1"/>
              <a:t>органів</a:t>
            </a:r>
            <a:endParaRPr lang="ru-RU" dirty="0"/>
          </a:p>
          <a:p>
            <a:r>
              <a:rPr lang="ru-RU" dirty="0" smtClean="0"/>
              <a:t>Право на </a:t>
            </a:r>
            <a:r>
              <a:rPr lang="ru-RU" dirty="0" err="1" smtClean="0"/>
              <a:t>клонування</a:t>
            </a:r>
            <a:endParaRPr lang="ru-RU" dirty="0"/>
          </a:p>
          <a:p>
            <a:r>
              <a:rPr lang="ru-RU" dirty="0" smtClean="0"/>
              <a:t>Право на </a:t>
            </a:r>
            <a:r>
              <a:rPr lang="ru-RU" dirty="0" err="1"/>
              <a:t>о</a:t>
            </a:r>
            <a:r>
              <a:rPr lang="ru-RU" dirty="0" err="1" smtClean="0"/>
              <a:t>дностатеві</a:t>
            </a:r>
            <a:r>
              <a:rPr lang="ru-RU" dirty="0" smtClean="0"/>
              <a:t> </a:t>
            </a:r>
            <a:r>
              <a:rPr lang="ru-RU" dirty="0" err="1"/>
              <a:t>шлюби</a:t>
            </a:r>
            <a:endParaRPr lang="ru-RU" dirty="0"/>
          </a:p>
          <a:p>
            <a:r>
              <a:rPr lang="ru-RU" dirty="0" smtClean="0"/>
              <a:t>Право на </a:t>
            </a:r>
            <a:r>
              <a:rPr lang="ru-RU" dirty="0" err="1" smtClean="0"/>
              <a:t>штучне</a:t>
            </a:r>
            <a:r>
              <a:rPr lang="ru-RU" dirty="0" smtClean="0"/>
              <a:t> </a:t>
            </a:r>
            <a:r>
              <a:rPr lang="ru-RU" dirty="0" err="1"/>
              <a:t>запліднення</a:t>
            </a:r>
            <a:endParaRPr lang="ru-RU" dirty="0"/>
          </a:p>
          <a:p>
            <a:r>
              <a:rPr lang="ru-RU" dirty="0" err="1" smtClean="0"/>
              <a:t>Праов</a:t>
            </a:r>
            <a:r>
              <a:rPr lang="ru-RU" dirty="0" smtClean="0"/>
              <a:t> на </a:t>
            </a:r>
            <a:r>
              <a:rPr lang="ru-RU" dirty="0" err="1" smtClean="0"/>
              <a:t>евтаназію</a:t>
            </a:r>
            <a:endParaRPr lang="ru-RU" dirty="0"/>
          </a:p>
          <a:p>
            <a:r>
              <a:rPr lang="ru-RU" dirty="0" smtClean="0"/>
              <a:t>Право на </a:t>
            </a:r>
            <a:r>
              <a:rPr lang="ru-RU" dirty="0" err="1" smtClean="0"/>
              <a:t>вільну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сім'ю</a:t>
            </a:r>
            <a:endParaRPr lang="ru-RU" dirty="0"/>
          </a:p>
          <a:p>
            <a:r>
              <a:rPr lang="ru-RU" dirty="0" smtClean="0"/>
              <a:t>Право на </a:t>
            </a:r>
            <a:r>
              <a:rPr lang="ru-RU" dirty="0" err="1" smtClean="0"/>
              <a:t>незалежне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державного </a:t>
            </a:r>
            <a:r>
              <a:rPr lang="ru-RU" dirty="0" err="1"/>
              <a:t>втручання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за </a:t>
            </a:r>
            <a:r>
              <a:rPr lang="ru-RU" dirty="0" err="1"/>
              <a:t>релігійними</a:t>
            </a:r>
            <a:r>
              <a:rPr lang="ru-RU" dirty="0"/>
              <a:t>, </a:t>
            </a:r>
            <a:r>
              <a:rPr lang="ru-RU" dirty="0" err="1"/>
              <a:t>моральними</a:t>
            </a:r>
            <a:r>
              <a:rPr lang="ru-RU" dirty="0"/>
              <a:t> </a:t>
            </a:r>
            <a:r>
              <a:rPr lang="ru-RU" dirty="0" err="1"/>
              <a:t>поглядами</a:t>
            </a:r>
            <a:endParaRPr lang="ru-RU" dirty="0"/>
          </a:p>
          <a:p>
            <a:r>
              <a:rPr lang="ru-RU" dirty="0" smtClean="0"/>
              <a:t>Право на </a:t>
            </a:r>
            <a:r>
              <a:rPr lang="ru-RU" dirty="0" err="1" smtClean="0"/>
              <a:t>цифрову</a:t>
            </a:r>
            <a:r>
              <a:rPr lang="ru-RU" dirty="0" smtClean="0"/>
              <a:t> </a:t>
            </a:r>
            <a:r>
              <a:rPr lang="ru-RU" dirty="0" err="1" smtClean="0"/>
              <a:t>рівність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sz="4000" dirty="0" smtClean="0"/>
              <a:t>V</a:t>
            </a:r>
            <a:r>
              <a:rPr lang="uk-UA" dirty="0" smtClean="0"/>
              <a:t>покоління прав людини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7786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Стаття</a:t>
            </a:r>
            <a:r>
              <a:rPr lang="ru-RU" b="1" dirty="0" smtClean="0"/>
              <a:t> 19.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/>
              <a:t>людина</a:t>
            </a:r>
            <a:r>
              <a:rPr lang="ru-RU" dirty="0"/>
              <a:t>  </a:t>
            </a:r>
            <a:r>
              <a:rPr lang="ru-RU" dirty="0" err="1"/>
              <a:t>має</a:t>
            </a:r>
            <a:r>
              <a:rPr lang="ru-RU" dirty="0"/>
              <a:t>  право на свободу </a:t>
            </a:r>
            <a:r>
              <a:rPr lang="ru-RU" dirty="0" err="1"/>
              <a:t>переконань</a:t>
            </a:r>
            <a:r>
              <a:rPr lang="ru-RU" dirty="0"/>
              <a:t> і на </a:t>
            </a:r>
            <a:r>
              <a:rPr lang="ru-RU" dirty="0" err="1"/>
              <a:t>вільне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виявлення</a:t>
            </a:r>
            <a:r>
              <a:rPr lang="ru-RU" dirty="0"/>
              <a:t>;  </a:t>
            </a:r>
            <a:r>
              <a:rPr lang="ru-RU" dirty="0" err="1"/>
              <a:t>це</a:t>
            </a:r>
            <a:r>
              <a:rPr lang="ru-RU" dirty="0"/>
              <a:t> право </a:t>
            </a:r>
            <a:r>
              <a:rPr lang="ru-RU" dirty="0" err="1"/>
              <a:t>включає</a:t>
            </a:r>
            <a:r>
              <a:rPr lang="ru-RU" dirty="0"/>
              <a:t> свободу  </a:t>
            </a:r>
            <a:r>
              <a:rPr lang="ru-RU" dirty="0" err="1"/>
              <a:t>безперешкодно</a:t>
            </a:r>
            <a:r>
              <a:rPr lang="ru-RU" dirty="0"/>
              <a:t>  </a:t>
            </a:r>
            <a:r>
              <a:rPr lang="ru-RU" dirty="0" err="1"/>
              <a:t>дотримуватися</a:t>
            </a:r>
            <a:r>
              <a:rPr lang="ru-RU" dirty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 </a:t>
            </a:r>
            <a:r>
              <a:rPr lang="ru-RU" dirty="0" err="1"/>
              <a:t>переконань</a:t>
            </a:r>
            <a:r>
              <a:rPr lang="ru-RU" dirty="0"/>
              <a:t>  та  свободу  </a:t>
            </a:r>
            <a:r>
              <a:rPr lang="ru-RU" dirty="0" err="1"/>
              <a:t>шукати</a:t>
            </a:r>
            <a:r>
              <a:rPr lang="ru-RU" dirty="0"/>
              <a:t>,  </a:t>
            </a:r>
            <a:r>
              <a:rPr lang="ru-RU" dirty="0" err="1"/>
              <a:t>одержувати</a:t>
            </a:r>
            <a:r>
              <a:rPr lang="ru-RU" dirty="0"/>
              <a:t>  і  </a:t>
            </a:r>
            <a:r>
              <a:rPr lang="ru-RU" dirty="0" err="1"/>
              <a:t>поширювати</a:t>
            </a:r>
            <a:r>
              <a:rPr lang="ru-RU" dirty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ідеї</a:t>
            </a:r>
            <a:r>
              <a:rPr lang="ru-RU" dirty="0"/>
              <a:t> будь-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і </a:t>
            </a:r>
            <a:r>
              <a:rPr lang="ru-RU" dirty="0" err="1"/>
              <a:t>незалежно</a:t>
            </a:r>
            <a:r>
              <a:rPr lang="ru-RU" dirty="0"/>
              <a:t>  </a:t>
            </a:r>
            <a:r>
              <a:rPr lang="ru-RU" dirty="0" err="1"/>
              <a:t>від</a:t>
            </a:r>
            <a:r>
              <a:rPr lang="ru-RU" dirty="0"/>
              <a:t> 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 smtClean="0"/>
              <a:t>кордонів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700" dirty="0">
                <a:solidFill>
                  <a:srgbClr val="212745"/>
                </a:solidFill>
              </a:rPr>
              <a:t>Загальна декларація прав людини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32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 </a:t>
            </a:r>
            <a:r>
              <a:rPr lang="ru-RU" b="1" dirty="0" err="1"/>
              <a:t>Стаття</a:t>
            </a:r>
            <a:r>
              <a:rPr lang="ru-RU" b="1" dirty="0"/>
              <a:t> </a:t>
            </a:r>
            <a:r>
              <a:rPr lang="ru-RU" b="1" dirty="0" smtClean="0"/>
              <a:t>19.</a:t>
            </a:r>
            <a:r>
              <a:rPr lang="ru-RU" dirty="0" smtClean="0"/>
              <a:t>  </a:t>
            </a:r>
          </a:p>
          <a:p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безперешкодно</a:t>
            </a:r>
            <a:r>
              <a:rPr lang="ru-RU" dirty="0"/>
              <a:t> </a:t>
            </a:r>
            <a:r>
              <a:rPr lang="ru-RU" dirty="0" err="1"/>
              <a:t>дотримуватися</a:t>
            </a:r>
            <a:r>
              <a:rPr lang="ru-RU" dirty="0"/>
              <a:t>  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поглядів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на </a:t>
            </a:r>
            <a:r>
              <a:rPr lang="ru-RU" dirty="0" err="1"/>
              <a:t>вільне</a:t>
            </a:r>
            <a:r>
              <a:rPr lang="ru-RU" dirty="0"/>
              <a:t> </a:t>
            </a:r>
            <a:r>
              <a:rPr lang="ru-RU" dirty="0" err="1"/>
              <a:t>вираження</a:t>
            </a:r>
            <a:r>
              <a:rPr lang="ru-RU" dirty="0"/>
              <a:t> 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погляду</a:t>
            </a:r>
            <a:r>
              <a:rPr lang="ru-RU" dirty="0"/>
              <a:t>; 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/>
              <a:t>право </a:t>
            </a:r>
            <a:r>
              <a:rPr lang="ru-RU" dirty="0" err="1"/>
              <a:t>включає</a:t>
            </a:r>
            <a:r>
              <a:rPr lang="ru-RU" dirty="0"/>
              <a:t> свободу </a:t>
            </a:r>
            <a:r>
              <a:rPr lang="ru-RU" dirty="0" err="1"/>
              <a:t>шукати</a:t>
            </a:r>
            <a:r>
              <a:rPr lang="ru-RU" dirty="0"/>
              <a:t>, </a:t>
            </a:r>
            <a:r>
              <a:rPr lang="ru-RU" dirty="0" err="1"/>
              <a:t>одержувати</a:t>
            </a:r>
            <a:r>
              <a:rPr lang="ru-RU" dirty="0"/>
              <a:t>  і </a:t>
            </a:r>
            <a:r>
              <a:rPr lang="ru-RU" dirty="0" err="1"/>
              <a:t>поширювати</a:t>
            </a:r>
            <a:r>
              <a:rPr lang="ru-RU" dirty="0"/>
              <a:t> будь-яку 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 </a:t>
            </a:r>
            <a:r>
              <a:rPr lang="ru-RU" dirty="0"/>
              <a:t>та  </a:t>
            </a:r>
            <a:r>
              <a:rPr lang="ru-RU" dirty="0" err="1"/>
              <a:t>ідеї</a:t>
            </a:r>
            <a:r>
              <a:rPr lang="ru-RU" dirty="0"/>
              <a:t>,  </a:t>
            </a:r>
            <a:r>
              <a:rPr lang="ru-RU" dirty="0" err="1"/>
              <a:t>незалежно</a:t>
            </a:r>
            <a:r>
              <a:rPr lang="ru-RU" dirty="0"/>
              <a:t>  </a:t>
            </a:r>
            <a:r>
              <a:rPr lang="ru-RU" dirty="0" err="1"/>
              <a:t>від</a:t>
            </a:r>
            <a:r>
              <a:rPr lang="ru-RU" dirty="0"/>
              <a:t>  </a:t>
            </a:r>
            <a:r>
              <a:rPr lang="ru-RU" dirty="0" err="1"/>
              <a:t>державних</a:t>
            </a:r>
            <a:r>
              <a:rPr lang="ru-RU" dirty="0"/>
              <a:t>  </a:t>
            </a:r>
            <a:r>
              <a:rPr lang="ru-RU" dirty="0" err="1"/>
              <a:t>кордонів</a:t>
            </a:r>
            <a:r>
              <a:rPr lang="ru-RU" dirty="0"/>
              <a:t>,  </a:t>
            </a:r>
            <a:r>
              <a:rPr lang="ru-RU" dirty="0" err="1"/>
              <a:t>усно</a:t>
            </a:r>
            <a:r>
              <a:rPr lang="ru-RU" dirty="0"/>
              <a:t>, </a:t>
            </a:r>
            <a:r>
              <a:rPr lang="ru-RU" dirty="0" err="1" smtClean="0"/>
              <a:t>письмово</a:t>
            </a:r>
            <a:r>
              <a:rPr lang="ru-RU" dirty="0" smtClean="0"/>
              <a:t>  </a:t>
            </a:r>
            <a:r>
              <a:rPr lang="ru-RU" dirty="0" err="1"/>
              <a:t>чи</a:t>
            </a:r>
            <a:r>
              <a:rPr lang="ru-RU" dirty="0"/>
              <a:t>  за  </a:t>
            </a:r>
            <a:r>
              <a:rPr lang="ru-RU" dirty="0" err="1"/>
              <a:t>допомогою</a:t>
            </a:r>
            <a:r>
              <a:rPr lang="ru-RU" dirty="0"/>
              <a:t>  </a:t>
            </a:r>
            <a:r>
              <a:rPr lang="ru-RU" dirty="0" err="1"/>
              <a:t>друку</a:t>
            </a:r>
            <a:r>
              <a:rPr lang="ru-RU" dirty="0"/>
              <a:t> 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художніх</a:t>
            </a:r>
            <a:r>
              <a:rPr lang="ru-RU" dirty="0"/>
              <a:t> форм </a:t>
            </a:r>
            <a:r>
              <a:rPr lang="ru-RU" dirty="0" err="1"/>
              <a:t>вираження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/>
              <a:t>способами на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3. </a:t>
            </a:r>
            <a:r>
              <a:rPr lang="ru-RU" dirty="0" err="1"/>
              <a:t>Користування</a:t>
            </a:r>
            <a:r>
              <a:rPr lang="ru-RU" dirty="0"/>
              <a:t>  </a:t>
            </a:r>
            <a:r>
              <a:rPr lang="ru-RU" dirty="0" err="1"/>
              <a:t>передбаченими</a:t>
            </a:r>
            <a:r>
              <a:rPr lang="ru-RU" dirty="0"/>
              <a:t> в </a:t>
            </a:r>
            <a:r>
              <a:rPr lang="ru-RU" dirty="0" err="1"/>
              <a:t>пункті</a:t>
            </a:r>
            <a:r>
              <a:rPr lang="ru-RU" dirty="0"/>
              <a:t> 2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правами </a:t>
            </a:r>
            <a:r>
              <a:rPr lang="ru-RU" dirty="0" smtClean="0"/>
              <a:t> </a:t>
            </a:r>
            <a:r>
              <a:rPr lang="ru-RU" dirty="0" err="1" smtClean="0"/>
              <a:t>накладає</a:t>
            </a:r>
            <a:r>
              <a:rPr lang="ru-RU" dirty="0" smtClean="0"/>
              <a:t> </a:t>
            </a:r>
            <a:r>
              <a:rPr lang="ru-RU" dirty="0" err="1"/>
              <a:t>особливі</a:t>
            </a:r>
            <a:r>
              <a:rPr lang="ru-RU" dirty="0"/>
              <a:t> </a:t>
            </a:r>
            <a:r>
              <a:rPr lang="ru-RU" dirty="0" err="1"/>
              <a:t>обов'язки</a:t>
            </a:r>
            <a:r>
              <a:rPr lang="ru-RU" dirty="0"/>
              <a:t> і </a:t>
            </a: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smtClean="0"/>
              <a:t> бути</a:t>
            </a:r>
            <a:r>
              <a:rPr lang="ru-RU" dirty="0"/>
              <a:t>,  </a:t>
            </a:r>
            <a:r>
              <a:rPr lang="ru-RU" dirty="0" err="1"/>
              <a:t>отже</a:t>
            </a:r>
            <a:r>
              <a:rPr lang="ru-RU" dirty="0"/>
              <a:t>,  </a:t>
            </a:r>
            <a:r>
              <a:rPr lang="ru-RU" dirty="0" err="1"/>
              <a:t>пов'язане</a:t>
            </a:r>
            <a:r>
              <a:rPr lang="ru-RU" dirty="0"/>
              <a:t> з </a:t>
            </a:r>
            <a:r>
              <a:rPr lang="ru-RU" dirty="0" err="1"/>
              <a:t>певними</a:t>
            </a:r>
            <a:r>
              <a:rPr lang="ru-RU" dirty="0"/>
              <a:t> </a:t>
            </a:r>
            <a:r>
              <a:rPr lang="ru-RU" dirty="0" err="1"/>
              <a:t>обмеженнями</a:t>
            </a:r>
            <a:r>
              <a:rPr lang="ru-RU" dirty="0"/>
              <a:t>,  </a:t>
            </a:r>
            <a:r>
              <a:rPr lang="ru-RU" dirty="0" err="1"/>
              <a:t>які</a:t>
            </a:r>
            <a:r>
              <a:rPr lang="ru-RU" dirty="0"/>
              <a:t>,  </a:t>
            </a:r>
            <a:r>
              <a:rPr lang="ru-RU" dirty="0" err="1"/>
              <a:t>однак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 smtClean="0"/>
              <a:t>встановлюватися</a:t>
            </a:r>
            <a:r>
              <a:rPr lang="ru-RU" dirty="0" smtClean="0"/>
              <a:t> </a:t>
            </a:r>
            <a:r>
              <a:rPr lang="ru-RU" dirty="0"/>
              <a:t>законом і бути </a:t>
            </a:r>
            <a:r>
              <a:rPr lang="ru-RU" dirty="0" err="1"/>
              <a:t>необхідними</a:t>
            </a:r>
            <a:r>
              <a:rPr lang="ru-RU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а) для </a:t>
            </a:r>
            <a:r>
              <a:rPr lang="ru-RU" dirty="0" err="1"/>
              <a:t>поважання</a:t>
            </a:r>
            <a:r>
              <a:rPr lang="ru-RU" dirty="0"/>
              <a:t> прав і </a:t>
            </a:r>
            <a:r>
              <a:rPr lang="ru-RU" dirty="0" err="1"/>
              <a:t>репутації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en-US" dirty="0" smtClean="0"/>
              <a:t>b</a:t>
            </a:r>
            <a:r>
              <a:rPr lang="en-US" dirty="0"/>
              <a:t>) </a:t>
            </a:r>
            <a:r>
              <a:rPr lang="ru-RU" dirty="0"/>
              <a:t>для  </a:t>
            </a:r>
            <a:r>
              <a:rPr lang="ru-RU" dirty="0" err="1"/>
              <a:t>охорони</a:t>
            </a:r>
            <a:r>
              <a:rPr lang="ru-RU" dirty="0"/>
              <a:t>  </a:t>
            </a:r>
            <a:r>
              <a:rPr lang="ru-RU" dirty="0" err="1"/>
              <a:t>державної</a:t>
            </a:r>
            <a:r>
              <a:rPr lang="ru-RU" dirty="0"/>
              <a:t>  </a:t>
            </a:r>
            <a:r>
              <a:rPr lang="ru-RU" dirty="0" err="1"/>
              <a:t>безпеки</a:t>
            </a:r>
            <a:r>
              <a:rPr lang="ru-RU" dirty="0"/>
              <a:t>,  </a:t>
            </a:r>
            <a:r>
              <a:rPr lang="ru-RU" dirty="0" err="1"/>
              <a:t>громадського</a:t>
            </a:r>
            <a:r>
              <a:rPr lang="ru-RU" dirty="0"/>
              <a:t>   </a:t>
            </a:r>
            <a:r>
              <a:rPr lang="ru-RU" dirty="0" smtClean="0"/>
              <a:t>порядку,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моральності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/>
              <a:t>Міжнародний</a:t>
            </a:r>
            <a:r>
              <a:rPr lang="ru-RU" sz="3200" dirty="0"/>
              <a:t> пакт про </a:t>
            </a:r>
            <a:r>
              <a:rPr lang="ru-RU" sz="3200" dirty="0" err="1"/>
              <a:t>громадянські</a:t>
            </a:r>
            <a:r>
              <a:rPr lang="ru-RU" sz="3200" dirty="0"/>
              <a:t> та </a:t>
            </a:r>
            <a:r>
              <a:rPr lang="ru-RU" sz="3200" dirty="0" err="1"/>
              <a:t>політичні</a:t>
            </a:r>
            <a:r>
              <a:rPr lang="ru-RU" sz="3200" dirty="0"/>
              <a:t> права </a:t>
            </a:r>
            <a:r>
              <a:rPr lang="ru-RU" sz="3200" dirty="0" smtClean="0"/>
              <a:t>(1966/1976)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54024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6768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Міжнародні організації, документи яких ратифіковані Україною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433067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/>
              <a:t>Стаття</a:t>
            </a:r>
            <a:r>
              <a:rPr lang="ru-RU" dirty="0"/>
              <a:t> </a:t>
            </a:r>
            <a:r>
              <a:rPr lang="ru-RU" dirty="0" smtClean="0"/>
              <a:t>20. </a:t>
            </a:r>
            <a:endParaRPr lang="ru-RU" dirty="0"/>
          </a:p>
          <a:p>
            <a:r>
              <a:rPr lang="ru-RU" dirty="0"/>
              <a:t>     1. Будь-яка пропаганда </a:t>
            </a:r>
            <a:r>
              <a:rPr lang="ru-RU" dirty="0" err="1"/>
              <a:t>війни</a:t>
            </a:r>
            <a:r>
              <a:rPr lang="ru-RU" dirty="0"/>
              <a:t> повинна бути заборонена законом.</a:t>
            </a:r>
          </a:p>
          <a:p>
            <a:r>
              <a:rPr lang="ru-RU" dirty="0"/>
              <a:t>     2. Будь-</a:t>
            </a:r>
            <a:r>
              <a:rPr lang="ru-RU" dirty="0" err="1"/>
              <a:t>який</a:t>
            </a:r>
            <a:r>
              <a:rPr lang="ru-RU" dirty="0"/>
              <a:t>  </a:t>
            </a:r>
            <a:r>
              <a:rPr lang="ru-RU" dirty="0" err="1"/>
              <a:t>виступ</a:t>
            </a:r>
            <a:r>
              <a:rPr lang="ru-RU" dirty="0"/>
              <a:t>  на  </a:t>
            </a:r>
            <a:r>
              <a:rPr lang="ru-RU" dirty="0" err="1"/>
              <a:t>користь</a:t>
            </a:r>
            <a:r>
              <a:rPr lang="ru-RU" dirty="0"/>
              <a:t>  </a:t>
            </a:r>
            <a:r>
              <a:rPr lang="ru-RU" dirty="0" err="1"/>
              <a:t>національної</a:t>
            </a:r>
            <a:r>
              <a:rPr lang="ru-RU" dirty="0"/>
              <a:t>,  </a:t>
            </a:r>
            <a:r>
              <a:rPr lang="ru-RU" dirty="0" err="1"/>
              <a:t>расової</a:t>
            </a:r>
            <a:r>
              <a:rPr lang="ru-RU" dirty="0"/>
              <a:t> 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 smtClean="0"/>
              <a:t>релігійної</a:t>
            </a:r>
            <a:r>
              <a:rPr lang="ru-RU" dirty="0" smtClean="0"/>
              <a:t> </a:t>
            </a:r>
            <a:r>
              <a:rPr lang="ru-RU" dirty="0" err="1"/>
              <a:t>ненависті</a:t>
            </a:r>
            <a:r>
              <a:rPr lang="ru-RU" dirty="0"/>
              <a:t>,    </a:t>
            </a:r>
            <a:r>
              <a:rPr lang="ru-RU" dirty="0" err="1"/>
              <a:t>що</a:t>
            </a:r>
            <a:r>
              <a:rPr lang="ru-RU" dirty="0"/>
              <a:t>    </a:t>
            </a:r>
            <a:r>
              <a:rPr lang="ru-RU" dirty="0" smtClean="0"/>
              <a:t>становить    </a:t>
            </a:r>
            <a:r>
              <a:rPr lang="ru-RU" dirty="0"/>
              <a:t>собою    </a:t>
            </a:r>
            <a:r>
              <a:rPr lang="ru-RU" dirty="0" err="1"/>
              <a:t>підбурювання</a:t>
            </a:r>
            <a:r>
              <a:rPr lang="ru-RU" dirty="0"/>
              <a:t>   до </a:t>
            </a:r>
            <a:r>
              <a:rPr lang="ru-RU" dirty="0" err="1" smtClean="0"/>
              <a:t>дискримінації</a:t>
            </a:r>
            <a:r>
              <a:rPr lang="ru-RU" dirty="0"/>
              <a:t>, </a:t>
            </a:r>
            <a:r>
              <a:rPr lang="ru-RU" dirty="0" err="1"/>
              <a:t>ворожнечі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насильства</a:t>
            </a:r>
            <a:r>
              <a:rPr lang="ru-RU" dirty="0"/>
              <a:t>,  повинен бути </a:t>
            </a:r>
            <a:r>
              <a:rPr lang="ru-RU" dirty="0" err="1"/>
              <a:t>заборонений</a:t>
            </a:r>
            <a:r>
              <a:rPr lang="ru-RU" dirty="0"/>
              <a:t> </a:t>
            </a:r>
            <a:r>
              <a:rPr lang="ru-RU" dirty="0" smtClean="0"/>
              <a:t>законом</a:t>
            </a:r>
            <a:r>
              <a:rPr lang="ru-RU" dirty="0"/>
              <a:t>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>
                <a:solidFill>
                  <a:srgbClr val="212745"/>
                </a:solidFill>
              </a:rPr>
              <a:t>Міжнародний</a:t>
            </a:r>
            <a:r>
              <a:rPr lang="ru-RU" sz="3200" dirty="0">
                <a:solidFill>
                  <a:srgbClr val="212745"/>
                </a:solidFill>
              </a:rPr>
              <a:t> пакт про </a:t>
            </a:r>
            <a:r>
              <a:rPr lang="ru-RU" sz="3200" dirty="0" err="1">
                <a:solidFill>
                  <a:srgbClr val="212745"/>
                </a:solidFill>
              </a:rPr>
              <a:t>громадянські</a:t>
            </a:r>
            <a:r>
              <a:rPr lang="ru-RU" sz="3200" dirty="0">
                <a:solidFill>
                  <a:srgbClr val="212745"/>
                </a:solidFill>
              </a:rPr>
              <a:t> та </a:t>
            </a:r>
            <a:r>
              <a:rPr lang="ru-RU" sz="3200" dirty="0" err="1">
                <a:solidFill>
                  <a:srgbClr val="212745"/>
                </a:solidFill>
              </a:rPr>
              <a:t>політичні</a:t>
            </a:r>
            <a:r>
              <a:rPr lang="ru-RU" sz="3200" dirty="0">
                <a:solidFill>
                  <a:srgbClr val="212745"/>
                </a:solidFill>
              </a:rPr>
              <a:t> права (1966/1976)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350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>
                <a:solidFill>
                  <a:srgbClr val="333333"/>
                </a:solidFill>
                <a:latin typeface="Times New Roman"/>
              </a:rPr>
              <a:t>дискримінація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 - </a:t>
            </a:r>
            <a:r>
              <a:rPr lang="ru-RU" dirty="0" err="1">
                <a:solidFill>
                  <a:srgbClr val="333333"/>
                </a:solidFill>
                <a:latin typeface="Times New Roman"/>
              </a:rPr>
              <a:t>ситуація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, за </a:t>
            </a:r>
            <a:r>
              <a:rPr lang="ru-RU" dirty="0" err="1">
                <a:solidFill>
                  <a:srgbClr val="333333"/>
                </a:solidFill>
                <a:latin typeface="Times New Roman"/>
              </a:rPr>
              <a:t>якої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 особа та/</a:t>
            </a:r>
            <a:r>
              <a:rPr lang="ru-RU" dirty="0" err="1">
                <a:solidFill>
                  <a:srgbClr val="333333"/>
                </a:solidFill>
                <a:latin typeface="Times New Roman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</a:rPr>
              <a:t>група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</a:rPr>
              <a:t>осіб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Times New Roman"/>
              </a:rPr>
              <a:t>їх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</a:rPr>
              <a:t>ознаками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ru-RU" i="1" dirty="0" err="1">
                <a:solidFill>
                  <a:srgbClr val="333333"/>
                </a:solidFill>
                <a:latin typeface="Times New Roman"/>
              </a:rPr>
              <a:t>раси</a:t>
            </a:r>
            <a:r>
              <a:rPr lang="ru-RU" i="1" dirty="0">
                <a:solidFill>
                  <a:srgbClr val="333333"/>
                </a:solidFill>
                <a:latin typeface="Times New Roman"/>
              </a:rPr>
              <a:t>, </a:t>
            </a:r>
            <a:r>
              <a:rPr lang="ru-RU" i="1" dirty="0" err="1">
                <a:solidFill>
                  <a:srgbClr val="333333"/>
                </a:solidFill>
                <a:latin typeface="Times New Roman"/>
              </a:rPr>
              <a:t>кольору</a:t>
            </a:r>
            <a:r>
              <a:rPr lang="ru-RU" i="1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ru-RU" i="1" dirty="0" err="1">
                <a:solidFill>
                  <a:srgbClr val="333333"/>
                </a:solidFill>
                <a:latin typeface="Times New Roman"/>
              </a:rPr>
              <a:t>шкіри</a:t>
            </a:r>
            <a:r>
              <a:rPr lang="ru-RU" i="1" dirty="0">
                <a:solidFill>
                  <a:srgbClr val="333333"/>
                </a:solidFill>
                <a:latin typeface="Times New Roman"/>
              </a:rPr>
              <a:t>, </a:t>
            </a:r>
            <a:r>
              <a:rPr lang="ru-RU" i="1" dirty="0" err="1">
                <a:solidFill>
                  <a:srgbClr val="333333"/>
                </a:solidFill>
                <a:latin typeface="Times New Roman"/>
              </a:rPr>
              <a:t>політичних</a:t>
            </a:r>
            <a:r>
              <a:rPr lang="ru-RU" i="1" dirty="0">
                <a:solidFill>
                  <a:srgbClr val="333333"/>
                </a:solidFill>
                <a:latin typeface="Times New Roman"/>
              </a:rPr>
              <a:t>, </a:t>
            </a:r>
            <a:r>
              <a:rPr lang="ru-RU" i="1" dirty="0" err="1">
                <a:solidFill>
                  <a:srgbClr val="333333"/>
                </a:solidFill>
                <a:latin typeface="Times New Roman"/>
              </a:rPr>
              <a:t>релігійних</a:t>
            </a:r>
            <a:r>
              <a:rPr lang="ru-RU" i="1" dirty="0">
                <a:solidFill>
                  <a:srgbClr val="333333"/>
                </a:solidFill>
                <a:latin typeface="Times New Roman"/>
              </a:rPr>
              <a:t> та </a:t>
            </a:r>
            <a:r>
              <a:rPr lang="ru-RU" i="1" dirty="0" err="1">
                <a:solidFill>
                  <a:srgbClr val="333333"/>
                </a:solidFill>
                <a:latin typeface="Times New Roman"/>
              </a:rPr>
              <a:t>інших</a:t>
            </a:r>
            <a:r>
              <a:rPr lang="ru-RU" i="1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ru-RU" i="1" dirty="0" err="1">
                <a:solidFill>
                  <a:srgbClr val="333333"/>
                </a:solidFill>
                <a:latin typeface="Times New Roman"/>
              </a:rPr>
              <a:t>переконань</a:t>
            </a:r>
            <a:r>
              <a:rPr lang="ru-RU" i="1" dirty="0">
                <a:solidFill>
                  <a:srgbClr val="333333"/>
                </a:solidFill>
                <a:latin typeface="Times New Roman"/>
              </a:rPr>
              <a:t>, </a:t>
            </a:r>
            <a:r>
              <a:rPr lang="ru-RU" i="1" dirty="0" err="1">
                <a:solidFill>
                  <a:srgbClr val="333333"/>
                </a:solidFill>
                <a:latin typeface="Times New Roman"/>
              </a:rPr>
              <a:t>статі</a:t>
            </a:r>
            <a:r>
              <a:rPr lang="ru-RU" i="1" dirty="0">
                <a:solidFill>
                  <a:srgbClr val="333333"/>
                </a:solidFill>
                <a:latin typeface="Times New Roman"/>
              </a:rPr>
              <a:t>, </a:t>
            </a:r>
            <a:r>
              <a:rPr lang="ru-RU" i="1" dirty="0" err="1">
                <a:solidFill>
                  <a:srgbClr val="333333"/>
                </a:solidFill>
                <a:latin typeface="Times New Roman"/>
              </a:rPr>
              <a:t>віку</a:t>
            </a:r>
            <a:r>
              <a:rPr lang="ru-RU" i="1" dirty="0">
                <a:solidFill>
                  <a:srgbClr val="333333"/>
                </a:solidFill>
                <a:latin typeface="Times New Roman"/>
              </a:rPr>
              <a:t>, </a:t>
            </a:r>
            <a:r>
              <a:rPr lang="ru-RU" i="1" dirty="0" err="1">
                <a:solidFill>
                  <a:srgbClr val="333333"/>
                </a:solidFill>
                <a:latin typeface="Times New Roman"/>
              </a:rPr>
              <a:t>інвалідності</a:t>
            </a:r>
            <a:r>
              <a:rPr lang="ru-RU" i="1" dirty="0">
                <a:solidFill>
                  <a:srgbClr val="333333"/>
                </a:solidFill>
                <a:latin typeface="Times New Roman"/>
              </a:rPr>
              <a:t>, </a:t>
            </a:r>
            <a:r>
              <a:rPr lang="ru-RU" i="1" dirty="0" err="1">
                <a:solidFill>
                  <a:srgbClr val="333333"/>
                </a:solidFill>
                <a:latin typeface="Times New Roman"/>
              </a:rPr>
              <a:t>етнічного</a:t>
            </a:r>
            <a:r>
              <a:rPr lang="ru-RU" i="1" dirty="0">
                <a:solidFill>
                  <a:srgbClr val="333333"/>
                </a:solidFill>
                <a:latin typeface="Times New Roman"/>
              </a:rPr>
              <a:t> та </a:t>
            </a:r>
            <a:r>
              <a:rPr lang="ru-RU" i="1" dirty="0" err="1">
                <a:solidFill>
                  <a:srgbClr val="333333"/>
                </a:solidFill>
                <a:latin typeface="Times New Roman"/>
              </a:rPr>
              <a:t>соціального</a:t>
            </a:r>
            <a:r>
              <a:rPr lang="ru-RU" i="1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ru-RU" i="1" dirty="0" err="1">
                <a:solidFill>
                  <a:srgbClr val="333333"/>
                </a:solidFill>
                <a:latin typeface="Times New Roman"/>
              </a:rPr>
              <a:t>походження</a:t>
            </a:r>
            <a:r>
              <a:rPr lang="ru-RU" i="1" dirty="0">
                <a:solidFill>
                  <a:srgbClr val="333333"/>
                </a:solidFill>
                <a:latin typeface="Times New Roman"/>
              </a:rPr>
              <a:t>, </a:t>
            </a:r>
            <a:r>
              <a:rPr lang="ru-RU" i="1" dirty="0" err="1">
                <a:solidFill>
                  <a:srgbClr val="333333"/>
                </a:solidFill>
                <a:latin typeface="Times New Roman"/>
              </a:rPr>
              <a:t>громадянства</a:t>
            </a:r>
            <a:r>
              <a:rPr lang="ru-RU" i="1" dirty="0">
                <a:solidFill>
                  <a:srgbClr val="333333"/>
                </a:solidFill>
                <a:latin typeface="Times New Roman"/>
              </a:rPr>
              <a:t>, </a:t>
            </a:r>
            <a:r>
              <a:rPr lang="ru-RU" i="1" dirty="0" err="1">
                <a:solidFill>
                  <a:srgbClr val="333333"/>
                </a:solidFill>
                <a:latin typeface="Times New Roman"/>
              </a:rPr>
              <a:t>сімейного</a:t>
            </a:r>
            <a:r>
              <a:rPr lang="ru-RU" i="1" dirty="0">
                <a:solidFill>
                  <a:srgbClr val="333333"/>
                </a:solidFill>
                <a:latin typeface="Times New Roman"/>
              </a:rPr>
              <a:t> та </a:t>
            </a:r>
            <a:r>
              <a:rPr lang="ru-RU" i="1" dirty="0" err="1">
                <a:solidFill>
                  <a:srgbClr val="333333"/>
                </a:solidFill>
                <a:latin typeface="Times New Roman"/>
              </a:rPr>
              <a:t>майнового</a:t>
            </a:r>
            <a:r>
              <a:rPr lang="ru-RU" i="1" dirty="0">
                <a:solidFill>
                  <a:srgbClr val="333333"/>
                </a:solidFill>
                <a:latin typeface="Times New Roman"/>
              </a:rPr>
              <a:t> стану, </a:t>
            </a:r>
            <a:r>
              <a:rPr lang="ru-RU" i="1" dirty="0" err="1">
                <a:solidFill>
                  <a:srgbClr val="333333"/>
                </a:solidFill>
                <a:latin typeface="Times New Roman"/>
              </a:rPr>
              <a:t>місця</a:t>
            </a:r>
            <a:r>
              <a:rPr lang="ru-RU" i="1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ru-RU" i="1" dirty="0" err="1">
                <a:solidFill>
                  <a:srgbClr val="333333"/>
                </a:solidFill>
                <a:latin typeface="Times New Roman"/>
              </a:rPr>
              <a:t>проживання</a:t>
            </a:r>
            <a:r>
              <a:rPr lang="ru-RU" i="1" dirty="0">
                <a:solidFill>
                  <a:srgbClr val="333333"/>
                </a:solidFill>
                <a:latin typeface="Times New Roman"/>
              </a:rPr>
              <a:t>, </a:t>
            </a:r>
            <a:r>
              <a:rPr lang="ru-RU" i="1" dirty="0" err="1">
                <a:solidFill>
                  <a:srgbClr val="333333"/>
                </a:solidFill>
                <a:latin typeface="Times New Roman"/>
              </a:rPr>
              <a:t>мовними</a:t>
            </a:r>
            <a:r>
              <a:rPr lang="ru-RU" i="1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ru-RU" i="1" dirty="0" err="1">
                <a:solidFill>
                  <a:srgbClr val="333333"/>
                </a:solidFill>
                <a:latin typeface="Times New Roman"/>
              </a:rPr>
              <a:t>або</a:t>
            </a:r>
            <a:r>
              <a:rPr lang="ru-RU" i="1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ru-RU" i="1" dirty="0" err="1">
                <a:solidFill>
                  <a:srgbClr val="333333"/>
                </a:solidFill>
                <a:latin typeface="Times New Roman"/>
              </a:rPr>
              <a:t>іншими</a:t>
            </a:r>
            <a:r>
              <a:rPr lang="ru-RU" i="1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ru-RU" i="1" dirty="0" err="1">
                <a:solidFill>
                  <a:srgbClr val="333333"/>
                </a:solidFill>
                <a:latin typeface="Times New Roman"/>
              </a:rPr>
              <a:t>ознаками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/>
              </a:rPr>
              <a:t>які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</a:rPr>
              <a:t>були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, є та </a:t>
            </a:r>
            <a:r>
              <a:rPr lang="ru-RU" dirty="0" err="1">
                <a:solidFill>
                  <a:srgbClr val="333333"/>
                </a:solidFill>
                <a:latin typeface="Times New Roman"/>
              </a:rPr>
              <a:t>можуть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 бути </a:t>
            </a:r>
            <a:r>
              <a:rPr lang="ru-RU" dirty="0" err="1">
                <a:solidFill>
                  <a:srgbClr val="333333"/>
                </a:solidFill>
                <a:latin typeface="Times New Roman"/>
              </a:rPr>
              <a:t>дійсними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</a:rPr>
              <a:t>припущеними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 (</a:t>
            </a:r>
            <a:r>
              <a:rPr lang="ru-RU" dirty="0" err="1">
                <a:solidFill>
                  <a:srgbClr val="333333"/>
                </a:solidFill>
                <a:latin typeface="Times New Roman"/>
              </a:rPr>
              <a:t>далі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 - </a:t>
            </a:r>
            <a:r>
              <a:rPr lang="ru-RU" dirty="0" err="1">
                <a:solidFill>
                  <a:srgbClr val="333333"/>
                </a:solidFill>
                <a:latin typeface="Times New Roman"/>
              </a:rPr>
              <a:t>певні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</a:rPr>
              <a:t>ознаки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), </a:t>
            </a:r>
            <a:r>
              <a:rPr lang="ru-RU" dirty="0" err="1">
                <a:solidFill>
                  <a:srgbClr val="FF0000"/>
                </a:solidFill>
                <a:latin typeface="Times New Roman"/>
              </a:rPr>
              <a:t>зазнає</a:t>
            </a:r>
            <a:r>
              <a:rPr lang="ru-RU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/>
              </a:rPr>
              <a:t>обмеження</a:t>
            </a:r>
            <a:r>
              <a:rPr lang="ru-RU" dirty="0">
                <a:solidFill>
                  <a:srgbClr val="FF0000"/>
                </a:solidFill>
                <a:latin typeface="Times New Roman"/>
              </a:rPr>
              <a:t> у </a:t>
            </a:r>
            <a:r>
              <a:rPr lang="ru-RU" dirty="0" err="1">
                <a:solidFill>
                  <a:srgbClr val="FF0000"/>
                </a:solidFill>
                <a:latin typeface="Times New Roman"/>
              </a:rPr>
              <a:t>визнанні</a:t>
            </a:r>
            <a:r>
              <a:rPr lang="ru-RU" dirty="0">
                <a:solidFill>
                  <a:srgbClr val="FF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/>
              </a:rPr>
              <a:t>реалізації</a:t>
            </a:r>
            <a:r>
              <a:rPr lang="ru-RU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/>
              </a:rPr>
              <a:t>або</a:t>
            </a:r>
            <a:r>
              <a:rPr lang="ru-RU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/>
              </a:rPr>
              <a:t>користуванні</a:t>
            </a:r>
            <a:r>
              <a:rPr lang="ru-RU" dirty="0">
                <a:solidFill>
                  <a:srgbClr val="FF0000"/>
                </a:solidFill>
                <a:latin typeface="Times New Roman"/>
              </a:rPr>
              <a:t> правами і свободами в будь-</a:t>
            </a:r>
            <a:r>
              <a:rPr lang="ru-RU" dirty="0" err="1">
                <a:solidFill>
                  <a:srgbClr val="FF0000"/>
                </a:solidFill>
                <a:latin typeface="Times New Roman"/>
              </a:rPr>
              <a:t>якій</a:t>
            </a:r>
            <a:r>
              <a:rPr lang="ru-RU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/>
              </a:rPr>
              <a:t>формі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/>
              </a:rPr>
              <a:t>встановленій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</a:rPr>
              <a:t>цим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 Законом, </a:t>
            </a:r>
            <a:r>
              <a:rPr lang="ru-RU" dirty="0" err="1">
                <a:solidFill>
                  <a:srgbClr val="333333"/>
                </a:solidFill>
                <a:latin typeface="Times New Roman"/>
              </a:rPr>
              <a:t>крім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</a:rPr>
              <a:t>випадків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, коли </a:t>
            </a:r>
            <a:r>
              <a:rPr lang="ru-RU" dirty="0" err="1">
                <a:solidFill>
                  <a:srgbClr val="333333"/>
                </a:solidFill>
                <a:latin typeface="Times New Roman"/>
              </a:rPr>
              <a:t>таке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</a:rPr>
              <a:t>обмеження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</a:rPr>
              <a:t>має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</a:rPr>
              <a:t>правомірну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/>
              </a:rPr>
              <a:t>об’єктивно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</a:rPr>
              <a:t>обґрунтовану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 мету, </a:t>
            </a:r>
            <a:r>
              <a:rPr lang="ru-RU" dirty="0" err="1">
                <a:solidFill>
                  <a:srgbClr val="333333"/>
                </a:solidFill>
                <a:latin typeface="Times New Roman"/>
              </a:rPr>
              <a:t>способи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</a:rPr>
              <a:t>досягнення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</a:rPr>
              <a:t>якої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 є </a:t>
            </a:r>
            <a:r>
              <a:rPr lang="ru-RU" dirty="0" err="1">
                <a:solidFill>
                  <a:srgbClr val="333333"/>
                </a:solidFill>
                <a:latin typeface="Times New Roman"/>
              </a:rPr>
              <a:t>належними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Times New Roman"/>
              </a:rPr>
              <a:t>необхідними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333333"/>
                </a:solidFill>
                <a:effectLst/>
                <a:latin typeface="Times New Roman"/>
              </a:rPr>
              <a:t>ЗУ</a:t>
            </a:r>
            <a:r>
              <a:rPr lang="ru-RU" sz="3200" dirty="0" smtClean="0">
                <a:solidFill>
                  <a:srgbClr val="333333"/>
                </a:solidFill>
                <a:effectLst/>
                <a:latin typeface="Times New Roman"/>
              </a:rPr>
              <a:t> Про 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/>
              </a:rPr>
              <a:t>засади </a:t>
            </a:r>
            <a:r>
              <a:rPr lang="ru-RU" sz="3200" dirty="0" err="1">
                <a:solidFill>
                  <a:srgbClr val="333333"/>
                </a:solidFill>
                <a:effectLst/>
                <a:latin typeface="Times New Roman"/>
              </a:rPr>
              <a:t>запобігання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/>
              </a:rPr>
              <a:t> та </a:t>
            </a:r>
            <a:r>
              <a:rPr lang="ru-RU" sz="3200" dirty="0" err="1">
                <a:solidFill>
                  <a:srgbClr val="333333"/>
                </a:solidFill>
                <a:effectLst/>
                <a:latin typeface="Times New Roman"/>
              </a:rPr>
              <a:t>протидії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/>
              </a:rPr>
              <a:t> </a:t>
            </a:r>
            <a:r>
              <a:rPr lang="ru-RU" sz="3200" dirty="0" err="1">
                <a:solidFill>
                  <a:srgbClr val="333333"/>
                </a:solidFill>
                <a:effectLst/>
                <a:latin typeface="Times New Roman"/>
              </a:rPr>
              <a:t>дискримінації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/>
              </a:rPr>
              <a:t> в </a:t>
            </a:r>
            <a:r>
              <a:rPr lang="ru-RU" sz="3200" dirty="0" err="1" smtClean="0">
                <a:solidFill>
                  <a:srgbClr val="333333"/>
                </a:solidFill>
                <a:effectLst/>
                <a:latin typeface="Times New Roman"/>
              </a:rPr>
              <a:t>Україні</a:t>
            </a:r>
            <a:r>
              <a:rPr lang="ru-RU" sz="3200" dirty="0" smtClean="0">
                <a:solidFill>
                  <a:srgbClr val="333333"/>
                </a:solidFill>
                <a:effectLst/>
                <a:latin typeface="Times New Roman"/>
              </a:rPr>
              <a:t>, 2013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449498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65649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>
                <a:solidFill>
                  <a:srgbClr val="333333"/>
                </a:solidFill>
                <a:effectLst/>
                <a:latin typeface="Times New Roman"/>
              </a:rPr>
              <a:t>ЗУ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/>
              </a:rPr>
              <a:t> Про засади </a:t>
            </a:r>
            <a:r>
              <a:rPr lang="ru-RU" sz="3200" dirty="0" err="1">
                <a:solidFill>
                  <a:srgbClr val="333333"/>
                </a:solidFill>
                <a:effectLst/>
                <a:latin typeface="Times New Roman"/>
              </a:rPr>
              <a:t>запобігання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/>
              </a:rPr>
              <a:t> та </a:t>
            </a:r>
            <a:r>
              <a:rPr lang="ru-RU" sz="3200" dirty="0" err="1">
                <a:solidFill>
                  <a:srgbClr val="333333"/>
                </a:solidFill>
                <a:effectLst/>
                <a:latin typeface="Times New Roman"/>
              </a:rPr>
              <a:t>протидії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/>
              </a:rPr>
              <a:t> </a:t>
            </a:r>
            <a:r>
              <a:rPr lang="ru-RU" sz="3200" dirty="0" err="1">
                <a:solidFill>
                  <a:srgbClr val="333333"/>
                </a:solidFill>
                <a:effectLst/>
                <a:latin typeface="Times New Roman"/>
              </a:rPr>
              <a:t>дискримінації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/>
              </a:rPr>
              <a:t> в </a:t>
            </a:r>
            <a:r>
              <a:rPr lang="ru-RU" sz="3200" dirty="0" err="1">
                <a:solidFill>
                  <a:srgbClr val="333333"/>
                </a:solidFill>
                <a:effectLst/>
                <a:latin typeface="Times New Roman"/>
              </a:rPr>
              <a:t>Україні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/>
              </a:rPr>
              <a:t>, 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4238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95114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>
                <a:solidFill>
                  <a:srgbClr val="333333"/>
                </a:solidFill>
                <a:effectLst/>
                <a:latin typeface="Times New Roman"/>
              </a:rPr>
              <a:t>ЗУ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/>
              </a:rPr>
              <a:t> Про засади </a:t>
            </a:r>
            <a:r>
              <a:rPr lang="ru-RU" sz="3200" dirty="0" err="1">
                <a:solidFill>
                  <a:srgbClr val="333333"/>
                </a:solidFill>
                <a:effectLst/>
                <a:latin typeface="Times New Roman"/>
              </a:rPr>
              <a:t>запобігання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/>
              </a:rPr>
              <a:t> та </a:t>
            </a:r>
            <a:r>
              <a:rPr lang="ru-RU" sz="3200" dirty="0" err="1">
                <a:solidFill>
                  <a:srgbClr val="333333"/>
                </a:solidFill>
                <a:effectLst/>
                <a:latin typeface="Times New Roman"/>
              </a:rPr>
              <a:t>протидії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/>
              </a:rPr>
              <a:t> </a:t>
            </a:r>
            <a:r>
              <a:rPr lang="ru-RU" sz="3200" dirty="0" err="1">
                <a:solidFill>
                  <a:srgbClr val="333333"/>
                </a:solidFill>
                <a:effectLst/>
                <a:latin typeface="Times New Roman"/>
              </a:rPr>
              <a:t>дискримінації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/>
              </a:rPr>
              <a:t> в </a:t>
            </a:r>
            <a:r>
              <a:rPr lang="ru-RU" sz="3200" dirty="0" err="1">
                <a:solidFill>
                  <a:srgbClr val="333333"/>
                </a:solidFill>
                <a:effectLst/>
                <a:latin typeface="Times New Roman"/>
              </a:rPr>
              <a:t>Україні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/>
              </a:rPr>
              <a:t>, 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6823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err="1"/>
              <a:t>підбурювання</a:t>
            </a:r>
            <a:r>
              <a:rPr lang="ru-RU" b="1" i="1" dirty="0"/>
              <a:t> до </a:t>
            </a:r>
            <a:r>
              <a:rPr lang="ru-RU" b="1" i="1" dirty="0" err="1"/>
              <a:t>дискримінації</a:t>
            </a:r>
            <a:r>
              <a:rPr lang="ru-RU" dirty="0"/>
              <a:t> - </a:t>
            </a:r>
            <a:r>
              <a:rPr lang="ru-RU" dirty="0" err="1"/>
              <a:t>вказівки</a:t>
            </a:r>
            <a:r>
              <a:rPr lang="ru-RU" dirty="0"/>
              <a:t>, </a:t>
            </a:r>
            <a:r>
              <a:rPr lang="ru-RU" dirty="0" err="1"/>
              <a:t>інструкції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заклики</a:t>
            </a:r>
            <a:r>
              <a:rPr lang="ru-RU" dirty="0"/>
              <a:t> до </a:t>
            </a:r>
            <a:r>
              <a:rPr lang="ru-RU" dirty="0" err="1"/>
              <a:t>дискримінації</a:t>
            </a:r>
            <a:r>
              <a:rPr lang="ru-RU" dirty="0"/>
              <a:t> </a:t>
            </a:r>
            <a:r>
              <a:rPr lang="ru-RU" dirty="0" err="1"/>
              <a:t>стосовно</a:t>
            </a:r>
            <a:r>
              <a:rPr lang="ru-RU" dirty="0"/>
              <a:t> особи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за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певними</a:t>
            </a:r>
            <a:r>
              <a:rPr lang="ru-RU" dirty="0"/>
              <a:t> </a:t>
            </a:r>
            <a:r>
              <a:rPr lang="ru-RU" dirty="0" err="1" smtClean="0"/>
              <a:t>ознаками</a:t>
            </a:r>
            <a:endParaRPr lang="ru-RU" dirty="0" smtClean="0"/>
          </a:p>
          <a:p>
            <a:r>
              <a:rPr lang="ru-RU" b="1" i="1" dirty="0" err="1"/>
              <a:t>пособництво</a:t>
            </a:r>
            <a:r>
              <a:rPr lang="ru-RU" b="1" i="1" dirty="0"/>
              <a:t> у </a:t>
            </a:r>
            <a:r>
              <a:rPr lang="ru-RU" b="1" i="1" dirty="0" err="1"/>
              <a:t>дискримінації</a:t>
            </a:r>
            <a:r>
              <a:rPr lang="ru-RU" dirty="0"/>
              <a:t> - будь-яка </a:t>
            </a:r>
            <a:r>
              <a:rPr lang="ru-RU" dirty="0" err="1"/>
              <a:t>свідома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 у </a:t>
            </a:r>
            <a:r>
              <a:rPr lang="ru-RU" dirty="0" err="1"/>
              <a:t>вчиненні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бездіяльності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 smtClean="0"/>
              <a:t>дискримінації</a:t>
            </a:r>
            <a:endParaRPr lang="ru-RU" dirty="0" smtClean="0"/>
          </a:p>
          <a:p>
            <a:r>
              <a:rPr lang="ru-RU" b="1" i="1" dirty="0" err="1"/>
              <a:t>утиск</a:t>
            </a:r>
            <a:r>
              <a:rPr lang="ru-RU" dirty="0"/>
              <a:t> - </a:t>
            </a:r>
            <a:r>
              <a:rPr lang="ru-RU" dirty="0" err="1"/>
              <a:t>небажана</a:t>
            </a:r>
            <a:r>
              <a:rPr lang="ru-RU" dirty="0"/>
              <a:t> для особи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поведінка</a:t>
            </a:r>
            <a:r>
              <a:rPr lang="ru-RU" dirty="0"/>
              <a:t>, метою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наслідком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є </a:t>
            </a:r>
            <a:r>
              <a:rPr lang="ru-RU" dirty="0" err="1"/>
              <a:t>приниження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гідності</a:t>
            </a:r>
            <a:r>
              <a:rPr lang="ru-RU" dirty="0"/>
              <a:t> за </a:t>
            </a:r>
            <a:r>
              <a:rPr lang="ru-RU" dirty="0" err="1"/>
              <a:t>певними</a:t>
            </a:r>
            <a:r>
              <a:rPr lang="ru-RU" dirty="0"/>
              <a:t> </a:t>
            </a:r>
            <a:r>
              <a:rPr lang="ru-RU" dirty="0" err="1"/>
              <a:t>ознаками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стосовно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особи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напруженої</a:t>
            </a:r>
            <a:r>
              <a:rPr lang="ru-RU" dirty="0"/>
              <a:t>, </a:t>
            </a:r>
            <a:r>
              <a:rPr lang="ru-RU" dirty="0" err="1"/>
              <a:t>ворожої</a:t>
            </a:r>
            <a:r>
              <a:rPr lang="ru-RU" dirty="0"/>
              <a:t>, </a:t>
            </a:r>
            <a:r>
              <a:rPr lang="ru-RU" dirty="0" err="1"/>
              <a:t>образливої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зневажливої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>
                <a:solidFill>
                  <a:srgbClr val="333333"/>
                </a:solidFill>
                <a:effectLst/>
                <a:latin typeface="Times New Roman"/>
              </a:rPr>
              <a:t>ЗУ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/>
              </a:rPr>
              <a:t> Про засади </a:t>
            </a:r>
            <a:r>
              <a:rPr lang="ru-RU" sz="3200" dirty="0" err="1">
                <a:solidFill>
                  <a:srgbClr val="333333"/>
                </a:solidFill>
                <a:effectLst/>
                <a:latin typeface="Times New Roman"/>
              </a:rPr>
              <a:t>запобігання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/>
              </a:rPr>
              <a:t> та </a:t>
            </a:r>
            <a:r>
              <a:rPr lang="ru-RU" sz="3200" dirty="0" err="1">
                <a:solidFill>
                  <a:srgbClr val="333333"/>
                </a:solidFill>
                <a:effectLst/>
                <a:latin typeface="Times New Roman"/>
              </a:rPr>
              <a:t>протидії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/>
              </a:rPr>
              <a:t> </a:t>
            </a:r>
            <a:r>
              <a:rPr lang="ru-RU" sz="3200" dirty="0" err="1">
                <a:solidFill>
                  <a:srgbClr val="333333"/>
                </a:solidFill>
                <a:effectLst/>
                <a:latin typeface="Times New Roman"/>
              </a:rPr>
              <a:t>дискримінації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/>
              </a:rPr>
              <a:t> в </a:t>
            </a:r>
            <a:r>
              <a:rPr lang="ru-RU" sz="3200" dirty="0" err="1">
                <a:solidFill>
                  <a:srgbClr val="333333"/>
                </a:solidFill>
                <a:effectLst/>
                <a:latin typeface="Times New Roman"/>
              </a:rPr>
              <a:t>Україні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/>
              </a:rPr>
              <a:t>, 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587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47425"/>
              </p:ext>
            </p:extLst>
          </p:nvPr>
        </p:nvGraphicFramePr>
        <p:xfrm>
          <a:off x="457200" y="1481138"/>
          <a:ext cx="8229600" cy="457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Конвенція</a:t>
                      </a:r>
                      <a:r>
                        <a:rPr lang="ru-RU" dirty="0" smtClean="0"/>
                        <a:t> про </a:t>
                      </a:r>
                      <a:r>
                        <a:rPr lang="ru-RU" dirty="0" err="1" smtClean="0"/>
                        <a:t>захист</a:t>
                      </a:r>
                      <a:r>
                        <a:rPr lang="ru-RU" dirty="0" smtClean="0"/>
                        <a:t> прав </a:t>
                      </a:r>
                      <a:r>
                        <a:rPr lang="ru-RU" dirty="0" err="1" smtClean="0"/>
                        <a:t>людини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основоположних</a:t>
                      </a:r>
                      <a:r>
                        <a:rPr lang="ru-RU" dirty="0" smtClean="0"/>
                        <a:t> свобод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Конституція України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effectLst/>
                        </a:rPr>
                        <a:t>Стаття</a:t>
                      </a:r>
                      <a:r>
                        <a:rPr lang="ru-RU" dirty="0" smtClean="0">
                          <a:effectLst/>
                        </a:rPr>
                        <a:t> 10 </a:t>
                      </a:r>
                      <a:br>
                        <a:rPr lang="ru-RU" dirty="0" smtClean="0">
                          <a:effectLst/>
                        </a:rPr>
                      </a:br>
                      <a:r>
                        <a:rPr lang="ru-RU" b="1" dirty="0" smtClean="0">
                          <a:effectLst/>
                        </a:rPr>
                        <a:t>Свобода </a:t>
                      </a:r>
                      <a:r>
                        <a:rPr lang="ru-RU" b="1" dirty="0" err="1" smtClean="0">
                          <a:effectLst/>
                        </a:rPr>
                        <a:t>вираження</a:t>
                      </a:r>
                      <a:r>
                        <a:rPr lang="ru-RU" b="1" dirty="0" smtClean="0">
                          <a:effectLst/>
                        </a:rPr>
                        <a:t> </a:t>
                      </a:r>
                      <a:r>
                        <a:rPr lang="ru-RU" b="1" dirty="0" err="1" smtClean="0">
                          <a:effectLst/>
                        </a:rPr>
                        <a:t>поглядів</a:t>
                      </a:r>
                      <a:endParaRPr lang="ru-RU" b="1" dirty="0" smtClean="0">
                        <a:effectLst/>
                      </a:endParaRPr>
                    </a:p>
                    <a:p>
                      <a:r>
                        <a:rPr lang="ru-RU" dirty="0" smtClean="0">
                          <a:effectLst/>
                        </a:rPr>
                        <a:t>1. </a:t>
                      </a:r>
                      <a:r>
                        <a:rPr lang="ru-RU" dirty="0" err="1" smtClean="0">
                          <a:effectLst/>
                        </a:rPr>
                        <a:t>Кожен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має</a:t>
                      </a:r>
                      <a:r>
                        <a:rPr lang="ru-RU" dirty="0" smtClean="0">
                          <a:effectLst/>
                        </a:rPr>
                        <a:t> право на свободу </a:t>
                      </a:r>
                      <a:r>
                        <a:rPr lang="ru-RU" dirty="0" err="1" smtClean="0">
                          <a:effectLst/>
                        </a:rPr>
                        <a:t>вираження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поглядів</a:t>
                      </a:r>
                      <a:r>
                        <a:rPr lang="ru-RU" dirty="0" smtClean="0">
                          <a:effectLst/>
                        </a:rPr>
                        <a:t>. </a:t>
                      </a:r>
                      <a:r>
                        <a:rPr lang="ru-RU" dirty="0" err="1" smtClean="0">
                          <a:effectLst/>
                        </a:rPr>
                        <a:t>Це</a:t>
                      </a:r>
                      <a:r>
                        <a:rPr lang="ru-RU" dirty="0" smtClean="0">
                          <a:effectLst/>
                        </a:rPr>
                        <a:t> право </a:t>
                      </a:r>
                      <a:r>
                        <a:rPr lang="ru-RU" dirty="0" err="1" smtClean="0">
                          <a:effectLst/>
                        </a:rPr>
                        <a:t>включає</a:t>
                      </a:r>
                      <a:r>
                        <a:rPr lang="ru-RU" dirty="0" smtClean="0">
                          <a:effectLst/>
                        </a:rPr>
                        <a:t> свободу </a:t>
                      </a:r>
                      <a:r>
                        <a:rPr lang="ru-RU" dirty="0" err="1" smtClean="0">
                          <a:effectLst/>
                        </a:rPr>
                        <a:t>дотримуватися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своїх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поглядів</a:t>
                      </a:r>
                      <a:r>
                        <a:rPr lang="ru-RU" dirty="0" smtClean="0">
                          <a:effectLst/>
                        </a:rPr>
                        <a:t>, </a:t>
                      </a:r>
                      <a:r>
                        <a:rPr lang="ru-RU" dirty="0" err="1" smtClean="0">
                          <a:effectLst/>
                        </a:rPr>
                        <a:t>одержувати</a:t>
                      </a:r>
                      <a:r>
                        <a:rPr lang="ru-RU" dirty="0" smtClean="0">
                          <a:effectLst/>
                        </a:rPr>
                        <a:t> і </a:t>
                      </a:r>
                      <a:r>
                        <a:rPr lang="ru-RU" dirty="0" err="1" smtClean="0">
                          <a:effectLst/>
                        </a:rPr>
                        <a:t>передавати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інформацію</a:t>
                      </a:r>
                      <a:r>
                        <a:rPr lang="ru-RU" dirty="0" smtClean="0">
                          <a:effectLst/>
                        </a:rPr>
                        <a:t> та </a:t>
                      </a:r>
                      <a:r>
                        <a:rPr lang="ru-RU" dirty="0" err="1" smtClean="0">
                          <a:effectLst/>
                        </a:rPr>
                        <a:t>ідеї</a:t>
                      </a:r>
                      <a:r>
                        <a:rPr lang="ru-RU" dirty="0" smtClean="0">
                          <a:effectLst/>
                        </a:rPr>
                        <a:t> без </a:t>
                      </a:r>
                      <a:r>
                        <a:rPr lang="ru-RU" dirty="0" err="1" smtClean="0">
                          <a:effectLst/>
                        </a:rPr>
                        <a:t>втручання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органів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державної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влади</a:t>
                      </a:r>
                      <a:r>
                        <a:rPr lang="ru-RU" dirty="0" smtClean="0">
                          <a:effectLst/>
                        </a:rPr>
                        <a:t> і </a:t>
                      </a:r>
                      <a:r>
                        <a:rPr lang="ru-RU" dirty="0" err="1" smtClean="0">
                          <a:effectLst/>
                        </a:rPr>
                        <a:t>незалежно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від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кордонів</a:t>
                      </a:r>
                      <a:r>
                        <a:rPr lang="ru-RU" dirty="0" smtClean="0">
                          <a:effectLst/>
                        </a:rPr>
                        <a:t>. </a:t>
                      </a:r>
                      <a:r>
                        <a:rPr lang="ru-RU" dirty="0" err="1" smtClean="0">
                          <a:effectLst/>
                        </a:rPr>
                        <a:t>Ця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стаття</a:t>
                      </a:r>
                      <a:r>
                        <a:rPr lang="ru-RU" dirty="0" smtClean="0">
                          <a:effectLst/>
                        </a:rPr>
                        <a:t> не </a:t>
                      </a:r>
                      <a:r>
                        <a:rPr lang="ru-RU" dirty="0" err="1" smtClean="0">
                          <a:effectLst/>
                        </a:rPr>
                        <a:t>перешкоджає</a:t>
                      </a:r>
                      <a:r>
                        <a:rPr lang="ru-RU" dirty="0" smtClean="0">
                          <a:effectLst/>
                        </a:rPr>
                        <a:t> державам </a:t>
                      </a:r>
                      <a:r>
                        <a:rPr lang="ru-RU" dirty="0" err="1" smtClean="0">
                          <a:effectLst/>
                        </a:rPr>
                        <a:t>вимагати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ліцензування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діяльності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радіомовних</a:t>
                      </a:r>
                      <a:r>
                        <a:rPr lang="ru-RU" dirty="0" smtClean="0">
                          <a:effectLst/>
                        </a:rPr>
                        <a:t>, </a:t>
                      </a:r>
                      <a:r>
                        <a:rPr lang="ru-RU" dirty="0" err="1" smtClean="0">
                          <a:effectLst/>
                        </a:rPr>
                        <a:t>телевізійних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або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кінематографічних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підприємств</a:t>
                      </a:r>
                      <a:r>
                        <a:rPr lang="ru-RU" dirty="0" smtClean="0">
                          <a:effectLst/>
                        </a:rPr>
                        <a:t>.</a:t>
                      </a:r>
                    </a:p>
                    <a:p>
                      <a:endParaRPr lang="ru-RU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Стаття 34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Кожному </a:t>
                      </a:r>
                      <a:r>
                        <a:rPr lang="ru-RU" dirty="0" err="1" smtClean="0"/>
                        <a:t>гарантується</a:t>
                      </a:r>
                      <a:r>
                        <a:rPr lang="ru-RU" dirty="0" smtClean="0"/>
                        <a:t> право на свободу думки і слова, на </a:t>
                      </a:r>
                      <a:r>
                        <a:rPr lang="ru-RU" dirty="0" err="1" smtClean="0"/>
                        <a:t>вільне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вираження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своїх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поглядів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переконань</a:t>
                      </a:r>
                      <a:r>
                        <a:rPr lang="ru-RU" dirty="0" smtClean="0"/>
                        <a:t>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err="1" smtClean="0"/>
                        <a:t>Кожен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має</a:t>
                      </a:r>
                      <a:r>
                        <a:rPr lang="ru-RU" dirty="0" smtClean="0"/>
                        <a:t> право </a:t>
                      </a:r>
                      <a:r>
                        <a:rPr lang="ru-RU" dirty="0" err="1" smtClean="0"/>
                        <a:t>вільно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збирати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зберігати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використовувати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поширювати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інформацію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усно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письмово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або</a:t>
                      </a:r>
                      <a:r>
                        <a:rPr lang="ru-RU" dirty="0" smtClean="0"/>
                        <a:t> в </a:t>
                      </a:r>
                      <a:r>
                        <a:rPr lang="ru-RU" dirty="0" err="1" smtClean="0"/>
                        <a:t>інший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спосіб</a:t>
                      </a:r>
                      <a:r>
                        <a:rPr lang="ru-RU" dirty="0" smtClean="0"/>
                        <a:t> - на </a:t>
                      </a:r>
                      <a:r>
                        <a:rPr lang="ru-RU" dirty="0" err="1" smtClean="0"/>
                        <a:t>свій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вибір</a:t>
                      </a:r>
                      <a:r>
                        <a:rPr lang="ru-RU" dirty="0" smtClean="0"/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Конвенція</a:t>
            </a:r>
            <a:r>
              <a:rPr lang="ru-RU" dirty="0"/>
              <a:t> про </a:t>
            </a:r>
            <a:r>
              <a:rPr lang="ru-RU" dirty="0" err="1"/>
              <a:t>захист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smtClean="0"/>
              <a:t>й </a:t>
            </a:r>
            <a:r>
              <a:rPr lang="ru-RU" dirty="0" err="1"/>
              <a:t>основоположних</a:t>
            </a:r>
            <a:r>
              <a:rPr lang="ru-RU" dirty="0"/>
              <a:t> свобод</a:t>
            </a:r>
          </a:p>
        </p:txBody>
      </p:sp>
    </p:spTree>
    <p:extLst>
      <p:ext uri="{BB962C8B-B14F-4D97-AF65-F5344CB8AC3E}">
        <p14:creationId xmlns:p14="http://schemas.microsoft.com/office/powerpoint/2010/main" val="41767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807469"/>
              </p:ext>
            </p:extLst>
          </p:nvPr>
        </p:nvGraphicFramePr>
        <p:xfrm>
          <a:off x="457200" y="548680"/>
          <a:ext cx="8229600" cy="60486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975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Конвенція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про </a:t>
                      </a:r>
                      <a:r>
                        <a:rPr kumimoji="0" lang="ru-RU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захист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прав </a:t>
                      </a:r>
                      <a:r>
                        <a:rPr kumimoji="0" lang="ru-RU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людини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і </a:t>
                      </a:r>
                      <a:r>
                        <a:rPr kumimoji="0" lang="ru-RU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основоположних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свобод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Конституція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України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507308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Здійснення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цих</a:t>
                      </a:r>
                      <a:r>
                        <a:rPr lang="ru-RU" dirty="0" smtClean="0"/>
                        <a:t> свобод, </a:t>
                      </a:r>
                      <a:r>
                        <a:rPr lang="ru-RU" dirty="0" err="1" smtClean="0"/>
                        <a:t>оскільки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воно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пов'язане</a:t>
                      </a:r>
                      <a:r>
                        <a:rPr lang="ru-RU" dirty="0" smtClean="0"/>
                        <a:t> з </a:t>
                      </a:r>
                      <a:r>
                        <a:rPr lang="ru-RU" dirty="0" err="1" smtClean="0"/>
                        <a:t>обов'язками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відповідальністю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може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підлягати</a:t>
                      </a:r>
                      <a:r>
                        <a:rPr lang="ru-RU" dirty="0" smtClean="0"/>
                        <a:t> таким формальностям, </a:t>
                      </a:r>
                      <a:r>
                        <a:rPr lang="ru-RU" dirty="0" err="1" smtClean="0"/>
                        <a:t>умовам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обмеженням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або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санкціям</a:t>
                      </a:r>
                      <a:r>
                        <a:rPr lang="ru-RU" dirty="0" smtClean="0"/>
                        <a:t>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в </a:t>
                      </a:r>
                      <a:r>
                        <a:rPr lang="ru-RU" dirty="0" err="1" smtClean="0"/>
                        <a:t>інтересах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національної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безпеки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територіальної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цілісності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або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громадської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безпеки</a:t>
                      </a:r>
                      <a:r>
                        <a:rPr lang="ru-RU" dirty="0" smtClean="0"/>
                        <a:t>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для </a:t>
                      </a:r>
                      <a:r>
                        <a:rPr lang="ru-RU" dirty="0" err="1" smtClean="0"/>
                        <a:t>запобігання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заворушенням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чи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злочинам</a:t>
                      </a:r>
                      <a:r>
                        <a:rPr lang="ru-RU" dirty="0" smtClean="0"/>
                        <a:t>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для </a:t>
                      </a:r>
                      <a:r>
                        <a:rPr lang="ru-RU" dirty="0" err="1" smtClean="0"/>
                        <a:t>охорони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здоров'я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чи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моралі</a:t>
                      </a:r>
                      <a:r>
                        <a:rPr lang="ru-RU" dirty="0" smtClean="0"/>
                        <a:t>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для </a:t>
                      </a:r>
                      <a:r>
                        <a:rPr lang="ru-RU" dirty="0" err="1" smtClean="0"/>
                        <a:t>захисту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репутації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чи</a:t>
                      </a:r>
                      <a:r>
                        <a:rPr lang="ru-RU" dirty="0" smtClean="0"/>
                        <a:t> прав </a:t>
                      </a:r>
                      <a:r>
                        <a:rPr lang="ru-RU" dirty="0" err="1" smtClean="0"/>
                        <a:t>інших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осіб</a:t>
                      </a:r>
                      <a:r>
                        <a:rPr lang="ru-RU" dirty="0" smtClean="0"/>
                        <a:t>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для </a:t>
                      </a:r>
                      <a:r>
                        <a:rPr lang="ru-RU" dirty="0" err="1" smtClean="0"/>
                        <a:t>запобігання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розголошенню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конфіденційної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інформації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або</a:t>
                      </a:r>
                      <a:r>
                        <a:rPr lang="ru-RU" dirty="0" smtClean="0"/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для </a:t>
                      </a:r>
                      <a:r>
                        <a:rPr lang="ru-RU" dirty="0" err="1" smtClean="0"/>
                        <a:t>підтримання</a:t>
                      </a:r>
                      <a:r>
                        <a:rPr lang="ru-RU" dirty="0" smtClean="0"/>
                        <a:t> авторитету і </a:t>
                      </a:r>
                      <a:r>
                        <a:rPr lang="ru-RU" dirty="0" err="1" smtClean="0"/>
                        <a:t>безсторонності</a:t>
                      </a:r>
                      <a:r>
                        <a:rPr lang="ru-RU" dirty="0" smtClean="0"/>
                        <a:t> суду.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Здійснення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цих</a:t>
                      </a:r>
                      <a:r>
                        <a:rPr lang="ru-RU" dirty="0" smtClean="0"/>
                        <a:t> прав </a:t>
                      </a:r>
                      <a:r>
                        <a:rPr lang="ru-RU" dirty="0" err="1" smtClean="0"/>
                        <a:t>може</a:t>
                      </a:r>
                      <a:r>
                        <a:rPr lang="ru-RU" dirty="0" smtClean="0"/>
                        <a:t> бути </a:t>
                      </a:r>
                      <a:r>
                        <a:rPr lang="ru-RU" dirty="0" err="1" smtClean="0"/>
                        <a:t>обмежене</a:t>
                      </a:r>
                      <a:r>
                        <a:rPr lang="ru-RU" dirty="0" smtClean="0"/>
                        <a:t> законом: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в </a:t>
                      </a:r>
                      <a:r>
                        <a:rPr lang="ru-RU" dirty="0" err="1" smtClean="0"/>
                        <a:t>інтересах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національної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безпеки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територіальної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цілісності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або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громадського</a:t>
                      </a:r>
                      <a:r>
                        <a:rPr lang="ru-RU" dirty="0" smtClean="0"/>
                        <a:t> порядку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з метою </a:t>
                      </a:r>
                      <a:r>
                        <a:rPr lang="ru-RU" dirty="0" err="1" smtClean="0"/>
                        <a:t>запобігання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заворушенням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чи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злочинам</a:t>
                      </a:r>
                      <a:r>
                        <a:rPr lang="ru-RU" dirty="0" smtClean="0"/>
                        <a:t>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для </a:t>
                      </a:r>
                      <a:r>
                        <a:rPr lang="ru-RU" dirty="0" err="1" smtClean="0"/>
                        <a:t>охорони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здоров'я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населення</a:t>
                      </a:r>
                      <a:r>
                        <a:rPr lang="ru-RU" dirty="0" smtClean="0"/>
                        <a:t>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для </a:t>
                      </a:r>
                      <a:r>
                        <a:rPr lang="ru-RU" dirty="0" err="1" smtClean="0"/>
                        <a:t>захисту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репутації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або</a:t>
                      </a:r>
                      <a:r>
                        <a:rPr lang="ru-RU" dirty="0" smtClean="0"/>
                        <a:t> прав </a:t>
                      </a:r>
                      <a:r>
                        <a:rPr lang="ru-RU" dirty="0" err="1" smtClean="0"/>
                        <a:t>інших</a:t>
                      </a:r>
                      <a:r>
                        <a:rPr lang="ru-RU" dirty="0" smtClean="0"/>
                        <a:t> людей,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для </a:t>
                      </a:r>
                      <a:r>
                        <a:rPr lang="ru-RU" dirty="0" err="1" smtClean="0"/>
                        <a:t>запобігання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розголошенню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інформації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одержаної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конфіденційно</a:t>
                      </a:r>
                      <a:r>
                        <a:rPr lang="ru-RU" dirty="0" smtClean="0"/>
                        <a:t>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err="1" smtClean="0"/>
                        <a:t>або</a:t>
                      </a:r>
                      <a:r>
                        <a:rPr lang="ru-RU" dirty="0" smtClean="0"/>
                        <a:t> для </a:t>
                      </a:r>
                      <a:r>
                        <a:rPr lang="ru-RU" dirty="0" err="1" smtClean="0"/>
                        <a:t>підтримання</a:t>
                      </a:r>
                      <a:r>
                        <a:rPr lang="ru-RU" dirty="0" smtClean="0"/>
                        <a:t> авторитету і </a:t>
                      </a:r>
                      <a:r>
                        <a:rPr lang="ru-RU" dirty="0" err="1" smtClean="0"/>
                        <a:t>неупередженості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правосуддя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80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681335"/>
              </p:ext>
            </p:extLst>
          </p:nvPr>
        </p:nvGraphicFramePr>
        <p:xfrm>
          <a:off x="457200" y="1196975"/>
          <a:ext cx="8229600" cy="6492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Конвенція прав людини і</a:t>
                      </a:r>
                      <a:r>
                        <a:rPr lang="uk-UA" baseline="0" dirty="0" smtClean="0"/>
                        <a:t> основоположних свобод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Конституція України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effectLst/>
                        </a:rPr>
                        <a:t>Стаття</a:t>
                      </a:r>
                      <a:r>
                        <a:rPr lang="ru-RU" b="1" dirty="0" smtClean="0">
                          <a:effectLst/>
                        </a:rPr>
                        <a:t> 8 </a:t>
                      </a:r>
                      <a:br>
                        <a:rPr lang="ru-RU" b="1" dirty="0" smtClean="0">
                          <a:effectLst/>
                        </a:rPr>
                      </a:br>
                      <a:r>
                        <a:rPr lang="ru-RU" b="1" dirty="0" smtClean="0">
                          <a:effectLst/>
                        </a:rPr>
                        <a:t>Право на </a:t>
                      </a:r>
                      <a:r>
                        <a:rPr lang="ru-RU" b="1" dirty="0" err="1" smtClean="0">
                          <a:effectLst/>
                        </a:rPr>
                        <a:t>повагу</a:t>
                      </a:r>
                      <a:r>
                        <a:rPr lang="ru-RU" b="1" dirty="0" smtClean="0">
                          <a:effectLst/>
                        </a:rPr>
                        <a:t> до приватного і </a:t>
                      </a:r>
                      <a:r>
                        <a:rPr lang="ru-RU" b="1" dirty="0" err="1" smtClean="0">
                          <a:effectLst/>
                        </a:rPr>
                        <a:t>сімейного</a:t>
                      </a:r>
                      <a:r>
                        <a:rPr lang="ru-RU" b="1" dirty="0" smtClean="0">
                          <a:effectLst/>
                        </a:rPr>
                        <a:t> </a:t>
                      </a:r>
                      <a:r>
                        <a:rPr lang="ru-RU" b="1" dirty="0" err="1" smtClean="0">
                          <a:effectLst/>
                        </a:rPr>
                        <a:t>життя</a:t>
                      </a:r>
                      <a:endParaRPr lang="ru-RU" b="1" dirty="0" smtClean="0">
                        <a:effectLst/>
                      </a:endParaRPr>
                    </a:p>
                    <a:p>
                      <a:r>
                        <a:rPr lang="ru-RU" dirty="0" smtClean="0">
                          <a:effectLst/>
                        </a:rPr>
                        <a:t>1. </a:t>
                      </a:r>
                      <a:r>
                        <a:rPr lang="ru-RU" dirty="0" err="1" smtClean="0">
                          <a:effectLst/>
                        </a:rPr>
                        <a:t>Кожен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має</a:t>
                      </a:r>
                      <a:r>
                        <a:rPr lang="ru-RU" dirty="0" smtClean="0">
                          <a:effectLst/>
                        </a:rPr>
                        <a:t> право на </a:t>
                      </a:r>
                      <a:r>
                        <a:rPr lang="ru-RU" dirty="0" err="1" smtClean="0">
                          <a:effectLst/>
                        </a:rPr>
                        <a:t>повагу</a:t>
                      </a:r>
                      <a:r>
                        <a:rPr lang="ru-RU" dirty="0" smtClean="0">
                          <a:effectLst/>
                        </a:rPr>
                        <a:t> до </a:t>
                      </a:r>
                      <a:r>
                        <a:rPr lang="ru-RU" dirty="0" err="1" smtClean="0">
                          <a:effectLst/>
                        </a:rPr>
                        <a:t>свого</a:t>
                      </a:r>
                      <a:r>
                        <a:rPr lang="ru-RU" dirty="0" smtClean="0">
                          <a:effectLst/>
                        </a:rPr>
                        <a:t> приватного і </a:t>
                      </a:r>
                      <a:r>
                        <a:rPr lang="ru-RU" dirty="0" err="1" smtClean="0">
                          <a:effectLst/>
                        </a:rPr>
                        <a:t>сімейного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життя</a:t>
                      </a:r>
                      <a:r>
                        <a:rPr lang="ru-RU" dirty="0" smtClean="0">
                          <a:effectLst/>
                        </a:rPr>
                        <a:t>, до </a:t>
                      </a:r>
                      <a:r>
                        <a:rPr lang="ru-RU" dirty="0" err="1" smtClean="0">
                          <a:effectLst/>
                        </a:rPr>
                        <a:t>свого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житла</a:t>
                      </a:r>
                      <a:r>
                        <a:rPr lang="ru-RU" dirty="0" smtClean="0">
                          <a:effectLst/>
                        </a:rPr>
                        <a:t> і </a:t>
                      </a:r>
                      <a:r>
                        <a:rPr lang="ru-RU" dirty="0" err="1" smtClean="0">
                          <a:effectLst/>
                        </a:rPr>
                        <a:t>кореспонденції</a:t>
                      </a:r>
                      <a:r>
                        <a:rPr lang="ru-RU" dirty="0" smtClean="0">
                          <a:effectLst/>
                        </a:rPr>
                        <a:t>.</a:t>
                      </a:r>
                    </a:p>
                    <a:p>
                      <a:r>
                        <a:rPr lang="ru-RU" dirty="0" smtClean="0">
                          <a:effectLst/>
                        </a:rPr>
                        <a:t>2. </a:t>
                      </a:r>
                      <a:r>
                        <a:rPr lang="ru-RU" u="sng" dirty="0" err="1" smtClean="0">
                          <a:effectLst/>
                        </a:rPr>
                        <a:t>Органи</a:t>
                      </a:r>
                      <a:r>
                        <a:rPr lang="ru-RU" u="sng" dirty="0" smtClean="0">
                          <a:effectLst/>
                        </a:rPr>
                        <a:t> </a:t>
                      </a:r>
                      <a:r>
                        <a:rPr lang="ru-RU" u="sng" dirty="0" err="1" smtClean="0">
                          <a:effectLst/>
                        </a:rPr>
                        <a:t>державної</a:t>
                      </a:r>
                      <a:r>
                        <a:rPr lang="ru-RU" u="sng" dirty="0" smtClean="0">
                          <a:effectLst/>
                        </a:rPr>
                        <a:t> </a:t>
                      </a:r>
                      <a:r>
                        <a:rPr lang="ru-RU" u="sng" dirty="0" err="1" smtClean="0">
                          <a:effectLst/>
                        </a:rPr>
                        <a:t>влади</a:t>
                      </a:r>
                      <a:r>
                        <a:rPr lang="ru-RU" u="sng" dirty="0" smtClean="0">
                          <a:effectLst/>
                        </a:rPr>
                        <a:t> </a:t>
                      </a:r>
                      <a:r>
                        <a:rPr lang="ru-RU" dirty="0" smtClean="0">
                          <a:effectLst/>
                        </a:rPr>
                        <a:t>не </a:t>
                      </a:r>
                      <a:r>
                        <a:rPr lang="ru-RU" dirty="0" err="1" smtClean="0">
                          <a:effectLst/>
                        </a:rPr>
                        <a:t>можуть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втручатись</a:t>
                      </a:r>
                      <a:r>
                        <a:rPr lang="ru-RU" dirty="0" smtClean="0">
                          <a:effectLst/>
                        </a:rPr>
                        <a:t> у </a:t>
                      </a:r>
                      <a:r>
                        <a:rPr lang="ru-RU" dirty="0" err="1" smtClean="0">
                          <a:effectLst/>
                        </a:rPr>
                        <a:t>здійснення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цього</a:t>
                      </a:r>
                      <a:r>
                        <a:rPr lang="ru-RU" dirty="0" smtClean="0">
                          <a:effectLst/>
                        </a:rPr>
                        <a:t> права, за </a:t>
                      </a:r>
                      <a:r>
                        <a:rPr lang="ru-RU" dirty="0" err="1" smtClean="0">
                          <a:effectLst/>
                        </a:rPr>
                        <a:t>винятком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випадків</a:t>
                      </a:r>
                      <a:r>
                        <a:rPr lang="ru-RU" dirty="0" smtClean="0">
                          <a:effectLst/>
                        </a:rPr>
                        <a:t>, коли </a:t>
                      </a:r>
                      <a:r>
                        <a:rPr lang="ru-RU" dirty="0" err="1" smtClean="0">
                          <a:effectLst/>
                        </a:rPr>
                        <a:t>втручання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здійснюється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згідно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із</a:t>
                      </a:r>
                      <a:r>
                        <a:rPr lang="ru-RU" dirty="0" smtClean="0">
                          <a:effectLst/>
                        </a:rPr>
                        <a:t> законом і є </a:t>
                      </a:r>
                      <a:r>
                        <a:rPr lang="ru-RU" dirty="0" err="1" smtClean="0">
                          <a:effectLst/>
                        </a:rPr>
                        <a:t>необхідним</a:t>
                      </a:r>
                      <a:r>
                        <a:rPr lang="ru-RU" dirty="0" smtClean="0">
                          <a:effectLst/>
                        </a:rPr>
                        <a:t> у демократичному </a:t>
                      </a:r>
                      <a:r>
                        <a:rPr lang="ru-RU" dirty="0" err="1" smtClean="0">
                          <a:effectLst/>
                        </a:rPr>
                        <a:t>суспільстві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>
                          <a:effectLst/>
                        </a:rPr>
                        <a:t>в </a:t>
                      </a:r>
                      <a:r>
                        <a:rPr lang="ru-RU" dirty="0" err="1" smtClean="0">
                          <a:effectLst/>
                        </a:rPr>
                        <a:t>інтересах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національної</a:t>
                      </a:r>
                      <a:r>
                        <a:rPr lang="ru-RU" dirty="0" smtClean="0">
                          <a:effectLst/>
                        </a:rPr>
                        <a:t> та </a:t>
                      </a:r>
                      <a:r>
                        <a:rPr lang="ru-RU" dirty="0" err="1" smtClean="0">
                          <a:effectLst/>
                        </a:rPr>
                        <a:t>громадської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безпеки</a:t>
                      </a:r>
                      <a:r>
                        <a:rPr lang="ru-RU" dirty="0" smtClean="0">
                          <a:effectLst/>
                        </a:rPr>
                        <a:t>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err="1" smtClean="0">
                          <a:effectLst/>
                        </a:rPr>
                        <a:t>економічного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добробуту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країни</a:t>
                      </a:r>
                      <a:r>
                        <a:rPr lang="ru-RU" dirty="0" smtClean="0">
                          <a:effectLst/>
                        </a:rPr>
                        <a:t>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>
                          <a:effectLst/>
                        </a:rPr>
                        <a:t>для </a:t>
                      </a:r>
                      <a:r>
                        <a:rPr lang="ru-RU" dirty="0" err="1" smtClean="0">
                          <a:effectLst/>
                        </a:rPr>
                        <a:t>запобігання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заворушенням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чи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злочинам</a:t>
                      </a:r>
                      <a:r>
                        <a:rPr lang="ru-RU" dirty="0" smtClean="0">
                          <a:effectLst/>
                        </a:rPr>
                        <a:t>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>
                          <a:effectLst/>
                        </a:rPr>
                        <a:t>для </a:t>
                      </a:r>
                      <a:r>
                        <a:rPr lang="ru-RU" dirty="0" err="1" smtClean="0">
                          <a:effectLst/>
                        </a:rPr>
                        <a:t>захисту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здоров’я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чи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моралі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err="1" smtClean="0">
                          <a:effectLst/>
                        </a:rPr>
                        <a:t>або</a:t>
                      </a:r>
                      <a:r>
                        <a:rPr lang="ru-RU" dirty="0" smtClean="0">
                          <a:effectLst/>
                        </a:rPr>
                        <a:t> для </a:t>
                      </a:r>
                      <a:r>
                        <a:rPr lang="ru-RU" dirty="0" err="1" smtClean="0">
                          <a:effectLst/>
                        </a:rPr>
                        <a:t>захисту</a:t>
                      </a:r>
                      <a:r>
                        <a:rPr lang="ru-RU" dirty="0" smtClean="0">
                          <a:effectLst/>
                        </a:rPr>
                        <a:t> прав і свобод </a:t>
                      </a:r>
                      <a:r>
                        <a:rPr lang="ru-RU" dirty="0" err="1" smtClean="0">
                          <a:effectLst/>
                        </a:rPr>
                        <a:t>інших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осіб</a:t>
                      </a:r>
                      <a:r>
                        <a:rPr lang="ru-RU" dirty="0" smtClean="0">
                          <a:effectLst/>
                        </a:rPr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Ніхто</a:t>
                      </a:r>
                      <a:r>
                        <a:rPr lang="ru-RU" dirty="0" smtClean="0"/>
                        <a:t> не </a:t>
                      </a:r>
                      <a:r>
                        <a:rPr lang="ru-RU" dirty="0" err="1" smtClean="0"/>
                        <a:t>може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зазнавати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втручання</a:t>
                      </a:r>
                      <a:r>
                        <a:rPr lang="ru-RU" dirty="0" smtClean="0"/>
                        <a:t> в </a:t>
                      </a:r>
                      <a:r>
                        <a:rPr lang="ru-RU" dirty="0" err="1" smtClean="0"/>
                        <a:t>його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особисте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сімейне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життя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крім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випадків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передбачених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Конституцією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України</a:t>
                      </a:r>
                      <a:r>
                        <a:rPr lang="ru-RU" dirty="0" smtClean="0"/>
                        <a:t>.</a:t>
                      </a:r>
                    </a:p>
                    <a:p>
                      <a:r>
                        <a:rPr lang="ru-RU" u="sng" dirty="0" smtClean="0"/>
                        <a:t>Не </a:t>
                      </a:r>
                      <a:r>
                        <a:rPr lang="ru-RU" u="sng" dirty="0" err="1" smtClean="0"/>
                        <a:t>допускається</a:t>
                      </a:r>
                      <a:r>
                        <a:rPr lang="ru-RU" u="sng" dirty="0" smtClean="0"/>
                        <a:t> </a:t>
                      </a:r>
                      <a:r>
                        <a:rPr lang="ru-RU" u="sng" dirty="0" err="1" smtClean="0"/>
                        <a:t>збирання</a:t>
                      </a:r>
                      <a:r>
                        <a:rPr lang="ru-RU" u="sng" dirty="0" smtClean="0"/>
                        <a:t>, </a:t>
                      </a:r>
                      <a:r>
                        <a:rPr lang="ru-RU" u="sng" dirty="0" err="1" smtClean="0"/>
                        <a:t>зберігання</a:t>
                      </a:r>
                      <a:r>
                        <a:rPr lang="ru-RU" u="sng" dirty="0" smtClean="0"/>
                        <a:t>, </a:t>
                      </a:r>
                      <a:r>
                        <a:rPr lang="ru-RU" u="sng" dirty="0" err="1" smtClean="0"/>
                        <a:t>використання</a:t>
                      </a:r>
                      <a:r>
                        <a:rPr lang="ru-RU" u="sng" dirty="0" smtClean="0"/>
                        <a:t> та </a:t>
                      </a:r>
                      <a:r>
                        <a:rPr lang="ru-RU" u="sng" dirty="0" err="1" smtClean="0"/>
                        <a:t>поширення</a:t>
                      </a:r>
                      <a:r>
                        <a:rPr lang="ru-RU" u="sng" dirty="0" smtClean="0"/>
                        <a:t> </a:t>
                      </a:r>
                      <a:r>
                        <a:rPr lang="ru-RU" u="sng" dirty="0" err="1" smtClean="0"/>
                        <a:t>конфіденційної</a:t>
                      </a:r>
                      <a:r>
                        <a:rPr lang="ru-RU" u="sng" dirty="0" smtClean="0"/>
                        <a:t> </a:t>
                      </a:r>
                      <a:r>
                        <a:rPr lang="ru-RU" u="sng" dirty="0" err="1" smtClean="0"/>
                        <a:t>інформації</a:t>
                      </a:r>
                      <a:r>
                        <a:rPr lang="ru-RU" u="sng" dirty="0" smtClean="0"/>
                        <a:t> </a:t>
                      </a:r>
                      <a:r>
                        <a:rPr lang="ru-RU" dirty="0" smtClean="0"/>
                        <a:t>про особу без </a:t>
                      </a:r>
                      <a:r>
                        <a:rPr lang="ru-RU" dirty="0" err="1" smtClean="0"/>
                        <a:t>її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згоди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крім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випадків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визначених</a:t>
                      </a:r>
                      <a:r>
                        <a:rPr lang="ru-RU" dirty="0" smtClean="0"/>
                        <a:t> законом, і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err="1" smtClean="0"/>
                        <a:t>лише</a:t>
                      </a:r>
                      <a:r>
                        <a:rPr lang="ru-RU" dirty="0" smtClean="0"/>
                        <a:t> в </a:t>
                      </a:r>
                      <a:r>
                        <a:rPr lang="ru-RU" dirty="0" err="1" smtClean="0"/>
                        <a:t>інтересах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національної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безпеки</a:t>
                      </a:r>
                      <a:r>
                        <a:rPr lang="ru-RU" dirty="0" smtClean="0"/>
                        <a:t>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err="1" smtClean="0"/>
                        <a:t>економічного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добробуту</a:t>
                      </a:r>
                      <a:r>
                        <a:rPr lang="ru-RU" dirty="0" smtClean="0"/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та прав </a:t>
                      </a:r>
                      <a:r>
                        <a:rPr lang="ru-RU" dirty="0" err="1" smtClean="0"/>
                        <a:t>людини</a:t>
                      </a:r>
                      <a:r>
                        <a:rPr lang="ru-RU" dirty="0" smtClean="0"/>
                        <a:t>.</a:t>
                      </a:r>
                    </a:p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dirty="0" smtClean="0"/>
              <a:t>Право на приватне життя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6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231530"/>
              </p:ext>
            </p:extLst>
          </p:nvPr>
        </p:nvGraphicFramePr>
        <p:xfrm>
          <a:off x="457200" y="1481138"/>
          <a:ext cx="8229600" cy="3205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Конституція України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Кожний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громадянин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має</a:t>
                      </a:r>
                      <a:r>
                        <a:rPr lang="ru-RU" dirty="0" smtClean="0"/>
                        <a:t> право </a:t>
                      </a:r>
                      <a:r>
                        <a:rPr lang="ru-RU" dirty="0" err="1" smtClean="0"/>
                        <a:t>знайомитися</a:t>
                      </a:r>
                      <a:r>
                        <a:rPr lang="ru-RU" dirty="0" smtClean="0"/>
                        <a:t> в органах </a:t>
                      </a:r>
                      <a:r>
                        <a:rPr lang="ru-RU" dirty="0" err="1" smtClean="0"/>
                        <a:t>державної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влади</a:t>
                      </a:r>
                      <a:r>
                        <a:rPr lang="ru-RU" dirty="0" smtClean="0"/>
                        <a:t>, органах </a:t>
                      </a:r>
                      <a:r>
                        <a:rPr lang="ru-RU" dirty="0" err="1" smtClean="0"/>
                        <a:t>місцевого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самоврядування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установах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організаціях</a:t>
                      </a:r>
                      <a:r>
                        <a:rPr lang="ru-RU" dirty="0" smtClean="0"/>
                        <a:t> з </a:t>
                      </a:r>
                      <a:r>
                        <a:rPr lang="ru-RU" dirty="0" err="1" smtClean="0"/>
                        <a:t>відомостями</a:t>
                      </a:r>
                      <a:r>
                        <a:rPr lang="ru-RU" dirty="0" smtClean="0"/>
                        <a:t> про себе, </a:t>
                      </a:r>
                      <a:r>
                        <a:rPr lang="ru-RU" dirty="0" err="1" smtClean="0"/>
                        <a:t>які</a:t>
                      </a:r>
                      <a:r>
                        <a:rPr lang="ru-RU" dirty="0" smtClean="0"/>
                        <a:t> не є державною </a:t>
                      </a:r>
                      <a:r>
                        <a:rPr lang="ru-RU" dirty="0" err="1" smtClean="0"/>
                        <a:t>або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іншою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захищеною</a:t>
                      </a:r>
                      <a:r>
                        <a:rPr lang="ru-RU" dirty="0" smtClean="0"/>
                        <a:t> законом </a:t>
                      </a:r>
                      <a:r>
                        <a:rPr lang="ru-RU" dirty="0" err="1" smtClean="0"/>
                        <a:t>таємницею</a:t>
                      </a:r>
                      <a:r>
                        <a:rPr lang="ru-RU" dirty="0" smtClean="0"/>
                        <a:t>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Кожному </a:t>
                      </a:r>
                      <a:r>
                        <a:rPr lang="ru-RU" dirty="0" err="1" smtClean="0"/>
                        <a:t>гарантується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судовий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захист</a:t>
                      </a:r>
                      <a:r>
                        <a:rPr lang="ru-RU" dirty="0" smtClean="0"/>
                        <a:t> права </a:t>
                      </a:r>
                      <a:r>
                        <a:rPr lang="ru-RU" dirty="0" err="1" smtClean="0"/>
                        <a:t>спростовувати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недостовірну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інформацію</a:t>
                      </a:r>
                      <a:r>
                        <a:rPr lang="ru-RU" dirty="0" smtClean="0"/>
                        <a:t> про себе і </a:t>
                      </a:r>
                      <a:r>
                        <a:rPr lang="ru-RU" dirty="0" err="1" smtClean="0"/>
                        <a:t>членів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своєї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сім'ї</a:t>
                      </a:r>
                      <a:r>
                        <a:rPr lang="ru-RU" dirty="0" smtClean="0"/>
                        <a:t> та права </a:t>
                      </a:r>
                      <a:r>
                        <a:rPr lang="ru-RU" dirty="0" err="1" smtClean="0"/>
                        <a:t>вимагати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вилучення</a:t>
                      </a:r>
                      <a:r>
                        <a:rPr lang="ru-RU" dirty="0" smtClean="0"/>
                        <a:t> будь-</a:t>
                      </a:r>
                      <a:r>
                        <a:rPr lang="ru-RU" dirty="0" err="1" smtClean="0"/>
                        <a:t>якої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інформації</a:t>
                      </a:r>
                      <a:r>
                        <a:rPr lang="ru-RU" dirty="0" smtClean="0"/>
                        <a:t>, а </a:t>
                      </a:r>
                      <a:r>
                        <a:rPr lang="ru-RU" dirty="0" err="1" smtClean="0"/>
                        <a:t>також</a:t>
                      </a:r>
                      <a:r>
                        <a:rPr lang="ru-RU" dirty="0" smtClean="0"/>
                        <a:t> право на </a:t>
                      </a:r>
                      <a:r>
                        <a:rPr lang="ru-RU" dirty="0" err="1" smtClean="0"/>
                        <a:t>відшкодування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матеріальної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моральної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шкоди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завданої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збиранням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зберіганням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використанням</a:t>
                      </a:r>
                      <a:r>
                        <a:rPr lang="ru-RU" dirty="0" smtClean="0"/>
                        <a:t> та </a:t>
                      </a:r>
                      <a:r>
                        <a:rPr lang="ru-RU" dirty="0" err="1" smtClean="0"/>
                        <a:t>поширенням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такої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недостовірної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інформації</a:t>
                      </a:r>
                      <a:r>
                        <a:rPr lang="ru-RU" dirty="0" smtClean="0"/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Право на </a:t>
            </a:r>
            <a:r>
              <a:rPr lang="ru-RU" dirty="0" err="1"/>
              <a:t>приватне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4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82256"/>
            <a:ext cx="8229600" cy="312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66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/>
              <a:t>Міжнародна</a:t>
            </a:r>
            <a:r>
              <a:rPr lang="ru-RU" b="1" dirty="0"/>
              <a:t> </a:t>
            </a:r>
            <a:r>
              <a:rPr lang="ru-RU" b="1" dirty="0" err="1"/>
              <a:t>конвенція</a:t>
            </a:r>
            <a:r>
              <a:rPr lang="ru-RU" b="1" dirty="0"/>
              <a:t> про </a:t>
            </a:r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err="1"/>
              <a:t>радіомовлення</a:t>
            </a:r>
            <a:r>
              <a:rPr lang="ru-RU" b="1" dirty="0"/>
              <a:t> в </a:t>
            </a:r>
            <a:r>
              <a:rPr lang="ru-RU" b="1" dirty="0" err="1"/>
              <a:t>інтересах</a:t>
            </a:r>
            <a:r>
              <a:rPr lang="ru-RU" b="1" dirty="0"/>
              <a:t> </a:t>
            </a:r>
            <a:r>
              <a:rPr lang="ru-RU" b="1" dirty="0" smtClean="0"/>
              <a:t>миру (1936)</a:t>
            </a:r>
          </a:p>
          <a:p>
            <a:r>
              <a:rPr lang="ru-RU" dirty="0" err="1" smtClean="0"/>
              <a:t>Стаття</a:t>
            </a:r>
            <a:r>
              <a:rPr lang="ru-RU" dirty="0" smtClean="0"/>
              <a:t> 1. </a:t>
            </a:r>
            <a:r>
              <a:rPr lang="ru-RU" dirty="0" err="1" smtClean="0"/>
              <a:t>Високі</a:t>
            </a:r>
            <a:r>
              <a:rPr lang="ru-RU" dirty="0" smtClean="0"/>
              <a:t> </a:t>
            </a:r>
            <a:r>
              <a:rPr lang="ru-RU" dirty="0" err="1"/>
              <a:t>Договірні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взаємно</a:t>
            </a:r>
            <a:r>
              <a:rPr lang="ru-RU" dirty="0"/>
              <a:t> </a:t>
            </a:r>
            <a:r>
              <a:rPr lang="ru-RU" dirty="0" err="1"/>
              <a:t>зобов'язуються</a:t>
            </a:r>
            <a:r>
              <a:rPr lang="ru-RU" dirty="0"/>
              <a:t> </a:t>
            </a:r>
            <a:r>
              <a:rPr lang="ru-RU" dirty="0" err="1" smtClean="0"/>
              <a:t>забороняти</a:t>
            </a:r>
            <a:r>
              <a:rPr lang="ru-RU" dirty="0" smtClean="0"/>
              <a:t> і</a:t>
            </a:r>
            <a:r>
              <a:rPr lang="ru-RU" dirty="0"/>
              <a:t>, в </a:t>
            </a:r>
            <a:r>
              <a:rPr lang="ru-RU" dirty="0" err="1"/>
              <a:t>разі</a:t>
            </a:r>
            <a:r>
              <a:rPr lang="ru-RU" dirty="0"/>
              <a:t>, коли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, </a:t>
            </a:r>
            <a:r>
              <a:rPr lang="ru-RU" dirty="0" err="1"/>
              <a:t>негайно</a:t>
            </a:r>
            <a:r>
              <a:rPr lang="ru-RU" dirty="0"/>
              <a:t> </a:t>
            </a:r>
            <a:r>
              <a:rPr lang="ru-RU" dirty="0" err="1"/>
              <a:t>припиняти</a:t>
            </a:r>
            <a:r>
              <a:rPr lang="ru-RU" dirty="0"/>
              <a:t> на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територіях</a:t>
            </a:r>
            <a:r>
              <a:rPr lang="ru-RU" dirty="0" smtClean="0"/>
              <a:t> </a:t>
            </a:r>
            <a:r>
              <a:rPr lang="ru-RU" dirty="0"/>
              <a:t>передачу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, на шкоду </a:t>
            </a:r>
            <a:r>
              <a:rPr lang="ru-RU" dirty="0" err="1" smtClean="0"/>
              <a:t>хорошому</a:t>
            </a:r>
            <a:r>
              <a:rPr lang="ru-RU" dirty="0" smtClean="0"/>
              <a:t> </a:t>
            </a:r>
            <a:r>
              <a:rPr lang="ru-RU" dirty="0" err="1" smtClean="0"/>
              <a:t>міжнародному</a:t>
            </a:r>
            <a:r>
              <a:rPr lang="ru-RU" dirty="0" smtClean="0"/>
              <a:t> </a:t>
            </a:r>
            <a:r>
              <a:rPr lang="ru-RU" dirty="0" err="1"/>
              <a:t>взаєморозумінню</a:t>
            </a:r>
            <a:r>
              <a:rPr lang="ru-RU" dirty="0"/>
              <a:t>, за </a:t>
            </a:r>
            <a:r>
              <a:rPr lang="ru-RU" dirty="0" err="1"/>
              <a:t>своїм</a:t>
            </a:r>
            <a:r>
              <a:rPr lang="ru-RU" dirty="0"/>
              <a:t> характером </a:t>
            </a:r>
            <a:r>
              <a:rPr lang="ru-RU" dirty="0" err="1"/>
              <a:t>спрямовані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підбурювання</a:t>
            </a:r>
            <a:r>
              <a:rPr lang="ru-RU" dirty="0" smtClean="0"/>
              <a:t> </a:t>
            </a:r>
            <a:r>
              <a:rPr lang="ru-RU" dirty="0" err="1"/>
              <a:t>населення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до </a:t>
            </a:r>
            <a:r>
              <a:rPr lang="ru-RU" dirty="0" err="1" smtClean="0"/>
              <a:t>дій</a:t>
            </a:r>
            <a:r>
              <a:rPr lang="ru-RU" dirty="0" smtClean="0"/>
              <a:t>, </a:t>
            </a:r>
            <a:r>
              <a:rPr lang="ru-RU" dirty="0" err="1" smtClean="0"/>
              <a:t>несумісним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внутрішнім</a:t>
            </a:r>
            <a:r>
              <a:rPr lang="ru-RU" dirty="0"/>
              <a:t> порядком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безпекою</a:t>
            </a:r>
            <a:r>
              <a:rPr lang="ru-RU" dirty="0"/>
              <a:t> </a:t>
            </a:r>
            <a:r>
              <a:rPr lang="ru-RU" dirty="0" smtClean="0"/>
              <a:t>будь-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/>
              <a:t>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Договірної</a:t>
            </a:r>
            <a:r>
              <a:rPr lang="ru-RU" dirty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Стаття</a:t>
            </a:r>
            <a:r>
              <a:rPr lang="ru-RU" dirty="0" smtClean="0"/>
              <a:t> 2.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Договірні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взаємно</a:t>
            </a:r>
            <a:r>
              <a:rPr lang="ru-RU" dirty="0"/>
              <a:t> </a:t>
            </a:r>
            <a:r>
              <a:rPr lang="ru-RU" dirty="0" err="1" smtClean="0"/>
              <a:t>зобов'язуються</a:t>
            </a:r>
            <a:r>
              <a:rPr lang="ru-RU" dirty="0" smtClean="0"/>
              <a:t> </a:t>
            </a:r>
            <a:r>
              <a:rPr lang="ru-RU" dirty="0" err="1" smtClean="0"/>
              <a:t>забезпечити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станцій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територіях</a:t>
            </a:r>
            <a:r>
              <a:rPr lang="ru-RU" dirty="0" smtClean="0"/>
              <a:t>, не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підбурюванням</a:t>
            </a:r>
            <a:r>
              <a:rPr lang="ru-RU" dirty="0"/>
              <a:t> до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 smtClean="0"/>
              <a:t>Високої</a:t>
            </a:r>
            <a:r>
              <a:rPr lang="ru-RU" dirty="0" smtClean="0"/>
              <a:t> </a:t>
            </a:r>
            <a:r>
              <a:rPr lang="ru-RU" dirty="0" err="1" smtClean="0"/>
              <a:t>Договірної</a:t>
            </a:r>
            <a:r>
              <a:rPr lang="ru-RU" dirty="0" smtClean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діями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привести </a:t>
            </a:r>
            <a:r>
              <a:rPr lang="ru-RU" dirty="0" smtClean="0"/>
              <a:t>до </a:t>
            </a:r>
            <a:r>
              <a:rPr lang="ru-RU" dirty="0" err="1" smtClean="0"/>
              <a:t>неї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Ліга Націй (1919-1945)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1195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Європейський суд з прав людини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1069"/>
            <a:ext cx="7620000" cy="3086100"/>
          </a:xfrm>
        </p:spPr>
      </p:pic>
    </p:spTree>
    <p:extLst>
      <p:ext uri="{BB962C8B-B14F-4D97-AF65-F5344CB8AC3E}">
        <p14:creationId xmlns:p14="http://schemas.microsoft.com/office/powerpoint/2010/main" val="416926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ЄСПЛ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вища</a:t>
            </a:r>
            <a:r>
              <a:rPr lang="ru-RU" dirty="0"/>
              <a:t> </a:t>
            </a:r>
            <a:r>
              <a:rPr lang="ru-RU" dirty="0" err="1"/>
              <a:t>судова</a:t>
            </a:r>
            <a:r>
              <a:rPr lang="ru-RU" dirty="0"/>
              <a:t> </a:t>
            </a:r>
            <a:r>
              <a:rPr lang="ru-RU" dirty="0" err="1"/>
              <a:t>інстанція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судових</a:t>
            </a:r>
            <a:r>
              <a:rPr lang="ru-RU" dirty="0"/>
              <a:t> систем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Туреччину</a:t>
            </a:r>
            <a:r>
              <a:rPr lang="ru-RU" dirty="0"/>
              <a:t> </a:t>
            </a:r>
            <a:r>
              <a:rPr lang="ru-RU" dirty="0" smtClean="0"/>
              <a:t>й </a:t>
            </a:r>
            <a:r>
              <a:rPr lang="ru-RU" dirty="0" err="1" smtClean="0"/>
              <a:t>Україну</a:t>
            </a:r>
            <a:r>
              <a:rPr lang="ru-RU" dirty="0" smtClean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Білорусь</a:t>
            </a:r>
            <a:r>
              <a:rPr lang="ru-RU" dirty="0"/>
              <a:t>; </a:t>
            </a:r>
            <a:r>
              <a:rPr lang="ru-RU" dirty="0" err="1"/>
              <a:t>всього</a:t>
            </a:r>
            <a:r>
              <a:rPr lang="ru-RU" dirty="0"/>
              <a:t> 47 держав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 smtClean="0"/>
              <a:t>ЄСПЛ</a:t>
            </a:r>
            <a:r>
              <a:rPr lang="ru-RU" dirty="0" smtClean="0"/>
              <a:t> </a:t>
            </a:r>
            <a:r>
              <a:rPr lang="ru-RU" dirty="0" err="1" smtClean="0"/>
              <a:t>створений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діє</a:t>
            </a:r>
            <a:r>
              <a:rPr lang="ru-RU" dirty="0"/>
              <a:t> з 1959 року у </a:t>
            </a:r>
            <a:r>
              <a:rPr lang="ru-RU" dirty="0" err="1"/>
              <a:t>французькому</a:t>
            </a:r>
            <a:r>
              <a:rPr lang="ru-RU" dirty="0"/>
              <a:t> </a:t>
            </a:r>
            <a:r>
              <a:rPr lang="ru-RU" dirty="0" err="1"/>
              <a:t>місті</a:t>
            </a:r>
            <a:r>
              <a:rPr lang="ru-RU" dirty="0"/>
              <a:t> Страсбург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Конвенції</a:t>
            </a:r>
            <a:r>
              <a:rPr lang="ru-RU" dirty="0"/>
              <a:t> про </a:t>
            </a:r>
            <a:r>
              <a:rPr lang="ru-RU" dirty="0" err="1"/>
              <a:t>захист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 і </a:t>
            </a:r>
            <a:r>
              <a:rPr lang="ru-RU" dirty="0" err="1"/>
              <a:t>основоположних</a:t>
            </a:r>
            <a:r>
              <a:rPr lang="ru-RU" dirty="0"/>
              <a:t> свобод 1950 року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 smtClean="0"/>
              <a:t>ЄСПЛ</a:t>
            </a:r>
            <a:r>
              <a:rPr lang="ru-RU" dirty="0" smtClean="0"/>
              <a:t> </a:t>
            </a:r>
            <a:r>
              <a:rPr lang="ru-RU" dirty="0" err="1" smtClean="0"/>
              <a:t>розглядає</a:t>
            </a:r>
            <a:r>
              <a:rPr lang="ru-RU" dirty="0" smtClean="0"/>
              <a:t> </a:t>
            </a:r>
            <a:r>
              <a:rPr lang="ru-RU" dirty="0" err="1"/>
              <a:t>скарги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, </a:t>
            </a:r>
            <a:r>
              <a:rPr lang="ru-RU" dirty="0" err="1"/>
              <a:t>юридичних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держав на </a:t>
            </a:r>
            <a:r>
              <a:rPr lang="ru-RU" dirty="0" err="1"/>
              <a:t>дії</a:t>
            </a:r>
            <a:r>
              <a:rPr lang="ru-RU" dirty="0"/>
              <a:t> (</a:t>
            </a:r>
            <a:r>
              <a:rPr lang="ru-RU" dirty="0" err="1"/>
              <a:t>бездіяльності</a:t>
            </a:r>
            <a:r>
              <a:rPr lang="ru-RU" dirty="0"/>
              <a:t>)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smtClean="0"/>
              <a:t>держав-</a:t>
            </a:r>
            <a:r>
              <a:rPr lang="ru-RU" dirty="0" err="1" smtClean="0"/>
              <a:t>учасниць</a:t>
            </a:r>
            <a:r>
              <a:rPr lang="ru-RU" dirty="0" smtClean="0"/>
              <a:t> Ради </a:t>
            </a:r>
            <a:r>
              <a:rPr lang="ru-RU" dirty="0" err="1" smtClean="0"/>
              <a:t>Європи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Офіційними</a:t>
            </a:r>
            <a:r>
              <a:rPr lang="ru-RU" dirty="0" smtClean="0"/>
              <a:t> </a:t>
            </a:r>
            <a:r>
              <a:rPr lang="ru-RU" dirty="0" err="1"/>
              <a:t>мовами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суду є </a:t>
            </a:r>
            <a:r>
              <a:rPr lang="ru-RU" dirty="0" err="1"/>
              <a:t>англійська</a:t>
            </a:r>
            <a:r>
              <a:rPr lang="ru-RU" dirty="0"/>
              <a:t> та </a:t>
            </a:r>
            <a:r>
              <a:rPr lang="ru-RU" dirty="0" err="1"/>
              <a:t>французька</a:t>
            </a:r>
            <a:r>
              <a:rPr lang="ru-RU" dirty="0"/>
              <a:t>;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судові</a:t>
            </a:r>
            <a:r>
              <a:rPr lang="ru-RU" dirty="0"/>
              <a:t> </a:t>
            </a:r>
            <a:r>
              <a:rPr lang="ru-RU" dirty="0" err="1"/>
              <a:t>засідання</a:t>
            </a:r>
            <a:r>
              <a:rPr lang="ru-RU" dirty="0"/>
              <a:t> і </a:t>
            </a:r>
            <a:r>
              <a:rPr lang="ru-RU" dirty="0" err="1"/>
              <a:t>судове</a:t>
            </a:r>
            <a:r>
              <a:rPr lang="ru-RU" dirty="0"/>
              <a:t> </a:t>
            </a:r>
            <a:r>
              <a:rPr lang="ru-RU" dirty="0" err="1"/>
              <a:t>діловодство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на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Робочими</a:t>
            </a:r>
            <a:r>
              <a:rPr lang="ru-RU" dirty="0" smtClean="0"/>
              <a:t> </a:t>
            </a:r>
            <a:r>
              <a:rPr lang="ru-RU" dirty="0" err="1"/>
              <a:t>мовами</a:t>
            </a:r>
            <a:r>
              <a:rPr lang="ru-RU" dirty="0"/>
              <a:t> </a:t>
            </a:r>
            <a:r>
              <a:rPr lang="ru-RU" dirty="0" err="1"/>
              <a:t>ЄСПЛ</a:t>
            </a:r>
            <a:r>
              <a:rPr lang="ru-RU" dirty="0"/>
              <a:t> є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держав-</a:t>
            </a:r>
            <a:r>
              <a:rPr lang="ru-RU" dirty="0" err="1"/>
              <a:t>учасниць</a:t>
            </a:r>
            <a:r>
              <a:rPr lang="ru-RU" dirty="0"/>
              <a:t> </a:t>
            </a:r>
            <a:r>
              <a:rPr lang="ru-RU" dirty="0" err="1"/>
              <a:t>Конвенції</a:t>
            </a:r>
            <a:r>
              <a:rPr lang="ru-RU" dirty="0"/>
              <a:t>;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скарга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подана будь-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</a:t>
            </a:r>
            <a:r>
              <a:rPr lang="ru-RU" dirty="0" err="1" smtClean="0"/>
              <a:t>держави-учасниці</a:t>
            </a:r>
            <a:r>
              <a:rPr lang="ru-RU" dirty="0" smtClean="0"/>
              <a:t>.</a:t>
            </a:r>
          </a:p>
          <a:p>
            <a:r>
              <a:rPr lang="ru-RU" dirty="0"/>
              <a:t>За 60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ЄСПЛ</a:t>
            </a:r>
            <a:r>
              <a:rPr lang="ru-RU" dirty="0"/>
              <a:t> </a:t>
            </a:r>
            <a:r>
              <a:rPr lang="ru-RU" dirty="0" err="1"/>
              <a:t>виніс</a:t>
            </a:r>
            <a:r>
              <a:rPr lang="ru-RU" dirty="0"/>
              <a:t> 42,529 </a:t>
            </a:r>
            <a:r>
              <a:rPr lang="ru-RU" dirty="0" err="1"/>
              <a:t>мотивованих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і постанов (на 25 листопада 2016 року). 90% з них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винесено</a:t>
            </a:r>
            <a:r>
              <a:rPr lang="ru-RU" dirty="0"/>
              <a:t> за 20 </a:t>
            </a:r>
            <a:r>
              <a:rPr lang="ru-RU" dirty="0" err="1"/>
              <a:t>останніх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Європейський</a:t>
            </a:r>
            <a:r>
              <a:rPr lang="ru-RU" dirty="0"/>
              <a:t> суд з прав </a:t>
            </a:r>
            <a:r>
              <a:rPr lang="ru-RU" dirty="0" err="1"/>
              <a:t>людини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6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Повноваження</a:t>
            </a:r>
            <a:r>
              <a:rPr lang="ru-RU" dirty="0" smtClean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суду з прав </a:t>
            </a:r>
            <a:r>
              <a:rPr lang="ru-RU" dirty="0" err="1" smtClean="0"/>
              <a:t>людини</a:t>
            </a:r>
            <a:r>
              <a:rPr lang="ru-RU" dirty="0" smtClean="0"/>
              <a:t>: </a:t>
            </a:r>
            <a:r>
              <a:rPr lang="ru-RU" dirty="0" err="1" smtClean="0"/>
              <a:t>визнавати</a:t>
            </a:r>
            <a:r>
              <a:rPr lang="ru-RU" dirty="0" smtClean="0"/>
              <a:t> </a:t>
            </a:r>
            <a:r>
              <a:rPr lang="ru-RU" dirty="0"/>
              <a:t>факт </a:t>
            </a:r>
            <a:r>
              <a:rPr lang="ru-RU" dirty="0" err="1"/>
              <a:t>порушення</a:t>
            </a:r>
            <a:r>
              <a:rPr lang="ru-RU" dirty="0"/>
              <a:t> прав </a:t>
            </a:r>
            <a:r>
              <a:rPr lang="ru-RU" dirty="0" err="1" smtClean="0"/>
              <a:t>людини</a:t>
            </a:r>
            <a:r>
              <a:rPr lang="ru-RU" dirty="0" smtClean="0"/>
              <a:t>; </a:t>
            </a:r>
            <a:r>
              <a:rPr lang="ru-RU" dirty="0" err="1" smtClean="0"/>
              <a:t>присуджувати</a:t>
            </a:r>
            <a:r>
              <a:rPr lang="ru-RU" dirty="0" smtClean="0"/>
              <a:t> </a:t>
            </a:r>
            <a:r>
              <a:rPr lang="ru-RU" dirty="0" err="1"/>
              <a:t>компенсацію</a:t>
            </a:r>
            <a:r>
              <a:rPr lang="ru-RU" dirty="0"/>
              <a:t> жертвам; </a:t>
            </a:r>
            <a:r>
              <a:rPr lang="ru-RU" dirty="0" err="1" smtClean="0"/>
              <a:t>визнавати</a:t>
            </a:r>
            <a:r>
              <a:rPr lang="ru-RU" dirty="0" smtClean="0"/>
              <a:t> </a:t>
            </a:r>
            <a:r>
              <a:rPr lang="ru-RU" dirty="0" err="1" smtClean="0"/>
              <a:t>відповідача</a:t>
            </a:r>
            <a:r>
              <a:rPr lang="ru-RU" dirty="0" smtClean="0"/>
              <a:t>, </a:t>
            </a:r>
            <a:r>
              <a:rPr lang="ru-RU" dirty="0" err="1"/>
              <a:t>який</a:t>
            </a:r>
            <a:r>
              <a:rPr lang="ru-RU" dirty="0"/>
              <a:t> не </a:t>
            </a:r>
            <a:r>
              <a:rPr lang="ru-RU" dirty="0" err="1"/>
              <a:t>виконав</a:t>
            </a:r>
            <a:r>
              <a:rPr lang="ru-RU" dirty="0"/>
              <a:t> </a:t>
            </a:r>
            <a:r>
              <a:rPr lang="ru-RU" dirty="0" smtClean="0"/>
              <a:t>остаточного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</a:t>
            </a:r>
            <a:r>
              <a:rPr lang="ru-RU" dirty="0" smtClean="0"/>
              <a:t>суду; </a:t>
            </a:r>
            <a:r>
              <a:rPr lang="ru-RU" dirty="0" err="1" smtClean="0"/>
              <a:t>надавати</a:t>
            </a:r>
            <a:r>
              <a:rPr lang="ru-RU" dirty="0" smtClean="0"/>
              <a:t> </a:t>
            </a:r>
            <a:r>
              <a:rPr lang="ru-RU" dirty="0" err="1"/>
              <a:t>консультативні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; </a:t>
            </a:r>
            <a:r>
              <a:rPr lang="ru-RU" dirty="0" err="1"/>
              <a:t>наказувати</a:t>
            </a:r>
            <a:r>
              <a:rPr lang="ru-RU" dirty="0"/>
              <a:t> </a:t>
            </a:r>
            <a:r>
              <a:rPr lang="ru-RU" dirty="0" err="1"/>
              <a:t>відповідачу</a:t>
            </a:r>
            <a:r>
              <a:rPr lang="ru-RU" dirty="0"/>
              <a:t> </a:t>
            </a:r>
            <a:r>
              <a:rPr lang="ru-RU" dirty="0" err="1"/>
              <a:t>вжити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вказавши</a:t>
            </a:r>
            <a:r>
              <a:rPr lang="ru-RU" dirty="0"/>
              <a:t> на характер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 smtClean="0"/>
              <a:t>винесення</a:t>
            </a:r>
            <a:r>
              <a:rPr lang="ru-RU" dirty="0" smtClean="0"/>
              <a:t> </a:t>
            </a:r>
            <a:r>
              <a:rPr lang="ru-RU" dirty="0"/>
              <a:t>постанови </a:t>
            </a:r>
            <a:r>
              <a:rPr lang="ru-RU" dirty="0" err="1"/>
              <a:t>Європейським</a:t>
            </a:r>
            <a:r>
              <a:rPr lang="ru-RU" dirty="0"/>
              <a:t> судом, в </a:t>
            </a:r>
            <a:r>
              <a:rPr lang="ru-RU" dirty="0" err="1"/>
              <a:t>якому</a:t>
            </a:r>
            <a:r>
              <a:rPr lang="ru-RU" dirty="0"/>
              <a:t> буде </a:t>
            </a:r>
            <a:r>
              <a:rPr lang="ru-RU" dirty="0" err="1"/>
              <a:t>визнано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,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характеру </a:t>
            </a:r>
            <a:r>
              <a:rPr lang="ru-RU" dirty="0" err="1"/>
              <a:t>порушень</a:t>
            </a:r>
            <a:r>
              <a:rPr lang="ru-RU" dirty="0"/>
              <a:t> і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smtClean="0"/>
              <a:t>такими:  </a:t>
            </a:r>
            <a:r>
              <a:rPr lang="ru-RU" dirty="0" err="1"/>
              <a:t>виплата</a:t>
            </a:r>
            <a:r>
              <a:rPr lang="ru-RU" dirty="0"/>
              <a:t> </a:t>
            </a:r>
            <a:r>
              <a:rPr lang="ru-RU" dirty="0" err="1"/>
              <a:t>компенсації</a:t>
            </a:r>
            <a:r>
              <a:rPr lang="ru-RU" dirty="0"/>
              <a:t>;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розслідування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про </a:t>
            </a:r>
            <a:r>
              <a:rPr lang="ru-RU" dirty="0" err="1"/>
              <a:t>потерпілого</a:t>
            </a:r>
            <a:r>
              <a:rPr lang="ru-RU" dirty="0"/>
              <a:t> у </a:t>
            </a:r>
            <a:r>
              <a:rPr lang="ru-RU" dirty="0" err="1"/>
              <a:t>злочині</a:t>
            </a:r>
            <a:r>
              <a:rPr lang="ru-RU" dirty="0"/>
              <a:t>, перегляд як </a:t>
            </a:r>
            <a:r>
              <a:rPr lang="ru-RU" dirty="0" err="1" smtClean="0"/>
              <a:t>цивільної</a:t>
            </a:r>
            <a:r>
              <a:rPr lang="ru-RU" dirty="0" smtClean="0"/>
              <a:t>, </a:t>
            </a:r>
            <a:r>
              <a:rPr lang="ru-RU" dirty="0"/>
              <a:t>так і </a:t>
            </a:r>
            <a:r>
              <a:rPr lang="ru-RU" dirty="0" err="1"/>
              <a:t>кримінальної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 (</a:t>
            </a:r>
            <a:r>
              <a:rPr lang="ru-RU" dirty="0" err="1"/>
              <a:t>індивідуальні</a:t>
            </a:r>
            <a:r>
              <a:rPr lang="ru-RU" dirty="0"/>
              <a:t> заходи</a:t>
            </a:r>
            <a:r>
              <a:rPr lang="ru-RU" dirty="0" smtClean="0"/>
              <a:t>); </a:t>
            </a:r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загальних</a:t>
            </a:r>
            <a:r>
              <a:rPr lang="ru-RU" dirty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 </a:t>
            </a:r>
            <a:r>
              <a:rPr lang="ru-RU" dirty="0" err="1" smtClean="0"/>
              <a:t>виправлення</a:t>
            </a:r>
            <a:r>
              <a:rPr lang="ru-RU" dirty="0" smtClean="0"/>
              <a:t> </a:t>
            </a:r>
            <a:r>
              <a:rPr lang="ru-RU" dirty="0" err="1"/>
              <a:t>ситуації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 (заходи </a:t>
            </a:r>
            <a:r>
              <a:rPr lang="ru-RU" dirty="0" err="1"/>
              <a:t>загального</a:t>
            </a:r>
            <a:r>
              <a:rPr lang="ru-RU" dirty="0"/>
              <a:t> характеру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/>
              <a:t>невиконання</a:t>
            </a:r>
            <a:r>
              <a:rPr lang="ru-RU" dirty="0"/>
              <a:t> постанови </a:t>
            </a:r>
            <a:r>
              <a:rPr lang="ru-RU" dirty="0" err="1"/>
              <a:t>Європейського</a:t>
            </a:r>
            <a:r>
              <a:rPr lang="ru-RU" dirty="0"/>
              <a:t> суду: </a:t>
            </a:r>
            <a:r>
              <a:rPr lang="ru-RU" dirty="0" err="1"/>
              <a:t>залучення</a:t>
            </a:r>
            <a:r>
              <a:rPr lang="ru-RU" dirty="0"/>
              <a:t> до </a:t>
            </a:r>
            <a:r>
              <a:rPr lang="ru-RU" dirty="0" err="1"/>
              <a:t>міжнародно-правової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застосовні</a:t>
            </a:r>
            <a:r>
              <a:rPr lang="ru-RU" dirty="0"/>
              <a:t> </a:t>
            </a:r>
            <a:r>
              <a:rPr lang="ru-RU" dirty="0" err="1"/>
              <a:t>міжнародно-правові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(</a:t>
            </a:r>
            <a:r>
              <a:rPr lang="ru-RU" dirty="0" err="1"/>
              <a:t>осуд</a:t>
            </a:r>
            <a:r>
              <a:rPr lang="ru-RU" dirty="0"/>
              <a:t>, </a:t>
            </a:r>
            <a:r>
              <a:rPr lang="ru-RU" dirty="0" smtClean="0"/>
              <a:t>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/>
              <a:t>як </a:t>
            </a:r>
            <a:r>
              <a:rPr lang="ru-RU" dirty="0" err="1"/>
              <a:t>крайній</a:t>
            </a:r>
            <a:r>
              <a:rPr lang="ru-RU" dirty="0"/>
              <a:t> </a:t>
            </a:r>
            <a:r>
              <a:rPr lang="ru-RU" dirty="0" err="1"/>
              <a:t>захід</a:t>
            </a:r>
            <a:r>
              <a:rPr lang="ru-RU" dirty="0"/>
              <a:t> - </a:t>
            </a:r>
            <a:r>
              <a:rPr lang="ru-RU" dirty="0" err="1"/>
              <a:t>призупинення</a:t>
            </a:r>
            <a:r>
              <a:rPr lang="ru-RU" dirty="0"/>
              <a:t> членства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виключення</a:t>
            </a:r>
            <a:r>
              <a:rPr lang="ru-RU" dirty="0"/>
              <a:t> з </a:t>
            </a:r>
            <a:r>
              <a:rPr lang="ru-RU" dirty="0" err="1"/>
              <a:t>членів</a:t>
            </a:r>
            <a:r>
              <a:rPr lang="ru-RU" dirty="0"/>
              <a:t> Ради </a:t>
            </a:r>
            <a:r>
              <a:rPr lang="ru-RU" dirty="0" err="1" smtClean="0"/>
              <a:t>Європи</a:t>
            </a:r>
            <a:r>
              <a:rPr lang="ru-RU" dirty="0" smtClean="0"/>
              <a:t>).</a:t>
            </a:r>
            <a:endParaRPr lang="ru-RU" dirty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Європейський</a:t>
            </a:r>
            <a:r>
              <a:rPr lang="ru-RU" dirty="0"/>
              <a:t> суд з прав </a:t>
            </a:r>
            <a:r>
              <a:rPr lang="ru-RU" dirty="0" err="1"/>
              <a:t>людини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60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За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критеріями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визначеними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Конвенцією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, Суд:</a:t>
            </a:r>
            <a:endParaRPr lang="ru-RU" sz="32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а)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може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прийняти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справу до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розгляду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тільки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після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того, як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були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використані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всі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національні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засоби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захисту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аж до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звернення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до Верховного Суду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України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відповідно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до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загальновизнаних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норм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міжнародного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права, і не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пізніше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шести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місяців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від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дати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прийняття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остаточного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рішення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відповідною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національною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установою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;</a:t>
            </a:r>
            <a:endParaRPr lang="ru-RU" sz="32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б) не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розглядає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заяви,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які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надійшли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до того, як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Україна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стала членом Ради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Європи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;</a:t>
            </a:r>
            <a:endParaRPr lang="ru-RU" sz="32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в) не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розглядає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індивідуальні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заяви,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якщо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вони –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анонімні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;</a:t>
            </a:r>
            <a:endParaRPr lang="ru-RU" sz="32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г) за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своєю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суттю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порушують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те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саме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питання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що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вже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було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розглянуте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Європейським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Судом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або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вже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було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вирішене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шляхом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іншої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процедури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міжнародного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розслідування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чи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врегулювання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, і не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містить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ніякої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нової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інформації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;</a:t>
            </a:r>
            <a:endParaRPr lang="ru-RU" sz="32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д) є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зловживанням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правом на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оскарження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або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явно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необгрунтованими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;</a:t>
            </a:r>
            <a:endParaRPr lang="ru-RU" sz="32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є) є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несумісними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з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положеннями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Конвенції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або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протоколів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до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неї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.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Тобто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приймаються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до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розгляду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лише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скарги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пов’язані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з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порушенням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тільки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тих прав,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що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гарантовані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Конвенцією</a:t>
            </a:r>
            <a:r>
              <a:rPr lang="ru-RU" sz="2800" dirty="0" smtClean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і протоколами до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неї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.</a:t>
            </a:r>
            <a:endParaRPr lang="ru-RU" sz="32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Європейський</a:t>
            </a:r>
            <a:r>
              <a:rPr lang="ru-RU" dirty="0"/>
              <a:t> суд з прав </a:t>
            </a:r>
            <a:r>
              <a:rPr lang="ru-RU" dirty="0" err="1"/>
              <a:t>людини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4334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на </a:t>
            </a:r>
            <a:r>
              <a:rPr lang="ru-RU" dirty="0" err="1"/>
              <a:t>життя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/>
              <a:t>повагу</a:t>
            </a:r>
            <a:r>
              <a:rPr lang="ru-RU" dirty="0"/>
              <a:t> до </a:t>
            </a:r>
            <a:r>
              <a:rPr lang="ru-RU" dirty="0" err="1"/>
              <a:t>гідності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свободу і </a:t>
            </a:r>
            <a:r>
              <a:rPr lang="ru-RU" dirty="0" err="1"/>
              <a:t>особисту</a:t>
            </a:r>
            <a:r>
              <a:rPr lang="ru-RU" dirty="0"/>
              <a:t> </a:t>
            </a:r>
            <a:r>
              <a:rPr lang="ru-RU" dirty="0" err="1"/>
              <a:t>недоторканність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/>
              <a:t>законність</a:t>
            </a:r>
            <a:r>
              <a:rPr lang="ru-RU" dirty="0"/>
              <a:t> </a:t>
            </a:r>
            <a:r>
              <a:rPr lang="ru-RU" dirty="0" err="1"/>
              <a:t>обвинувачення</a:t>
            </a:r>
            <a:r>
              <a:rPr lang="ru-RU" dirty="0"/>
              <a:t> і </a:t>
            </a:r>
            <a:r>
              <a:rPr lang="ru-RU" dirty="0" err="1"/>
              <a:t>справедливість</a:t>
            </a:r>
            <a:r>
              <a:rPr lang="ru-RU" dirty="0"/>
              <a:t> </a:t>
            </a:r>
            <a:r>
              <a:rPr lang="ru-RU" dirty="0" err="1"/>
              <a:t>незалежного</a:t>
            </a:r>
            <a:r>
              <a:rPr lang="ru-RU" dirty="0"/>
              <a:t> і </a:t>
            </a:r>
            <a:r>
              <a:rPr lang="ru-RU" dirty="0" err="1"/>
              <a:t>безстороннього</a:t>
            </a:r>
            <a:r>
              <a:rPr lang="ru-RU" dirty="0"/>
              <a:t> суду; </a:t>
            </a:r>
            <a:endParaRPr lang="ru-RU" dirty="0" smtClean="0"/>
          </a:p>
          <a:p>
            <a:r>
              <a:rPr lang="ru-RU" dirty="0" err="1" smtClean="0"/>
              <a:t>підозрюваного</a:t>
            </a:r>
            <a:r>
              <a:rPr lang="ru-RU" dirty="0"/>
              <a:t>, </a:t>
            </a:r>
            <a:r>
              <a:rPr lang="ru-RU" dirty="0" err="1"/>
              <a:t>обвинуваченого</a:t>
            </a:r>
            <a:r>
              <a:rPr lang="ru-RU" dirty="0"/>
              <a:t> та </a:t>
            </a:r>
            <a:r>
              <a:rPr lang="ru-RU" dirty="0" err="1"/>
              <a:t>підсудного</a:t>
            </a:r>
            <a:r>
              <a:rPr lang="ru-RU" dirty="0"/>
              <a:t> на </a:t>
            </a:r>
            <a:r>
              <a:rPr lang="ru-RU" dirty="0" err="1"/>
              <a:t>захист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закон не </a:t>
            </a:r>
            <a:r>
              <a:rPr lang="ru-RU" dirty="0" err="1"/>
              <a:t>матиме</a:t>
            </a:r>
            <a:r>
              <a:rPr lang="ru-RU" dirty="0"/>
              <a:t> </a:t>
            </a:r>
            <a:r>
              <a:rPr lang="ru-RU" dirty="0" err="1"/>
              <a:t>зворотної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, коли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пом’якшує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скасовує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особи; </a:t>
            </a:r>
            <a:endParaRPr lang="ru-RU" dirty="0" smtClean="0"/>
          </a:p>
          <a:p>
            <a:r>
              <a:rPr lang="ru-RU" dirty="0" err="1" smtClean="0"/>
              <a:t>засудженого</a:t>
            </a:r>
            <a:r>
              <a:rPr lang="ru-RU" dirty="0" smtClean="0"/>
              <a:t> </a:t>
            </a:r>
            <a:r>
              <a:rPr lang="ru-RU" dirty="0"/>
              <a:t>на перегляд </a:t>
            </a:r>
            <a:r>
              <a:rPr lang="ru-RU" dirty="0" err="1"/>
              <a:t>вироку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на </a:t>
            </a:r>
            <a:r>
              <a:rPr lang="ru-RU" dirty="0" err="1"/>
              <a:t>відшкодування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, </a:t>
            </a:r>
            <a:r>
              <a:rPr lang="ru-RU" dirty="0" err="1"/>
              <a:t>завданої</a:t>
            </a:r>
            <a:r>
              <a:rPr lang="ru-RU" dirty="0"/>
              <a:t> </a:t>
            </a:r>
            <a:r>
              <a:rPr lang="ru-RU" dirty="0" err="1"/>
              <a:t>незаконним</a:t>
            </a:r>
            <a:r>
              <a:rPr lang="ru-RU" dirty="0"/>
              <a:t> </a:t>
            </a:r>
            <a:r>
              <a:rPr lang="ru-RU" dirty="0" err="1"/>
              <a:t>засудженням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бути </a:t>
            </a:r>
            <a:r>
              <a:rPr lang="ru-RU" dirty="0" err="1"/>
              <a:t>вдруге</a:t>
            </a:r>
            <a:r>
              <a:rPr lang="ru-RU" dirty="0"/>
              <a:t> </a:t>
            </a:r>
            <a:r>
              <a:rPr lang="ru-RU" dirty="0" err="1"/>
              <a:t>покараним</a:t>
            </a:r>
            <a:r>
              <a:rPr lang="ru-RU" dirty="0"/>
              <a:t> за один і той </a:t>
            </a:r>
            <a:r>
              <a:rPr lang="ru-RU" dirty="0" err="1"/>
              <a:t>самий</a:t>
            </a:r>
            <a:r>
              <a:rPr lang="ru-RU" dirty="0"/>
              <a:t> </a:t>
            </a:r>
            <a:r>
              <a:rPr lang="ru-RU" dirty="0" err="1" smtClean="0"/>
              <a:t>злочин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До прав,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можуть</a:t>
            </a:r>
            <a:r>
              <a:rPr lang="ru-RU" sz="3200" dirty="0"/>
              <a:t> бути </a:t>
            </a:r>
            <a:r>
              <a:rPr lang="ru-RU" sz="3200" dirty="0" err="1"/>
              <a:t>захищені</a:t>
            </a:r>
            <a:r>
              <a:rPr lang="ru-RU" sz="3200" dirty="0"/>
              <a:t> </a:t>
            </a:r>
            <a:r>
              <a:rPr lang="ru-RU" sz="3200" dirty="0" err="1" smtClean="0"/>
              <a:t>ЄСПЛ</a:t>
            </a:r>
            <a:r>
              <a:rPr lang="ru-RU" sz="3200" dirty="0" smtClean="0"/>
              <a:t>, </a:t>
            </a:r>
            <a:r>
              <a:rPr lang="ru-RU" sz="3200" dirty="0" err="1" smtClean="0"/>
              <a:t>відносяться</a:t>
            </a:r>
            <a:r>
              <a:rPr lang="ru-RU" sz="3200" dirty="0" smtClean="0"/>
              <a:t> права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440604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 </a:t>
            </a:r>
            <a:r>
              <a:rPr lang="ru-RU" dirty="0" err="1"/>
              <a:t>невтручання</a:t>
            </a:r>
            <a:r>
              <a:rPr lang="ru-RU" dirty="0"/>
              <a:t> в </a:t>
            </a:r>
            <a:r>
              <a:rPr lang="ru-RU" dirty="0" err="1"/>
              <a:t>особисте</a:t>
            </a:r>
            <a:r>
              <a:rPr lang="ru-RU" dirty="0"/>
              <a:t> і </a:t>
            </a:r>
            <a:r>
              <a:rPr lang="ru-RU" dirty="0" err="1"/>
              <a:t>сімейне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/>
              <a:t>недоторканність</a:t>
            </a:r>
            <a:r>
              <a:rPr lang="ru-RU" dirty="0"/>
              <a:t> </a:t>
            </a:r>
            <a:r>
              <a:rPr lang="ru-RU" dirty="0" err="1"/>
              <a:t>житла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/>
              <a:t>таємницю</a:t>
            </a:r>
            <a:r>
              <a:rPr lang="ru-RU" dirty="0"/>
              <a:t> </a:t>
            </a:r>
            <a:r>
              <a:rPr lang="ru-RU" dirty="0" err="1"/>
              <a:t>листування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свободу думки, </a:t>
            </a:r>
            <a:r>
              <a:rPr lang="ru-RU" dirty="0" err="1"/>
              <a:t>совісті</a:t>
            </a:r>
            <a:r>
              <a:rPr lang="ru-RU" dirty="0"/>
              <a:t> і </a:t>
            </a:r>
            <a:r>
              <a:rPr lang="ru-RU" dirty="0" err="1"/>
              <a:t>релігії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свободу </a:t>
            </a:r>
            <a:r>
              <a:rPr lang="ru-RU" dirty="0" err="1" smtClean="0"/>
              <a:t>вираження</a:t>
            </a:r>
            <a:r>
              <a:rPr lang="ru-RU" dirty="0" smtClean="0"/>
              <a:t> </a:t>
            </a:r>
            <a:r>
              <a:rPr lang="ru-RU" dirty="0" err="1"/>
              <a:t>поглядів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свободу </a:t>
            </a:r>
            <a:r>
              <a:rPr lang="ru-RU" dirty="0" err="1"/>
              <a:t>мирних</a:t>
            </a:r>
            <a:r>
              <a:rPr lang="ru-RU" dirty="0"/>
              <a:t> </a:t>
            </a:r>
            <a:r>
              <a:rPr lang="ru-RU" dirty="0" err="1"/>
              <a:t>зборів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участь в </a:t>
            </a:r>
            <a:r>
              <a:rPr lang="ru-RU" dirty="0" err="1"/>
              <a:t>асоціаціях</a:t>
            </a:r>
            <a:r>
              <a:rPr lang="ru-RU" dirty="0"/>
              <a:t> (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партіях</a:t>
            </a:r>
            <a:r>
              <a:rPr lang="ru-RU" dirty="0"/>
              <a:t> і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організаціях</a:t>
            </a:r>
            <a:r>
              <a:rPr lang="ru-RU" dirty="0"/>
              <a:t>);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сім’ї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право </a:t>
            </a:r>
            <a:r>
              <a:rPr lang="ru-RU" dirty="0" err="1"/>
              <a:t>чоловіка</a:t>
            </a:r>
            <a:r>
              <a:rPr lang="ru-RU" dirty="0"/>
              <a:t> і </a:t>
            </a:r>
            <a:r>
              <a:rPr lang="ru-RU" dirty="0" err="1"/>
              <a:t>жінки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громадянські</a:t>
            </a:r>
            <a:r>
              <a:rPr lang="ru-RU" dirty="0"/>
              <a:t> права у </a:t>
            </a:r>
            <a:r>
              <a:rPr lang="ru-RU" dirty="0" err="1"/>
              <a:t>шлюбі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дискримінації</a:t>
            </a:r>
            <a:r>
              <a:rPr lang="ru-RU" dirty="0"/>
              <a:t>;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 прав,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захищені</a:t>
            </a:r>
            <a:r>
              <a:rPr lang="ru-RU" dirty="0"/>
              <a:t> </a:t>
            </a:r>
            <a:r>
              <a:rPr lang="ru-RU" dirty="0" err="1"/>
              <a:t>ЄСПЛ</a:t>
            </a:r>
            <a:r>
              <a:rPr lang="ru-RU" dirty="0"/>
              <a:t>, </a:t>
            </a:r>
            <a:r>
              <a:rPr lang="ru-RU" dirty="0" err="1"/>
              <a:t>відносяться</a:t>
            </a:r>
            <a:r>
              <a:rPr lang="ru-RU" dirty="0"/>
              <a:t> права </a:t>
            </a:r>
          </a:p>
        </p:txBody>
      </p:sp>
    </p:spTree>
    <p:extLst>
      <p:ext uri="{BB962C8B-B14F-4D97-AF65-F5344CB8AC3E}">
        <p14:creationId xmlns:p14="http://schemas.microsoft.com/office/powerpoint/2010/main" val="4136111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на </a:t>
            </a:r>
            <a:r>
              <a:rPr lang="ru-RU" dirty="0" err="1"/>
              <a:t>приватну</a:t>
            </a:r>
            <a:r>
              <a:rPr lang="ru-RU" dirty="0"/>
              <a:t> </a:t>
            </a:r>
            <a:r>
              <a:rPr lang="ru-RU" dirty="0" err="1"/>
              <a:t>власність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/>
              <a:t>освіту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err="1" smtClean="0"/>
              <a:t>виборче</a:t>
            </a:r>
            <a:r>
              <a:rPr lang="ru-RU" dirty="0" smtClean="0"/>
              <a:t> </a:t>
            </a:r>
            <a:r>
              <a:rPr lang="ru-RU" dirty="0"/>
              <a:t>право; </a:t>
            </a:r>
          </a:p>
          <a:p>
            <a:r>
              <a:rPr lang="ru-RU" dirty="0" smtClean="0"/>
              <a:t>не </a:t>
            </a:r>
            <a:r>
              <a:rPr lang="ru-RU" dirty="0"/>
              <a:t>бути </a:t>
            </a:r>
            <a:r>
              <a:rPr lang="ru-RU" dirty="0" err="1"/>
              <a:t>позбавленим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неспроможності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договірного</a:t>
            </a:r>
            <a:r>
              <a:rPr lang="ru-RU" dirty="0"/>
              <a:t> </a:t>
            </a:r>
            <a:r>
              <a:rPr lang="ru-RU" dirty="0" err="1"/>
              <a:t>зобов’язання</a:t>
            </a:r>
            <a:r>
              <a:rPr lang="ru-RU" dirty="0"/>
              <a:t>; </a:t>
            </a:r>
          </a:p>
          <a:p>
            <a:r>
              <a:rPr lang="ru-RU" dirty="0" smtClean="0"/>
              <a:t>на </a:t>
            </a:r>
            <a:r>
              <a:rPr lang="ru-RU" dirty="0" err="1"/>
              <a:t>вільне</a:t>
            </a:r>
            <a:r>
              <a:rPr lang="ru-RU" dirty="0"/>
              <a:t> </a:t>
            </a:r>
            <a:r>
              <a:rPr lang="ru-RU" dirty="0" err="1"/>
              <a:t>пересування</a:t>
            </a:r>
            <a:r>
              <a:rPr lang="ru-RU" dirty="0"/>
              <a:t> і свободу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де </a:t>
            </a:r>
            <a:r>
              <a:rPr lang="ru-RU" dirty="0" err="1"/>
              <a:t>людина</a:t>
            </a:r>
            <a:r>
              <a:rPr lang="ru-RU" dirty="0"/>
              <a:t> законно </a:t>
            </a:r>
            <a:r>
              <a:rPr lang="ru-RU" dirty="0" err="1"/>
              <a:t>перебуває</a:t>
            </a:r>
            <a:r>
              <a:rPr lang="ru-RU" dirty="0"/>
              <a:t>;        </a:t>
            </a:r>
          </a:p>
          <a:p>
            <a:r>
              <a:rPr lang="ru-RU" dirty="0" err="1" smtClean="0"/>
              <a:t>вільно</a:t>
            </a:r>
            <a:r>
              <a:rPr lang="ru-RU" dirty="0" smtClean="0"/>
              <a:t> </a:t>
            </a:r>
            <a:r>
              <a:rPr lang="ru-RU" dirty="0" err="1"/>
              <a:t>залишати</a:t>
            </a:r>
            <a:r>
              <a:rPr lang="ru-RU" dirty="0"/>
              <a:t> будь-яку </a:t>
            </a:r>
            <a:r>
              <a:rPr lang="ru-RU" dirty="0" err="1"/>
              <a:t>країну</a:t>
            </a:r>
            <a:r>
              <a:rPr lang="ru-RU" dirty="0"/>
              <a:t>, право </a:t>
            </a:r>
            <a:r>
              <a:rPr lang="ru-RU" dirty="0" err="1"/>
              <a:t>громадянина</a:t>
            </a:r>
            <a:r>
              <a:rPr lang="ru-RU" dirty="0"/>
              <a:t> не бути </a:t>
            </a:r>
            <a:r>
              <a:rPr lang="ru-RU" dirty="0" err="1"/>
              <a:t>висланим</a:t>
            </a:r>
            <a:r>
              <a:rPr lang="ru-RU" dirty="0"/>
              <a:t> з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право </a:t>
            </a:r>
            <a:r>
              <a:rPr lang="ru-RU" dirty="0" err="1"/>
              <a:t>безперешкодного</a:t>
            </a:r>
            <a:r>
              <a:rPr lang="ru-RU" dirty="0"/>
              <a:t> </a:t>
            </a:r>
            <a:r>
              <a:rPr lang="ru-RU" dirty="0" err="1"/>
              <a:t>в’їзду</a:t>
            </a:r>
            <a:r>
              <a:rPr lang="ru-RU" dirty="0"/>
              <a:t>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територію</a:t>
            </a:r>
            <a:r>
              <a:rPr lang="ru-RU" dirty="0"/>
              <a:t>; </a:t>
            </a:r>
          </a:p>
          <a:p>
            <a:r>
              <a:rPr lang="ru-RU" dirty="0" smtClean="0"/>
              <a:t>право </a:t>
            </a:r>
            <a:r>
              <a:rPr lang="ru-RU" dirty="0" err="1"/>
              <a:t>іноземця</a:t>
            </a:r>
            <a:r>
              <a:rPr lang="ru-RU" dirty="0"/>
              <a:t> не бути </a:t>
            </a:r>
            <a:r>
              <a:rPr lang="ru-RU" dirty="0" err="1"/>
              <a:t>свавільно</a:t>
            </a:r>
            <a:r>
              <a:rPr lang="ru-RU" dirty="0"/>
              <a:t> </a:t>
            </a:r>
            <a:r>
              <a:rPr lang="ru-RU" dirty="0" err="1"/>
              <a:t>висланим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законно </a:t>
            </a:r>
            <a:r>
              <a:rPr lang="ru-RU" dirty="0" err="1"/>
              <a:t>проживає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 прав,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захищені</a:t>
            </a:r>
            <a:r>
              <a:rPr lang="ru-RU" dirty="0"/>
              <a:t> </a:t>
            </a:r>
            <a:r>
              <a:rPr lang="ru-RU" dirty="0" err="1"/>
              <a:t>ЄСПЛ</a:t>
            </a:r>
            <a:r>
              <a:rPr lang="ru-RU" dirty="0"/>
              <a:t>, </a:t>
            </a:r>
            <a:r>
              <a:rPr lang="ru-RU" dirty="0" err="1"/>
              <a:t>відносяться</a:t>
            </a:r>
            <a:r>
              <a:rPr lang="ru-RU" dirty="0"/>
              <a:t> права </a:t>
            </a:r>
          </a:p>
        </p:txBody>
      </p:sp>
    </p:spTree>
    <p:extLst>
      <p:ext uri="{BB962C8B-B14F-4D97-AF65-F5344CB8AC3E}">
        <p14:creationId xmlns:p14="http://schemas.microsoft.com/office/powerpoint/2010/main" val="42821178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976" y="1481138"/>
            <a:ext cx="642004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7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Уповноважений</a:t>
            </a:r>
            <a:r>
              <a:rPr lang="ru-RU" dirty="0"/>
              <a:t> у справах </a:t>
            </a:r>
            <a:r>
              <a:rPr lang="ru-RU" dirty="0" err="1"/>
              <a:t>Європейського</a:t>
            </a:r>
            <a:r>
              <a:rPr lang="ru-RU" dirty="0"/>
              <a:t> суду з прав </a:t>
            </a:r>
            <a:r>
              <a:rPr lang="ru-RU" dirty="0" err="1" smtClean="0"/>
              <a:t>людини</a:t>
            </a:r>
            <a:r>
              <a:rPr lang="ru-RU" dirty="0"/>
              <a:t> - </a:t>
            </a:r>
            <a:r>
              <a:rPr lang="ru-RU" dirty="0" err="1"/>
              <a:t>Ліщина</a:t>
            </a:r>
            <a:r>
              <a:rPr lang="ru-RU" dirty="0"/>
              <a:t>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 smtClean="0"/>
              <a:t>Юрійович</a:t>
            </a:r>
            <a:r>
              <a:rPr lang="ru-RU" dirty="0" smtClean="0"/>
              <a:t>, (заступник </a:t>
            </a:r>
            <a:r>
              <a:rPr lang="ru-RU" dirty="0" err="1"/>
              <a:t>М</a:t>
            </a:r>
            <a:r>
              <a:rPr lang="ru-RU" dirty="0" err="1" smtClean="0"/>
              <a:t>іністра</a:t>
            </a:r>
            <a:r>
              <a:rPr lang="ru-RU" dirty="0" smtClean="0"/>
              <a:t> </a:t>
            </a:r>
            <a:r>
              <a:rPr lang="ru-RU" dirty="0" err="1" smtClean="0"/>
              <a:t>юстиції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Секретаріат</a:t>
            </a:r>
            <a:r>
              <a:rPr lang="ru-RU" dirty="0" smtClean="0"/>
              <a:t>  </a:t>
            </a:r>
            <a:r>
              <a:rPr lang="ru-RU" dirty="0" err="1" smtClean="0"/>
              <a:t>уповноваженого</a:t>
            </a:r>
            <a:r>
              <a:rPr lang="ru-RU" dirty="0" smtClean="0"/>
              <a:t> у справах </a:t>
            </a:r>
            <a:r>
              <a:rPr lang="ru-RU" dirty="0" err="1"/>
              <a:t>Є</a:t>
            </a:r>
            <a:r>
              <a:rPr lang="ru-RU" dirty="0" err="1" smtClean="0"/>
              <a:t>вропейського</a:t>
            </a:r>
            <a:r>
              <a:rPr lang="ru-RU" dirty="0" smtClean="0"/>
              <a:t> суду з прав </a:t>
            </a:r>
            <a:r>
              <a:rPr lang="ru-RU" dirty="0" err="1" smtClean="0"/>
              <a:t>людини</a:t>
            </a:r>
            <a:r>
              <a:rPr lang="ru-RU" dirty="0" smtClean="0"/>
              <a:t> – </a:t>
            </a:r>
            <a:r>
              <a:rPr lang="ru-RU" dirty="0" err="1" smtClean="0"/>
              <a:t>структурний</a:t>
            </a:r>
            <a:r>
              <a:rPr lang="ru-RU" dirty="0" smtClean="0"/>
              <a:t> </a:t>
            </a:r>
            <a:r>
              <a:rPr lang="ru-RU" dirty="0" err="1" smtClean="0"/>
              <a:t>підрозділ</a:t>
            </a:r>
            <a:r>
              <a:rPr lang="ru-RU" dirty="0" smtClean="0"/>
              <a:t> </a:t>
            </a:r>
            <a:r>
              <a:rPr lang="ru-RU" dirty="0" err="1" smtClean="0"/>
              <a:t>Міністерства</a:t>
            </a:r>
            <a:r>
              <a:rPr lang="ru-RU" dirty="0" smtClean="0"/>
              <a:t> </a:t>
            </a:r>
            <a:r>
              <a:rPr lang="ru-RU" dirty="0" err="1" smtClean="0"/>
              <a:t>юстиції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endParaRPr lang="ru-RU" dirty="0" smtClean="0"/>
          </a:p>
          <a:p>
            <a:r>
              <a:rPr lang="ru-RU" dirty="0"/>
              <a:t>З 15 </a:t>
            </a:r>
            <a:r>
              <a:rPr lang="ru-RU" dirty="0" err="1"/>
              <a:t>червня</a:t>
            </a:r>
            <a:r>
              <a:rPr lang="ru-RU" dirty="0"/>
              <a:t> 2010 року </a:t>
            </a:r>
            <a:r>
              <a:rPr lang="ru-RU" dirty="0" err="1"/>
              <a:t>суддею</a:t>
            </a:r>
            <a:r>
              <a:rPr lang="ru-RU" dirty="0"/>
              <a:t> </a:t>
            </a:r>
            <a:r>
              <a:rPr lang="ru-RU" dirty="0" err="1"/>
              <a:t>ЄСПЛ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є Ганна </a:t>
            </a:r>
            <a:r>
              <a:rPr lang="ru-RU" dirty="0" err="1"/>
              <a:t>Юдківська</a:t>
            </a:r>
            <a:r>
              <a:rPr lang="ru-RU"/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9422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14" y="1481138"/>
            <a:ext cx="7257372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Статистика 2017 року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8177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704"/>
            <a:ext cx="5904000" cy="457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0700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Поточна статистика щодо кількості поданих заяв до ЄСПЛ</a:t>
            </a:r>
            <a:endParaRPr lang="ru-RU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1138"/>
            <a:ext cx="8496944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7383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Порушення</a:t>
            </a:r>
            <a:r>
              <a:rPr lang="ru-RU" dirty="0"/>
              <a:t> за </a:t>
            </a:r>
            <a:r>
              <a:rPr lang="ru-RU" dirty="0" err="1"/>
              <a:t>статтею</a:t>
            </a:r>
            <a:r>
              <a:rPr lang="ru-RU" dirty="0"/>
              <a:t> та державою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50" y="1481138"/>
            <a:ext cx="771539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5410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262224"/>
              </p:ext>
            </p:extLst>
          </p:nvPr>
        </p:nvGraphicFramePr>
        <p:xfrm>
          <a:off x="457200" y="1481138"/>
          <a:ext cx="8229600" cy="4516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Порушене право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Кількість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Право на </a:t>
                      </a:r>
                      <a:r>
                        <a:rPr lang="ru-RU" dirty="0" err="1" smtClean="0"/>
                        <a:t>життя</a:t>
                      </a:r>
                      <a:r>
                        <a:rPr lang="ru-RU" dirty="0" smtClean="0"/>
                        <a:t> - </a:t>
                      </a:r>
                      <a:r>
                        <a:rPr lang="ru-RU" dirty="0" err="1" smtClean="0"/>
                        <a:t>позбавлення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життя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Відсутність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ефективного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розслідування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Нелюдське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або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таке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що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принижує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гідність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поводження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Право на свободу і безпеку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Право на </a:t>
                      </a:r>
                      <a:r>
                        <a:rPr lang="ru-RU" dirty="0" err="1" smtClean="0"/>
                        <a:t>справедливий</a:t>
                      </a:r>
                      <a:r>
                        <a:rPr lang="ru-RU" dirty="0" smtClean="0"/>
                        <a:t> суд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Тривалість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провадження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Невиконання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Право на </a:t>
                      </a:r>
                      <a:r>
                        <a:rPr lang="ru-RU" dirty="0" err="1" smtClean="0"/>
                        <a:t>повагу</a:t>
                      </a:r>
                      <a:r>
                        <a:rPr lang="ru-RU" dirty="0" smtClean="0"/>
                        <a:t> до приватного та </a:t>
                      </a:r>
                      <a:r>
                        <a:rPr lang="ru-RU" dirty="0" err="1" smtClean="0"/>
                        <a:t>сімейного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життя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Свобода думки, </a:t>
                      </a:r>
                      <a:r>
                        <a:rPr lang="ru-RU" dirty="0" err="1" smtClean="0"/>
                        <a:t>совісті</a:t>
                      </a:r>
                      <a:r>
                        <a:rPr lang="ru-RU" dirty="0" smtClean="0"/>
                        <a:t> та </a:t>
                      </a:r>
                      <a:r>
                        <a:rPr lang="ru-RU" dirty="0" err="1" smtClean="0"/>
                        <a:t>релігії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Україна-ЄСПЛ, 2020 (86 заяв)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5751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572619"/>
              </p:ext>
            </p:extLst>
          </p:nvPr>
        </p:nvGraphicFramePr>
        <p:xfrm>
          <a:off x="457200" y="1481138"/>
          <a:ext cx="8229600" cy="3134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Порушене право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Кількість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Право на свободу вираження поглядів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Право на </a:t>
                      </a:r>
                      <a:r>
                        <a:rPr lang="ru-RU" dirty="0" err="1" smtClean="0"/>
                        <a:t>ефективний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засіб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захисту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Заборона </a:t>
                      </a:r>
                      <a:r>
                        <a:rPr lang="ru-RU" dirty="0" err="1" smtClean="0"/>
                        <a:t>дискримінації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Захист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власності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Право не бути </a:t>
                      </a:r>
                      <a:r>
                        <a:rPr lang="ru-RU" dirty="0" err="1" smtClean="0"/>
                        <a:t>судженим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або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покараним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двічі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Інші статті Конвенції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Україна-ЄСПЛ, 2020 (86 заяв)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6735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dirty="0"/>
              <a:t>Справа "</a:t>
            </a:r>
            <a:r>
              <a:rPr lang="ru-RU" dirty="0" err="1"/>
              <a:t>Ликін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« (2017)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minjust.gov.ua/m/stattya-10-svoboda-virajennya-poglyadiv</a:t>
            </a:r>
            <a:r>
              <a:rPr lang="uk-UA" dirty="0" smtClean="0"/>
              <a:t> </a:t>
            </a: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Михайлова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- </a:t>
            </a:r>
            <a:r>
              <a:rPr lang="ru-RU" dirty="0" smtClean="0"/>
              <a:t>08.11.2018 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Редакція</a:t>
            </a:r>
            <a:r>
              <a:rPr lang="ru-RU" dirty="0" smtClean="0"/>
              <a:t> </a:t>
            </a:r>
            <a:r>
              <a:rPr lang="ru-RU" dirty="0" err="1"/>
              <a:t>газети</a:t>
            </a:r>
            <a:r>
              <a:rPr lang="ru-RU" dirty="0"/>
              <a:t> «Гривна»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– </a:t>
            </a:r>
            <a:r>
              <a:rPr lang="ru-RU" dirty="0" smtClean="0"/>
              <a:t>16.07.2019 </a:t>
            </a:r>
            <a:endParaRPr lang="uk-UA" dirty="0" smtClean="0"/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Сірик</a:t>
            </a:r>
            <a:r>
              <a:rPr lang="ru-RU" dirty="0" smtClean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- </a:t>
            </a:r>
            <a:r>
              <a:rPr lang="ru-RU" dirty="0" smtClean="0"/>
              <a:t>26.03.2013 </a:t>
            </a:r>
            <a:endParaRPr lang="uk-UA" dirty="0" smtClean="0"/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Швидка</a:t>
            </a:r>
            <a:r>
              <a:rPr lang="ru-RU" dirty="0" smtClean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- </a:t>
            </a:r>
            <a:r>
              <a:rPr lang="ru-RU" dirty="0" smtClean="0"/>
              <a:t>18.02.2015. 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Яворовенко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 smtClean="0"/>
              <a:t>України</a:t>
            </a:r>
            <a:r>
              <a:rPr lang="ru-RU" dirty="0"/>
              <a:t> </a:t>
            </a:r>
            <a:r>
              <a:rPr lang="ru-RU" dirty="0" smtClean="0"/>
              <a:t>17.07. 2014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Мирський</a:t>
            </a:r>
            <a:r>
              <a:rPr lang="ru-RU" dirty="0" smtClean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- </a:t>
            </a:r>
            <a:r>
              <a:rPr lang="ru-RU" dirty="0" smtClean="0"/>
              <a:t>19.12.2012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Марченко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- </a:t>
            </a:r>
            <a:r>
              <a:rPr lang="ru-RU" dirty="0" smtClean="0"/>
              <a:t>12.09.2012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Шалімов</a:t>
            </a:r>
            <a:r>
              <a:rPr lang="ru-RU" dirty="0" smtClean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- </a:t>
            </a:r>
            <a:r>
              <a:rPr lang="ru-RU" dirty="0" smtClean="0"/>
              <a:t>19.12.2012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Газета «</a:t>
            </a:r>
            <a:r>
              <a:rPr lang="ru-RU" dirty="0" err="1"/>
              <a:t>У</a:t>
            </a:r>
            <a:r>
              <a:rPr lang="ru-RU" dirty="0" err="1" smtClean="0"/>
              <a:t>країна</a:t>
            </a:r>
            <a:r>
              <a:rPr lang="ru-RU" dirty="0" smtClean="0"/>
              <a:t>-центр»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15/10/2010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Редакція</a:t>
            </a:r>
            <a:r>
              <a:rPr lang="ru-RU" dirty="0" smtClean="0"/>
              <a:t> </a:t>
            </a:r>
            <a:r>
              <a:rPr lang="ru-RU" dirty="0" err="1"/>
              <a:t>газети</a:t>
            </a:r>
            <a:r>
              <a:rPr lang="ru-RU" dirty="0"/>
              <a:t> «</a:t>
            </a:r>
            <a:r>
              <a:rPr lang="ru-RU" dirty="0" err="1"/>
              <a:t>Правоє</a:t>
            </a:r>
            <a:r>
              <a:rPr lang="ru-RU" dirty="0"/>
              <a:t> </a:t>
            </a:r>
            <a:r>
              <a:rPr lang="ru-RU" dirty="0" err="1"/>
              <a:t>дєло</a:t>
            </a:r>
            <a:r>
              <a:rPr lang="ru-RU" dirty="0"/>
              <a:t>» та </a:t>
            </a:r>
            <a:r>
              <a:rPr lang="ru-RU" dirty="0" err="1"/>
              <a:t>Штекель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- </a:t>
            </a:r>
            <a:r>
              <a:rPr lang="ru-RU" dirty="0" smtClean="0"/>
              <a:t>29.02.2013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/>
              <a:t>Сінькова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»  27 лютого 2018 року </a:t>
            </a:r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zakon.rada.gov.ua/laws/show/974_c77/conv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Справи ЄСПЛ щодо України за ст. 10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3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Глобальна </a:t>
            </a:r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, заснована 24 </a:t>
            </a:r>
            <a:r>
              <a:rPr lang="ru-RU" dirty="0" err="1"/>
              <a:t>жовтня</a:t>
            </a:r>
            <a:r>
              <a:rPr lang="ru-RU" dirty="0"/>
              <a:t> 1945 на </a:t>
            </a:r>
            <a:r>
              <a:rPr lang="ru-RU" dirty="0" err="1"/>
              <a:t>конференції</a:t>
            </a:r>
            <a:r>
              <a:rPr lang="ru-RU" dirty="0"/>
              <a:t> у Сан-Франциско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Хартії</a:t>
            </a:r>
            <a:r>
              <a:rPr lang="ru-RU" dirty="0"/>
              <a:t> </a:t>
            </a:r>
            <a:r>
              <a:rPr lang="ru-RU" dirty="0" err="1"/>
              <a:t>Об'єднаних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Декларованою</a:t>
            </a:r>
            <a:r>
              <a:rPr lang="ru-RU" dirty="0" smtClean="0"/>
              <a:t> </a:t>
            </a:r>
            <a:r>
              <a:rPr lang="ru-RU" dirty="0"/>
              <a:t>метою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є </a:t>
            </a:r>
            <a:r>
              <a:rPr lang="ru-RU" dirty="0" err="1"/>
              <a:t>підтримання</a:t>
            </a:r>
            <a:r>
              <a:rPr lang="ru-RU" dirty="0"/>
              <a:t> та </a:t>
            </a:r>
            <a:r>
              <a:rPr lang="ru-RU" dirty="0" err="1"/>
              <a:t>зміцнення</a:t>
            </a:r>
            <a:r>
              <a:rPr lang="ru-RU" dirty="0"/>
              <a:t> миру й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,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співробітництва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державами </a:t>
            </a:r>
            <a:r>
              <a:rPr lang="ru-RU" dirty="0" err="1"/>
              <a:t>світу</a:t>
            </a:r>
            <a:r>
              <a:rPr lang="ru-RU" dirty="0" smtClean="0"/>
              <a:t>.</a:t>
            </a:r>
          </a:p>
          <a:p>
            <a:r>
              <a:rPr lang="ru-RU" dirty="0"/>
              <a:t>З 14 </a:t>
            </a:r>
            <a:r>
              <a:rPr lang="ru-RU" dirty="0" err="1"/>
              <a:t>липня</a:t>
            </a:r>
            <a:r>
              <a:rPr lang="ru-RU" dirty="0"/>
              <a:t> 2011 року </a:t>
            </a:r>
            <a:r>
              <a:rPr lang="ru-RU" dirty="0" err="1"/>
              <a:t>має</a:t>
            </a:r>
            <a:r>
              <a:rPr lang="ru-RU" dirty="0"/>
              <a:t> 193 </a:t>
            </a:r>
            <a:r>
              <a:rPr lang="ru-RU" dirty="0" err="1" smtClean="0"/>
              <a:t>держави</a:t>
            </a:r>
            <a:r>
              <a:rPr lang="ru-RU" dirty="0" smtClean="0"/>
              <a:t>-члени.</a:t>
            </a:r>
          </a:p>
          <a:p>
            <a:r>
              <a:rPr lang="ru-RU" dirty="0" err="1"/>
              <a:t>Генеральний</a:t>
            </a:r>
            <a:r>
              <a:rPr lang="ru-RU" dirty="0"/>
              <a:t> </a:t>
            </a:r>
            <a:r>
              <a:rPr lang="ru-RU" dirty="0" err="1"/>
              <a:t>секретар</a:t>
            </a:r>
            <a:r>
              <a:rPr lang="ru-RU" dirty="0"/>
              <a:t> </a:t>
            </a:r>
            <a:r>
              <a:rPr lang="ru-RU" dirty="0" smtClean="0"/>
              <a:t>ООН - </a:t>
            </a:r>
            <a:r>
              <a:rPr lang="ru-RU" dirty="0" err="1" smtClean="0"/>
              <a:t>Антоніу</a:t>
            </a:r>
            <a:r>
              <a:rPr lang="ru-RU" dirty="0" smtClean="0"/>
              <a:t> </a:t>
            </a:r>
            <a:r>
              <a:rPr lang="ru-RU" dirty="0" err="1" smtClean="0"/>
              <a:t>Гутерреш</a:t>
            </a:r>
            <a:r>
              <a:rPr lang="ru-RU" dirty="0" smtClean="0"/>
              <a:t>.</a:t>
            </a:r>
          </a:p>
          <a:p>
            <a:r>
              <a:rPr lang="ru-RU" dirty="0" smtClean="0"/>
              <a:t>Шта</a:t>
            </a:r>
            <a:r>
              <a:rPr lang="ru-RU" dirty="0"/>
              <a:t>б</a:t>
            </a:r>
            <a:r>
              <a:rPr lang="ru-RU" dirty="0" smtClean="0"/>
              <a:t>-квартира </a:t>
            </a:r>
            <a:r>
              <a:rPr lang="ru-RU" dirty="0" err="1"/>
              <a:t>розташована</a:t>
            </a:r>
            <a:r>
              <a:rPr lang="ru-RU" dirty="0"/>
              <a:t> у Нью-Йорку. </a:t>
            </a:r>
            <a:endParaRPr lang="ru-RU" dirty="0" smtClean="0"/>
          </a:p>
          <a:p>
            <a:r>
              <a:rPr lang="uk-UA" dirty="0" smtClean="0"/>
              <a:t>Головний документ -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декларація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 (1948), </a:t>
            </a:r>
            <a:r>
              <a:rPr lang="ru-RU" dirty="0" err="1"/>
              <a:t>Міжнародний</a:t>
            </a:r>
            <a:r>
              <a:rPr lang="ru-RU" dirty="0"/>
              <a:t> пакт про </a:t>
            </a:r>
            <a:r>
              <a:rPr lang="ru-RU" dirty="0" err="1"/>
              <a:t>громадянські</a:t>
            </a:r>
            <a:r>
              <a:rPr lang="ru-RU" dirty="0"/>
              <a:t> та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smtClean="0"/>
              <a:t>права (1966), </a:t>
            </a:r>
            <a:r>
              <a:rPr lang="ru-RU" dirty="0" err="1" smtClean="0"/>
              <a:t>Міжнародний</a:t>
            </a:r>
            <a:r>
              <a:rPr lang="ru-RU" dirty="0" smtClean="0"/>
              <a:t> пакт про </a:t>
            </a:r>
            <a:r>
              <a:rPr lang="ru-RU" dirty="0" err="1" smtClean="0"/>
              <a:t>економічні</a:t>
            </a:r>
            <a:r>
              <a:rPr lang="ru-RU" dirty="0" smtClean="0"/>
              <a:t>, </a:t>
            </a:r>
            <a:r>
              <a:rPr lang="ru-RU" dirty="0" err="1" smtClean="0"/>
              <a:t>соціальні</a:t>
            </a:r>
            <a:r>
              <a:rPr lang="ru-RU" dirty="0" smtClean="0"/>
              <a:t> та </a:t>
            </a:r>
            <a:r>
              <a:rPr lang="ru-RU" dirty="0" err="1" smtClean="0"/>
              <a:t>культурні</a:t>
            </a:r>
            <a:r>
              <a:rPr lang="ru-RU" dirty="0" smtClean="0"/>
              <a:t> права (1973).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41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832647" cy="27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476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ru-RU" dirty="0" err="1" smtClean="0"/>
              <a:t>міжурядова</a:t>
            </a:r>
            <a:r>
              <a:rPr lang="ru-RU" dirty="0" smtClean="0"/>
              <a:t> </a:t>
            </a:r>
            <a:r>
              <a:rPr lang="ru-RU" dirty="0" err="1"/>
              <a:t>організація</a:t>
            </a:r>
            <a:r>
              <a:rPr lang="ru-RU" dirty="0"/>
              <a:t>, до </a:t>
            </a:r>
            <a:r>
              <a:rPr lang="ru-RU" dirty="0" err="1"/>
              <a:t>якої</a:t>
            </a:r>
            <a:r>
              <a:rPr lang="ru-RU" dirty="0"/>
              <a:t> входить 47 </a:t>
            </a:r>
            <a:r>
              <a:rPr lang="ru-RU" dirty="0" smtClean="0"/>
              <a:t>держав-</a:t>
            </a:r>
            <a:r>
              <a:rPr lang="ru-RU" dirty="0" err="1" smtClean="0"/>
              <a:t>членів</a:t>
            </a:r>
            <a:r>
              <a:rPr lang="ru-RU" dirty="0" smtClean="0"/>
              <a:t>, </a:t>
            </a:r>
            <a:r>
              <a:rPr lang="ru-RU" dirty="0" err="1" smtClean="0"/>
              <a:t>завданням</a:t>
            </a:r>
            <a:r>
              <a:rPr lang="ru-RU" dirty="0" smtClean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smtClean="0"/>
              <a:t>є:  </a:t>
            </a:r>
          </a:p>
          <a:p>
            <a:r>
              <a:rPr lang="ru-RU" dirty="0" err="1" smtClean="0"/>
              <a:t>захищати</a:t>
            </a:r>
            <a:r>
              <a:rPr lang="ru-RU" dirty="0" smtClean="0"/>
              <a:t> </a:t>
            </a:r>
            <a:r>
              <a:rPr lang="ru-RU" dirty="0"/>
              <a:t>права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плюралістичну</a:t>
            </a:r>
            <a:r>
              <a:rPr lang="ru-RU" dirty="0"/>
              <a:t> </a:t>
            </a:r>
            <a:r>
              <a:rPr lang="ru-RU" dirty="0" err="1"/>
              <a:t>демократію</a:t>
            </a:r>
            <a:r>
              <a:rPr lang="ru-RU" dirty="0"/>
              <a:t> і</a:t>
            </a:r>
            <a:r>
              <a:rPr lang="ru-RU" dirty="0" smtClean="0"/>
              <a:t> верховенство </a:t>
            </a:r>
            <a:r>
              <a:rPr lang="ru-RU" dirty="0"/>
              <a:t>права; </a:t>
            </a:r>
            <a:endParaRPr lang="ru-RU" dirty="0" smtClean="0"/>
          </a:p>
          <a:p>
            <a:r>
              <a:rPr lang="ru-RU" dirty="0" err="1" smtClean="0"/>
              <a:t>сприяти</a:t>
            </a:r>
            <a:r>
              <a:rPr lang="ru-RU" dirty="0" smtClean="0"/>
              <a:t> </a:t>
            </a:r>
            <a:r>
              <a:rPr lang="ru-RU" dirty="0" err="1"/>
              <a:t>усвідомленню</a:t>
            </a:r>
            <a:r>
              <a:rPr lang="ru-RU" dirty="0"/>
              <a:t> й</a:t>
            </a:r>
            <a:r>
              <a:rPr lang="ru-RU" dirty="0" smtClean="0"/>
              <a:t> </a:t>
            </a:r>
            <a:r>
              <a:rPr lang="ru-RU" dirty="0" err="1"/>
              <a:t>оцінці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 smtClean="0"/>
              <a:t>культурної</a:t>
            </a:r>
            <a:r>
              <a:rPr lang="ru-RU" dirty="0" smtClean="0"/>
              <a:t> </a:t>
            </a:r>
            <a:r>
              <a:rPr lang="ru-RU" dirty="0" err="1" smtClean="0"/>
              <a:t>самобутності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розмаїття</a:t>
            </a:r>
            <a:r>
              <a:rPr lang="ru-RU" dirty="0"/>
              <a:t> </a:t>
            </a:r>
            <a:r>
              <a:rPr lang="ru-RU" dirty="0" err="1"/>
              <a:t>європейських</a:t>
            </a:r>
            <a:r>
              <a:rPr lang="ru-RU" dirty="0"/>
              <a:t> культур; </a:t>
            </a:r>
            <a:endParaRPr lang="ru-RU" dirty="0" smtClean="0"/>
          </a:p>
          <a:p>
            <a:r>
              <a:rPr lang="ru-RU" dirty="0" err="1" smtClean="0"/>
              <a:t>знаходити</a:t>
            </a:r>
            <a:r>
              <a:rPr lang="ru-RU" dirty="0" smtClean="0"/>
              <a:t>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smtClean="0"/>
              <a:t>проблем,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існують</a:t>
            </a:r>
            <a:r>
              <a:rPr lang="ru-RU" dirty="0"/>
              <a:t> у </a:t>
            </a:r>
            <a:r>
              <a:rPr lang="ru-RU" dirty="0" err="1"/>
              <a:t>суспільстві</a:t>
            </a:r>
            <a:r>
              <a:rPr lang="ru-RU" dirty="0"/>
              <a:t> (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меншини</a:t>
            </a:r>
            <a:r>
              <a:rPr lang="ru-RU" dirty="0"/>
              <a:t>, </a:t>
            </a:r>
            <a:r>
              <a:rPr lang="ru-RU" dirty="0" err="1"/>
              <a:t>ксенофобія</a:t>
            </a:r>
            <a:r>
              <a:rPr lang="ru-RU" dirty="0"/>
              <a:t>, </a:t>
            </a:r>
            <a:r>
              <a:rPr lang="ru-RU" dirty="0" err="1" smtClean="0"/>
              <a:t>нетерпимість</a:t>
            </a:r>
            <a:r>
              <a:rPr lang="ru-RU" dirty="0" smtClean="0"/>
              <a:t>,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клонування</a:t>
            </a:r>
            <a:r>
              <a:rPr lang="ru-RU" dirty="0"/>
              <a:t>, </a:t>
            </a:r>
            <a:r>
              <a:rPr lang="ru-RU" dirty="0" err="1"/>
              <a:t>СНІД</a:t>
            </a:r>
            <a:r>
              <a:rPr lang="ru-RU" dirty="0"/>
              <a:t>, наркотики, </a:t>
            </a:r>
            <a:r>
              <a:rPr lang="ru-RU" dirty="0" err="1" smtClean="0"/>
              <a:t>організована</a:t>
            </a:r>
            <a:r>
              <a:rPr lang="ru-RU" dirty="0" smtClean="0"/>
              <a:t> </a:t>
            </a:r>
            <a:r>
              <a:rPr lang="ru-RU" dirty="0" err="1" smtClean="0"/>
              <a:t>злочинність</a:t>
            </a:r>
            <a:r>
              <a:rPr lang="ru-RU" dirty="0" smtClean="0"/>
              <a:t> </a:t>
            </a:r>
            <a:r>
              <a:rPr lang="ru-RU" dirty="0"/>
              <a:t>і т. </a:t>
            </a:r>
            <a:r>
              <a:rPr lang="ru-RU" dirty="0" err="1"/>
              <a:t>ін</a:t>
            </a:r>
            <a:r>
              <a:rPr lang="ru-RU" dirty="0"/>
              <a:t>.); </a:t>
            </a:r>
            <a:endParaRPr lang="ru-RU" dirty="0" smtClean="0"/>
          </a:p>
          <a:p>
            <a:r>
              <a:rPr lang="ru-RU" dirty="0" err="1" smtClean="0"/>
              <a:t>допомагати</a:t>
            </a:r>
            <a:r>
              <a:rPr lang="ru-RU" dirty="0" smtClean="0"/>
              <a:t> </a:t>
            </a:r>
            <a:r>
              <a:rPr lang="ru-RU" dirty="0" err="1"/>
              <a:t>стверджувати</a:t>
            </a:r>
            <a:r>
              <a:rPr lang="ru-RU" dirty="0"/>
              <a:t> </a:t>
            </a:r>
            <a:r>
              <a:rPr lang="ru-RU" dirty="0" err="1"/>
              <a:t>стабільність</a:t>
            </a:r>
            <a:r>
              <a:rPr lang="ru-RU" dirty="0"/>
              <a:t> </a:t>
            </a:r>
            <a:r>
              <a:rPr lang="ru-RU" dirty="0" err="1"/>
              <a:t>демократії</a:t>
            </a:r>
            <a:r>
              <a:rPr lang="ru-RU" dirty="0"/>
              <a:t> у </a:t>
            </a:r>
            <a:r>
              <a:rPr lang="ru-RU" dirty="0" err="1" smtClean="0"/>
              <a:t>Європі</a:t>
            </a:r>
            <a:r>
              <a:rPr lang="ru-RU" dirty="0" smtClean="0"/>
              <a:t> через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, </a:t>
            </a:r>
            <a:r>
              <a:rPr lang="ru-RU" dirty="0" err="1"/>
              <a:t>законотворчих</a:t>
            </a:r>
            <a:r>
              <a:rPr lang="ru-RU" dirty="0"/>
              <a:t> та </a:t>
            </a:r>
            <a:r>
              <a:rPr lang="ru-RU" dirty="0" err="1"/>
              <a:t>конституційних</a:t>
            </a:r>
            <a:r>
              <a:rPr lang="ru-RU" dirty="0"/>
              <a:t> реформ.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Рада </a:t>
            </a:r>
            <a:r>
              <a:rPr lang="ru-RU" dirty="0" err="1"/>
              <a:t>Європи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947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633</TotalTime>
  <Words>4636</Words>
  <Application>Microsoft Office PowerPoint</Application>
  <PresentationFormat>Экран (4:3)</PresentationFormat>
  <Paragraphs>383</Paragraphs>
  <Slides>64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Открытая</vt:lpstr>
      <vt:lpstr>Міжнародне інформаційне право</vt:lpstr>
      <vt:lpstr>Міжнародне інформаційне право</vt:lpstr>
      <vt:lpstr>Джерела міжнародного інформаційного права</vt:lpstr>
      <vt:lpstr>Міжнародні організації, документи яких ратифіковані Україною</vt:lpstr>
      <vt:lpstr>Ліга Націй (1919-1945)</vt:lpstr>
      <vt:lpstr>Презентация PowerPoint</vt:lpstr>
      <vt:lpstr>ООН</vt:lpstr>
      <vt:lpstr>Презентация PowerPoint</vt:lpstr>
      <vt:lpstr>Рада Європи </vt:lpstr>
      <vt:lpstr>Рада Європи</vt:lpstr>
      <vt:lpstr>Фундаментальні цінності Ради Європи</vt:lpstr>
      <vt:lpstr>Генеральний секретар Ради Європи</vt:lpstr>
      <vt:lpstr>Принципи міжнародного інформаційного права</vt:lpstr>
      <vt:lpstr>Документи ООН у галузі інформації, які ратифіковані Україною</vt:lpstr>
      <vt:lpstr>Програма ЮНЕСКО «Інформація для всіх" щодо розбудови інформаціного суспільства (2000)</vt:lpstr>
      <vt:lpstr>Програма ЮНЕСКО «Інформація для всіх«: основні розділи програми</vt:lpstr>
      <vt:lpstr>Програма ЮНЕСКО «Інформація для всіх«: основні розділи програми</vt:lpstr>
      <vt:lpstr>Програма ЮНЕСКО «Інформація для всіх«: основні розділи програми</vt:lpstr>
      <vt:lpstr>Програма ЮНЕСКО «Інформація для всіх«: основні розділи програми</vt:lpstr>
      <vt:lpstr>Декларація принципів ООН "Побудова інформаційного суспільства - глобальне завдання у новому тисячолітті« (2003)</vt:lpstr>
      <vt:lpstr>Декларація принципів ООН "Побудова інформаційного суспільства - глобальне завдання у новому тисячолітті« (2003)</vt:lpstr>
      <vt:lpstr>Декларація принципів ООН "Побудова інформаційного суспільства - глобальне завдання у новому тисячолітті« (2003)</vt:lpstr>
      <vt:lpstr>Окінавська хартія глобального інформаційного суспільства (2000)</vt:lpstr>
      <vt:lpstr>Документи Ради Европи  у галузі інформації, які ратифіковані Україною</vt:lpstr>
      <vt:lpstr>Документи Ради Европи  у галузі інформації, які ратифіковані Україною</vt:lpstr>
      <vt:lpstr>Документи Ради Европи  у галузі інформації, які ратифіковані Україною</vt:lpstr>
      <vt:lpstr>Загальна декларація прав людини</vt:lpstr>
      <vt:lpstr>Загальна декларація прав людини</vt:lpstr>
      <vt:lpstr>Загальна декларація прав людини</vt:lpstr>
      <vt:lpstr>Трохи історії</vt:lpstr>
      <vt:lpstr>Права і свободи людини</vt:lpstr>
      <vt:lpstr>Головні напрями визначення суті прав і свобод людини</vt:lpstr>
      <vt:lpstr>Покоління прав людини </vt:lpstr>
      <vt:lpstr>І покоління прав людини</vt:lpstr>
      <vt:lpstr>ІІ покоління прав людини (позитивні права )</vt:lpstr>
      <vt:lpstr>ІІІ покоління прав людини</vt:lpstr>
      <vt:lpstr>IVпокоління прав людини</vt:lpstr>
      <vt:lpstr>Загальна декларація прав людини</vt:lpstr>
      <vt:lpstr>Міжнародний пакт про громадянські та політичні права (1966/1976)</vt:lpstr>
      <vt:lpstr>Міжнародний пакт про громадянські та політичні права (1966/1976)</vt:lpstr>
      <vt:lpstr>ЗУ Про засади запобігання та протидії дискримінації в Україні, 2013</vt:lpstr>
      <vt:lpstr>ЗУ Про засади запобігання та протидії дискримінації в Україні, 2013</vt:lpstr>
      <vt:lpstr>ЗУ Про засади запобігання та протидії дискримінації в Україні, 2013</vt:lpstr>
      <vt:lpstr>ЗУ Про засади запобігання та протидії дискримінації в Україні, 2013</vt:lpstr>
      <vt:lpstr>Конвенція про захист прав людини й основоположних свобод</vt:lpstr>
      <vt:lpstr>Презентация PowerPoint</vt:lpstr>
      <vt:lpstr>Право на приватне життя</vt:lpstr>
      <vt:lpstr>Право на приватне життя</vt:lpstr>
      <vt:lpstr>Презентация PowerPoint</vt:lpstr>
      <vt:lpstr>Європейський суд з прав людини</vt:lpstr>
      <vt:lpstr>Європейський суд з прав людини</vt:lpstr>
      <vt:lpstr>Європейський суд з прав людини</vt:lpstr>
      <vt:lpstr>Європейський суд з прав людини</vt:lpstr>
      <vt:lpstr>До прав, які можуть бути захищені ЄСПЛ, відносяться права </vt:lpstr>
      <vt:lpstr>До прав, які можуть бути захищені ЄСПЛ, відносяться права </vt:lpstr>
      <vt:lpstr>До прав, які можуть бути захищені ЄСПЛ, відносяться права </vt:lpstr>
      <vt:lpstr>Презентация PowerPoint</vt:lpstr>
      <vt:lpstr>Презентация PowerPoint</vt:lpstr>
      <vt:lpstr>Статистика 2017 року</vt:lpstr>
      <vt:lpstr>Поточна статистика щодо кількості поданих заяв до ЄСПЛ</vt:lpstr>
      <vt:lpstr>Порушення за статтею та державою</vt:lpstr>
      <vt:lpstr>Україна-ЄСПЛ, 2020 (86 заяв)</vt:lpstr>
      <vt:lpstr>Україна-ЄСПЛ, 2020 (86 заяв)</vt:lpstr>
      <vt:lpstr>Справи ЄСПЛ щодо України за ст. 10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Міжнародне інформаційне право</dc:title>
  <dc:creator>User</dc:creator>
  <cp:lastModifiedBy>User</cp:lastModifiedBy>
  <cp:revision>50</cp:revision>
  <dcterms:created xsi:type="dcterms:W3CDTF">2019-10-20T13:44:12Z</dcterms:created>
  <dcterms:modified xsi:type="dcterms:W3CDTF">2021-02-16T08:29:23Z</dcterms:modified>
</cp:coreProperties>
</file>