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41"/>
  </p:notesMasterIdLst>
  <p:handoutMasterIdLst>
    <p:handoutMasterId r:id="rId42"/>
  </p:handoutMasterIdLst>
  <p:sldIdLst>
    <p:sldId id="296" r:id="rId2"/>
    <p:sldId id="297" r:id="rId3"/>
    <p:sldId id="256" r:id="rId4"/>
    <p:sldId id="298" r:id="rId5"/>
    <p:sldId id="299" r:id="rId6"/>
    <p:sldId id="300" r:id="rId7"/>
    <p:sldId id="301" r:id="rId8"/>
    <p:sldId id="258" r:id="rId9"/>
    <p:sldId id="259" r:id="rId10"/>
    <p:sldId id="260" r:id="rId11"/>
    <p:sldId id="261" r:id="rId12"/>
    <p:sldId id="262" r:id="rId13"/>
    <p:sldId id="302" r:id="rId14"/>
    <p:sldId id="263" r:id="rId15"/>
    <p:sldId id="264" r:id="rId16"/>
    <p:sldId id="267" r:id="rId17"/>
    <p:sldId id="268" r:id="rId18"/>
    <p:sldId id="269" r:id="rId19"/>
    <p:sldId id="270" r:id="rId20"/>
    <p:sldId id="303" r:id="rId21"/>
    <p:sldId id="272" r:id="rId22"/>
    <p:sldId id="271" r:id="rId23"/>
    <p:sldId id="273" r:id="rId24"/>
    <p:sldId id="275" r:id="rId25"/>
    <p:sldId id="274" r:id="rId26"/>
    <p:sldId id="276" r:id="rId27"/>
    <p:sldId id="277" r:id="rId28"/>
    <p:sldId id="278" r:id="rId29"/>
    <p:sldId id="279" r:id="rId30"/>
    <p:sldId id="280" r:id="rId31"/>
    <p:sldId id="281" r:id="rId32"/>
    <p:sldId id="283" r:id="rId33"/>
    <p:sldId id="284" r:id="rId34"/>
    <p:sldId id="289" r:id="rId35"/>
    <p:sldId id="288" r:id="rId36"/>
    <p:sldId id="285" r:id="rId37"/>
    <p:sldId id="290" r:id="rId38"/>
    <p:sldId id="294" r:id="rId39"/>
    <p:sldId id="295" r:id="rId4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1DF3"/>
    <a:srgbClr val="FFFFCC"/>
    <a:srgbClr val="FFFF99"/>
    <a:srgbClr val="19F74E"/>
    <a:srgbClr val="FF6600"/>
    <a:srgbClr val="EF215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0" autoAdjust="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ru-RU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ru-RU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ru-RU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9A3C9A-9284-4957-A5D8-EDBD322F1E49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ru-RU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ru-RU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ru-RU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035DC6B-9811-4DAC-AB9F-D547B676270E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35DC6B-9811-4DAC-AB9F-D547B676270E}" type="slidenum">
              <a:rPr lang="en-US" altLang="ru-RU" smtClean="0"/>
              <a:pPr/>
              <a:t>11</a:t>
            </a:fld>
            <a:endParaRPr lang="en-US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8466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31846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318468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318469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8470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8471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18472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318473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8474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1847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31847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318477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1847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18479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FF80067-2768-4F0C-8CC2-F0C9C418E1F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9BBE21-D7B1-4681-80AA-FADA4E9BF66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856466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68A13B-857B-449D-A639-3B735E54BE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799612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0E1EB0-1738-4464-BF99-1F663DAF3F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901370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6D5E1C-19D4-4E0F-A262-EC78503183C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4057670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188A0A-2D71-4748-9C8E-E7A0AA530E5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939364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81ABC3-2840-48F3-AB5F-540EBCFB0FE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860148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496B51-58FD-4F2C-AD5B-E1DF1272043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095598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347EF-7EA5-4F2A-AD27-97647A9ABC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815062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FDB4A2-70DF-409C-85BC-3DE8FF5193D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68312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80C559-702B-4218-9EF3-61D2DC5A4CB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137549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42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31744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31744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31744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744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1744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1744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1744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 altLang="ru-RU"/>
          </a:p>
        </p:txBody>
      </p:sp>
      <p:sp>
        <p:nvSpPr>
          <p:cNvPr id="31745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 altLang="ru-RU"/>
          </a:p>
        </p:txBody>
      </p:sp>
      <p:sp>
        <p:nvSpPr>
          <p:cNvPr id="31745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18CF3DC7-A850-4F69-A5E0-FA02E84726C1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31745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700808"/>
            <a:ext cx="7628384" cy="1647056"/>
          </a:xfrm>
        </p:spPr>
        <p:txBody>
          <a:bodyPr/>
          <a:lstStyle/>
          <a:p>
            <a:pPr algn="ctr"/>
            <a:r>
              <a:rPr lang="uk-UA" sz="6600" b="1" dirty="0" smtClean="0">
                <a:solidFill>
                  <a:srgbClr val="C00000"/>
                </a:solidFill>
                <a:latin typeface="Arial Black" pitchFamily="34" charset="0"/>
              </a:rPr>
              <a:t>ЛІНГВІСТИЧНА ТИПОЛОГІЯ</a:t>
            </a:r>
            <a:endParaRPr lang="uk-UA" sz="66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277813"/>
            <a:ext cx="7499350" cy="1206500"/>
          </a:xfrm>
        </p:spPr>
        <p:txBody>
          <a:bodyPr/>
          <a:lstStyle/>
          <a:p>
            <a:pPr algn="ctr"/>
            <a:r>
              <a:rPr lang="ru-RU" altLang="ru-RU" sz="32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Поділ</a:t>
            </a:r>
            <a:r>
              <a:rPr lang="ru-RU" altLang="ru-RU" sz="32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2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мов</a:t>
            </a:r>
            <a:r>
              <a:rPr lang="ru-RU" altLang="ru-RU" sz="32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на </a:t>
            </a:r>
            <a:r>
              <a:rPr lang="ru-RU" altLang="ru-RU" sz="32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групи</a:t>
            </a:r>
            <a:r>
              <a:rPr lang="ru-RU" altLang="ru-RU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/>
            </a:r>
            <a:br>
              <a:rPr lang="ru-RU" altLang="ru-RU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</a:br>
            <a:r>
              <a:rPr lang="ru-RU" altLang="ru-RU" sz="32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залежно</a:t>
            </a:r>
            <a:r>
              <a:rPr lang="ru-RU" altLang="ru-RU" sz="32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2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від</a:t>
            </a:r>
            <a:r>
              <a:rPr lang="ru-RU" altLang="ru-RU" sz="32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2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наявності</a:t>
            </a:r>
            <a:r>
              <a:rPr lang="ru-RU" altLang="ru-RU" sz="32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2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афіксів</a:t>
            </a:r>
            <a:endParaRPr lang="ru-RU" altLang="ru-RU" sz="32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1.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Мови</a:t>
            </a:r>
            <a:r>
              <a:rPr lang="ru-RU" altLang="ru-RU" dirty="0" smtClean="0">
                <a:latin typeface="Trebuchet MS" panose="020B0603020202020204" pitchFamily="34" charset="0"/>
              </a:rPr>
              <a:t>, у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яких</a:t>
            </a:r>
            <a:r>
              <a:rPr lang="ru-RU" altLang="ru-RU" dirty="0" smtClean="0">
                <a:latin typeface="Trebuchet MS" panose="020B0603020202020204" pitchFamily="34" charset="0"/>
              </a:rPr>
              <a:t> слова </a:t>
            </a:r>
            <a:r>
              <a:rPr lang="ru-RU" altLang="ru-RU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не </a:t>
            </a:r>
            <a:r>
              <a:rPr lang="ru-RU" altLang="ru-RU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мають</a:t>
            </a:r>
            <a:r>
              <a:rPr lang="ru-RU" altLang="ru-RU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афіксів</a:t>
            </a:r>
            <a:r>
              <a:rPr lang="ru-RU" altLang="ru-RU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.</a:t>
            </a:r>
            <a:endParaRPr lang="ru-RU" altLang="ru-RU" dirty="0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2.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Мови</a:t>
            </a:r>
            <a:r>
              <a:rPr lang="ru-RU" altLang="ru-RU" dirty="0" smtClean="0">
                <a:latin typeface="Trebuchet MS" panose="020B0603020202020204" pitchFamily="34" charset="0"/>
              </a:rPr>
              <a:t>, у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яких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слова </a:t>
            </a:r>
            <a:r>
              <a:rPr lang="ru-RU" altLang="ru-RU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мають</a:t>
            </a:r>
            <a:r>
              <a:rPr lang="ru-RU" altLang="ru-RU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афікси</a:t>
            </a:r>
            <a:r>
              <a:rPr lang="ru-RU" altLang="ru-RU" dirty="0" smtClean="0">
                <a:latin typeface="Trebuchet MS" panose="020B0603020202020204" pitchFamily="34" charset="0"/>
              </a:rPr>
              <a:t>.</a:t>
            </a:r>
            <a:endParaRPr lang="ru-RU" altLang="ru-RU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0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0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0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Ізолятивні</a:t>
            </a:r>
            <a:r>
              <a:rPr lang="ru-RU" altLang="ru-RU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(</a:t>
            </a:r>
            <a:r>
              <a:rPr lang="ru-RU" altLang="ru-RU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кореневі</a:t>
            </a:r>
            <a:r>
              <a:rPr lang="ru-RU" altLang="ru-RU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) </a:t>
            </a:r>
            <a:r>
              <a:rPr lang="ru-RU" altLang="ru-RU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мови</a:t>
            </a:r>
            <a:endParaRPr lang="ru-RU" altLang="ru-RU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00200"/>
            <a:ext cx="7931224" cy="5257800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solidFill>
                  <a:schemeClr val="hlink"/>
                </a:solidFill>
                <a:latin typeface="Trebuchet MS" panose="020B0603020202020204" pitchFamily="34" charset="0"/>
              </a:rPr>
              <a:t>Слова </a:t>
            </a: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    </a:t>
            </a:r>
            <a:r>
              <a:rPr lang="ru-RU" altLang="ru-RU" dirty="0">
                <a:solidFill>
                  <a:srgbClr val="EF2152"/>
                </a:solidFill>
                <a:latin typeface="Trebuchet MS" panose="020B0603020202020204" pitchFamily="34" charset="0"/>
              </a:rPr>
              <a:t> *</a:t>
            </a:r>
            <a:r>
              <a:rPr lang="ru-RU" altLang="ru-RU" dirty="0">
                <a:latin typeface="Trebuchet MS" panose="020B0603020202020204" pitchFamily="34" charset="0"/>
              </a:rPr>
              <a:t> не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мають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змінних</a:t>
            </a:r>
            <a:r>
              <a:rPr lang="ru-RU" altLang="ru-RU" dirty="0" smtClean="0">
                <a:latin typeface="Trebuchet MS" panose="020B0603020202020204" pitchFamily="34" charset="0"/>
              </a:rPr>
              <a:t> форм; </a:t>
            </a:r>
            <a:endParaRPr lang="ru-RU" altLang="ru-RU" dirty="0">
              <a:latin typeface="Trebuchet MS" panose="020B0603020202020204" pitchFamily="34" charset="0"/>
            </a:endParaRP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solidFill>
                  <a:srgbClr val="EF2152"/>
                </a:solidFill>
                <a:latin typeface="Trebuchet MS" panose="020B0603020202020204" pitchFamily="34" charset="0"/>
              </a:rPr>
              <a:t>     *</a:t>
            </a:r>
            <a:r>
              <a:rPr lang="ru-RU" altLang="ru-RU" dirty="0">
                <a:latin typeface="Trebuchet MS" panose="020B0603020202020204" pitchFamily="34" charset="0"/>
              </a:rPr>
              <a:t> формально не </a:t>
            </a:r>
            <a:r>
              <a:rPr lang="ru-RU" altLang="ru-RU" dirty="0" smtClean="0">
                <a:latin typeface="Trebuchet MS" panose="020B0603020202020204" pitchFamily="34" charset="0"/>
              </a:rPr>
              <a:t>пов</a:t>
            </a:r>
            <a:r>
              <a:rPr lang="en-US" altLang="ru-RU" dirty="0" smtClean="0">
                <a:latin typeface="Trebuchet MS" panose="020B0603020202020204" pitchFamily="34" charset="0"/>
              </a:rPr>
              <a:t>’</a:t>
            </a:r>
            <a:r>
              <a:rPr lang="ru-RU" altLang="ru-RU" dirty="0" smtClean="0">
                <a:latin typeface="Trebuchet MS" panose="020B0603020202020204" pitchFamily="34" charset="0"/>
              </a:rPr>
              <a:t>язані один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з</a:t>
            </a:r>
            <a:r>
              <a:rPr lang="ru-RU" altLang="ru-RU" dirty="0" smtClean="0">
                <a:latin typeface="Trebuchet MS" panose="020B0603020202020204" pitchFamily="34" charset="0"/>
              </a:rPr>
              <a:t> одним;</a:t>
            </a:r>
            <a:endParaRPr lang="ru-RU" altLang="ru-RU" dirty="0">
              <a:latin typeface="Trebuchet MS" panose="020B0603020202020204" pitchFamily="34" charset="0"/>
            </a:endParaRPr>
          </a:p>
          <a:p>
            <a:pPr marL="533400" indent="-533400">
              <a:buFontTx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     </a:t>
            </a:r>
            <a:r>
              <a:rPr lang="ru-RU" altLang="ru-RU" dirty="0">
                <a:solidFill>
                  <a:srgbClr val="EF2152"/>
                </a:solidFill>
                <a:latin typeface="Trebuchet MS" panose="020B0603020202020204" pitchFamily="34" charset="0"/>
              </a:rPr>
              <a:t>*</a:t>
            </a:r>
            <a:r>
              <a:rPr lang="ru-RU" altLang="ru-RU" dirty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мають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коротку</a:t>
            </a:r>
            <a:r>
              <a:rPr lang="ru-RU" altLang="ru-RU" dirty="0" smtClean="0">
                <a:latin typeface="Trebuchet MS" panose="020B0603020202020204" pitchFamily="34" charset="0"/>
              </a:rPr>
              <a:t> структуру; </a:t>
            </a:r>
            <a:endParaRPr lang="ru-RU" altLang="ru-RU" dirty="0">
              <a:latin typeface="Trebuchet MS" panose="020B0603020202020204" pitchFamily="34" charset="0"/>
            </a:endParaRPr>
          </a:p>
          <a:p>
            <a:pPr marL="533400" indent="-533400">
              <a:buFontTx/>
              <a:buNone/>
            </a:pPr>
            <a:r>
              <a:rPr lang="ru-RU" altLang="ru-RU" dirty="0">
                <a:solidFill>
                  <a:srgbClr val="EF2152"/>
                </a:solidFill>
                <a:latin typeface="Trebuchet MS" panose="020B0603020202020204" pitchFamily="34" charset="0"/>
              </a:rPr>
              <a:t>     *</a:t>
            </a:r>
            <a:r>
              <a:rPr lang="ru-RU" altLang="ru-RU" dirty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межі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складів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= </a:t>
            </a:r>
            <a:r>
              <a:rPr lang="ru-RU" altLang="ru-RU" dirty="0" smtClean="0">
                <a:latin typeface="Trebuchet MS" panose="020B0603020202020204" pitchFamily="34" charset="0"/>
              </a:rPr>
              <a:t>межам </a:t>
            </a:r>
            <a:r>
              <a:rPr lang="ru-RU" altLang="ru-RU" dirty="0">
                <a:latin typeface="Trebuchet MS" panose="020B0603020202020204" pitchFamily="34" charset="0"/>
              </a:rPr>
              <a:t>морфем; </a:t>
            </a:r>
          </a:p>
          <a:p>
            <a:pPr marL="533400" indent="-533400">
              <a:buFontTx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     </a:t>
            </a:r>
            <a:r>
              <a:rPr lang="ru-RU" altLang="ru-RU" dirty="0">
                <a:solidFill>
                  <a:srgbClr val="EF2152"/>
                </a:solidFill>
                <a:latin typeface="Trebuchet MS" panose="020B0603020202020204" pitchFamily="34" charset="0"/>
              </a:rPr>
              <a:t>*</a:t>
            </a:r>
            <a:r>
              <a:rPr lang="ru-RU" altLang="ru-RU" dirty="0">
                <a:latin typeface="Trebuchet MS" panose="020B0603020202020204" pitchFamily="34" charset="0"/>
              </a:rPr>
              <a:t> часто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односкладні</a:t>
            </a:r>
            <a:r>
              <a:rPr lang="ru-RU" altLang="ru-RU" dirty="0" smtClean="0">
                <a:latin typeface="Trebuchet MS" panose="020B0603020202020204" pitchFamily="34" charset="0"/>
              </a:rPr>
              <a:t>,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розрізняються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омоніми</a:t>
            </a:r>
            <a:r>
              <a:rPr lang="ru-RU" altLang="ru-RU" dirty="0" smtClean="0">
                <a:latin typeface="Trebuchet MS" panose="020B0603020202020204" pitchFamily="34" charset="0"/>
              </a:rPr>
              <a:t> за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допомогою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музичного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наголосу</a:t>
            </a:r>
            <a:r>
              <a:rPr lang="ru-RU" altLang="ru-RU" dirty="0" smtClean="0">
                <a:latin typeface="Trebuchet MS" panose="020B0603020202020204" pitchFamily="34" charset="0"/>
              </a:rPr>
              <a:t>.</a:t>
            </a:r>
          </a:p>
          <a:p>
            <a:pPr marL="533400" indent="-533400">
              <a:buFontTx/>
              <a:buNone/>
            </a:pPr>
            <a:r>
              <a:rPr lang="ru-RU" altLang="ru-RU" dirty="0" smtClean="0">
                <a:latin typeface="Trebuchet MS" panose="020B0603020202020204" pitchFamily="34" charset="0"/>
              </a:rPr>
              <a:t>А.Шлегель: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це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аморфні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мови</a:t>
            </a:r>
            <a:r>
              <a:rPr lang="ru-RU" altLang="ru-RU" dirty="0" smtClean="0">
                <a:latin typeface="Trebuchet MS" panose="020B0603020202020204" pitchFamily="34" charset="0"/>
              </a:rPr>
              <a:t>,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безформні</a:t>
            </a:r>
            <a:r>
              <a:rPr lang="ru-RU" altLang="ru-RU" dirty="0" smtClean="0">
                <a:latin typeface="Trebuchet MS" panose="020B0603020202020204" pitchFamily="34" charset="0"/>
              </a:rPr>
              <a:t>. Але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це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надто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узагальнена</a:t>
            </a:r>
            <a:r>
              <a:rPr lang="ru-RU" altLang="ru-RU" dirty="0" smtClean="0">
                <a:latin typeface="Trebuchet MS" panose="020B0603020202020204" pitchFamily="34" charset="0"/>
              </a:rPr>
              <a:t> характеристика.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8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Приклади</a:t>
            </a:r>
            <a:r>
              <a:rPr lang="ru-RU" altLang="ru-RU" sz="38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8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розрізнення</a:t>
            </a:r>
            <a:r>
              <a:rPr lang="ru-RU" altLang="ru-RU" sz="38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8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слів-омонімів</a:t>
            </a:r>
            <a:endParaRPr lang="ru-RU" altLang="ru-RU" sz="38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997152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u="sng" dirty="0" err="1" smtClean="0">
                <a:latin typeface="Trebuchet MS" panose="020B0603020202020204" pitchFamily="34" charset="0"/>
              </a:rPr>
              <a:t>Китайська</a:t>
            </a:r>
            <a:r>
              <a:rPr lang="ru-RU" altLang="ru-RU" u="sng" dirty="0" smtClean="0">
                <a:latin typeface="Trebuchet MS" panose="020B0603020202020204" pitchFamily="34" charset="0"/>
              </a:rPr>
              <a:t> </a:t>
            </a:r>
            <a:r>
              <a:rPr lang="ru-RU" altLang="ru-RU" u="sng" dirty="0" err="1" smtClean="0">
                <a:latin typeface="Trebuchet MS" panose="020B0603020202020204" pitchFamily="34" charset="0"/>
              </a:rPr>
              <a:t>мова</a:t>
            </a:r>
            <a:r>
              <a:rPr lang="ru-RU" altLang="ru-RU" dirty="0" smtClean="0">
                <a:latin typeface="Trebuchet MS" panose="020B0603020202020204" pitchFamily="34" charset="0"/>
              </a:rPr>
              <a:t>:</a:t>
            </a:r>
            <a:endParaRPr lang="ru-RU" altLang="ru-RU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 err="1" smtClean="0">
                <a:solidFill>
                  <a:srgbClr val="4B1DF3"/>
                </a:solidFill>
                <a:latin typeface="Trebuchet MS" panose="020B0603020202020204" pitchFamily="34" charset="0"/>
              </a:rPr>
              <a:t>Ма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– </a:t>
            </a:r>
            <a:r>
              <a:rPr lang="ru-RU" altLang="ru-RU" u="sng" dirty="0" err="1" smtClean="0">
                <a:latin typeface="Trebuchet MS" panose="020B0603020202020204" pitchFamily="34" charset="0"/>
              </a:rPr>
              <a:t>рівний</a:t>
            </a:r>
            <a:r>
              <a:rPr lang="ru-RU" altLang="ru-RU" u="sng" dirty="0" smtClean="0">
                <a:latin typeface="Trebuchet MS" panose="020B0603020202020204" pitchFamily="34" charset="0"/>
              </a:rPr>
              <a:t> </a:t>
            </a:r>
            <a:r>
              <a:rPr lang="ru-RU" altLang="ru-RU" u="sng" dirty="0">
                <a:latin typeface="Trebuchet MS" panose="020B0603020202020204" pitchFamily="34" charset="0"/>
              </a:rPr>
              <a:t>тон</a:t>
            </a:r>
            <a:r>
              <a:rPr lang="ru-RU" altLang="ru-RU" dirty="0">
                <a:latin typeface="Trebuchet MS" panose="020B0603020202020204" pitchFamily="34" charset="0"/>
              </a:rPr>
              <a:t>  = </a:t>
            </a:r>
            <a:r>
              <a:rPr lang="ru-RU" altLang="ru-RU" i="1" dirty="0" err="1" smtClean="0">
                <a:latin typeface="Trebuchet MS" panose="020B0603020202020204" pitchFamily="34" charset="0"/>
              </a:rPr>
              <a:t>мати</a:t>
            </a:r>
            <a:r>
              <a:rPr lang="ru-RU" altLang="ru-RU" dirty="0" smtClean="0">
                <a:latin typeface="Trebuchet MS" panose="020B0603020202020204" pitchFamily="34" charset="0"/>
              </a:rPr>
              <a:t>; </a:t>
            </a:r>
            <a:r>
              <a:rPr lang="ru-RU" altLang="ru-RU" dirty="0" err="1" smtClean="0">
                <a:solidFill>
                  <a:srgbClr val="4B1DF3"/>
                </a:solidFill>
                <a:latin typeface="Trebuchet MS" panose="020B0603020202020204" pitchFamily="34" charset="0"/>
              </a:rPr>
              <a:t>Ма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– </a:t>
            </a:r>
            <a:r>
              <a:rPr lang="ru-RU" altLang="ru-RU" u="sng" dirty="0" err="1" smtClean="0">
                <a:latin typeface="Trebuchet MS" panose="020B0603020202020204" pitchFamily="34" charset="0"/>
              </a:rPr>
              <a:t>висхідний</a:t>
            </a:r>
            <a:r>
              <a:rPr lang="ru-RU" altLang="ru-RU" u="sng" dirty="0" smtClean="0">
                <a:latin typeface="Trebuchet MS" panose="020B0603020202020204" pitchFamily="34" charset="0"/>
              </a:rPr>
              <a:t> </a:t>
            </a:r>
            <a:r>
              <a:rPr lang="ru-RU" altLang="ru-RU" u="sng" dirty="0">
                <a:latin typeface="Trebuchet MS" panose="020B0603020202020204" pitchFamily="34" charset="0"/>
              </a:rPr>
              <a:t>тон </a:t>
            </a:r>
            <a:r>
              <a:rPr lang="ru-RU" altLang="ru-RU" dirty="0">
                <a:latin typeface="Trebuchet MS" panose="020B0603020202020204" pitchFamily="34" charset="0"/>
              </a:rPr>
              <a:t>= </a:t>
            </a:r>
            <a:r>
              <a:rPr lang="ru-RU" altLang="ru-RU" i="1" dirty="0">
                <a:latin typeface="Trebuchet MS" panose="020B0603020202020204" pitchFamily="34" charset="0"/>
              </a:rPr>
              <a:t>конопля</a:t>
            </a:r>
            <a:r>
              <a:rPr lang="ru-RU" altLang="ru-RU" dirty="0" smtClean="0">
                <a:latin typeface="Trebuchet MS" panose="020B0603020202020204" pitchFamily="34" charset="0"/>
              </a:rPr>
              <a:t>; </a:t>
            </a:r>
            <a:r>
              <a:rPr lang="ru-RU" altLang="ru-RU" dirty="0" err="1" smtClean="0">
                <a:solidFill>
                  <a:srgbClr val="4B1DF3"/>
                </a:solidFill>
                <a:latin typeface="Trebuchet MS" panose="020B0603020202020204" pitchFamily="34" charset="0"/>
              </a:rPr>
              <a:t>Ма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– </a:t>
            </a:r>
            <a:r>
              <a:rPr lang="ru-RU" altLang="ru-RU" u="sng" dirty="0" err="1" smtClean="0">
                <a:latin typeface="Trebuchet MS" panose="020B0603020202020204" pitchFamily="34" charset="0"/>
              </a:rPr>
              <a:t>спадно-висхідний</a:t>
            </a:r>
            <a:r>
              <a:rPr lang="ru-RU" altLang="ru-RU" u="sng" dirty="0" smtClean="0">
                <a:latin typeface="Trebuchet MS" panose="020B0603020202020204" pitchFamily="34" charset="0"/>
              </a:rPr>
              <a:t> </a:t>
            </a:r>
            <a:r>
              <a:rPr lang="ru-RU" altLang="ru-RU" u="sng" dirty="0">
                <a:latin typeface="Trebuchet MS" panose="020B0603020202020204" pitchFamily="34" charset="0"/>
              </a:rPr>
              <a:t>тон</a:t>
            </a:r>
            <a:r>
              <a:rPr lang="ru-RU" altLang="ru-RU" dirty="0">
                <a:latin typeface="Trebuchet MS" panose="020B0603020202020204" pitchFamily="34" charset="0"/>
              </a:rPr>
              <a:t> = </a:t>
            </a:r>
            <a:r>
              <a:rPr lang="ru-RU" altLang="ru-RU" i="1" dirty="0" err="1" smtClean="0">
                <a:latin typeface="Trebuchet MS" panose="020B0603020202020204" pitchFamily="34" charset="0"/>
              </a:rPr>
              <a:t>кінь</a:t>
            </a:r>
            <a:r>
              <a:rPr lang="ru-RU" altLang="ru-RU" dirty="0" smtClean="0">
                <a:latin typeface="Trebuchet MS" panose="020B0603020202020204" pitchFamily="34" charset="0"/>
              </a:rPr>
              <a:t>; </a:t>
            </a:r>
            <a:r>
              <a:rPr lang="ru-RU" altLang="ru-RU" dirty="0" err="1" smtClean="0">
                <a:solidFill>
                  <a:srgbClr val="4B1DF3"/>
                </a:solidFill>
                <a:latin typeface="Trebuchet MS" panose="020B0603020202020204" pitchFamily="34" charset="0"/>
              </a:rPr>
              <a:t>Ма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– </a:t>
            </a:r>
            <a:r>
              <a:rPr lang="ru-RU" altLang="ru-RU" u="sng" dirty="0" err="1" smtClean="0">
                <a:latin typeface="Trebuchet MS" panose="020B0603020202020204" pitchFamily="34" charset="0"/>
              </a:rPr>
              <a:t>спадний</a:t>
            </a:r>
            <a:r>
              <a:rPr lang="ru-RU" altLang="ru-RU" u="sng" dirty="0" smtClean="0">
                <a:latin typeface="Trebuchet MS" panose="020B0603020202020204" pitchFamily="34" charset="0"/>
              </a:rPr>
              <a:t> </a:t>
            </a:r>
            <a:r>
              <a:rPr lang="ru-RU" altLang="ru-RU" u="sng" dirty="0" err="1" smtClean="0">
                <a:latin typeface="Trebuchet MS" panose="020B0603020202020204" pitchFamily="34" charset="0"/>
              </a:rPr>
              <a:t>тон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= </a:t>
            </a:r>
            <a:r>
              <a:rPr lang="ru-RU" altLang="ru-RU" i="1" dirty="0" err="1" smtClean="0">
                <a:latin typeface="Trebuchet MS" panose="020B0603020202020204" pitchFamily="34" charset="0"/>
              </a:rPr>
              <a:t>лаяти</a:t>
            </a:r>
            <a:r>
              <a:rPr lang="ru-RU" altLang="ru-RU" dirty="0" smtClean="0">
                <a:latin typeface="Trebuchet MS" panose="020B0603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dirty="0" smtClean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dirty="0" smtClean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dirty="0" smtClean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dirty="0" smtClean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dirty="0">
              <a:latin typeface="Trebuchet MS" panose="020B0603020202020204" pitchFamily="34" charset="0"/>
            </a:endParaRPr>
          </a:p>
        </p:txBody>
      </p:sp>
      <p:pic>
        <p:nvPicPr>
          <p:cNvPr id="4" name="Рисунок 3" descr="Тони китайської мов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717032"/>
            <a:ext cx="4333612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Усе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все </a:t>
            </a:r>
            <a:r>
              <a:rPr lang="ru-RU" dirty="0" err="1" smtClean="0"/>
              <a:t>речення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омонімічних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,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розрізняються</a:t>
            </a:r>
            <a:r>
              <a:rPr lang="ru-RU" dirty="0" smtClean="0"/>
              <a:t> тоном: </a:t>
            </a:r>
          </a:p>
          <a:p>
            <a:r>
              <a:rPr lang="ru-RU" b="1" i="1" dirty="0" err="1" smtClean="0">
                <a:solidFill>
                  <a:srgbClr val="4B1DF3"/>
                </a:solidFill>
              </a:rPr>
              <a:t>ма</a:t>
            </a:r>
            <a:r>
              <a:rPr lang="ru-RU" b="1" i="1" dirty="0" smtClean="0">
                <a:solidFill>
                  <a:srgbClr val="4B1DF3"/>
                </a:solidFill>
              </a:rPr>
              <a:t> </a:t>
            </a:r>
            <a:r>
              <a:rPr lang="ru-RU" b="1" i="1" dirty="0" err="1" smtClean="0">
                <a:solidFill>
                  <a:srgbClr val="4B1DF3"/>
                </a:solidFill>
              </a:rPr>
              <a:t>чі</a:t>
            </a:r>
            <a:r>
              <a:rPr lang="ru-RU" b="1" i="1" dirty="0" smtClean="0">
                <a:solidFill>
                  <a:srgbClr val="4B1DF3"/>
                </a:solidFill>
              </a:rPr>
              <a:t> </a:t>
            </a:r>
            <a:r>
              <a:rPr lang="ru-RU" b="1" i="1" dirty="0" err="1" smtClean="0">
                <a:solidFill>
                  <a:srgbClr val="4B1DF3"/>
                </a:solidFill>
              </a:rPr>
              <a:t>ма</a:t>
            </a:r>
            <a:r>
              <a:rPr lang="ru-RU" b="1" i="1" dirty="0" smtClean="0">
                <a:solidFill>
                  <a:srgbClr val="4B1DF3"/>
                </a:solidFill>
              </a:rPr>
              <a:t>, </a:t>
            </a:r>
            <a:r>
              <a:rPr lang="ru-RU" b="1" i="1" dirty="0" err="1" smtClean="0">
                <a:solidFill>
                  <a:srgbClr val="4B1DF3"/>
                </a:solidFill>
              </a:rPr>
              <a:t>ма</a:t>
            </a:r>
            <a:r>
              <a:rPr lang="ru-RU" b="1" i="1" dirty="0" smtClean="0">
                <a:solidFill>
                  <a:srgbClr val="4B1DF3"/>
                </a:solidFill>
              </a:rPr>
              <a:t> </a:t>
            </a:r>
            <a:r>
              <a:rPr lang="ru-RU" b="1" i="1" dirty="0" err="1" smtClean="0">
                <a:solidFill>
                  <a:srgbClr val="4B1DF3"/>
                </a:solidFill>
              </a:rPr>
              <a:t>ман</a:t>
            </a:r>
            <a:r>
              <a:rPr lang="ru-RU" b="1" i="1" dirty="0" smtClean="0">
                <a:solidFill>
                  <a:srgbClr val="4B1DF3"/>
                </a:solidFill>
              </a:rPr>
              <a:t>, </a:t>
            </a:r>
            <a:r>
              <a:rPr lang="ru-RU" b="1" i="1" dirty="0" err="1" smtClean="0">
                <a:solidFill>
                  <a:srgbClr val="4B1DF3"/>
                </a:solidFill>
              </a:rPr>
              <a:t>ма</a:t>
            </a:r>
            <a:r>
              <a:rPr lang="ru-RU" b="1" i="1" dirty="0" smtClean="0">
                <a:solidFill>
                  <a:srgbClr val="4B1DF3"/>
                </a:solidFill>
              </a:rPr>
              <a:t> </a:t>
            </a:r>
            <a:r>
              <a:rPr lang="ru-RU" b="1" i="1" dirty="0" err="1" smtClean="0">
                <a:solidFill>
                  <a:srgbClr val="4B1DF3"/>
                </a:solidFill>
              </a:rPr>
              <a:t>ма</a:t>
            </a:r>
            <a:r>
              <a:rPr lang="ru-RU" b="1" i="1" dirty="0" smtClean="0">
                <a:solidFill>
                  <a:srgbClr val="4B1DF3"/>
                </a:solidFill>
              </a:rPr>
              <a:t> </a:t>
            </a:r>
            <a:r>
              <a:rPr lang="ru-RU" b="1" i="1" dirty="0" err="1" smtClean="0">
                <a:solidFill>
                  <a:srgbClr val="4B1DF3"/>
                </a:solidFill>
              </a:rPr>
              <a:t>ма</a:t>
            </a:r>
            <a:r>
              <a:rPr lang="ru-RU" b="1" i="1" dirty="0" smtClean="0">
                <a:solidFill>
                  <a:srgbClr val="4B1DF3"/>
                </a:solidFill>
              </a:rPr>
              <a:t> </a:t>
            </a:r>
            <a:r>
              <a:rPr lang="ru-RU" dirty="0" smtClean="0"/>
              <a:t>“Мама </a:t>
            </a:r>
            <a:r>
              <a:rPr lang="ru-RU" dirty="0" err="1" smtClean="0"/>
              <a:t>їде</a:t>
            </a:r>
            <a:r>
              <a:rPr lang="ru-RU" dirty="0" smtClean="0"/>
              <a:t> на </a:t>
            </a:r>
            <a:r>
              <a:rPr lang="ru-RU" dirty="0" err="1" smtClean="0"/>
              <a:t>коні</a:t>
            </a:r>
            <a:r>
              <a:rPr lang="ru-RU" dirty="0" smtClean="0"/>
              <a:t>, </a:t>
            </a:r>
            <a:r>
              <a:rPr lang="ru-RU" dirty="0" err="1" smtClean="0"/>
              <a:t>кінь</a:t>
            </a:r>
            <a:r>
              <a:rPr lang="ru-RU" dirty="0" smtClean="0"/>
              <a:t> </a:t>
            </a:r>
            <a:r>
              <a:rPr lang="ru-RU" dirty="0" err="1" smtClean="0"/>
              <a:t>іде</a:t>
            </a:r>
            <a:r>
              <a:rPr lang="ru-RU" dirty="0" smtClean="0"/>
              <a:t> </a:t>
            </a:r>
            <a:r>
              <a:rPr lang="ru-RU" dirty="0" err="1" smtClean="0"/>
              <a:t>повільно</a:t>
            </a:r>
            <a:r>
              <a:rPr lang="ru-RU" dirty="0" smtClean="0"/>
              <a:t>, мама </a:t>
            </a:r>
            <a:r>
              <a:rPr lang="ru-RU" dirty="0" err="1" smtClean="0"/>
              <a:t>лає</a:t>
            </a:r>
            <a:r>
              <a:rPr lang="ru-RU" dirty="0" smtClean="0"/>
              <a:t> коня”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8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Синтаксичні</a:t>
            </a:r>
            <a:r>
              <a:rPr lang="ru-RU" altLang="ru-RU" sz="38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8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зв</a:t>
            </a:r>
            <a:r>
              <a:rPr lang="en-US" altLang="ru-RU" sz="38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’</a:t>
            </a:r>
            <a:r>
              <a:rPr lang="uk-UA" altLang="ru-RU" sz="38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язки</a:t>
            </a:r>
            <a:r>
              <a:rPr lang="uk-UA" altLang="ru-RU" sz="38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в </a:t>
            </a:r>
            <a:r>
              <a:rPr lang="uk-UA" altLang="ru-RU" sz="38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ізолятивних</a:t>
            </a:r>
            <a:r>
              <a:rPr lang="uk-UA" altLang="ru-RU" sz="38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мовах</a:t>
            </a:r>
            <a:endParaRPr lang="ru-RU" altLang="ru-RU" sz="38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1. Порядок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слів</a:t>
            </a:r>
            <a:r>
              <a:rPr lang="ru-RU" altLang="ru-RU" dirty="0">
                <a:latin typeface="Trebuchet MS" panose="020B0603020202020204" pitchFamily="34" charset="0"/>
              </a:rPr>
              <a:t>.</a:t>
            </a: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2.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Службові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слова.</a:t>
            </a: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3.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Інтонація</a:t>
            </a:r>
            <a:r>
              <a:rPr lang="ru-RU" altLang="ru-RU" dirty="0">
                <a:latin typeface="Trebuchet MS" panose="020B0603020202020204" pitchFamily="34" charset="0"/>
              </a:rPr>
              <a:t>.</a:t>
            </a:r>
          </a:p>
          <a:p>
            <a:pPr marL="533400" indent="-533400">
              <a:buFont typeface="Wingdings" panose="05000000000000000000" pitchFamily="2" charset="2"/>
              <a:buNone/>
            </a:pPr>
            <a:endParaRPr lang="ru-RU" altLang="ru-RU" dirty="0">
              <a:latin typeface="Trebuchet MS" panose="020B0603020202020204" pitchFamily="34" charset="0"/>
            </a:endParaRP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 smtClean="0">
                <a:latin typeface="Trebuchet MS" panose="020B0603020202020204" pitchFamily="34" charset="0"/>
              </a:rPr>
              <a:t>Приклад:</a:t>
            </a:r>
            <a:endParaRPr lang="ru-RU" altLang="ru-RU" dirty="0">
              <a:latin typeface="Trebuchet MS" panose="020B0603020202020204" pitchFamily="34" charset="0"/>
            </a:endParaRP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solidFill>
                  <a:srgbClr val="4B1DF3"/>
                </a:solidFill>
                <a:latin typeface="Trebuchet MS" panose="020B0603020202020204" pitchFamily="34" charset="0"/>
              </a:rPr>
              <a:t>Мао      </a:t>
            </a:r>
            <a:r>
              <a:rPr lang="ru-RU" altLang="ru-RU" dirty="0" err="1" smtClean="0">
                <a:solidFill>
                  <a:srgbClr val="4B1DF3"/>
                </a:solidFill>
                <a:latin typeface="Trebuchet MS" panose="020B0603020202020204" pitchFamily="34" charset="0"/>
              </a:rPr>
              <a:t>ра</a:t>
            </a:r>
            <a:r>
              <a:rPr lang="ru-RU" altLang="ru-RU" dirty="0" smtClean="0">
                <a:solidFill>
                  <a:srgbClr val="4B1DF3"/>
                </a:solidFill>
                <a:latin typeface="Trebuchet MS" panose="020B0603020202020204" pitchFamily="34" charset="0"/>
              </a:rPr>
              <a:t>       </a:t>
            </a:r>
            <a:r>
              <a:rPr lang="ru-RU" altLang="ru-RU" dirty="0" err="1" smtClean="0">
                <a:solidFill>
                  <a:srgbClr val="4B1DF3"/>
                </a:solidFill>
                <a:latin typeface="Trebuchet MS" panose="020B0603020202020204" pitchFamily="34" charset="0"/>
              </a:rPr>
              <a:t>дої</a:t>
            </a:r>
            <a:r>
              <a:rPr lang="ru-RU" altLang="ru-RU" dirty="0" smtClean="0">
                <a:solidFill>
                  <a:srgbClr val="4B1DF3"/>
                </a:solidFill>
                <a:latin typeface="Trebuchet MS" panose="020B0603020202020204" pitchFamily="34" charset="0"/>
              </a:rPr>
              <a:t>,       </a:t>
            </a:r>
            <a:r>
              <a:rPr lang="ru-RU" altLang="ru-RU" dirty="0" err="1" smtClean="0">
                <a:solidFill>
                  <a:srgbClr val="4B1DF3"/>
                </a:solidFill>
                <a:latin typeface="Trebuchet MS" panose="020B0603020202020204" pitchFamily="34" charset="0"/>
              </a:rPr>
              <a:t>дої</a:t>
            </a:r>
            <a:r>
              <a:rPr lang="ru-RU" altLang="ru-RU" dirty="0" smtClean="0">
                <a:solidFill>
                  <a:srgbClr val="4B1DF3"/>
                </a:solidFill>
                <a:latin typeface="Trebuchet MS" panose="020B0603020202020204" pitchFamily="34" charset="0"/>
              </a:rPr>
              <a:t>    </a:t>
            </a:r>
            <a:r>
              <a:rPr lang="ru-RU" altLang="ru-RU" dirty="0" err="1" smtClean="0">
                <a:solidFill>
                  <a:srgbClr val="4B1DF3"/>
                </a:solidFill>
                <a:latin typeface="Trebuchet MS" panose="020B0603020202020204" pitchFamily="34" charset="0"/>
              </a:rPr>
              <a:t>ві</a:t>
            </a:r>
            <a:r>
              <a:rPr lang="ru-RU" altLang="ru-RU" dirty="0" smtClean="0">
                <a:solidFill>
                  <a:srgbClr val="4B1DF3"/>
                </a:solidFill>
                <a:latin typeface="Trebuchet MS" panose="020B0603020202020204" pitchFamily="34" charset="0"/>
              </a:rPr>
              <a:t>     </a:t>
            </a:r>
            <a:r>
              <a:rPr lang="ru-RU" altLang="ru-RU" dirty="0" err="1">
                <a:solidFill>
                  <a:srgbClr val="4B1DF3"/>
                </a:solidFill>
                <a:latin typeface="Trebuchet MS" panose="020B0603020202020204" pitchFamily="34" charset="0"/>
              </a:rPr>
              <a:t>ра</a:t>
            </a:r>
            <a:r>
              <a:rPr lang="ru-RU" altLang="ru-RU" dirty="0">
                <a:solidFill>
                  <a:srgbClr val="4B1DF3"/>
                </a:solidFill>
                <a:latin typeface="Trebuchet MS" panose="020B0603020202020204" pitchFamily="34" charset="0"/>
              </a:rPr>
              <a:t>     </a:t>
            </a:r>
            <a:r>
              <a:rPr lang="ru-RU" altLang="ru-RU" dirty="0" err="1">
                <a:solidFill>
                  <a:srgbClr val="4B1DF3"/>
                </a:solidFill>
                <a:latin typeface="Trebuchet MS" panose="020B0603020202020204" pitchFamily="34" charset="0"/>
              </a:rPr>
              <a:t>мао</a:t>
            </a:r>
            <a:endParaRPr lang="ru-RU" altLang="ru-RU" dirty="0">
              <a:solidFill>
                <a:srgbClr val="4B1DF3"/>
              </a:solidFill>
              <a:latin typeface="Trebuchet MS" panose="020B0603020202020204" pitchFamily="34" charset="0"/>
            </a:endParaRP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 err="1" smtClean="0">
                <a:latin typeface="Trebuchet MS" panose="020B0603020202020204" pitchFamily="34" charset="0"/>
              </a:rPr>
              <a:t>Коти</a:t>
            </a:r>
            <a:r>
              <a:rPr lang="ru-RU" altLang="ru-RU" dirty="0" smtClean="0">
                <a:latin typeface="Trebuchet MS" panose="020B0603020202020204" pitchFamily="34" charset="0"/>
              </a:rPr>
              <a:t> бояться </a:t>
            </a:r>
            <a:r>
              <a:rPr lang="ru-RU" altLang="ru-RU" dirty="0">
                <a:latin typeface="Trebuchet MS" panose="020B0603020202020204" pitchFamily="34" charset="0"/>
              </a:rPr>
              <a:t>собак, собаки не </a:t>
            </a:r>
            <a:r>
              <a:rPr lang="ru-RU" altLang="ru-RU" dirty="0" smtClean="0">
                <a:latin typeface="Trebuchet MS" panose="020B0603020202020204" pitchFamily="34" charset="0"/>
              </a:rPr>
              <a:t>бояться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котів</a:t>
            </a:r>
            <a:endParaRPr lang="ru-RU" altLang="ru-RU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3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3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3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3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3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3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3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3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3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23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3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23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23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3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23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Ізолятивні</a:t>
            </a:r>
            <a:r>
              <a:rPr lang="ru-RU" altLang="ru-RU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мови</a:t>
            </a:r>
            <a:endParaRPr lang="ru-RU" altLang="ru-RU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1.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Тибето-китайські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мови</a:t>
            </a:r>
            <a:r>
              <a:rPr lang="ru-RU" altLang="ru-RU" dirty="0" smtClean="0">
                <a:latin typeface="Trebuchet MS" panose="020B0603020202020204" pitchFamily="34" charset="0"/>
              </a:rPr>
              <a:t>: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китайска</a:t>
            </a:r>
            <a:r>
              <a:rPr lang="ru-RU" altLang="ru-RU" dirty="0" smtClean="0">
                <a:latin typeface="Trebuchet MS" panose="020B0603020202020204" pitchFamily="34" charset="0"/>
              </a:rPr>
              <a:t>; </a:t>
            </a:r>
            <a:endParaRPr lang="ru-RU" altLang="ru-RU" dirty="0">
              <a:latin typeface="Trebuchet MS" panose="020B0603020202020204" pitchFamily="34" charset="0"/>
            </a:endParaRP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   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тибетська</a:t>
            </a:r>
            <a:r>
              <a:rPr lang="ru-RU" altLang="ru-RU" dirty="0" smtClean="0">
                <a:latin typeface="Trebuchet MS" panose="020B0603020202020204" pitchFamily="34" charset="0"/>
              </a:rPr>
              <a:t>;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бірманська</a:t>
            </a:r>
            <a:r>
              <a:rPr lang="ru-RU" altLang="ru-RU" dirty="0" smtClean="0">
                <a:latin typeface="Trebuchet MS" panose="020B0603020202020204" pitchFamily="34" charset="0"/>
              </a:rPr>
              <a:t>;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таї</a:t>
            </a:r>
            <a:r>
              <a:rPr lang="ru-RU" altLang="ru-RU" dirty="0" smtClean="0">
                <a:latin typeface="Trebuchet MS" panose="020B0603020202020204" pitchFamily="34" charset="0"/>
              </a:rPr>
              <a:t>; в</a:t>
            </a:r>
            <a:r>
              <a:rPr lang="en-US" altLang="ru-RU" dirty="0" smtClean="0">
                <a:latin typeface="Trebuchet MS" panose="020B0603020202020204" pitchFamily="34" charset="0"/>
              </a:rPr>
              <a:t>’</a:t>
            </a:r>
            <a:r>
              <a:rPr lang="uk-UA" altLang="ru-RU" dirty="0" smtClean="0">
                <a:latin typeface="Trebuchet MS" panose="020B0603020202020204" pitchFamily="34" charset="0"/>
              </a:rPr>
              <a:t>є</a:t>
            </a:r>
            <a:r>
              <a:rPr lang="ru-RU" altLang="ru-RU" dirty="0" err="1" smtClean="0">
                <a:latin typeface="Trebuchet MS" panose="020B0603020202020204" pitchFamily="34" charset="0"/>
              </a:rPr>
              <a:t>тнамська</a:t>
            </a:r>
            <a:r>
              <a:rPr lang="ru-RU" altLang="ru-RU" dirty="0" smtClean="0">
                <a:latin typeface="Trebuchet MS" panose="020B0603020202020204" pitchFamily="34" charset="0"/>
              </a:rPr>
              <a:t>.</a:t>
            </a:r>
            <a:endParaRPr lang="ru-RU" altLang="ru-RU" dirty="0">
              <a:latin typeface="Trebuchet MS" panose="020B0603020202020204" pitchFamily="34" charset="0"/>
            </a:endParaRP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2.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Малайсько-полінезійські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мови</a:t>
            </a:r>
            <a:r>
              <a:rPr lang="ru-RU" altLang="ru-RU" dirty="0" smtClean="0">
                <a:latin typeface="Trebuchet MS" panose="020B0603020202020204" pitchFamily="34" charset="0"/>
              </a:rPr>
              <a:t>.</a:t>
            </a:r>
            <a:endParaRPr lang="ru-RU" altLang="ru-RU" dirty="0">
              <a:latin typeface="Trebuchet MS" panose="020B0603020202020204" pitchFamily="34" charset="0"/>
            </a:endParaRP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3.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Деякі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мови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Західної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Африки.</a:t>
            </a:r>
          </a:p>
          <a:p>
            <a:pPr marL="533400" indent="-533400">
              <a:buFontTx/>
              <a:buChar char="-"/>
            </a:pPr>
            <a:endParaRPr lang="ru-RU" altLang="ru-RU" dirty="0">
              <a:latin typeface="Trebuchet MS" panose="020B0603020202020204" pitchFamily="34" charset="0"/>
            </a:endParaRPr>
          </a:p>
          <a:p>
            <a:pPr marL="533400" indent="-533400">
              <a:buFontTx/>
              <a:buChar char="-"/>
            </a:pPr>
            <a:endParaRPr lang="ru-RU" altLang="ru-RU" dirty="0">
              <a:latin typeface="Trebuchet MS" panose="020B0603020202020204" pitchFamily="34" charset="0"/>
            </a:endParaRPr>
          </a:p>
          <a:p>
            <a:pPr marL="533400" indent="-533400">
              <a:buFont typeface="Wingdings" panose="05000000000000000000" pitchFamily="2" charset="2"/>
              <a:buNone/>
            </a:pP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34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Мови</a:t>
            </a:r>
            <a:r>
              <a:rPr lang="ru-RU" altLang="ru-RU" sz="3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, слова </a:t>
            </a:r>
            <a:r>
              <a:rPr lang="ru-RU" altLang="ru-RU" sz="34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яких</a:t>
            </a:r>
            <a:r>
              <a:rPr lang="ru-RU" altLang="ru-RU" sz="3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4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мають</a:t>
            </a:r>
            <a:r>
              <a:rPr lang="ru-RU" altLang="ru-RU" sz="3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4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афікси</a:t>
            </a:r>
            <a:endParaRPr lang="ru-RU" altLang="ru-RU" sz="34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96975" y="1917700"/>
            <a:ext cx="3794125" cy="1368425"/>
          </a:xfrm>
          <a:solidFill>
            <a:srgbClr val="FFFFCC"/>
          </a:solidFill>
          <a:ln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ru-RU" altLang="ru-RU" b="1" i="1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Аглютинативні</a:t>
            </a:r>
            <a:endParaRPr lang="ru-RU" altLang="ru-RU" b="1" i="1" dirty="0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ru-RU" altLang="ru-RU" b="1" i="1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мови</a:t>
            </a:r>
            <a:endParaRPr lang="ru-RU" altLang="ru-RU" b="1" i="1" dirty="0">
              <a:solidFill>
                <a:schemeClr val="hlink"/>
              </a:solidFill>
              <a:latin typeface="Trebuchet MS" panose="020B0603020202020204" pitchFamily="34" charset="0"/>
            </a:endParaRPr>
          </a:p>
        </p:txBody>
      </p:sp>
      <p:sp>
        <p:nvSpPr>
          <p:cNvPr id="3276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32363" y="3429000"/>
            <a:ext cx="3810000" cy="1295400"/>
          </a:xfrm>
          <a:solidFill>
            <a:srgbClr val="FFFFCC"/>
          </a:solidFill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600" b="1" i="1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Флективні</a:t>
            </a:r>
            <a:endParaRPr lang="ru-RU" altLang="ru-RU" sz="2600" b="1" i="1" dirty="0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600" b="1" i="1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мови</a:t>
            </a:r>
            <a:endParaRPr lang="ru-RU" altLang="ru-RU" sz="2600" b="1" i="1" dirty="0">
              <a:solidFill>
                <a:schemeClr val="hlink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7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7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7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3" grpId="0" build="p"/>
      <p:bldP spid="32768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8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Відмінності</a:t>
            </a:r>
            <a:r>
              <a:rPr lang="ru-RU" altLang="ru-RU" sz="38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8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аглютинативних</a:t>
            </a:r>
            <a:r>
              <a:rPr lang="ru-RU" altLang="ru-RU" sz="3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/>
            </a:r>
            <a:br>
              <a:rPr lang="ru-RU" altLang="ru-RU" sz="3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</a:br>
            <a:r>
              <a:rPr lang="ru-RU" altLang="ru-RU" sz="38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і</a:t>
            </a:r>
            <a:r>
              <a:rPr lang="ru-RU" altLang="ru-RU" sz="38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8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флективних</a:t>
            </a:r>
            <a:r>
              <a:rPr lang="ru-RU" altLang="ru-RU" sz="38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8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мов</a:t>
            </a:r>
            <a:endParaRPr lang="ru-RU" altLang="ru-RU" sz="38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 err="1" smtClean="0">
                <a:latin typeface="Trebuchet MS" panose="020B0603020202020204" pitchFamily="34" charset="0"/>
              </a:rPr>
              <a:t>Афікси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розрізняються</a:t>
            </a:r>
            <a:endParaRPr lang="ru-RU" altLang="ru-RU" dirty="0">
              <a:latin typeface="Trebuchet MS" panose="020B0603020202020204" pitchFamily="34" charset="0"/>
            </a:endParaRP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  1)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технікою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приєднання</a:t>
            </a:r>
            <a:r>
              <a:rPr lang="ru-RU" altLang="ru-RU" dirty="0" smtClean="0">
                <a:latin typeface="Trebuchet MS" panose="020B0603020202020204" pitchFamily="34" charset="0"/>
              </a:rPr>
              <a:t>; </a:t>
            </a:r>
            <a:endParaRPr lang="ru-RU" altLang="ru-RU" dirty="0">
              <a:latin typeface="Trebuchet MS" panose="020B0603020202020204" pitchFamily="34" charset="0"/>
            </a:endParaRP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  2)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виконуваною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функцією</a:t>
            </a:r>
            <a:r>
              <a:rPr lang="ru-RU" altLang="ru-RU" dirty="0" smtClean="0">
                <a:latin typeface="Trebuchet MS" panose="020B0603020202020204" pitchFamily="34" charset="0"/>
              </a:rPr>
              <a:t>.</a:t>
            </a:r>
            <a:endParaRPr lang="ru-RU" altLang="ru-RU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Аглютинативні</a:t>
            </a:r>
            <a:r>
              <a:rPr lang="ru-RU" altLang="ru-RU" sz="4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4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мови</a:t>
            </a:r>
            <a:endParaRPr lang="ru-RU" altLang="ru-RU" sz="46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None/>
            </a:pPr>
            <a:r>
              <a:rPr lang="ru-RU" dirty="0" err="1" smtClean="0"/>
              <a:t>Від</a:t>
            </a:r>
            <a:r>
              <a:rPr lang="ru-RU" dirty="0" smtClean="0"/>
              <a:t> лат. </a:t>
            </a:r>
            <a:r>
              <a:rPr lang="ru-RU" i="1" dirty="0" err="1" smtClean="0"/>
              <a:t>gluten</a:t>
            </a:r>
            <a:r>
              <a:rPr lang="ru-RU" dirty="0" smtClean="0"/>
              <a:t> </a:t>
            </a:r>
            <a:r>
              <a:rPr lang="uk-UA" dirty="0" smtClean="0"/>
              <a:t>‘</a:t>
            </a:r>
            <a:r>
              <a:rPr lang="ru-RU" dirty="0" smtClean="0"/>
              <a:t>клей’, </a:t>
            </a:r>
            <a:r>
              <a:rPr lang="ru-RU" i="1" dirty="0" err="1" smtClean="0"/>
              <a:t>agglutino</a:t>
            </a:r>
            <a:r>
              <a:rPr lang="ru-RU" dirty="0" smtClean="0"/>
              <a:t> ‘</a:t>
            </a:r>
            <a:r>
              <a:rPr lang="ru-RU" dirty="0" err="1" smtClean="0"/>
              <a:t>приклеюю</a:t>
            </a:r>
            <a:r>
              <a:rPr lang="ru-RU" dirty="0" smtClean="0"/>
              <a:t>’</a:t>
            </a:r>
            <a:endParaRPr lang="ru-RU" altLang="ru-RU" dirty="0" smtClean="0">
              <a:latin typeface="Trebuchet MS" panose="020B0603020202020204" pitchFamily="34" charset="0"/>
            </a:endParaRP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 smtClean="0">
                <a:latin typeface="Trebuchet MS" panose="020B0603020202020204" pitchFamily="34" charset="0"/>
              </a:rPr>
              <a:t>1</a:t>
            </a:r>
            <a:r>
              <a:rPr lang="ru-RU" altLang="ru-RU" dirty="0">
                <a:latin typeface="Trebuchet MS" panose="020B0603020202020204" pitchFamily="34" charset="0"/>
              </a:rPr>
              <a:t>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Чіткі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межі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між</a:t>
            </a:r>
            <a:r>
              <a:rPr lang="ru-RU" altLang="ru-RU" dirty="0" smtClean="0">
                <a:latin typeface="Trebuchet MS" panose="020B0603020202020204" pitchFamily="34" charset="0"/>
              </a:rPr>
              <a:t> морфемами</a:t>
            </a:r>
            <a:endParaRPr lang="ru-RU" altLang="ru-RU" dirty="0">
              <a:latin typeface="Trebuchet MS" panose="020B0603020202020204" pitchFamily="34" charset="0"/>
            </a:endParaRP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u="sng" dirty="0" err="1" smtClean="0">
                <a:latin typeface="Trebuchet MS" panose="020B0603020202020204" pitchFamily="34" charset="0"/>
              </a:rPr>
              <a:t>Казахськ</a:t>
            </a:r>
            <a:r>
              <a:rPr lang="ru-RU" altLang="ru-RU" u="sng" dirty="0">
                <a:latin typeface="Trebuchet MS" panose="020B0603020202020204" pitchFamily="34" charset="0"/>
              </a:rPr>
              <a:t>.</a:t>
            </a:r>
            <a:r>
              <a:rPr lang="ru-RU" altLang="ru-RU" dirty="0">
                <a:latin typeface="Trebuchet MS" panose="020B0603020202020204" pitchFamily="34" charset="0"/>
              </a:rPr>
              <a:t>:</a:t>
            </a: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solidFill>
                  <a:schemeClr val="hlink"/>
                </a:solidFill>
                <a:latin typeface="Trebuchet MS" panose="020B0603020202020204" pitchFamily="34" charset="0"/>
              </a:rPr>
              <a:t>     </a:t>
            </a:r>
            <a:r>
              <a:rPr lang="ru-RU" altLang="ru-RU" dirty="0">
                <a:solidFill>
                  <a:srgbClr val="4B1DF3"/>
                </a:solidFill>
                <a:latin typeface="Trebuchet MS" panose="020B0603020202020204" pitchFamily="34" charset="0"/>
              </a:rPr>
              <a:t>бала</a:t>
            </a:r>
            <a:r>
              <a:rPr lang="ru-RU" altLang="ru-RU" dirty="0">
                <a:latin typeface="Trebuchet MS" panose="020B0603020202020204" pitchFamily="34" charset="0"/>
              </a:rPr>
              <a:t> = </a:t>
            </a:r>
            <a:r>
              <a:rPr lang="ru-RU" altLang="ru-RU" i="1" dirty="0" err="1" smtClean="0">
                <a:latin typeface="Trebuchet MS" panose="020B0603020202020204" pitchFamily="34" charset="0"/>
              </a:rPr>
              <a:t>дитина</a:t>
            </a:r>
            <a:r>
              <a:rPr lang="ru-RU" altLang="ru-RU" dirty="0" smtClean="0">
                <a:latin typeface="Trebuchet MS" panose="020B0603020202020204" pitchFamily="34" charset="0"/>
              </a:rPr>
              <a:t>;</a:t>
            </a:r>
            <a:endParaRPr lang="ru-RU" altLang="ru-RU" dirty="0">
              <a:latin typeface="Trebuchet MS" panose="020B0603020202020204" pitchFamily="34" charset="0"/>
            </a:endParaRP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solidFill>
                  <a:schemeClr val="hlink"/>
                </a:solidFill>
                <a:latin typeface="Trebuchet MS" panose="020B0603020202020204" pitchFamily="34" charset="0"/>
              </a:rPr>
              <a:t>     </a:t>
            </a:r>
            <a:r>
              <a:rPr lang="ru-RU" altLang="ru-RU" dirty="0" err="1">
                <a:solidFill>
                  <a:srgbClr val="4B1DF3"/>
                </a:solidFill>
                <a:latin typeface="Trebuchet MS" panose="020B0603020202020204" pitchFamily="34" charset="0"/>
              </a:rPr>
              <a:t>бала</a:t>
            </a:r>
            <a:r>
              <a:rPr lang="ru-RU" altLang="ru-RU" b="1" dirty="0" err="1">
                <a:solidFill>
                  <a:srgbClr val="4B1DF3"/>
                </a:solidFill>
                <a:latin typeface="Trebuchet MS" panose="020B0603020202020204" pitchFamily="34" charset="0"/>
              </a:rPr>
              <a:t>лар</a:t>
            </a:r>
            <a:r>
              <a:rPr lang="ru-RU" altLang="ru-RU" dirty="0">
                <a:latin typeface="Trebuchet MS" panose="020B0603020202020204" pitchFamily="34" charset="0"/>
              </a:rPr>
              <a:t> = </a:t>
            </a:r>
            <a:r>
              <a:rPr lang="ru-RU" altLang="ru-RU" i="1" dirty="0" err="1" smtClean="0">
                <a:latin typeface="Trebuchet MS" panose="020B0603020202020204" pitchFamily="34" charset="0"/>
              </a:rPr>
              <a:t>діти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(</a:t>
            </a:r>
            <a:r>
              <a:rPr lang="ru-RU" altLang="ru-RU" b="1" dirty="0" err="1">
                <a:solidFill>
                  <a:srgbClr val="4B1DF3"/>
                </a:solidFill>
                <a:latin typeface="Trebuchet MS" panose="020B0603020202020204" pitchFamily="34" charset="0"/>
              </a:rPr>
              <a:t>лар</a:t>
            </a:r>
            <a:r>
              <a:rPr lang="ru-RU" altLang="ru-RU" dirty="0">
                <a:latin typeface="Trebuchet MS" panose="020B0603020202020204" pitchFamily="34" charset="0"/>
              </a:rPr>
              <a:t> = </a:t>
            </a:r>
            <a:r>
              <a:rPr lang="ru-RU" altLang="ru-RU" dirty="0" smtClean="0">
                <a:latin typeface="Trebuchet MS" panose="020B0603020202020204" pitchFamily="34" charset="0"/>
              </a:rPr>
              <a:t>мн.).</a:t>
            </a:r>
            <a:endParaRPr lang="ru-RU" altLang="ru-RU" dirty="0">
              <a:latin typeface="Trebuchet MS" panose="020B0603020202020204" pitchFamily="34" charset="0"/>
            </a:endParaRP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u="sng" dirty="0" err="1" smtClean="0">
                <a:latin typeface="Trebuchet MS" panose="020B0603020202020204" pitchFamily="34" charset="0"/>
              </a:rPr>
              <a:t>Татарськ</a:t>
            </a:r>
            <a:r>
              <a:rPr lang="ru-RU" altLang="ru-RU" u="sng" dirty="0">
                <a:latin typeface="Trebuchet MS" panose="020B0603020202020204" pitchFamily="34" charset="0"/>
              </a:rPr>
              <a:t>.</a:t>
            </a:r>
            <a:r>
              <a:rPr lang="ru-RU" altLang="ru-RU" dirty="0">
                <a:latin typeface="Trebuchet MS" panose="020B0603020202020204" pitchFamily="34" charset="0"/>
              </a:rPr>
              <a:t>:</a:t>
            </a: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solidFill>
                  <a:schemeClr val="hlink"/>
                </a:solidFill>
                <a:latin typeface="Trebuchet MS" panose="020B0603020202020204" pitchFamily="34" charset="0"/>
              </a:rPr>
              <a:t>     </a:t>
            </a:r>
            <a:r>
              <a:rPr lang="ru-RU" altLang="ru-RU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іл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= </a:t>
            </a:r>
            <a:r>
              <a:rPr lang="ru-RU" altLang="ru-RU" i="1" dirty="0" err="1" smtClean="0">
                <a:latin typeface="Trebuchet MS" panose="020B0603020202020204" pitchFamily="34" charset="0"/>
              </a:rPr>
              <a:t>країна</a:t>
            </a:r>
            <a:r>
              <a:rPr lang="ru-RU" altLang="ru-RU" dirty="0">
                <a:latin typeface="Trebuchet MS" panose="020B0603020202020204" pitchFamily="34" charset="0"/>
              </a:rPr>
              <a:t>;</a:t>
            </a: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solidFill>
                  <a:schemeClr val="hlink"/>
                </a:solidFill>
                <a:latin typeface="Trebuchet MS" panose="020B0603020202020204" pitchFamily="34" charset="0"/>
              </a:rPr>
              <a:t>     </a:t>
            </a:r>
            <a:r>
              <a:rPr lang="ru-RU" altLang="ru-RU" dirty="0" err="1" smtClean="0">
                <a:solidFill>
                  <a:srgbClr val="4B1DF3"/>
                </a:solidFill>
                <a:latin typeface="Trebuchet MS" panose="020B0603020202020204" pitchFamily="34" charset="0"/>
              </a:rPr>
              <a:t>ил</a:t>
            </a:r>
            <a:r>
              <a:rPr lang="ru-RU" altLang="ru-RU" b="1" dirty="0" err="1" smtClean="0">
                <a:solidFill>
                  <a:srgbClr val="4B1DF3"/>
                </a:solidFill>
                <a:latin typeface="Trebuchet MS" panose="020B0603020202020204" pitchFamily="34" charset="0"/>
              </a:rPr>
              <a:t>лер</a:t>
            </a:r>
            <a:r>
              <a:rPr lang="ru-RU" altLang="ru-RU" dirty="0" err="1" smtClean="0">
                <a:solidFill>
                  <a:schemeClr val="tx2">
                    <a:lumMod val="50000"/>
                    <a:lumOff val="50000"/>
                  </a:schemeClr>
                </a:solidFill>
                <a:latin typeface="Trebuchet MS" panose="020B0603020202020204" pitchFamily="34" charset="0"/>
              </a:rPr>
              <a:t>де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= </a:t>
            </a:r>
            <a:r>
              <a:rPr lang="ru-RU" altLang="ru-RU" i="1" dirty="0" smtClean="0">
                <a:latin typeface="Trebuchet MS" panose="020B0603020202020204" pitchFamily="34" charset="0"/>
              </a:rPr>
              <a:t>у </a:t>
            </a:r>
            <a:r>
              <a:rPr lang="ru-RU" altLang="ru-RU" i="1" dirty="0" err="1" smtClean="0">
                <a:latin typeface="Trebuchet MS" panose="020B0603020202020204" pitchFamily="34" charset="0"/>
              </a:rPr>
              <a:t>країнах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endParaRPr lang="ru-RU" altLang="ru-RU" dirty="0">
              <a:latin typeface="Trebuchet MS" panose="020B0603020202020204" pitchFamily="34" charset="0"/>
            </a:endParaRP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                     (</a:t>
            </a:r>
            <a:r>
              <a:rPr lang="ru-RU" altLang="ru-RU" dirty="0" err="1" smtClean="0">
                <a:solidFill>
                  <a:srgbClr val="4B1DF3"/>
                </a:solidFill>
                <a:latin typeface="Trebuchet MS" panose="020B0603020202020204" pitchFamily="34" charset="0"/>
              </a:rPr>
              <a:t>лер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= мн</a:t>
            </a:r>
            <a:r>
              <a:rPr lang="ru-RU" altLang="ru-RU" dirty="0" smtClean="0">
                <a:latin typeface="Trebuchet MS" panose="020B0603020202020204" pitchFamily="34" charset="0"/>
              </a:rPr>
              <a:t>.; </a:t>
            </a:r>
            <a:r>
              <a:rPr lang="ru-RU" altLang="ru-RU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Trebuchet MS" panose="020B0603020202020204" pitchFamily="34" charset="0"/>
              </a:rPr>
              <a:t>де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= </a:t>
            </a:r>
            <a:r>
              <a:rPr lang="ru-RU" altLang="ru-RU" dirty="0" smtClean="0">
                <a:latin typeface="Trebuchet MS" panose="020B0603020202020204" pitchFamily="34" charset="0"/>
              </a:rPr>
              <a:t>М.в.)</a:t>
            </a:r>
            <a:endParaRPr lang="ru-RU" altLang="ru-RU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30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30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30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30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30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0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30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0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30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Аглютинативні</a:t>
            </a:r>
            <a:r>
              <a:rPr lang="ru-RU" altLang="ru-RU" sz="4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4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мови</a:t>
            </a:r>
            <a:endParaRPr lang="ru-RU" altLang="ru-RU" sz="46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dirty="0" smtClean="0">
                <a:latin typeface="Trebuchet MS" panose="020B0603020202020204" pitchFamily="34" charset="0"/>
              </a:rPr>
              <a:t>2.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Значення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афіксів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однозначні</a:t>
            </a:r>
            <a:r>
              <a:rPr lang="ru-RU" altLang="ru-RU" dirty="0" smtClean="0">
                <a:latin typeface="Trebuchet MS" panose="020B0603020202020204" pitchFamily="34" charset="0"/>
              </a:rPr>
              <a:t>:</a:t>
            </a:r>
            <a:endParaRPr lang="ru-RU" altLang="ru-RU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u="sng" dirty="0" err="1" smtClean="0">
                <a:latin typeface="Trebuchet MS" panose="020B0603020202020204" pitchFamily="34" charset="0"/>
              </a:rPr>
              <a:t>Казахськ</a:t>
            </a:r>
            <a:r>
              <a:rPr lang="ru-RU" altLang="ru-RU" dirty="0">
                <a:latin typeface="Trebuchet MS" panose="020B0603020202020204" pitchFamily="34" charset="0"/>
              </a:rPr>
              <a:t>.: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>
                <a:solidFill>
                  <a:schemeClr val="hlink"/>
                </a:solidFill>
                <a:latin typeface="Trebuchet MS" panose="020B0603020202020204" pitchFamily="34" charset="0"/>
              </a:rPr>
              <a:t>   </a:t>
            </a:r>
            <a:r>
              <a:rPr lang="ru-RU" altLang="ru-RU" dirty="0">
                <a:solidFill>
                  <a:srgbClr val="4B1DF3"/>
                </a:solidFill>
                <a:latin typeface="Trebuchet MS" panose="020B0603020202020204" pitchFamily="34" charset="0"/>
              </a:rPr>
              <a:t>бала</a:t>
            </a:r>
            <a:r>
              <a:rPr lang="ru-RU" altLang="ru-RU" dirty="0">
                <a:latin typeface="Trebuchet MS" panose="020B0603020202020204" pitchFamily="34" charset="0"/>
              </a:rPr>
              <a:t> = </a:t>
            </a:r>
            <a:r>
              <a:rPr lang="ru-RU" altLang="ru-RU" i="1" dirty="0" err="1" smtClean="0">
                <a:latin typeface="Trebuchet MS" panose="020B0603020202020204" pitchFamily="34" charset="0"/>
              </a:rPr>
              <a:t>дитина</a:t>
            </a:r>
            <a:r>
              <a:rPr lang="ru-RU" altLang="ru-RU" dirty="0" smtClean="0">
                <a:latin typeface="Trebuchet MS" panose="020B0603020202020204" pitchFamily="34" charset="0"/>
              </a:rPr>
              <a:t>;</a:t>
            </a:r>
            <a:endParaRPr lang="ru-RU" altLang="ru-RU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>
                <a:solidFill>
                  <a:schemeClr val="hlink"/>
                </a:solidFill>
                <a:latin typeface="Trebuchet MS" panose="020B0603020202020204" pitchFamily="34" charset="0"/>
              </a:rPr>
              <a:t>   </a:t>
            </a:r>
            <a:r>
              <a:rPr lang="ru-RU" altLang="ru-RU" dirty="0" err="1">
                <a:solidFill>
                  <a:srgbClr val="4B1DF3"/>
                </a:solidFill>
                <a:latin typeface="Trebuchet MS" panose="020B0603020202020204" pitchFamily="34" charset="0"/>
              </a:rPr>
              <a:t>бала</a:t>
            </a:r>
            <a:r>
              <a:rPr lang="ru-RU" altLang="ru-RU" b="1" dirty="0" err="1">
                <a:solidFill>
                  <a:srgbClr val="4B1DF3"/>
                </a:solidFill>
                <a:latin typeface="Trebuchet MS" panose="020B0603020202020204" pitchFamily="34" charset="0"/>
              </a:rPr>
              <a:t>лар</a:t>
            </a:r>
            <a:r>
              <a:rPr lang="ru-RU" altLang="ru-RU" dirty="0">
                <a:latin typeface="Trebuchet MS" panose="020B0603020202020204" pitchFamily="34" charset="0"/>
              </a:rPr>
              <a:t> = </a:t>
            </a:r>
            <a:r>
              <a:rPr lang="ru-RU" altLang="ru-RU" i="1" dirty="0" err="1" smtClean="0">
                <a:latin typeface="Trebuchet MS" panose="020B0603020202020204" pitchFamily="34" charset="0"/>
              </a:rPr>
              <a:t>діти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(</a:t>
            </a:r>
            <a:r>
              <a:rPr lang="ru-RU" altLang="ru-RU" b="1" dirty="0" err="1">
                <a:solidFill>
                  <a:srgbClr val="4B1DF3"/>
                </a:solidFill>
                <a:latin typeface="Trebuchet MS" panose="020B0603020202020204" pitchFamily="34" charset="0"/>
              </a:rPr>
              <a:t>лар</a:t>
            </a:r>
            <a:r>
              <a:rPr lang="ru-RU" altLang="ru-RU" dirty="0">
                <a:latin typeface="Trebuchet MS" panose="020B0603020202020204" pitchFamily="34" charset="0"/>
              </a:rPr>
              <a:t> = мн</a:t>
            </a:r>
            <a:r>
              <a:rPr lang="ru-RU" altLang="ru-RU" dirty="0" smtClean="0">
                <a:latin typeface="Trebuchet MS" panose="020B0603020202020204" pitchFamily="34" charset="0"/>
              </a:rPr>
              <a:t>.);</a:t>
            </a:r>
            <a:endParaRPr lang="ru-RU" altLang="ru-RU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>
                <a:solidFill>
                  <a:schemeClr val="hlink"/>
                </a:solidFill>
                <a:latin typeface="Trebuchet MS" panose="020B0603020202020204" pitchFamily="34" charset="0"/>
              </a:rPr>
              <a:t>   </a:t>
            </a:r>
            <a:r>
              <a:rPr lang="ru-RU" altLang="ru-RU" dirty="0" err="1">
                <a:solidFill>
                  <a:srgbClr val="4B1DF3"/>
                </a:solidFill>
                <a:latin typeface="Trebuchet MS" panose="020B0603020202020204" pitchFamily="34" charset="0"/>
              </a:rPr>
              <a:t>бала</a:t>
            </a:r>
            <a:r>
              <a:rPr lang="ru-RU" altLang="ru-RU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Trebuchet MS" panose="020B0603020202020204" pitchFamily="34" charset="0"/>
              </a:rPr>
              <a:t>га</a:t>
            </a:r>
            <a:r>
              <a:rPr lang="ru-RU" altLang="ru-RU" dirty="0">
                <a:latin typeface="Trebuchet MS" panose="020B0603020202020204" pitchFamily="34" charset="0"/>
              </a:rPr>
              <a:t> = </a:t>
            </a:r>
            <a:r>
              <a:rPr lang="ru-RU" altLang="ru-RU" i="1" dirty="0" err="1" smtClean="0">
                <a:latin typeface="Trebuchet MS" panose="020B0603020202020204" pitchFamily="34" charset="0"/>
              </a:rPr>
              <a:t>дитині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sz="2400" b="1" dirty="0">
                <a:latin typeface="Trebuchet MS" panose="020B0603020202020204" pitchFamily="34" charset="0"/>
              </a:rPr>
              <a:t>(</a:t>
            </a:r>
            <a:r>
              <a:rPr lang="ru-RU" altLang="ru-RU" sz="2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Trebuchet MS" panose="020B0603020202020204" pitchFamily="34" charset="0"/>
              </a:rPr>
              <a:t>га</a:t>
            </a:r>
            <a:r>
              <a:rPr lang="ru-RU" altLang="ru-RU" sz="2400" b="1" dirty="0">
                <a:latin typeface="Trebuchet MS" panose="020B0603020202020204" pitchFamily="34" charset="0"/>
              </a:rPr>
              <a:t> = </a:t>
            </a:r>
            <a:r>
              <a:rPr lang="ru-RU" altLang="ru-RU" sz="2400" b="1" dirty="0" err="1" smtClean="0">
                <a:latin typeface="Trebuchet MS" panose="020B0603020202020204" pitchFamily="34" charset="0"/>
              </a:rPr>
              <a:t>Давальний</a:t>
            </a:r>
            <a:r>
              <a:rPr lang="ru-RU" altLang="ru-RU" sz="2400" b="1" dirty="0" smtClean="0">
                <a:latin typeface="Trebuchet MS" panose="020B0603020202020204" pitchFamily="34" charset="0"/>
              </a:rPr>
              <a:t> </a:t>
            </a:r>
            <a:r>
              <a:rPr lang="ru-RU" altLang="ru-RU" sz="2400" b="1" dirty="0" err="1" smtClean="0">
                <a:latin typeface="Trebuchet MS" panose="020B0603020202020204" pitchFamily="34" charset="0"/>
              </a:rPr>
              <a:t>спрямувальний</a:t>
            </a:r>
            <a:r>
              <a:rPr lang="ru-RU" altLang="ru-RU" sz="2400" b="1" dirty="0" smtClean="0">
                <a:latin typeface="Trebuchet MS" panose="020B0603020202020204" pitchFamily="34" charset="0"/>
              </a:rPr>
              <a:t> </a:t>
            </a:r>
            <a:r>
              <a:rPr lang="ru-RU" altLang="ru-RU" sz="2400" b="1" dirty="0" err="1" smtClean="0">
                <a:latin typeface="Trebuchet MS" panose="020B0603020202020204" pitchFamily="34" charset="0"/>
              </a:rPr>
              <a:t>відмінок</a:t>
            </a:r>
            <a:r>
              <a:rPr lang="ru-RU" altLang="ru-RU" sz="2400" b="1" dirty="0" smtClean="0">
                <a:latin typeface="Trebuchet MS" panose="020B0603020202020204" pitchFamily="34" charset="0"/>
              </a:rPr>
              <a:t>);</a:t>
            </a:r>
            <a:endParaRPr lang="ru-RU" altLang="ru-RU" sz="2400" b="1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>
                <a:solidFill>
                  <a:schemeClr val="hlink"/>
                </a:solidFill>
                <a:latin typeface="Trebuchet MS" panose="020B0603020202020204" pitchFamily="34" charset="0"/>
              </a:rPr>
              <a:t>   </a:t>
            </a:r>
            <a:r>
              <a:rPr lang="ru-RU" altLang="ru-RU" dirty="0" err="1">
                <a:solidFill>
                  <a:srgbClr val="4B1DF3"/>
                </a:solidFill>
                <a:latin typeface="Trebuchet MS" panose="020B0603020202020204" pitchFamily="34" charset="0"/>
              </a:rPr>
              <a:t>бала</a:t>
            </a:r>
            <a:r>
              <a:rPr lang="ru-RU" altLang="ru-RU" b="1" dirty="0" err="1">
                <a:solidFill>
                  <a:srgbClr val="4B1DF3"/>
                </a:solidFill>
                <a:latin typeface="Trebuchet MS" panose="020B0603020202020204" pitchFamily="34" charset="0"/>
              </a:rPr>
              <a:t>лар</a:t>
            </a:r>
            <a:r>
              <a:rPr lang="ru-RU" altLang="ru-RU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Trebuchet MS" panose="020B0603020202020204" pitchFamily="34" charset="0"/>
              </a:rPr>
              <a:t>га</a:t>
            </a:r>
            <a:r>
              <a:rPr lang="ru-RU" altLang="ru-RU" dirty="0">
                <a:latin typeface="Trebuchet MS" panose="020B0603020202020204" pitchFamily="34" charset="0"/>
              </a:rPr>
              <a:t> = </a:t>
            </a:r>
            <a:r>
              <a:rPr lang="ru-RU" altLang="ru-RU" i="1" dirty="0" err="1" smtClean="0">
                <a:latin typeface="Trebuchet MS" panose="020B0603020202020204" pitchFamily="34" charset="0"/>
              </a:rPr>
              <a:t>дітям</a:t>
            </a:r>
            <a:r>
              <a:rPr lang="ru-RU" altLang="ru-RU" i="1" dirty="0">
                <a:latin typeface="Trebuchet MS" panose="020B0603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 smtClean="0">
                <a:latin typeface="Trebuchet MS" panose="020B0603020202020204" pitchFamily="34" charset="0"/>
              </a:rPr>
              <a:t>3.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Афікси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мають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постійне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значення</a:t>
            </a:r>
            <a:r>
              <a:rPr lang="ru-RU" altLang="ru-RU" dirty="0" smtClean="0">
                <a:latin typeface="Trebuchet MS" panose="020B0603020202020204" pitchFamily="34" charset="0"/>
              </a:rPr>
              <a:t>.</a:t>
            </a:r>
            <a:endParaRPr lang="ru-RU" altLang="ru-RU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3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31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1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1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1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1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31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31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31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1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31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31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31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7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Лінгвістична компаративістика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55576" y="4869160"/>
            <a:ext cx="7696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Tx/>
              <a:buNone/>
              <a:tabLst/>
              <a:defRPr/>
            </a:pPr>
            <a:r>
              <a:rPr kumimoji="0" lang="uk-UA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типологійна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(зіставна) лінгвістика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 rot="10800000">
            <a:off x="3203848" y="2348880"/>
            <a:ext cx="2785120" cy="1981200"/>
          </a:xfrm>
          <a:custGeom>
            <a:avLst/>
            <a:gdLst>
              <a:gd name="G0" fmla="+- 6480 0 0"/>
              <a:gd name="G1" fmla="+- 8640 0 0"/>
              <a:gd name="G2" fmla="+- 6171 0 0"/>
              <a:gd name="G3" fmla="+- 21600 0 6480"/>
              <a:gd name="G4" fmla="+- 21600 0 8640"/>
              <a:gd name="G5" fmla="*/ G0 21600 G3"/>
              <a:gd name="G6" fmla="*/ G1 21600 G3"/>
              <a:gd name="G7" fmla="*/ G2 G3 21600"/>
              <a:gd name="G8" fmla="*/ 10800 21600 G3"/>
              <a:gd name="G9" fmla="*/ G4 21600 G3"/>
              <a:gd name="G10" fmla="+- 21600 0 G7"/>
              <a:gd name="G11" fmla="+- G5 0 G8"/>
              <a:gd name="G12" fmla="+- G6 0 G8"/>
              <a:gd name="G13" fmla="*/ G12 G7 G11"/>
              <a:gd name="G14" fmla="+- 21600 0 G13"/>
              <a:gd name="G15" fmla="+- G0 0 10800"/>
              <a:gd name="G16" fmla="+- G1 0 10800"/>
              <a:gd name="G17" fmla="*/ G2 G16 G15"/>
              <a:gd name="T0" fmla="*/ 10800 w 21600"/>
              <a:gd name="T1" fmla="*/ 0 h 21600"/>
              <a:gd name="T2" fmla="*/ 0 w 21600"/>
              <a:gd name="T3" fmla="*/ 15429 h 21600"/>
              <a:gd name="T4" fmla="*/ 10800 w 21600"/>
              <a:gd name="T5" fmla="*/ 18514 h 21600"/>
              <a:gd name="T6" fmla="*/ 21600 w 21600"/>
              <a:gd name="T7" fmla="*/ 1542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3 w 21600"/>
              <a:gd name="T13" fmla="*/ G6 h 21600"/>
              <a:gd name="T14" fmla="*/ G14 w 21600"/>
              <a:gd name="T15" fmla="*/ G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close/>
              </a:path>
            </a:pathLst>
          </a:custGeom>
          <a:solidFill>
            <a:schemeClr val="accent1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11560" y="2492896"/>
            <a:ext cx="244827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uk-UA" sz="3200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генетична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156176" y="2420888"/>
            <a:ext cx="250844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uk-UA" sz="3200" dirty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ареальна</a:t>
            </a:r>
            <a:r>
              <a:rPr lang="uk-UA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киргиз.: ‘</a:t>
            </a:r>
            <a:r>
              <a:rPr lang="ru-RU" i="1" dirty="0" smtClean="0"/>
              <a:t>мо</a:t>
            </a:r>
            <a:r>
              <a:rPr lang="uk-UA" i="1" dirty="0" smtClean="0"/>
              <a:t>ї</a:t>
            </a:r>
            <a:r>
              <a:rPr lang="ru-RU" i="1" dirty="0" smtClean="0"/>
              <a:t>м </a:t>
            </a:r>
            <a:r>
              <a:rPr lang="ru-RU" i="1" dirty="0" err="1" smtClean="0"/>
              <a:t>друзям</a:t>
            </a:r>
            <a:r>
              <a:rPr lang="ru-RU" dirty="0" smtClean="0"/>
              <a:t>’ – </a:t>
            </a:r>
            <a:r>
              <a:rPr lang="ru-RU" i="1" u="sng" dirty="0" err="1" smtClean="0">
                <a:solidFill>
                  <a:srgbClr val="4B1DF3"/>
                </a:solidFill>
              </a:rPr>
              <a:t>досторума</a:t>
            </a:r>
            <a:r>
              <a:rPr lang="ru-RU" dirty="0" smtClean="0"/>
              <a:t> (</a:t>
            </a:r>
            <a:r>
              <a:rPr lang="ru-RU" i="1" u="sng" dirty="0" err="1" smtClean="0">
                <a:solidFill>
                  <a:srgbClr val="4B1DF3"/>
                </a:solidFill>
              </a:rPr>
              <a:t>дос</a:t>
            </a:r>
            <a:r>
              <a:rPr lang="ru-RU" dirty="0" smtClean="0">
                <a:solidFill>
                  <a:srgbClr val="4B1DF3"/>
                </a:solidFill>
              </a:rPr>
              <a:t> </a:t>
            </a:r>
            <a:r>
              <a:rPr lang="ru-RU" dirty="0" smtClean="0"/>
              <a:t>– ‘друг’, </a:t>
            </a:r>
            <a:r>
              <a:rPr lang="ru-RU" dirty="0" smtClean="0">
                <a:solidFill>
                  <a:srgbClr val="4B1DF3"/>
                </a:solidFill>
              </a:rPr>
              <a:t>-</a:t>
            </a:r>
            <a:r>
              <a:rPr lang="ru-RU" i="1" u="sng" dirty="0" smtClean="0">
                <a:solidFill>
                  <a:srgbClr val="4B1DF3"/>
                </a:solidFill>
              </a:rPr>
              <a:t>тор</a:t>
            </a:r>
            <a:r>
              <a:rPr lang="ru-RU" dirty="0" smtClean="0">
                <a:solidFill>
                  <a:srgbClr val="4B1DF3"/>
                </a:solidFill>
              </a:rPr>
              <a:t> </a:t>
            </a:r>
            <a:r>
              <a:rPr lang="ru-RU" dirty="0" smtClean="0"/>
              <a:t>– формант </a:t>
            </a:r>
            <a:r>
              <a:rPr lang="uk-UA" dirty="0" smtClean="0"/>
              <a:t>множини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4B1DF3"/>
                </a:solidFill>
              </a:rPr>
              <a:t>-</a:t>
            </a:r>
            <a:r>
              <a:rPr lang="ru-RU" i="1" u="sng" dirty="0" smtClean="0">
                <a:solidFill>
                  <a:srgbClr val="4B1DF3"/>
                </a:solidFill>
              </a:rPr>
              <a:t>ум</a:t>
            </a:r>
            <a:r>
              <a:rPr lang="ru-RU" dirty="0" smtClean="0">
                <a:solidFill>
                  <a:srgbClr val="4B1DF3"/>
                </a:solidFill>
              </a:rPr>
              <a:t> </a:t>
            </a:r>
            <a:r>
              <a:rPr lang="ru-RU" dirty="0" smtClean="0"/>
              <a:t>– при</a:t>
            </a:r>
            <a:r>
              <a:rPr lang="uk-UA" dirty="0" err="1" smtClean="0"/>
              <a:t>свійний</a:t>
            </a:r>
            <a:r>
              <a:rPr lang="ru-RU" dirty="0" smtClean="0"/>
              <a:t> формант 1-</a:t>
            </a:r>
            <a:r>
              <a:rPr lang="uk-UA" dirty="0" smtClean="0"/>
              <a:t>ї особи </a:t>
            </a:r>
            <a:r>
              <a:rPr lang="ru-RU" dirty="0" smtClean="0"/>
              <a:t>‘</a:t>
            </a:r>
            <a:r>
              <a:rPr lang="ru-RU" i="1" dirty="0" smtClean="0"/>
              <a:t>м</a:t>
            </a:r>
            <a:r>
              <a:rPr lang="uk-UA" i="1" dirty="0" smtClean="0"/>
              <a:t>і</a:t>
            </a:r>
            <a:r>
              <a:rPr lang="ru-RU" i="1" dirty="0" err="1" smtClean="0"/>
              <a:t>й</a:t>
            </a:r>
            <a:r>
              <a:rPr lang="ru-RU" dirty="0" smtClean="0"/>
              <a:t>’, </a:t>
            </a:r>
            <a:r>
              <a:rPr lang="ru-RU" dirty="0" smtClean="0">
                <a:solidFill>
                  <a:srgbClr val="4B1DF3"/>
                </a:solidFill>
              </a:rPr>
              <a:t>-</a:t>
            </a:r>
            <a:r>
              <a:rPr lang="ru-RU" i="1" u="sng" dirty="0" smtClean="0">
                <a:solidFill>
                  <a:srgbClr val="4B1DF3"/>
                </a:solidFill>
              </a:rPr>
              <a:t>а</a:t>
            </a:r>
            <a:r>
              <a:rPr lang="ru-RU" dirty="0" smtClean="0"/>
              <a:t> – формант да</a:t>
            </a:r>
            <a:r>
              <a:rPr lang="uk-UA" dirty="0" err="1" smtClean="0"/>
              <a:t>ва</a:t>
            </a:r>
            <a:r>
              <a:rPr lang="ru-RU" dirty="0" err="1" smtClean="0"/>
              <a:t>льного</a:t>
            </a:r>
            <a:r>
              <a:rPr lang="ru-RU" dirty="0" smtClean="0"/>
              <a:t> </a:t>
            </a:r>
            <a:r>
              <a:rPr lang="uk-UA" dirty="0" err="1" smtClean="0"/>
              <a:t>відмінк</a:t>
            </a:r>
            <a:r>
              <a:rPr lang="ru-RU" dirty="0" smtClean="0"/>
              <a:t>а);</a:t>
            </a:r>
            <a:endParaRPr lang="uk-UA" dirty="0" smtClean="0"/>
          </a:p>
          <a:p>
            <a:pPr lvl="0"/>
            <a:r>
              <a:rPr lang="ru-RU" dirty="0" smtClean="0"/>
              <a:t>татар.: ‘</a:t>
            </a:r>
            <a:r>
              <a:rPr lang="uk-UA" i="1" dirty="0" smtClean="0"/>
              <a:t>у йо</a:t>
            </a:r>
            <a:r>
              <a:rPr lang="ru-RU" i="1" dirty="0" smtClean="0"/>
              <a:t>го </a:t>
            </a:r>
            <a:r>
              <a:rPr lang="uk-UA" i="1" dirty="0" smtClean="0"/>
              <a:t>лист</a:t>
            </a:r>
            <a:r>
              <a:rPr lang="ru-RU" i="1" dirty="0" smtClean="0"/>
              <a:t>ах</a:t>
            </a:r>
            <a:r>
              <a:rPr lang="ru-RU" dirty="0" smtClean="0"/>
              <a:t>’ – </a:t>
            </a:r>
            <a:r>
              <a:rPr lang="ru-RU" i="1" u="sng" dirty="0" err="1" smtClean="0">
                <a:solidFill>
                  <a:srgbClr val="4B1DF3"/>
                </a:solidFill>
              </a:rPr>
              <a:t>хатларында</a:t>
            </a:r>
            <a:r>
              <a:rPr lang="ru-RU" dirty="0" smtClean="0"/>
              <a:t> (</a:t>
            </a:r>
            <a:r>
              <a:rPr lang="ru-RU" i="1" dirty="0" smtClean="0">
                <a:solidFill>
                  <a:srgbClr val="4B1DF3"/>
                </a:solidFill>
              </a:rPr>
              <a:t>хат</a:t>
            </a:r>
            <a:r>
              <a:rPr lang="ru-RU" dirty="0" smtClean="0"/>
              <a:t> – ‘</a:t>
            </a:r>
            <a:r>
              <a:rPr lang="uk-UA" dirty="0" smtClean="0"/>
              <a:t>лист</a:t>
            </a:r>
            <a:r>
              <a:rPr lang="ru-RU" dirty="0" smtClean="0"/>
              <a:t>’, </a:t>
            </a:r>
            <a:r>
              <a:rPr lang="ru-RU" dirty="0" smtClean="0">
                <a:solidFill>
                  <a:srgbClr val="4B1DF3"/>
                </a:solidFill>
              </a:rPr>
              <a:t>-</a:t>
            </a:r>
            <a:r>
              <a:rPr lang="ru-RU" i="1" u="sng" dirty="0" err="1" smtClean="0">
                <a:solidFill>
                  <a:srgbClr val="4B1DF3"/>
                </a:solidFill>
              </a:rPr>
              <a:t>лар</a:t>
            </a:r>
            <a:r>
              <a:rPr lang="ru-RU" dirty="0" smtClean="0">
                <a:solidFill>
                  <a:srgbClr val="4B1DF3"/>
                </a:solidFill>
              </a:rPr>
              <a:t> </a:t>
            </a:r>
            <a:r>
              <a:rPr lang="ru-RU" dirty="0" smtClean="0"/>
              <a:t>– формант </a:t>
            </a:r>
            <a:r>
              <a:rPr lang="ru-RU" dirty="0" err="1" smtClean="0"/>
              <a:t>множ</a:t>
            </a:r>
            <a:r>
              <a:rPr lang="uk-UA" dirty="0" err="1" smtClean="0"/>
              <a:t>ини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4B1DF3"/>
                </a:solidFill>
              </a:rPr>
              <a:t>-</a:t>
            </a:r>
            <a:r>
              <a:rPr lang="ru-RU" i="1" u="sng" dirty="0" err="1" smtClean="0">
                <a:solidFill>
                  <a:srgbClr val="4B1DF3"/>
                </a:solidFill>
              </a:rPr>
              <a:t>ын</a:t>
            </a:r>
            <a:r>
              <a:rPr lang="ru-RU" dirty="0" smtClean="0">
                <a:solidFill>
                  <a:srgbClr val="4B1DF3"/>
                </a:solidFill>
              </a:rPr>
              <a:t> </a:t>
            </a:r>
            <a:r>
              <a:rPr lang="ru-RU" dirty="0" smtClean="0"/>
              <a:t>– при</a:t>
            </a:r>
            <a:r>
              <a:rPr lang="uk-UA" dirty="0" err="1" smtClean="0"/>
              <a:t>свійний</a:t>
            </a:r>
            <a:r>
              <a:rPr lang="ru-RU" dirty="0" smtClean="0"/>
              <a:t> формант 3-</a:t>
            </a:r>
            <a:r>
              <a:rPr lang="uk-UA" dirty="0" smtClean="0"/>
              <a:t>ї особи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4B1DF3"/>
                </a:solidFill>
              </a:rPr>
              <a:t>-</a:t>
            </a:r>
            <a:r>
              <a:rPr lang="ru-RU" i="1" u="sng" dirty="0" smtClean="0">
                <a:solidFill>
                  <a:srgbClr val="4B1DF3"/>
                </a:solidFill>
              </a:rPr>
              <a:t>да</a:t>
            </a:r>
            <a:r>
              <a:rPr lang="ru-RU" dirty="0" smtClean="0">
                <a:solidFill>
                  <a:srgbClr val="4B1DF3"/>
                </a:solidFill>
              </a:rPr>
              <a:t> – </a:t>
            </a:r>
            <a:r>
              <a:rPr lang="ru-RU" dirty="0" smtClean="0"/>
              <a:t>формант </a:t>
            </a:r>
            <a:r>
              <a:rPr lang="uk-UA" dirty="0" smtClean="0"/>
              <a:t>місцевого відмінка</a:t>
            </a:r>
            <a:r>
              <a:rPr lang="ru-RU" dirty="0" smtClean="0"/>
              <a:t>);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ctr"/>
            <a:r>
              <a:rPr lang="ru-RU" altLang="ru-RU" sz="3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Відмінності</a:t>
            </a:r>
            <a:r>
              <a:rPr lang="ru-RU" altLang="ru-RU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всередині</a:t>
            </a:r>
            <a:r>
              <a:rPr lang="ru-RU" altLang="ru-RU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аглютинативних</a:t>
            </a:r>
            <a:r>
              <a:rPr lang="ru-RU" altLang="ru-RU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мов</a:t>
            </a:r>
            <a:endParaRPr lang="ru-RU" altLang="ru-RU" sz="36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3608" y="2564904"/>
            <a:ext cx="3794125" cy="1368425"/>
          </a:xfrm>
          <a:solidFill>
            <a:srgbClr val="FFFFCC"/>
          </a:solidFill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b="1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Є </a:t>
            </a:r>
            <a:r>
              <a:rPr lang="ru-RU" altLang="ru-RU" sz="2400" b="1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суфікси</a:t>
            </a:r>
            <a:r>
              <a:rPr lang="ru-RU" altLang="ru-RU" sz="2400" b="1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:</a:t>
            </a:r>
            <a:endParaRPr lang="ru-RU" altLang="ru-RU" sz="2400" b="1" dirty="0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400" b="1" dirty="0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b="1" dirty="0" err="1" smtClean="0">
                <a:latin typeface="Trebuchet MS" panose="020B0603020202020204" pitchFamily="34" charset="0"/>
              </a:rPr>
              <a:t>тюркські</a:t>
            </a:r>
            <a:r>
              <a:rPr lang="ru-RU" altLang="ru-RU" sz="2400" b="1" dirty="0" smtClean="0">
                <a:latin typeface="Trebuchet MS" panose="020B0603020202020204" pitchFamily="34" charset="0"/>
              </a:rPr>
              <a:t> </a:t>
            </a:r>
            <a:r>
              <a:rPr lang="ru-RU" altLang="ru-RU" sz="2400" b="1" dirty="0" err="1" smtClean="0">
                <a:latin typeface="Trebuchet MS" panose="020B0603020202020204" pitchFamily="34" charset="0"/>
              </a:rPr>
              <a:t>мови</a:t>
            </a:r>
            <a:endParaRPr lang="ru-RU" altLang="ru-RU" sz="2400" b="1" dirty="0">
              <a:latin typeface="Trebuchet MS" panose="020B0603020202020204" pitchFamily="34" charset="0"/>
            </a:endParaRPr>
          </a:p>
        </p:txBody>
      </p:sp>
      <p:sp>
        <p:nvSpPr>
          <p:cNvPr id="3338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4149080"/>
            <a:ext cx="4098925" cy="1295400"/>
          </a:xfrm>
          <a:solidFill>
            <a:srgbClr val="FFFFCC"/>
          </a:solidFill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z="2400" b="1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Більше</a:t>
            </a:r>
            <a:r>
              <a:rPr lang="ru-RU" altLang="ru-RU" sz="2400" b="1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 </a:t>
            </a:r>
            <a:r>
              <a:rPr lang="ru-RU" altLang="ru-RU" sz="2400" b="1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префіксів</a:t>
            </a:r>
            <a:r>
              <a:rPr lang="ru-RU" altLang="ru-RU" sz="2400" b="1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:</a:t>
            </a:r>
            <a:endParaRPr lang="ru-RU" altLang="ru-RU" sz="2400" b="1" dirty="0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400" b="1" dirty="0" err="1" smtClean="0">
                <a:latin typeface="Trebuchet MS" panose="020B0603020202020204" pitchFamily="34" charset="0"/>
              </a:rPr>
              <a:t>кавказькі</a:t>
            </a:r>
            <a:r>
              <a:rPr lang="ru-RU" altLang="ru-RU" sz="2400" b="1" dirty="0" smtClean="0">
                <a:latin typeface="Trebuchet MS" panose="020B0603020202020204" pitchFamily="34" charset="0"/>
              </a:rPr>
              <a:t> </a:t>
            </a:r>
            <a:r>
              <a:rPr lang="ru-RU" altLang="ru-RU" sz="2400" b="1" dirty="0" err="1" smtClean="0">
                <a:latin typeface="Trebuchet MS" panose="020B0603020202020204" pitchFamily="34" charset="0"/>
              </a:rPr>
              <a:t>мови</a:t>
            </a:r>
            <a:r>
              <a:rPr lang="ru-RU" altLang="ru-RU" sz="2400" b="1" dirty="0" smtClean="0">
                <a:latin typeface="Trebuchet MS" panose="020B0603020202020204" pitchFamily="34" charset="0"/>
              </a:rPr>
              <a:t>, </a:t>
            </a:r>
            <a:r>
              <a:rPr lang="ru-RU" altLang="ru-RU" sz="2400" b="1" dirty="0" err="1" smtClean="0">
                <a:latin typeface="Trebuchet MS" panose="020B0603020202020204" pitchFamily="34" charset="0"/>
              </a:rPr>
              <a:t>палеоазійські</a:t>
            </a:r>
            <a:r>
              <a:rPr lang="ru-RU" altLang="ru-RU" sz="2400" b="1" dirty="0" smtClean="0">
                <a:latin typeface="Trebuchet MS" panose="020B0603020202020204" pitchFamily="34" charset="0"/>
              </a:rPr>
              <a:t> </a:t>
            </a:r>
            <a:r>
              <a:rPr lang="ru-RU" altLang="ru-RU" sz="2400" b="1" dirty="0" err="1" smtClean="0">
                <a:latin typeface="Trebuchet MS" panose="020B0603020202020204" pitchFamily="34" charset="0"/>
              </a:rPr>
              <a:t>мови</a:t>
            </a:r>
            <a:endParaRPr lang="ru-RU" altLang="ru-RU" sz="2400" b="1" dirty="0">
              <a:latin typeface="Trebuchet MS" panose="020B0603020202020204" pitchFamily="34" charset="0"/>
            </a:endParaRPr>
          </a:p>
        </p:txBody>
      </p:sp>
      <p:sp>
        <p:nvSpPr>
          <p:cNvPr id="333829" name="Line 5"/>
          <p:cNvSpPr>
            <a:spLocks noChangeShapeType="1"/>
          </p:cNvSpPr>
          <p:nvPr/>
        </p:nvSpPr>
        <p:spPr bwMode="auto">
          <a:xfrm flipH="1">
            <a:off x="2843808" y="1628800"/>
            <a:ext cx="647700" cy="790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3830" name="Line 6"/>
          <p:cNvSpPr>
            <a:spLocks noChangeShapeType="1"/>
          </p:cNvSpPr>
          <p:nvPr/>
        </p:nvSpPr>
        <p:spPr bwMode="auto">
          <a:xfrm>
            <a:off x="5868144" y="1844824"/>
            <a:ext cx="1223963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3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3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3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3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33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3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3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33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33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27" grpId="0" build="p"/>
      <p:bldP spid="333828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Аглютинативні</a:t>
            </a:r>
            <a:r>
              <a:rPr lang="ru-RU" altLang="ru-RU" sz="4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4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мови</a:t>
            </a:r>
            <a:endParaRPr lang="ru-RU" altLang="ru-RU" sz="46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 1.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Фіно-угорські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мови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(</a:t>
            </a:r>
            <a:r>
              <a:rPr lang="ru-RU" altLang="ru-RU" dirty="0" err="1" smtClean="0">
                <a:latin typeface="Trebuchet MS" panose="020B0603020202020204" pitchFamily="34" charset="0"/>
              </a:rPr>
              <a:t>комі</a:t>
            </a:r>
            <a:r>
              <a:rPr lang="ru-RU" altLang="ru-RU" dirty="0" smtClean="0">
                <a:latin typeface="Trebuchet MS" panose="020B0603020202020204" pitchFamily="34" charset="0"/>
              </a:rPr>
              <a:t>,</a:t>
            </a:r>
            <a:endParaRPr lang="ru-RU" altLang="ru-RU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    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мансійська</a:t>
            </a:r>
            <a:r>
              <a:rPr lang="ru-RU" altLang="ru-RU" dirty="0" smtClean="0">
                <a:latin typeface="Trebuchet MS" panose="020B0603020202020204" pitchFamily="34" charset="0"/>
              </a:rPr>
              <a:t>).</a:t>
            </a:r>
            <a:endParaRPr lang="ru-RU" altLang="ru-RU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 2.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Тунгусо-маньчжурські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мови</a:t>
            </a:r>
            <a:r>
              <a:rPr lang="ru-RU" altLang="ru-RU" dirty="0" smtClean="0">
                <a:latin typeface="Trebuchet MS" panose="020B0603020202020204" pitchFamily="34" charset="0"/>
              </a:rPr>
              <a:t>.</a:t>
            </a:r>
            <a:endParaRPr lang="ru-RU" altLang="ru-RU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 3.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Монгольські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мови</a:t>
            </a:r>
            <a:r>
              <a:rPr lang="ru-RU" altLang="ru-RU" dirty="0" smtClean="0">
                <a:latin typeface="Trebuchet MS" panose="020B0603020202020204" pitchFamily="34" charset="0"/>
              </a:rPr>
              <a:t>.</a:t>
            </a:r>
            <a:endParaRPr lang="ru-RU" altLang="ru-RU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 4.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Самодійські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мови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(</a:t>
            </a:r>
            <a:r>
              <a:rPr lang="ru-RU" altLang="ru-RU" dirty="0" err="1" smtClean="0">
                <a:latin typeface="Trebuchet MS" panose="020B0603020202020204" pitchFamily="34" charset="0"/>
              </a:rPr>
              <a:t>ненецька</a:t>
            </a:r>
            <a:r>
              <a:rPr lang="ru-RU" altLang="ru-RU" dirty="0" smtClean="0">
                <a:latin typeface="Trebuchet MS" panose="020B0603020202020204" pitchFamily="34" charset="0"/>
              </a:rPr>
              <a:t>).</a:t>
            </a:r>
            <a:endParaRPr lang="ru-RU" altLang="ru-RU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4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Флективні</a:t>
            </a:r>
            <a:r>
              <a:rPr lang="ru-RU" altLang="ru-RU" sz="4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44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мови</a:t>
            </a:r>
            <a:endParaRPr lang="ru-RU" altLang="ru-RU" sz="44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1.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Межі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b="1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складів</a:t>
            </a:r>
            <a:r>
              <a:rPr lang="ru-RU" altLang="ru-RU" b="1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 </a:t>
            </a:r>
            <a:r>
              <a:rPr lang="ru-RU" altLang="ru-RU" b="1" dirty="0">
                <a:solidFill>
                  <a:schemeClr val="hlink"/>
                </a:solidFill>
                <a:latin typeface="Trebuchet MS" panose="020B0603020202020204" pitchFamily="34" charset="0"/>
              </a:rPr>
              <a:t>не =</a:t>
            </a:r>
            <a:r>
              <a:rPr lang="ru-RU" altLang="ru-RU" dirty="0">
                <a:latin typeface="Trebuchet MS" panose="020B0603020202020204" pitchFamily="34" charset="0"/>
              </a:rPr>
              <a:t> </a:t>
            </a:r>
            <a:r>
              <a:rPr lang="ru-RU" altLang="ru-RU" dirty="0" smtClean="0">
                <a:latin typeface="Trebuchet MS" panose="020B0603020202020204" pitchFamily="34" charset="0"/>
              </a:rPr>
              <a:t>межам </a:t>
            </a:r>
            <a:r>
              <a:rPr lang="ru-RU" altLang="ru-RU" b="1" dirty="0">
                <a:solidFill>
                  <a:schemeClr val="hlink"/>
                </a:solidFill>
                <a:latin typeface="Trebuchet MS" panose="020B0603020202020204" pitchFamily="34" charset="0"/>
              </a:rPr>
              <a:t>морфем</a:t>
            </a:r>
            <a:r>
              <a:rPr lang="ru-RU" altLang="ru-RU" dirty="0">
                <a:latin typeface="Trebuchet MS" panose="020B0603020202020204" pitchFamily="34" charset="0"/>
              </a:rPr>
              <a:t>.</a:t>
            </a: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                   </a:t>
            </a:r>
            <a:r>
              <a:rPr lang="ru-RU" altLang="ru-RU" dirty="0" err="1">
                <a:solidFill>
                  <a:schemeClr val="hlink"/>
                </a:solidFill>
                <a:latin typeface="Trebuchet MS" panose="020B0603020202020204" pitchFamily="34" charset="0"/>
              </a:rPr>
              <a:t>Ся</a:t>
            </a:r>
            <a:r>
              <a:rPr lang="ru-RU" altLang="ru-RU" dirty="0">
                <a:solidFill>
                  <a:schemeClr val="hlink"/>
                </a:solidFill>
                <a:latin typeface="Trebuchet MS" panose="020B0603020202020204" pitchFamily="34" charset="0"/>
              </a:rPr>
              <a:t> – </a:t>
            </a:r>
            <a:r>
              <a:rPr lang="ru-RU" altLang="ru-RU" dirty="0" err="1">
                <a:solidFill>
                  <a:schemeClr val="hlink"/>
                </a:solidFill>
                <a:latin typeface="Trebuchet MS" panose="020B0603020202020204" pitchFamily="34" charset="0"/>
              </a:rPr>
              <a:t>ду</a:t>
            </a:r>
            <a:r>
              <a:rPr lang="ru-RU" altLang="ru-RU" dirty="0">
                <a:solidFill>
                  <a:schemeClr val="hlink"/>
                </a:solidFill>
                <a:latin typeface="Trebuchet MS" panose="020B0603020202020204" pitchFamily="34" charset="0"/>
              </a:rPr>
              <a:t>           </a:t>
            </a:r>
            <a:r>
              <a:rPr lang="ru-RU" altLang="ru-RU" dirty="0" err="1">
                <a:solidFill>
                  <a:schemeClr val="hlink"/>
                </a:solidFill>
                <a:latin typeface="Trebuchet MS" panose="020B0603020202020204" pitchFamily="34" charset="0"/>
              </a:rPr>
              <a:t>Сяд</a:t>
            </a:r>
            <a:r>
              <a:rPr lang="ru-RU" altLang="ru-RU" dirty="0">
                <a:solidFill>
                  <a:schemeClr val="hlink"/>
                </a:solidFill>
                <a:latin typeface="Trebuchet MS" panose="020B0603020202020204" pitchFamily="34" charset="0"/>
              </a:rPr>
              <a:t> – у</a:t>
            </a:r>
            <a:r>
              <a:rPr lang="ru-RU" altLang="ru-RU" dirty="0">
                <a:latin typeface="Trebuchet MS" panose="020B0603020202020204" pitchFamily="34" charset="0"/>
              </a:rPr>
              <a:t> </a:t>
            </a: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2.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Багатозначність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морфем.</a:t>
            </a: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    </a:t>
            </a:r>
            <a:r>
              <a:rPr lang="en-US" altLang="ru-RU" dirty="0" err="1">
                <a:latin typeface="Trebuchet MS" panose="020B0603020202020204" pitchFamily="34" charset="0"/>
              </a:rPr>
              <a:t>Tabul</a:t>
            </a:r>
            <a:r>
              <a:rPr lang="en-US" altLang="ru-RU" dirty="0" err="1">
                <a:solidFill>
                  <a:schemeClr val="hlink"/>
                </a:solidFill>
                <a:latin typeface="Trebuchet MS" panose="020B0603020202020204" pitchFamily="34" charset="0"/>
              </a:rPr>
              <a:t>am</a:t>
            </a:r>
            <a:r>
              <a:rPr lang="ru-RU" altLang="ru-RU" dirty="0">
                <a:latin typeface="Trebuchet MS" panose="020B0603020202020204" pitchFamily="34" charset="0"/>
              </a:rPr>
              <a:t>;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дошк</a:t>
            </a:r>
            <a:r>
              <a:rPr lang="ru-RU" altLang="ru-RU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у</a:t>
            </a:r>
            <a:r>
              <a:rPr lang="ru-RU" altLang="ru-RU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–</a:t>
            </a:r>
            <a:r>
              <a:rPr lang="en-US" altLang="ru-RU" dirty="0">
                <a:latin typeface="Trebuchet MS" panose="020B0603020202020204" pitchFamily="34" charset="0"/>
              </a:rPr>
              <a:t> </a:t>
            </a:r>
            <a:r>
              <a:rPr lang="en-US" altLang="ru-RU" dirty="0">
                <a:solidFill>
                  <a:schemeClr val="hlink"/>
                </a:solidFill>
                <a:latin typeface="Trebuchet MS" panose="020B0603020202020204" pitchFamily="34" charset="0"/>
              </a:rPr>
              <a:t>am</a:t>
            </a:r>
            <a:r>
              <a:rPr lang="ru-RU" altLang="ru-RU" dirty="0">
                <a:latin typeface="Trebuchet MS" panose="020B0603020202020204" pitchFamily="34" charset="0"/>
              </a:rPr>
              <a:t>,</a:t>
            </a:r>
            <a:r>
              <a:rPr lang="ru-RU" altLang="ru-RU" dirty="0">
                <a:solidFill>
                  <a:schemeClr val="hlink"/>
                </a:solidFill>
                <a:latin typeface="Trebuchet MS" panose="020B0603020202020204" pitchFamily="34" charset="0"/>
              </a:rPr>
              <a:t> у</a:t>
            </a:r>
            <a:r>
              <a:rPr lang="ru-RU" altLang="ru-RU" dirty="0">
                <a:latin typeface="Trebuchet MS" panose="020B0603020202020204" pitchFamily="34" charset="0"/>
              </a:rPr>
              <a:t> =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одн</a:t>
            </a:r>
            <a:r>
              <a:rPr lang="ru-RU" altLang="ru-RU" dirty="0" smtClean="0">
                <a:latin typeface="Trebuchet MS" panose="020B0603020202020204" pitchFamily="34" charset="0"/>
              </a:rPr>
              <a:t>.,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Зн.в</a:t>
            </a:r>
            <a:r>
              <a:rPr lang="ru-RU" altLang="ru-RU" dirty="0" smtClean="0">
                <a:latin typeface="Trebuchet MS" panose="020B0603020202020204" pitchFamily="34" charset="0"/>
              </a:rPr>
              <a:t>.,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жін.р</a:t>
            </a:r>
            <a:r>
              <a:rPr lang="ru-RU" altLang="ru-RU" dirty="0">
                <a:latin typeface="Trebuchet MS" panose="020B0603020202020204" pitchFamily="34" charset="0"/>
              </a:rPr>
              <a:t>.</a:t>
            </a: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3. </a:t>
            </a:r>
            <a:r>
              <a:rPr lang="ru-RU" altLang="ru-RU" dirty="0" smtClean="0">
                <a:latin typeface="Trebuchet MS" panose="020B0603020202020204" pitchFamily="34" charset="0"/>
              </a:rPr>
              <a:t>Один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і</a:t>
            </a:r>
            <a:r>
              <a:rPr lang="ru-RU" altLang="ru-RU" dirty="0" smtClean="0">
                <a:latin typeface="Trebuchet MS" panose="020B0603020202020204" pitchFamily="34" charset="0"/>
              </a:rPr>
              <a:t> той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самий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граматичний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вираз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має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варіативні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форми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вираження</a:t>
            </a:r>
            <a:r>
              <a:rPr lang="ru-RU" altLang="ru-RU" dirty="0">
                <a:latin typeface="Trebuchet MS" panose="020B0603020202020204" pitchFamily="34" charset="0"/>
              </a:rPr>
              <a:t>.</a:t>
            </a: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 smtClean="0">
                <a:latin typeface="Trebuchet MS" panose="020B0603020202020204" pitchFamily="34" charset="0"/>
              </a:rPr>
              <a:t>Н.в.,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одн</a:t>
            </a:r>
            <a:r>
              <a:rPr lang="ru-RU" altLang="ru-RU" dirty="0" smtClean="0">
                <a:latin typeface="Trebuchet MS" panose="020B0603020202020204" pitchFamily="34" charset="0"/>
              </a:rPr>
              <a:t>.: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стол</a:t>
            </a:r>
            <a:r>
              <a:rPr lang="ru-RU" altLang="ru-RU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и</a:t>
            </a:r>
            <a:r>
              <a:rPr lang="ru-RU" altLang="ru-RU" dirty="0" smtClean="0">
                <a:latin typeface="Trebuchet MS" panose="020B0603020202020204" pitchFamily="34" charset="0"/>
              </a:rPr>
              <a:t>,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міст</a:t>
            </a:r>
            <a:r>
              <a:rPr lang="ru-RU" altLang="ru-RU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а</a:t>
            </a:r>
            <a:r>
              <a:rPr lang="ru-RU" altLang="ru-RU" dirty="0" smtClean="0">
                <a:latin typeface="Trebuchet MS" panose="020B0603020202020204" pitchFamily="34" charset="0"/>
              </a:rPr>
              <a:t>,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киян</a:t>
            </a:r>
            <a:r>
              <a:rPr lang="ru-RU" altLang="ru-RU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и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endParaRPr lang="ru-RU" altLang="ru-RU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4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4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4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34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4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4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4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4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4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34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4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4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4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4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34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34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34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4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51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ctr"/>
            <a:r>
              <a:rPr lang="ru-RU" altLang="ru-RU" sz="3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Відмінності</a:t>
            </a:r>
            <a:r>
              <a:rPr lang="ru-RU" altLang="ru-RU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всередині</a:t>
            </a:r>
            <a:r>
              <a:rPr lang="ru-RU" altLang="ru-RU" sz="36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/>
            </a:r>
            <a:br>
              <a:rPr lang="ru-RU" altLang="ru-RU" sz="36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</a:br>
            <a:r>
              <a:rPr lang="ru-RU" altLang="ru-RU" sz="3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флективних</a:t>
            </a:r>
            <a:r>
              <a:rPr lang="ru-RU" altLang="ru-RU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мов</a:t>
            </a:r>
            <a:endParaRPr lang="ru-RU" altLang="ru-RU" sz="36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2420888"/>
            <a:ext cx="4090987" cy="1152525"/>
          </a:xfrm>
          <a:solidFill>
            <a:srgbClr val="FFFFCC"/>
          </a:solidFill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b="1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Власне</a:t>
            </a:r>
            <a:r>
              <a:rPr lang="ru-RU" altLang="ru-RU" sz="2400" b="1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            </a:t>
            </a:r>
            <a:r>
              <a:rPr lang="ru-RU" altLang="ru-RU" sz="2400" b="1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флективні</a:t>
            </a:r>
            <a:r>
              <a:rPr lang="ru-RU" altLang="ru-RU" sz="2400" b="1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:</a:t>
            </a:r>
            <a:endParaRPr lang="ru-RU" altLang="ru-RU" sz="2400" b="1" dirty="0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b="1" dirty="0" err="1" smtClean="0">
                <a:latin typeface="Trebuchet MS" panose="020B0603020202020204" pitchFamily="34" charset="0"/>
              </a:rPr>
              <a:t>індоєвропейські</a:t>
            </a:r>
            <a:r>
              <a:rPr lang="ru-RU" altLang="ru-RU" sz="2400" b="1" dirty="0" smtClean="0">
                <a:latin typeface="Trebuchet MS" panose="020B0603020202020204" pitchFamily="34" charset="0"/>
              </a:rPr>
              <a:t> </a:t>
            </a:r>
            <a:r>
              <a:rPr lang="ru-RU" altLang="ru-RU" sz="2400" b="1" dirty="0" err="1" smtClean="0">
                <a:latin typeface="Trebuchet MS" panose="020B0603020202020204" pitchFamily="34" charset="0"/>
              </a:rPr>
              <a:t>мови</a:t>
            </a:r>
            <a:endParaRPr lang="ru-RU" altLang="ru-RU" sz="2400" b="1" dirty="0">
              <a:latin typeface="Trebuchet MS" panose="020B0603020202020204" pitchFamily="34" charset="0"/>
            </a:endParaRPr>
          </a:p>
        </p:txBody>
      </p:sp>
      <p:sp>
        <p:nvSpPr>
          <p:cNvPr id="3369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04048" y="3861048"/>
            <a:ext cx="3810000" cy="1295400"/>
          </a:xfrm>
          <a:solidFill>
            <a:srgbClr val="FFFFCC"/>
          </a:solidFill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z="2400" b="1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Флективно-аглютинативні</a:t>
            </a:r>
            <a:r>
              <a:rPr lang="ru-RU" altLang="ru-RU" sz="2400" b="1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:</a:t>
            </a:r>
            <a:endParaRPr lang="ru-RU" altLang="ru-RU" sz="2400" b="1" dirty="0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400" b="1" dirty="0" err="1" smtClean="0">
                <a:latin typeface="Trebuchet MS" panose="020B0603020202020204" pitchFamily="34" charset="0"/>
              </a:rPr>
              <a:t>семітські</a:t>
            </a:r>
            <a:r>
              <a:rPr lang="ru-RU" altLang="ru-RU" sz="2400" b="1" dirty="0" smtClean="0">
                <a:latin typeface="Trebuchet MS" panose="020B0603020202020204" pitchFamily="34" charset="0"/>
              </a:rPr>
              <a:t> </a:t>
            </a:r>
            <a:r>
              <a:rPr lang="ru-RU" altLang="ru-RU" sz="2400" b="1" dirty="0" err="1" smtClean="0">
                <a:latin typeface="Trebuchet MS" panose="020B0603020202020204" pitchFamily="34" charset="0"/>
              </a:rPr>
              <a:t>мови</a:t>
            </a:r>
            <a:endParaRPr lang="ru-RU" altLang="ru-RU" sz="2400" b="1" dirty="0">
              <a:latin typeface="Trebuchet MS" panose="020B0603020202020204" pitchFamily="34" charset="0"/>
            </a:endParaRPr>
          </a:p>
        </p:txBody>
      </p:sp>
      <p:sp>
        <p:nvSpPr>
          <p:cNvPr id="336901" name="Line 5"/>
          <p:cNvSpPr>
            <a:spLocks noChangeShapeType="1"/>
          </p:cNvSpPr>
          <p:nvPr/>
        </p:nvSpPr>
        <p:spPr bwMode="auto">
          <a:xfrm flipH="1">
            <a:off x="2771800" y="1628800"/>
            <a:ext cx="647700" cy="790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6902" name="Line 6"/>
          <p:cNvSpPr>
            <a:spLocks noChangeShapeType="1"/>
          </p:cNvSpPr>
          <p:nvPr/>
        </p:nvSpPr>
        <p:spPr bwMode="auto">
          <a:xfrm>
            <a:off x="5724128" y="1628800"/>
            <a:ext cx="1223963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6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6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6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6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6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6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36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6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6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36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36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899" grpId="0" build="p"/>
      <p:bldP spid="336900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Особливості</a:t>
            </a:r>
            <a:r>
              <a:rPr lang="ru-RU" altLang="ru-RU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флективно-аглютинативних</a:t>
            </a:r>
            <a:r>
              <a:rPr lang="ru-RU" altLang="ru-RU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мов</a:t>
            </a:r>
            <a:endParaRPr lang="ru-RU" altLang="ru-RU" sz="36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1.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Афікси</a:t>
            </a:r>
            <a:r>
              <a:rPr lang="ru-RU" altLang="ru-RU" dirty="0" smtClean="0">
                <a:latin typeface="Trebuchet MS" panose="020B0603020202020204" pitchFamily="34" charset="0"/>
              </a:rPr>
              <a:t> «</a:t>
            </a:r>
            <a:r>
              <a:rPr lang="ru-RU" altLang="ru-RU" dirty="0" err="1" smtClean="0">
                <a:latin typeface="Trebuchet MS" panose="020B0603020202020204" pitchFamily="34" charset="0"/>
              </a:rPr>
              <a:t>приклеюються</a:t>
            </a:r>
            <a:r>
              <a:rPr lang="ru-RU" altLang="ru-RU" dirty="0" smtClean="0">
                <a:latin typeface="Trebuchet MS" panose="020B0603020202020204" pitchFamily="34" charset="0"/>
              </a:rPr>
              <a:t>» так, як </a:t>
            </a:r>
            <a:r>
              <a:rPr lang="ru-RU" altLang="ru-RU" dirty="0">
                <a:latin typeface="Trebuchet MS" panose="020B0603020202020204" pitchFamily="34" charset="0"/>
              </a:rPr>
              <a:t>в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аглютинативних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мовах</a:t>
            </a:r>
            <a:r>
              <a:rPr lang="ru-RU" altLang="ru-RU" dirty="0">
                <a:latin typeface="Trebuchet MS" panose="020B0603020202020204" pitchFamily="34" charset="0"/>
              </a:rPr>
              <a:t>.</a:t>
            </a:r>
          </a:p>
          <a:p>
            <a:pPr marL="533400" indent="-533400">
              <a:buFont typeface="Wingdings" panose="05000000000000000000" pitchFamily="2" charset="2"/>
              <a:buNone/>
            </a:pPr>
            <a:endParaRPr lang="ru-RU" altLang="ru-RU" dirty="0">
              <a:latin typeface="Trebuchet MS" panose="020B0603020202020204" pitchFamily="34" charset="0"/>
            </a:endParaRP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2. </a:t>
            </a:r>
            <a:r>
              <a:rPr lang="ru-RU" altLang="ru-RU" dirty="0" smtClean="0">
                <a:latin typeface="Trebuchet MS" panose="020B0603020202020204" pitchFamily="34" charset="0"/>
              </a:rPr>
              <a:t>Але, як у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флективних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мовах</a:t>
            </a:r>
            <a:r>
              <a:rPr lang="ru-RU" altLang="ru-RU" dirty="0" smtClean="0">
                <a:latin typeface="Trebuchet MS" panose="020B0603020202020204" pitchFamily="34" charset="0"/>
              </a:rPr>
              <a:t>,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афікси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багатозначні</a:t>
            </a:r>
            <a:r>
              <a:rPr lang="ru-RU" altLang="ru-RU" dirty="0" smtClean="0">
                <a:latin typeface="Trebuchet MS" panose="020B0603020202020204" pitchFamily="34" charset="0"/>
              </a:rPr>
              <a:t>.</a:t>
            </a:r>
            <a:endParaRPr lang="ru-RU" altLang="ru-RU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4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Флективні</a:t>
            </a:r>
            <a:r>
              <a:rPr lang="ru-RU" altLang="ru-RU" sz="4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44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мови</a:t>
            </a:r>
            <a:endParaRPr lang="ru-RU" altLang="ru-RU" sz="44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1.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Індоєвропейські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мови</a:t>
            </a:r>
            <a:r>
              <a:rPr lang="ru-RU" altLang="ru-RU" dirty="0">
                <a:latin typeface="Trebuchet MS" panose="020B0603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2.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Семітські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мови</a:t>
            </a:r>
            <a:r>
              <a:rPr lang="ru-RU" altLang="ru-RU" dirty="0">
                <a:latin typeface="Trebuchet MS" panose="020B0603020202020204" pitchFamily="34" charset="0"/>
              </a:rPr>
              <a:t>: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       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арабська</a:t>
            </a:r>
            <a:r>
              <a:rPr lang="ru-RU" altLang="ru-RU" dirty="0" smtClean="0">
                <a:latin typeface="Trebuchet MS" panose="020B0603020202020204" pitchFamily="34" charset="0"/>
              </a:rPr>
              <a:t>,   </a:t>
            </a:r>
            <a:endParaRPr lang="ru-RU" altLang="ru-RU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       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давньоєврейська</a:t>
            </a:r>
            <a:r>
              <a:rPr lang="ru-RU" altLang="ru-RU" dirty="0" smtClean="0">
                <a:latin typeface="Trebuchet MS" panose="020B0603020202020204" pitchFamily="34" charset="0"/>
              </a:rPr>
              <a:t>, </a:t>
            </a:r>
            <a:endParaRPr lang="ru-RU" altLang="ru-RU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       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сомалі</a:t>
            </a:r>
            <a:r>
              <a:rPr lang="ru-RU" altLang="ru-RU" dirty="0" smtClean="0">
                <a:latin typeface="Trebuchet MS" panose="020B0603020202020204" pitchFamily="34" charset="0"/>
              </a:rPr>
              <a:t> та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ін</a:t>
            </a:r>
            <a:r>
              <a:rPr lang="ru-RU" altLang="ru-RU" dirty="0" smtClean="0">
                <a:latin typeface="Trebuchet MS" panose="020B0603020202020204" pitchFamily="34" charset="0"/>
              </a:rPr>
              <a:t>.</a:t>
            </a:r>
            <a:endParaRPr lang="ru-RU" altLang="ru-RU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3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7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7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7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37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7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7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7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7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37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8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Мови</a:t>
            </a:r>
            <a:r>
              <a:rPr lang="ru-RU" altLang="ru-RU" sz="38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, </a:t>
            </a:r>
            <a:r>
              <a:rPr lang="ru-RU" altLang="ru-RU" sz="38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що</a:t>
            </a:r>
            <a:r>
              <a:rPr lang="ru-RU" altLang="ru-RU" sz="38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8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відрізняються</a:t>
            </a:r>
            <a:r>
              <a:rPr lang="ru-RU" altLang="ru-RU" sz="38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 </a:t>
            </a:r>
            <a:r>
              <a:rPr lang="ru-RU" altLang="ru-RU" sz="38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граматичною</a:t>
            </a:r>
            <a:r>
              <a:rPr lang="ru-RU" altLang="ru-RU" sz="38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8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будовою</a:t>
            </a:r>
            <a:endParaRPr lang="ru-RU" altLang="ru-RU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b="1" dirty="0" err="1" smtClean="0">
                <a:latin typeface="Trebuchet MS" panose="020B0603020202020204" pitchFamily="34" charset="0"/>
              </a:rPr>
              <a:t>Ознаки</a:t>
            </a:r>
            <a:endParaRPr lang="ru-RU" altLang="ru-RU" b="1" dirty="0">
              <a:latin typeface="Trebuchet MS" panose="020B0603020202020204" pitchFamily="34" charset="0"/>
            </a:endParaRP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1.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Засоби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вираження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граматичного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значення</a:t>
            </a:r>
            <a:r>
              <a:rPr lang="ru-RU" altLang="ru-RU" dirty="0" smtClean="0">
                <a:latin typeface="Trebuchet MS" panose="020B0603020202020204" pitchFamily="34" charset="0"/>
              </a:rPr>
              <a:t>.</a:t>
            </a:r>
            <a:endParaRPr lang="ru-RU" altLang="ru-RU" dirty="0">
              <a:latin typeface="Trebuchet MS" panose="020B0603020202020204" pitchFamily="34" charset="0"/>
            </a:endParaRP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2.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Техніка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приєднання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засобів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вираження</a:t>
            </a:r>
            <a:r>
              <a:rPr lang="ru-RU" altLang="ru-RU" dirty="0" smtClean="0">
                <a:latin typeface="Trebuchet MS" panose="020B0603020202020204" pitchFamily="34" charset="0"/>
              </a:rPr>
              <a:t>.</a:t>
            </a:r>
            <a:endParaRPr lang="ru-RU" altLang="ru-RU" dirty="0">
              <a:latin typeface="Trebuchet MS" panose="020B0603020202020204" pitchFamily="34" charset="0"/>
            </a:endParaRP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3.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Спосіб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синтезування</a:t>
            </a:r>
            <a:r>
              <a:rPr lang="ru-RU" altLang="ru-RU" dirty="0">
                <a:latin typeface="Trebuchet MS" panose="020B060302020202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39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9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9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9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9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9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39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9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9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1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Типи</a:t>
            </a:r>
            <a:r>
              <a:rPr lang="ru-RU" altLang="ru-RU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мов</a:t>
            </a:r>
            <a:r>
              <a:rPr lang="ru-RU" altLang="ru-RU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за </a:t>
            </a:r>
            <a:r>
              <a:rPr lang="ru-RU" altLang="ru-RU" sz="3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їх</a:t>
            </a:r>
            <a:r>
              <a:rPr lang="ru-RU" altLang="ru-RU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граматичною</a:t>
            </a:r>
            <a:r>
              <a:rPr lang="ru-RU" altLang="ru-RU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будовою</a:t>
            </a:r>
            <a:endParaRPr lang="ru-RU" altLang="ru-RU" sz="36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1.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Аналітичні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мови</a:t>
            </a:r>
            <a:r>
              <a:rPr lang="ru-RU" altLang="ru-RU" dirty="0" smtClean="0">
                <a:latin typeface="Trebuchet MS" panose="020B0603020202020204" pitchFamily="34" charset="0"/>
              </a:rPr>
              <a:t>.</a:t>
            </a:r>
            <a:endParaRPr lang="ru-RU" altLang="ru-RU" dirty="0">
              <a:latin typeface="Trebuchet MS" panose="020B0603020202020204" pitchFamily="34" charset="0"/>
            </a:endParaRP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2.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Синтетичні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мови</a:t>
            </a:r>
            <a:r>
              <a:rPr lang="ru-RU" altLang="ru-RU" dirty="0" smtClean="0">
                <a:latin typeface="Trebuchet MS" panose="020B0603020202020204" pitchFamily="34" charset="0"/>
              </a:rPr>
              <a:t>.</a:t>
            </a:r>
            <a:endParaRPr lang="ru-RU" altLang="ru-RU" dirty="0">
              <a:latin typeface="Trebuchet MS" panose="020B0603020202020204" pitchFamily="34" charset="0"/>
            </a:endParaRP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3.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Полісинтетичні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мови</a:t>
            </a:r>
            <a:r>
              <a:rPr lang="ru-RU" altLang="ru-RU" dirty="0" smtClean="0">
                <a:latin typeface="Trebuchet MS" panose="020B0603020202020204" pitchFamily="34" charset="0"/>
              </a:rPr>
              <a:t>.</a:t>
            </a:r>
            <a:endParaRPr lang="ru-RU" altLang="ru-RU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40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0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0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99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Особливості</a:t>
            </a:r>
            <a:r>
              <a:rPr lang="ru-RU" altLang="ru-RU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мов</a:t>
            </a:r>
            <a:r>
              <a:rPr lang="ru-RU" altLang="ru-RU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аналітичної</a:t>
            </a:r>
            <a:r>
              <a:rPr lang="ru-RU" altLang="ru-RU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будови</a:t>
            </a:r>
            <a:endParaRPr lang="ru-RU" altLang="ru-RU" sz="36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1.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Засоби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вираження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синтаксичних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відношень</a:t>
            </a:r>
            <a:r>
              <a:rPr lang="ru-RU" altLang="ru-RU" dirty="0" smtClean="0">
                <a:latin typeface="Trebuchet MS" panose="020B0603020202020204" pitchFamily="34" charset="0"/>
              </a:rPr>
              <a:t>:</a:t>
            </a:r>
            <a:endParaRPr lang="ru-RU" altLang="ru-RU" dirty="0">
              <a:latin typeface="Trebuchet MS" panose="020B0603020202020204" pitchFamily="34" charset="0"/>
            </a:endParaRPr>
          </a:p>
          <a:p>
            <a:pPr marL="533400" indent="-533400">
              <a:buFontTx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                – порядок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слів</a:t>
            </a:r>
            <a:r>
              <a:rPr lang="ru-RU" altLang="ru-RU" dirty="0">
                <a:latin typeface="Trebuchet MS" panose="020B0603020202020204" pitchFamily="34" charset="0"/>
              </a:rPr>
              <a:t>;</a:t>
            </a:r>
          </a:p>
          <a:p>
            <a:pPr marL="533400" indent="-533400">
              <a:buFontTx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                –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службові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слова;</a:t>
            </a:r>
          </a:p>
          <a:p>
            <a:pPr marL="533400" indent="-533400">
              <a:buFontTx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                –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інтонація</a:t>
            </a:r>
            <a:r>
              <a:rPr lang="ru-RU" altLang="ru-RU" dirty="0">
                <a:latin typeface="Trebuchet MS" panose="020B0603020202020204" pitchFamily="34" charset="0"/>
              </a:rPr>
              <a:t>.</a:t>
            </a:r>
          </a:p>
          <a:p>
            <a:pPr marL="533400" indent="-533400">
              <a:buFontTx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2.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Повнозначні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слова не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змінюються</a:t>
            </a:r>
            <a:r>
              <a:rPr lang="ru-RU" altLang="ru-RU" dirty="0" smtClean="0">
                <a:latin typeface="Trebuchet MS" panose="020B0603020202020204" pitchFamily="34" charset="0"/>
              </a:rPr>
              <a:t> (</a:t>
            </a:r>
            <a:r>
              <a:rPr lang="ru-RU" altLang="ru-RU" dirty="0" err="1" smtClean="0">
                <a:latin typeface="Trebuchet MS" panose="020B0603020202020204" pitchFamily="34" charset="0"/>
              </a:rPr>
              <a:t>втрачають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змінюваність</a:t>
            </a:r>
            <a:r>
              <a:rPr lang="ru-RU" altLang="ru-RU" dirty="0" smtClean="0">
                <a:latin typeface="Trebuchet MS" panose="020B0603020202020204" pitchFamily="34" charset="0"/>
              </a:rPr>
              <a:t>).</a:t>
            </a:r>
            <a:endParaRPr lang="ru-RU" altLang="ru-RU" dirty="0">
              <a:latin typeface="Trebuchet MS" panose="020B0603020202020204" pitchFamily="34" charset="0"/>
            </a:endParaRPr>
          </a:p>
          <a:p>
            <a:pPr marL="533400" indent="-533400">
              <a:buFontTx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3.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Граматичні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засоби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– за </a:t>
            </a:r>
            <a:r>
              <a:rPr lang="ru-RU" altLang="ru-RU" dirty="0" smtClean="0">
                <a:latin typeface="Trebuchet MS" panose="020B0603020202020204" pitchFamily="34" charset="0"/>
              </a:rPr>
              <a:t>межами </a:t>
            </a:r>
            <a:r>
              <a:rPr lang="ru-RU" altLang="ru-RU" dirty="0">
                <a:latin typeface="Trebuchet MS" panose="020B0603020202020204" pitchFamily="34" charset="0"/>
              </a:rPr>
              <a:t>слова</a:t>
            </a:r>
            <a:r>
              <a:rPr lang="ru-RU" alt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4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4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4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4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4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4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4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42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54" name="Rectangle 2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altLang="ru-RU" sz="44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Типологійна</a:t>
            </a:r>
            <a:r>
              <a:rPr lang="ru-RU" altLang="ru-RU" sz="4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44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класифікація</a:t>
            </a:r>
            <a:r>
              <a:rPr lang="ru-RU" altLang="ru-RU" sz="4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44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мов</a:t>
            </a:r>
            <a:r>
              <a:rPr lang="ru-RU" altLang="ru-RU" sz="4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44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світу</a:t>
            </a:r>
            <a:endParaRPr lang="ru-RU" altLang="ru-RU" sz="44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00055" name="Rectangle 2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ru-RU" altLang="ru-RU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rebuchet MS" panose="020B0603020202020204" pitchFamily="34" charset="0"/>
              </a:rPr>
              <a:t>Граматична</a:t>
            </a:r>
            <a:r>
              <a:rPr lang="ru-RU" alt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rebuchet MS" panose="020B0603020202020204" pitchFamily="34" charset="0"/>
              </a:rPr>
              <a:t>схожість</a:t>
            </a:r>
            <a:r>
              <a:rPr lang="ru-RU" alt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rebuchet MS" panose="020B0603020202020204" pitchFamily="34" charset="0"/>
              </a:rPr>
              <a:t>мов</a:t>
            </a:r>
            <a:r>
              <a:rPr lang="ru-RU" alt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rebuchet MS" panose="020B0603020202020204" pitchFamily="34" charset="0"/>
              </a:rPr>
              <a:t> без </a:t>
            </a:r>
            <a:r>
              <a:rPr lang="ru-RU" altLang="ru-RU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rebuchet MS" panose="020B0603020202020204" pitchFamily="34" charset="0"/>
              </a:rPr>
              <a:t>урахування</a:t>
            </a:r>
            <a:r>
              <a:rPr lang="ru-RU" alt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rebuchet MS" panose="020B0603020202020204" pitchFamily="34" charset="0"/>
              </a:rPr>
              <a:t>їх</a:t>
            </a:r>
            <a:r>
              <a:rPr lang="ru-RU" alt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rebuchet MS" panose="020B0603020202020204" pitchFamily="34" charset="0"/>
              </a:rPr>
              <a:t>спорідненості</a:t>
            </a:r>
            <a:endParaRPr lang="ru-RU" altLang="ru-RU" b="1" dirty="0">
              <a:effectLst>
                <a:outerShdw blurRad="38100" dist="38100" dir="2700000" algn="tl">
                  <a:srgbClr val="FFFFFF"/>
                </a:outerShdw>
              </a:effectLst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54" grpId="0"/>
      <p:bldP spid="30005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0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Аналітичні</a:t>
            </a:r>
            <a:r>
              <a:rPr lang="ru-RU" altLang="ru-RU" sz="4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40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мови</a:t>
            </a:r>
            <a:endParaRPr lang="ru-RU" altLang="ru-RU" sz="40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1.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Англійська</a:t>
            </a:r>
            <a:r>
              <a:rPr lang="ru-RU" altLang="ru-RU" dirty="0" smtClean="0">
                <a:latin typeface="Trebuchet MS" panose="020B0603020202020204" pitchFamily="34" charset="0"/>
              </a:rPr>
              <a:t>.</a:t>
            </a:r>
            <a:endParaRPr lang="ru-RU" altLang="ru-RU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2.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Данська</a:t>
            </a:r>
            <a:r>
              <a:rPr lang="ru-RU" altLang="ru-RU" dirty="0" smtClean="0">
                <a:latin typeface="Trebuchet MS" panose="020B0603020202020204" pitchFamily="34" charset="0"/>
              </a:rPr>
              <a:t>.</a:t>
            </a:r>
            <a:endParaRPr lang="ru-RU" altLang="ru-RU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3.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Французька</a:t>
            </a:r>
            <a:r>
              <a:rPr lang="ru-RU" altLang="ru-RU" dirty="0" smtClean="0">
                <a:latin typeface="Trebuchet MS" panose="020B0603020202020204" pitchFamily="34" charset="0"/>
              </a:rPr>
              <a:t>.</a:t>
            </a:r>
            <a:endParaRPr lang="ru-RU" altLang="ru-RU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4.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Персидська</a:t>
            </a:r>
            <a:r>
              <a:rPr lang="ru-RU" altLang="ru-RU" dirty="0" smtClean="0">
                <a:latin typeface="Trebuchet MS" panose="020B0603020202020204" pitchFamily="34" charset="0"/>
              </a:rPr>
              <a:t>.</a:t>
            </a:r>
            <a:endParaRPr lang="ru-RU" altLang="ru-RU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5.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Болгарська</a:t>
            </a:r>
            <a:r>
              <a:rPr lang="ru-RU" altLang="ru-RU" dirty="0" smtClean="0">
                <a:latin typeface="Trebuchet MS" panose="020B0603020202020204" pitchFamily="34" charset="0"/>
              </a:rPr>
              <a:t>.</a:t>
            </a:r>
            <a:endParaRPr lang="ru-RU" altLang="ru-RU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4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43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3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43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0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Мови</a:t>
            </a:r>
            <a:r>
              <a:rPr lang="ru-RU" altLang="ru-RU" sz="4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40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синтетичної</a:t>
            </a:r>
            <a:r>
              <a:rPr lang="ru-RU" altLang="ru-RU" sz="4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40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будови</a:t>
            </a:r>
            <a:endParaRPr lang="ru-RU" altLang="ru-RU" sz="40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1.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Вагому</a:t>
            </a:r>
            <a:r>
              <a:rPr lang="ru-RU" altLang="ru-RU" dirty="0" smtClean="0">
                <a:latin typeface="Trebuchet MS" panose="020B0603020202020204" pitchFamily="34" charset="0"/>
              </a:rPr>
              <a:t> роль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відіграє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афіксація</a:t>
            </a:r>
            <a:r>
              <a:rPr lang="ru-RU" altLang="ru-RU" dirty="0">
                <a:latin typeface="Trebuchet MS" panose="020B0603020202020204" pitchFamily="34" charset="0"/>
              </a:rPr>
              <a:t>,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хоч</a:t>
            </a:r>
            <a:r>
              <a:rPr lang="ru-RU" altLang="ru-RU" dirty="0" smtClean="0">
                <a:latin typeface="Trebuchet MS" panose="020B0603020202020204" pitchFamily="34" charset="0"/>
              </a:rPr>
              <a:t> порядок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слів</a:t>
            </a:r>
            <a:r>
              <a:rPr lang="ru-RU" altLang="ru-RU" dirty="0">
                <a:latin typeface="Trebuchet MS" panose="020B0603020202020204" pitchFamily="34" charset="0"/>
              </a:rPr>
              <a:t>,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службові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слова </a:t>
            </a:r>
            <a:r>
              <a:rPr lang="ru-RU" altLang="ru-RU" dirty="0" smtClean="0">
                <a:latin typeface="Trebuchet MS" panose="020B0603020202020204" pitchFamily="34" charset="0"/>
              </a:rPr>
              <a:t>та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інтонація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також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є</a:t>
            </a:r>
            <a:r>
              <a:rPr lang="ru-RU" altLang="ru-RU" dirty="0" smtClean="0">
                <a:latin typeface="Trebuchet MS" panose="020B0603020202020204" pitchFamily="34" charset="0"/>
              </a:rPr>
              <a:t>.</a:t>
            </a:r>
            <a:endParaRPr lang="ru-RU" altLang="ru-RU" dirty="0">
              <a:latin typeface="Trebuchet MS" panose="020B0603020202020204" pitchFamily="34" charset="0"/>
            </a:endParaRP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2.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Граматичне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значення</a:t>
            </a:r>
            <a:r>
              <a:rPr lang="ru-RU" altLang="ru-RU" dirty="0" smtClean="0">
                <a:latin typeface="Trebuchet MS" panose="020B0603020202020204" pitchFamily="34" charset="0"/>
              </a:rPr>
              <a:t> - </a:t>
            </a:r>
            <a:r>
              <a:rPr lang="ru-RU" altLang="ru-RU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всередині</a:t>
            </a:r>
            <a:r>
              <a:rPr lang="ru-RU" altLang="ru-RU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 </a:t>
            </a:r>
            <a:r>
              <a:rPr lang="ru-RU" altLang="ru-RU" dirty="0">
                <a:solidFill>
                  <a:schemeClr val="hlink"/>
                </a:solidFill>
                <a:latin typeface="Trebuchet MS" panose="020B0603020202020204" pitchFamily="34" charset="0"/>
              </a:rPr>
              <a:t>слова</a:t>
            </a:r>
            <a:r>
              <a:rPr lang="ru-RU" altLang="ru-RU" dirty="0">
                <a:latin typeface="Trebuchet MS" panose="020B0603020202020204" pitchFamily="34" charset="0"/>
              </a:rPr>
              <a:t>.</a:t>
            </a: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3. Широко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використовується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внутрішня</a:t>
            </a:r>
            <a:r>
              <a:rPr lang="ru-RU" altLang="ru-RU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флексія</a:t>
            </a:r>
            <a:r>
              <a:rPr lang="ru-RU" altLang="ru-RU" dirty="0">
                <a:solidFill>
                  <a:schemeClr val="hlink"/>
                </a:solidFill>
                <a:latin typeface="Trebuchet MS" panose="020B0603020202020204" pitchFamily="34" charset="0"/>
              </a:rPr>
              <a:t>, </a:t>
            </a:r>
            <a:r>
              <a:rPr lang="ru-RU" altLang="ru-RU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суплетивізм</a:t>
            </a:r>
            <a:r>
              <a:rPr lang="ru-RU" altLang="ru-RU" dirty="0">
                <a:latin typeface="Trebuchet MS" panose="020B060302020202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44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4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4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0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Синтетичні</a:t>
            </a:r>
            <a:r>
              <a:rPr lang="ru-RU" altLang="ru-RU" sz="4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40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мови</a:t>
            </a:r>
            <a:endParaRPr lang="ru-RU" altLang="ru-RU" sz="40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ru-RU" altLang="ru-RU" b="1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Сучасні</a:t>
            </a:r>
            <a:r>
              <a:rPr lang="ru-RU" altLang="ru-RU" b="1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 </a:t>
            </a:r>
            <a:r>
              <a:rPr lang="ru-RU" altLang="ru-RU" b="1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мови</a:t>
            </a:r>
            <a:endParaRPr lang="ru-RU" altLang="ru-RU" b="1" dirty="0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sz="2400" b="1" dirty="0">
              <a:solidFill>
                <a:srgbClr val="4B1DF3"/>
              </a:solidFill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400" dirty="0">
                <a:latin typeface="Trebuchet MS" panose="020B0603020202020204" pitchFamily="34" charset="0"/>
              </a:rPr>
              <a:t>1. </a:t>
            </a:r>
            <a:r>
              <a:rPr lang="ru-RU" altLang="ru-RU" sz="2400" dirty="0" err="1" smtClean="0">
                <a:latin typeface="Trebuchet MS" panose="020B0603020202020204" pitchFamily="34" charset="0"/>
              </a:rPr>
              <a:t>Східнослов</a:t>
            </a:r>
            <a:r>
              <a:rPr lang="en-US" altLang="ru-RU" sz="2400" dirty="0" smtClean="0">
                <a:latin typeface="Trebuchet MS" panose="020B0603020202020204" pitchFamily="34" charset="0"/>
              </a:rPr>
              <a:t>’</a:t>
            </a:r>
            <a:r>
              <a:rPr lang="uk-UA" altLang="ru-RU" sz="2400" dirty="0" err="1" smtClean="0">
                <a:latin typeface="Trebuchet MS" panose="020B0603020202020204" pitchFamily="34" charset="0"/>
              </a:rPr>
              <a:t>янські</a:t>
            </a:r>
            <a:r>
              <a:rPr lang="ru-RU" altLang="ru-RU" sz="2400" dirty="0" smtClean="0">
                <a:latin typeface="Trebuchet MS" panose="020B0603020202020204" pitchFamily="34" charset="0"/>
              </a:rPr>
              <a:t>.</a:t>
            </a:r>
            <a:endParaRPr lang="ru-RU" altLang="ru-RU" sz="2400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400" dirty="0">
                <a:latin typeface="Trebuchet MS" panose="020B0603020202020204" pitchFamily="34" charset="0"/>
              </a:rPr>
              <a:t>2. </a:t>
            </a:r>
            <a:r>
              <a:rPr lang="ru-RU" altLang="ru-RU" sz="2400" dirty="0" err="1" smtClean="0">
                <a:latin typeface="Trebuchet MS" panose="020B0603020202020204" pitchFamily="34" charset="0"/>
              </a:rPr>
              <a:t>Польська</a:t>
            </a:r>
            <a:r>
              <a:rPr lang="ru-RU" altLang="ru-RU" sz="2400" dirty="0" smtClean="0">
                <a:latin typeface="Trebuchet MS" panose="020B0603020202020204" pitchFamily="34" charset="0"/>
              </a:rPr>
              <a:t>.</a:t>
            </a:r>
            <a:endParaRPr lang="ru-RU" altLang="ru-RU" sz="2400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400" dirty="0">
                <a:latin typeface="Trebuchet MS" panose="020B0603020202020204" pitchFamily="34" charset="0"/>
              </a:rPr>
              <a:t>3. </a:t>
            </a:r>
            <a:r>
              <a:rPr lang="ru-RU" altLang="ru-RU" sz="2400" dirty="0" err="1" smtClean="0">
                <a:latin typeface="Trebuchet MS" panose="020B0603020202020204" pitchFamily="34" charset="0"/>
              </a:rPr>
              <a:t>Тюркські</a:t>
            </a:r>
            <a:r>
              <a:rPr lang="ru-RU" altLang="ru-RU" sz="2400" dirty="0" smtClean="0">
                <a:latin typeface="Trebuchet MS" panose="020B0603020202020204" pitchFamily="34" charset="0"/>
              </a:rPr>
              <a:t> </a:t>
            </a:r>
            <a:r>
              <a:rPr lang="ru-RU" altLang="ru-RU" sz="2400" dirty="0" err="1" smtClean="0">
                <a:latin typeface="Trebuchet MS" panose="020B0603020202020204" pitchFamily="34" charset="0"/>
              </a:rPr>
              <a:t>мови</a:t>
            </a:r>
            <a:r>
              <a:rPr lang="ru-RU" altLang="ru-RU" sz="2400" dirty="0">
                <a:latin typeface="Trebuchet MS" panose="020B0603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400" dirty="0">
                <a:latin typeface="Trebuchet MS" panose="020B0603020202020204" pitchFamily="34" charset="0"/>
              </a:rPr>
              <a:t>4. </a:t>
            </a:r>
            <a:r>
              <a:rPr lang="ru-RU" altLang="ru-RU" sz="2400" dirty="0" err="1" smtClean="0">
                <a:latin typeface="Trebuchet MS" panose="020B0603020202020204" pitchFamily="34" charset="0"/>
              </a:rPr>
              <a:t>Фінно-угрські</a:t>
            </a:r>
            <a:r>
              <a:rPr lang="ru-RU" altLang="ru-RU" sz="2400" dirty="0" smtClean="0">
                <a:latin typeface="Trebuchet MS" panose="020B0603020202020204" pitchFamily="34" charset="0"/>
              </a:rPr>
              <a:t>.</a:t>
            </a:r>
            <a:endParaRPr lang="ru-RU" altLang="ru-RU" sz="2400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400" dirty="0">
                <a:latin typeface="Trebuchet MS" panose="020B0603020202020204" pitchFamily="34" charset="0"/>
              </a:rPr>
              <a:t>5. </a:t>
            </a:r>
            <a:r>
              <a:rPr lang="ru-RU" altLang="ru-RU" sz="2400" dirty="0" err="1" smtClean="0">
                <a:latin typeface="Trebuchet MS" panose="020B0603020202020204" pitchFamily="34" charset="0"/>
              </a:rPr>
              <a:t>Німецька</a:t>
            </a:r>
            <a:r>
              <a:rPr lang="ru-RU" altLang="ru-RU" sz="2400" dirty="0" smtClean="0">
                <a:latin typeface="Trebuchet MS" panose="020B0603020202020204" pitchFamily="34" charset="0"/>
              </a:rPr>
              <a:t>.</a:t>
            </a:r>
            <a:endParaRPr lang="ru-RU" altLang="ru-RU" sz="2400" dirty="0">
              <a:latin typeface="Trebuchet MS" panose="020B0603020202020204" pitchFamily="34" charset="0"/>
            </a:endParaRPr>
          </a:p>
          <a:p>
            <a:pPr lvl="2">
              <a:buFont typeface="Wingdings" panose="05000000000000000000" pitchFamily="2" charset="2"/>
              <a:buNone/>
            </a:pPr>
            <a:endParaRPr lang="ru-RU" altLang="ru-RU" sz="2400" dirty="0">
              <a:latin typeface="Trebuchet MS" panose="020B0603020202020204" pitchFamily="34" charset="0"/>
            </a:endParaRPr>
          </a:p>
        </p:txBody>
      </p:sp>
      <p:sp>
        <p:nvSpPr>
          <p:cNvPr id="34611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457200" indent="-457200" algn="ctr">
              <a:buFont typeface="Wingdings" panose="05000000000000000000" pitchFamily="2" charset="2"/>
              <a:buNone/>
            </a:pPr>
            <a:r>
              <a:rPr lang="ru-RU" altLang="ru-RU" sz="2400" b="1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Давні</a:t>
            </a:r>
            <a:r>
              <a:rPr lang="ru-RU" altLang="ru-RU" sz="2400" b="1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 </a:t>
            </a:r>
            <a:r>
              <a:rPr lang="ru-RU" altLang="ru-RU" sz="2400" b="1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мови</a:t>
            </a:r>
            <a:endParaRPr lang="ru-RU" altLang="ru-RU" sz="2400" b="1" dirty="0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None/>
            </a:pPr>
            <a:endParaRPr lang="ru-RU" altLang="ru-RU" sz="2400" dirty="0">
              <a:latin typeface="Trebuchet MS" panose="020B0603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None/>
            </a:pPr>
            <a:r>
              <a:rPr lang="ru-RU" altLang="ru-RU" sz="2400" dirty="0">
                <a:latin typeface="Trebuchet MS" panose="020B0603020202020204" pitchFamily="34" charset="0"/>
              </a:rPr>
              <a:t>1. </a:t>
            </a:r>
            <a:r>
              <a:rPr lang="ru-RU" altLang="ru-RU" sz="2400" dirty="0" err="1" smtClean="0">
                <a:latin typeface="Trebuchet MS" panose="020B0603020202020204" pitchFamily="34" charset="0"/>
              </a:rPr>
              <a:t>Давньогрецька</a:t>
            </a:r>
            <a:r>
              <a:rPr lang="ru-RU" altLang="ru-RU" sz="2400" dirty="0" smtClean="0">
                <a:latin typeface="Trebuchet MS" panose="020B0603020202020204" pitchFamily="34" charset="0"/>
              </a:rPr>
              <a:t>.</a:t>
            </a:r>
            <a:endParaRPr lang="ru-RU" altLang="ru-RU" sz="2400" dirty="0">
              <a:latin typeface="Trebuchet MS" panose="020B0603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None/>
            </a:pPr>
            <a:r>
              <a:rPr lang="ru-RU" altLang="ru-RU" sz="2400" dirty="0">
                <a:latin typeface="Trebuchet MS" panose="020B0603020202020204" pitchFamily="34" charset="0"/>
              </a:rPr>
              <a:t>2. </a:t>
            </a:r>
            <a:r>
              <a:rPr lang="ru-RU" altLang="ru-RU" sz="2400" dirty="0" err="1" smtClean="0">
                <a:latin typeface="Trebuchet MS" panose="020B0603020202020204" pitchFamily="34" charset="0"/>
              </a:rPr>
              <a:t>Готська</a:t>
            </a:r>
            <a:r>
              <a:rPr lang="ru-RU" altLang="ru-RU" sz="2400" dirty="0" smtClean="0">
                <a:latin typeface="Trebuchet MS" panose="020B0603020202020204" pitchFamily="34" charset="0"/>
              </a:rPr>
              <a:t>.</a:t>
            </a:r>
            <a:endParaRPr lang="ru-RU" altLang="ru-RU" sz="2400" dirty="0">
              <a:latin typeface="Trebuchet MS" panose="020B0603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None/>
            </a:pPr>
            <a:r>
              <a:rPr lang="ru-RU" altLang="ru-RU" sz="2400" dirty="0">
                <a:latin typeface="Trebuchet MS" panose="020B0603020202020204" pitchFamily="34" charset="0"/>
              </a:rPr>
              <a:t>3. </a:t>
            </a:r>
            <a:r>
              <a:rPr lang="ru-RU" altLang="ru-RU" sz="2400" dirty="0" err="1" smtClean="0">
                <a:latin typeface="Trebuchet MS" panose="020B0603020202020204" pitchFamily="34" charset="0"/>
              </a:rPr>
              <a:t>Латинська</a:t>
            </a:r>
            <a:r>
              <a:rPr lang="ru-RU" altLang="ru-RU" sz="2400" dirty="0" smtClean="0">
                <a:latin typeface="Trebuchet MS" panose="020B0603020202020204" pitchFamily="34" charset="0"/>
              </a:rPr>
              <a:t>.</a:t>
            </a:r>
            <a:endParaRPr lang="ru-RU" altLang="ru-RU" sz="2400" dirty="0">
              <a:latin typeface="Trebuchet MS" panose="020B0603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None/>
            </a:pPr>
            <a:r>
              <a:rPr lang="ru-RU" altLang="ru-RU" sz="2400" dirty="0">
                <a:latin typeface="Trebuchet MS" panose="020B0603020202020204" pitchFamily="34" charset="0"/>
              </a:rPr>
              <a:t>4. Санскрит.</a:t>
            </a:r>
          </a:p>
          <a:p>
            <a:pPr marL="457200" indent="-457200">
              <a:buFont typeface="Wingdings" panose="05000000000000000000" pitchFamily="2" charset="2"/>
              <a:buNone/>
            </a:pPr>
            <a:r>
              <a:rPr lang="ru-RU" altLang="ru-RU" sz="2400" dirty="0">
                <a:latin typeface="Trebuchet MS" panose="020B0603020202020204" pitchFamily="34" charset="0"/>
              </a:rPr>
              <a:t>5. </a:t>
            </a:r>
            <a:r>
              <a:rPr lang="ru-RU" altLang="ru-RU" sz="2400" dirty="0" err="1" smtClean="0">
                <a:latin typeface="Trebuchet MS" panose="020B0603020202020204" pitchFamily="34" charset="0"/>
              </a:rPr>
              <a:t>Старослов</a:t>
            </a:r>
            <a:r>
              <a:rPr lang="en-US" altLang="ru-RU" sz="2400" dirty="0" smtClean="0">
                <a:latin typeface="Trebuchet MS" panose="020B0603020202020204" pitchFamily="34" charset="0"/>
              </a:rPr>
              <a:t>’</a:t>
            </a:r>
            <a:r>
              <a:rPr lang="ru-RU" altLang="ru-RU" sz="2400" dirty="0" err="1" smtClean="0">
                <a:latin typeface="Trebuchet MS" panose="020B0603020202020204" pitchFamily="34" charset="0"/>
              </a:rPr>
              <a:t>янська</a:t>
            </a:r>
            <a:r>
              <a:rPr lang="ru-RU" altLang="ru-RU" sz="2400" dirty="0" smtClean="0"/>
              <a:t>.</a:t>
            </a:r>
            <a:endParaRPr lang="ru-RU" alt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Полісинтетичні</a:t>
            </a:r>
            <a:r>
              <a:rPr lang="ru-RU" altLang="ru-RU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, </a:t>
            </a:r>
            <a:r>
              <a:rPr lang="ru-RU" altLang="ru-RU" sz="36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/>
            </a:r>
            <a:br>
              <a:rPr lang="ru-RU" altLang="ru-RU" sz="36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</a:br>
            <a:r>
              <a:rPr lang="ru-RU" altLang="ru-RU" sz="3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інкорпоруючі</a:t>
            </a:r>
            <a:r>
              <a:rPr lang="ru-RU" altLang="ru-RU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, </a:t>
            </a:r>
            <a:r>
              <a:rPr lang="ru-RU" altLang="ru-RU" sz="3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мови</a:t>
            </a:r>
            <a:endParaRPr lang="ru-RU" altLang="ru-RU" sz="36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dirty="0" err="1" smtClean="0">
                <a:latin typeface="Trebuchet MS" panose="020B0603020202020204" pitchFamily="34" charset="0"/>
              </a:rPr>
              <a:t>Від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грец</a:t>
            </a:r>
            <a:r>
              <a:rPr lang="ru-RU" altLang="ru-RU" dirty="0" smtClean="0">
                <a:latin typeface="Trebuchet MS" panose="020B0603020202020204" pitchFamily="34" charset="0"/>
              </a:rPr>
              <a:t>.: </a:t>
            </a:r>
            <a:endParaRPr lang="ru-RU" altLang="ru-RU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ru-RU" dirty="0">
                <a:latin typeface="Trebuchet MS" panose="020B0603020202020204" pitchFamily="34" charset="0"/>
              </a:rPr>
              <a:t>polis </a:t>
            </a:r>
            <a:r>
              <a:rPr lang="ru-RU" altLang="ru-RU" dirty="0">
                <a:latin typeface="Trebuchet MS" panose="020B0603020202020204" pitchFamily="34" charset="0"/>
              </a:rPr>
              <a:t>= </a:t>
            </a:r>
            <a:r>
              <a:rPr lang="ru-RU" altLang="ru-RU" i="1" dirty="0" err="1" smtClean="0">
                <a:latin typeface="Trebuchet MS" panose="020B0603020202020204" pitchFamily="34" charset="0"/>
              </a:rPr>
              <a:t>багато</a:t>
            </a:r>
            <a:r>
              <a:rPr lang="ru-RU" altLang="ru-RU" dirty="0">
                <a:latin typeface="Trebuchet MS" panose="020B0603020202020204" pitchFamily="34" charset="0"/>
              </a:rPr>
              <a:t>,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ru-RU" dirty="0">
                <a:latin typeface="Trebuchet MS" panose="020B0603020202020204" pitchFamily="34" charset="0"/>
              </a:rPr>
              <a:t>synthesis</a:t>
            </a:r>
            <a:r>
              <a:rPr lang="ru-RU" altLang="ru-RU" dirty="0">
                <a:latin typeface="Trebuchet MS" panose="020B0603020202020204" pitchFamily="34" charset="0"/>
              </a:rPr>
              <a:t> = </a:t>
            </a:r>
            <a:r>
              <a:rPr lang="ru-RU" altLang="ru-RU" i="1" dirty="0" err="1" smtClean="0">
                <a:latin typeface="Trebuchet MS" panose="020B0603020202020204" pitchFamily="34" charset="0"/>
              </a:rPr>
              <a:t>з</a:t>
            </a:r>
            <a:r>
              <a:rPr lang="en-US" altLang="ru-RU" i="1" dirty="0" smtClean="0">
                <a:latin typeface="Trebuchet MS" panose="020B0603020202020204" pitchFamily="34" charset="0"/>
              </a:rPr>
              <a:t>’</a:t>
            </a:r>
            <a:r>
              <a:rPr lang="uk-UA" altLang="ru-RU" i="1" dirty="0" smtClean="0">
                <a:latin typeface="Trebuchet MS" panose="020B0603020202020204" pitchFamily="34" charset="0"/>
              </a:rPr>
              <a:t>єднання</a:t>
            </a:r>
            <a:r>
              <a:rPr lang="ru-RU" altLang="ru-RU" dirty="0" smtClean="0">
                <a:latin typeface="Trebuchet MS" panose="020B0603020202020204" pitchFamily="34" charset="0"/>
              </a:rPr>
              <a:t>.</a:t>
            </a:r>
            <a:endParaRPr lang="ru-RU" altLang="ru-RU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dirty="0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Полісинтетичні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= </a:t>
            </a:r>
            <a:r>
              <a:rPr lang="ru-RU" altLang="ru-RU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інкорпоруючі</a:t>
            </a:r>
            <a:endParaRPr lang="ru-RU" altLang="ru-RU" dirty="0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 err="1" smtClean="0">
                <a:latin typeface="Trebuchet MS" panose="020B0603020202020204" pitchFamily="34" charset="0"/>
              </a:rPr>
              <a:t>Від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лат</a:t>
            </a:r>
            <a:r>
              <a:rPr lang="ru-RU" altLang="ru-RU" dirty="0" smtClean="0">
                <a:latin typeface="Trebuchet MS" panose="020B0603020202020204" pitchFamily="34" charset="0"/>
              </a:rPr>
              <a:t>. </a:t>
            </a:r>
            <a:r>
              <a:rPr lang="ru-RU" i="1" dirty="0" err="1" smtClean="0"/>
              <a:t>incorpora</a:t>
            </a:r>
            <a:r>
              <a:rPr lang="en-US" i="1" dirty="0" smtClean="0"/>
              <a:t>t</a:t>
            </a:r>
            <a:r>
              <a:rPr lang="ru-RU" i="1" dirty="0" err="1" smtClean="0"/>
              <a:t>io</a:t>
            </a:r>
            <a:r>
              <a:rPr lang="ru-RU" dirty="0" smtClean="0"/>
              <a:t> ‘</a:t>
            </a:r>
            <a:r>
              <a:rPr lang="ru-RU" dirty="0" err="1" smtClean="0"/>
              <a:t>включення</a:t>
            </a:r>
            <a:r>
              <a:rPr lang="ru-RU" dirty="0" smtClean="0"/>
              <a:t> до склад</a:t>
            </a:r>
            <a:r>
              <a:rPr lang="uk-UA" dirty="0" smtClean="0"/>
              <a:t>у</a:t>
            </a:r>
            <a:r>
              <a:rPr lang="ru-RU" dirty="0" smtClean="0"/>
              <a:t>’</a:t>
            </a:r>
            <a:r>
              <a:rPr lang="ru-RU" altLang="ru-RU" dirty="0" smtClean="0"/>
              <a:t>.</a:t>
            </a:r>
            <a:endParaRPr lang="ru-RU" alt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7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7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7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47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7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7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7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7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7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47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7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47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47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7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47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3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8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Особливості</a:t>
            </a:r>
            <a:r>
              <a:rPr lang="ru-RU" altLang="ru-RU" sz="38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8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полісинтетичних</a:t>
            </a:r>
            <a:r>
              <a:rPr lang="ru-RU" altLang="ru-RU" sz="38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8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мов</a:t>
            </a:r>
            <a:endParaRPr lang="ru-RU" altLang="ru-RU" sz="38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panose="05000000000000000000" pitchFamily="2" charset="2"/>
              <a:buNone/>
            </a:pPr>
            <a:endParaRPr lang="ru-RU" altLang="ru-RU" dirty="0"/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1.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Наявність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словосполучень</a:t>
            </a:r>
            <a:r>
              <a:rPr lang="ru-RU" altLang="ru-RU" dirty="0" smtClean="0">
                <a:latin typeface="Trebuchet MS" panose="020B0603020202020204" pitchFamily="34" charset="0"/>
              </a:rPr>
              <a:t>,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які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оформлені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афіксами</a:t>
            </a:r>
            <a:r>
              <a:rPr lang="ru-RU" altLang="ru-RU" dirty="0" smtClean="0">
                <a:latin typeface="Trebuchet MS" panose="020B0603020202020204" pitchFamily="34" charset="0"/>
              </a:rPr>
              <a:t>.</a:t>
            </a:r>
            <a:endParaRPr lang="ru-RU" altLang="ru-RU" dirty="0">
              <a:latin typeface="Trebuchet MS" panose="020B0603020202020204" pitchFamily="34" charset="0"/>
            </a:endParaRP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2.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Наявність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інкорпоруючих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комплексів</a:t>
            </a:r>
            <a:r>
              <a:rPr lang="ru-RU" altLang="ru-RU" dirty="0" smtClean="0">
                <a:latin typeface="Trebuchet MS" panose="020B0603020202020204" pitchFamily="34" charset="0"/>
              </a:rPr>
              <a:t>.</a:t>
            </a:r>
            <a:endParaRPr lang="ru-RU" altLang="ru-RU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2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2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2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2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2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2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259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60350"/>
            <a:ext cx="7772400" cy="1143000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ru-RU" altLang="ru-RU" sz="3800" b="1" dirty="0">
                <a:solidFill>
                  <a:srgbClr val="EF2152"/>
                </a:solidFill>
              </a:rPr>
              <a:t/>
            </a:r>
            <a:br>
              <a:rPr lang="ru-RU" altLang="ru-RU" sz="3800" b="1" dirty="0">
                <a:solidFill>
                  <a:srgbClr val="EF2152"/>
                </a:solidFill>
              </a:rPr>
            </a:br>
            <a:r>
              <a:rPr lang="ru-RU" altLang="ru-RU" sz="3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Особливості</a:t>
            </a:r>
            <a:r>
              <a:rPr lang="ru-RU" altLang="ru-RU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полісинтетичних</a:t>
            </a:r>
            <a:r>
              <a:rPr lang="ru-RU" altLang="ru-RU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мов</a:t>
            </a:r>
            <a:r>
              <a:rPr lang="ru-RU" altLang="ru-RU" sz="3400" b="1" dirty="0">
                <a:solidFill>
                  <a:schemeClr val="hlink"/>
                </a:solidFill>
              </a:rPr>
              <a:t/>
            </a:r>
            <a:br>
              <a:rPr lang="ru-RU" altLang="ru-RU" sz="3400" b="1" dirty="0">
                <a:solidFill>
                  <a:schemeClr val="hlink"/>
                </a:solidFill>
              </a:rPr>
            </a:br>
            <a:endParaRPr lang="ru-RU" altLang="ru-RU" sz="3400" b="1" dirty="0">
              <a:solidFill>
                <a:schemeClr val="hlink"/>
              </a:solidFill>
            </a:endParaRP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55875" y="1773238"/>
            <a:ext cx="3744913" cy="1008062"/>
          </a:xfrm>
          <a:solidFill>
            <a:srgbClr val="FFFFCC"/>
          </a:solidFill>
        </p:spPr>
        <p:txBody>
          <a:bodyPr/>
          <a:lstStyle/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b="1" dirty="0" err="1" smtClean="0">
                <a:solidFill>
                  <a:schemeClr val="hlink"/>
                </a:solidFill>
              </a:rPr>
              <a:t>Стрижень</a:t>
            </a:r>
            <a:r>
              <a:rPr lang="ru-RU" altLang="ru-RU" b="1" dirty="0" smtClean="0">
                <a:solidFill>
                  <a:schemeClr val="hlink"/>
                </a:solidFill>
              </a:rPr>
              <a:t> </a:t>
            </a:r>
            <a:r>
              <a:rPr lang="ru-RU" altLang="ru-RU" sz="2400" b="1" dirty="0" err="1" smtClean="0">
                <a:solidFill>
                  <a:schemeClr val="hlink"/>
                </a:solidFill>
              </a:rPr>
              <a:t>інкорпоруючого</a:t>
            </a:r>
            <a:r>
              <a:rPr lang="ru-RU" altLang="ru-RU" sz="2400" b="1" dirty="0" smtClean="0">
                <a:solidFill>
                  <a:schemeClr val="hlink"/>
                </a:solidFill>
              </a:rPr>
              <a:t> комплексу</a:t>
            </a:r>
            <a:endParaRPr lang="ru-RU" altLang="ru-RU" sz="2400" b="1" dirty="0">
              <a:solidFill>
                <a:schemeClr val="hlink"/>
              </a:solidFill>
            </a:endParaRPr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00563" y="4292600"/>
            <a:ext cx="3810000" cy="1008063"/>
          </a:xfrm>
          <a:solidFill>
            <a:srgbClr val="FFFFCC"/>
          </a:solidFill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ru-RU" altLang="ru-RU" sz="3200" b="1" dirty="0" err="1" smtClean="0">
                <a:solidFill>
                  <a:schemeClr val="hlink"/>
                </a:solidFill>
              </a:rPr>
              <a:t>Ім</a:t>
            </a:r>
            <a:r>
              <a:rPr lang="en-US" altLang="ru-RU" sz="3200" b="1" dirty="0" smtClean="0">
                <a:solidFill>
                  <a:schemeClr val="hlink"/>
                </a:solidFill>
              </a:rPr>
              <a:t>’</a:t>
            </a:r>
            <a:r>
              <a:rPr lang="uk-UA" altLang="ru-RU" sz="3200" b="1" dirty="0" smtClean="0">
                <a:solidFill>
                  <a:schemeClr val="hlink"/>
                </a:solidFill>
              </a:rPr>
              <a:t>я</a:t>
            </a:r>
            <a:endParaRPr lang="ru-RU" altLang="ru-RU" sz="3300" b="1" dirty="0">
              <a:solidFill>
                <a:schemeClr val="hlink"/>
              </a:solidFill>
            </a:endParaRPr>
          </a:p>
        </p:txBody>
      </p:sp>
      <p:sp>
        <p:nvSpPr>
          <p:cNvPr id="351237" name="Line 5"/>
          <p:cNvSpPr>
            <a:spLocks noChangeShapeType="1"/>
          </p:cNvSpPr>
          <p:nvPr/>
        </p:nvSpPr>
        <p:spPr bwMode="auto">
          <a:xfrm flipH="1">
            <a:off x="2771800" y="2852936"/>
            <a:ext cx="647700" cy="790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1238" name="Line 6"/>
          <p:cNvSpPr>
            <a:spLocks noChangeShapeType="1"/>
          </p:cNvSpPr>
          <p:nvPr/>
        </p:nvSpPr>
        <p:spPr bwMode="auto">
          <a:xfrm>
            <a:off x="5436096" y="2780928"/>
            <a:ext cx="864096" cy="14401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1239" name="Rectangle 7"/>
          <p:cNvSpPr>
            <a:spLocks noChangeArrowheads="1"/>
          </p:cNvSpPr>
          <p:nvPr/>
        </p:nvSpPr>
        <p:spPr bwMode="auto">
          <a:xfrm>
            <a:off x="827088" y="3644900"/>
            <a:ext cx="3240087" cy="10795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3200" b="1" dirty="0" err="1" smtClean="0">
                <a:solidFill>
                  <a:schemeClr val="hlink"/>
                </a:solidFill>
              </a:rPr>
              <a:t>Дієслово</a:t>
            </a:r>
            <a:endParaRPr lang="ru-RU" altLang="ru-RU" sz="3200" b="1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1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1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1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51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51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12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123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123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51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51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51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5" grpId="0" build="p"/>
      <p:bldP spid="351236" grpId="0" build="p"/>
      <p:bldP spid="351239" grpId="0" build="p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6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Структура</a:t>
            </a:r>
            <a:br>
              <a:rPr lang="ru-RU" altLang="ru-RU" sz="36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</a:br>
            <a:r>
              <a:rPr lang="ru-RU" altLang="ru-RU" sz="36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інкорпоруючого</a:t>
            </a:r>
            <a:r>
              <a:rPr lang="ru-RU" altLang="ru-RU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комплексу</a:t>
            </a:r>
            <a:endParaRPr lang="ru-RU" altLang="ru-RU" sz="36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ru-RU" altLang="ru-RU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 err="1" smtClean="0">
                <a:latin typeface="Trebuchet MS" panose="020B0603020202020204" pitchFamily="34" charset="0"/>
              </a:rPr>
              <a:t>Інкорпоруючий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комплекс –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це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єдине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морфологічне</a:t>
            </a:r>
            <a:r>
              <a:rPr lang="ru-RU" altLang="ru-RU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ціле</a:t>
            </a:r>
            <a:r>
              <a:rPr lang="ru-RU" altLang="ru-RU" dirty="0">
                <a:latin typeface="Trebuchet MS" panose="020B0603020202020204" pitchFamily="34" charset="0"/>
              </a:rPr>
              <a:t>: 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   </a:t>
            </a:r>
            <a:r>
              <a:rPr lang="ru-RU" altLang="ru-RU" dirty="0" smtClean="0">
                <a:latin typeface="Trebuchet MS" panose="020B0603020202020204" pitchFamily="34" charset="0"/>
              </a:rPr>
              <a:t>до </a:t>
            </a:r>
            <a:r>
              <a:rPr lang="ru-RU" altLang="ru-RU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головного члена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коренів</a:t>
            </a:r>
            <a:r>
              <a:rPr lang="ru-RU" altLang="ru-RU" dirty="0" smtClean="0">
                <a:latin typeface="Trebuchet MS" panose="020B0603020202020204" pitchFamily="34" charset="0"/>
              </a:rPr>
              <a:t> (</a:t>
            </a:r>
            <a:r>
              <a:rPr lang="ru-RU" altLang="ru-RU" dirty="0" err="1" smtClean="0">
                <a:latin typeface="Trebuchet MS" panose="020B0603020202020204" pitchFamily="34" charset="0"/>
              </a:rPr>
              <a:t>або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основ)    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включаються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endParaRPr lang="ru-RU" altLang="ru-RU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                       </a:t>
            </a:r>
            <a:r>
              <a:rPr lang="ru-RU" altLang="ru-RU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залежні</a:t>
            </a:r>
            <a:r>
              <a:rPr lang="ru-RU" altLang="ru-RU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 члени</a:t>
            </a:r>
            <a:r>
              <a:rPr lang="ru-RU" altLang="ru-RU" dirty="0" smtClean="0">
                <a:latin typeface="Trebuchet MS" panose="020B0603020202020204" pitchFamily="34" charset="0"/>
              </a:rPr>
              <a:t>.</a:t>
            </a:r>
            <a:endParaRPr lang="ru-RU" altLang="ru-RU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dirty="0">
              <a:latin typeface="Trebuchet MS" panose="020B0603020202020204" pitchFamily="34" charset="0"/>
            </a:endParaRPr>
          </a:p>
        </p:txBody>
      </p:sp>
      <p:sp>
        <p:nvSpPr>
          <p:cNvPr id="348164" name="Line 4"/>
          <p:cNvSpPr>
            <a:spLocks noChangeShapeType="1"/>
          </p:cNvSpPr>
          <p:nvPr/>
        </p:nvSpPr>
        <p:spPr bwMode="auto">
          <a:xfrm flipH="1">
            <a:off x="2268538" y="3141663"/>
            <a:ext cx="647700" cy="430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8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48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8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8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8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8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48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16632"/>
            <a:ext cx="7772400" cy="774923"/>
          </a:xfrm>
        </p:spPr>
        <p:txBody>
          <a:bodyPr/>
          <a:lstStyle/>
          <a:p>
            <a:pPr algn="ctr"/>
            <a:r>
              <a:rPr lang="ru-RU" altLang="ru-RU" sz="40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Інкорпоруючий</a:t>
            </a:r>
            <a:r>
              <a:rPr lang="ru-RU" altLang="ru-RU" sz="4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4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комплекс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908720"/>
            <a:ext cx="8280920" cy="5832648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u="sng" dirty="0" err="1" smtClean="0">
                <a:latin typeface="Trebuchet MS" panose="020B0603020202020204" pitchFamily="34" charset="0"/>
              </a:rPr>
              <a:t>Чукотськ</a:t>
            </a:r>
            <a:r>
              <a:rPr lang="ru-RU" altLang="ru-RU" dirty="0">
                <a:latin typeface="Trebuchet MS" panose="020B0603020202020204" pitchFamily="34" charset="0"/>
              </a:rPr>
              <a:t>.: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i="1" dirty="0" err="1">
                <a:solidFill>
                  <a:srgbClr val="4B1DF3"/>
                </a:solidFill>
                <a:latin typeface="Trebuchet MS" panose="020B0603020202020204" pitchFamily="34" charset="0"/>
              </a:rPr>
              <a:t>пойгы-н</a:t>
            </a:r>
            <a:r>
              <a:rPr lang="ru-RU" altLang="ru-RU" dirty="0">
                <a:latin typeface="Trebuchet MS" panose="020B0603020202020204" pitchFamily="34" charset="0"/>
              </a:rPr>
              <a:t> =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ім</a:t>
            </a:r>
            <a:r>
              <a:rPr lang="ru-RU" altLang="ru-RU" dirty="0" smtClean="0">
                <a:latin typeface="Trebuchet MS" panose="020B0603020202020204" pitchFamily="34" charset="0"/>
              </a:rPr>
              <a:t>.,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спис</a:t>
            </a:r>
            <a:r>
              <a:rPr lang="ru-RU" altLang="ru-RU" dirty="0" smtClean="0">
                <a:latin typeface="Trebuchet MS" panose="020B0603020202020204" pitchFamily="34" charset="0"/>
              </a:rPr>
              <a:t>,</a:t>
            </a:r>
            <a:endParaRPr lang="ru-RU" altLang="ru-RU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 i="1" dirty="0" err="1">
                <a:solidFill>
                  <a:srgbClr val="4B1DF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га</a:t>
            </a:r>
            <a:r>
              <a:rPr lang="ru-RU" altLang="ru-RU" i="1" dirty="0" err="1">
                <a:solidFill>
                  <a:srgbClr val="4B1DF3"/>
                </a:solidFill>
                <a:latin typeface="Trebuchet MS" panose="020B0603020202020204" pitchFamily="34" charset="0"/>
              </a:rPr>
              <a:t>-пойгы-</a:t>
            </a:r>
            <a:r>
              <a:rPr lang="ru-RU" altLang="ru-RU" i="1" dirty="0" err="1">
                <a:solidFill>
                  <a:srgbClr val="4B1DF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ма</a:t>
            </a:r>
            <a:r>
              <a:rPr lang="ru-RU" altLang="ru-RU" dirty="0">
                <a:latin typeface="Trebuchet MS" panose="020B0603020202020204" pitchFamily="34" charset="0"/>
              </a:rPr>
              <a:t> =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зі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списом</a:t>
            </a:r>
            <a:r>
              <a:rPr lang="ru-RU" altLang="ru-RU" dirty="0" smtClean="0">
                <a:latin typeface="Trebuchet MS" panose="020B0603020202020204" pitchFamily="34" charset="0"/>
              </a:rPr>
              <a:t>, </a:t>
            </a:r>
            <a:endParaRPr lang="ru-RU" altLang="ru-RU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 err="1" smtClean="0">
                <a:latin typeface="Trebuchet MS" panose="020B0603020202020204" pitchFamily="34" charset="0"/>
              </a:rPr>
              <a:t>значення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супровідного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відмінка</a:t>
            </a:r>
            <a:endParaRPr lang="ru-RU" altLang="ru-RU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i="1" dirty="0">
                <a:solidFill>
                  <a:srgbClr val="4B1DF3"/>
                </a:solidFill>
                <a:latin typeface="Trebuchet MS" panose="020B0603020202020204" pitchFamily="34" charset="0"/>
              </a:rPr>
              <a:t>га</a:t>
            </a:r>
            <a:r>
              <a:rPr lang="ru-RU" altLang="ru-RU" dirty="0">
                <a:latin typeface="Trebuchet MS" panose="020B0603020202020204" pitchFamily="34" charset="0"/>
              </a:rPr>
              <a:t> –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префікс</a:t>
            </a:r>
            <a:r>
              <a:rPr lang="ru-RU" altLang="ru-RU" dirty="0">
                <a:latin typeface="Trebuchet MS" panose="020B0603020202020204" pitchFamily="34" charset="0"/>
              </a:rPr>
              <a:t>,      </a:t>
            </a:r>
            <a:r>
              <a:rPr lang="ru-RU" altLang="ru-RU" i="1" dirty="0" err="1">
                <a:solidFill>
                  <a:schemeClr val="hlink"/>
                </a:solidFill>
                <a:latin typeface="Trebuchet MS" panose="020B0603020202020204" pitchFamily="34" charset="0"/>
              </a:rPr>
              <a:t>ма</a:t>
            </a:r>
            <a:r>
              <a:rPr lang="ru-RU" altLang="ru-RU" dirty="0">
                <a:latin typeface="Trebuchet MS" panose="020B0603020202020204" pitchFamily="34" charset="0"/>
              </a:rPr>
              <a:t> –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суффікс</a:t>
            </a:r>
            <a:endParaRPr lang="ru-RU" altLang="ru-RU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i="1" dirty="0" err="1">
                <a:solidFill>
                  <a:srgbClr val="4B1DF3"/>
                </a:solidFill>
                <a:latin typeface="Trebuchet MS" panose="020B0603020202020204" pitchFamily="34" charset="0"/>
              </a:rPr>
              <a:t>га-</a:t>
            </a:r>
            <a:r>
              <a:rPr lang="ru-RU" altLang="ru-RU" b="1" i="1" dirty="0" err="1">
                <a:solidFill>
                  <a:srgbClr val="4B1DF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тан’</a:t>
            </a:r>
            <a:r>
              <a:rPr lang="ru-RU" altLang="ru-RU" i="1" dirty="0" err="1">
                <a:solidFill>
                  <a:srgbClr val="4B1DF3"/>
                </a:solidFill>
                <a:latin typeface="Trebuchet MS" panose="020B0603020202020204" pitchFamily="34" charset="0"/>
              </a:rPr>
              <a:t>-пойгы-ма</a:t>
            </a:r>
            <a:r>
              <a:rPr lang="ru-RU" altLang="ru-RU" dirty="0">
                <a:solidFill>
                  <a:srgbClr val="4B1DF3"/>
                </a:solidFill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=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із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хорошим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списом</a:t>
            </a:r>
            <a:endParaRPr lang="ru-RU" altLang="ru-RU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 </a:t>
            </a:r>
            <a:r>
              <a:rPr lang="ru-RU" altLang="ru-RU" b="1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тан’</a:t>
            </a:r>
            <a:r>
              <a:rPr lang="ru-RU" altLang="ru-RU" dirty="0">
                <a:solidFill>
                  <a:srgbClr val="4B1DF3"/>
                </a:solidFill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=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прикметник-означення</a:t>
            </a:r>
            <a:endParaRPr lang="ru-RU" altLang="ru-RU" dirty="0" smtClean="0">
              <a:latin typeface="Trebuchet MS" panose="020B0603020202020204" pitchFamily="34" charset="0"/>
            </a:endParaRPr>
          </a:p>
          <a:p>
            <a:pPr>
              <a:buNone/>
            </a:pPr>
            <a:r>
              <a:rPr lang="uk-UA" dirty="0" smtClean="0"/>
              <a:t>М</a:t>
            </a:r>
            <a:r>
              <a:rPr lang="ru-RU" dirty="0" err="1" smtClean="0"/>
              <a:t>ексикан</a:t>
            </a:r>
            <a:r>
              <a:rPr lang="uk-UA" dirty="0" smtClean="0"/>
              <a:t>. мова </a:t>
            </a:r>
            <a:r>
              <a:rPr lang="ru-RU" dirty="0" err="1" smtClean="0"/>
              <a:t>нагуатль</a:t>
            </a:r>
            <a:r>
              <a:rPr lang="uk-UA" dirty="0" smtClean="0"/>
              <a:t>: </a:t>
            </a:r>
            <a:r>
              <a:rPr lang="ru-RU" dirty="0" smtClean="0">
                <a:solidFill>
                  <a:srgbClr val="4B1DF3"/>
                </a:solidFill>
              </a:rPr>
              <a:t>‘я </a:t>
            </a:r>
            <a:r>
              <a:rPr lang="uk-UA" dirty="0" smtClean="0">
                <a:solidFill>
                  <a:srgbClr val="4B1DF3"/>
                </a:solidFill>
              </a:rPr>
              <a:t>ї</a:t>
            </a:r>
            <a:r>
              <a:rPr lang="ru-RU" dirty="0" smtClean="0">
                <a:solidFill>
                  <a:srgbClr val="4B1DF3"/>
                </a:solidFill>
              </a:rPr>
              <a:t>м </a:t>
            </a:r>
            <a:r>
              <a:rPr lang="ru-RU" dirty="0" err="1" smtClean="0">
                <a:solidFill>
                  <a:srgbClr val="4B1DF3"/>
                </a:solidFill>
              </a:rPr>
              <a:t>м’ясо</a:t>
            </a:r>
            <a:r>
              <a:rPr lang="ru-RU" dirty="0" smtClean="0">
                <a:solidFill>
                  <a:srgbClr val="4B1DF3"/>
                </a:solidFill>
              </a:rPr>
              <a:t>’ в</a:t>
            </a:r>
            <a:r>
              <a:rPr lang="uk-UA" dirty="0" smtClean="0">
                <a:solidFill>
                  <a:srgbClr val="4B1DF3"/>
                </a:solidFill>
              </a:rPr>
              <a:t>и</a:t>
            </a:r>
            <a:r>
              <a:rPr lang="ru-RU" dirty="0" smtClean="0">
                <a:solidFill>
                  <a:srgbClr val="4B1DF3"/>
                </a:solidFill>
              </a:rPr>
              <a:t>ража</a:t>
            </a:r>
            <a:r>
              <a:rPr lang="uk-UA" dirty="0" smtClean="0">
                <a:solidFill>
                  <a:srgbClr val="4B1DF3"/>
                </a:solidFill>
              </a:rPr>
              <a:t>є</a:t>
            </a:r>
            <a:r>
              <a:rPr lang="ru-RU" dirty="0" smtClean="0">
                <a:solidFill>
                  <a:srgbClr val="4B1DF3"/>
                </a:solidFill>
              </a:rPr>
              <a:t>т</a:t>
            </a:r>
            <a:r>
              <a:rPr lang="uk-UA" dirty="0" smtClean="0">
                <a:solidFill>
                  <a:srgbClr val="4B1DF3"/>
                </a:solidFill>
              </a:rPr>
              <a:t>ь</a:t>
            </a:r>
            <a:r>
              <a:rPr lang="ru-RU" dirty="0" err="1" smtClean="0">
                <a:solidFill>
                  <a:srgbClr val="4B1DF3"/>
                </a:solidFill>
              </a:rPr>
              <a:t>ся</a:t>
            </a:r>
            <a:r>
              <a:rPr lang="ru-RU" dirty="0" smtClean="0">
                <a:solidFill>
                  <a:srgbClr val="4B1DF3"/>
                </a:solidFill>
              </a:rPr>
              <a:t> одним словом </a:t>
            </a:r>
            <a:r>
              <a:rPr lang="ru-RU" b="1" i="1" dirty="0" err="1" smtClean="0">
                <a:solidFill>
                  <a:srgbClr val="4B1DF3"/>
                </a:solidFill>
              </a:rPr>
              <a:t>ninacaqua</a:t>
            </a:r>
            <a:r>
              <a:rPr lang="ru-RU" dirty="0" smtClean="0">
                <a:solidFill>
                  <a:srgbClr val="4B1DF3"/>
                </a:solidFill>
              </a:rPr>
              <a:t> (</a:t>
            </a:r>
            <a:r>
              <a:rPr lang="ru-RU" i="1" dirty="0" err="1" smtClean="0">
                <a:solidFill>
                  <a:srgbClr val="4B1DF3"/>
                </a:solidFill>
              </a:rPr>
              <a:t>ni</a:t>
            </a:r>
            <a:r>
              <a:rPr lang="ru-RU" dirty="0" smtClean="0">
                <a:solidFill>
                  <a:srgbClr val="4B1DF3"/>
                </a:solidFill>
              </a:rPr>
              <a:t> = я, </a:t>
            </a:r>
            <a:r>
              <a:rPr lang="ru-RU" i="1" dirty="0" err="1" smtClean="0">
                <a:solidFill>
                  <a:srgbClr val="4B1DF3"/>
                </a:solidFill>
              </a:rPr>
              <a:t>naca</a:t>
            </a:r>
            <a:r>
              <a:rPr lang="ru-RU" dirty="0" smtClean="0">
                <a:solidFill>
                  <a:srgbClr val="4B1DF3"/>
                </a:solidFill>
              </a:rPr>
              <a:t> = </a:t>
            </a:r>
            <a:r>
              <a:rPr lang="ru-RU" dirty="0" err="1" smtClean="0">
                <a:solidFill>
                  <a:srgbClr val="4B1DF3"/>
                </a:solidFill>
              </a:rPr>
              <a:t>м’ясо</a:t>
            </a:r>
            <a:r>
              <a:rPr lang="ru-RU" dirty="0" smtClean="0">
                <a:solidFill>
                  <a:srgbClr val="4B1DF3"/>
                </a:solidFill>
              </a:rPr>
              <a:t>, </a:t>
            </a:r>
            <a:r>
              <a:rPr lang="ru-RU" i="1" dirty="0" err="1" smtClean="0">
                <a:solidFill>
                  <a:srgbClr val="4B1DF3"/>
                </a:solidFill>
              </a:rPr>
              <a:t>qua</a:t>
            </a:r>
            <a:r>
              <a:rPr lang="ru-RU" dirty="0" smtClean="0">
                <a:solidFill>
                  <a:srgbClr val="4B1DF3"/>
                </a:solidFill>
              </a:rPr>
              <a:t> = </a:t>
            </a:r>
            <a:r>
              <a:rPr lang="uk-UA" dirty="0" smtClean="0">
                <a:solidFill>
                  <a:srgbClr val="4B1DF3"/>
                </a:solidFill>
              </a:rPr>
              <a:t>ї</a:t>
            </a:r>
            <a:r>
              <a:rPr lang="ru-RU" dirty="0" smtClean="0">
                <a:solidFill>
                  <a:srgbClr val="4B1DF3"/>
                </a:solidFill>
              </a:rPr>
              <a:t>м)</a:t>
            </a:r>
            <a:endParaRPr lang="ru-RU" altLang="ru-RU" dirty="0">
              <a:solidFill>
                <a:srgbClr val="4B1DF3"/>
              </a:solidFill>
              <a:latin typeface="Trebuchet MS" panose="020B0603020202020204" pitchFamily="34" charset="0"/>
            </a:endParaRPr>
          </a:p>
        </p:txBody>
      </p:sp>
      <p:sp>
        <p:nvSpPr>
          <p:cNvPr id="353284" name="Line 4"/>
          <p:cNvSpPr>
            <a:spLocks noChangeShapeType="1"/>
          </p:cNvSpPr>
          <p:nvPr/>
        </p:nvSpPr>
        <p:spPr bwMode="auto">
          <a:xfrm flipH="1">
            <a:off x="1979712" y="2996952"/>
            <a:ext cx="432048" cy="3596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3285" name="Line 5"/>
          <p:cNvSpPr>
            <a:spLocks noChangeShapeType="1"/>
          </p:cNvSpPr>
          <p:nvPr/>
        </p:nvSpPr>
        <p:spPr bwMode="auto">
          <a:xfrm>
            <a:off x="3707904" y="2924944"/>
            <a:ext cx="647625" cy="36061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5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53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3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53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53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53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53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53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53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53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53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53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53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53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53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8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6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Характеристика </a:t>
            </a:r>
            <a:r>
              <a:rPr lang="ru-RU" altLang="ru-RU" sz="3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української</a:t>
            </a:r>
            <a:r>
              <a:rPr lang="ru-RU" altLang="ru-RU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мови</a:t>
            </a:r>
            <a:endParaRPr lang="ru-RU" altLang="ru-RU" sz="36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b="1" u="sng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rebuchet MS" panose="020B0603020202020204" pitchFamily="34" charset="0"/>
              </a:rPr>
              <a:t>Флективна</a:t>
            </a:r>
            <a:r>
              <a:rPr lang="ru-RU" alt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rebuchet MS" panose="020B0603020202020204" pitchFamily="34" charset="0"/>
              </a:rPr>
              <a:t>мова</a:t>
            </a:r>
            <a:r>
              <a:rPr lang="ru-RU" alt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rebuchet MS" panose="020B0603020202020204" pitchFamily="34" charset="0"/>
              </a:rPr>
              <a:t>синтетичної</a:t>
            </a:r>
            <a:r>
              <a:rPr lang="ru-RU" alt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rebuchet MS" panose="020B0603020202020204" pitchFamily="34" charset="0"/>
              </a:rPr>
              <a:t>будови</a:t>
            </a:r>
            <a:endParaRPr lang="ru-RU" altLang="ru-RU" b="1" dirty="0">
              <a:effectLst>
                <a:outerShdw blurRad="38100" dist="38100" dir="2700000" algn="tl">
                  <a:srgbClr val="FFFFFF"/>
                </a:outerShdw>
              </a:effectLst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b="1" dirty="0">
              <a:effectLst>
                <a:outerShdw blurRad="38100" dist="38100" dir="2700000" algn="tl">
                  <a:srgbClr val="FFFFFF"/>
                </a:outerShdw>
              </a:effectLst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Риси</a:t>
            </a:r>
            <a:r>
              <a:rPr lang="ru-RU" altLang="ru-RU" b="1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 </a:t>
            </a:r>
            <a:r>
              <a:rPr lang="ru-RU" altLang="ru-RU" b="1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ізолюючих</a:t>
            </a:r>
            <a:r>
              <a:rPr lang="ru-RU" altLang="ru-RU" b="1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 </a:t>
            </a:r>
            <a:r>
              <a:rPr lang="ru-RU" altLang="ru-RU" b="1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мов</a:t>
            </a:r>
            <a:r>
              <a:rPr lang="ru-RU" altLang="ru-RU" b="1" dirty="0">
                <a:solidFill>
                  <a:schemeClr val="hlink"/>
                </a:solidFill>
                <a:latin typeface="Trebuchet MS" panose="020B0603020202020204" pitchFamily="34" charset="0"/>
              </a:rPr>
              <a:t>: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i="1" dirty="0" err="1" smtClean="0">
                <a:latin typeface="Trebuchet MS" panose="020B0603020202020204" pitchFamily="34" charset="0"/>
              </a:rPr>
              <a:t>Наявність</a:t>
            </a:r>
            <a:r>
              <a:rPr lang="ru-RU" altLang="ru-RU" i="1" dirty="0" smtClean="0">
                <a:latin typeface="Trebuchet MS" panose="020B0603020202020204" pitchFamily="34" charset="0"/>
              </a:rPr>
              <a:t> </a:t>
            </a:r>
            <a:r>
              <a:rPr lang="ru-RU" altLang="ru-RU" i="1" dirty="0" err="1" smtClean="0">
                <a:latin typeface="Trebuchet MS" panose="020B0603020202020204" pitchFamily="34" charset="0"/>
              </a:rPr>
              <a:t>незмінюваних</a:t>
            </a:r>
            <a:r>
              <a:rPr lang="ru-RU" altLang="ru-RU" i="1" dirty="0" smtClean="0">
                <a:latin typeface="Trebuchet MS" panose="020B0603020202020204" pitchFamily="34" charset="0"/>
              </a:rPr>
              <a:t> </a:t>
            </a:r>
            <a:r>
              <a:rPr lang="ru-RU" altLang="ru-RU" i="1" dirty="0" err="1" smtClean="0">
                <a:latin typeface="Trebuchet MS" panose="020B0603020202020204" pitchFamily="34" charset="0"/>
              </a:rPr>
              <a:t>слів</a:t>
            </a:r>
            <a:r>
              <a:rPr lang="ru-RU" altLang="ru-RU" i="1" dirty="0" smtClean="0">
                <a:latin typeface="Trebuchet MS" panose="020B0603020202020204" pitchFamily="34" charset="0"/>
              </a:rPr>
              <a:t>.</a:t>
            </a:r>
            <a:endParaRPr lang="ru-RU" altLang="ru-RU" i="1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Риси</a:t>
            </a:r>
            <a:r>
              <a:rPr lang="ru-RU" altLang="ru-RU" b="1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 </a:t>
            </a:r>
            <a:r>
              <a:rPr lang="ru-RU" altLang="ru-RU" b="1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аглютинативних</a:t>
            </a:r>
            <a:r>
              <a:rPr lang="ru-RU" altLang="ru-RU" b="1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 </a:t>
            </a:r>
            <a:r>
              <a:rPr lang="ru-RU" altLang="ru-RU" b="1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мов</a:t>
            </a:r>
            <a:r>
              <a:rPr lang="ru-RU" altLang="ru-RU" b="1" dirty="0">
                <a:solidFill>
                  <a:schemeClr val="hlink"/>
                </a:solidFill>
                <a:latin typeface="Trebuchet MS" panose="020B0603020202020204" pitchFamily="34" charset="0"/>
              </a:rPr>
              <a:t>: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i="1" dirty="0" err="1" smtClean="0">
                <a:solidFill>
                  <a:srgbClr val="4B1DF3"/>
                </a:solidFill>
                <a:latin typeface="Trebuchet MS" panose="020B0603020202020204" pitchFamily="34" charset="0"/>
              </a:rPr>
              <a:t>кругловидий</a:t>
            </a:r>
            <a:r>
              <a:rPr lang="ru-RU" altLang="ru-RU" i="1" dirty="0" smtClean="0">
                <a:solidFill>
                  <a:srgbClr val="4B1DF3"/>
                </a:solidFill>
                <a:latin typeface="Trebuchet MS" panose="020B0603020202020204" pitchFamily="34" charset="0"/>
              </a:rPr>
              <a:t>, </a:t>
            </a:r>
            <a:r>
              <a:rPr lang="ru-RU" altLang="ru-RU" i="1" dirty="0" err="1" smtClean="0">
                <a:solidFill>
                  <a:srgbClr val="4B1DF3"/>
                </a:solidFill>
                <a:latin typeface="Trebuchet MS" panose="020B0603020202020204" pitchFamily="34" charset="0"/>
              </a:rPr>
              <a:t>напівжартома</a:t>
            </a:r>
            <a:r>
              <a:rPr lang="ru-RU" altLang="ru-RU" dirty="0" smtClean="0">
                <a:solidFill>
                  <a:srgbClr val="4B1DF3"/>
                </a:solidFill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–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словотвір</a:t>
            </a:r>
            <a:endParaRPr lang="ru-RU" altLang="ru-RU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i="1" dirty="0" err="1" smtClean="0">
                <a:solidFill>
                  <a:srgbClr val="4B1DF3"/>
                </a:solidFill>
                <a:latin typeface="Trebuchet MS" panose="020B0603020202020204" pitchFamily="34" charset="0"/>
              </a:rPr>
              <a:t>скажіть</a:t>
            </a:r>
            <a:r>
              <a:rPr lang="ru-RU" altLang="ru-RU" dirty="0" smtClean="0">
                <a:solidFill>
                  <a:srgbClr val="4B1DF3"/>
                </a:solidFill>
                <a:latin typeface="Trebuchet MS" panose="020B0603020202020204" pitchFamily="34" charset="0"/>
              </a:rPr>
              <a:t>, </a:t>
            </a:r>
            <a:r>
              <a:rPr lang="ru-RU" altLang="ru-RU" i="1" dirty="0" err="1" smtClean="0">
                <a:solidFill>
                  <a:srgbClr val="4B1DF3"/>
                </a:solidFill>
                <a:latin typeface="Trebuchet MS" panose="020B0603020202020204" pitchFamily="34" charset="0"/>
              </a:rPr>
              <a:t>сміється</a:t>
            </a:r>
            <a:r>
              <a:rPr lang="ru-RU" altLang="ru-RU" i="1" dirty="0">
                <a:solidFill>
                  <a:srgbClr val="4B1DF3"/>
                </a:solidFill>
                <a:latin typeface="Trebuchet MS" panose="020B0603020202020204" pitchFamily="34" charset="0"/>
              </a:rPr>
              <a:t>, </a:t>
            </a:r>
            <a:r>
              <a:rPr lang="ru-RU" altLang="ru-RU" i="1" dirty="0" err="1" smtClean="0">
                <a:solidFill>
                  <a:srgbClr val="4B1DF3"/>
                </a:solidFill>
                <a:latin typeface="Trebuchet MS" panose="020B0603020202020204" pitchFamily="34" charset="0"/>
              </a:rPr>
              <a:t>співав</a:t>
            </a:r>
            <a:r>
              <a:rPr lang="ru-RU" altLang="ru-RU" dirty="0" smtClean="0">
                <a:solidFill>
                  <a:srgbClr val="4B1DF3"/>
                </a:solidFill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–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формотоврення</a:t>
            </a:r>
            <a:endParaRPr lang="ru-RU" altLang="ru-RU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57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7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7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79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Характеристика </a:t>
            </a:r>
            <a:r>
              <a:rPr lang="ru-RU" altLang="ru-RU" sz="3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української</a:t>
            </a:r>
            <a:r>
              <a:rPr lang="ru-RU" altLang="ru-RU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6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мови</a:t>
            </a:r>
            <a:endParaRPr lang="ru-RU" altLang="ru-RU" sz="36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28775"/>
            <a:ext cx="7772400" cy="4530725"/>
          </a:xfrm>
        </p:spPr>
        <p:txBody>
          <a:bodyPr/>
          <a:lstStyle/>
          <a:p>
            <a:pPr>
              <a:buNone/>
            </a:pPr>
            <a:r>
              <a:rPr lang="ru-RU" altLang="ru-RU" b="1" u="sng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rebuchet MS" panose="020B0603020202020204" pitchFamily="34" charset="0"/>
              </a:rPr>
              <a:t>Флективна</a:t>
            </a:r>
            <a:r>
              <a:rPr lang="ru-RU" alt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rebuchet MS" panose="020B0603020202020204" pitchFamily="34" charset="0"/>
              </a:rPr>
              <a:t>мова</a:t>
            </a:r>
            <a:r>
              <a:rPr lang="ru-RU" alt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rebuchet MS" panose="020B0603020202020204" pitchFamily="34" charset="0"/>
              </a:rPr>
              <a:t>синтетичної</a:t>
            </a:r>
            <a:r>
              <a:rPr lang="ru-RU" alt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rebuchet MS" panose="020B0603020202020204" pitchFamily="34" charset="0"/>
              </a:rPr>
              <a:t>будови</a:t>
            </a:r>
            <a:endParaRPr lang="ru-RU" altLang="ru-RU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b="1" dirty="0">
              <a:solidFill>
                <a:srgbClr val="4B1DF3"/>
              </a:solidFill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Наявність</a:t>
            </a:r>
            <a:r>
              <a:rPr lang="ru-RU" altLang="ru-RU" b="1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 </a:t>
            </a:r>
            <a:r>
              <a:rPr lang="ru-RU" altLang="ru-RU" b="1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аналітичних</a:t>
            </a:r>
            <a:r>
              <a:rPr lang="ru-RU" altLang="ru-RU" b="1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 </a:t>
            </a:r>
            <a:r>
              <a:rPr lang="ru-RU" altLang="ru-RU" b="1" dirty="0">
                <a:solidFill>
                  <a:schemeClr val="hlink"/>
                </a:solidFill>
                <a:latin typeface="Trebuchet MS" panose="020B0603020202020204" pitchFamily="34" charset="0"/>
              </a:rPr>
              <a:t>форм: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 i="1" dirty="0">
                <a:solidFill>
                  <a:srgbClr val="4B1DF3"/>
                </a:solidFill>
                <a:latin typeface="Trebuchet MS" panose="020B0603020202020204" pitchFamily="34" charset="0"/>
              </a:rPr>
              <a:t>Буду </a:t>
            </a:r>
            <a:r>
              <a:rPr lang="ru-RU" altLang="ru-RU" b="1" i="1" dirty="0" err="1" smtClean="0">
                <a:solidFill>
                  <a:srgbClr val="4B1DF3"/>
                </a:solidFill>
                <a:latin typeface="Trebuchet MS" panose="020B0603020202020204" pitchFamily="34" charset="0"/>
              </a:rPr>
              <a:t>читати</a:t>
            </a:r>
            <a:r>
              <a:rPr lang="ru-RU" altLang="ru-RU" b="1" dirty="0" smtClean="0">
                <a:solidFill>
                  <a:srgbClr val="4B1DF3"/>
                </a:solidFill>
                <a:latin typeface="Trebuchet MS" panose="020B0603020202020204" pitchFamily="34" charset="0"/>
              </a:rPr>
              <a:t> </a:t>
            </a:r>
            <a:r>
              <a:rPr lang="ru-RU" altLang="ru-RU" b="1" dirty="0">
                <a:latin typeface="Trebuchet MS" panose="020B0603020202020204" pitchFamily="34" charset="0"/>
              </a:rPr>
              <a:t>– форма </a:t>
            </a:r>
            <a:r>
              <a:rPr lang="ru-RU" altLang="ru-RU" b="1" dirty="0" err="1" smtClean="0">
                <a:latin typeface="Trebuchet MS" panose="020B0603020202020204" pitchFamily="34" charset="0"/>
              </a:rPr>
              <a:t>майб.ч</a:t>
            </a:r>
            <a:r>
              <a:rPr lang="ru-RU" altLang="ru-RU" b="1" dirty="0" smtClean="0">
                <a:latin typeface="Trebuchet MS" panose="020B0603020202020204" pitchFamily="34" charset="0"/>
              </a:rPr>
              <a:t>.</a:t>
            </a:r>
            <a:endParaRPr lang="ru-RU" altLang="ru-RU" b="1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 i="1" dirty="0" err="1" smtClean="0">
                <a:solidFill>
                  <a:srgbClr val="4B1DF3"/>
                </a:solidFill>
                <a:latin typeface="Trebuchet MS" panose="020B0603020202020204" pitchFamily="34" charset="0"/>
              </a:rPr>
              <a:t>Більш</a:t>
            </a:r>
            <a:r>
              <a:rPr lang="ru-RU" altLang="ru-RU" b="1" i="1" dirty="0" smtClean="0">
                <a:solidFill>
                  <a:srgbClr val="4B1DF3"/>
                </a:solidFill>
                <a:latin typeface="Trebuchet MS" panose="020B0603020202020204" pitchFamily="34" charset="0"/>
              </a:rPr>
              <a:t> </a:t>
            </a:r>
            <a:r>
              <a:rPr lang="ru-RU" altLang="ru-RU" b="1" i="1" dirty="0">
                <a:solidFill>
                  <a:srgbClr val="4B1DF3"/>
                </a:solidFill>
                <a:latin typeface="Trebuchet MS" panose="020B0603020202020204" pitchFamily="34" charset="0"/>
              </a:rPr>
              <a:t>детально</a:t>
            </a:r>
            <a:r>
              <a:rPr lang="ru-RU" altLang="ru-RU" b="1" dirty="0">
                <a:solidFill>
                  <a:srgbClr val="4B1DF3"/>
                </a:solidFill>
                <a:latin typeface="Trebuchet MS" panose="020B0603020202020204" pitchFamily="34" charset="0"/>
              </a:rPr>
              <a:t> </a:t>
            </a:r>
            <a:r>
              <a:rPr lang="ru-RU" altLang="ru-RU" b="1" dirty="0">
                <a:latin typeface="Trebuchet MS" panose="020B0603020202020204" pitchFamily="34" charset="0"/>
              </a:rPr>
              <a:t>– </a:t>
            </a:r>
            <a:r>
              <a:rPr lang="ru-RU" altLang="ru-RU" b="1" dirty="0" err="1" smtClean="0">
                <a:latin typeface="Trebuchet MS" panose="020B0603020202020204" pitchFamily="34" charset="0"/>
              </a:rPr>
              <a:t>ступінь</a:t>
            </a:r>
            <a:r>
              <a:rPr lang="ru-RU" altLang="ru-RU" b="1" dirty="0" smtClean="0">
                <a:latin typeface="Trebuchet MS" panose="020B0603020202020204" pitchFamily="34" charset="0"/>
              </a:rPr>
              <a:t> </a:t>
            </a:r>
            <a:r>
              <a:rPr lang="ru-RU" altLang="ru-RU" b="1" dirty="0" err="1" smtClean="0">
                <a:latin typeface="Trebuchet MS" panose="020B0603020202020204" pitchFamily="34" charset="0"/>
              </a:rPr>
              <a:t>порівн</a:t>
            </a:r>
            <a:r>
              <a:rPr lang="ru-RU" altLang="ru-RU" b="1" dirty="0" smtClean="0">
                <a:latin typeface="Trebuchet MS" panose="020B0603020202020204" pitchFamily="34" charset="0"/>
              </a:rPr>
              <a:t>.</a:t>
            </a:r>
            <a:endParaRPr lang="ru-RU" altLang="ru-RU" b="1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 i="1" dirty="0" smtClean="0">
                <a:solidFill>
                  <a:srgbClr val="4B1DF3"/>
                </a:solidFill>
                <a:latin typeface="Trebuchet MS" panose="020B0603020202020204" pitchFamily="34" charset="0"/>
              </a:rPr>
              <a:t>Нехай </a:t>
            </a:r>
            <a:r>
              <a:rPr lang="ru-RU" altLang="ru-RU" b="1" i="1" dirty="0" err="1" smtClean="0">
                <a:solidFill>
                  <a:srgbClr val="4B1DF3"/>
                </a:solidFill>
                <a:latin typeface="Trebuchet MS" panose="020B0603020202020204" pitchFamily="34" charset="0"/>
              </a:rPr>
              <a:t>читає</a:t>
            </a:r>
            <a:r>
              <a:rPr lang="ru-RU" altLang="ru-RU" b="1" dirty="0" smtClean="0">
                <a:solidFill>
                  <a:srgbClr val="4B1DF3"/>
                </a:solidFill>
                <a:latin typeface="Trebuchet MS" panose="020B0603020202020204" pitchFamily="34" charset="0"/>
              </a:rPr>
              <a:t> </a:t>
            </a:r>
            <a:r>
              <a:rPr lang="ru-RU" altLang="ru-RU" b="1" dirty="0">
                <a:latin typeface="Trebuchet MS" panose="020B0603020202020204" pitchFamily="34" charset="0"/>
              </a:rPr>
              <a:t>– </a:t>
            </a:r>
            <a:r>
              <a:rPr lang="ru-RU" altLang="ru-RU" b="1" dirty="0" err="1" smtClean="0">
                <a:latin typeface="Trebuchet MS" panose="020B0603020202020204" pitchFamily="34" charset="0"/>
              </a:rPr>
              <a:t>наказовий</a:t>
            </a:r>
            <a:r>
              <a:rPr lang="ru-RU" altLang="ru-RU" b="1" dirty="0" smtClean="0">
                <a:latin typeface="Trebuchet MS" panose="020B0603020202020204" pitchFamily="34" charset="0"/>
              </a:rPr>
              <a:t> </a:t>
            </a:r>
            <a:r>
              <a:rPr lang="ru-RU" altLang="ru-RU" b="1" dirty="0" err="1" smtClean="0">
                <a:latin typeface="Trebuchet MS" panose="020B0603020202020204" pitchFamily="34" charset="0"/>
              </a:rPr>
              <a:t>спосіб</a:t>
            </a:r>
            <a:endParaRPr lang="ru-RU" altLang="ru-RU" b="1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 i="1" dirty="0" smtClean="0">
                <a:solidFill>
                  <a:srgbClr val="4B1DF3"/>
                </a:solidFill>
                <a:latin typeface="Trebuchet MS" panose="020B0603020202020204" pitchFamily="34" charset="0"/>
              </a:rPr>
              <a:t>Писав </a:t>
            </a:r>
            <a:r>
              <a:rPr lang="ru-RU" altLang="ru-RU" b="1" i="1" dirty="0" err="1" smtClean="0">
                <a:solidFill>
                  <a:srgbClr val="4B1DF3"/>
                </a:solidFill>
                <a:latin typeface="Trebuchet MS" panose="020B0603020202020204" pitchFamily="34" charset="0"/>
              </a:rPr>
              <a:t>би</a:t>
            </a:r>
            <a:r>
              <a:rPr lang="ru-RU" altLang="ru-RU" b="1" dirty="0" smtClean="0">
                <a:solidFill>
                  <a:srgbClr val="4B1DF3"/>
                </a:solidFill>
                <a:latin typeface="Trebuchet MS" panose="020B0603020202020204" pitchFamily="34" charset="0"/>
              </a:rPr>
              <a:t> </a:t>
            </a:r>
            <a:r>
              <a:rPr lang="ru-RU" altLang="ru-RU" b="1" dirty="0">
                <a:latin typeface="Trebuchet MS" panose="020B0603020202020204" pitchFamily="34" charset="0"/>
              </a:rPr>
              <a:t>– </a:t>
            </a:r>
            <a:r>
              <a:rPr lang="ru-RU" altLang="ru-RU" b="1" dirty="0" err="1" smtClean="0">
                <a:latin typeface="Trebuchet MS" panose="020B0603020202020204" pitchFamily="34" charset="0"/>
              </a:rPr>
              <a:t>ум.сп</a:t>
            </a:r>
            <a:r>
              <a:rPr lang="ru-RU" altLang="ru-RU" b="1" smtClean="0">
                <a:latin typeface="Trebuchet MS" panose="020B0603020202020204" pitchFamily="34" charset="0"/>
              </a:rPr>
              <a:t>.</a:t>
            </a:r>
            <a:endParaRPr lang="ru-RU" altLang="ru-RU" b="1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8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8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8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58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8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8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58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8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8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58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8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58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/>
              <a:t>Типологійна</a:t>
            </a:r>
            <a:r>
              <a:rPr lang="ru-RU" dirty="0" smtClean="0"/>
              <a:t> </a:t>
            </a:r>
            <a:r>
              <a:rPr lang="ru-RU" dirty="0" err="1" smtClean="0"/>
              <a:t>класифікація</a:t>
            </a:r>
            <a:r>
              <a:rPr lang="ru-RU" dirty="0" smtClean="0"/>
              <a:t> </a:t>
            </a:r>
            <a:r>
              <a:rPr lang="ru-RU" dirty="0" err="1" smtClean="0"/>
              <a:t>мов</a:t>
            </a:r>
            <a:r>
              <a:rPr lang="en-US" dirty="0" smtClean="0"/>
              <a:t> – </a:t>
            </a:r>
            <a:r>
              <a:rPr lang="ru-RU" dirty="0" err="1" smtClean="0"/>
              <a:t>класифікація</a:t>
            </a:r>
            <a:r>
              <a:rPr lang="en-US" dirty="0" smtClean="0"/>
              <a:t>, </a:t>
            </a:r>
            <a:r>
              <a:rPr lang="ru-RU" dirty="0" smtClean="0"/>
              <a:t>яка </a:t>
            </a:r>
            <a:r>
              <a:rPr lang="ru-RU" dirty="0" err="1" smtClean="0"/>
              <a:t>ґрунтується</a:t>
            </a:r>
            <a:r>
              <a:rPr lang="ru-RU" dirty="0" smtClean="0"/>
              <a:t> на </a:t>
            </a:r>
            <a:r>
              <a:rPr lang="ru-RU" dirty="0" err="1" smtClean="0"/>
              <a:t>виявленні</a:t>
            </a:r>
            <a:r>
              <a:rPr lang="ru-RU" dirty="0" smtClean="0"/>
              <a:t> </a:t>
            </a:r>
            <a:r>
              <a:rPr lang="ru-RU" dirty="0" err="1" smtClean="0"/>
              <a:t>подібності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відмінності</a:t>
            </a:r>
            <a:r>
              <a:rPr lang="ru-RU" dirty="0" smtClean="0"/>
              <a:t> </a:t>
            </a:r>
            <a:r>
              <a:rPr lang="ru-RU" dirty="0" err="1" smtClean="0"/>
              <a:t>будови</a:t>
            </a:r>
            <a:r>
              <a:rPr lang="ru-RU" dirty="0" smtClean="0"/>
              <a:t> </a:t>
            </a:r>
            <a:r>
              <a:rPr lang="ru-RU" dirty="0" err="1" smtClean="0"/>
              <a:t>мов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незалежно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від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їх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генетичної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спорідненості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(</a:t>
            </a:r>
            <a:r>
              <a:rPr lang="ru-RU" dirty="0" smtClean="0">
                <a:solidFill>
                  <a:srgbClr val="C00000"/>
                </a:solidFill>
              </a:rPr>
              <a:t>на </a:t>
            </a:r>
            <a:r>
              <a:rPr lang="ru-RU" dirty="0" err="1" smtClean="0">
                <a:solidFill>
                  <a:srgbClr val="C00000"/>
                </a:solidFill>
              </a:rPr>
              <a:t>основі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подібності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й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відмінності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не в самому </a:t>
            </a:r>
            <a:r>
              <a:rPr lang="ru-RU" dirty="0" err="1" smtClean="0"/>
              <a:t>мовному</a:t>
            </a:r>
            <a:r>
              <a:rPr lang="ru-RU" dirty="0" smtClean="0"/>
              <a:t> </a:t>
            </a:r>
            <a:r>
              <a:rPr lang="ru-RU" dirty="0" err="1" smtClean="0"/>
              <a:t>матеріалі</a:t>
            </a:r>
            <a:r>
              <a:rPr lang="en-US" dirty="0" smtClean="0"/>
              <a:t>, </a:t>
            </a:r>
            <a:r>
              <a:rPr lang="ru-RU" dirty="0" smtClean="0"/>
              <a:t>а </a:t>
            </a:r>
            <a:r>
              <a:rPr lang="ru-RU" dirty="0" smtClean="0">
                <a:solidFill>
                  <a:srgbClr val="C00000"/>
                </a:solidFill>
              </a:rPr>
              <a:t>в принципах </a:t>
            </a:r>
            <a:r>
              <a:rPr lang="ru-RU" dirty="0" err="1" smtClean="0">
                <a:solidFill>
                  <a:srgbClr val="C00000"/>
                </a:solidFill>
              </a:rPr>
              <a:t>його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організації</a:t>
            </a:r>
            <a:r>
              <a:rPr lang="en-US" dirty="0" smtClean="0"/>
              <a:t>).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755576" y="332656"/>
            <a:ext cx="7931224" cy="6192688"/>
          </a:xfrm>
        </p:spPr>
        <p:txBody>
          <a:bodyPr numCol="2"/>
          <a:lstStyle/>
          <a:p>
            <a:r>
              <a:rPr lang="ru-RU" dirty="0" err="1" smtClean="0"/>
              <a:t>Уперше</a:t>
            </a:r>
            <a:r>
              <a:rPr lang="ru-RU" dirty="0" smtClean="0"/>
              <a:t> ТК </a:t>
            </a:r>
            <a:r>
              <a:rPr lang="ru-RU" dirty="0" err="1" smtClean="0"/>
              <a:t>розробили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обґрунтували</a:t>
            </a:r>
            <a:r>
              <a:rPr lang="ru-RU" dirty="0" smtClean="0"/>
              <a:t> </a:t>
            </a:r>
            <a:r>
              <a:rPr lang="ru-RU" dirty="0" err="1" smtClean="0"/>
              <a:t>німецькі</a:t>
            </a:r>
            <a:r>
              <a:rPr lang="ru-RU" dirty="0" smtClean="0"/>
              <a:t> </a:t>
            </a:r>
            <a:r>
              <a:rPr lang="ru-RU" dirty="0" err="1" smtClean="0"/>
              <a:t>мовознавці</a:t>
            </a:r>
            <a:endParaRPr lang="en-US" dirty="0" smtClean="0"/>
          </a:p>
          <a:p>
            <a:pPr algn="ctr"/>
            <a:r>
              <a:rPr lang="ru-RU" b="1" dirty="0" err="1" smtClean="0"/>
              <a:t>Фрідріх</a:t>
            </a:r>
            <a:r>
              <a:rPr lang="ru-RU" b="1" dirty="0" smtClean="0"/>
              <a:t> та </a:t>
            </a:r>
            <a:r>
              <a:rPr lang="ru-RU" b="1" dirty="0" smtClean="0"/>
              <a:t>Август ШЛЕГЕЛІ </a:t>
            </a:r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pPr algn="ctr"/>
            <a:r>
              <a:rPr lang="ru-RU" b="1" dirty="0" err="1" smtClean="0">
                <a:solidFill>
                  <a:srgbClr val="C00000"/>
                </a:solidFill>
              </a:rPr>
              <a:t>Шлегелі</a:t>
            </a:r>
            <a:r>
              <a:rPr lang="ru-RU" b="1" dirty="0" smtClean="0">
                <a:solidFill>
                  <a:srgbClr val="C00000"/>
                </a:solidFill>
              </a:rPr>
              <a:t>.</a:t>
            </a:r>
          </a:p>
          <a:p>
            <a:endParaRPr lang="en-US" b="1" dirty="0" smtClean="0">
              <a:solidFill>
                <a:srgbClr val="C00000"/>
              </a:solidFill>
            </a:endParaRPr>
          </a:p>
          <a:p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b="1" dirty="0" err="1" smtClean="0">
                <a:solidFill>
                  <a:srgbClr val="C00000"/>
                </a:solidFill>
              </a:rPr>
              <a:t>Фрідріх</a:t>
            </a:r>
            <a:r>
              <a:rPr lang="ru-RU" b="1" dirty="0" smtClean="0">
                <a:solidFill>
                  <a:srgbClr val="C00000"/>
                </a:solidFill>
              </a:rPr>
              <a:t> Шлегель </a:t>
            </a:r>
            <a:r>
              <a:rPr lang="ru-RU" dirty="0" smtClean="0"/>
              <a:t>(1772-1829) у 1808 р.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err="1" smtClean="0"/>
              <a:t>праця</a:t>
            </a:r>
            <a:r>
              <a:rPr lang="ru-RU" dirty="0" smtClean="0"/>
              <a:t> "</a:t>
            </a:r>
            <a:r>
              <a:rPr lang="ru-RU" b="1" dirty="0" smtClean="0">
                <a:solidFill>
                  <a:srgbClr val="C00000"/>
                </a:solidFill>
              </a:rPr>
              <a:t>Про </a:t>
            </a:r>
            <a:r>
              <a:rPr lang="ru-RU" b="1" dirty="0" err="1" smtClean="0">
                <a:solidFill>
                  <a:srgbClr val="C00000"/>
                </a:solidFill>
              </a:rPr>
              <a:t>мову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мудрість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індійців</a:t>
            </a:r>
            <a:r>
              <a:rPr lang="ru-RU" dirty="0" smtClean="0"/>
              <a:t>":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за структурою </a:t>
            </a:r>
            <a:r>
              <a:rPr lang="en-US" dirty="0" smtClean="0"/>
              <a:t>&gt;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мов</a:t>
            </a:r>
            <a:r>
              <a:rPr lang="ru-RU" dirty="0" smtClean="0"/>
              <a:t>: </a:t>
            </a:r>
            <a:r>
              <a:rPr lang="ru-RU" b="1" i="1" dirty="0" err="1" smtClean="0"/>
              <a:t>флективні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b="1" i="1" dirty="0" err="1" smtClean="0"/>
              <a:t>нефлективні</a:t>
            </a:r>
            <a:r>
              <a:rPr lang="ru-RU" dirty="0" smtClean="0"/>
              <a:t>. </a:t>
            </a:r>
            <a:endParaRPr lang="en-US" dirty="0" smtClean="0"/>
          </a:p>
          <a:p>
            <a:endParaRPr lang="uk-UA" dirty="0" smtClean="0"/>
          </a:p>
          <a:p>
            <a:endParaRPr lang="uk-UA" dirty="0"/>
          </a:p>
        </p:txBody>
      </p:sp>
      <p:pic>
        <p:nvPicPr>
          <p:cNvPr id="5" name="Picture 49" descr="ANd9GcQqjnhsmnse9JlNdYX-o6pgXABoPml5SbrCegnmZ65kttYx3z7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861048"/>
            <a:ext cx="1870075" cy="2057400"/>
          </a:xfrm>
          <a:prstGeom prst="rect">
            <a:avLst/>
          </a:prstGeom>
          <a:noFill/>
        </p:spPr>
      </p:pic>
      <p:pic>
        <p:nvPicPr>
          <p:cNvPr id="6" name="Рисунок 5" descr="Август Шлегель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3861048"/>
            <a:ext cx="2016224" cy="2016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476672"/>
            <a:ext cx="7772400" cy="5654253"/>
          </a:xfrm>
        </p:spPr>
        <p:txBody>
          <a:bodyPr/>
          <a:lstStyle/>
          <a:p>
            <a:r>
              <a:rPr lang="ru-RU" dirty="0" err="1" smtClean="0"/>
              <a:t>Його</a:t>
            </a:r>
            <a:r>
              <a:rPr lang="ru-RU" dirty="0" smtClean="0"/>
              <a:t> брат </a:t>
            </a:r>
            <a:r>
              <a:rPr lang="ru-RU" b="1" dirty="0" smtClean="0">
                <a:solidFill>
                  <a:srgbClr val="C00000"/>
                </a:solidFill>
              </a:rPr>
              <a:t>Август Шлегель</a:t>
            </a:r>
            <a:r>
              <a:rPr lang="ru-RU" dirty="0" smtClean="0"/>
              <a:t> (1767-1845) </a:t>
            </a:r>
            <a:r>
              <a:rPr lang="ru-RU" dirty="0" err="1" smtClean="0"/>
              <a:t>доопрацював</a:t>
            </a:r>
            <a:r>
              <a:rPr lang="ru-RU" dirty="0" smtClean="0"/>
              <a:t> </a:t>
            </a:r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класифікацію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uk-UA" dirty="0" err="1" smtClean="0"/>
              <a:t>окрем</a:t>
            </a:r>
            <a:r>
              <a:rPr lang="ru-RU" dirty="0" smtClean="0"/>
              <a:t>ив </a:t>
            </a:r>
            <a:r>
              <a:rPr lang="ru-RU" b="1" dirty="0" smtClean="0"/>
              <a:t>три </a:t>
            </a:r>
            <a:r>
              <a:rPr lang="ru-RU" b="1" dirty="0" err="1" smtClean="0"/>
              <a:t>групи</a:t>
            </a:r>
            <a:r>
              <a:rPr lang="ru-RU" b="1" dirty="0" smtClean="0"/>
              <a:t> </a:t>
            </a:r>
            <a:r>
              <a:rPr lang="ru-RU" b="1" dirty="0" err="1" smtClean="0"/>
              <a:t>мов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аморфні</a:t>
            </a:r>
            <a:r>
              <a:rPr lang="ru-RU" dirty="0" smtClean="0"/>
              <a:t> (</a:t>
            </a:r>
            <a:r>
              <a:rPr lang="ru-RU" dirty="0" err="1" smtClean="0"/>
              <a:t>мови</a:t>
            </a:r>
            <a:r>
              <a:rPr lang="ru-RU" dirty="0" smtClean="0"/>
              <a:t> без </a:t>
            </a:r>
            <a:r>
              <a:rPr lang="ru-RU" dirty="0" err="1" smtClean="0"/>
              <a:t>афіксів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афіксальні</a:t>
            </a:r>
            <a:endParaRPr lang="ru-RU" dirty="0" smtClean="0"/>
          </a:p>
          <a:p>
            <a:r>
              <a:rPr lang="ru-RU" dirty="0" err="1" smtClean="0"/>
              <a:t>флективні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поділив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на</a:t>
            </a:r>
          </a:p>
          <a:p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ранні</a:t>
            </a:r>
            <a:r>
              <a:rPr lang="ru-RU" dirty="0" smtClean="0"/>
              <a:t> (</a:t>
            </a:r>
            <a:r>
              <a:rPr lang="ru-RU" dirty="0" err="1" smtClean="0"/>
              <a:t>синтетичні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пізніші</a:t>
            </a:r>
            <a:r>
              <a:rPr lang="ru-RU" dirty="0" smtClean="0"/>
              <a:t> (</a:t>
            </a:r>
            <a:r>
              <a:rPr lang="ru-RU" dirty="0" err="1" smtClean="0"/>
              <a:t>аналітичні</a:t>
            </a:r>
            <a:r>
              <a:rPr lang="ru-RU" dirty="0" smtClean="0"/>
              <a:t>).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260648"/>
            <a:ext cx="7859216" cy="6336704"/>
          </a:xfrm>
        </p:spPr>
        <p:txBody>
          <a:bodyPr numCol="2"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Узявши</a:t>
            </a:r>
            <a:r>
              <a:rPr lang="ru-RU" dirty="0" smtClean="0"/>
              <a:t> за основу </a:t>
            </a:r>
            <a:r>
              <a:rPr lang="ru-RU" dirty="0" err="1" smtClean="0"/>
              <a:t>класифікацію</a:t>
            </a:r>
            <a:r>
              <a:rPr lang="ru-RU" dirty="0" smtClean="0"/>
              <a:t> А. Шлегеля, </a:t>
            </a: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err="1" smtClean="0">
                <a:solidFill>
                  <a:srgbClr val="C00000"/>
                </a:solidFill>
              </a:rPr>
              <a:t>Вільгельм</a:t>
            </a:r>
            <a:r>
              <a:rPr lang="ru-RU" b="1" dirty="0" smtClean="0">
                <a:solidFill>
                  <a:srgbClr val="C00000"/>
                </a:solidFill>
              </a:rPr>
              <a:t> Гумбольдт</a:t>
            </a:r>
            <a:r>
              <a:rPr lang="ru-RU" dirty="0" smtClean="0"/>
              <a:t> </a:t>
            </a:r>
            <a:r>
              <a:rPr lang="ru-RU" dirty="0" err="1" smtClean="0"/>
              <a:t>поділив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на </a:t>
            </a:r>
            <a:r>
              <a:rPr lang="ru-RU" b="1" dirty="0" err="1" smtClean="0">
                <a:solidFill>
                  <a:srgbClr val="C00000"/>
                </a:solidFill>
              </a:rPr>
              <a:t>чотири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типи</a:t>
            </a:r>
            <a:r>
              <a:rPr lang="ru-RU" b="1" dirty="0" smtClean="0">
                <a:solidFill>
                  <a:srgbClr val="C00000"/>
                </a:solidFill>
              </a:rPr>
              <a:t>: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ізолюючі</a:t>
            </a:r>
            <a:r>
              <a:rPr lang="ru-RU" dirty="0" smtClean="0"/>
              <a:t> (</a:t>
            </a:r>
            <a:r>
              <a:rPr lang="ru-RU" dirty="0" err="1" smtClean="0"/>
              <a:t>кореневі</a:t>
            </a:r>
            <a:r>
              <a:rPr lang="ru-RU" dirty="0" smtClean="0"/>
              <a:t>)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аглютинативні</a:t>
            </a:r>
            <a:endParaRPr lang="ru-RU" dirty="0" smtClean="0"/>
          </a:p>
          <a:p>
            <a:r>
              <a:rPr lang="ru-RU" dirty="0" err="1" smtClean="0"/>
              <a:t>Інкорпоруючі</a:t>
            </a:r>
            <a:endParaRPr lang="ru-RU" dirty="0" smtClean="0"/>
          </a:p>
          <a:p>
            <a:r>
              <a:rPr lang="ru-RU" dirty="0" err="1" smtClean="0"/>
              <a:t>флективні</a:t>
            </a:r>
            <a:r>
              <a:rPr lang="ru-RU" dirty="0" smtClean="0"/>
              <a:t>.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класифікація</a:t>
            </a:r>
            <a:r>
              <a:rPr lang="ru-RU" dirty="0" smtClean="0"/>
              <a:t> –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сьогодні</a:t>
            </a:r>
            <a:endParaRPr lang="uk-UA" dirty="0"/>
          </a:p>
        </p:txBody>
      </p:sp>
      <p:pic>
        <p:nvPicPr>
          <p:cNvPr id="4" name="Рисунок 3" descr="В.Гумбольд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620688"/>
            <a:ext cx="3122712" cy="26751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77813"/>
            <a:ext cx="7786687" cy="1422400"/>
          </a:xfrm>
        </p:spPr>
        <p:txBody>
          <a:bodyPr/>
          <a:lstStyle/>
          <a:p>
            <a:pPr algn="ctr"/>
            <a:r>
              <a:rPr lang="ru-RU" altLang="ru-RU" sz="32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Типологійна</a:t>
            </a:r>
            <a:r>
              <a:rPr lang="ru-RU" altLang="ru-RU" sz="32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2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класифікація</a:t>
            </a:r>
            <a:r>
              <a:rPr lang="ru-RU" altLang="ru-RU" sz="32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2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мов</a:t>
            </a:r>
            <a:r>
              <a:rPr lang="ru-RU" altLang="ru-RU" sz="32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2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світу</a:t>
            </a:r>
            <a:endParaRPr lang="ru-RU" altLang="ru-RU" sz="32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panose="05000000000000000000" pitchFamily="2" charset="2"/>
              <a:buNone/>
            </a:pPr>
            <a:endParaRPr lang="ru-RU" altLang="ru-RU" dirty="0"/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1.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Морфологічна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>
                <a:latin typeface="Trebuchet MS" panose="020B0603020202020204" pitchFamily="34" charset="0"/>
              </a:rPr>
              <a:t>структура </a:t>
            </a: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                   –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найбільш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стійкий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>
                <a:solidFill>
                  <a:schemeClr val="hlink"/>
                </a:solidFill>
                <a:latin typeface="Trebuchet MS" panose="020B0603020202020204" pitchFamily="34" charset="0"/>
              </a:rPr>
              <a:t>ярус </a:t>
            </a:r>
            <a:r>
              <a:rPr lang="ru-RU" altLang="ru-RU" dirty="0" err="1" smtClean="0">
                <a:solidFill>
                  <a:schemeClr val="hlink"/>
                </a:solidFill>
                <a:latin typeface="Trebuchet MS" panose="020B0603020202020204" pitchFamily="34" charset="0"/>
              </a:rPr>
              <a:t>мови</a:t>
            </a:r>
            <a:endParaRPr lang="ru-RU" altLang="ru-RU" dirty="0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                   –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має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стійкий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набір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ознак</a:t>
            </a:r>
            <a:r>
              <a:rPr lang="ru-RU" altLang="ru-RU" dirty="0" smtClean="0">
                <a:latin typeface="Trebuchet MS" panose="020B0603020202020204" pitchFamily="34" charset="0"/>
              </a:rPr>
              <a:t>,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що</a:t>
            </a:r>
            <a:r>
              <a:rPr lang="ru-RU" altLang="ru-RU" dirty="0" smtClean="0">
                <a:latin typeface="Trebuchet MS" panose="020B0603020202020204" pitchFamily="34" charset="0"/>
              </a:rPr>
              <a:t> легко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піддаються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систематизації</a:t>
            </a:r>
            <a:r>
              <a:rPr lang="ru-RU" altLang="ru-RU" dirty="0" smtClean="0">
                <a:latin typeface="Trebuchet MS" panose="020B0603020202020204" pitchFamily="34" charset="0"/>
              </a:rPr>
              <a:t>.</a:t>
            </a:r>
            <a:r>
              <a:rPr lang="ru-RU" altLang="ru-RU" dirty="0" smtClean="0"/>
              <a:t> </a:t>
            </a:r>
            <a:endParaRPr lang="ru-RU" alt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Два </a:t>
            </a:r>
            <a:r>
              <a:rPr lang="ru-RU" altLang="ru-RU" sz="38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види</a:t>
            </a:r>
            <a:r>
              <a:rPr lang="ru-RU" altLang="ru-RU" sz="38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8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типологійної</a:t>
            </a:r>
            <a:r>
              <a:rPr lang="ru-RU" altLang="ru-RU" sz="38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8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класифікації</a:t>
            </a:r>
            <a:r>
              <a:rPr lang="ru-RU" altLang="ru-RU" sz="38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8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мов</a:t>
            </a:r>
            <a:r>
              <a:rPr lang="ru-RU" altLang="ru-RU" sz="38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altLang="ru-RU" sz="38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світу</a:t>
            </a:r>
            <a:endParaRPr lang="ru-RU" altLang="ru-RU" sz="38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endParaRPr lang="ru-RU" altLang="ru-RU" dirty="0"/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1. </a:t>
            </a:r>
            <a:r>
              <a:rPr lang="ru-RU" altLang="ru-RU" dirty="0" smtClean="0">
                <a:latin typeface="Trebuchet MS" panose="020B0603020202020204" pitchFamily="34" charset="0"/>
              </a:rPr>
              <a:t>За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морфологічним</a:t>
            </a:r>
            <a:r>
              <a:rPr lang="ru-RU" altLang="ru-RU" dirty="0" smtClean="0">
                <a:latin typeface="Trebuchet MS" panose="020B0603020202020204" pitchFamily="34" charset="0"/>
              </a:rPr>
              <a:t> типом </a:t>
            </a:r>
            <a:r>
              <a:rPr lang="ru-RU" altLang="ru-RU" dirty="0">
                <a:latin typeface="Trebuchet MS" panose="020B0603020202020204" pitchFamily="34" charset="0"/>
              </a:rPr>
              <a:t>слова.</a:t>
            </a:r>
          </a:p>
          <a:p>
            <a:pPr marL="533400" indent="-533400">
              <a:buFont typeface="Wingdings" panose="05000000000000000000" pitchFamily="2" charset="2"/>
              <a:buNone/>
            </a:pPr>
            <a:endParaRPr lang="ru-RU" altLang="ru-RU" dirty="0">
              <a:latin typeface="Trebuchet MS" panose="020B0603020202020204" pitchFamily="34" charset="0"/>
            </a:endParaRP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ru-RU" altLang="ru-RU" dirty="0">
                <a:latin typeface="Trebuchet MS" panose="020B0603020202020204" pitchFamily="34" charset="0"/>
              </a:rPr>
              <a:t>2. </a:t>
            </a:r>
            <a:r>
              <a:rPr lang="ru-RU" altLang="ru-RU" dirty="0" smtClean="0">
                <a:latin typeface="Trebuchet MS" panose="020B0603020202020204" pitchFamily="34" charset="0"/>
              </a:rPr>
              <a:t>За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граматичною</a:t>
            </a:r>
            <a:r>
              <a:rPr lang="ru-RU" altLang="ru-RU" dirty="0" smtClean="0">
                <a:latin typeface="Trebuchet MS" panose="020B0603020202020204" pitchFamily="34" charset="0"/>
              </a:rPr>
              <a:t> </a:t>
            </a:r>
            <a:r>
              <a:rPr lang="ru-RU" altLang="ru-RU" dirty="0" err="1" smtClean="0">
                <a:latin typeface="Trebuchet MS" panose="020B0603020202020204" pitchFamily="34" charset="0"/>
              </a:rPr>
              <a:t>будовою</a:t>
            </a:r>
            <a:r>
              <a:rPr lang="ru-RU" altLang="ru-RU" dirty="0">
                <a:latin typeface="Trebuchet MS" panose="020B060302020202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3" grpId="0" build="p"/>
    </p:bldLst>
  </p:timing>
</p:sld>
</file>

<file path=ppt/theme/theme1.xml><?xml version="1.0" encoding="utf-8"?>
<a:theme xmlns:a="http://schemas.openxmlformats.org/drawingml/2006/main" name="Слои">
  <a:themeElements>
    <a:clrScheme name="Трек">
      <a:dk1>
        <a:sysClr val="windowText" lastClr="022002"/>
      </a:dk1>
      <a:lt1>
        <a:sysClr val="window" lastClr="D0FDEC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2370</TotalTime>
  <Words>1263</Words>
  <Application>Microsoft Office PowerPoint</Application>
  <PresentationFormat>Экран (4:3)</PresentationFormat>
  <Paragraphs>241</Paragraphs>
  <Slides>39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Слои</vt:lpstr>
      <vt:lpstr>ЛІНГВІСТИЧНА ТИПОЛОГІЯ</vt:lpstr>
      <vt:lpstr>Лінгвістична компаративістика</vt:lpstr>
      <vt:lpstr>Типологійна класифікація мов світу</vt:lpstr>
      <vt:lpstr>Слайд 4</vt:lpstr>
      <vt:lpstr>Слайд 5</vt:lpstr>
      <vt:lpstr>Слайд 6</vt:lpstr>
      <vt:lpstr>Слайд 7</vt:lpstr>
      <vt:lpstr>Типологійна класифікація мов світу</vt:lpstr>
      <vt:lpstr>Два види типологійної класифікації мов світу</vt:lpstr>
      <vt:lpstr>Поділ мов на групи залежно від наявності афіксів</vt:lpstr>
      <vt:lpstr>Ізолятивні (кореневі) мови</vt:lpstr>
      <vt:lpstr>Приклади розрізнення слів-омонімів</vt:lpstr>
      <vt:lpstr>Слайд 13</vt:lpstr>
      <vt:lpstr>Синтаксичні зв’язки в ізолятивних мовах</vt:lpstr>
      <vt:lpstr>Ізолятивні мови</vt:lpstr>
      <vt:lpstr>Мови, слова яких мають афікси</vt:lpstr>
      <vt:lpstr>Відмінності аглютинативних і флективних мов</vt:lpstr>
      <vt:lpstr>Аглютинативні мови</vt:lpstr>
      <vt:lpstr>Аглютинативні мови</vt:lpstr>
      <vt:lpstr>Слайд 20</vt:lpstr>
      <vt:lpstr>Відмінності всередині аглютинативних мов</vt:lpstr>
      <vt:lpstr>Аглютинативні мови</vt:lpstr>
      <vt:lpstr>Флективні мови</vt:lpstr>
      <vt:lpstr>Відмінності всередині флективних мов</vt:lpstr>
      <vt:lpstr>Особливості флективно-аглютинативних мов</vt:lpstr>
      <vt:lpstr>Флективні мови</vt:lpstr>
      <vt:lpstr>Мови, що відрізняються  граматичною будовою</vt:lpstr>
      <vt:lpstr>Типи мов за їх граматичною будовою</vt:lpstr>
      <vt:lpstr>Особливості мов аналітичної будови</vt:lpstr>
      <vt:lpstr>Аналітичні мови</vt:lpstr>
      <vt:lpstr>Мови синтетичної будови</vt:lpstr>
      <vt:lpstr>Синтетичні мови</vt:lpstr>
      <vt:lpstr>Полісинтетичні,  інкорпоруючі, мови</vt:lpstr>
      <vt:lpstr>Особливості полісинтетичних мов</vt:lpstr>
      <vt:lpstr> Особливості полісинтетичних мов </vt:lpstr>
      <vt:lpstr>Структура  інкорпоруючого комплексу</vt:lpstr>
      <vt:lpstr>Інкорпоруючий комплекс</vt:lpstr>
      <vt:lpstr>Характеристика української мови</vt:lpstr>
      <vt:lpstr>Характеристика української мови</vt:lpstr>
    </vt:vector>
  </TitlesOfParts>
  <Company>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Типологическая классификация  языков мира</dc:title>
  <dc:creator>1</dc:creator>
  <cp:lastModifiedBy>Famely</cp:lastModifiedBy>
  <cp:revision>136</cp:revision>
  <cp:lastPrinted>1601-01-01T00:00:00Z</cp:lastPrinted>
  <dcterms:created xsi:type="dcterms:W3CDTF">2010-12-04T07:26:12Z</dcterms:created>
  <dcterms:modified xsi:type="dcterms:W3CDTF">2021-05-13T07:57:41Z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