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285" r:id="rId3"/>
    <p:sldId id="286" r:id="rId4"/>
    <p:sldId id="257" r:id="rId5"/>
    <p:sldId id="258" r:id="rId6"/>
    <p:sldId id="259" r:id="rId7"/>
    <p:sldId id="260" r:id="rId8"/>
    <p:sldId id="261" r:id="rId9"/>
    <p:sldId id="264" r:id="rId10"/>
    <p:sldId id="262" r:id="rId11"/>
    <p:sldId id="287" r:id="rId12"/>
    <p:sldId id="288" r:id="rId13"/>
    <p:sldId id="265" r:id="rId14"/>
    <p:sldId id="263" r:id="rId15"/>
    <p:sldId id="281" r:id="rId16"/>
    <p:sldId id="289" r:id="rId17"/>
    <p:sldId id="290" r:id="rId18"/>
    <p:sldId id="267" r:id="rId19"/>
    <p:sldId id="268" r:id="rId20"/>
    <p:sldId id="269" r:id="rId21"/>
    <p:sldId id="270" r:id="rId22"/>
    <p:sldId id="271" r:id="rId23"/>
    <p:sldId id="272" r:id="rId24"/>
    <p:sldId id="273" r:id="rId25"/>
    <p:sldId id="291" r:id="rId26"/>
    <p:sldId id="275" r:id="rId27"/>
    <p:sldId id="276" r:id="rId28"/>
    <p:sldId id="293" r:id="rId29"/>
    <p:sldId id="294" r:id="rId30"/>
    <p:sldId id="295" r:id="rId31"/>
    <p:sldId id="296" r:id="rId32"/>
    <p:sldId id="297" r:id="rId33"/>
    <p:sldId id="292" r:id="rId34"/>
    <p:sldId id="277" r:id="rId35"/>
    <p:sldId id="278" r:id="rId36"/>
    <p:sldId id="279" r:id="rId37"/>
    <p:sldId id="298" r:id="rId38"/>
    <p:sldId id="283" r:id="rId39"/>
    <p:sldId id="280" r:id="rId40"/>
    <p:sldId id="282" r:id="rId41"/>
    <p:sldId id="284" r:id="rId42"/>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1" d="100"/>
          <a:sy n="81" d="100"/>
        </p:scale>
        <p:origin x="-486" y="-90"/>
      </p:cViewPr>
      <p:guideLst>
        <p:guide orient="horz" pos="2160"/>
        <p:guide pos="2880"/>
      </p:guideLst>
    </p:cSldViewPr>
  </p:slideViewPr>
  <p:notesTextViewPr>
    <p:cViewPr>
      <p:scale>
        <a:sx n="1" d="1"/>
        <a:sy n="1" d="1"/>
      </p:scale>
      <p:origin x="0" y="0"/>
    </p:cViewPr>
  </p:notesTextViewPr>
  <p:sorterViewPr>
    <p:cViewPr>
      <p:scale>
        <a:sx n="100" d="100"/>
        <a:sy n="100" d="100"/>
      </p:scale>
      <p:origin x="0" y="348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F62A9FC5-6C7C-47E2-8E47-95406CD48891}" type="datetimeFigureOut">
              <a:rPr lang="it-IT"/>
              <a:pPr>
                <a:defRPr/>
              </a:pPr>
              <a:t>30/11/2015</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t-IT" noProof="0"/>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endParaRPr lang="it-IT" noProof="0"/>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D52CFBBE-400C-4318-B280-B40212D85C06}" type="slidenum">
              <a:rPr lang="it-IT"/>
              <a:pPr>
                <a:defRPr/>
              </a:pPr>
              <a:t>‹#›</a:t>
            </a:fld>
            <a:endParaRPr lang="it-IT"/>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lvl1pPr>
              <a:defRPr/>
            </a:lvl1pPr>
          </a:lstStyle>
          <a:p>
            <a:pPr>
              <a:defRPr/>
            </a:pPr>
            <a:fld id="{FFD63E7C-70C8-4E66-969F-D93653E761D3}" type="datetime1">
              <a:rPr lang="it-IT"/>
              <a:pPr>
                <a:defRPr/>
              </a:pPr>
              <a:t>30/11/2015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B98DE2C8-FBEA-4512-A8F3-802A247C6075}" type="slidenum">
              <a:rPr lang="it-IT"/>
              <a:pPr>
                <a:defRPr/>
              </a:pPr>
              <a:t>‹#›</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41AFA899-DA29-4560-BFC4-F010FCA0BEFD}" type="datetime1">
              <a:rPr lang="it-IT"/>
              <a:pPr>
                <a:defRPr/>
              </a:pPr>
              <a:t>30/11/2015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345DF389-A80D-468A-B170-C7D87DEED0E2}" type="slidenum">
              <a:rPr lang="it-IT"/>
              <a:pPr>
                <a:defRPr/>
              </a:pPr>
              <a:t>‹#›</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B9E2DB0C-B8AE-4FC4-8D7F-DA27BCB6821C}" type="datetime1">
              <a:rPr lang="it-IT"/>
              <a:pPr>
                <a:defRPr/>
              </a:pPr>
              <a:t>30/11/2015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2E7BB7C7-A699-4EB5-90E4-9F148F8A12AD}" type="slidenum">
              <a:rPr lang="it-IT"/>
              <a:pPr>
                <a:defRPr/>
              </a:pPr>
              <a:t>‹#›</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pPr>
              <a:defRPr/>
            </a:pPr>
            <a:fld id="{E3518C1E-0EEF-4D1C-8081-3A8988C5B4A9}" type="datetime1">
              <a:rPr lang="it-IT"/>
              <a:pPr>
                <a:defRPr/>
              </a:pPr>
              <a:t>30/11/2015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72E0F924-9739-4A9D-8A4F-0989ED632D4A}" type="slidenum">
              <a:rPr lang="it-IT"/>
              <a:pPr>
                <a:defRPr/>
              </a:pPr>
              <a:t>‹#›</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pPr>
              <a:defRPr/>
            </a:pPr>
            <a:fld id="{7CA07198-A528-496B-B13A-5D4AC83E62ED}" type="datetime1">
              <a:rPr lang="it-IT"/>
              <a:pPr>
                <a:defRPr/>
              </a:pPr>
              <a:t>30/11/2015</a:t>
            </a:fld>
            <a:endParaRPr lang="it-IT"/>
          </a:p>
        </p:txBody>
      </p:sp>
      <p:sp>
        <p:nvSpPr>
          <p:cNvPr id="5" name="Segnaposto piè di pagina 4"/>
          <p:cNvSpPr>
            <a:spLocks noGrp="1"/>
          </p:cNvSpPr>
          <p:nvPr>
            <p:ph type="ftr" sz="quarter" idx="11"/>
          </p:nvPr>
        </p:nvSpPr>
        <p:spPr/>
        <p:txBody>
          <a:bodyPr/>
          <a:lstStyle>
            <a:lvl1pPr>
              <a:defRPr/>
            </a:lvl1pPr>
          </a:lstStyle>
          <a:p>
            <a:pPr>
              <a:defRPr/>
            </a:pPr>
            <a:endParaRPr lang="it-IT"/>
          </a:p>
        </p:txBody>
      </p:sp>
      <p:sp>
        <p:nvSpPr>
          <p:cNvPr id="6" name="Segnaposto numero diapositiva 5"/>
          <p:cNvSpPr>
            <a:spLocks noGrp="1"/>
          </p:cNvSpPr>
          <p:nvPr>
            <p:ph type="sldNum" sz="quarter" idx="12"/>
          </p:nvPr>
        </p:nvSpPr>
        <p:spPr/>
        <p:txBody>
          <a:bodyPr/>
          <a:lstStyle>
            <a:lvl1pPr>
              <a:defRPr/>
            </a:lvl1pPr>
          </a:lstStyle>
          <a:p>
            <a:pPr>
              <a:defRPr/>
            </a:pPr>
            <a:fld id="{8325652E-DF4A-43B6-80C1-D7B568126DC0}" type="slidenum">
              <a:rPr lang="it-IT"/>
              <a:pPr>
                <a:defRPr/>
              </a:pPr>
              <a:t>‹#›</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3"/>
          <p:cNvSpPr>
            <a:spLocks noGrp="1"/>
          </p:cNvSpPr>
          <p:nvPr>
            <p:ph type="dt" sz="half" idx="10"/>
          </p:nvPr>
        </p:nvSpPr>
        <p:spPr/>
        <p:txBody>
          <a:bodyPr/>
          <a:lstStyle>
            <a:lvl1pPr>
              <a:defRPr/>
            </a:lvl1pPr>
          </a:lstStyle>
          <a:p>
            <a:pPr>
              <a:defRPr/>
            </a:pPr>
            <a:fld id="{5BF60108-E8DE-4E5F-8395-C7D83A12DA27}" type="datetime1">
              <a:rPr lang="it-IT"/>
              <a:pPr>
                <a:defRPr/>
              </a:pPr>
              <a:t>30/11/2015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2034DEAA-F0B7-43E1-A542-D79EC86834F4}" type="slidenum">
              <a:rPr lang="it-IT"/>
              <a:pPr>
                <a:defRPr/>
              </a:pPr>
              <a:t>‹#›</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3"/>
          <p:cNvSpPr>
            <a:spLocks noGrp="1"/>
          </p:cNvSpPr>
          <p:nvPr>
            <p:ph type="dt" sz="half" idx="10"/>
          </p:nvPr>
        </p:nvSpPr>
        <p:spPr/>
        <p:txBody>
          <a:bodyPr/>
          <a:lstStyle>
            <a:lvl1pPr>
              <a:defRPr/>
            </a:lvl1pPr>
          </a:lstStyle>
          <a:p>
            <a:pPr>
              <a:defRPr/>
            </a:pPr>
            <a:fld id="{C5078A9E-E26F-4AED-A116-6EB737E89B97}" type="datetime1">
              <a:rPr lang="it-IT"/>
              <a:pPr>
                <a:defRPr/>
              </a:pPr>
              <a:t>30/11/2015</a:t>
            </a:fld>
            <a:endParaRPr lang="it-IT"/>
          </a:p>
        </p:txBody>
      </p:sp>
      <p:sp>
        <p:nvSpPr>
          <p:cNvPr id="8" name="Segnaposto piè di pagina 4"/>
          <p:cNvSpPr>
            <a:spLocks noGrp="1"/>
          </p:cNvSpPr>
          <p:nvPr>
            <p:ph type="ftr" sz="quarter" idx="11"/>
          </p:nvPr>
        </p:nvSpPr>
        <p:spPr/>
        <p:txBody>
          <a:bodyPr/>
          <a:lstStyle>
            <a:lvl1pPr>
              <a:defRPr/>
            </a:lvl1pPr>
          </a:lstStyle>
          <a:p>
            <a:pPr>
              <a:defRPr/>
            </a:pPr>
            <a:endParaRPr lang="it-IT"/>
          </a:p>
        </p:txBody>
      </p:sp>
      <p:sp>
        <p:nvSpPr>
          <p:cNvPr id="9" name="Segnaposto numero diapositiva 5"/>
          <p:cNvSpPr>
            <a:spLocks noGrp="1"/>
          </p:cNvSpPr>
          <p:nvPr>
            <p:ph type="sldNum" sz="quarter" idx="12"/>
          </p:nvPr>
        </p:nvSpPr>
        <p:spPr/>
        <p:txBody>
          <a:bodyPr/>
          <a:lstStyle>
            <a:lvl1pPr>
              <a:defRPr/>
            </a:lvl1pPr>
          </a:lstStyle>
          <a:p>
            <a:pPr>
              <a:defRPr/>
            </a:pPr>
            <a:fld id="{3407592C-4397-4558-8C54-7DFB5D0FDCA4}" type="slidenum">
              <a:rPr lang="it-IT"/>
              <a:pPr>
                <a:defRPr/>
              </a:pPr>
              <a:t>‹#›</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3"/>
          <p:cNvSpPr>
            <a:spLocks noGrp="1"/>
          </p:cNvSpPr>
          <p:nvPr>
            <p:ph type="dt" sz="half" idx="10"/>
          </p:nvPr>
        </p:nvSpPr>
        <p:spPr/>
        <p:txBody>
          <a:bodyPr/>
          <a:lstStyle>
            <a:lvl1pPr>
              <a:defRPr/>
            </a:lvl1pPr>
          </a:lstStyle>
          <a:p>
            <a:pPr>
              <a:defRPr/>
            </a:pPr>
            <a:fld id="{E26E6C3B-B0A5-4C04-9B2E-D9D7F16EB207}" type="datetime1">
              <a:rPr lang="it-IT"/>
              <a:pPr>
                <a:defRPr/>
              </a:pPr>
              <a:t>30/11/2015</a:t>
            </a:fld>
            <a:endParaRPr lang="it-IT"/>
          </a:p>
        </p:txBody>
      </p:sp>
      <p:sp>
        <p:nvSpPr>
          <p:cNvPr id="4" name="Segnaposto piè di pagina 4"/>
          <p:cNvSpPr>
            <a:spLocks noGrp="1"/>
          </p:cNvSpPr>
          <p:nvPr>
            <p:ph type="ftr" sz="quarter" idx="11"/>
          </p:nvPr>
        </p:nvSpPr>
        <p:spPr/>
        <p:txBody>
          <a:bodyPr/>
          <a:lstStyle>
            <a:lvl1pPr>
              <a:defRPr/>
            </a:lvl1pPr>
          </a:lstStyle>
          <a:p>
            <a:pPr>
              <a:defRPr/>
            </a:pPr>
            <a:endParaRPr lang="it-IT"/>
          </a:p>
        </p:txBody>
      </p:sp>
      <p:sp>
        <p:nvSpPr>
          <p:cNvPr id="5" name="Segnaposto numero diapositiva 5"/>
          <p:cNvSpPr>
            <a:spLocks noGrp="1"/>
          </p:cNvSpPr>
          <p:nvPr>
            <p:ph type="sldNum" sz="quarter" idx="12"/>
          </p:nvPr>
        </p:nvSpPr>
        <p:spPr/>
        <p:txBody>
          <a:bodyPr/>
          <a:lstStyle>
            <a:lvl1pPr>
              <a:defRPr/>
            </a:lvl1pPr>
          </a:lstStyle>
          <a:p>
            <a:pPr>
              <a:defRPr/>
            </a:pPr>
            <a:fld id="{CA81B99F-BD5D-43D2-B03F-E586196D5DDC}" type="slidenum">
              <a:rPr lang="it-IT"/>
              <a:pPr>
                <a:defRPr/>
              </a:pPr>
              <a:t>‹#›</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3"/>
          <p:cNvSpPr>
            <a:spLocks noGrp="1"/>
          </p:cNvSpPr>
          <p:nvPr>
            <p:ph type="dt" sz="half" idx="10"/>
          </p:nvPr>
        </p:nvSpPr>
        <p:spPr/>
        <p:txBody>
          <a:bodyPr/>
          <a:lstStyle>
            <a:lvl1pPr>
              <a:defRPr/>
            </a:lvl1pPr>
          </a:lstStyle>
          <a:p>
            <a:pPr>
              <a:defRPr/>
            </a:pPr>
            <a:fld id="{899E8AEE-E0F5-402E-83D1-95281007D5D9}" type="datetime1">
              <a:rPr lang="it-IT"/>
              <a:pPr>
                <a:defRPr/>
              </a:pPr>
              <a:t>30/11/2015</a:t>
            </a:fld>
            <a:endParaRPr lang="it-IT"/>
          </a:p>
        </p:txBody>
      </p:sp>
      <p:sp>
        <p:nvSpPr>
          <p:cNvPr id="3" name="Segnaposto piè di pagina 4"/>
          <p:cNvSpPr>
            <a:spLocks noGrp="1"/>
          </p:cNvSpPr>
          <p:nvPr>
            <p:ph type="ftr" sz="quarter" idx="11"/>
          </p:nvPr>
        </p:nvSpPr>
        <p:spPr/>
        <p:txBody>
          <a:bodyPr/>
          <a:lstStyle>
            <a:lvl1pPr>
              <a:defRPr/>
            </a:lvl1pPr>
          </a:lstStyle>
          <a:p>
            <a:pPr>
              <a:defRPr/>
            </a:pPr>
            <a:endParaRPr lang="it-IT"/>
          </a:p>
        </p:txBody>
      </p:sp>
      <p:sp>
        <p:nvSpPr>
          <p:cNvPr id="4" name="Segnaposto numero diapositiva 5"/>
          <p:cNvSpPr>
            <a:spLocks noGrp="1"/>
          </p:cNvSpPr>
          <p:nvPr>
            <p:ph type="sldNum" sz="quarter" idx="12"/>
          </p:nvPr>
        </p:nvSpPr>
        <p:spPr/>
        <p:txBody>
          <a:bodyPr/>
          <a:lstStyle>
            <a:lvl1pPr>
              <a:defRPr/>
            </a:lvl1pPr>
          </a:lstStyle>
          <a:p>
            <a:pPr>
              <a:defRPr/>
            </a:pPr>
            <a:fld id="{ADD0277E-B2BB-4D8A-A6B7-05EC497E1911}" type="slidenum">
              <a:rPr lang="it-IT"/>
              <a:pPr>
                <a:defRPr/>
              </a:pPr>
              <a:t>‹#›</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F6F8CF39-100C-47AA-BC84-9DBFDAE1BF84}" type="datetime1">
              <a:rPr lang="it-IT"/>
              <a:pPr>
                <a:defRPr/>
              </a:pPr>
              <a:t>30/11/2015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1CEBD80B-5E5C-4D7E-9660-54EE6A99E8FB}" type="slidenum">
              <a:rPr lang="it-IT"/>
              <a:pPr>
                <a:defRPr/>
              </a:pPr>
              <a:t>‹#›</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3"/>
          <p:cNvSpPr>
            <a:spLocks noGrp="1"/>
          </p:cNvSpPr>
          <p:nvPr>
            <p:ph type="dt" sz="half" idx="10"/>
          </p:nvPr>
        </p:nvSpPr>
        <p:spPr/>
        <p:txBody>
          <a:bodyPr/>
          <a:lstStyle>
            <a:lvl1pPr>
              <a:defRPr/>
            </a:lvl1pPr>
          </a:lstStyle>
          <a:p>
            <a:pPr>
              <a:defRPr/>
            </a:pPr>
            <a:fld id="{3373E8EF-73A3-4517-AC84-B6CF74064142}" type="datetime1">
              <a:rPr lang="it-IT"/>
              <a:pPr>
                <a:defRPr/>
              </a:pPr>
              <a:t>30/11/2015</a:t>
            </a:fld>
            <a:endParaRPr lang="it-IT"/>
          </a:p>
        </p:txBody>
      </p:sp>
      <p:sp>
        <p:nvSpPr>
          <p:cNvPr id="6" name="Segnaposto piè di pagina 4"/>
          <p:cNvSpPr>
            <a:spLocks noGrp="1"/>
          </p:cNvSpPr>
          <p:nvPr>
            <p:ph type="ftr" sz="quarter" idx="11"/>
          </p:nvPr>
        </p:nvSpPr>
        <p:spPr/>
        <p:txBody>
          <a:bodyPr/>
          <a:lstStyle>
            <a:lvl1pPr>
              <a:defRPr/>
            </a:lvl1pPr>
          </a:lstStyle>
          <a:p>
            <a:pPr>
              <a:defRPr/>
            </a:pPr>
            <a:endParaRPr lang="it-IT"/>
          </a:p>
        </p:txBody>
      </p:sp>
      <p:sp>
        <p:nvSpPr>
          <p:cNvPr id="7" name="Segnaposto numero diapositiva 5"/>
          <p:cNvSpPr>
            <a:spLocks noGrp="1"/>
          </p:cNvSpPr>
          <p:nvPr>
            <p:ph type="sldNum" sz="quarter" idx="12"/>
          </p:nvPr>
        </p:nvSpPr>
        <p:spPr/>
        <p:txBody>
          <a:bodyPr/>
          <a:lstStyle>
            <a:lvl1pPr>
              <a:defRPr/>
            </a:lvl1pPr>
          </a:lstStyle>
          <a:p>
            <a:pPr>
              <a:defRPr/>
            </a:pPr>
            <a:fld id="{DDA797D6-D00C-41F4-8783-BBE65967A602}" type="slidenum">
              <a:rPr lang="it-IT"/>
              <a:pPr>
                <a:defRPr/>
              </a:pPr>
              <a:t>‹#›</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egnaposto tito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Segnaposto tes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671034F-546A-45FC-81E7-4AD126DB1496}" type="datetime1">
              <a:rPr lang="it-IT"/>
              <a:pPr>
                <a:defRPr/>
              </a:pPr>
              <a:t>30/11/2015</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AF128764-03FB-442D-9D51-D132918FE0E0}" type="slidenum">
              <a:rPr lang="it-IT"/>
              <a:pPr>
                <a:defRPr/>
              </a:pPr>
              <a:t>‹#›</a:t>
            </a:fld>
            <a:endParaRPr lang="it-IT"/>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olo 1"/>
          <p:cNvSpPr>
            <a:spLocks noGrp="1"/>
          </p:cNvSpPr>
          <p:nvPr>
            <p:ph type="ctrTitle"/>
          </p:nvPr>
        </p:nvSpPr>
        <p:spPr/>
        <p:txBody>
          <a:bodyPr/>
          <a:lstStyle/>
          <a:p>
            <a:r>
              <a:rPr lang="it-IT" smtClean="0"/>
              <a:t>Introduction to discourse analysis</a:t>
            </a:r>
          </a:p>
        </p:txBody>
      </p:sp>
      <p:sp>
        <p:nvSpPr>
          <p:cNvPr id="3" name="Sottotitolo 2"/>
          <p:cNvSpPr>
            <a:spLocks noGrp="1"/>
          </p:cNvSpPr>
          <p:nvPr>
            <p:ph type="subTitle" idx="1"/>
          </p:nvPr>
        </p:nvSpPr>
        <p:spPr/>
        <p:txBody>
          <a:bodyPr rtlCol="0">
            <a:normAutofit/>
          </a:bodyPr>
          <a:lstStyle/>
          <a:p>
            <a:pPr fontAlgn="auto">
              <a:spcAft>
                <a:spcPts val="0"/>
              </a:spcAft>
              <a:buFont typeface="Arial" pitchFamily="34" charset="0"/>
              <a:buNone/>
              <a:defRPr/>
            </a:pPr>
            <a:r>
              <a:rPr lang="it-IT" dirty="0" smtClean="0"/>
              <a:t>Unit 1</a:t>
            </a:r>
          </a:p>
          <a:p>
            <a:pPr fontAlgn="auto">
              <a:spcAft>
                <a:spcPts val="0"/>
              </a:spcAft>
              <a:buFont typeface="Arial" pitchFamily="34" charset="0"/>
              <a:buNone/>
              <a:defRPr/>
            </a:pPr>
            <a:r>
              <a:rPr lang="it-IT" dirty="0" smtClean="0"/>
              <a:t>(</a:t>
            </a:r>
            <a:r>
              <a:rPr lang="it-IT" dirty="0" err="1" smtClean="0"/>
              <a:t>Main</a:t>
            </a:r>
            <a:r>
              <a:rPr lang="it-IT" dirty="0" smtClean="0"/>
              <a:t> source: Johnstone 2002)</a:t>
            </a:r>
            <a:endParaRPr lang="it-IT" dirty="0"/>
          </a:p>
        </p:txBody>
      </p:sp>
      <p:sp>
        <p:nvSpPr>
          <p:cNvPr id="4" name="Segnaposto numero diapositiva 3"/>
          <p:cNvSpPr>
            <a:spLocks noGrp="1"/>
          </p:cNvSpPr>
          <p:nvPr>
            <p:ph type="sldNum" sz="quarter" idx="12"/>
          </p:nvPr>
        </p:nvSpPr>
        <p:spPr/>
        <p:txBody>
          <a:bodyPr/>
          <a:lstStyle/>
          <a:p>
            <a:pPr>
              <a:defRPr/>
            </a:pPr>
            <a:fld id="{869AA2ED-F472-44F8-A57B-E591B9F7A733}" type="slidenum">
              <a:rPr lang="it-IT"/>
              <a:pPr>
                <a:defRPr/>
              </a:pPr>
              <a:t>1</a:t>
            </a:fld>
            <a:endParaRPr lang="it-IT"/>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3412"/>
          </a:xfrm>
        </p:spPr>
        <p:txBody>
          <a:bodyPr rtlCol="0">
            <a:normAutofit fontScale="90000"/>
          </a:bodyPr>
          <a:lstStyle/>
          <a:p>
            <a:pPr fontAlgn="auto">
              <a:spcAft>
                <a:spcPts val="0"/>
              </a:spcAft>
              <a:defRPr/>
            </a:pPr>
            <a:r>
              <a:rPr lang="it-IT" dirty="0" err="1" smtClean="0"/>
              <a:t>Discussion</a:t>
            </a:r>
            <a:r>
              <a:rPr lang="it-IT" dirty="0" smtClean="0"/>
              <a:t> </a:t>
            </a:r>
            <a:r>
              <a:rPr lang="it-IT" dirty="0" err="1" smtClean="0"/>
              <a:t>questions</a:t>
            </a:r>
            <a:endParaRPr lang="it-IT" dirty="0"/>
          </a:p>
        </p:txBody>
      </p:sp>
      <p:sp>
        <p:nvSpPr>
          <p:cNvPr id="23554" name="Segnaposto contenuto 2"/>
          <p:cNvSpPr>
            <a:spLocks noGrp="1"/>
          </p:cNvSpPr>
          <p:nvPr>
            <p:ph idx="1"/>
          </p:nvPr>
        </p:nvSpPr>
        <p:spPr>
          <a:xfrm>
            <a:off x="457200" y="981075"/>
            <a:ext cx="8229600" cy="5145088"/>
          </a:xfrm>
        </p:spPr>
        <p:txBody>
          <a:bodyPr/>
          <a:lstStyle/>
          <a:p>
            <a:r>
              <a:rPr lang="it-IT" sz="2800" smtClean="0"/>
              <a:t>1a) Do you ever analyse texts, (in)formally, (un)systematically (e.g. in the study of literature, when reading drug facts or a university-wide policy)? </a:t>
            </a:r>
          </a:p>
          <a:p>
            <a:r>
              <a:rPr lang="it-IT" sz="2800" smtClean="0"/>
              <a:t>1b) Do you ever discuss (e.g. at home, in workplaces) what a message/person means/meant, what the import of a conversation/announcement is? </a:t>
            </a:r>
          </a:p>
          <a:p>
            <a:r>
              <a:rPr lang="it-IT" sz="2800" smtClean="0"/>
              <a:t>1c) What questions get asked in such cases? List a few.</a:t>
            </a:r>
          </a:p>
          <a:p>
            <a:endParaRPr lang="it-IT" smtClean="0"/>
          </a:p>
        </p:txBody>
      </p:sp>
      <p:sp>
        <p:nvSpPr>
          <p:cNvPr id="4" name="Segnaposto numero diapositiva 3"/>
          <p:cNvSpPr>
            <a:spLocks noGrp="1"/>
          </p:cNvSpPr>
          <p:nvPr>
            <p:ph type="sldNum" sz="quarter" idx="12"/>
          </p:nvPr>
        </p:nvSpPr>
        <p:spPr/>
        <p:txBody>
          <a:bodyPr/>
          <a:lstStyle/>
          <a:p>
            <a:pPr>
              <a:defRPr/>
            </a:pPr>
            <a:fld id="{2B31B433-AB80-4EA2-98C4-E966A385C112}" type="slidenum">
              <a:rPr lang="it-IT"/>
              <a:pPr>
                <a:defRPr/>
              </a:pPr>
              <a:t>10</a:t>
            </a:fld>
            <a:endParaRPr lang="it-IT"/>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olo 1"/>
          <p:cNvSpPr>
            <a:spLocks noGrp="1"/>
          </p:cNvSpPr>
          <p:nvPr>
            <p:ph type="title"/>
          </p:nvPr>
        </p:nvSpPr>
        <p:spPr>
          <a:xfrm>
            <a:off x="457200" y="274638"/>
            <a:ext cx="8229600" cy="922337"/>
          </a:xfrm>
        </p:spPr>
        <p:txBody>
          <a:bodyPr/>
          <a:lstStyle/>
          <a:p>
            <a:r>
              <a:rPr lang="it-IT" smtClean="0"/>
              <a:t>Discussion questions, cont. 1</a:t>
            </a:r>
          </a:p>
        </p:txBody>
      </p:sp>
      <p:sp>
        <p:nvSpPr>
          <p:cNvPr id="24578" name="Segnaposto contenuto 2"/>
          <p:cNvSpPr>
            <a:spLocks noGrp="1"/>
          </p:cNvSpPr>
          <p:nvPr>
            <p:ph idx="1"/>
          </p:nvPr>
        </p:nvSpPr>
        <p:spPr>
          <a:xfrm>
            <a:off x="457200" y="1341438"/>
            <a:ext cx="8229600" cy="4784725"/>
          </a:xfrm>
        </p:spPr>
        <p:txBody>
          <a:bodyPr/>
          <a:lstStyle/>
          <a:p>
            <a:r>
              <a:rPr lang="it-IT" sz="2800" smtClean="0"/>
              <a:t>2a) What general or specific questions do you ask yourself when trying to understand a message (e.g. «An unexamined life is not worth living»)?</a:t>
            </a:r>
          </a:p>
          <a:p>
            <a:r>
              <a:rPr lang="it-IT" sz="2800" smtClean="0"/>
              <a:t>2b) What general or specific questions do you ask yourself when translating a message of whatever length (e.g. «An unexamined life is not worth living»)?</a:t>
            </a:r>
          </a:p>
          <a:p>
            <a:endParaRPr lang="it-IT" smtClean="0"/>
          </a:p>
        </p:txBody>
      </p:sp>
      <p:sp>
        <p:nvSpPr>
          <p:cNvPr id="4" name="Segnaposto numero diapositiva 3"/>
          <p:cNvSpPr>
            <a:spLocks noGrp="1"/>
          </p:cNvSpPr>
          <p:nvPr>
            <p:ph type="sldNum" sz="quarter" idx="12"/>
          </p:nvPr>
        </p:nvSpPr>
        <p:spPr/>
        <p:txBody>
          <a:bodyPr/>
          <a:lstStyle/>
          <a:p>
            <a:pPr>
              <a:defRPr/>
            </a:pPr>
            <a:fld id="{B74A0D03-404D-4FD3-B5F2-BDCB7DE0DC06}" type="slidenum">
              <a:rPr lang="it-IT"/>
              <a:pPr>
                <a:defRPr/>
              </a:pPr>
              <a:t>11</a:t>
            </a:fld>
            <a:endParaRPr lang="it-IT"/>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olo 1"/>
          <p:cNvSpPr>
            <a:spLocks noGrp="1"/>
          </p:cNvSpPr>
          <p:nvPr>
            <p:ph type="title"/>
          </p:nvPr>
        </p:nvSpPr>
        <p:spPr/>
        <p:txBody>
          <a:bodyPr/>
          <a:lstStyle/>
          <a:p>
            <a:r>
              <a:rPr lang="it-IT" smtClean="0"/>
              <a:t>Task</a:t>
            </a:r>
          </a:p>
        </p:txBody>
      </p:sp>
      <p:sp>
        <p:nvSpPr>
          <p:cNvPr id="25602" name="Segnaposto contenuto 2"/>
          <p:cNvSpPr>
            <a:spLocks noGrp="1"/>
          </p:cNvSpPr>
          <p:nvPr>
            <p:ph idx="1"/>
          </p:nvPr>
        </p:nvSpPr>
        <p:spPr/>
        <p:txBody>
          <a:bodyPr/>
          <a:lstStyle/>
          <a:p>
            <a:r>
              <a:rPr lang="it-IT" sz="2800" smtClean="0"/>
              <a:t>Ia) Consider the following statements and translate them into a language you are very proficient in</a:t>
            </a:r>
          </a:p>
          <a:p>
            <a:pPr lvl="1"/>
            <a:r>
              <a:rPr lang="it-IT" sz="2400" i="1" smtClean="0"/>
              <a:t>All men are created equal</a:t>
            </a:r>
            <a:r>
              <a:rPr lang="it-IT" sz="2400" smtClean="0"/>
              <a:t>.</a:t>
            </a:r>
          </a:p>
          <a:p>
            <a:pPr lvl="1"/>
            <a:r>
              <a:rPr lang="it-IT" sz="2400" i="1" smtClean="0"/>
              <a:t>Don’t count your chickens before they hatch</a:t>
            </a:r>
            <a:r>
              <a:rPr lang="it-IT" sz="2400" smtClean="0"/>
              <a:t>.</a:t>
            </a:r>
          </a:p>
          <a:p>
            <a:r>
              <a:rPr lang="it-IT" sz="2800" smtClean="0"/>
              <a:t>Ib) Keep track of the decisions you have to make and what motivates them. Does anything get lost? Is anything gained? Why or why not? And what for, if anything?</a:t>
            </a:r>
          </a:p>
          <a:p>
            <a:endParaRPr lang="it-IT" smtClean="0"/>
          </a:p>
        </p:txBody>
      </p:sp>
      <p:sp>
        <p:nvSpPr>
          <p:cNvPr id="4" name="Segnaposto numero diapositiva 3"/>
          <p:cNvSpPr>
            <a:spLocks noGrp="1"/>
          </p:cNvSpPr>
          <p:nvPr>
            <p:ph type="sldNum" sz="quarter" idx="12"/>
          </p:nvPr>
        </p:nvSpPr>
        <p:spPr/>
        <p:txBody>
          <a:bodyPr/>
          <a:lstStyle/>
          <a:p>
            <a:pPr>
              <a:defRPr/>
            </a:pPr>
            <a:fld id="{F0376D19-7551-4FCD-AF2F-76221C9BCE88}" type="slidenum">
              <a:rPr lang="it-IT"/>
              <a:pPr>
                <a:defRPr/>
              </a:pPr>
              <a:t>12</a:t>
            </a:fld>
            <a:endParaRPr lang="it-IT"/>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18488" cy="1066800"/>
          </a:xfrm>
        </p:spPr>
        <p:txBody>
          <a:bodyPr rtlCol="0">
            <a:normAutofit fontScale="90000"/>
          </a:bodyPr>
          <a:lstStyle/>
          <a:p>
            <a:pPr fontAlgn="auto">
              <a:spcAft>
                <a:spcPts val="0"/>
              </a:spcAft>
              <a:defRPr/>
            </a:pPr>
            <a:r>
              <a:rPr lang="it-IT" dirty="0" smtClean="0"/>
              <a:t>Central </a:t>
            </a:r>
            <a:r>
              <a:rPr lang="it-IT" dirty="0" err="1" smtClean="0"/>
              <a:t>research</a:t>
            </a:r>
            <a:r>
              <a:rPr lang="it-IT" dirty="0" smtClean="0"/>
              <a:t> </a:t>
            </a:r>
            <a:r>
              <a:rPr lang="it-IT" dirty="0" err="1" smtClean="0"/>
              <a:t>questions</a:t>
            </a:r>
            <a:r>
              <a:rPr lang="it-IT" dirty="0" smtClean="0"/>
              <a:t> </a:t>
            </a:r>
            <a:br>
              <a:rPr lang="it-IT" dirty="0" smtClean="0"/>
            </a:br>
            <a:r>
              <a:rPr lang="it-IT" dirty="0" smtClean="0"/>
              <a:t>in </a:t>
            </a:r>
            <a:r>
              <a:rPr lang="it-IT" dirty="0" err="1" smtClean="0"/>
              <a:t>discourse</a:t>
            </a:r>
            <a:r>
              <a:rPr lang="it-IT" dirty="0" smtClean="0"/>
              <a:t> </a:t>
            </a:r>
            <a:r>
              <a:rPr lang="it-IT" dirty="0" err="1" smtClean="0"/>
              <a:t>analysis</a:t>
            </a:r>
            <a:endParaRPr lang="it-IT" dirty="0"/>
          </a:p>
        </p:txBody>
      </p:sp>
      <p:sp>
        <p:nvSpPr>
          <p:cNvPr id="3" name="Segnaposto contenuto 2"/>
          <p:cNvSpPr>
            <a:spLocks noGrp="1"/>
          </p:cNvSpPr>
          <p:nvPr>
            <p:ph idx="1"/>
          </p:nvPr>
        </p:nvSpPr>
        <p:spPr>
          <a:xfrm>
            <a:off x="457200" y="1484313"/>
            <a:ext cx="8229600" cy="4641850"/>
          </a:xfrm>
        </p:spPr>
        <p:txBody>
          <a:bodyPr rtlCol="0">
            <a:normAutofit fontScale="92500" lnSpcReduction="20000"/>
          </a:bodyPr>
          <a:lstStyle/>
          <a:p>
            <a:pPr fontAlgn="auto">
              <a:spcAft>
                <a:spcPts val="0"/>
              </a:spcAft>
              <a:buFont typeface="Arial" pitchFamily="34" charset="0"/>
              <a:buChar char="•"/>
              <a:defRPr/>
            </a:pPr>
            <a:r>
              <a:rPr lang="it-IT" dirty="0" err="1" smtClean="0"/>
              <a:t>What</a:t>
            </a:r>
            <a:r>
              <a:rPr lang="it-IT" dirty="0" smtClean="0"/>
              <a:t> </a:t>
            </a:r>
            <a:r>
              <a:rPr lang="it-IT" dirty="0" err="1" smtClean="0"/>
              <a:t>is</a:t>
            </a:r>
            <a:r>
              <a:rPr lang="it-IT" dirty="0" smtClean="0"/>
              <a:t> </a:t>
            </a:r>
            <a:r>
              <a:rPr lang="it-IT" dirty="0" err="1" smtClean="0"/>
              <a:t>this</a:t>
            </a:r>
            <a:r>
              <a:rPr lang="it-IT" dirty="0" smtClean="0"/>
              <a:t> text/</a:t>
            </a:r>
            <a:r>
              <a:rPr lang="it-IT" dirty="0" err="1" smtClean="0"/>
              <a:t>transcript</a:t>
            </a:r>
            <a:r>
              <a:rPr lang="it-IT" dirty="0" smtClean="0"/>
              <a:t> </a:t>
            </a:r>
            <a:r>
              <a:rPr lang="it-IT" dirty="0" err="1" smtClean="0"/>
              <a:t>like</a:t>
            </a:r>
            <a:r>
              <a:rPr lang="it-IT" dirty="0" smtClean="0"/>
              <a:t>?</a:t>
            </a:r>
          </a:p>
          <a:p>
            <a:pPr lvl="1" fontAlgn="auto">
              <a:spcAft>
                <a:spcPts val="0"/>
              </a:spcAft>
              <a:buFont typeface="Arial" pitchFamily="34" charset="0"/>
              <a:buChar char="–"/>
              <a:defRPr/>
            </a:pPr>
            <a:r>
              <a:rPr lang="it-IT" dirty="0" smtClean="0"/>
              <a:t>Accurate, </a:t>
            </a:r>
            <a:r>
              <a:rPr lang="it-IT" dirty="0" err="1" smtClean="0"/>
              <a:t>systematic</a:t>
            </a:r>
            <a:r>
              <a:rPr lang="it-IT" dirty="0" smtClean="0"/>
              <a:t>, </a:t>
            </a:r>
            <a:r>
              <a:rPr lang="it-IT" dirty="0" err="1" smtClean="0"/>
              <a:t>coherent</a:t>
            </a:r>
            <a:r>
              <a:rPr lang="it-IT" dirty="0" smtClean="0"/>
              <a:t>, </a:t>
            </a:r>
            <a:r>
              <a:rPr lang="it-IT" dirty="0" err="1" smtClean="0"/>
              <a:t>plausible</a:t>
            </a:r>
            <a:r>
              <a:rPr lang="it-IT" dirty="0" smtClean="0"/>
              <a:t> (i.e. </a:t>
            </a:r>
            <a:r>
              <a:rPr lang="it-IT" dirty="0" err="1" smtClean="0"/>
              <a:t>evidence-based</a:t>
            </a:r>
            <a:r>
              <a:rPr lang="it-IT" dirty="0" smtClean="0"/>
              <a:t>) and </a:t>
            </a:r>
            <a:r>
              <a:rPr lang="it-IT" dirty="0" err="1" smtClean="0"/>
              <a:t>possibly</a:t>
            </a:r>
            <a:r>
              <a:rPr lang="it-IT" dirty="0" smtClean="0"/>
              <a:t> </a:t>
            </a:r>
            <a:r>
              <a:rPr lang="it-IT" dirty="0" err="1" smtClean="0"/>
              <a:t>thorough</a:t>
            </a:r>
            <a:r>
              <a:rPr lang="it-IT" dirty="0" smtClean="0"/>
              <a:t> </a:t>
            </a:r>
            <a:r>
              <a:rPr lang="it-IT" dirty="0" err="1" smtClean="0"/>
              <a:t>description</a:t>
            </a:r>
            <a:endParaRPr lang="it-IT" dirty="0"/>
          </a:p>
          <a:p>
            <a:pPr fontAlgn="auto">
              <a:spcAft>
                <a:spcPts val="0"/>
              </a:spcAft>
              <a:buFont typeface="Arial" pitchFamily="34" charset="0"/>
              <a:buChar char="•"/>
              <a:defRPr/>
            </a:pPr>
            <a:r>
              <a:rPr lang="it-IT" dirty="0" err="1" smtClean="0"/>
              <a:t>Why</a:t>
            </a:r>
            <a:r>
              <a:rPr lang="it-IT" dirty="0" smtClean="0"/>
              <a:t> </a:t>
            </a:r>
            <a:r>
              <a:rPr lang="it-IT" dirty="0" err="1" smtClean="0"/>
              <a:t>is</a:t>
            </a:r>
            <a:r>
              <a:rPr lang="it-IT" dirty="0" smtClean="0"/>
              <a:t> </a:t>
            </a:r>
            <a:r>
              <a:rPr lang="it-IT" dirty="0" err="1" smtClean="0"/>
              <a:t>it</a:t>
            </a:r>
            <a:r>
              <a:rPr lang="it-IT" dirty="0" smtClean="0"/>
              <a:t> the way </a:t>
            </a:r>
            <a:r>
              <a:rPr lang="it-IT" dirty="0" err="1" smtClean="0"/>
              <a:t>it</a:t>
            </a:r>
            <a:r>
              <a:rPr lang="it-IT" dirty="0" smtClean="0"/>
              <a:t> </a:t>
            </a:r>
            <a:r>
              <a:rPr lang="it-IT" dirty="0" err="1" smtClean="0"/>
              <a:t>is</a:t>
            </a:r>
            <a:r>
              <a:rPr lang="it-IT" dirty="0" smtClean="0"/>
              <a:t>?</a:t>
            </a:r>
          </a:p>
          <a:p>
            <a:pPr lvl="1" fontAlgn="auto">
              <a:spcAft>
                <a:spcPts val="0"/>
              </a:spcAft>
              <a:buFont typeface="Arial" pitchFamily="34" charset="0"/>
              <a:buChar char="–"/>
              <a:defRPr/>
            </a:pPr>
            <a:r>
              <a:rPr lang="it-IT" dirty="0" err="1" smtClean="0"/>
              <a:t>What</a:t>
            </a:r>
            <a:r>
              <a:rPr lang="it-IT" dirty="0" smtClean="0"/>
              <a:t> co-</a:t>
            </a:r>
            <a:r>
              <a:rPr lang="it-IT" dirty="0" err="1" smtClean="0"/>
              <a:t>textual</a:t>
            </a:r>
            <a:r>
              <a:rPr lang="it-IT" dirty="0" smtClean="0"/>
              <a:t> </a:t>
            </a:r>
            <a:r>
              <a:rPr lang="it-IT" dirty="0" err="1" smtClean="0"/>
              <a:t>interpersonal</a:t>
            </a:r>
            <a:r>
              <a:rPr lang="it-IT" dirty="0" smtClean="0"/>
              <a:t>, </a:t>
            </a:r>
            <a:r>
              <a:rPr lang="it-IT" dirty="0" err="1" smtClean="0"/>
              <a:t>situational</a:t>
            </a:r>
            <a:r>
              <a:rPr lang="it-IT" dirty="0" smtClean="0"/>
              <a:t>, social, cultural, </a:t>
            </a:r>
            <a:r>
              <a:rPr lang="it-IT" dirty="0" err="1" smtClean="0"/>
              <a:t>historical</a:t>
            </a:r>
            <a:r>
              <a:rPr lang="it-IT" dirty="0" smtClean="0"/>
              <a:t> … </a:t>
            </a:r>
            <a:r>
              <a:rPr lang="it-IT" dirty="0" err="1" smtClean="0"/>
              <a:t>circumstances</a:t>
            </a:r>
            <a:r>
              <a:rPr lang="it-IT" dirty="0" smtClean="0"/>
              <a:t> (</a:t>
            </a:r>
            <a:r>
              <a:rPr lang="it-IT" dirty="0" err="1" smtClean="0"/>
              <a:t>options</a:t>
            </a:r>
            <a:r>
              <a:rPr lang="it-IT" dirty="0" smtClean="0"/>
              <a:t>, </a:t>
            </a:r>
            <a:r>
              <a:rPr lang="it-IT" dirty="0" err="1" smtClean="0"/>
              <a:t>constraints</a:t>
            </a:r>
            <a:r>
              <a:rPr lang="it-IT" dirty="0" smtClean="0"/>
              <a:t>, </a:t>
            </a:r>
            <a:r>
              <a:rPr lang="it-IT" dirty="0" err="1" smtClean="0"/>
              <a:t>habits</a:t>
            </a:r>
            <a:r>
              <a:rPr lang="it-IT" dirty="0" smtClean="0"/>
              <a:t>) and </a:t>
            </a:r>
            <a:r>
              <a:rPr lang="it-IT" dirty="0" err="1" smtClean="0"/>
              <a:t>motivation</a:t>
            </a:r>
            <a:r>
              <a:rPr lang="it-IT" dirty="0" smtClean="0"/>
              <a:t> (</a:t>
            </a:r>
            <a:r>
              <a:rPr lang="it-IT" dirty="0" err="1" smtClean="0"/>
              <a:t>goals</a:t>
            </a:r>
            <a:r>
              <a:rPr lang="it-IT" dirty="0" smtClean="0"/>
              <a:t>, </a:t>
            </a:r>
            <a:r>
              <a:rPr lang="it-IT" dirty="0" err="1" smtClean="0"/>
              <a:t>needs</a:t>
            </a:r>
            <a:r>
              <a:rPr lang="it-IT" dirty="0"/>
              <a:t> </a:t>
            </a:r>
            <a:r>
              <a:rPr lang="it-IT" dirty="0" smtClean="0"/>
              <a:t>and </a:t>
            </a:r>
            <a:r>
              <a:rPr lang="it-IT" dirty="0" err="1" smtClean="0"/>
              <a:t>reasons</a:t>
            </a:r>
            <a:r>
              <a:rPr lang="it-IT" dirty="0" smtClean="0"/>
              <a:t>) </a:t>
            </a:r>
            <a:r>
              <a:rPr lang="it-IT" dirty="0" err="1" smtClean="0"/>
              <a:t>shape</a:t>
            </a:r>
            <a:r>
              <a:rPr lang="it-IT" dirty="0" smtClean="0"/>
              <a:t> </a:t>
            </a:r>
            <a:r>
              <a:rPr lang="it-IT" dirty="0" err="1" smtClean="0"/>
              <a:t>it</a:t>
            </a:r>
            <a:r>
              <a:rPr lang="it-IT" dirty="0" smtClean="0"/>
              <a:t> </a:t>
            </a:r>
            <a:r>
              <a:rPr lang="it-IT" dirty="0" err="1" smtClean="0"/>
              <a:t>that</a:t>
            </a:r>
            <a:r>
              <a:rPr lang="it-IT" dirty="0" smtClean="0"/>
              <a:t> way?</a:t>
            </a:r>
          </a:p>
          <a:p>
            <a:pPr fontAlgn="auto">
              <a:spcAft>
                <a:spcPts val="0"/>
              </a:spcAft>
              <a:buFont typeface="Arial" pitchFamily="34" charset="0"/>
              <a:buChar char="•"/>
              <a:defRPr/>
            </a:pPr>
            <a:r>
              <a:rPr lang="it-IT" dirty="0" smtClean="0"/>
              <a:t>How else </a:t>
            </a:r>
            <a:r>
              <a:rPr lang="it-IT" dirty="0" err="1" smtClean="0"/>
              <a:t>could</a:t>
            </a:r>
            <a:r>
              <a:rPr lang="it-IT" dirty="0"/>
              <a:t> </a:t>
            </a:r>
            <a:r>
              <a:rPr lang="it-IT" dirty="0" err="1" smtClean="0"/>
              <a:t>it</a:t>
            </a:r>
            <a:r>
              <a:rPr lang="it-IT" dirty="0" smtClean="0"/>
              <a:t> </a:t>
            </a:r>
            <a:r>
              <a:rPr lang="it-IT" dirty="0" err="1" smtClean="0"/>
              <a:t>have</a:t>
            </a:r>
            <a:r>
              <a:rPr lang="it-IT" dirty="0" smtClean="0"/>
              <a:t> </a:t>
            </a:r>
            <a:r>
              <a:rPr lang="it-IT" dirty="0" err="1" smtClean="0"/>
              <a:t>been</a:t>
            </a:r>
            <a:r>
              <a:rPr lang="it-IT" dirty="0" smtClean="0"/>
              <a:t> </a:t>
            </a:r>
            <a:r>
              <a:rPr lang="it-IT" dirty="0" err="1" smtClean="0"/>
              <a:t>worded</a:t>
            </a:r>
            <a:r>
              <a:rPr lang="it-IT" dirty="0" smtClean="0"/>
              <a:t> and with </a:t>
            </a:r>
            <a:r>
              <a:rPr lang="it-IT" dirty="0" err="1" smtClean="0"/>
              <a:t>what</a:t>
            </a:r>
            <a:r>
              <a:rPr lang="it-IT" dirty="0" smtClean="0"/>
              <a:t> </a:t>
            </a:r>
            <a:r>
              <a:rPr lang="it-IT" dirty="0" err="1" smtClean="0"/>
              <a:t>effects</a:t>
            </a:r>
            <a:r>
              <a:rPr lang="it-IT" dirty="0" smtClean="0"/>
              <a:t>?</a:t>
            </a:r>
          </a:p>
          <a:p>
            <a:pPr fontAlgn="auto">
              <a:spcAft>
                <a:spcPts val="0"/>
              </a:spcAft>
              <a:buFont typeface="Arial" pitchFamily="34" charset="0"/>
              <a:buChar char="•"/>
              <a:defRPr/>
            </a:pPr>
            <a:r>
              <a:rPr lang="it-IT" dirty="0" smtClean="0"/>
              <a:t>(Task: Compare </a:t>
            </a:r>
            <a:r>
              <a:rPr lang="it-IT" dirty="0" err="1" smtClean="0"/>
              <a:t>them</a:t>
            </a:r>
            <a:r>
              <a:rPr lang="it-IT" dirty="0" smtClean="0"/>
              <a:t> with </a:t>
            </a:r>
            <a:r>
              <a:rPr lang="it-IT" dirty="0" err="1" smtClean="0"/>
              <a:t>your</a:t>
            </a:r>
            <a:r>
              <a:rPr lang="it-IT" dirty="0" smtClean="0"/>
              <a:t> </a:t>
            </a:r>
            <a:r>
              <a:rPr lang="it-IT" dirty="0" err="1" smtClean="0"/>
              <a:t>answers</a:t>
            </a:r>
            <a:r>
              <a:rPr lang="it-IT" dirty="0" smtClean="0"/>
              <a:t> to </a:t>
            </a:r>
            <a:r>
              <a:rPr lang="it-IT" dirty="0" err="1" smtClean="0"/>
              <a:t>Discussion</a:t>
            </a:r>
            <a:r>
              <a:rPr lang="it-IT" dirty="0" smtClean="0"/>
              <a:t> </a:t>
            </a:r>
            <a:r>
              <a:rPr lang="it-IT" dirty="0" err="1" smtClean="0"/>
              <a:t>questions</a:t>
            </a:r>
            <a:r>
              <a:rPr lang="it-IT" dirty="0" smtClean="0"/>
              <a:t> 1) and 2))</a:t>
            </a:r>
            <a:endParaRPr lang="it-IT" dirty="0"/>
          </a:p>
        </p:txBody>
      </p:sp>
      <p:sp>
        <p:nvSpPr>
          <p:cNvPr id="4" name="Segnaposto numero diapositiva 3"/>
          <p:cNvSpPr>
            <a:spLocks noGrp="1"/>
          </p:cNvSpPr>
          <p:nvPr>
            <p:ph type="sldNum" sz="quarter" idx="12"/>
          </p:nvPr>
        </p:nvSpPr>
        <p:spPr/>
        <p:txBody>
          <a:bodyPr/>
          <a:lstStyle/>
          <a:p>
            <a:pPr>
              <a:defRPr/>
            </a:pPr>
            <a:fld id="{77226399-D7B1-4E2B-9ED0-BE8DE9A30C2A}" type="slidenum">
              <a:rPr lang="it-IT"/>
              <a:pPr>
                <a:defRPr/>
              </a:pPr>
              <a:t>13</a:t>
            </a:fld>
            <a:endParaRPr lang="it-IT"/>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7875"/>
          </a:xfrm>
        </p:spPr>
        <p:txBody>
          <a:bodyPr rtlCol="0">
            <a:normAutofit fontScale="90000"/>
          </a:bodyPr>
          <a:lstStyle/>
          <a:p>
            <a:pPr fontAlgn="auto">
              <a:spcAft>
                <a:spcPts val="0"/>
              </a:spcAft>
              <a:defRPr/>
            </a:pPr>
            <a:r>
              <a:rPr lang="it-IT" dirty="0" err="1" smtClean="0"/>
              <a:t>Research</a:t>
            </a:r>
            <a:r>
              <a:rPr lang="it-IT" dirty="0" smtClean="0"/>
              <a:t> </a:t>
            </a:r>
            <a:r>
              <a:rPr lang="it-IT" dirty="0" err="1" smtClean="0"/>
              <a:t>options</a:t>
            </a:r>
            <a:r>
              <a:rPr lang="it-IT" dirty="0" smtClean="0"/>
              <a:t> in </a:t>
            </a:r>
            <a:r>
              <a:rPr lang="it-IT" dirty="0" err="1" smtClean="0"/>
              <a:t>discourse</a:t>
            </a:r>
            <a:r>
              <a:rPr lang="it-IT" dirty="0" smtClean="0"/>
              <a:t> </a:t>
            </a:r>
            <a:r>
              <a:rPr lang="it-IT" dirty="0" err="1" smtClean="0"/>
              <a:t>analysis</a:t>
            </a:r>
            <a:endParaRPr lang="it-IT" dirty="0"/>
          </a:p>
        </p:txBody>
      </p:sp>
      <p:sp>
        <p:nvSpPr>
          <p:cNvPr id="3" name="Segnaposto contenuto 2"/>
          <p:cNvSpPr>
            <a:spLocks noGrp="1"/>
          </p:cNvSpPr>
          <p:nvPr>
            <p:ph idx="1"/>
          </p:nvPr>
        </p:nvSpPr>
        <p:spPr>
          <a:xfrm>
            <a:off x="457200" y="1052513"/>
            <a:ext cx="8229600" cy="5073650"/>
          </a:xfrm>
        </p:spPr>
        <p:txBody>
          <a:bodyPr rtlCol="0">
            <a:normAutofit lnSpcReduction="10000"/>
          </a:bodyPr>
          <a:lstStyle/>
          <a:p>
            <a:pPr fontAlgn="auto">
              <a:spcAft>
                <a:spcPts val="0"/>
              </a:spcAft>
              <a:buFont typeface="Arial" pitchFamily="34" charset="0"/>
              <a:buChar char="•"/>
              <a:defRPr/>
            </a:pPr>
            <a:r>
              <a:rPr lang="it-IT" dirty="0" err="1" smtClean="0"/>
              <a:t>What</a:t>
            </a:r>
            <a:r>
              <a:rPr lang="it-IT" dirty="0" smtClean="0"/>
              <a:t> to </a:t>
            </a:r>
            <a:r>
              <a:rPr lang="it-IT" dirty="0" err="1" smtClean="0"/>
              <a:t>examine</a:t>
            </a:r>
            <a:endParaRPr lang="it-IT" dirty="0" smtClean="0"/>
          </a:p>
          <a:p>
            <a:pPr lvl="1" fontAlgn="auto">
              <a:spcAft>
                <a:spcPts val="0"/>
              </a:spcAft>
              <a:buFont typeface="Arial" pitchFamily="34" charset="0"/>
              <a:buChar char="–"/>
              <a:defRPr/>
            </a:pPr>
            <a:r>
              <a:rPr lang="it-IT" dirty="0" err="1"/>
              <a:t>What</a:t>
            </a:r>
            <a:r>
              <a:rPr lang="it-IT" dirty="0"/>
              <a:t> </a:t>
            </a:r>
            <a:r>
              <a:rPr lang="it-IT" dirty="0" err="1"/>
              <a:t>elements</a:t>
            </a:r>
            <a:r>
              <a:rPr lang="it-IT" dirty="0"/>
              <a:t> of </a:t>
            </a:r>
            <a:r>
              <a:rPr lang="it-IT" dirty="0" err="1"/>
              <a:t>discourse</a:t>
            </a:r>
            <a:endParaRPr lang="it-IT" dirty="0"/>
          </a:p>
          <a:p>
            <a:pPr lvl="2" fontAlgn="auto">
              <a:spcAft>
                <a:spcPts val="0"/>
              </a:spcAft>
              <a:buFont typeface="Arial" pitchFamily="34" charset="0"/>
              <a:buChar char="•"/>
              <a:defRPr/>
            </a:pPr>
            <a:r>
              <a:rPr lang="it-IT" dirty="0"/>
              <a:t>Components and </a:t>
            </a:r>
            <a:r>
              <a:rPr lang="it-IT" dirty="0" err="1"/>
              <a:t>aspects</a:t>
            </a:r>
            <a:r>
              <a:rPr lang="it-IT" dirty="0"/>
              <a:t> of, and </a:t>
            </a:r>
            <a:r>
              <a:rPr lang="it-IT" dirty="0" err="1"/>
              <a:t>patterns</a:t>
            </a:r>
            <a:r>
              <a:rPr lang="it-IT" dirty="0"/>
              <a:t> in, </a:t>
            </a:r>
            <a:r>
              <a:rPr lang="it-IT" dirty="0" err="1"/>
              <a:t>communication</a:t>
            </a:r>
            <a:r>
              <a:rPr lang="it-IT" dirty="0"/>
              <a:t> (</a:t>
            </a:r>
            <a:r>
              <a:rPr lang="it-IT" dirty="0" err="1"/>
              <a:t>see</a:t>
            </a:r>
            <a:r>
              <a:rPr lang="it-IT" dirty="0"/>
              <a:t> </a:t>
            </a:r>
            <a:r>
              <a:rPr lang="it-IT" dirty="0" err="1"/>
              <a:t>above</a:t>
            </a:r>
            <a:r>
              <a:rPr lang="it-IT" dirty="0" smtClean="0"/>
              <a:t>)</a:t>
            </a:r>
          </a:p>
          <a:p>
            <a:pPr lvl="1" fontAlgn="auto">
              <a:spcAft>
                <a:spcPts val="0"/>
              </a:spcAft>
              <a:buFont typeface="Arial" pitchFamily="34" charset="0"/>
              <a:buChar char="–"/>
              <a:defRPr/>
            </a:pPr>
            <a:r>
              <a:rPr lang="it-IT" dirty="0" smtClean="0"/>
              <a:t>How </a:t>
            </a:r>
            <a:r>
              <a:rPr lang="it-IT" dirty="0" err="1" smtClean="0"/>
              <a:t>many</a:t>
            </a:r>
            <a:r>
              <a:rPr lang="it-IT" dirty="0" smtClean="0"/>
              <a:t> </a:t>
            </a:r>
            <a:r>
              <a:rPr lang="it-IT" dirty="0" err="1" smtClean="0"/>
              <a:t>tokens</a:t>
            </a:r>
            <a:r>
              <a:rPr lang="it-IT" dirty="0" smtClean="0"/>
              <a:t> of </a:t>
            </a:r>
            <a:r>
              <a:rPr lang="it-IT" dirty="0" err="1" smtClean="0"/>
              <a:t>discourse</a:t>
            </a:r>
            <a:endParaRPr lang="it-IT" dirty="0" smtClean="0"/>
          </a:p>
          <a:p>
            <a:pPr lvl="2" fontAlgn="auto">
              <a:spcAft>
                <a:spcPts val="0"/>
              </a:spcAft>
              <a:buFont typeface="Arial" pitchFamily="34" charset="0"/>
              <a:buChar char="•"/>
              <a:defRPr/>
            </a:pPr>
            <a:r>
              <a:rPr lang="it-IT" dirty="0" err="1" smtClean="0"/>
              <a:t>One</a:t>
            </a:r>
            <a:r>
              <a:rPr lang="it-IT" dirty="0" smtClean="0"/>
              <a:t> vs </a:t>
            </a:r>
            <a:r>
              <a:rPr lang="it-IT" dirty="0" err="1" smtClean="0"/>
              <a:t>many</a:t>
            </a:r>
            <a:r>
              <a:rPr lang="it-IT" dirty="0" smtClean="0"/>
              <a:t> </a:t>
            </a:r>
            <a:r>
              <a:rPr lang="it-IT" dirty="0" err="1" smtClean="0"/>
              <a:t>communicative</a:t>
            </a:r>
            <a:r>
              <a:rPr lang="it-IT" dirty="0" smtClean="0"/>
              <a:t> </a:t>
            </a:r>
            <a:r>
              <a:rPr lang="it-IT" dirty="0" err="1" smtClean="0"/>
              <a:t>event</a:t>
            </a:r>
            <a:r>
              <a:rPr lang="it-IT" dirty="0" smtClean="0"/>
              <a:t>(s) (e.g. 1 </a:t>
            </a:r>
            <a:r>
              <a:rPr lang="it-IT" dirty="0" err="1" smtClean="0"/>
              <a:t>speech</a:t>
            </a:r>
            <a:r>
              <a:rPr lang="it-IT" dirty="0" smtClean="0"/>
              <a:t> by 1 </a:t>
            </a:r>
            <a:r>
              <a:rPr lang="it-IT" dirty="0" err="1" smtClean="0"/>
              <a:t>politician</a:t>
            </a:r>
            <a:r>
              <a:rPr lang="it-IT" dirty="0" smtClean="0"/>
              <a:t> or </a:t>
            </a:r>
            <a:r>
              <a:rPr lang="it-IT" dirty="0" err="1" smtClean="0"/>
              <a:t>several</a:t>
            </a:r>
            <a:r>
              <a:rPr lang="it-IT" dirty="0" smtClean="0"/>
              <a:t> </a:t>
            </a:r>
            <a:r>
              <a:rPr lang="it-IT" dirty="0" err="1" smtClean="0"/>
              <a:t>speeches</a:t>
            </a:r>
            <a:r>
              <a:rPr lang="it-IT" dirty="0" smtClean="0"/>
              <a:t> by 1 </a:t>
            </a:r>
            <a:r>
              <a:rPr lang="it-IT" dirty="0" err="1" smtClean="0"/>
              <a:t>politician</a:t>
            </a:r>
            <a:r>
              <a:rPr lang="it-IT" dirty="0" smtClean="0"/>
              <a:t> or 2 </a:t>
            </a:r>
            <a:r>
              <a:rPr lang="it-IT" dirty="0" err="1" smtClean="0"/>
              <a:t>speeches</a:t>
            </a:r>
            <a:r>
              <a:rPr lang="it-IT" dirty="0" smtClean="0"/>
              <a:t> </a:t>
            </a:r>
            <a:r>
              <a:rPr lang="it-IT" dirty="0" err="1" smtClean="0"/>
              <a:t>each</a:t>
            </a:r>
            <a:r>
              <a:rPr lang="it-IT" dirty="0" smtClean="0"/>
              <a:t> by 3 </a:t>
            </a:r>
            <a:r>
              <a:rPr lang="it-IT" dirty="0" err="1" smtClean="0"/>
              <a:t>politicians</a:t>
            </a:r>
            <a:r>
              <a:rPr lang="it-IT" dirty="0" smtClean="0"/>
              <a:t>…)</a:t>
            </a:r>
          </a:p>
          <a:p>
            <a:pPr lvl="1" fontAlgn="auto">
              <a:spcAft>
                <a:spcPts val="0"/>
              </a:spcAft>
              <a:buFont typeface="Arial" pitchFamily="34" charset="0"/>
              <a:buChar char="–"/>
              <a:defRPr/>
            </a:pPr>
            <a:r>
              <a:rPr lang="it-IT" dirty="0" smtClean="0"/>
              <a:t>How </a:t>
            </a:r>
            <a:r>
              <a:rPr lang="it-IT" dirty="0" err="1" smtClean="0"/>
              <a:t>much</a:t>
            </a:r>
            <a:r>
              <a:rPr lang="it-IT" dirty="0" smtClean="0"/>
              <a:t> </a:t>
            </a:r>
            <a:r>
              <a:rPr lang="it-IT" dirty="0" err="1" smtClean="0"/>
              <a:t>discourse</a:t>
            </a:r>
            <a:endParaRPr lang="it-IT" dirty="0" smtClean="0"/>
          </a:p>
          <a:p>
            <a:pPr lvl="2" fontAlgn="auto">
              <a:spcAft>
                <a:spcPts val="0"/>
              </a:spcAft>
              <a:buFont typeface="Arial" pitchFamily="34" charset="0"/>
              <a:buChar char="•"/>
              <a:defRPr/>
            </a:pPr>
            <a:r>
              <a:rPr lang="it-IT" dirty="0" err="1" smtClean="0"/>
              <a:t>Entire</a:t>
            </a:r>
            <a:r>
              <a:rPr lang="it-IT" dirty="0" smtClean="0"/>
              <a:t> </a:t>
            </a:r>
            <a:r>
              <a:rPr lang="it-IT" dirty="0" err="1" smtClean="0"/>
              <a:t>communicative</a:t>
            </a:r>
            <a:r>
              <a:rPr lang="it-IT" dirty="0" smtClean="0"/>
              <a:t> </a:t>
            </a:r>
            <a:r>
              <a:rPr lang="it-IT" dirty="0" err="1"/>
              <a:t>events</a:t>
            </a:r>
            <a:r>
              <a:rPr lang="it-IT" dirty="0"/>
              <a:t> or </a:t>
            </a:r>
            <a:r>
              <a:rPr lang="it-IT" dirty="0" err="1"/>
              <a:t>excerpts</a:t>
            </a:r>
            <a:r>
              <a:rPr lang="it-IT" dirty="0"/>
              <a:t> from </a:t>
            </a:r>
            <a:r>
              <a:rPr lang="it-IT" dirty="0" err="1" smtClean="0"/>
              <a:t>them</a:t>
            </a:r>
            <a:r>
              <a:rPr lang="it-IT" dirty="0" smtClean="0"/>
              <a:t> (e.g. </a:t>
            </a:r>
            <a:r>
              <a:rPr lang="it-IT" dirty="0" err="1" smtClean="0"/>
              <a:t>whole</a:t>
            </a:r>
            <a:r>
              <a:rPr lang="it-IT" dirty="0" smtClean="0"/>
              <a:t> </a:t>
            </a:r>
            <a:r>
              <a:rPr lang="it-IT" dirty="0" err="1" smtClean="0"/>
              <a:t>narratives</a:t>
            </a:r>
            <a:r>
              <a:rPr lang="it-IT" dirty="0" smtClean="0"/>
              <a:t> or «</a:t>
            </a:r>
            <a:r>
              <a:rPr lang="it-IT" dirty="0" err="1" smtClean="0"/>
              <a:t>only</a:t>
            </a:r>
            <a:r>
              <a:rPr lang="it-IT" dirty="0" smtClean="0"/>
              <a:t>» the </a:t>
            </a:r>
            <a:r>
              <a:rPr lang="it-IT" dirty="0" err="1" smtClean="0"/>
              <a:t>beginning</a:t>
            </a:r>
            <a:r>
              <a:rPr lang="it-IT" dirty="0" smtClean="0"/>
              <a:t> of </a:t>
            </a:r>
            <a:r>
              <a:rPr lang="it-IT" dirty="0" err="1" smtClean="0"/>
              <a:t>each</a:t>
            </a:r>
            <a:r>
              <a:rPr lang="it-IT" dirty="0" smtClean="0"/>
              <a:t> narrative; </a:t>
            </a:r>
            <a:r>
              <a:rPr lang="it-IT" dirty="0" err="1" smtClean="0"/>
              <a:t>see</a:t>
            </a:r>
            <a:r>
              <a:rPr lang="it-IT" dirty="0" smtClean="0"/>
              <a:t> </a:t>
            </a:r>
            <a:r>
              <a:rPr lang="it-IT" dirty="0" err="1" smtClean="0"/>
              <a:t>below</a:t>
            </a:r>
            <a:r>
              <a:rPr lang="it-IT" dirty="0" smtClean="0"/>
              <a:t>)</a:t>
            </a:r>
            <a:endParaRPr lang="it-IT" dirty="0"/>
          </a:p>
        </p:txBody>
      </p:sp>
      <p:sp>
        <p:nvSpPr>
          <p:cNvPr id="4" name="Segnaposto numero diapositiva 3"/>
          <p:cNvSpPr>
            <a:spLocks noGrp="1"/>
          </p:cNvSpPr>
          <p:nvPr>
            <p:ph type="sldNum" sz="quarter" idx="12"/>
          </p:nvPr>
        </p:nvSpPr>
        <p:spPr/>
        <p:txBody>
          <a:bodyPr/>
          <a:lstStyle/>
          <a:p>
            <a:pPr>
              <a:defRPr/>
            </a:pPr>
            <a:fld id="{DE296AEA-673A-437D-9E57-45051AB61537}" type="slidenum">
              <a:rPr lang="it-IT"/>
              <a:pPr>
                <a:defRPr/>
              </a:pPr>
              <a:t>14</a:t>
            </a:fld>
            <a:endParaRPr lang="it-IT"/>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olo 1"/>
          <p:cNvSpPr>
            <a:spLocks noGrp="1"/>
          </p:cNvSpPr>
          <p:nvPr>
            <p:ph type="title"/>
          </p:nvPr>
        </p:nvSpPr>
        <p:spPr>
          <a:xfrm>
            <a:off x="179388" y="274638"/>
            <a:ext cx="8785225" cy="633412"/>
          </a:xfrm>
        </p:spPr>
        <p:txBody>
          <a:bodyPr/>
          <a:lstStyle/>
          <a:p>
            <a:r>
              <a:rPr lang="it-IT" sz="3600" smtClean="0"/>
              <a:t>Research options in discourse analysis, cont. 1</a:t>
            </a:r>
          </a:p>
        </p:txBody>
      </p:sp>
      <p:sp>
        <p:nvSpPr>
          <p:cNvPr id="3" name="Segnaposto contenuto 2"/>
          <p:cNvSpPr>
            <a:spLocks noGrp="1"/>
          </p:cNvSpPr>
          <p:nvPr>
            <p:ph idx="1"/>
          </p:nvPr>
        </p:nvSpPr>
        <p:spPr>
          <a:xfrm>
            <a:off x="457200" y="1052513"/>
            <a:ext cx="8229600" cy="5073650"/>
          </a:xfrm>
        </p:spPr>
        <p:txBody>
          <a:bodyPr rtlCol="0">
            <a:normAutofit fontScale="92500" lnSpcReduction="20000"/>
          </a:bodyPr>
          <a:lstStyle/>
          <a:p>
            <a:pPr fontAlgn="auto">
              <a:spcAft>
                <a:spcPts val="0"/>
              </a:spcAft>
              <a:buFont typeface="Arial" pitchFamily="34" charset="0"/>
              <a:buChar char="•"/>
              <a:defRPr/>
            </a:pPr>
            <a:r>
              <a:rPr lang="it-IT" dirty="0" err="1" smtClean="0"/>
              <a:t>Types</a:t>
            </a:r>
            <a:r>
              <a:rPr lang="it-IT" dirty="0" smtClean="0"/>
              <a:t> of data to </a:t>
            </a:r>
            <a:r>
              <a:rPr lang="it-IT" dirty="0" err="1" smtClean="0"/>
              <a:t>analyse</a:t>
            </a:r>
            <a:endParaRPr lang="it-IT" dirty="0" smtClean="0"/>
          </a:p>
          <a:p>
            <a:pPr lvl="1" fontAlgn="auto">
              <a:spcAft>
                <a:spcPts val="0"/>
              </a:spcAft>
              <a:buFont typeface="Arial" pitchFamily="34" charset="0"/>
              <a:buChar char="–"/>
              <a:defRPr/>
            </a:pPr>
            <a:r>
              <a:rPr lang="it-IT" dirty="0" err="1" smtClean="0"/>
              <a:t>Entire</a:t>
            </a:r>
            <a:r>
              <a:rPr lang="it-IT" dirty="0" smtClean="0"/>
              <a:t> </a:t>
            </a:r>
            <a:r>
              <a:rPr lang="it-IT" dirty="0" err="1" smtClean="0"/>
              <a:t>texts</a:t>
            </a:r>
            <a:r>
              <a:rPr lang="it-IT" dirty="0" smtClean="0"/>
              <a:t>/</a:t>
            </a:r>
            <a:r>
              <a:rPr lang="it-IT" dirty="0" err="1" smtClean="0"/>
              <a:t>transcripts</a:t>
            </a:r>
            <a:endParaRPr lang="it-IT" dirty="0" smtClean="0"/>
          </a:p>
          <a:p>
            <a:pPr lvl="2" fontAlgn="auto">
              <a:spcAft>
                <a:spcPts val="0"/>
              </a:spcAft>
              <a:buFont typeface="Arial" pitchFamily="34" charset="0"/>
              <a:buChar char="•"/>
              <a:defRPr/>
            </a:pPr>
            <a:r>
              <a:rPr lang="it-IT" dirty="0" smtClean="0"/>
              <a:t>E.g. book; record of a </a:t>
            </a:r>
            <a:r>
              <a:rPr lang="it-IT" dirty="0" err="1" smtClean="0"/>
              <a:t>conversation</a:t>
            </a:r>
            <a:endParaRPr lang="it-IT" dirty="0" smtClean="0"/>
          </a:p>
          <a:p>
            <a:pPr lvl="1" fontAlgn="auto">
              <a:spcAft>
                <a:spcPts val="0"/>
              </a:spcAft>
              <a:buFont typeface="Arial" pitchFamily="34" charset="0"/>
              <a:buChar char="–"/>
              <a:defRPr/>
            </a:pPr>
            <a:r>
              <a:rPr lang="it-IT" dirty="0" err="1" smtClean="0"/>
              <a:t>Parts</a:t>
            </a:r>
            <a:r>
              <a:rPr lang="it-IT" dirty="0" smtClean="0"/>
              <a:t> of </a:t>
            </a:r>
            <a:r>
              <a:rPr lang="it-IT" dirty="0" err="1" smtClean="0"/>
              <a:t>texts</a:t>
            </a:r>
            <a:r>
              <a:rPr lang="it-IT" dirty="0" smtClean="0"/>
              <a:t>/</a:t>
            </a:r>
            <a:r>
              <a:rPr lang="it-IT" dirty="0" err="1" smtClean="0"/>
              <a:t>transcripts</a:t>
            </a:r>
            <a:r>
              <a:rPr lang="it-IT" dirty="0" smtClean="0"/>
              <a:t> </a:t>
            </a:r>
          </a:p>
          <a:p>
            <a:pPr lvl="2" fontAlgn="auto">
              <a:spcAft>
                <a:spcPts val="0"/>
              </a:spcAft>
              <a:buFont typeface="Arial" pitchFamily="34" charset="0"/>
              <a:buChar char="•"/>
              <a:defRPr/>
            </a:pPr>
            <a:r>
              <a:rPr lang="it-IT" dirty="0" smtClean="0"/>
              <a:t>E.g. </a:t>
            </a:r>
            <a:r>
              <a:rPr lang="it-IT" dirty="0" err="1" smtClean="0"/>
              <a:t>introduction</a:t>
            </a:r>
            <a:r>
              <a:rPr lang="it-IT" dirty="0" smtClean="0"/>
              <a:t>; </a:t>
            </a:r>
            <a:r>
              <a:rPr lang="it-IT" dirty="0" err="1" smtClean="0"/>
              <a:t>paragraph</a:t>
            </a:r>
            <a:r>
              <a:rPr lang="it-IT" dirty="0" smtClean="0"/>
              <a:t>; </a:t>
            </a:r>
            <a:r>
              <a:rPr lang="it-IT" dirty="0" err="1" smtClean="0"/>
              <a:t>conversation</a:t>
            </a:r>
            <a:r>
              <a:rPr lang="it-IT" dirty="0" smtClean="0"/>
              <a:t> opening; </a:t>
            </a:r>
            <a:r>
              <a:rPr lang="it-IT" dirty="0" err="1" smtClean="0"/>
              <a:t>adjacency</a:t>
            </a:r>
            <a:r>
              <a:rPr lang="it-IT" dirty="0" smtClean="0"/>
              <a:t> </a:t>
            </a:r>
            <a:r>
              <a:rPr lang="it-IT" dirty="0" err="1" smtClean="0"/>
              <a:t>pair</a:t>
            </a:r>
            <a:endParaRPr lang="it-IT" dirty="0" smtClean="0"/>
          </a:p>
          <a:p>
            <a:pPr lvl="1" fontAlgn="auto">
              <a:spcAft>
                <a:spcPts val="0"/>
              </a:spcAft>
              <a:buFont typeface="Arial" pitchFamily="34" charset="0"/>
              <a:buChar char="–"/>
              <a:defRPr/>
            </a:pPr>
            <a:r>
              <a:rPr lang="it-IT" dirty="0" err="1" smtClean="0"/>
              <a:t>Concordances</a:t>
            </a:r>
            <a:r>
              <a:rPr lang="it-IT" dirty="0" smtClean="0"/>
              <a:t> </a:t>
            </a:r>
          </a:p>
          <a:p>
            <a:pPr lvl="2" fontAlgn="auto">
              <a:spcAft>
                <a:spcPts val="0"/>
              </a:spcAft>
              <a:buFont typeface="Arial" pitchFamily="34" charset="0"/>
              <a:buChar char="•"/>
              <a:defRPr/>
            </a:pPr>
            <a:r>
              <a:rPr lang="it-IT" dirty="0" smtClean="0"/>
              <a:t>I. e. short </a:t>
            </a:r>
            <a:r>
              <a:rPr lang="it-IT" dirty="0" err="1" smtClean="0"/>
              <a:t>fragments</a:t>
            </a:r>
            <a:r>
              <a:rPr lang="it-IT" dirty="0" smtClean="0"/>
              <a:t> of </a:t>
            </a:r>
            <a:r>
              <a:rPr lang="it-IT" dirty="0" err="1" smtClean="0"/>
              <a:t>texts</a:t>
            </a:r>
            <a:r>
              <a:rPr lang="it-IT" dirty="0" smtClean="0"/>
              <a:t> </a:t>
            </a:r>
            <a:r>
              <a:rPr lang="it-IT" dirty="0" err="1" smtClean="0"/>
              <a:t>exemplifying</a:t>
            </a:r>
            <a:r>
              <a:rPr lang="it-IT" dirty="0" smtClean="0"/>
              <a:t> </a:t>
            </a:r>
            <a:r>
              <a:rPr lang="it-IT" dirty="0" err="1" smtClean="0"/>
              <a:t>similar</a:t>
            </a:r>
            <a:r>
              <a:rPr lang="it-IT" dirty="0" smtClean="0"/>
              <a:t> </a:t>
            </a:r>
            <a:r>
              <a:rPr lang="it-IT" dirty="0" err="1" smtClean="0"/>
              <a:t>collocations</a:t>
            </a:r>
            <a:r>
              <a:rPr lang="it-IT" dirty="0" smtClean="0"/>
              <a:t> of </a:t>
            </a:r>
            <a:r>
              <a:rPr lang="it-IT" dirty="0" err="1" smtClean="0"/>
              <a:t>words</a:t>
            </a:r>
            <a:r>
              <a:rPr lang="it-IT" dirty="0" smtClean="0"/>
              <a:t>, </a:t>
            </a:r>
            <a:r>
              <a:rPr lang="it-IT" dirty="0" err="1" smtClean="0"/>
              <a:t>meanings</a:t>
            </a:r>
            <a:r>
              <a:rPr lang="it-IT" dirty="0" smtClean="0"/>
              <a:t> or </a:t>
            </a:r>
            <a:r>
              <a:rPr lang="it-IT" dirty="0" err="1" smtClean="0"/>
              <a:t>grammatical</a:t>
            </a:r>
            <a:r>
              <a:rPr lang="it-IT" dirty="0" smtClean="0"/>
              <a:t> </a:t>
            </a:r>
            <a:r>
              <a:rPr lang="it-IT" dirty="0" err="1" smtClean="0"/>
              <a:t>structures</a:t>
            </a:r>
            <a:endParaRPr lang="it-IT" dirty="0" smtClean="0"/>
          </a:p>
          <a:p>
            <a:pPr lvl="1" fontAlgn="auto">
              <a:spcAft>
                <a:spcPts val="0"/>
              </a:spcAft>
              <a:buFont typeface="Arial" pitchFamily="34" charset="0"/>
              <a:buChar char="–"/>
              <a:defRPr/>
            </a:pPr>
            <a:r>
              <a:rPr lang="it-IT" dirty="0" err="1" smtClean="0"/>
              <a:t>Repeated</a:t>
            </a:r>
            <a:r>
              <a:rPr lang="it-IT" dirty="0" smtClean="0"/>
              <a:t> </a:t>
            </a:r>
            <a:r>
              <a:rPr lang="it-IT" dirty="0" err="1" smtClean="0"/>
              <a:t>samplings</a:t>
            </a:r>
            <a:r>
              <a:rPr lang="it-IT" dirty="0" smtClean="0"/>
              <a:t> of a website over time</a:t>
            </a:r>
          </a:p>
          <a:p>
            <a:pPr lvl="1" fontAlgn="auto">
              <a:spcAft>
                <a:spcPts val="0"/>
              </a:spcAft>
              <a:buFont typeface="Arial" pitchFamily="34" charset="0"/>
              <a:buChar char="–"/>
              <a:defRPr/>
            </a:pPr>
            <a:r>
              <a:rPr lang="it-IT" dirty="0" err="1" smtClean="0"/>
              <a:t>Answers</a:t>
            </a:r>
            <a:r>
              <a:rPr lang="it-IT" dirty="0" smtClean="0"/>
              <a:t> to </a:t>
            </a:r>
            <a:r>
              <a:rPr lang="it-IT" dirty="0" err="1" smtClean="0"/>
              <a:t>questionnaires</a:t>
            </a:r>
            <a:endParaRPr lang="it-IT" dirty="0" smtClean="0"/>
          </a:p>
          <a:p>
            <a:pPr lvl="1" fontAlgn="auto">
              <a:spcAft>
                <a:spcPts val="0"/>
              </a:spcAft>
              <a:buFont typeface="Arial" pitchFamily="34" charset="0"/>
              <a:buChar char="–"/>
              <a:defRPr/>
            </a:pPr>
            <a:r>
              <a:rPr lang="it-IT" dirty="0" err="1" smtClean="0"/>
              <a:t>Think-aloud</a:t>
            </a:r>
            <a:r>
              <a:rPr lang="it-IT" dirty="0" smtClean="0"/>
              <a:t> </a:t>
            </a:r>
            <a:r>
              <a:rPr lang="it-IT" dirty="0" err="1" smtClean="0"/>
              <a:t>protocols</a:t>
            </a:r>
            <a:r>
              <a:rPr lang="it-IT" dirty="0" smtClean="0"/>
              <a:t> </a:t>
            </a:r>
          </a:p>
          <a:p>
            <a:pPr lvl="1" fontAlgn="auto">
              <a:spcAft>
                <a:spcPts val="0"/>
              </a:spcAft>
              <a:buFont typeface="Arial" pitchFamily="34" charset="0"/>
              <a:buChar char="–"/>
              <a:defRPr/>
            </a:pPr>
            <a:r>
              <a:rPr lang="it-IT" dirty="0" err="1" smtClean="0"/>
              <a:t>Diary</a:t>
            </a:r>
            <a:r>
              <a:rPr lang="it-IT" dirty="0" smtClean="0"/>
              <a:t> entries</a:t>
            </a:r>
          </a:p>
          <a:p>
            <a:pPr fontAlgn="auto">
              <a:spcAft>
                <a:spcPts val="0"/>
              </a:spcAft>
              <a:buFont typeface="Arial" pitchFamily="34" charset="0"/>
              <a:buChar char="•"/>
              <a:defRPr/>
            </a:pPr>
            <a:endParaRPr lang="it-IT" dirty="0" smtClean="0"/>
          </a:p>
          <a:p>
            <a:pPr fontAlgn="auto">
              <a:spcAft>
                <a:spcPts val="0"/>
              </a:spcAft>
              <a:buFont typeface="Arial" pitchFamily="34" charset="0"/>
              <a:buChar char="•"/>
              <a:defRPr/>
            </a:pPr>
            <a:endParaRPr lang="it-IT" dirty="0"/>
          </a:p>
        </p:txBody>
      </p:sp>
      <p:sp>
        <p:nvSpPr>
          <p:cNvPr id="4" name="Segnaposto numero diapositiva 3"/>
          <p:cNvSpPr>
            <a:spLocks noGrp="1"/>
          </p:cNvSpPr>
          <p:nvPr>
            <p:ph type="sldNum" sz="quarter" idx="12"/>
          </p:nvPr>
        </p:nvSpPr>
        <p:spPr/>
        <p:txBody>
          <a:bodyPr/>
          <a:lstStyle/>
          <a:p>
            <a:pPr>
              <a:defRPr/>
            </a:pPr>
            <a:fld id="{B6E69EF2-9F0C-47EE-9DAC-980652EDBF76}" type="slidenum">
              <a:rPr lang="it-IT"/>
              <a:pPr>
                <a:defRPr/>
              </a:pPr>
              <a:t>15</a:t>
            </a:fld>
            <a:endParaRPr lang="it-IT"/>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olo 1"/>
          <p:cNvSpPr>
            <a:spLocks noGrp="1"/>
          </p:cNvSpPr>
          <p:nvPr>
            <p:ph type="title"/>
          </p:nvPr>
        </p:nvSpPr>
        <p:spPr>
          <a:xfrm>
            <a:off x="457200" y="274638"/>
            <a:ext cx="8229600" cy="850900"/>
          </a:xfrm>
        </p:spPr>
        <p:txBody>
          <a:bodyPr/>
          <a:lstStyle/>
          <a:p>
            <a:r>
              <a:rPr lang="it-IT" smtClean="0"/>
              <a:t>Possible topics in discourse analysis</a:t>
            </a:r>
          </a:p>
        </p:txBody>
      </p:sp>
      <p:sp>
        <p:nvSpPr>
          <p:cNvPr id="3" name="Segnaposto contenuto 2"/>
          <p:cNvSpPr>
            <a:spLocks noGrp="1"/>
          </p:cNvSpPr>
          <p:nvPr>
            <p:ph idx="1"/>
          </p:nvPr>
        </p:nvSpPr>
        <p:spPr>
          <a:xfrm>
            <a:off x="457200" y="1196975"/>
            <a:ext cx="8229600" cy="5256213"/>
          </a:xfrm>
        </p:spPr>
        <p:txBody>
          <a:bodyPr rtlCol="0">
            <a:normAutofit fontScale="92500" lnSpcReduction="20000"/>
          </a:bodyPr>
          <a:lstStyle/>
          <a:p>
            <a:pPr fontAlgn="auto">
              <a:lnSpc>
                <a:spcPct val="110000"/>
              </a:lnSpc>
              <a:spcBef>
                <a:spcPts val="0"/>
              </a:spcBef>
              <a:spcAft>
                <a:spcPts val="0"/>
              </a:spcAft>
              <a:buFont typeface="Arial" pitchFamily="34" charset="0"/>
              <a:buChar char="•"/>
              <a:defRPr/>
            </a:pPr>
            <a:r>
              <a:rPr lang="it-IT" dirty="0" smtClean="0"/>
              <a:t>No </a:t>
            </a:r>
            <a:r>
              <a:rPr lang="it-IT" dirty="0" err="1" smtClean="0"/>
              <a:t>exhaustive</a:t>
            </a:r>
            <a:r>
              <a:rPr lang="it-IT" dirty="0" smtClean="0"/>
              <a:t> list </a:t>
            </a:r>
            <a:r>
              <a:rPr lang="it-IT" dirty="0" err="1" smtClean="0"/>
              <a:t>is</a:t>
            </a:r>
            <a:r>
              <a:rPr lang="it-IT" dirty="0" smtClean="0"/>
              <a:t> </a:t>
            </a:r>
            <a:r>
              <a:rPr lang="it-IT" dirty="0" err="1" smtClean="0"/>
              <a:t>ever</a:t>
            </a:r>
            <a:r>
              <a:rPr lang="it-IT" dirty="0" smtClean="0"/>
              <a:t> </a:t>
            </a:r>
            <a:r>
              <a:rPr lang="it-IT" dirty="0" err="1" smtClean="0"/>
              <a:t>possible</a:t>
            </a:r>
            <a:endParaRPr lang="it-IT" dirty="0" smtClean="0"/>
          </a:p>
          <a:p>
            <a:pPr lvl="1" fontAlgn="auto">
              <a:lnSpc>
                <a:spcPct val="110000"/>
              </a:lnSpc>
              <a:spcBef>
                <a:spcPts val="0"/>
              </a:spcBef>
              <a:spcAft>
                <a:spcPts val="0"/>
              </a:spcAft>
              <a:buFont typeface="Arial" pitchFamily="34" charset="0"/>
              <a:buChar char="–"/>
              <a:defRPr/>
            </a:pPr>
            <a:r>
              <a:rPr lang="it-IT" dirty="0" err="1" smtClean="0"/>
              <a:t>Communication</a:t>
            </a:r>
            <a:r>
              <a:rPr lang="it-IT" dirty="0" smtClean="0"/>
              <a:t> </a:t>
            </a:r>
            <a:r>
              <a:rPr lang="it-IT" dirty="0" err="1" smtClean="0"/>
              <a:t>is</a:t>
            </a:r>
            <a:r>
              <a:rPr lang="it-IT" dirty="0" smtClean="0"/>
              <a:t> multi-</a:t>
            </a:r>
            <a:r>
              <a:rPr lang="it-IT" dirty="0" err="1" smtClean="0"/>
              <a:t>faceted</a:t>
            </a:r>
            <a:endParaRPr lang="it-IT" dirty="0" smtClean="0"/>
          </a:p>
          <a:p>
            <a:pPr lvl="2" fontAlgn="auto">
              <a:lnSpc>
                <a:spcPct val="110000"/>
              </a:lnSpc>
              <a:spcBef>
                <a:spcPts val="0"/>
              </a:spcBef>
              <a:spcAft>
                <a:spcPts val="0"/>
              </a:spcAft>
              <a:buFont typeface="Arial" pitchFamily="34" charset="0"/>
              <a:buChar char="•"/>
              <a:defRPr/>
            </a:pPr>
            <a:r>
              <a:rPr lang="it-IT" dirty="0" smtClean="0"/>
              <a:t>The </a:t>
            </a:r>
            <a:r>
              <a:rPr lang="it-IT" dirty="0" err="1" smtClean="0"/>
              <a:t>same</a:t>
            </a:r>
            <a:r>
              <a:rPr lang="it-IT" dirty="0" smtClean="0"/>
              <a:t> </a:t>
            </a:r>
            <a:r>
              <a:rPr lang="it-IT" dirty="0" err="1" smtClean="0"/>
              <a:t>communicative</a:t>
            </a:r>
            <a:r>
              <a:rPr lang="it-IT" dirty="0" smtClean="0"/>
              <a:t> </a:t>
            </a:r>
            <a:r>
              <a:rPr lang="it-IT" dirty="0" err="1" smtClean="0"/>
              <a:t>event</a:t>
            </a:r>
            <a:r>
              <a:rPr lang="it-IT" dirty="0" smtClean="0"/>
              <a:t> can be </a:t>
            </a:r>
            <a:r>
              <a:rPr lang="it-IT" dirty="0" err="1" smtClean="0"/>
              <a:t>analysed</a:t>
            </a:r>
            <a:r>
              <a:rPr lang="it-IT" dirty="0" smtClean="0"/>
              <a:t> </a:t>
            </a:r>
          </a:p>
          <a:p>
            <a:pPr lvl="3" fontAlgn="auto">
              <a:lnSpc>
                <a:spcPct val="110000"/>
              </a:lnSpc>
              <a:spcBef>
                <a:spcPts val="0"/>
              </a:spcBef>
              <a:spcAft>
                <a:spcPts val="0"/>
              </a:spcAft>
              <a:buFont typeface="Arial" pitchFamily="34" charset="0"/>
              <a:buChar char="–"/>
              <a:defRPr/>
            </a:pPr>
            <a:r>
              <a:rPr lang="it-IT" dirty="0"/>
              <a:t>F</a:t>
            </a:r>
            <a:r>
              <a:rPr lang="it-IT" dirty="0" smtClean="0"/>
              <a:t>rom multiple, </a:t>
            </a:r>
            <a:r>
              <a:rPr lang="it-IT" dirty="0" err="1" smtClean="0"/>
              <a:t>complementary</a:t>
            </a:r>
            <a:r>
              <a:rPr lang="it-IT" dirty="0" smtClean="0"/>
              <a:t> </a:t>
            </a:r>
            <a:r>
              <a:rPr lang="it-IT" dirty="0" err="1" smtClean="0"/>
              <a:t>perspectives</a:t>
            </a:r>
            <a:endParaRPr lang="it-IT" dirty="0" smtClean="0"/>
          </a:p>
          <a:p>
            <a:pPr lvl="3" fontAlgn="auto">
              <a:lnSpc>
                <a:spcPct val="110000"/>
              </a:lnSpc>
              <a:spcBef>
                <a:spcPts val="0"/>
              </a:spcBef>
              <a:spcAft>
                <a:spcPts val="0"/>
              </a:spcAft>
              <a:buFont typeface="Arial" pitchFamily="34" charset="0"/>
              <a:buChar char="–"/>
              <a:defRPr/>
            </a:pPr>
            <a:r>
              <a:rPr lang="it-IT" dirty="0" smtClean="0"/>
              <a:t>At </a:t>
            </a:r>
            <a:r>
              <a:rPr lang="it-IT" dirty="0" err="1" smtClean="0"/>
              <a:t>different</a:t>
            </a:r>
            <a:r>
              <a:rPr lang="it-IT" dirty="0" smtClean="0"/>
              <a:t> </a:t>
            </a:r>
            <a:r>
              <a:rPr lang="it-IT" dirty="0" err="1" smtClean="0"/>
              <a:t>levels</a:t>
            </a:r>
            <a:r>
              <a:rPr lang="it-IT" dirty="0" smtClean="0"/>
              <a:t> of </a:t>
            </a:r>
            <a:r>
              <a:rPr lang="it-IT" dirty="0" err="1" smtClean="0"/>
              <a:t>detail</a:t>
            </a:r>
            <a:endParaRPr lang="it-IT" dirty="0" smtClean="0"/>
          </a:p>
          <a:p>
            <a:pPr lvl="2" fontAlgn="auto">
              <a:lnSpc>
                <a:spcPct val="110000"/>
              </a:lnSpc>
              <a:spcBef>
                <a:spcPts val="0"/>
              </a:spcBef>
              <a:spcAft>
                <a:spcPts val="0"/>
              </a:spcAft>
              <a:buFont typeface="Arial" pitchFamily="34" charset="0"/>
              <a:buChar char="•"/>
              <a:defRPr/>
            </a:pPr>
            <a:r>
              <a:rPr lang="it-IT" dirty="0" smtClean="0"/>
              <a:t>So </a:t>
            </a:r>
            <a:r>
              <a:rPr lang="it-IT" dirty="0" err="1" smtClean="0"/>
              <a:t>one’s</a:t>
            </a:r>
            <a:r>
              <a:rPr lang="it-IT" dirty="0" smtClean="0"/>
              <a:t> </a:t>
            </a:r>
            <a:r>
              <a:rPr lang="it-IT" dirty="0" err="1" smtClean="0"/>
              <a:t>choice</a:t>
            </a:r>
            <a:r>
              <a:rPr lang="it-IT" dirty="0" smtClean="0"/>
              <a:t> of </a:t>
            </a:r>
            <a:r>
              <a:rPr lang="it-IT" dirty="0" err="1" smtClean="0"/>
              <a:t>what</a:t>
            </a:r>
            <a:r>
              <a:rPr lang="it-IT" dirty="0" smtClean="0"/>
              <a:t> to </a:t>
            </a:r>
            <a:r>
              <a:rPr lang="it-IT" dirty="0" err="1" smtClean="0"/>
              <a:t>study</a:t>
            </a:r>
            <a:r>
              <a:rPr lang="it-IT" dirty="0" smtClean="0"/>
              <a:t> and </a:t>
            </a:r>
            <a:r>
              <a:rPr lang="it-IT" dirty="0" err="1" smtClean="0"/>
              <a:t>how</a:t>
            </a:r>
            <a:r>
              <a:rPr lang="it-IT" dirty="0" smtClean="0"/>
              <a:t> </a:t>
            </a:r>
            <a:r>
              <a:rPr lang="it-IT" dirty="0" err="1" smtClean="0"/>
              <a:t>has</a:t>
            </a:r>
            <a:r>
              <a:rPr lang="it-IT" dirty="0" smtClean="0"/>
              <a:t> to be </a:t>
            </a:r>
            <a:r>
              <a:rPr lang="it-IT" dirty="0" err="1" smtClean="0"/>
              <a:t>motivated</a:t>
            </a:r>
            <a:endParaRPr lang="it-IT" dirty="0" smtClean="0"/>
          </a:p>
          <a:p>
            <a:pPr lvl="1" fontAlgn="auto">
              <a:lnSpc>
                <a:spcPct val="110000"/>
              </a:lnSpc>
              <a:spcBef>
                <a:spcPts val="0"/>
              </a:spcBef>
              <a:spcAft>
                <a:spcPts val="0"/>
              </a:spcAft>
              <a:buFont typeface="Arial" pitchFamily="34" charset="0"/>
              <a:buChar char="–"/>
              <a:defRPr/>
            </a:pPr>
            <a:r>
              <a:rPr lang="it-IT" dirty="0" err="1" smtClean="0"/>
              <a:t>Many</a:t>
            </a:r>
            <a:r>
              <a:rPr lang="it-IT" dirty="0" smtClean="0"/>
              <a:t> </a:t>
            </a:r>
            <a:r>
              <a:rPr lang="it-IT" dirty="0" err="1" smtClean="0"/>
              <a:t>different</a:t>
            </a:r>
            <a:r>
              <a:rPr lang="it-IT" dirty="0" smtClean="0"/>
              <a:t> </a:t>
            </a:r>
            <a:r>
              <a:rPr lang="it-IT" dirty="0" err="1" smtClean="0"/>
              <a:t>types</a:t>
            </a:r>
            <a:r>
              <a:rPr lang="it-IT" dirty="0" smtClean="0"/>
              <a:t> of </a:t>
            </a:r>
            <a:r>
              <a:rPr lang="it-IT" dirty="0" err="1" smtClean="0"/>
              <a:t>communicative</a:t>
            </a:r>
            <a:r>
              <a:rPr lang="it-IT" dirty="0" smtClean="0"/>
              <a:t> </a:t>
            </a:r>
            <a:r>
              <a:rPr lang="it-IT" dirty="0" err="1" smtClean="0"/>
              <a:t>events</a:t>
            </a:r>
            <a:r>
              <a:rPr lang="it-IT" dirty="0" smtClean="0"/>
              <a:t> take </a:t>
            </a:r>
            <a:r>
              <a:rPr lang="it-IT" dirty="0" err="1" smtClean="0"/>
              <a:t>place</a:t>
            </a:r>
            <a:endParaRPr lang="it-IT" dirty="0" smtClean="0"/>
          </a:p>
          <a:p>
            <a:pPr lvl="2" fontAlgn="auto">
              <a:lnSpc>
                <a:spcPct val="110000"/>
              </a:lnSpc>
              <a:spcBef>
                <a:spcPts val="0"/>
              </a:spcBef>
              <a:spcAft>
                <a:spcPts val="0"/>
              </a:spcAft>
              <a:buFont typeface="Arial" pitchFamily="34" charset="0"/>
              <a:buChar char="•"/>
              <a:defRPr/>
            </a:pPr>
            <a:r>
              <a:rPr lang="it-IT" dirty="0" smtClean="0"/>
              <a:t>An </a:t>
            </a:r>
            <a:r>
              <a:rPr lang="it-IT" dirty="0" err="1" smtClean="0"/>
              <a:t>analyst’s</a:t>
            </a:r>
            <a:r>
              <a:rPr lang="it-IT" dirty="0" smtClean="0"/>
              <a:t> time and </a:t>
            </a:r>
            <a:r>
              <a:rPr lang="it-IT" dirty="0" err="1" smtClean="0"/>
              <a:t>energy</a:t>
            </a:r>
            <a:r>
              <a:rPr lang="it-IT" dirty="0" smtClean="0"/>
              <a:t> are </a:t>
            </a:r>
            <a:r>
              <a:rPr lang="it-IT" dirty="0" err="1" smtClean="0"/>
              <a:t>at</a:t>
            </a:r>
            <a:r>
              <a:rPr lang="it-IT" dirty="0" smtClean="0"/>
              <a:t> a premium [‘scarsi’]</a:t>
            </a:r>
          </a:p>
          <a:p>
            <a:pPr fontAlgn="auto">
              <a:lnSpc>
                <a:spcPct val="110000"/>
              </a:lnSpc>
              <a:spcBef>
                <a:spcPts val="0"/>
              </a:spcBef>
              <a:spcAft>
                <a:spcPts val="0"/>
              </a:spcAft>
              <a:buFont typeface="Arial" pitchFamily="34" charset="0"/>
              <a:buChar char="•"/>
              <a:defRPr/>
            </a:pPr>
            <a:r>
              <a:rPr lang="it-IT" dirty="0" err="1" smtClean="0"/>
              <a:t>But</a:t>
            </a:r>
            <a:r>
              <a:rPr lang="it-IT" dirty="0" smtClean="0"/>
              <a:t> </a:t>
            </a:r>
            <a:r>
              <a:rPr lang="it-IT" dirty="0" err="1" smtClean="0"/>
              <a:t>that’s</a:t>
            </a:r>
            <a:r>
              <a:rPr lang="it-IT" dirty="0" smtClean="0"/>
              <a:t> </a:t>
            </a:r>
            <a:r>
              <a:rPr lang="it-IT" dirty="0" err="1" smtClean="0"/>
              <a:t>also</a:t>
            </a:r>
            <a:r>
              <a:rPr lang="it-IT" dirty="0" smtClean="0"/>
              <a:t> the beauty of </a:t>
            </a:r>
            <a:r>
              <a:rPr lang="it-IT" dirty="0" err="1" smtClean="0"/>
              <a:t>it</a:t>
            </a:r>
            <a:r>
              <a:rPr lang="it-IT" dirty="0" smtClean="0"/>
              <a:t> – </a:t>
            </a:r>
            <a:r>
              <a:rPr lang="it-IT" dirty="0" err="1" smtClean="0"/>
              <a:t>if</a:t>
            </a:r>
            <a:r>
              <a:rPr lang="it-IT" dirty="0" smtClean="0"/>
              <a:t> </a:t>
            </a:r>
            <a:r>
              <a:rPr lang="it-IT" dirty="0" err="1" smtClean="0"/>
              <a:t>one</a:t>
            </a:r>
            <a:r>
              <a:rPr lang="it-IT" dirty="0" smtClean="0"/>
              <a:t> </a:t>
            </a:r>
            <a:r>
              <a:rPr lang="it-IT" dirty="0" err="1" smtClean="0"/>
              <a:t>likes</a:t>
            </a:r>
            <a:r>
              <a:rPr lang="it-IT" dirty="0" smtClean="0"/>
              <a:t> </a:t>
            </a:r>
            <a:r>
              <a:rPr lang="it-IT" dirty="0" err="1" smtClean="0"/>
              <a:t>challenges</a:t>
            </a:r>
            <a:endParaRPr lang="it-IT" dirty="0" smtClean="0"/>
          </a:p>
          <a:p>
            <a:pPr lvl="1" fontAlgn="auto">
              <a:lnSpc>
                <a:spcPct val="110000"/>
              </a:lnSpc>
              <a:spcBef>
                <a:spcPts val="0"/>
              </a:spcBef>
              <a:spcAft>
                <a:spcPts val="0"/>
              </a:spcAft>
              <a:buFont typeface="Arial" pitchFamily="34" charset="0"/>
              <a:buChar char="–"/>
              <a:defRPr/>
            </a:pPr>
            <a:r>
              <a:rPr lang="it-IT" dirty="0" err="1" smtClean="0"/>
              <a:t>You</a:t>
            </a:r>
            <a:r>
              <a:rPr lang="it-IT" dirty="0" smtClean="0"/>
              <a:t> can </a:t>
            </a:r>
            <a:r>
              <a:rPr lang="it-IT" dirty="0" err="1" smtClean="0"/>
              <a:t>never</a:t>
            </a:r>
            <a:r>
              <a:rPr lang="it-IT" dirty="0" smtClean="0"/>
              <a:t> stop </a:t>
            </a:r>
            <a:r>
              <a:rPr lang="it-IT" dirty="0" err="1" smtClean="0"/>
              <a:t>finding</a:t>
            </a:r>
            <a:r>
              <a:rPr lang="it-IT" dirty="0" smtClean="0"/>
              <a:t> out more </a:t>
            </a:r>
            <a:r>
              <a:rPr lang="it-IT" dirty="0" err="1" smtClean="0"/>
              <a:t>about</a:t>
            </a:r>
            <a:r>
              <a:rPr lang="it-IT" dirty="0" smtClean="0"/>
              <a:t> </a:t>
            </a:r>
            <a:r>
              <a:rPr lang="it-IT" dirty="0" err="1" smtClean="0"/>
              <a:t>communication</a:t>
            </a:r>
            <a:endParaRPr lang="it-IT" dirty="0" smtClean="0"/>
          </a:p>
        </p:txBody>
      </p:sp>
      <p:sp>
        <p:nvSpPr>
          <p:cNvPr id="4" name="Segnaposto numero diapositiva 3"/>
          <p:cNvSpPr>
            <a:spLocks noGrp="1"/>
          </p:cNvSpPr>
          <p:nvPr>
            <p:ph type="sldNum" sz="quarter" idx="12"/>
          </p:nvPr>
        </p:nvSpPr>
        <p:spPr/>
        <p:txBody>
          <a:bodyPr/>
          <a:lstStyle/>
          <a:p>
            <a:pPr>
              <a:defRPr/>
            </a:pPr>
            <a:fld id="{2EA75091-7806-4432-A21E-99D8ECF1872F}" type="slidenum">
              <a:rPr lang="it-IT"/>
              <a:pPr>
                <a:defRPr/>
              </a:pPr>
              <a:t>16</a:t>
            </a:fld>
            <a:endParaRPr lang="it-IT"/>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fontAlgn="auto">
              <a:spcAft>
                <a:spcPts val="0"/>
              </a:spcAft>
              <a:defRPr/>
            </a:pPr>
            <a:r>
              <a:rPr lang="it-IT" dirty="0" err="1" smtClean="0"/>
              <a:t>Possible</a:t>
            </a:r>
            <a:r>
              <a:rPr lang="it-IT" dirty="0" smtClean="0"/>
              <a:t> </a:t>
            </a:r>
            <a:r>
              <a:rPr lang="it-IT" dirty="0" err="1" smtClean="0"/>
              <a:t>topics</a:t>
            </a:r>
            <a:r>
              <a:rPr lang="it-IT" dirty="0" smtClean="0"/>
              <a:t> in </a:t>
            </a:r>
            <a:r>
              <a:rPr lang="it-IT" dirty="0" err="1" smtClean="0"/>
              <a:t>discourse</a:t>
            </a:r>
            <a:r>
              <a:rPr lang="it-IT" dirty="0" smtClean="0"/>
              <a:t> </a:t>
            </a:r>
            <a:r>
              <a:rPr lang="it-IT" dirty="0" err="1" smtClean="0"/>
              <a:t>analysis</a:t>
            </a:r>
            <a:r>
              <a:rPr lang="it-IT" dirty="0" smtClean="0"/>
              <a:t>, </a:t>
            </a:r>
            <a:r>
              <a:rPr lang="it-IT" dirty="0" err="1" smtClean="0"/>
              <a:t>cont</a:t>
            </a:r>
            <a:r>
              <a:rPr lang="it-IT" dirty="0" smtClean="0"/>
              <a:t>. 1</a:t>
            </a:r>
            <a:endParaRPr lang="it-IT" dirty="0"/>
          </a:p>
        </p:txBody>
      </p:sp>
      <p:sp>
        <p:nvSpPr>
          <p:cNvPr id="3" name="Segnaposto contenuto 2"/>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it-IT" dirty="0" err="1"/>
              <a:t>Specific</a:t>
            </a:r>
            <a:r>
              <a:rPr lang="it-IT" dirty="0"/>
              <a:t> </a:t>
            </a:r>
            <a:r>
              <a:rPr lang="it-IT" dirty="0" err="1"/>
              <a:t>examples</a:t>
            </a:r>
            <a:endParaRPr lang="it-IT" dirty="0"/>
          </a:p>
          <a:p>
            <a:pPr lvl="1" fontAlgn="auto">
              <a:spcAft>
                <a:spcPts val="0"/>
              </a:spcAft>
              <a:buFont typeface="Arial" pitchFamily="34" charset="0"/>
              <a:buChar char="–"/>
              <a:defRPr/>
            </a:pPr>
            <a:r>
              <a:rPr lang="it-IT" dirty="0"/>
              <a:t>Information flow </a:t>
            </a:r>
            <a:r>
              <a:rPr lang="it-IT" dirty="0" err="1"/>
              <a:t>across</a:t>
            </a:r>
            <a:r>
              <a:rPr lang="it-IT" dirty="0"/>
              <a:t> </a:t>
            </a:r>
            <a:r>
              <a:rPr lang="it-IT" dirty="0" err="1"/>
              <a:t>sentences</a:t>
            </a:r>
            <a:endParaRPr lang="it-IT" dirty="0"/>
          </a:p>
          <a:p>
            <a:pPr lvl="1" fontAlgn="auto">
              <a:spcAft>
                <a:spcPts val="0"/>
              </a:spcAft>
              <a:buFont typeface="Arial" pitchFamily="34" charset="0"/>
              <a:buChar char="–"/>
              <a:defRPr/>
            </a:pPr>
            <a:r>
              <a:rPr lang="it-IT" dirty="0" err="1"/>
              <a:t>Surface</a:t>
            </a:r>
            <a:r>
              <a:rPr lang="it-IT" dirty="0"/>
              <a:t> </a:t>
            </a:r>
            <a:r>
              <a:rPr lang="it-IT" dirty="0" err="1"/>
              <a:t>connectedness</a:t>
            </a:r>
            <a:r>
              <a:rPr lang="it-IT" dirty="0"/>
              <a:t> of </a:t>
            </a:r>
            <a:r>
              <a:rPr lang="it-IT" dirty="0" err="1"/>
              <a:t>speech</a:t>
            </a:r>
            <a:r>
              <a:rPr lang="it-IT" dirty="0"/>
              <a:t>/</a:t>
            </a:r>
            <a:r>
              <a:rPr lang="it-IT" dirty="0" err="1"/>
              <a:t>writing</a:t>
            </a:r>
            <a:endParaRPr lang="it-IT" dirty="0"/>
          </a:p>
          <a:p>
            <a:pPr lvl="1" fontAlgn="auto">
              <a:spcAft>
                <a:spcPts val="0"/>
              </a:spcAft>
              <a:buFont typeface="Arial" pitchFamily="34" charset="0"/>
              <a:buChar char="–"/>
              <a:defRPr/>
            </a:pPr>
            <a:r>
              <a:rPr lang="it-IT" dirty="0" err="1"/>
              <a:t>Acknowledgement</a:t>
            </a:r>
            <a:r>
              <a:rPr lang="it-IT" dirty="0"/>
              <a:t> </a:t>
            </a:r>
            <a:r>
              <a:rPr lang="it-IT" dirty="0" err="1"/>
              <a:t>tokens</a:t>
            </a:r>
            <a:r>
              <a:rPr lang="it-IT" dirty="0"/>
              <a:t> in </a:t>
            </a:r>
            <a:r>
              <a:rPr lang="it-IT" dirty="0" err="1"/>
              <a:t>listener</a:t>
            </a:r>
            <a:r>
              <a:rPr lang="it-IT" dirty="0"/>
              <a:t> </a:t>
            </a:r>
            <a:r>
              <a:rPr lang="it-IT" dirty="0" err="1"/>
              <a:t>responses</a:t>
            </a:r>
            <a:endParaRPr lang="it-IT" dirty="0"/>
          </a:p>
          <a:p>
            <a:pPr lvl="1" fontAlgn="auto">
              <a:spcAft>
                <a:spcPts val="0"/>
              </a:spcAft>
              <a:buFont typeface="Arial" pitchFamily="34" charset="0"/>
              <a:buChar char="–"/>
              <a:defRPr/>
            </a:pPr>
            <a:r>
              <a:rPr lang="it-IT" dirty="0"/>
              <a:t>Native vs non-native speakers’ </a:t>
            </a:r>
            <a:r>
              <a:rPr lang="it-IT" dirty="0" err="1"/>
              <a:t>communication</a:t>
            </a:r>
            <a:r>
              <a:rPr lang="it-IT" dirty="0"/>
              <a:t> </a:t>
            </a:r>
            <a:r>
              <a:rPr lang="it-IT" dirty="0" err="1"/>
              <a:t>styles</a:t>
            </a:r>
            <a:endParaRPr lang="it-IT" dirty="0"/>
          </a:p>
          <a:p>
            <a:pPr lvl="1" fontAlgn="auto">
              <a:spcAft>
                <a:spcPts val="0"/>
              </a:spcAft>
              <a:buFont typeface="Arial" pitchFamily="34" charset="0"/>
              <a:buChar char="–"/>
              <a:defRPr/>
            </a:pPr>
            <a:r>
              <a:rPr lang="it-IT" dirty="0" err="1"/>
              <a:t>Linguistic</a:t>
            </a:r>
            <a:r>
              <a:rPr lang="it-IT" dirty="0"/>
              <a:t> </a:t>
            </a:r>
            <a:r>
              <a:rPr lang="it-IT" dirty="0" err="1"/>
              <a:t>variation</a:t>
            </a:r>
            <a:r>
              <a:rPr lang="it-IT" dirty="0"/>
              <a:t> </a:t>
            </a:r>
            <a:r>
              <a:rPr lang="it-IT" dirty="0" err="1"/>
              <a:t>across</a:t>
            </a:r>
            <a:r>
              <a:rPr lang="it-IT" dirty="0"/>
              <a:t> </a:t>
            </a:r>
            <a:r>
              <a:rPr lang="it-IT" dirty="0" err="1"/>
              <a:t>interactant</a:t>
            </a:r>
            <a:r>
              <a:rPr lang="it-IT" dirty="0"/>
              <a:t> </a:t>
            </a:r>
            <a:r>
              <a:rPr lang="it-IT" dirty="0" err="1"/>
              <a:t>roles</a:t>
            </a:r>
            <a:r>
              <a:rPr lang="it-IT" dirty="0"/>
              <a:t>, </a:t>
            </a:r>
            <a:r>
              <a:rPr lang="it-IT" dirty="0" err="1"/>
              <a:t>ethnic</a:t>
            </a:r>
            <a:r>
              <a:rPr lang="it-IT" dirty="0"/>
              <a:t>/social </a:t>
            </a:r>
            <a:r>
              <a:rPr lang="it-IT" dirty="0" err="1"/>
              <a:t>groups</a:t>
            </a:r>
            <a:r>
              <a:rPr lang="it-IT" dirty="0"/>
              <a:t> and </a:t>
            </a:r>
            <a:r>
              <a:rPr lang="it-IT" dirty="0" err="1"/>
              <a:t>geographic</a:t>
            </a:r>
            <a:r>
              <a:rPr lang="it-IT" dirty="0"/>
              <a:t> </a:t>
            </a:r>
            <a:r>
              <a:rPr lang="it-IT" dirty="0" err="1" smtClean="0"/>
              <a:t>areas</a:t>
            </a:r>
            <a:endParaRPr lang="it-IT" dirty="0" smtClean="0"/>
          </a:p>
          <a:p>
            <a:pPr lvl="1" fontAlgn="auto">
              <a:spcAft>
                <a:spcPts val="0"/>
              </a:spcAft>
              <a:buFont typeface="Arial" pitchFamily="34" charset="0"/>
              <a:buChar char="–"/>
              <a:defRPr/>
            </a:pPr>
            <a:r>
              <a:rPr lang="it-IT" dirty="0" err="1" smtClean="0"/>
              <a:t>Principles</a:t>
            </a:r>
            <a:r>
              <a:rPr lang="it-IT" dirty="0" smtClean="0"/>
              <a:t> </a:t>
            </a:r>
            <a:r>
              <a:rPr lang="it-IT" dirty="0"/>
              <a:t>for </a:t>
            </a:r>
            <a:r>
              <a:rPr lang="it-IT" dirty="0" err="1"/>
              <a:t>encoding</a:t>
            </a:r>
            <a:r>
              <a:rPr lang="it-IT" dirty="0"/>
              <a:t> vs </a:t>
            </a:r>
            <a:r>
              <a:rPr lang="it-IT" dirty="0" err="1"/>
              <a:t>decoding</a:t>
            </a:r>
            <a:r>
              <a:rPr lang="it-IT" dirty="0"/>
              <a:t> </a:t>
            </a:r>
            <a:r>
              <a:rPr lang="it-IT" dirty="0" err="1"/>
              <a:t>intentions</a:t>
            </a:r>
            <a:endParaRPr lang="it-IT" dirty="0"/>
          </a:p>
          <a:p>
            <a:pPr lvl="1" fontAlgn="auto">
              <a:spcAft>
                <a:spcPts val="0"/>
              </a:spcAft>
              <a:buFont typeface="Arial" pitchFamily="34" charset="0"/>
              <a:buChar char="–"/>
              <a:defRPr/>
            </a:pPr>
            <a:r>
              <a:rPr lang="it-IT" dirty="0" err="1" smtClean="0"/>
              <a:t>Grammaticalization</a:t>
            </a:r>
            <a:r>
              <a:rPr lang="it-IT" dirty="0" smtClean="0"/>
              <a:t> </a:t>
            </a:r>
            <a:r>
              <a:rPr lang="it-IT" dirty="0"/>
              <a:t>of </a:t>
            </a:r>
            <a:r>
              <a:rPr lang="it-IT" dirty="0" err="1"/>
              <a:t>linguistic</a:t>
            </a:r>
            <a:r>
              <a:rPr lang="it-IT" dirty="0"/>
              <a:t> </a:t>
            </a:r>
            <a:r>
              <a:rPr lang="it-IT" dirty="0" err="1"/>
              <a:t>expressions</a:t>
            </a:r>
            <a:r>
              <a:rPr lang="it-IT" dirty="0"/>
              <a:t> (a </a:t>
            </a:r>
            <a:r>
              <a:rPr lang="it-IT" dirty="0" err="1"/>
              <a:t>semantic</a:t>
            </a:r>
            <a:r>
              <a:rPr lang="it-IT" dirty="0"/>
              <a:t> </a:t>
            </a:r>
            <a:r>
              <a:rPr lang="it-IT" dirty="0" err="1"/>
              <a:t>function</a:t>
            </a:r>
            <a:r>
              <a:rPr lang="it-IT" dirty="0"/>
              <a:t> </a:t>
            </a:r>
            <a:r>
              <a:rPr lang="it-IT" dirty="0" err="1"/>
              <a:t>becomes</a:t>
            </a:r>
            <a:r>
              <a:rPr lang="it-IT" dirty="0"/>
              <a:t> a </a:t>
            </a:r>
            <a:r>
              <a:rPr lang="it-IT" dirty="0" err="1"/>
              <a:t>stable</a:t>
            </a:r>
            <a:r>
              <a:rPr lang="it-IT" dirty="0"/>
              <a:t> component of the </a:t>
            </a:r>
            <a:r>
              <a:rPr lang="it-IT" dirty="0" err="1"/>
              <a:t>language’s</a:t>
            </a:r>
            <a:r>
              <a:rPr lang="it-IT" dirty="0"/>
              <a:t> </a:t>
            </a:r>
            <a:r>
              <a:rPr lang="it-IT" dirty="0" err="1"/>
              <a:t>grammar</a:t>
            </a:r>
            <a:r>
              <a:rPr lang="it-IT" dirty="0"/>
              <a:t>)</a:t>
            </a:r>
          </a:p>
          <a:p>
            <a:pPr lvl="1" fontAlgn="auto">
              <a:spcAft>
                <a:spcPts val="0"/>
              </a:spcAft>
              <a:buFont typeface="Arial" pitchFamily="34" charset="0"/>
              <a:buChar char="–"/>
              <a:defRPr/>
            </a:pPr>
            <a:r>
              <a:rPr lang="it-IT" dirty="0"/>
              <a:t>The </a:t>
            </a:r>
            <a:r>
              <a:rPr lang="it-IT" dirty="0" err="1"/>
              <a:t>stages</a:t>
            </a:r>
            <a:r>
              <a:rPr lang="it-IT" dirty="0"/>
              <a:t> of a narrative</a:t>
            </a:r>
          </a:p>
          <a:p>
            <a:pPr fontAlgn="auto">
              <a:spcAft>
                <a:spcPts val="0"/>
              </a:spcAft>
              <a:buFont typeface="Arial" pitchFamily="34" charset="0"/>
              <a:buChar char="•"/>
              <a:defRPr/>
            </a:pPr>
            <a:endParaRPr lang="it-IT" dirty="0"/>
          </a:p>
        </p:txBody>
      </p:sp>
      <p:sp>
        <p:nvSpPr>
          <p:cNvPr id="4" name="Segnaposto numero diapositiva 3"/>
          <p:cNvSpPr>
            <a:spLocks noGrp="1"/>
          </p:cNvSpPr>
          <p:nvPr>
            <p:ph type="sldNum" sz="quarter" idx="12"/>
          </p:nvPr>
        </p:nvSpPr>
        <p:spPr/>
        <p:txBody>
          <a:bodyPr/>
          <a:lstStyle/>
          <a:p>
            <a:pPr>
              <a:defRPr/>
            </a:pPr>
            <a:fld id="{2965A88C-F9A1-4F17-802D-2497BE075C58}" type="slidenum">
              <a:rPr lang="it-IT"/>
              <a:pPr>
                <a:defRPr/>
              </a:pPr>
              <a:t>17</a:t>
            </a:fld>
            <a:endParaRPr lang="it-IT"/>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olo 1"/>
          <p:cNvSpPr>
            <a:spLocks noGrp="1"/>
          </p:cNvSpPr>
          <p:nvPr>
            <p:ph type="title"/>
          </p:nvPr>
        </p:nvSpPr>
        <p:spPr/>
        <p:txBody>
          <a:bodyPr/>
          <a:lstStyle/>
          <a:p>
            <a:r>
              <a:rPr lang="it-IT" smtClean="0"/>
              <a:t>Aspects to keep in mind</a:t>
            </a:r>
          </a:p>
        </p:txBody>
      </p:sp>
      <p:sp>
        <p:nvSpPr>
          <p:cNvPr id="31746" name="Segnaposto contenuto 2"/>
          <p:cNvSpPr>
            <a:spLocks noGrp="1"/>
          </p:cNvSpPr>
          <p:nvPr>
            <p:ph idx="1"/>
          </p:nvPr>
        </p:nvSpPr>
        <p:spPr>
          <a:xfrm>
            <a:off x="457200" y="1412875"/>
            <a:ext cx="8229600" cy="4713288"/>
          </a:xfrm>
        </p:spPr>
        <p:txBody>
          <a:bodyPr/>
          <a:lstStyle/>
          <a:p>
            <a:r>
              <a:rPr lang="it-IT" smtClean="0"/>
              <a:t>Context affects and is affected by communication practices</a:t>
            </a:r>
          </a:p>
          <a:p>
            <a:pPr lvl="1"/>
            <a:r>
              <a:rPr lang="it-IT" smtClean="0"/>
              <a:t>I. The external world</a:t>
            </a:r>
          </a:p>
          <a:p>
            <a:pPr lvl="1"/>
            <a:r>
              <a:rPr lang="it-IT" smtClean="0"/>
              <a:t>II. Language (lexico-grammar)</a:t>
            </a:r>
          </a:p>
          <a:p>
            <a:pPr lvl="1"/>
            <a:r>
              <a:rPr lang="it-IT" smtClean="0"/>
              <a:t>III. Communication participants</a:t>
            </a:r>
          </a:p>
          <a:p>
            <a:pPr lvl="1"/>
            <a:r>
              <a:rPr lang="it-IT" smtClean="0"/>
              <a:t>IV. Previous communication</a:t>
            </a:r>
          </a:p>
          <a:p>
            <a:pPr lvl="1"/>
            <a:r>
              <a:rPr lang="it-IT" smtClean="0"/>
              <a:t>V. The medium</a:t>
            </a:r>
          </a:p>
          <a:p>
            <a:pPr lvl="1"/>
            <a:r>
              <a:rPr lang="it-IT" smtClean="0"/>
              <a:t>VI. The purpose</a:t>
            </a:r>
          </a:p>
          <a:p>
            <a:endParaRPr lang="it-IT" smtClean="0"/>
          </a:p>
        </p:txBody>
      </p:sp>
      <p:sp>
        <p:nvSpPr>
          <p:cNvPr id="4" name="Segnaposto numero diapositiva 3"/>
          <p:cNvSpPr>
            <a:spLocks noGrp="1"/>
          </p:cNvSpPr>
          <p:nvPr>
            <p:ph type="sldNum" sz="quarter" idx="12"/>
          </p:nvPr>
        </p:nvSpPr>
        <p:spPr/>
        <p:txBody>
          <a:bodyPr/>
          <a:lstStyle/>
          <a:p>
            <a:pPr>
              <a:defRPr/>
            </a:pPr>
            <a:fld id="{686D3876-F88F-44C1-8406-5A1F091A6CCA}" type="slidenum">
              <a:rPr lang="it-IT"/>
              <a:pPr>
                <a:defRPr/>
              </a:pPr>
              <a:t>18</a:t>
            </a:fld>
            <a:endParaRPr lang="it-IT"/>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olo 1"/>
          <p:cNvSpPr>
            <a:spLocks noGrp="1"/>
          </p:cNvSpPr>
          <p:nvPr>
            <p:ph type="title"/>
          </p:nvPr>
        </p:nvSpPr>
        <p:spPr>
          <a:xfrm>
            <a:off x="457200" y="274638"/>
            <a:ext cx="8229600" cy="993775"/>
          </a:xfrm>
        </p:spPr>
        <p:txBody>
          <a:bodyPr/>
          <a:lstStyle/>
          <a:p>
            <a:r>
              <a:rPr lang="it-IT" smtClean="0"/>
              <a:t>I. The external world</a:t>
            </a:r>
          </a:p>
        </p:txBody>
      </p:sp>
      <p:sp>
        <p:nvSpPr>
          <p:cNvPr id="3" name="Segnaposto contenuto 2"/>
          <p:cNvSpPr>
            <a:spLocks noGrp="1"/>
          </p:cNvSpPr>
          <p:nvPr>
            <p:ph idx="1"/>
          </p:nvPr>
        </p:nvSpPr>
        <p:spPr>
          <a:xfrm>
            <a:off x="457200" y="1268413"/>
            <a:ext cx="8229600" cy="4857750"/>
          </a:xfrm>
        </p:spPr>
        <p:txBody>
          <a:bodyPr rtlCol="0">
            <a:normAutofit fontScale="92500" lnSpcReduction="20000"/>
          </a:bodyPr>
          <a:lstStyle/>
          <a:p>
            <a:pPr fontAlgn="auto">
              <a:spcAft>
                <a:spcPts val="0"/>
              </a:spcAft>
              <a:buFont typeface="Arial" pitchFamily="34" charset="0"/>
              <a:buChar char="•"/>
              <a:defRPr/>
            </a:pPr>
            <a:r>
              <a:rPr lang="it-IT" dirty="0" err="1" smtClean="0"/>
              <a:t>Communication</a:t>
            </a:r>
            <a:r>
              <a:rPr lang="it-IT" dirty="0" smtClean="0"/>
              <a:t> </a:t>
            </a:r>
            <a:r>
              <a:rPr lang="it-IT" dirty="0" err="1" smtClean="0"/>
              <a:t>is</a:t>
            </a:r>
            <a:r>
              <a:rPr lang="it-IT" dirty="0" smtClean="0"/>
              <a:t> </a:t>
            </a:r>
            <a:r>
              <a:rPr lang="it-IT" dirty="0" err="1" smtClean="0"/>
              <a:t>usually</a:t>
            </a:r>
            <a:r>
              <a:rPr lang="it-IT" dirty="0" smtClean="0"/>
              <a:t> </a:t>
            </a:r>
            <a:r>
              <a:rPr lang="it-IT" dirty="0" err="1" smtClean="0"/>
              <a:t>about</a:t>
            </a:r>
            <a:r>
              <a:rPr lang="it-IT" dirty="0" smtClean="0"/>
              <a:t> </a:t>
            </a:r>
            <a:r>
              <a:rPr lang="it-IT" dirty="0" err="1" smtClean="0"/>
              <a:t>something</a:t>
            </a:r>
            <a:r>
              <a:rPr lang="it-IT" dirty="0" smtClean="0"/>
              <a:t> </a:t>
            </a:r>
            <a:r>
              <a:rPr lang="it-IT" dirty="0" err="1" smtClean="0"/>
              <a:t>which</a:t>
            </a:r>
            <a:r>
              <a:rPr lang="it-IT" dirty="0" smtClean="0"/>
              <a:t> </a:t>
            </a:r>
            <a:r>
              <a:rPr lang="it-IT" dirty="0" err="1" smtClean="0"/>
              <a:t>is</a:t>
            </a:r>
            <a:r>
              <a:rPr lang="it-IT" dirty="0" smtClean="0"/>
              <a:t> </a:t>
            </a:r>
            <a:r>
              <a:rPr lang="it-IT" dirty="0" err="1" smtClean="0"/>
              <a:t>not</a:t>
            </a:r>
            <a:r>
              <a:rPr lang="it-IT" dirty="0" smtClean="0"/>
              <a:t> </a:t>
            </a:r>
            <a:r>
              <a:rPr lang="it-IT" dirty="0" err="1" smtClean="0"/>
              <a:t>itself</a:t>
            </a:r>
            <a:r>
              <a:rPr lang="it-IT" dirty="0" smtClean="0"/>
              <a:t> (e.g. </a:t>
            </a:r>
            <a:r>
              <a:rPr lang="it-IT" dirty="0" err="1" smtClean="0"/>
              <a:t>events</a:t>
            </a:r>
            <a:r>
              <a:rPr lang="it-IT" dirty="0" smtClean="0"/>
              <a:t>, </a:t>
            </a:r>
            <a:r>
              <a:rPr lang="it-IT" dirty="0" err="1" smtClean="0"/>
              <a:t>situations</a:t>
            </a:r>
            <a:r>
              <a:rPr lang="it-IT" dirty="0" smtClean="0"/>
              <a:t>, </a:t>
            </a:r>
            <a:r>
              <a:rPr lang="it-IT" dirty="0" err="1" smtClean="0"/>
              <a:t>people</a:t>
            </a:r>
            <a:r>
              <a:rPr lang="it-IT" dirty="0" smtClean="0"/>
              <a:t>, </a:t>
            </a:r>
            <a:r>
              <a:rPr lang="it-IT" dirty="0" err="1" smtClean="0"/>
              <a:t>opinions</a:t>
            </a:r>
            <a:r>
              <a:rPr lang="it-IT" dirty="0" smtClean="0"/>
              <a:t>, </a:t>
            </a:r>
            <a:r>
              <a:rPr lang="it-IT" dirty="0" err="1" smtClean="0"/>
              <a:t>rules</a:t>
            </a:r>
            <a:r>
              <a:rPr lang="it-IT" dirty="0" smtClean="0"/>
              <a:t>, </a:t>
            </a:r>
            <a:r>
              <a:rPr lang="it-IT" dirty="0" err="1" smtClean="0"/>
              <a:t>civil</a:t>
            </a:r>
            <a:r>
              <a:rPr lang="it-IT" dirty="0" smtClean="0"/>
              <a:t> </a:t>
            </a:r>
            <a:r>
              <a:rPr lang="it-IT" dirty="0" err="1" smtClean="0"/>
              <a:t>rights</a:t>
            </a:r>
            <a:r>
              <a:rPr lang="it-IT" dirty="0" smtClean="0"/>
              <a:t>, </a:t>
            </a:r>
            <a:r>
              <a:rPr lang="it-IT" dirty="0" err="1" smtClean="0"/>
              <a:t>films</a:t>
            </a:r>
            <a:r>
              <a:rPr lang="it-IT" dirty="0" smtClean="0"/>
              <a:t>…)</a:t>
            </a:r>
          </a:p>
          <a:p>
            <a:pPr fontAlgn="auto">
              <a:spcAft>
                <a:spcPts val="0"/>
              </a:spcAft>
              <a:buFont typeface="Arial" pitchFamily="34" charset="0"/>
              <a:buChar char="•"/>
              <a:defRPr/>
            </a:pPr>
            <a:r>
              <a:rPr lang="it-IT" dirty="0" err="1" smtClean="0"/>
              <a:t>Communication</a:t>
            </a:r>
            <a:r>
              <a:rPr lang="it-IT" dirty="0" smtClean="0"/>
              <a:t> </a:t>
            </a:r>
            <a:r>
              <a:rPr lang="it-IT" dirty="0" err="1" smtClean="0"/>
              <a:t>practices</a:t>
            </a:r>
            <a:r>
              <a:rPr lang="it-IT" dirty="0" smtClean="0"/>
              <a:t> can and do </a:t>
            </a:r>
            <a:r>
              <a:rPr lang="it-IT" i="1" dirty="0" err="1" smtClean="0"/>
              <a:t>represent</a:t>
            </a:r>
            <a:r>
              <a:rPr lang="it-IT" dirty="0" smtClean="0"/>
              <a:t> </a:t>
            </a:r>
            <a:r>
              <a:rPr lang="it-IT" dirty="0" err="1" smtClean="0"/>
              <a:t>this</a:t>
            </a:r>
            <a:r>
              <a:rPr lang="it-IT" dirty="0" smtClean="0"/>
              <a:t> </a:t>
            </a:r>
            <a:r>
              <a:rPr lang="it-IT" dirty="0" err="1" smtClean="0"/>
              <a:t>something</a:t>
            </a:r>
            <a:r>
              <a:rPr lang="it-IT" dirty="0" smtClean="0"/>
              <a:t> in </a:t>
            </a:r>
            <a:r>
              <a:rPr lang="it-IT" dirty="0" err="1" smtClean="0"/>
              <a:t>various</a:t>
            </a:r>
            <a:r>
              <a:rPr lang="it-IT" dirty="0" smtClean="0"/>
              <a:t> ways (i.e. </a:t>
            </a:r>
            <a:r>
              <a:rPr lang="it-IT" i="1" dirty="0" smtClean="0"/>
              <a:t>NOT</a:t>
            </a:r>
            <a:r>
              <a:rPr lang="it-IT" dirty="0" smtClean="0"/>
              <a:t> </a:t>
            </a:r>
            <a:r>
              <a:rPr lang="it-IT" dirty="0" err="1" smtClean="0"/>
              <a:t>neutrally</a:t>
            </a:r>
            <a:r>
              <a:rPr lang="it-IT" dirty="0" smtClean="0"/>
              <a:t>): </a:t>
            </a:r>
            <a:r>
              <a:rPr lang="it-IT" dirty="0" err="1" smtClean="0"/>
              <a:t>through</a:t>
            </a:r>
            <a:r>
              <a:rPr lang="it-IT" dirty="0" smtClean="0"/>
              <a:t> a </a:t>
            </a:r>
            <a:r>
              <a:rPr lang="it-IT" dirty="0" err="1" smtClean="0"/>
              <a:t>linguistic</a:t>
            </a:r>
            <a:r>
              <a:rPr lang="it-IT" dirty="0" smtClean="0"/>
              <a:t>, social and cultural </a:t>
            </a:r>
            <a:r>
              <a:rPr lang="it-IT" dirty="0" err="1" smtClean="0"/>
              <a:t>filter</a:t>
            </a:r>
            <a:endParaRPr lang="it-IT" dirty="0" smtClean="0"/>
          </a:p>
          <a:p>
            <a:pPr lvl="1" fontAlgn="auto">
              <a:spcAft>
                <a:spcPts val="0"/>
              </a:spcAft>
              <a:buFont typeface="Arial" pitchFamily="34" charset="0"/>
              <a:buChar char="–"/>
              <a:defRPr/>
            </a:pPr>
            <a:r>
              <a:rPr lang="it-IT" dirty="0" smtClean="0"/>
              <a:t>E.g. </a:t>
            </a:r>
            <a:r>
              <a:rPr lang="it-IT" dirty="0" err="1" smtClean="0"/>
              <a:t>intriguing</a:t>
            </a:r>
            <a:r>
              <a:rPr lang="it-IT" dirty="0"/>
              <a:t> </a:t>
            </a:r>
            <a:r>
              <a:rPr lang="it-IT" dirty="0" smtClean="0"/>
              <a:t>vs. </a:t>
            </a:r>
            <a:r>
              <a:rPr lang="it-IT" dirty="0" err="1" smtClean="0"/>
              <a:t>boring</a:t>
            </a:r>
            <a:r>
              <a:rPr lang="it-IT" dirty="0" smtClean="0"/>
              <a:t>, </a:t>
            </a:r>
            <a:r>
              <a:rPr lang="it-IT" dirty="0" err="1" smtClean="0"/>
              <a:t>serious</a:t>
            </a:r>
            <a:r>
              <a:rPr lang="it-IT" dirty="0"/>
              <a:t> </a:t>
            </a:r>
            <a:r>
              <a:rPr lang="it-IT" dirty="0" smtClean="0"/>
              <a:t>vs light, </a:t>
            </a:r>
            <a:r>
              <a:rPr lang="it-IT" dirty="0" err="1" smtClean="0"/>
              <a:t>formal</a:t>
            </a:r>
            <a:r>
              <a:rPr lang="it-IT" dirty="0" smtClean="0"/>
              <a:t> vs </a:t>
            </a:r>
            <a:r>
              <a:rPr lang="it-IT" dirty="0" err="1" smtClean="0"/>
              <a:t>informal</a:t>
            </a:r>
            <a:r>
              <a:rPr lang="it-IT" dirty="0" smtClean="0"/>
              <a:t>, </a:t>
            </a:r>
            <a:r>
              <a:rPr lang="it-IT" dirty="0" err="1" smtClean="0"/>
              <a:t>familiar</a:t>
            </a:r>
            <a:r>
              <a:rPr lang="it-IT" dirty="0" smtClean="0"/>
              <a:t> vs </a:t>
            </a:r>
            <a:r>
              <a:rPr lang="it-IT" dirty="0" err="1" smtClean="0"/>
              <a:t>unfamiliar</a:t>
            </a:r>
            <a:r>
              <a:rPr lang="it-IT" dirty="0" smtClean="0"/>
              <a:t>, </a:t>
            </a:r>
            <a:r>
              <a:rPr lang="it-IT" dirty="0" err="1" smtClean="0"/>
              <a:t>mysterious</a:t>
            </a:r>
            <a:r>
              <a:rPr lang="it-IT" dirty="0" smtClean="0"/>
              <a:t> vs </a:t>
            </a:r>
            <a:r>
              <a:rPr lang="it-IT" dirty="0" err="1" smtClean="0"/>
              <a:t>obvious</a:t>
            </a:r>
            <a:r>
              <a:rPr lang="it-IT" dirty="0" smtClean="0"/>
              <a:t>/</a:t>
            </a:r>
            <a:r>
              <a:rPr lang="it-IT" dirty="0" err="1" smtClean="0"/>
              <a:t>banal</a:t>
            </a:r>
            <a:endParaRPr lang="it-IT" dirty="0" smtClean="0"/>
          </a:p>
          <a:p>
            <a:pPr lvl="1" fontAlgn="auto">
              <a:spcAft>
                <a:spcPts val="0"/>
              </a:spcAft>
              <a:buFont typeface="Arial" pitchFamily="34" charset="0"/>
              <a:buChar char="–"/>
              <a:defRPr/>
            </a:pPr>
            <a:r>
              <a:rPr lang="it-IT" dirty="0" smtClean="0"/>
              <a:t>(Task: </a:t>
            </a:r>
            <a:r>
              <a:rPr lang="it-IT" dirty="0" err="1" smtClean="0"/>
              <a:t>which</a:t>
            </a:r>
            <a:r>
              <a:rPr lang="it-IT" dirty="0" smtClean="0"/>
              <a:t> of the </a:t>
            </a:r>
            <a:r>
              <a:rPr lang="it-IT" dirty="0" err="1" smtClean="0"/>
              <a:t>above</a:t>
            </a:r>
            <a:r>
              <a:rPr lang="it-IT" dirty="0" smtClean="0"/>
              <a:t> </a:t>
            </a:r>
            <a:r>
              <a:rPr lang="it-IT" dirty="0" err="1" smtClean="0"/>
              <a:t>would</a:t>
            </a:r>
            <a:r>
              <a:rPr lang="it-IT" dirty="0" smtClean="0"/>
              <a:t> </a:t>
            </a:r>
            <a:r>
              <a:rPr lang="it-IT" dirty="0" err="1" smtClean="0"/>
              <a:t>apply</a:t>
            </a:r>
            <a:r>
              <a:rPr lang="it-IT" dirty="0" smtClean="0"/>
              <a:t> to the Harry Potter saga and </a:t>
            </a:r>
            <a:r>
              <a:rPr lang="it-IT" dirty="0" err="1" smtClean="0"/>
              <a:t>why</a:t>
            </a:r>
            <a:r>
              <a:rPr lang="it-IT" dirty="0" smtClean="0"/>
              <a:t>?)</a:t>
            </a:r>
          </a:p>
        </p:txBody>
      </p:sp>
      <p:sp>
        <p:nvSpPr>
          <p:cNvPr id="4" name="Segnaposto numero diapositiva 3"/>
          <p:cNvSpPr>
            <a:spLocks noGrp="1"/>
          </p:cNvSpPr>
          <p:nvPr>
            <p:ph type="sldNum" sz="quarter" idx="12"/>
          </p:nvPr>
        </p:nvSpPr>
        <p:spPr/>
        <p:txBody>
          <a:bodyPr/>
          <a:lstStyle/>
          <a:p>
            <a:pPr>
              <a:defRPr/>
            </a:pPr>
            <a:fld id="{C237D4E6-09F6-4F83-A07A-EC261F89395E}" type="slidenum">
              <a:rPr lang="it-IT"/>
              <a:pPr>
                <a:defRPr/>
              </a:pPr>
              <a:t>19</a:t>
            </a:fld>
            <a:endParaRPr lang="it-IT"/>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olo 1"/>
          <p:cNvSpPr>
            <a:spLocks noGrp="1"/>
          </p:cNvSpPr>
          <p:nvPr>
            <p:ph type="title"/>
          </p:nvPr>
        </p:nvSpPr>
        <p:spPr/>
        <p:txBody>
          <a:bodyPr/>
          <a:lstStyle/>
          <a:p>
            <a:r>
              <a:rPr lang="it-IT" smtClean="0"/>
              <a:t>Outline</a:t>
            </a:r>
          </a:p>
        </p:txBody>
      </p:sp>
      <p:sp>
        <p:nvSpPr>
          <p:cNvPr id="15362" name="Segnaposto contenuto 2"/>
          <p:cNvSpPr>
            <a:spLocks noGrp="1"/>
          </p:cNvSpPr>
          <p:nvPr>
            <p:ph idx="1"/>
          </p:nvPr>
        </p:nvSpPr>
        <p:spPr/>
        <p:txBody>
          <a:bodyPr/>
          <a:lstStyle/>
          <a:p>
            <a:r>
              <a:rPr lang="it-IT" smtClean="0"/>
              <a:t>Food for thought</a:t>
            </a:r>
          </a:p>
          <a:p>
            <a:r>
              <a:rPr lang="it-IT" smtClean="0"/>
              <a:t>Discourse(s)</a:t>
            </a:r>
          </a:p>
          <a:p>
            <a:r>
              <a:rPr lang="it-IT" smtClean="0"/>
              <a:t>Analysis</a:t>
            </a:r>
          </a:p>
          <a:p>
            <a:r>
              <a:rPr lang="it-IT" smtClean="0"/>
              <a:t>Discourse analysis</a:t>
            </a:r>
          </a:p>
          <a:p>
            <a:r>
              <a:rPr lang="it-IT" smtClean="0"/>
              <a:t>What to analyse</a:t>
            </a:r>
          </a:p>
          <a:p>
            <a:r>
              <a:rPr lang="it-IT" smtClean="0"/>
              <a:t>Tasks</a:t>
            </a:r>
          </a:p>
        </p:txBody>
      </p:sp>
      <p:sp>
        <p:nvSpPr>
          <p:cNvPr id="4" name="Segnaposto numero diapositiva 3"/>
          <p:cNvSpPr>
            <a:spLocks noGrp="1"/>
          </p:cNvSpPr>
          <p:nvPr>
            <p:ph type="sldNum" sz="quarter" idx="12"/>
          </p:nvPr>
        </p:nvSpPr>
        <p:spPr/>
        <p:txBody>
          <a:bodyPr/>
          <a:lstStyle/>
          <a:p>
            <a:pPr>
              <a:defRPr/>
            </a:pPr>
            <a:fld id="{A3503A13-5D7C-4FB2-811B-867C2323CC2B}" type="slidenum">
              <a:rPr lang="it-IT"/>
              <a:pPr>
                <a:defRPr/>
              </a:pPr>
              <a:t>2</a:t>
            </a:fld>
            <a:endParaRPr lang="it-IT"/>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olo 1"/>
          <p:cNvSpPr>
            <a:spLocks noGrp="1"/>
          </p:cNvSpPr>
          <p:nvPr>
            <p:ph type="title"/>
          </p:nvPr>
        </p:nvSpPr>
        <p:spPr>
          <a:xfrm>
            <a:off x="457200" y="274638"/>
            <a:ext cx="8229600" cy="922337"/>
          </a:xfrm>
        </p:spPr>
        <p:txBody>
          <a:bodyPr/>
          <a:lstStyle/>
          <a:p>
            <a:r>
              <a:rPr lang="it-IT" smtClean="0"/>
              <a:t>I. The external world, cont. 1</a:t>
            </a:r>
          </a:p>
        </p:txBody>
      </p:sp>
      <p:sp>
        <p:nvSpPr>
          <p:cNvPr id="3" name="Segnaposto contenuto 2"/>
          <p:cNvSpPr>
            <a:spLocks noGrp="1"/>
          </p:cNvSpPr>
          <p:nvPr>
            <p:ph idx="1"/>
          </p:nvPr>
        </p:nvSpPr>
        <p:spPr>
          <a:xfrm>
            <a:off x="457200" y="1412875"/>
            <a:ext cx="8229600" cy="4713288"/>
          </a:xfrm>
        </p:spPr>
        <p:txBody>
          <a:bodyPr rtlCol="0">
            <a:normAutofit fontScale="92500" lnSpcReduction="10000"/>
          </a:bodyPr>
          <a:lstStyle/>
          <a:p>
            <a:pPr marL="342900" lvl="1" indent="-342900" fontAlgn="auto">
              <a:spcAft>
                <a:spcPts val="0"/>
              </a:spcAft>
              <a:buFont typeface="Arial" pitchFamily="34" charset="0"/>
              <a:buChar char="•"/>
              <a:defRPr/>
            </a:pPr>
            <a:r>
              <a:rPr lang="it-IT" dirty="0" smtClean="0"/>
              <a:t>NB: </a:t>
            </a:r>
            <a:r>
              <a:rPr lang="it-IT" dirty="0" err="1" smtClean="0"/>
              <a:t>what</a:t>
            </a:r>
            <a:r>
              <a:rPr lang="it-IT" dirty="0" smtClean="0"/>
              <a:t> </a:t>
            </a:r>
            <a:r>
              <a:rPr lang="it-IT" dirty="0" err="1" smtClean="0"/>
              <a:t>is</a:t>
            </a:r>
            <a:r>
              <a:rPr lang="it-IT" dirty="0" smtClean="0"/>
              <a:t> </a:t>
            </a:r>
            <a:r>
              <a:rPr lang="it-IT" i="1" dirty="0" smtClean="0"/>
              <a:t>NOT</a:t>
            </a:r>
            <a:r>
              <a:rPr lang="it-IT" dirty="0" smtClean="0"/>
              <a:t> </a:t>
            </a:r>
            <a:r>
              <a:rPr lang="it-IT" dirty="0" err="1" smtClean="0"/>
              <a:t>said</a:t>
            </a:r>
            <a:r>
              <a:rPr lang="it-IT" dirty="0" smtClean="0"/>
              <a:t> </a:t>
            </a:r>
            <a:r>
              <a:rPr lang="it-IT" dirty="0" err="1" smtClean="0"/>
              <a:t>is</a:t>
            </a:r>
            <a:r>
              <a:rPr lang="it-IT" dirty="0" smtClean="0"/>
              <a:t> </a:t>
            </a:r>
            <a:r>
              <a:rPr lang="it-IT" dirty="0" err="1" smtClean="0"/>
              <a:t>as</a:t>
            </a:r>
            <a:r>
              <a:rPr lang="it-IT" dirty="0" smtClean="0"/>
              <a:t> </a:t>
            </a:r>
            <a:r>
              <a:rPr lang="it-IT" dirty="0" err="1" smtClean="0"/>
              <a:t>important</a:t>
            </a:r>
            <a:r>
              <a:rPr lang="it-IT" dirty="0" smtClean="0"/>
              <a:t> </a:t>
            </a:r>
            <a:r>
              <a:rPr lang="it-IT" dirty="0" err="1" smtClean="0"/>
              <a:t>as</a:t>
            </a:r>
            <a:r>
              <a:rPr lang="it-IT" dirty="0" smtClean="0"/>
              <a:t> </a:t>
            </a:r>
            <a:r>
              <a:rPr lang="it-IT" dirty="0" err="1" smtClean="0"/>
              <a:t>what</a:t>
            </a:r>
            <a:r>
              <a:rPr lang="it-IT" dirty="0" smtClean="0"/>
              <a:t> </a:t>
            </a:r>
            <a:r>
              <a:rPr lang="it-IT" i="1" dirty="0" smtClean="0"/>
              <a:t>IS</a:t>
            </a:r>
            <a:r>
              <a:rPr lang="it-IT" dirty="0" smtClean="0"/>
              <a:t> </a:t>
            </a:r>
            <a:r>
              <a:rPr lang="it-IT" dirty="0" err="1" smtClean="0"/>
              <a:t>said</a:t>
            </a:r>
            <a:r>
              <a:rPr lang="it-IT" dirty="0" smtClean="0"/>
              <a:t>, </a:t>
            </a:r>
            <a:r>
              <a:rPr lang="it-IT" dirty="0" err="1" smtClean="0"/>
              <a:t>that</a:t>
            </a:r>
            <a:r>
              <a:rPr lang="it-IT" dirty="0" smtClean="0"/>
              <a:t> </a:t>
            </a:r>
            <a:r>
              <a:rPr lang="it-IT" dirty="0" err="1" smtClean="0"/>
              <a:t>is</a:t>
            </a:r>
            <a:r>
              <a:rPr lang="it-IT" dirty="0" smtClean="0"/>
              <a:t>, </a:t>
            </a:r>
            <a:r>
              <a:rPr lang="it-IT" dirty="0" err="1" smtClean="0"/>
              <a:t>it</a:t>
            </a:r>
            <a:r>
              <a:rPr lang="it-IT" dirty="0" smtClean="0"/>
              <a:t> </a:t>
            </a:r>
            <a:r>
              <a:rPr lang="it-IT" dirty="0" err="1" smtClean="0"/>
              <a:t>has</a:t>
            </a:r>
            <a:r>
              <a:rPr lang="it-IT" dirty="0" smtClean="0"/>
              <a:t> an impact on the </a:t>
            </a:r>
            <a:r>
              <a:rPr lang="it-IT" i="1" dirty="0" smtClean="0"/>
              <a:t>NON-</a:t>
            </a:r>
            <a:r>
              <a:rPr lang="it-IT" i="1" dirty="0" err="1" smtClean="0"/>
              <a:t>neutral</a:t>
            </a:r>
            <a:r>
              <a:rPr lang="it-IT" i="1" dirty="0" smtClean="0"/>
              <a:t> </a:t>
            </a:r>
            <a:r>
              <a:rPr lang="it-IT" i="1" dirty="0" err="1" smtClean="0"/>
              <a:t>representation</a:t>
            </a:r>
            <a:r>
              <a:rPr lang="it-IT" dirty="0" smtClean="0"/>
              <a:t> of the world </a:t>
            </a:r>
          </a:p>
          <a:p>
            <a:pPr marL="742950" lvl="2" indent="-342900" fontAlgn="auto">
              <a:spcAft>
                <a:spcPts val="0"/>
              </a:spcAft>
              <a:buFont typeface="Arial" pitchFamily="34" charset="0"/>
              <a:buChar char="•"/>
              <a:defRPr/>
            </a:pPr>
            <a:r>
              <a:rPr lang="it-IT" dirty="0" smtClean="0"/>
              <a:t>E.g. </a:t>
            </a:r>
            <a:r>
              <a:rPr lang="it-IT" dirty="0" err="1" smtClean="0"/>
              <a:t>Think</a:t>
            </a:r>
            <a:r>
              <a:rPr lang="it-IT" dirty="0" smtClean="0"/>
              <a:t> of a </a:t>
            </a:r>
            <a:r>
              <a:rPr lang="it-IT" dirty="0" err="1" smtClean="0"/>
              <a:t>quotation</a:t>
            </a:r>
            <a:r>
              <a:rPr lang="it-IT" dirty="0" smtClean="0"/>
              <a:t> in French </a:t>
            </a:r>
            <a:r>
              <a:rPr lang="it-IT" dirty="0" err="1" smtClean="0"/>
              <a:t>that</a:t>
            </a:r>
            <a:r>
              <a:rPr lang="it-IT" dirty="0" smtClean="0"/>
              <a:t> </a:t>
            </a:r>
            <a:r>
              <a:rPr lang="it-IT" dirty="0" err="1" smtClean="0"/>
              <a:t>you</a:t>
            </a:r>
            <a:r>
              <a:rPr lang="it-IT" dirty="0" smtClean="0"/>
              <a:t> </a:t>
            </a:r>
            <a:r>
              <a:rPr lang="it-IT" dirty="0" err="1" smtClean="0"/>
              <a:t>may</a:t>
            </a:r>
            <a:r>
              <a:rPr lang="it-IT" dirty="0" smtClean="0"/>
              <a:t> </a:t>
            </a:r>
            <a:r>
              <a:rPr lang="it-IT" dirty="0" err="1" smtClean="0"/>
              <a:t>find</a:t>
            </a:r>
            <a:r>
              <a:rPr lang="it-IT" dirty="0" smtClean="0"/>
              <a:t> in an English book; </a:t>
            </a:r>
            <a:r>
              <a:rPr lang="it-IT" dirty="0" err="1" smtClean="0"/>
              <a:t>if</a:t>
            </a:r>
            <a:r>
              <a:rPr lang="it-IT" dirty="0" smtClean="0"/>
              <a:t> </a:t>
            </a:r>
            <a:r>
              <a:rPr lang="it-IT" dirty="0" err="1" smtClean="0"/>
              <a:t>it</a:t>
            </a:r>
            <a:r>
              <a:rPr lang="it-IT" dirty="0" smtClean="0"/>
              <a:t> </a:t>
            </a:r>
            <a:r>
              <a:rPr lang="it-IT" dirty="0" err="1" smtClean="0"/>
              <a:t>comes</a:t>
            </a:r>
            <a:r>
              <a:rPr lang="it-IT" dirty="0" smtClean="0"/>
              <a:t> </a:t>
            </a:r>
            <a:r>
              <a:rPr lang="it-IT" dirty="0" err="1" smtClean="0"/>
              <a:t>without</a:t>
            </a:r>
            <a:r>
              <a:rPr lang="it-IT" dirty="0" smtClean="0"/>
              <a:t> an English </a:t>
            </a:r>
            <a:r>
              <a:rPr lang="it-IT" dirty="0" err="1" smtClean="0"/>
              <a:t>translation</a:t>
            </a:r>
            <a:r>
              <a:rPr lang="it-IT" dirty="0" smtClean="0"/>
              <a:t>, </a:t>
            </a:r>
            <a:r>
              <a:rPr lang="it-IT" dirty="0" err="1" smtClean="0"/>
              <a:t>what</a:t>
            </a:r>
            <a:r>
              <a:rPr lang="it-IT" dirty="0" smtClean="0"/>
              <a:t> </a:t>
            </a:r>
            <a:r>
              <a:rPr lang="it-IT" dirty="0" err="1" smtClean="0"/>
              <a:t>could</a:t>
            </a:r>
            <a:r>
              <a:rPr lang="it-IT" dirty="0" smtClean="0"/>
              <a:t> </a:t>
            </a:r>
            <a:r>
              <a:rPr lang="it-IT" dirty="0" err="1" smtClean="0"/>
              <a:t>this</a:t>
            </a:r>
            <a:r>
              <a:rPr lang="it-IT" dirty="0" smtClean="0"/>
              <a:t> </a:t>
            </a:r>
            <a:r>
              <a:rPr lang="it-IT" dirty="0" err="1" smtClean="0"/>
              <a:t>suggest</a:t>
            </a:r>
            <a:r>
              <a:rPr lang="it-IT" dirty="0" smtClean="0"/>
              <a:t> </a:t>
            </a:r>
            <a:r>
              <a:rPr lang="it-IT" dirty="0" err="1" smtClean="0"/>
              <a:t>about</a:t>
            </a:r>
            <a:r>
              <a:rPr lang="it-IT" dirty="0" smtClean="0"/>
              <a:t> the </a:t>
            </a:r>
            <a:r>
              <a:rPr lang="it-IT" dirty="0" err="1" smtClean="0"/>
              <a:t>writer</a:t>
            </a:r>
            <a:r>
              <a:rPr lang="it-IT" dirty="0" smtClean="0"/>
              <a:t> (and </a:t>
            </a:r>
            <a:r>
              <a:rPr lang="it-IT" dirty="0" err="1" smtClean="0"/>
              <a:t>what</a:t>
            </a:r>
            <a:r>
              <a:rPr lang="it-IT" dirty="0" smtClean="0"/>
              <a:t> </a:t>
            </a:r>
            <a:r>
              <a:rPr lang="it-IT" dirty="0" err="1" smtClean="0"/>
              <a:t>they</a:t>
            </a:r>
            <a:r>
              <a:rPr lang="it-IT" dirty="0" smtClean="0"/>
              <a:t> </a:t>
            </a:r>
            <a:r>
              <a:rPr lang="it-IT" dirty="0" err="1" smtClean="0"/>
              <a:t>expect</a:t>
            </a:r>
            <a:r>
              <a:rPr lang="it-IT" dirty="0" smtClean="0"/>
              <a:t>/</a:t>
            </a:r>
            <a:r>
              <a:rPr lang="it-IT" dirty="0" err="1" smtClean="0"/>
              <a:t>think</a:t>
            </a:r>
            <a:r>
              <a:rPr lang="it-IT" dirty="0" smtClean="0"/>
              <a:t> of the </a:t>
            </a:r>
            <a:r>
              <a:rPr lang="it-IT" dirty="0" err="1" smtClean="0"/>
              <a:t>reader</a:t>
            </a:r>
            <a:r>
              <a:rPr lang="it-IT" dirty="0" smtClean="0"/>
              <a:t>)?</a:t>
            </a:r>
          </a:p>
          <a:p>
            <a:pPr marL="742950" lvl="2" indent="-342900" fontAlgn="auto">
              <a:spcAft>
                <a:spcPts val="0"/>
              </a:spcAft>
              <a:buFont typeface="Arial" pitchFamily="34" charset="0"/>
              <a:buChar char="•"/>
              <a:defRPr/>
            </a:pPr>
            <a:r>
              <a:rPr lang="it-IT" dirty="0" smtClean="0"/>
              <a:t>E.g. </a:t>
            </a:r>
            <a:r>
              <a:rPr lang="it-IT" dirty="0" err="1"/>
              <a:t>W</a:t>
            </a:r>
            <a:r>
              <a:rPr lang="it-IT" dirty="0" err="1" smtClean="0"/>
              <a:t>hat</a:t>
            </a:r>
            <a:r>
              <a:rPr lang="it-IT" dirty="0" smtClean="0"/>
              <a:t> </a:t>
            </a:r>
            <a:r>
              <a:rPr lang="it-IT" dirty="0" err="1" smtClean="0"/>
              <a:t>does</a:t>
            </a:r>
            <a:r>
              <a:rPr lang="it-IT" dirty="0" smtClean="0"/>
              <a:t> the use of an </a:t>
            </a:r>
            <a:r>
              <a:rPr lang="it-IT" dirty="0" err="1" smtClean="0"/>
              <a:t>agentless</a:t>
            </a:r>
            <a:r>
              <a:rPr lang="it-IT" dirty="0" smtClean="0"/>
              <a:t> passive </a:t>
            </a:r>
            <a:r>
              <a:rPr lang="it-IT" dirty="0" err="1" smtClean="0"/>
              <a:t>suggest</a:t>
            </a:r>
            <a:r>
              <a:rPr lang="it-IT" dirty="0" smtClean="0"/>
              <a:t>, </a:t>
            </a:r>
            <a:r>
              <a:rPr lang="it-IT" dirty="0" err="1" smtClean="0"/>
              <a:t>as</a:t>
            </a:r>
            <a:r>
              <a:rPr lang="it-IT" dirty="0" smtClean="0"/>
              <a:t> in «</a:t>
            </a:r>
            <a:r>
              <a:rPr lang="it-IT" dirty="0" err="1" smtClean="0"/>
              <a:t>It</a:t>
            </a:r>
            <a:r>
              <a:rPr lang="it-IT" dirty="0" smtClean="0"/>
              <a:t> </a:t>
            </a:r>
            <a:r>
              <a:rPr lang="it-IT" dirty="0" err="1" smtClean="0"/>
              <a:t>is</a:t>
            </a:r>
            <a:r>
              <a:rPr lang="it-IT" dirty="0" smtClean="0"/>
              <a:t> a </a:t>
            </a:r>
            <a:r>
              <a:rPr lang="it-IT" dirty="0" err="1" smtClean="0"/>
              <a:t>truth</a:t>
            </a:r>
            <a:r>
              <a:rPr lang="it-IT" dirty="0" smtClean="0"/>
              <a:t> </a:t>
            </a:r>
            <a:r>
              <a:rPr lang="it-IT" dirty="0" err="1" smtClean="0"/>
              <a:t>universally</a:t>
            </a:r>
            <a:r>
              <a:rPr lang="it-IT" dirty="0" smtClean="0"/>
              <a:t> </a:t>
            </a:r>
            <a:r>
              <a:rPr lang="it-IT" dirty="0" err="1" smtClean="0"/>
              <a:t>acknowledged</a:t>
            </a:r>
            <a:r>
              <a:rPr lang="it-IT" dirty="0" smtClean="0"/>
              <a:t> </a:t>
            </a:r>
            <a:r>
              <a:rPr lang="it-IT" dirty="0" err="1" smtClean="0"/>
              <a:t>that</a:t>
            </a:r>
            <a:r>
              <a:rPr lang="it-IT" dirty="0" smtClean="0"/>
              <a:t> a single man in </a:t>
            </a:r>
            <a:r>
              <a:rPr lang="it-IT" dirty="0" err="1" smtClean="0"/>
              <a:t>possession</a:t>
            </a:r>
            <a:r>
              <a:rPr lang="it-IT" dirty="0" smtClean="0"/>
              <a:t> of a </a:t>
            </a:r>
            <a:r>
              <a:rPr lang="it-IT" dirty="0" err="1" smtClean="0"/>
              <a:t>good</a:t>
            </a:r>
            <a:r>
              <a:rPr lang="it-IT" dirty="0" smtClean="0"/>
              <a:t> fortune must be in </a:t>
            </a:r>
            <a:r>
              <a:rPr lang="it-IT" dirty="0" err="1" smtClean="0"/>
              <a:t>want</a:t>
            </a:r>
            <a:r>
              <a:rPr lang="it-IT" dirty="0" smtClean="0"/>
              <a:t> of a </a:t>
            </a:r>
            <a:r>
              <a:rPr lang="it-IT" dirty="0" err="1" smtClean="0"/>
              <a:t>wife</a:t>
            </a:r>
            <a:r>
              <a:rPr lang="it-IT" dirty="0" smtClean="0"/>
              <a:t>» or «A man </a:t>
            </a:r>
            <a:r>
              <a:rPr lang="it-IT" dirty="0" err="1" smtClean="0"/>
              <a:t>was</a:t>
            </a:r>
            <a:r>
              <a:rPr lang="it-IT" dirty="0" smtClean="0"/>
              <a:t> </a:t>
            </a:r>
            <a:r>
              <a:rPr lang="it-IT" dirty="0" err="1" smtClean="0"/>
              <a:t>mugged</a:t>
            </a:r>
            <a:r>
              <a:rPr lang="it-IT" dirty="0" smtClean="0"/>
              <a:t> last night on the way home from work»?</a:t>
            </a:r>
          </a:p>
          <a:p>
            <a:pPr marL="742950" lvl="2" indent="-342900" fontAlgn="auto">
              <a:spcAft>
                <a:spcPts val="0"/>
              </a:spcAft>
              <a:buFont typeface="Arial" pitchFamily="34" charset="0"/>
              <a:buChar char="•"/>
              <a:defRPr/>
            </a:pPr>
            <a:r>
              <a:rPr lang="it-IT" dirty="0" smtClean="0"/>
              <a:t>(</a:t>
            </a:r>
            <a:r>
              <a:rPr lang="it-IT" dirty="0" err="1" smtClean="0"/>
              <a:t>Discussion</a:t>
            </a:r>
            <a:r>
              <a:rPr lang="it-IT" dirty="0" smtClean="0"/>
              <a:t> </a:t>
            </a:r>
            <a:r>
              <a:rPr lang="it-IT" dirty="0" err="1" smtClean="0"/>
              <a:t>questions</a:t>
            </a:r>
            <a:r>
              <a:rPr lang="it-IT" dirty="0" smtClean="0"/>
              <a:t>: Do </a:t>
            </a:r>
            <a:r>
              <a:rPr lang="it-IT" dirty="0" err="1" smtClean="0"/>
              <a:t>you</a:t>
            </a:r>
            <a:r>
              <a:rPr lang="it-IT" dirty="0" smtClean="0"/>
              <a:t> </a:t>
            </a:r>
            <a:r>
              <a:rPr lang="it-IT" dirty="0" err="1" smtClean="0"/>
              <a:t>agree</a:t>
            </a:r>
            <a:r>
              <a:rPr lang="it-IT" dirty="0" smtClean="0"/>
              <a:t> </a:t>
            </a:r>
            <a:r>
              <a:rPr lang="it-IT" dirty="0" err="1" smtClean="0"/>
              <a:t>that</a:t>
            </a:r>
            <a:r>
              <a:rPr lang="it-IT" dirty="0" smtClean="0"/>
              <a:t> </a:t>
            </a:r>
            <a:r>
              <a:rPr lang="it-IT" i="1" dirty="0" smtClean="0"/>
              <a:t>No </a:t>
            </a:r>
            <a:r>
              <a:rPr lang="it-IT" i="1" dirty="0" err="1" smtClean="0"/>
              <a:t>linguistic</a:t>
            </a:r>
            <a:r>
              <a:rPr lang="it-IT" i="1" dirty="0" smtClean="0"/>
              <a:t> </a:t>
            </a:r>
            <a:r>
              <a:rPr lang="it-IT" i="1" dirty="0" err="1" smtClean="0"/>
              <a:t>choice</a:t>
            </a:r>
            <a:r>
              <a:rPr lang="it-IT" i="1" dirty="0" smtClean="0"/>
              <a:t> in </a:t>
            </a:r>
            <a:r>
              <a:rPr lang="it-IT" i="1" dirty="0" err="1" smtClean="0"/>
              <a:t>communication</a:t>
            </a:r>
            <a:r>
              <a:rPr lang="it-IT" i="1" dirty="0" smtClean="0"/>
              <a:t> </a:t>
            </a:r>
            <a:r>
              <a:rPr lang="it-IT" i="1" dirty="0" err="1" smtClean="0"/>
              <a:t>is</a:t>
            </a:r>
            <a:r>
              <a:rPr lang="it-IT" i="1" dirty="0" smtClean="0"/>
              <a:t> </a:t>
            </a:r>
            <a:r>
              <a:rPr lang="it-IT" i="1" dirty="0" err="1" smtClean="0"/>
              <a:t>innocent</a:t>
            </a:r>
            <a:r>
              <a:rPr lang="it-IT" dirty="0" smtClean="0"/>
              <a:t>? How </a:t>
            </a:r>
            <a:r>
              <a:rPr lang="it-IT" dirty="0" err="1" smtClean="0"/>
              <a:t>would</a:t>
            </a:r>
            <a:r>
              <a:rPr lang="it-IT" dirty="0" smtClean="0"/>
              <a:t> </a:t>
            </a:r>
            <a:r>
              <a:rPr lang="it-IT" dirty="0" err="1" smtClean="0"/>
              <a:t>you</a:t>
            </a:r>
            <a:r>
              <a:rPr lang="it-IT" dirty="0" smtClean="0"/>
              <a:t> </a:t>
            </a:r>
            <a:r>
              <a:rPr lang="it-IT" dirty="0" err="1" smtClean="0"/>
              <a:t>paraphrase</a:t>
            </a:r>
            <a:r>
              <a:rPr lang="it-IT" dirty="0" smtClean="0"/>
              <a:t> </a:t>
            </a:r>
            <a:r>
              <a:rPr lang="it-IT" dirty="0" err="1" smtClean="0"/>
              <a:t>this</a:t>
            </a:r>
            <a:r>
              <a:rPr lang="it-IT" dirty="0" smtClean="0"/>
              <a:t> statement?)</a:t>
            </a:r>
          </a:p>
          <a:p>
            <a:pPr fontAlgn="auto">
              <a:spcAft>
                <a:spcPts val="0"/>
              </a:spcAft>
              <a:buFont typeface="Arial" pitchFamily="34" charset="0"/>
              <a:buChar char="•"/>
              <a:defRPr/>
            </a:pPr>
            <a:endParaRPr lang="it-IT" dirty="0"/>
          </a:p>
        </p:txBody>
      </p:sp>
      <p:sp>
        <p:nvSpPr>
          <p:cNvPr id="4" name="Segnaposto numero diapositiva 3"/>
          <p:cNvSpPr>
            <a:spLocks noGrp="1"/>
          </p:cNvSpPr>
          <p:nvPr>
            <p:ph type="sldNum" sz="quarter" idx="12"/>
          </p:nvPr>
        </p:nvSpPr>
        <p:spPr/>
        <p:txBody>
          <a:bodyPr/>
          <a:lstStyle/>
          <a:p>
            <a:pPr>
              <a:defRPr/>
            </a:pPr>
            <a:fld id="{F1D5D631-7454-479C-B18B-618AF7C452DD}" type="slidenum">
              <a:rPr lang="it-IT"/>
              <a:pPr>
                <a:defRPr/>
              </a:pPr>
              <a:t>20</a:t>
            </a:fld>
            <a:endParaRPr lang="it-IT"/>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7875"/>
          </a:xfrm>
        </p:spPr>
        <p:txBody>
          <a:bodyPr rtlCol="0">
            <a:normAutofit fontScale="90000"/>
          </a:bodyPr>
          <a:lstStyle/>
          <a:p>
            <a:pPr fontAlgn="auto">
              <a:spcAft>
                <a:spcPts val="0"/>
              </a:spcAft>
              <a:defRPr/>
            </a:pPr>
            <a:r>
              <a:rPr lang="it-IT" dirty="0" smtClean="0"/>
              <a:t>II. </a:t>
            </a:r>
            <a:r>
              <a:rPr lang="it-IT" dirty="0" err="1" smtClean="0"/>
              <a:t>Linguistic</a:t>
            </a:r>
            <a:r>
              <a:rPr lang="it-IT" dirty="0" smtClean="0"/>
              <a:t> </a:t>
            </a:r>
            <a:r>
              <a:rPr lang="it-IT" dirty="0" err="1" smtClean="0"/>
              <a:t>constraints</a:t>
            </a:r>
            <a:r>
              <a:rPr lang="it-IT" dirty="0" smtClean="0"/>
              <a:t> and </a:t>
            </a:r>
            <a:r>
              <a:rPr lang="it-IT" dirty="0" err="1" smtClean="0"/>
              <a:t>options</a:t>
            </a:r>
            <a:endParaRPr lang="it-IT" dirty="0"/>
          </a:p>
        </p:txBody>
      </p:sp>
      <p:sp>
        <p:nvSpPr>
          <p:cNvPr id="3" name="Segnaposto contenuto 2"/>
          <p:cNvSpPr>
            <a:spLocks noGrp="1"/>
          </p:cNvSpPr>
          <p:nvPr>
            <p:ph idx="1"/>
          </p:nvPr>
        </p:nvSpPr>
        <p:spPr>
          <a:xfrm>
            <a:off x="457200" y="1341438"/>
            <a:ext cx="8229600" cy="4784725"/>
          </a:xfrm>
        </p:spPr>
        <p:txBody>
          <a:bodyPr rtlCol="0">
            <a:normAutofit fontScale="85000" lnSpcReduction="20000"/>
          </a:bodyPr>
          <a:lstStyle/>
          <a:p>
            <a:pPr fontAlgn="auto">
              <a:spcAft>
                <a:spcPts val="0"/>
              </a:spcAft>
              <a:buFont typeface="Arial" pitchFamily="34" charset="0"/>
              <a:buChar char="•"/>
              <a:defRPr/>
            </a:pPr>
            <a:r>
              <a:rPr lang="it-IT" dirty="0" err="1" smtClean="0"/>
              <a:t>Consider</a:t>
            </a:r>
            <a:r>
              <a:rPr lang="it-IT" dirty="0" smtClean="0"/>
              <a:t> </a:t>
            </a:r>
            <a:r>
              <a:rPr lang="it-IT" dirty="0" err="1" smtClean="0"/>
              <a:t>this</a:t>
            </a:r>
            <a:r>
              <a:rPr lang="it-IT" dirty="0" smtClean="0"/>
              <a:t> English made-up </a:t>
            </a:r>
            <a:r>
              <a:rPr lang="it-IT" dirty="0" err="1" smtClean="0"/>
              <a:t>dialogue</a:t>
            </a:r>
            <a:r>
              <a:rPr lang="it-IT" dirty="0" smtClean="0"/>
              <a:t> </a:t>
            </a:r>
          </a:p>
          <a:p>
            <a:pPr lvl="1" fontAlgn="auto">
              <a:spcAft>
                <a:spcPts val="0"/>
              </a:spcAft>
              <a:buFont typeface="Arial" pitchFamily="34" charset="0"/>
              <a:buChar char="–"/>
              <a:defRPr/>
            </a:pPr>
            <a:r>
              <a:rPr lang="it-IT" i="1" dirty="0" smtClean="0"/>
              <a:t>A. </a:t>
            </a:r>
            <a:r>
              <a:rPr lang="it-IT" i="1" dirty="0" err="1" smtClean="0"/>
              <a:t>Mom</a:t>
            </a:r>
            <a:r>
              <a:rPr lang="it-IT" i="1" dirty="0" smtClean="0"/>
              <a:t>, </a:t>
            </a:r>
            <a:r>
              <a:rPr lang="it-IT" i="1" dirty="0" err="1" smtClean="0"/>
              <a:t>I’m</a:t>
            </a:r>
            <a:r>
              <a:rPr lang="it-IT" i="1" dirty="0" smtClean="0"/>
              <a:t> </a:t>
            </a:r>
            <a:r>
              <a:rPr lang="it-IT" i="1" dirty="0" err="1" smtClean="0"/>
              <a:t>going</a:t>
            </a:r>
            <a:r>
              <a:rPr lang="it-IT" i="1" dirty="0" smtClean="0"/>
              <a:t> out with a friend.</a:t>
            </a:r>
          </a:p>
          <a:p>
            <a:pPr lvl="1" fontAlgn="auto">
              <a:spcAft>
                <a:spcPts val="0"/>
              </a:spcAft>
              <a:buFont typeface="Arial" pitchFamily="34" charset="0"/>
              <a:buChar char="–"/>
              <a:defRPr/>
            </a:pPr>
            <a:r>
              <a:rPr lang="it-IT" i="1" dirty="0" smtClean="0"/>
              <a:t>B. </a:t>
            </a:r>
            <a:r>
              <a:rPr lang="it-IT" i="1" dirty="0" err="1" smtClean="0"/>
              <a:t>Who</a:t>
            </a:r>
            <a:r>
              <a:rPr lang="it-IT" i="1" dirty="0" smtClean="0"/>
              <a:t> </a:t>
            </a:r>
            <a:r>
              <a:rPr lang="it-IT" i="1" dirty="0" err="1" smtClean="0"/>
              <a:t>is</a:t>
            </a:r>
            <a:r>
              <a:rPr lang="it-IT" i="1" dirty="0" smtClean="0"/>
              <a:t> </a:t>
            </a:r>
            <a:r>
              <a:rPr lang="it-IT" i="1" dirty="0" err="1" smtClean="0"/>
              <a:t>this</a:t>
            </a:r>
            <a:r>
              <a:rPr lang="it-IT" i="1" dirty="0" smtClean="0"/>
              <a:t> friend?</a:t>
            </a:r>
          </a:p>
          <a:p>
            <a:pPr lvl="1" fontAlgn="auto">
              <a:spcAft>
                <a:spcPts val="0"/>
              </a:spcAft>
              <a:buFont typeface="Arial" pitchFamily="34" charset="0"/>
              <a:buChar char="–"/>
              <a:defRPr/>
            </a:pPr>
            <a:r>
              <a:rPr lang="it-IT" i="1" dirty="0" smtClean="0"/>
              <a:t>A. Just a friend from </a:t>
            </a:r>
            <a:r>
              <a:rPr lang="it-IT" i="1" dirty="0" err="1" smtClean="0"/>
              <a:t>school</a:t>
            </a:r>
            <a:r>
              <a:rPr lang="it-IT" i="1" dirty="0" smtClean="0"/>
              <a:t>.</a:t>
            </a:r>
            <a:endParaRPr lang="it-IT" i="1" dirty="0"/>
          </a:p>
          <a:p>
            <a:pPr lvl="1" fontAlgn="auto">
              <a:spcAft>
                <a:spcPts val="0"/>
              </a:spcAft>
              <a:buFont typeface="Arial" pitchFamily="34" charset="0"/>
              <a:buChar char="–"/>
              <a:defRPr/>
            </a:pPr>
            <a:r>
              <a:rPr lang="it-IT" i="1" dirty="0" smtClean="0"/>
              <a:t>B. And </a:t>
            </a:r>
            <a:r>
              <a:rPr lang="it-IT" i="1" dirty="0" err="1" smtClean="0"/>
              <a:t>their</a:t>
            </a:r>
            <a:r>
              <a:rPr lang="it-IT" i="1" dirty="0" smtClean="0"/>
              <a:t> </a:t>
            </a:r>
            <a:r>
              <a:rPr lang="it-IT" i="1" dirty="0" err="1" smtClean="0"/>
              <a:t>name</a:t>
            </a:r>
            <a:r>
              <a:rPr lang="it-IT" i="1" dirty="0" smtClean="0"/>
              <a:t>?</a:t>
            </a:r>
          </a:p>
          <a:p>
            <a:pPr lvl="1" fontAlgn="auto">
              <a:spcAft>
                <a:spcPts val="0"/>
              </a:spcAft>
              <a:buFont typeface="Arial" pitchFamily="34" charset="0"/>
              <a:buChar char="–"/>
              <a:defRPr/>
            </a:pPr>
            <a:r>
              <a:rPr lang="it-IT" i="1" dirty="0" smtClean="0"/>
              <a:t>A. </a:t>
            </a:r>
            <a:r>
              <a:rPr lang="it-IT" i="1" dirty="0" err="1" smtClean="0"/>
              <a:t>Pat</a:t>
            </a:r>
            <a:r>
              <a:rPr lang="it-IT" i="1" dirty="0" smtClean="0"/>
              <a:t>, </a:t>
            </a:r>
            <a:r>
              <a:rPr lang="it-IT" i="1" dirty="0" err="1" smtClean="0"/>
              <a:t>Pat</a:t>
            </a:r>
            <a:r>
              <a:rPr lang="it-IT" i="1" dirty="0" smtClean="0"/>
              <a:t> Morgan</a:t>
            </a:r>
          </a:p>
          <a:p>
            <a:pPr fontAlgn="auto">
              <a:spcAft>
                <a:spcPts val="0"/>
              </a:spcAft>
              <a:buFont typeface="Arial" pitchFamily="34" charset="0"/>
              <a:buChar char="•"/>
              <a:defRPr/>
            </a:pPr>
            <a:r>
              <a:rPr lang="it-IT" dirty="0" err="1" smtClean="0"/>
              <a:t>Where</a:t>
            </a:r>
            <a:r>
              <a:rPr lang="it-IT" dirty="0" smtClean="0"/>
              <a:t> </a:t>
            </a:r>
            <a:r>
              <a:rPr lang="it-IT" dirty="0" err="1" smtClean="0"/>
              <a:t>is</a:t>
            </a:r>
            <a:r>
              <a:rPr lang="it-IT" dirty="0" smtClean="0"/>
              <a:t> </a:t>
            </a:r>
            <a:r>
              <a:rPr lang="it-IT" dirty="0" err="1" smtClean="0"/>
              <a:t>grammatical</a:t>
            </a:r>
            <a:r>
              <a:rPr lang="it-IT" dirty="0" smtClean="0"/>
              <a:t> gender an option vs a </a:t>
            </a:r>
            <a:r>
              <a:rPr lang="it-IT" dirty="0" err="1" smtClean="0"/>
              <a:t>constraint</a:t>
            </a:r>
            <a:r>
              <a:rPr lang="it-IT" dirty="0" smtClean="0"/>
              <a:t>?</a:t>
            </a:r>
          </a:p>
          <a:p>
            <a:pPr lvl="1" fontAlgn="auto">
              <a:spcAft>
                <a:spcPts val="0"/>
              </a:spcAft>
              <a:buFont typeface="Arial" pitchFamily="34" charset="0"/>
              <a:buChar char="–"/>
              <a:defRPr/>
            </a:pPr>
            <a:r>
              <a:rPr lang="it-IT" dirty="0" err="1" smtClean="0"/>
              <a:t>Would</a:t>
            </a:r>
            <a:r>
              <a:rPr lang="it-IT" dirty="0" smtClean="0"/>
              <a:t> the </a:t>
            </a:r>
            <a:r>
              <a:rPr lang="it-IT" dirty="0" err="1" smtClean="0"/>
              <a:t>same</a:t>
            </a:r>
            <a:r>
              <a:rPr lang="it-IT" dirty="0" smtClean="0"/>
              <a:t> </a:t>
            </a:r>
            <a:r>
              <a:rPr lang="it-IT" dirty="0" err="1" smtClean="0"/>
              <a:t>options</a:t>
            </a:r>
            <a:r>
              <a:rPr lang="it-IT" dirty="0" smtClean="0"/>
              <a:t>/</a:t>
            </a:r>
            <a:r>
              <a:rPr lang="it-IT" dirty="0" err="1" smtClean="0"/>
              <a:t>constrains</a:t>
            </a:r>
            <a:r>
              <a:rPr lang="it-IT" dirty="0" smtClean="0"/>
              <a:t> </a:t>
            </a:r>
            <a:r>
              <a:rPr lang="it-IT" dirty="0" err="1" smtClean="0"/>
              <a:t>apply</a:t>
            </a:r>
            <a:r>
              <a:rPr lang="it-IT" dirty="0" smtClean="0"/>
              <a:t> to </a:t>
            </a:r>
            <a:r>
              <a:rPr lang="it-IT" dirty="0" err="1" smtClean="0"/>
              <a:t>your</a:t>
            </a:r>
            <a:r>
              <a:rPr lang="it-IT" dirty="0" smtClean="0"/>
              <a:t> </a:t>
            </a:r>
            <a:r>
              <a:rPr lang="it-IT" dirty="0" err="1" smtClean="0"/>
              <a:t>language</a:t>
            </a:r>
            <a:r>
              <a:rPr lang="it-IT" dirty="0" smtClean="0"/>
              <a:t>?</a:t>
            </a:r>
          </a:p>
          <a:p>
            <a:pPr fontAlgn="auto">
              <a:spcAft>
                <a:spcPts val="0"/>
              </a:spcAft>
              <a:buFont typeface="Arial" pitchFamily="34" charset="0"/>
              <a:buChar char="•"/>
              <a:defRPr/>
            </a:pPr>
            <a:r>
              <a:rPr lang="it-IT" dirty="0" smtClean="0"/>
              <a:t>(</a:t>
            </a:r>
            <a:r>
              <a:rPr lang="it-IT" dirty="0" err="1" smtClean="0"/>
              <a:t>Discussion</a:t>
            </a:r>
            <a:r>
              <a:rPr lang="it-IT" dirty="0" smtClean="0"/>
              <a:t> </a:t>
            </a:r>
            <a:r>
              <a:rPr lang="it-IT" dirty="0" err="1" smtClean="0"/>
              <a:t>questions</a:t>
            </a:r>
            <a:r>
              <a:rPr lang="it-IT" dirty="0" smtClean="0"/>
              <a:t>: How free are </a:t>
            </a:r>
            <a:r>
              <a:rPr lang="it-IT" dirty="0" err="1" smtClean="0"/>
              <a:t>we</a:t>
            </a:r>
            <a:r>
              <a:rPr lang="it-IT" dirty="0" smtClean="0"/>
              <a:t> to express </a:t>
            </a:r>
            <a:r>
              <a:rPr lang="it-IT" dirty="0" err="1" smtClean="0"/>
              <a:t>ourselves</a:t>
            </a:r>
            <a:r>
              <a:rPr lang="it-IT" dirty="0" smtClean="0"/>
              <a:t> </a:t>
            </a:r>
            <a:r>
              <a:rPr lang="it-IT" dirty="0" err="1" smtClean="0"/>
              <a:t>when</a:t>
            </a:r>
            <a:r>
              <a:rPr lang="it-IT" dirty="0" smtClean="0"/>
              <a:t> </a:t>
            </a:r>
            <a:r>
              <a:rPr lang="it-IT" dirty="0" err="1" smtClean="0"/>
              <a:t>we</a:t>
            </a:r>
            <a:r>
              <a:rPr lang="it-IT" dirty="0" smtClean="0"/>
              <a:t> use </a:t>
            </a:r>
            <a:r>
              <a:rPr lang="it-IT" dirty="0" err="1" smtClean="0"/>
              <a:t>language</a:t>
            </a:r>
            <a:r>
              <a:rPr lang="it-IT" dirty="0" smtClean="0"/>
              <a:t>? Can </a:t>
            </a:r>
            <a:r>
              <a:rPr lang="it-IT" dirty="0" err="1" smtClean="0"/>
              <a:t>we</a:t>
            </a:r>
            <a:r>
              <a:rPr lang="it-IT" dirty="0" smtClean="0"/>
              <a:t> take </a:t>
            </a:r>
            <a:r>
              <a:rPr lang="it-IT" dirty="0" err="1" smtClean="0"/>
              <a:t>liberties</a:t>
            </a:r>
            <a:r>
              <a:rPr lang="it-IT" dirty="0" smtClean="0"/>
              <a:t>? </a:t>
            </a:r>
            <a:r>
              <a:rPr lang="it-IT" dirty="0" err="1" smtClean="0"/>
              <a:t>If</a:t>
            </a:r>
            <a:r>
              <a:rPr lang="it-IT" dirty="0" smtClean="0"/>
              <a:t> so, </a:t>
            </a:r>
            <a:r>
              <a:rPr lang="it-IT" dirty="0" err="1" smtClean="0"/>
              <a:t>how</a:t>
            </a:r>
            <a:r>
              <a:rPr lang="it-IT" dirty="0" smtClean="0"/>
              <a:t> far can </a:t>
            </a:r>
            <a:r>
              <a:rPr lang="it-IT" dirty="0" err="1" smtClean="0"/>
              <a:t>we</a:t>
            </a:r>
            <a:r>
              <a:rPr lang="it-IT" dirty="0" smtClean="0"/>
              <a:t> go?)</a:t>
            </a:r>
            <a:endParaRPr lang="it-IT" dirty="0"/>
          </a:p>
        </p:txBody>
      </p:sp>
      <p:sp>
        <p:nvSpPr>
          <p:cNvPr id="4" name="Segnaposto numero diapositiva 3"/>
          <p:cNvSpPr>
            <a:spLocks noGrp="1"/>
          </p:cNvSpPr>
          <p:nvPr>
            <p:ph type="sldNum" sz="quarter" idx="12"/>
          </p:nvPr>
        </p:nvSpPr>
        <p:spPr/>
        <p:txBody>
          <a:bodyPr/>
          <a:lstStyle/>
          <a:p>
            <a:pPr>
              <a:defRPr/>
            </a:pPr>
            <a:fld id="{8B79F925-32D8-419A-8C37-992819A57CB2}" type="slidenum">
              <a:rPr lang="it-IT"/>
              <a:pPr>
                <a:defRPr/>
              </a:pPr>
              <a:t>21</a:t>
            </a:fld>
            <a:endParaRPr lang="it-IT"/>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fontAlgn="auto">
              <a:spcAft>
                <a:spcPts val="0"/>
              </a:spcAft>
              <a:defRPr/>
            </a:pPr>
            <a:r>
              <a:rPr lang="it-IT" dirty="0" smtClean="0"/>
              <a:t>II. </a:t>
            </a:r>
            <a:r>
              <a:rPr lang="it-IT" dirty="0" err="1" smtClean="0"/>
              <a:t>Linguistic</a:t>
            </a:r>
            <a:r>
              <a:rPr lang="it-IT" dirty="0" smtClean="0"/>
              <a:t> </a:t>
            </a:r>
            <a:r>
              <a:rPr lang="it-IT" dirty="0" err="1" smtClean="0"/>
              <a:t>constraints</a:t>
            </a:r>
            <a:r>
              <a:rPr lang="it-IT" dirty="0" smtClean="0"/>
              <a:t> and </a:t>
            </a:r>
            <a:r>
              <a:rPr lang="it-IT" dirty="0" err="1" smtClean="0"/>
              <a:t>options</a:t>
            </a:r>
            <a:r>
              <a:rPr lang="it-IT" dirty="0" smtClean="0"/>
              <a:t>, </a:t>
            </a:r>
            <a:r>
              <a:rPr lang="it-IT" dirty="0" err="1" smtClean="0"/>
              <a:t>cont</a:t>
            </a:r>
            <a:r>
              <a:rPr lang="it-IT" dirty="0" smtClean="0"/>
              <a:t>. 1</a:t>
            </a:r>
            <a:endParaRPr lang="it-IT" dirty="0"/>
          </a:p>
        </p:txBody>
      </p:sp>
      <p:sp>
        <p:nvSpPr>
          <p:cNvPr id="35842" name="Segnaposto contenuto 2"/>
          <p:cNvSpPr>
            <a:spLocks noGrp="1"/>
          </p:cNvSpPr>
          <p:nvPr>
            <p:ph idx="1"/>
          </p:nvPr>
        </p:nvSpPr>
        <p:spPr/>
        <p:txBody>
          <a:bodyPr/>
          <a:lstStyle/>
          <a:p>
            <a:r>
              <a:rPr lang="it-IT" smtClean="0"/>
              <a:t>Notice on the wall</a:t>
            </a:r>
          </a:p>
          <a:p>
            <a:pPr lvl="1"/>
            <a:r>
              <a:rPr lang="it-IT" i="1" smtClean="0"/>
              <a:t>Thank you for not smoking</a:t>
            </a:r>
            <a:r>
              <a:rPr lang="it-IT" smtClean="0"/>
              <a:t>.</a:t>
            </a:r>
          </a:p>
          <a:p>
            <a:pPr lvl="2"/>
            <a:r>
              <a:rPr lang="it-IT" smtClean="0"/>
              <a:t>The claim is presented as uncontestable, and thus as a given/fact, because placed in an embedded clause</a:t>
            </a:r>
          </a:p>
          <a:p>
            <a:pPr lvl="2"/>
            <a:r>
              <a:rPr lang="it-IT" smtClean="0"/>
              <a:t>The notice induces guilt and encourages people to adapt their behaviour accordingly</a:t>
            </a:r>
          </a:p>
          <a:p>
            <a:pPr lvl="1"/>
            <a:r>
              <a:rPr lang="it-IT" smtClean="0"/>
              <a:t>(Discussion questions: What is your opinion of the author of the above message? What linguistic evidence is your opinion based on?)</a:t>
            </a:r>
          </a:p>
        </p:txBody>
      </p:sp>
      <p:sp>
        <p:nvSpPr>
          <p:cNvPr id="4" name="Segnaposto numero diapositiva 3"/>
          <p:cNvSpPr>
            <a:spLocks noGrp="1"/>
          </p:cNvSpPr>
          <p:nvPr>
            <p:ph type="sldNum" sz="quarter" idx="12"/>
          </p:nvPr>
        </p:nvSpPr>
        <p:spPr/>
        <p:txBody>
          <a:bodyPr/>
          <a:lstStyle/>
          <a:p>
            <a:pPr>
              <a:defRPr/>
            </a:pPr>
            <a:fld id="{65D96E31-B81A-4C83-BBAA-1B93BD02A92B}" type="slidenum">
              <a:rPr lang="it-IT"/>
              <a:pPr>
                <a:defRPr/>
              </a:pPr>
              <a:t>22</a:t>
            </a:fld>
            <a:endParaRPr lang="it-IT"/>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79388" y="274638"/>
            <a:ext cx="8785225" cy="993775"/>
          </a:xfrm>
        </p:spPr>
        <p:txBody>
          <a:bodyPr rtlCol="0">
            <a:normAutofit fontScale="90000"/>
          </a:bodyPr>
          <a:lstStyle/>
          <a:p>
            <a:pPr fontAlgn="auto">
              <a:spcAft>
                <a:spcPts val="0"/>
              </a:spcAft>
              <a:defRPr/>
            </a:pPr>
            <a:r>
              <a:rPr lang="it-IT" dirty="0" smtClean="0"/>
              <a:t>II. </a:t>
            </a:r>
            <a:r>
              <a:rPr lang="it-IT" dirty="0" err="1" smtClean="0"/>
              <a:t>Linguistic</a:t>
            </a:r>
            <a:r>
              <a:rPr lang="it-IT" dirty="0" smtClean="0"/>
              <a:t> </a:t>
            </a:r>
            <a:r>
              <a:rPr lang="it-IT" dirty="0" err="1" smtClean="0"/>
              <a:t>constraints</a:t>
            </a:r>
            <a:r>
              <a:rPr lang="it-IT" dirty="0" smtClean="0"/>
              <a:t> and </a:t>
            </a:r>
            <a:r>
              <a:rPr lang="it-IT" dirty="0" err="1" smtClean="0"/>
              <a:t>options</a:t>
            </a:r>
            <a:r>
              <a:rPr lang="it-IT" dirty="0" smtClean="0"/>
              <a:t>, cont.2</a:t>
            </a:r>
            <a:endParaRPr lang="it-IT" dirty="0"/>
          </a:p>
        </p:txBody>
      </p:sp>
      <p:sp>
        <p:nvSpPr>
          <p:cNvPr id="3" name="Segnaposto contenuto 2"/>
          <p:cNvSpPr>
            <a:spLocks noGrp="1"/>
          </p:cNvSpPr>
          <p:nvPr>
            <p:ph idx="1"/>
          </p:nvPr>
        </p:nvSpPr>
        <p:spPr>
          <a:xfrm>
            <a:off x="457200" y="1412875"/>
            <a:ext cx="8229600" cy="4713288"/>
          </a:xfrm>
        </p:spPr>
        <p:txBody>
          <a:bodyPr rtlCol="0">
            <a:normAutofit fontScale="92500" lnSpcReduction="20000"/>
          </a:bodyPr>
          <a:lstStyle/>
          <a:p>
            <a:pPr fontAlgn="auto">
              <a:spcAft>
                <a:spcPts val="0"/>
              </a:spcAft>
              <a:buFont typeface="Arial" pitchFamily="34" charset="0"/>
              <a:buChar char="•"/>
              <a:defRPr/>
            </a:pPr>
            <a:r>
              <a:rPr lang="it-IT" dirty="0" err="1" smtClean="0"/>
              <a:t>What</a:t>
            </a:r>
            <a:r>
              <a:rPr lang="it-IT" dirty="0" smtClean="0"/>
              <a:t> </a:t>
            </a:r>
            <a:r>
              <a:rPr lang="it-IT" dirty="0" err="1" smtClean="0"/>
              <a:t>names</a:t>
            </a:r>
            <a:r>
              <a:rPr lang="it-IT" dirty="0" smtClean="0"/>
              <a:t>/</a:t>
            </a:r>
            <a:r>
              <a:rPr lang="it-IT" dirty="0" err="1" smtClean="0"/>
              <a:t>labels</a:t>
            </a:r>
            <a:r>
              <a:rPr lang="it-IT" dirty="0" smtClean="0"/>
              <a:t> do </a:t>
            </a:r>
            <a:r>
              <a:rPr lang="it-IT" dirty="0" err="1" smtClean="0"/>
              <a:t>we</a:t>
            </a:r>
            <a:r>
              <a:rPr lang="it-IT" dirty="0" smtClean="0"/>
              <a:t> </a:t>
            </a:r>
            <a:r>
              <a:rPr lang="it-IT" dirty="0" err="1" smtClean="0"/>
              <a:t>give</a:t>
            </a:r>
            <a:r>
              <a:rPr lang="it-IT" dirty="0" smtClean="0"/>
              <a:t> to </a:t>
            </a:r>
            <a:r>
              <a:rPr lang="it-IT" dirty="0" err="1" smtClean="0"/>
              <a:t>people</a:t>
            </a:r>
            <a:r>
              <a:rPr lang="it-IT" dirty="0" smtClean="0"/>
              <a:t>/</a:t>
            </a:r>
            <a:r>
              <a:rPr lang="it-IT" dirty="0" err="1" smtClean="0"/>
              <a:t>entities</a:t>
            </a:r>
            <a:r>
              <a:rPr lang="it-IT" dirty="0" smtClean="0"/>
              <a:t>, </a:t>
            </a:r>
            <a:r>
              <a:rPr lang="it-IT" dirty="0" err="1" smtClean="0"/>
              <a:t>thus</a:t>
            </a:r>
            <a:r>
              <a:rPr lang="it-IT" dirty="0" smtClean="0"/>
              <a:t> </a:t>
            </a:r>
            <a:r>
              <a:rPr lang="it-IT" dirty="0" err="1" smtClean="0"/>
              <a:t>determining</a:t>
            </a:r>
            <a:r>
              <a:rPr lang="it-IT" dirty="0" smtClean="0"/>
              <a:t> </a:t>
            </a:r>
            <a:r>
              <a:rPr lang="it-IT" dirty="0" err="1" smtClean="0"/>
              <a:t>their</a:t>
            </a:r>
            <a:r>
              <a:rPr lang="it-IT" dirty="0" smtClean="0"/>
              <a:t> </a:t>
            </a:r>
            <a:r>
              <a:rPr lang="it-IT" dirty="0" err="1" smtClean="0"/>
              <a:t>identity</a:t>
            </a:r>
            <a:r>
              <a:rPr lang="it-IT" dirty="0" smtClean="0"/>
              <a:t>, </a:t>
            </a:r>
            <a:r>
              <a:rPr lang="it-IT" dirty="0" err="1" smtClean="0"/>
              <a:t>category</a:t>
            </a:r>
            <a:r>
              <a:rPr lang="it-IT" dirty="0" smtClean="0"/>
              <a:t> </a:t>
            </a:r>
            <a:r>
              <a:rPr lang="it-IT" dirty="0" err="1" smtClean="0"/>
              <a:t>membership</a:t>
            </a:r>
            <a:r>
              <a:rPr lang="it-IT" dirty="0" smtClean="0"/>
              <a:t> and </a:t>
            </a:r>
            <a:r>
              <a:rPr lang="it-IT" dirty="0" err="1" smtClean="0"/>
              <a:t>role</a:t>
            </a:r>
            <a:r>
              <a:rPr lang="it-IT" dirty="0" smtClean="0"/>
              <a:t>?</a:t>
            </a:r>
          </a:p>
          <a:p>
            <a:pPr lvl="1" fontAlgn="auto">
              <a:spcAft>
                <a:spcPts val="0"/>
              </a:spcAft>
              <a:buFont typeface="Arial" pitchFamily="34" charset="0"/>
              <a:buChar char="–"/>
              <a:defRPr/>
            </a:pPr>
            <a:r>
              <a:rPr lang="it-IT" i="1" dirty="0" err="1" smtClean="0"/>
              <a:t>Mommy</a:t>
            </a:r>
            <a:r>
              <a:rPr lang="it-IT" i="1" dirty="0" smtClean="0"/>
              <a:t>, </a:t>
            </a:r>
            <a:r>
              <a:rPr lang="it-IT" i="1" dirty="0" err="1" smtClean="0"/>
              <a:t>Madam</a:t>
            </a:r>
            <a:r>
              <a:rPr lang="it-IT" i="1" dirty="0" smtClean="0"/>
              <a:t>, Dr. Rosenberg, </a:t>
            </a:r>
            <a:r>
              <a:rPr lang="it-IT" i="1" dirty="0" err="1" smtClean="0"/>
              <a:t>Frances</a:t>
            </a:r>
            <a:endParaRPr lang="it-IT" i="1" dirty="0" smtClean="0"/>
          </a:p>
          <a:p>
            <a:pPr lvl="1" fontAlgn="auto">
              <a:spcAft>
                <a:spcPts val="0"/>
              </a:spcAft>
              <a:buFont typeface="Arial" pitchFamily="34" charset="0"/>
              <a:buChar char="–"/>
              <a:defRPr/>
            </a:pPr>
            <a:r>
              <a:rPr lang="it-IT" i="1" dirty="0" smtClean="0"/>
              <a:t>The </a:t>
            </a:r>
            <a:r>
              <a:rPr lang="it-IT" i="1" dirty="0" err="1" smtClean="0"/>
              <a:t>defendant</a:t>
            </a:r>
            <a:r>
              <a:rPr lang="it-IT" i="1" dirty="0" smtClean="0"/>
              <a:t>, the </a:t>
            </a:r>
            <a:r>
              <a:rPr lang="it-IT" i="1" dirty="0" err="1" smtClean="0"/>
              <a:t>alleged</a:t>
            </a:r>
            <a:r>
              <a:rPr lang="it-IT" i="1" dirty="0" smtClean="0"/>
              <a:t> </a:t>
            </a:r>
            <a:r>
              <a:rPr lang="it-IT" i="1" dirty="0" err="1" smtClean="0"/>
              <a:t>murderer</a:t>
            </a:r>
            <a:r>
              <a:rPr lang="it-IT" i="1" dirty="0" smtClean="0"/>
              <a:t>, the </a:t>
            </a:r>
            <a:r>
              <a:rPr lang="it-IT" i="1" dirty="0" err="1" smtClean="0"/>
              <a:t>shady</a:t>
            </a:r>
            <a:r>
              <a:rPr lang="it-IT" i="1" dirty="0" smtClean="0"/>
              <a:t> </a:t>
            </a:r>
            <a:r>
              <a:rPr lang="it-IT" i="1" dirty="0" err="1" smtClean="0"/>
              <a:t>character</a:t>
            </a:r>
            <a:endParaRPr lang="it-IT" i="1" dirty="0" smtClean="0"/>
          </a:p>
          <a:p>
            <a:pPr fontAlgn="auto">
              <a:spcAft>
                <a:spcPts val="0"/>
              </a:spcAft>
              <a:buFont typeface="Arial" pitchFamily="34" charset="0"/>
              <a:buChar char="•"/>
              <a:defRPr/>
            </a:pPr>
            <a:r>
              <a:rPr lang="it-IT" dirty="0" smtClean="0"/>
              <a:t>In </a:t>
            </a:r>
            <a:r>
              <a:rPr lang="it-IT" dirty="0" err="1" smtClean="0"/>
              <a:t>what</a:t>
            </a:r>
            <a:r>
              <a:rPr lang="it-IT" dirty="0" smtClean="0"/>
              <a:t> </a:t>
            </a:r>
            <a:r>
              <a:rPr lang="it-IT" dirty="0" err="1" smtClean="0"/>
              <a:t>order</a:t>
            </a:r>
            <a:r>
              <a:rPr lang="it-IT" dirty="0" smtClean="0"/>
              <a:t> do </a:t>
            </a:r>
            <a:r>
              <a:rPr lang="it-IT" dirty="0" err="1" smtClean="0"/>
              <a:t>we</a:t>
            </a:r>
            <a:r>
              <a:rPr lang="it-IT" dirty="0" smtClean="0"/>
              <a:t> </a:t>
            </a:r>
            <a:r>
              <a:rPr lang="it-IT" dirty="0" err="1" smtClean="0"/>
              <a:t>present</a:t>
            </a:r>
            <a:r>
              <a:rPr lang="it-IT" dirty="0" smtClean="0"/>
              <a:t> information</a:t>
            </a:r>
          </a:p>
          <a:p>
            <a:pPr lvl="1" fontAlgn="auto">
              <a:spcAft>
                <a:spcPts val="0"/>
              </a:spcAft>
              <a:buFont typeface="Arial" pitchFamily="34" charset="0"/>
              <a:buChar char="–"/>
              <a:defRPr/>
            </a:pPr>
            <a:r>
              <a:rPr lang="it-IT" dirty="0" smtClean="0"/>
              <a:t>From </a:t>
            </a:r>
            <a:r>
              <a:rPr lang="it-IT" dirty="0" err="1" smtClean="0"/>
              <a:t>most</a:t>
            </a:r>
            <a:r>
              <a:rPr lang="it-IT" dirty="0" smtClean="0"/>
              <a:t> to </a:t>
            </a:r>
            <a:r>
              <a:rPr lang="it-IT" dirty="0" err="1" smtClean="0"/>
              <a:t>least</a:t>
            </a:r>
            <a:r>
              <a:rPr lang="it-IT" dirty="0" smtClean="0"/>
              <a:t> </a:t>
            </a:r>
            <a:r>
              <a:rPr lang="it-IT" dirty="0" err="1" smtClean="0"/>
              <a:t>important</a:t>
            </a:r>
            <a:r>
              <a:rPr lang="it-IT" dirty="0" smtClean="0"/>
              <a:t> so </a:t>
            </a:r>
            <a:r>
              <a:rPr lang="it-IT" dirty="0" err="1" smtClean="0"/>
              <a:t>as</a:t>
            </a:r>
            <a:r>
              <a:rPr lang="it-IT" dirty="0" smtClean="0"/>
              <a:t> to </a:t>
            </a:r>
            <a:r>
              <a:rPr lang="it-IT" dirty="0" err="1" smtClean="0"/>
              <a:t>draw</a:t>
            </a:r>
            <a:r>
              <a:rPr lang="it-IT" dirty="0" smtClean="0"/>
              <a:t> the </a:t>
            </a:r>
            <a:r>
              <a:rPr lang="it-IT" dirty="0" err="1" smtClean="0"/>
              <a:t>addressee’s</a:t>
            </a:r>
            <a:r>
              <a:rPr lang="it-IT" dirty="0" smtClean="0"/>
              <a:t> </a:t>
            </a:r>
            <a:r>
              <a:rPr lang="it-IT" dirty="0" err="1" smtClean="0"/>
              <a:t>attention</a:t>
            </a:r>
            <a:r>
              <a:rPr lang="it-IT" dirty="0" smtClean="0"/>
              <a:t> on </a:t>
            </a:r>
            <a:r>
              <a:rPr lang="it-IT" dirty="0" err="1" smtClean="0"/>
              <a:t>what</a:t>
            </a:r>
            <a:r>
              <a:rPr lang="it-IT" dirty="0" smtClean="0"/>
              <a:t> </a:t>
            </a:r>
            <a:r>
              <a:rPr lang="it-IT" i="1" dirty="0" smtClean="0"/>
              <a:t>WE</a:t>
            </a:r>
            <a:r>
              <a:rPr lang="it-IT" dirty="0" smtClean="0"/>
              <a:t> </a:t>
            </a:r>
            <a:r>
              <a:rPr lang="it-IT" dirty="0" err="1" smtClean="0"/>
              <a:t>want</a:t>
            </a:r>
            <a:r>
              <a:rPr lang="it-IT" dirty="0" smtClean="0"/>
              <a:t>?</a:t>
            </a:r>
          </a:p>
          <a:p>
            <a:pPr fontAlgn="auto">
              <a:spcAft>
                <a:spcPts val="0"/>
              </a:spcAft>
              <a:buFont typeface="Arial" pitchFamily="34" charset="0"/>
              <a:buChar char="•"/>
              <a:defRPr/>
            </a:pPr>
            <a:r>
              <a:rPr lang="it-IT" dirty="0" smtClean="0"/>
              <a:t>(</a:t>
            </a:r>
            <a:r>
              <a:rPr lang="it-IT" dirty="0" err="1" smtClean="0"/>
              <a:t>Discussion</a:t>
            </a:r>
            <a:r>
              <a:rPr lang="it-IT" dirty="0" smtClean="0"/>
              <a:t> </a:t>
            </a:r>
            <a:r>
              <a:rPr lang="it-IT" dirty="0" err="1" smtClean="0"/>
              <a:t>question</a:t>
            </a:r>
            <a:r>
              <a:rPr lang="it-IT" dirty="0" smtClean="0"/>
              <a:t>: How and to </a:t>
            </a:r>
            <a:r>
              <a:rPr lang="it-IT" dirty="0" err="1" smtClean="0"/>
              <a:t>what</a:t>
            </a:r>
            <a:r>
              <a:rPr lang="it-IT" dirty="0" smtClean="0"/>
              <a:t> </a:t>
            </a:r>
            <a:r>
              <a:rPr lang="it-IT" dirty="0" err="1" smtClean="0"/>
              <a:t>extent</a:t>
            </a:r>
            <a:r>
              <a:rPr lang="it-IT" dirty="0" smtClean="0"/>
              <a:t> </a:t>
            </a:r>
            <a:r>
              <a:rPr lang="it-IT" dirty="0" err="1" smtClean="0"/>
              <a:t>does</a:t>
            </a:r>
            <a:r>
              <a:rPr lang="it-IT" dirty="0" smtClean="0"/>
              <a:t> </a:t>
            </a:r>
            <a:r>
              <a:rPr lang="it-IT" dirty="0" err="1" smtClean="0"/>
              <a:t>language</a:t>
            </a:r>
            <a:r>
              <a:rPr lang="it-IT" dirty="0" smtClean="0"/>
              <a:t> </a:t>
            </a:r>
            <a:r>
              <a:rPr lang="it-IT" dirty="0" err="1" smtClean="0"/>
              <a:t>empower</a:t>
            </a:r>
            <a:r>
              <a:rPr lang="it-IT" dirty="0" smtClean="0"/>
              <a:t> </a:t>
            </a:r>
            <a:r>
              <a:rPr lang="it-IT" dirty="0" err="1" smtClean="0"/>
              <a:t>us</a:t>
            </a:r>
            <a:r>
              <a:rPr lang="it-IT" dirty="0" smtClean="0"/>
              <a:t> to </a:t>
            </a:r>
            <a:r>
              <a:rPr lang="it-IT" dirty="0" err="1" smtClean="0"/>
              <a:t>affect</a:t>
            </a:r>
            <a:r>
              <a:rPr lang="it-IT" dirty="0" smtClean="0"/>
              <a:t> the </a:t>
            </a:r>
            <a:r>
              <a:rPr lang="it-IT" dirty="0" err="1" smtClean="0"/>
              <a:t>real</a:t>
            </a:r>
            <a:r>
              <a:rPr lang="it-IT" dirty="0" smtClean="0"/>
              <a:t> world?)</a:t>
            </a:r>
            <a:endParaRPr lang="it-IT" dirty="0"/>
          </a:p>
        </p:txBody>
      </p:sp>
      <p:sp>
        <p:nvSpPr>
          <p:cNvPr id="4" name="Segnaposto numero diapositiva 3"/>
          <p:cNvSpPr>
            <a:spLocks noGrp="1"/>
          </p:cNvSpPr>
          <p:nvPr>
            <p:ph type="sldNum" sz="quarter" idx="12"/>
          </p:nvPr>
        </p:nvSpPr>
        <p:spPr/>
        <p:txBody>
          <a:bodyPr/>
          <a:lstStyle/>
          <a:p>
            <a:pPr>
              <a:defRPr/>
            </a:pPr>
            <a:fld id="{3E796347-D896-4668-9756-C30F4C167C5A}" type="slidenum">
              <a:rPr lang="it-IT"/>
              <a:pPr>
                <a:defRPr/>
              </a:pPr>
              <a:t>23</a:t>
            </a:fld>
            <a:endParaRPr lang="it-IT"/>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olo 1"/>
          <p:cNvSpPr>
            <a:spLocks noGrp="1"/>
          </p:cNvSpPr>
          <p:nvPr>
            <p:ph type="title"/>
          </p:nvPr>
        </p:nvSpPr>
        <p:spPr>
          <a:xfrm>
            <a:off x="457200" y="274638"/>
            <a:ext cx="8229600" cy="850900"/>
          </a:xfrm>
        </p:spPr>
        <p:txBody>
          <a:bodyPr/>
          <a:lstStyle/>
          <a:p>
            <a:r>
              <a:rPr lang="it-IT" smtClean="0"/>
              <a:t>III. Participants’ relationships</a:t>
            </a:r>
          </a:p>
        </p:txBody>
      </p:sp>
      <p:sp>
        <p:nvSpPr>
          <p:cNvPr id="37890" name="Segnaposto contenuto 2"/>
          <p:cNvSpPr>
            <a:spLocks noGrp="1"/>
          </p:cNvSpPr>
          <p:nvPr>
            <p:ph idx="1"/>
          </p:nvPr>
        </p:nvSpPr>
        <p:spPr>
          <a:xfrm>
            <a:off x="457200" y="1341438"/>
            <a:ext cx="8435975" cy="5256212"/>
          </a:xfrm>
        </p:spPr>
        <p:txBody>
          <a:bodyPr/>
          <a:lstStyle/>
          <a:p>
            <a:r>
              <a:rPr lang="it-IT" smtClean="0"/>
              <a:t>Participants include</a:t>
            </a:r>
          </a:p>
          <a:p>
            <a:pPr lvl="1"/>
            <a:r>
              <a:rPr lang="it-IT" smtClean="0"/>
              <a:t>Speakers/writers, audiences, overhearers </a:t>
            </a:r>
          </a:p>
          <a:p>
            <a:pPr lvl="2"/>
            <a:r>
              <a:rPr lang="it-IT" smtClean="0"/>
              <a:t>Represented in texts</a:t>
            </a:r>
          </a:p>
          <a:p>
            <a:pPr lvl="2"/>
            <a:r>
              <a:rPr lang="it-IT" smtClean="0"/>
              <a:t>Producing and interpreting texts</a:t>
            </a:r>
          </a:p>
          <a:p>
            <a:pPr lvl="1"/>
            <a:r>
              <a:rPr lang="it-IT" smtClean="0"/>
              <a:t>Communication practices can be, and often are, designed </a:t>
            </a:r>
          </a:p>
          <a:p>
            <a:pPr lvl="2"/>
            <a:r>
              <a:rPr lang="it-IT" smtClean="0"/>
              <a:t>For their intended audience, </a:t>
            </a:r>
          </a:p>
          <a:p>
            <a:pPr lvl="2"/>
            <a:r>
              <a:rPr lang="it-IT" smtClean="0"/>
              <a:t>But sometimes for the overhearers, </a:t>
            </a:r>
          </a:p>
          <a:p>
            <a:pPr lvl="2"/>
            <a:r>
              <a:rPr lang="it-IT" smtClean="0"/>
              <a:t>And at other times they effectively DESIGN their audience by invoking the style/content of texts typically used with a certain kind of addressee</a:t>
            </a:r>
          </a:p>
        </p:txBody>
      </p:sp>
      <p:sp>
        <p:nvSpPr>
          <p:cNvPr id="4" name="Segnaposto numero diapositiva 3"/>
          <p:cNvSpPr>
            <a:spLocks noGrp="1"/>
          </p:cNvSpPr>
          <p:nvPr>
            <p:ph type="sldNum" sz="quarter" idx="12"/>
          </p:nvPr>
        </p:nvSpPr>
        <p:spPr/>
        <p:txBody>
          <a:bodyPr/>
          <a:lstStyle/>
          <a:p>
            <a:pPr>
              <a:defRPr/>
            </a:pPr>
            <a:fld id="{CD1E34CF-613D-4F19-92FC-0F3E83A432A4}" type="slidenum">
              <a:rPr lang="it-IT"/>
              <a:pPr>
                <a:defRPr/>
              </a:pPr>
              <a:t>24</a:t>
            </a:fld>
            <a:endParaRPr lang="it-IT"/>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fontAlgn="auto">
              <a:spcAft>
                <a:spcPts val="0"/>
              </a:spcAft>
              <a:defRPr/>
            </a:pPr>
            <a:r>
              <a:rPr lang="it-IT" dirty="0" smtClean="0"/>
              <a:t>III. </a:t>
            </a:r>
            <a:r>
              <a:rPr lang="it-IT" dirty="0" err="1" smtClean="0"/>
              <a:t>Participants</a:t>
            </a:r>
            <a:r>
              <a:rPr lang="it-IT" dirty="0" smtClean="0"/>
              <a:t>’ </a:t>
            </a:r>
            <a:r>
              <a:rPr lang="it-IT" dirty="0" err="1" smtClean="0"/>
              <a:t>relationships</a:t>
            </a:r>
            <a:r>
              <a:rPr lang="it-IT" dirty="0" smtClean="0"/>
              <a:t>, </a:t>
            </a:r>
            <a:r>
              <a:rPr lang="it-IT" dirty="0" err="1" smtClean="0"/>
              <a:t>cont</a:t>
            </a:r>
            <a:r>
              <a:rPr lang="it-IT" dirty="0" smtClean="0"/>
              <a:t>. 1: </a:t>
            </a:r>
            <a:r>
              <a:rPr lang="it-IT" dirty="0" err="1" smtClean="0"/>
              <a:t>Tasks</a:t>
            </a:r>
            <a:endParaRPr lang="it-IT" dirty="0"/>
          </a:p>
        </p:txBody>
      </p:sp>
      <p:sp>
        <p:nvSpPr>
          <p:cNvPr id="3" name="Segnaposto contenuto 2"/>
          <p:cNvSpPr>
            <a:spLocks noGrp="1"/>
          </p:cNvSpPr>
          <p:nvPr>
            <p:ph idx="1"/>
          </p:nvPr>
        </p:nvSpPr>
        <p:spPr/>
        <p:txBody>
          <a:bodyPr rtlCol="0">
            <a:normAutofit fontScale="85000" lnSpcReduction="20000"/>
          </a:bodyPr>
          <a:lstStyle/>
          <a:p>
            <a:pPr fontAlgn="auto">
              <a:spcAft>
                <a:spcPts val="0"/>
              </a:spcAft>
              <a:buFont typeface="Arial" pitchFamily="34" charset="0"/>
              <a:buChar char="•"/>
              <a:defRPr/>
            </a:pPr>
            <a:r>
              <a:rPr lang="it-IT" dirty="0" smtClean="0"/>
              <a:t>Task 1: </a:t>
            </a:r>
            <a:r>
              <a:rPr lang="it-IT" dirty="0" err="1"/>
              <a:t>Who</a:t>
            </a:r>
            <a:r>
              <a:rPr lang="it-IT" dirty="0"/>
              <a:t> are the </a:t>
            </a:r>
            <a:r>
              <a:rPr lang="it-IT" dirty="0" err="1"/>
              <a:t>participants</a:t>
            </a:r>
            <a:r>
              <a:rPr lang="it-IT" dirty="0"/>
              <a:t> in </a:t>
            </a:r>
            <a:r>
              <a:rPr lang="it-IT" dirty="0" err="1"/>
              <a:t>this</a:t>
            </a:r>
            <a:r>
              <a:rPr lang="it-IT" dirty="0"/>
              <a:t> </a:t>
            </a:r>
            <a:r>
              <a:rPr lang="it-IT" dirty="0" err="1"/>
              <a:t>joke</a:t>
            </a:r>
            <a:r>
              <a:rPr lang="it-IT" dirty="0"/>
              <a:t>?</a:t>
            </a:r>
          </a:p>
          <a:p>
            <a:pPr lvl="1" fontAlgn="auto">
              <a:spcAft>
                <a:spcPts val="0"/>
              </a:spcAft>
              <a:buFont typeface="Arial" pitchFamily="34" charset="0"/>
              <a:buChar char="–"/>
              <a:defRPr/>
            </a:pPr>
            <a:r>
              <a:rPr lang="it-IT" dirty="0"/>
              <a:t>Travel agent: </a:t>
            </a:r>
            <a:r>
              <a:rPr lang="it-IT" i="1" dirty="0" err="1"/>
              <a:t>Where</a:t>
            </a:r>
            <a:r>
              <a:rPr lang="it-IT" i="1" dirty="0"/>
              <a:t> do </a:t>
            </a:r>
            <a:r>
              <a:rPr lang="it-IT" i="1" dirty="0" err="1"/>
              <a:t>you</a:t>
            </a:r>
            <a:r>
              <a:rPr lang="it-IT" i="1" dirty="0"/>
              <a:t> </a:t>
            </a:r>
            <a:r>
              <a:rPr lang="it-IT" i="1" dirty="0" err="1"/>
              <a:t>want</a:t>
            </a:r>
            <a:r>
              <a:rPr lang="it-IT" i="1" dirty="0"/>
              <a:t> to </a:t>
            </a:r>
            <a:r>
              <a:rPr lang="it-IT" i="1" dirty="0" err="1"/>
              <a:t>spend</a:t>
            </a:r>
            <a:r>
              <a:rPr lang="it-IT" i="1" dirty="0"/>
              <a:t> </a:t>
            </a:r>
            <a:r>
              <a:rPr lang="it-IT" i="1" dirty="0" err="1"/>
              <a:t>your</a:t>
            </a:r>
            <a:r>
              <a:rPr lang="it-IT" i="1" dirty="0"/>
              <a:t> </a:t>
            </a:r>
            <a:r>
              <a:rPr lang="it-IT" i="1" dirty="0" err="1"/>
              <a:t>holiday</a:t>
            </a:r>
            <a:r>
              <a:rPr lang="it-IT" i="1" dirty="0"/>
              <a:t> </a:t>
            </a:r>
            <a:r>
              <a:rPr lang="it-IT" i="1" dirty="0" err="1"/>
              <a:t>this</a:t>
            </a:r>
            <a:r>
              <a:rPr lang="it-IT" i="1" dirty="0"/>
              <a:t> </a:t>
            </a:r>
            <a:r>
              <a:rPr lang="it-IT" i="1" dirty="0" err="1"/>
              <a:t>summer</a:t>
            </a:r>
            <a:r>
              <a:rPr lang="it-IT" i="1" dirty="0"/>
              <a:t>?</a:t>
            </a:r>
          </a:p>
          <a:p>
            <a:pPr lvl="1" fontAlgn="auto">
              <a:spcAft>
                <a:spcPts val="0"/>
              </a:spcAft>
              <a:buFont typeface="Arial" pitchFamily="34" charset="0"/>
              <a:buChar char="–"/>
              <a:defRPr/>
            </a:pPr>
            <a:r>
              <a:rPr lang="it-IT" dirty="0" err="1"/>
              <a:t>Customer</a:t>
            </a:r>
            <a:r>
              <a:rPr lang="it-IT" dirty="0"/>
              <a:t>: </a:t>
            </a:r>
            <a:r>
              <a:rPr lang="it-IT" i="1" dirty="0" err="1"/>
              <a:t>Somewhere</a:t>
            </a:r>
            <a:r>
              <a:rPr lang="it-IT" i="1" dirty="0"/>
              <a:t> with no </a:t>
            </a:r>
            <a:r>
              <a:rPr lang="it-IT" i="1" dirty="0" err="1"/>
              <a:t>irregular</a:t>
            </a:r>
            <a:r>
              <a:rPr lang="it-IT" i="1" dirty="0"/>
              <a:t> </a:t>
            </a:r>
            <a:r>
              <a:rPr lang="it-IT" i="1" dirty="0" err="1"/>
              <a:t>verbs</a:t>
            </a:r>
            <a:r>
              <a:rPr lang="it-IT" i="1" dirty="0" smtClean="0"/>
              <a:t>.</a:t>
            </a:r>
            <a:endParaRPr lang="it-IT" i="1" dirty="0"/>
          </a:p>
          <a:p>
            <a:pPr fontAlgn="auto">
              <a:spcAft>
                <a:spcPts val="0"/>
              </a:spcAft>
              <a:buFont typeface="Arial" pitchFamily="34" charset="0"/>
              <a:buChar char="•"/>
              <a:defRPr/>
            </a:pPr>
            <a:r>
              <a:rPr lang="it-IT" dirty="0" smtClean="0"/>
              <a:t>Task 2: </a:t>
            </a:r>
            <a:r>
              <a:rPr lang="it-IT" dirty="0" err="1"/>
              <a:t>Who</a:t>
            </a:r>
            <a:r>
              <a:rPr lang="it-IT" dirty="0"/>
              <a:t> </a:t>
            </a:r>
            <a:r>
              <a:rPr lang="it-IT" dirty="0" err="1"/>
              <a:t>is</a:t>
            </a:r>
            <a:r>
              <a:rPr lang="it-IT" dirty="0"/>
              <a:t> the </a:t>
            </a:r>
            <a:r>
              <a:rPr lang="it-IT" dirty="0" err="1"/>
              <a:t>intended</a:t>
            </a:r>
            <a:r>
              <a:rPr lang="it-IT" dirty="0"/>
              <a:t> audience of a </a:t>
            </a:r>
            <a:r>
              <a:rPr lang="it-IT" dirty="0" err="1"/>
              <a:t>reference</a:t>
            </a:r>
            <a:r>
              <a:rPr lang="it-IT" dirty="0"/>
              <a:t> to Lehman </a:t>
            </a:r>
            <a:r>
              <a:rPr lang="it-IT" dirty="0" err="1"/>
              <a:t>Brothers</a:t>
            </a:r>
            <a:r>
              <a:rPr lang="it-IT" dirty="0"/>
              <a:t> in a cartoon film? </a:t>
            </a:r>
            <a:r>
              <a:rPr lang="it-IT" dirty="0" err="1"/>
              <a:t>Children</a:t>
            </a:r>
            <a:r>
              <a:rPr lang="it-IT" dirty="0"/>
              <a:t> or </a:t>
            </a:r>
            <a:r>
              <a:rPr lang="it-IT" dirty="0" err="1"/>
              <a:t>their</a:t>
            </a:r>
            <a:r>
              <a:rPr lang="it-IT" dirty="0"/>
              <a:t> </a:t>
            </a:r>
            <a:r>
              <a:rPr lang="it-IT" dirty="0" err="1"/>
              <a:t>parents</a:t>
            </a:r>
            <a:r>
              <a:rPr lang="it-IT" dirty="0"/>
              <a:t>?</a:t>
            </a:r>
          </a:p>
          <a:p>
            <a:pPr fontAlgn="auto">
              <a:spcAft>
                <a:spcPts val="0"/>
              </a:spcAft>
              <a:buFont typeface="Arial" pitchFamily="34" charset="0"/>
              <a:buChar char="•"/>
              <a:defRPr/>
            </a:pPr>
            <a:r>
              <a:rPr lang="it-IT" dirty="0" smtClean="0"/>
              <a:t>Task 3: How </a:t>
            </a:r>
            <a:r>
              <a:rPr lang="it-IT" dirty="0" err="1"/>
              <a:t>does</a:t>
            </a:r>
            <a:r>
              <a:rPr lang="it-IT" dirty="0"/>
              <a:t> a </a:t>
            </a:r>
            <a:r>
              <a:rPr lang="it-IT" dirty="0" err="1"/>
              <a:t>mother</a:t>
            </a:r>
            <a:r>
              <a:rPr lang="it-IT" dirty="0"/>
              <a:t> talk to </a:t>
            </a:r>
            <a:r>
              <a:rPr lang="it-IT" dirty="0" err="1"/>
              <a:t>her</a:t>
            </a:r>
            <a:r>
              <a:rPr lang="it-IT" dirty="0"/>
              <a:t> </a:t>
            </a:r>
            <a:r>
              <a:rPr lang="it-IT" dirty="0" err="1"/>
              <a:t>infant</a:t>
            </a:r>
            <a:r>
              <a:rPr lang="it-IT" dirty="0"/>
              <a:t> </a:t>
            </a:r>
            <a:r>
              <a:rPr lang="it-IT" dirty="0" err="1"/>
              <a:t>child</a:t>
            </a:r>
            <a:r>
              <a:rPr lang="it-IT" dirty="0"/>
              <a:t>? </a:t>
            </a:r>
            <a:r>
              <a:rPr lang="it-IT" dirty="0" err="1"/>
              <a:t>What</a:t>
            </a:r>
            <a:r>
              <a:rPr lang="it-IT" dirty="0"/>
              <a:t> </a:t>
            </a:r>
            <a:r>
              <a:rPr lang="it-IT" dirty="0" err="1"/>
              <a:t>happens</a:t>
            </a:r>
            <a:r>
              <a:rPr lang="it-IT" dirty="0"/>
              <a:t> </a:t>
            </a:r>
            <a:r>
              <a:rPr lang="it-IT" dirty="0" err="1"/>
              <a:t>if</a:t>
            </a:r>
            <a:r>
              <a:rPr lang="it-IT" dirty="0"/>
              <a:t> </a:t>
            </a:r>
            <a:r>
              <a:rPr lang="it-IT" dirty="0" err="1"/>
              <a:t>she</a:t>
            </a:r>
            <a:r>
              <a:rPr lang="it-IT" dirty="0"/>
              <a:t> </a:t>
            </a:r>
            <a:r>
              <a:rPr lang="it-IT" dirty="0" err="1"/>
              <a:t>does</a:t>
            </a:r>
            <a:r>
              <a:rPr lang="it-IT" dirty="0"/>
              <a:t> the </a:t>
            </a:r>
            <a:r>
              <a:rPr lang="it-IT" dirty="0" err="1"/>
              <a:t>same</a:t>
            </a:r>
            <a:r>
              <a:rPr lang="it-IT" dirty="0"/>
              <a:t> to </a:t>
            </a:r>
            <a:r>
              <a:rPr lang="it-IT" dirty="0" err="1"/>
              <a:t>her</a:t>
            </a:r>
            <a:r>
              <a:rPr lang="it-IT" dirty="0"/>
              <a:t> </a:t>
            </a:r>
            <a:r>
              <a:rPr lang="it-IT" dirty="0" err="1"/>
              <a:t>teenage</a:t>
            </a:r>
            <a:r>
              <a:rPr lang="it-IT" dirty="0"/>
              <a:t> </a:t>
            </a:r>
            <a:r>
              <a:rPr lang="it-IT" dirty="0" err="1"/>
              <a:t>child</a:t>
            </a:r>
            <a:r>
              <a:rPr lang="it-IT" dirty="0"/>
              <a:t>? </a:t>
            </a:r>
            <a:endParaRPr lang="it-IT" dirty="0" smtClean="0"/>
          </a:p>
          <a:p>
            <a:pPr fontAlgn="auto">
              <a:spcAft>
                <a:spcPts val="0"/>
              </a:spcAft>
              <a:buFont typeface="Arial" pitchFamily="34" charset="0"/>
              <a:buChar char="•"/>
              <a:defRPr/>
            </a:pPr>
            <a:r>
              <a:rPr lang="it-IT" dirty="0" smtClean="0"/>
              <a:t>Task 4: How </a:t>
            </a:r>
            <a:r>
              <a:rPr lang="it-IT" dirty="0"/>
              <a:t>do </a:t>
            </a:r>
            <a:r>
              <a:rPr lang="it-IT" dirty="0" err="1"/>
              <a:t>doctors</a:t>
            </a:r>
            <a:r>
              <a:rPr lang="it-IT" dirty="0"/>
              <a:t> talk to </a:t>
            </a:r>
            <a:r>
              <a:rPr lang="it-IT" dirty="0" err="1"/>
              <a:t>patients</a:t>
            </a:r>
            <a:r>
              <a:rPr lang="it-IT" dirty="0"/>
              <a:t>, </a:t>
            </a:r>
            <a:r>
              <a:rPr lang="it-IT" dirty="0" err="1"/>
              <a:t>patients</a:t>
            </a:r>
            <a:r>
              <a:rPr lang="it-IT" dirty="0"/>
              <a:t>’ families and </a:t>
            </a:r>
            <a:r>
              <a:rPr lang="it-IT" dirty="0" err="1"/>
              <a:t>other</a:t>
            </a:r>
            <a:r>
              <a:rPr lang="it-IT" dirty="0"/>
              <a:t> </a:t>
            </a:r>
            <a:r>
              <a:rPr lang="it-IT" dirty="0" err="1"/>
              <a:t>doctors</a:t>
            </a:r>
            <a:r>
              <a:rPr lang="it-IT" dirty="0"/>
              <a:t>?</a:t>
            </a:r>
          </a:p>
        </p:txBody>
      </p:sp>
      <p:sp>
        <p:nvSpPr>
          <p:cNvPr id="4" name="Segnaposto numero diapositiva 3"/>
          <p:cNvSpPr>
            <a:spLocks noGrp="1"/>
          </p:cNvSpPr>
          <p:nvPr>
            <p:ph type="sldNum" sz="quarter" idx="12"/>
          </p:nvPr>
        </p:nvSpPr>
        <p:spPr/>
        <p:txBody>
          <a:bodyPr/>
          <a:lstStyle/>
          <a:p>
            <a:pPr>
              <a:defRPr/>
            </a:pPr>
            <a:fld id="{0DB1BD82-B678-443C-BF99-BF34ECAC765D}" type="slidenum">
              <a:rPr lang="it-IT"/>
              <a:pPr>
                <a:defRPr/>
              </a:pPr>
              <a:t>25</a:t>
            </a:fld>
            <a:endParaRPr lang="it-IT"/>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fontAlgn="auto">
              <a:spcAft>
                <a:spcPts val="0"/>
              </a:spcAft>
              <a:defRPr/>
            </a:pPr>
            <a:r>
              <a:rPr lang="it-IT" dirty="0" smtClean="0"/>
              <a:t>IV. </a:t>
            </a:r>
            <a:r>
              <a:rPr lang="it-IT" dirty="0" err="1" smtClean="0"/>
              <a:t>Previous</a:t>
            </a:r>
            <a:r>
              <a:rPr lang="it-IT" dirty="0" smtClean="0"/>
              <a:t> and </a:t>
            </a:r>
            <a:r>
              <a:rPr lang="it-IT" dirty="0" err="1" smtClean="0"/>
              <a:t>envisaged</a:t>
            </a:r>
            <a:r>
              <a:rPr lang="it-IT" dirty="0" smtClean="0"/>
              <a:t> </a:t>
            </a:r>
            <a:r>
              <a:rPr lang="it-IT" dirty="0" err="1" smtClean="0"/>
              <a:t>discourse</a:t>
            </a:r>
            <a:endParaRPr lang="it-IT" dirty="0"/>
          </a:p>
        </p:txBody>
      </p:sp>
      <p:sp>
        <p:nvSpPr>
          <p:cNvPr id="3" name="Segnaposto contenuto 2"/>
          <p:cNvSpPr>
            <a:spLocks noGrp="1"/>
          </p:cNvSpPr>
          <p:nvPr>
            <p:ph idx="1"/>
          </p:nvPr>
        </p:nvSpPr>
        <p:spPr>
          <a:xfrm>
            <a:off x="457200" y="1412875"/>
            <a:ext cx="8229600" cy="4713288"/>
          </a:xfrm>
        </p:spPr>
        <p:txBody>
          <a:bodyPr rtlCol="0">
            <a:normAutofit fontScale="92500" lnSpcReduction="10000"/>
          </a:bodyPr>
          <a:lstStyle/>
          <a:p>
            <a:pPr fontAlgn="auto">
              <a:spcAft>
                <a:spcPts val="0"/>
              </a:spcAft>
              <a:buFont typeface="Arial" pitchFamily="34" charset="0"/>
              <a:buChar char="•"/>
              <a:defRPr/>
            </a:pPr>
            <a:r>
              <a:rPr lang="it-IT" dirty="0" err="1" smtClean="0"/>
              <a:t>Often-repeated</a:t>
            </a:r>
            <a:r>
              <a:rPr lang="it-IT" dirty="0" smtClean="0"/>
              <a:t> </a:t>
            </a:r>
            <a:r>
              <a:rPr lang="it-IT" dirty="0" err="1" smtClean="0"/>
              <a:t>activities</a:t>
            </a:r>
            <a:r>
              <a:rPr lang="it-IT" dirty="0" smtClean="0"/>
              <a:t> </a:t>
            </a:r>
            <a:r>
              <a:rPr lang="it-IT" dirty="0" err="1" smtClean="0"/>
              <a:t>give</a:t>
            </a:r>
            <a:r>
              <a:rPr lang="it-IT" dirty="0" smtClean="0"/>
              <a:t> rise to </a:t>
            </a:r>
            <a:r>
              <a:rPr lang="it-IT" dirty="0" err="1" smtClean="0"/>
              <a:t>recurrent</a:t>
            </a:r>
            <a:r>
              <a:rPr lang="it-IT" dirty="0" smtClean="0"/>
              <a:t> </a:t>
            </a:r>
            <a:r>
              <a:rPr lang="it-IT" dirty="0" err="1" smtClean="0"/>
              <a:t>communication</a:t>
            </a:r>
            <a:r>
              <a:rPr lang="it-IT" dirty="0" smtClean="0"/>
              <a:t> </a:t>
            </a:r>
            <a:r>
              <a:rPr lang="it-IT" dirty="0" err="1" smtClean="0"/>
              <a:t>practices</a:t>
            </a:r>
            <a:r>
              <a:rPr lang="it-IT" dirty="0" smtClean="0"/>
              <a:t> </a:t>
            </a:r>
            <a:endParaRPr lang="it-IT" dirty="0"/>
          </a:p>
          <a:p>
            <a:pPr lvl="1" fontAlgn="auto">
              <a:spcAft>
                <a:spcPts val="0"/>
              </a:spcAft>
              <a:buFont typeface="Arial" pitchFamily="34" charset="0"/>
              <a:buChar char="–"/>
              <a:defRPr/>
            </a:pPr>
            <a:r>
              <a:rPr lang="it-IT" dirty="0" err="1" smtClean="0"/>
              <a:t>Styles</a:t>
            </a:r>
            <a:r>
              <a:rPr lang="it-IT" dirty="0" smtClean="0"/>
              <a:t> and </a:t>
            </a:r>
            <a:r>
              <a:rPr lang="it-IT" dirty="0" err="1" smtClean="0"/>
              <a:t>types</a:t>
            </a:r>
            <a:r>
              <a:rPr lang="it-IT" dirty="0" smtClean="0"/>
              <a:t> of </a:t>
            </a:r>
            <a:r>
              <a:rPr lang="it-IT" dirty="0" err="1" smtClean="0"/>
              <a:t>texts</a:t>
            </a:r>
            <a:endParaRPr lang="it-IT" dirty="0" smtClean="0"/>
          </a:p>
          <a:p>
            <a:pPr fontAlgn="auto">
              <a:spcAft>
                <a:spcPts val="0"/>
              </a:spcAft>
              <a:buFont typeface="Arial" pitchFamily="34" charset="0"/>
              <a:buChar char="•"/>
              <a:defRPr/>
            </a:pPr>
            <a:r>
              <a:rPr lang="it-IT" dirty="0" err="1" smtClean="0"/>
              <a:t>When</a:t>
            </a:r>
            <a:r>
              <a:rPr lang="it-IT" dirty="0" smtClean="0"/>
              <a:t> </a:t>
            </a:r>
            <a:r>
              <a:rPr lang="it-IT" dirty="0" err="1" smtClean="0"/>
              <a:t>we</a:t>
            </a:r>
            <a:r>
              <a:rPr lang="it-IT" dirty="0" smtClean="0"/>
              <a:t> </a:t>
            </a:r>
            <a:r>
              <a:rPr lang="it-IT" dirty="0" err="1" smtClean="0"/>
              <a:t>encounter</a:t>
            </a:r>
            <a:r>
              <a:rPr lang="it-IT" dirty="0" smtClean="0"/>
              <a:t> a new </a:t>
            </a:r>
            <a:r>
              <a:rPr lang="it-IT" dirty="0" err="1" smtClean="0"/>
              <a:t>instance</a:t>
            </a:r>
            <a:r>
              <a:rPr lang="it-IT" dirty="0" smtClean="0"/>
              <a:t> of </a:t>
            </a:r>
            <a:r>
              <a:rPr lang="it-IT" dirty="0" err="1" smtClean="0"/>
              <a:t>language</a:t>
            </a:r>
            <a:r>
              <a:rPr lang="it-IT" dirty="0" smtClean="0"/>
              <a:t> use,</a:t>
            </a:r>
          </a:p>
          <a:p>
            <a:pPr lvl="1" fontAlgn="auto">
              <a:spcAft>
                <a:spcPts val="0"/>
              </a:spcAft>
              <a:buFont typeface="Arial" pitchFamily="34" charset="0"/>
              <a:buChar char="–"/>
              <a:defRPr/>
            </a:pPr>
            <a:r>
              <a:rPr lang="it-IT" dirty="0" err="1" smtClean="0"/>
              <a:t>We</a:t>
            </a:r>
            <a:r>
              <a:rPr lang="it-IT" dirty="0" smtClean="0"/>
              <a:t> </a:t>
            </a:r>
            <a:r>
              <a:rPr lang="it-IT" dirty="0" err="1" smtClean="0"/>
              <a:t>tend</a:t>
            </a:r>
            <a:r>
              <a:rPr lang="it-IT" dirty="0" smtClean="0"/>
              <a:t> to </a:t>
            </a:r>
            <a:r>
              <a:rPr lang="it-IT" dirty="0" err="1" smtClean="0"/>
              <a:t>interpret</a:t>
            </a:r>
            <a:r>
              <a:rPr lang="it-IT" dirty="0" smtClean="0"/>
              <a:t> </a:t>
            </a:r>
            <a:r>
              <a:rPr lang="it-IT" dirty="0" err="1" smtClean="0"/>
              <a:t>it</a:t>
            </a:r>
            <a:r>
              <a:rPr lang="it-IT" smtClean="0"/>
              <a:t> in </a:t>
            </a:r>
            <a:r>
              <a:rPr lang="it-IT" dirty="0" smtClean="0"/>
              <a:t>the light of </a:t>
            </a:r>
            <a:r>
              <a:rPr lang="it-IT" dirty="0" err="1" smtClean="0"/>
              <a:t>familiar</a:t>
            </a:r>
            <a:r>
              <a:rPr lang="it-IT" dirty="0" smtClean="0"/>
              <a:t> </a:t>
            </a:r>
            <a:r>
              <a:rPr lang="it-IT" dirty="0" err="1" smtClean="0"/>
              <a:t>activities</a:t>
            </a:r>
            <a:r>
              <a:rPr lang="it-IT" dirty="0" smtClean="0"/>
              <a:t>, </a:t>
            </a:r>
            <a:r>
              <a:rPr lang="it-IT" dirty="0" err="1" smtClean="0"/>
              <a:t>styles</a:t>
            </a:r>
            <a:r>
              <a:rPr lang="it-IT" dirty="0" smtClean="0"/>
              <a:t> and </a:t>
            </a:r>
            <a:r>
              <a:rPr lang="it-IT" dirty="0" err="1" smtClean="0"/>
              <a:t>forms</a:t>
            </a:r>
            <a:r>
              <a:rPr lang="it-IT" dirty="0" smtClean="0"/>
              <a:t>.</a:t>
            </a:r>
          </a:p>
          <a:p>
            <a:pPr fontAlgn="auto">
              <a:spcAft>
                <a:spcPts val="0"/>
              </a:spcAft>
              <a:buFont typeface="Arial" pitchFamily="34" charset="0"/>
              <a:buChar char="•"/>
              <a:defRPr/>
            </a:pPr>
            <a:r>
              <a:rPr lang="it-IT" dirty="0" smtClean="0"/>
              <a:t>At the </a:t>
            </a:r>
            <a:r>
              <a:rPr lang="it-IT" dirty="0" err="1" smtClean="0"/>
              <a:t>same</a:t>
            </a:r>
            <a:r>
              <a:rPr lang="it-IT" dirty="0" smtClean="0"/>
              <a:t> time, </a:t>
            </a:r>
            <a:r>
              <a:rPr lang="it-IT" dirty="0" err="1" smtClean="0"/>
              <a:t>every</a:t>
            </a:r>
            <a:r>
              <a:rPr lang="it-IT" dirty="0" smtClean="0"/>
              <a:t> new </a:t>
            </a:r>
            <a:r>
              <a:rPr lang="it-IT" dirty="0" err="1" smtClean="0"/>
              <a:t>instance</a:t>
            </a:r>
            <a:r>
              <a:rPr lang="it-IT" dirty="0" smtClean="0"/>
              <a:t> of </a:t>
            </a:r>
            <a:r>
              <a:rPr lang="it-IT" dirty="0" err="1" smtClean="0"/>
              <a:t>language</a:t>
            </a:r>
            <a:r>
              <a:rPr lang="it-IT" dirty="0" smtClean="0"/>
              <a:t> use </a:t>
            </a:r>
            <a:r>
              <a:rPr lang="it-IT" dirty="0" err="1" smtClean="0"/>
              <a:t>shapes</a:t>
            </a:r>
            <a:r>
              <a:rPr lang="it-IT" dirty="0" smtClean="0"/>
              <a:t> </a:t>
            </a:r>
            <a:r>
              <a:rPr lang="it-IT" dirty="0" err="1" smtClean="0"/>
              <a:t>our</a:t>
            </a:r>
            <a:r>
              <a:rPr lang="it-IT" dirty="0" smtClean="0"/>
              <a:t> </a:t>
            </a:r>
            <a:r>
              <a:rPr lang="it-IT" dirty="0" err="1" smtClean="0"/>
              <a:t>expectations</a:t>
            </a:r>
            <a:r>
              <a:rPr lang="it-IT" dirty="0" smtClean="0"/>
              <a:t> </a:t>
            </a:r>
          </a:p>
          <a:p>
            <a:pPr lvl="1" fontAlgn="auto">
              <a:spcAft>
                <a:spcPts val="0"/>
              </a:spcAft>
              <a:buFont typeface="Arial" pitchFamily="34" charset="0"/>
              <a:buChar char="–"/>
              <a:defRPr/>
            </a:pPr>
            <a:r>
              <a:rPr lang="it-IT" dirty="0" err="1" smtClean="0"/>
              <a:t>About</a:t>
            </a:r>
            <a:r>
              <a:rPr lang="it-IT" dirty="0" smtClean="0"/>
              <a:t> </a:t>
            </a:r>
            <a:r>
              <a:rPr lang="it-IT" dirty="0" err="1" smtClean="0"/>
              <a:t>what</a:t>
            </a:r>
            <a:r>
              <a:rPr lang="it-IT" dirty="0" smtClean="0"/>
              <a:t> future </a:t>
            </a:r>
            <a:r>
              <a:rPr lang="it-IT" dirty="0" err="1" smtClean="0"/>
              <a:t>discourse</a:t>
            </a:r>
            <a:r>
              <a:rPr lang="it-IT" dirty="0" smtClean="0"/>
              <a:t> </a:t>
            </a:r>
            <a:r>
              <a:rPr lang="it-IT" dirty="0" err="1" smtClean="0"/>
              <a:t>might</a:t>
            </a:r>
            <a:r>
              <a:rPr lang="it-IT" dirty="0" smtClean="0"/>
              <a:t> or </a:t>
            </a:r>
            <a:r>
              <a:rPr lang="it-IT" dirty="0" err="1" smtClean="0"/>
              <a:t>should</a:t>
            </a:r>
            <a:r>
              <a:rPr lang="it-IT" dirty="0" smtClean="0"/>
              <a:t> be </a:t>
            </a:r>
            <a:r>
              <a:rPr lang="it-IT" dirty="0" err="1" smtClean="0"/>
              <a:t>like</a:t>
            </a:r>
            <a:endParaRPr lang="it-IT" dirty="0"/>
          </a:p>
        </p:txBody>
      </p:sp>
      <p:sp>
        <p:nvSpPr>
          <p:cNvPr id="4" name="Segnaposto numero diapositiva 3"/>
          <p:cNvSpPr>
            <a:spLocks noGrp="1"/>
          </p:cNvSpPr>
          <p:nvPr>
            <p:ph type="sldNum" sz="quarter" idx="12"/>
          </p:nvPr>
        </p:nvSpPr>
        <p:spPr/>
        <p:txBody>
          <a:bodyPr/>
          <a:lstStyle/>
          <a:p>
            <a:pPr>
              <a:defRPr/>
            </a:pPr>
            <a:fld id="{FCDD3FA0-BFA7-43B4-849F-70BEC9E3C870}" type="slidenum">
              <a:rPr lang="it-IT"/>
              <a:pPr>
                <a:defRPr/>
              </a:pPr>
              <a:t>26</a:t>
            </a:fld>
            <a:endParaRPr lang="it-IT"/>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95288" y="188913"/>
            <a:ext cx="8362950" cy="1143000"/>
          </a:xfrm>
        </p:spPr>
        <p:txBody>
          <a:bodyPr rtlCol="0">
            <a:normAutofit fontScale="90000"/>
          </a:bodyPr>
          <a:lstStyle/>
          <a:p>
            <a:pPr fontAlgn="auto">
              <a:spcAft>
                <a:spcPts val="0"/>
              </a:spcAft>
              <a:defRPr/>
            </a:pPr>
            <a:r>
              <a:rPr lang="it-IT" dirty="0" smtClean="0"/>
              <a:t>IV. </a:t>
            </a:r>
            <a:r>
              <a:rPr lang="it-IT" dirty="0" err="1" smtClean="0"/>
              <a:t>Previous</a:t>
            </a:r>
            <a:r>
              <a:rPr lang="it-IT" dirty="0" smtClean="0"/>
              <a:t> and </a:t>
            </a:r>
            <a:r>
              <a:rPr lang="it-IT" dirty="0" err="1" smtClean="0"/>
              <a:t>envisaged</a:t>
            </a:r>
            <a:r>
              <a:rPr lang="it-IT" dirty="0" smtClean="0"/>
              <a:t> </a:t>
            </a:r>
            <a:r>
              <a:rPr lang="it-IT" dirty="0" err="1" smtClean="0"/>
              <a:t>discourse</a:t>
            </a:r>
            <a:r>
              <a:rPr lang="it-IT" dirty="0" smtClean="0"/>
              <a:t>, </a:t>
            </a:r>
            <a:r>
              <a:rPr lang="it-IT" dirty="0" err="1" smtClean="0"/>
              <a:t>cont</a:t>
            </a:r>
            <a:r>
              <a:rPr lang="it-IT" dirty="0" smtClean="0"/>
              <a:t>. 1</a:t>
            </a:r>
            <a:endParaRPr lang="it-IT" dirty="0"/>
          </a:p>
        </p:txBody>
      </p:sp>
      <p:sp>
        <p:nvSpPr>
          <p:cNvPr id="40962" name="Segnaposto contenuto 2"/>
          <p:cNvSpPr>
            <a:spLocks noGrp="1"/>
          </p:cNvSpPr>
          <p:nvPr>
            <p:ph idx="1"/>
          </p:nvPr>
        </p:nvSpPr>
        <p:spPr>
          <a:xfrm>
            <a:off x="457200" y="1412875"/>
            <a:ext cx="8229600" cy="4713288"/>
          </a:xfrm>
        </p:spPr>
        <p:txBody>
          <a:bodyPr/>
          <a:lstStyle/>
          <a:p>
            <a:r>
              <a:rPr lang="it-IT" smtClean="0"/>
              <a:t>A genre is the set of communicative events that have conventionalised (non-)verbal ways of performing a complex interactional task; e.g.</a:t>
            </a:r>
          </a:p>
          <a:p>
            <a:pPr lvl="1"/>
            <a:r>
              <a:rPr lang="it-IT" smtClean="0"/>
              <a:t>Recipes</a:t>
            </a:r>
          </a:p>
          <a:p>
            <a:pPr lvl="1"/>
            <a:r>
              <a:rPr lang="it-IT" smtClean="0"/>
              <a:t>Birthday cards</a:t>
            </a:r>
          </a:p>
          <a:p>
            <a:pPr lvl="1"/>
            <a:r>
              <a:rPr lang="it-IT" smtClean="0"/>
              <a:t>Bookshop service encounters</a:t>
            </a:r>
          </a:p>
          <a:p>
            <a:pPr lvl="1"/>
            <a:r>
              <a:rPr lang="it-IT" smtClean="0"/>
              <a:t>Jokes</a:t>
            </a:r>
          </a:p>
          <a:p>
            <a:pPr lvl="1"/>
            <a:r>
              <a:rPr lang="it-IT" smtClean="0"/>
              <a:t>TV quiz shows</a:t>
            </a:r>
          </a:p>
        </p:txBody>
      </p:sp>
      <p:sp>
        <p:nvSpPr>
          <p:cNvPr id="4" name="Segnaposto numero diapositiva 3"/>
          <p:cNvSpPr>
            <a:spLocks noGrp="1"/>
          </p:cNvSpPr>
          <p:nvPr>
            <p:ph type="sldNum" sz="quarter" idx="12"/>
          </p:nvPr>
        </p:nvSpPr>
        <p:spPr/>
        <p:txBody>
          <a:bodyPr/>
          <a:lstStyle/>
          <a:p>
            <a:pPr>
              <a:defRPr/>
            </a:pPr>
            <a:fld id="{C3D6D0A3-55AC-4845-AB30-51E0EAAACB41}" type="slidenum">
              <a:rPr lang="it-IT"/>
              <a:pPr>
                <a:defRPr/>
              </a:pPr>
              <a:t>27</a:t>
            </a:fld>
            <a:endParaRPr lang="it-IT"/>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fontAlgn="auto">
              <a:spcAft>
                <a:spcPts val="0"/>
              </a:spcAft>
              <a:defRPr/>
            </a:pPr>
            <a:r>
              <a:rPr lang="it-IT" dirty="0"/>
              <a:t>IV. </a:t>
            </a:r>
            <a:r>
              <a:rPr lang="it-IT" dirty="0" err="1"/>
              <a:t>Previous</a:t>
            </a:r>
            <a:r>
              <a:rPr lang="it-IT" dirty="0"/>
              <a:t> and </a:t>
            </a:r>
            <a:r>
              <a:rPr lang="it-IT" dirty="0" err="1"/>
              <a:t>envisaged</a:t>
            </a:r>
            <a:r>
              <a:rPr lang="it-IT" dirty="0"/>
              <a:t> </a:t>
            </a:r>
            <a:r>
              <a:rPr lang="it-IT" dirty="0" err="1"/>
              <a:t>discourse</a:t>
            </a:r>
            <a:r>
              <a:rPr lang="it-IT" dirty="0"/>
              <a:t>, </a:t>
            </a:r>
            <a:r>
              <a:rPr lang="it-IT" dirty="0" err="1"/>
              <a:t>cont</a:t>
            </a:r>
            <a:r>
              <a:rPr lang="it-IT" dirty="0" smtClean="0"/>
              <a:t>. 2</a:t>
            </a:r>
            <a:endParaRPr lang="it-IT" dirty="0"/>
          </a:p>
        </p:txBody>
      </p:sp>
      <p:sp>
        <p:nvSpPr>
          <p:cNvPr id="3" name="Segnaposto contenuto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it-IT" dirty="0" err="1"/>
              <a:t>Tokens</a:t>
            </a:r>
            <a:r>
              <a:rPr lang="it-IT" dirty="0"/>
              <a:t> of a </a:t>
            </a:r>
            <a:r>
              <a:rPr lang="it-IT" dirty="0" err="1"/>
              <a:t>given</a:t>
            </a:r>
            <a:r>
              <a:rPr lang="it-IT" dirty="0"/>
              <a:t> </a:t>
            </a:r>
            <a:r>
              <a:rPr lang="it-IT" dirty="0" err="1"/>
              <a:t>genre</a:t>
            </a:r>
            <a:r>
              <a:rPr lang="it-IT" dirty="0"/>
              <a:t> can be </a:t>
            </a:r>
            <a:r>
              <a:rPr lang="it-IT" dirty="0" err="1"/>
              <a:t>recognized</a:t>
            </a:r>
            <a:r>
              <a:rPr lang="it-IT" dirty="0"/>
              <a:t> by </a:t>
            </a:r>
            <a:r>
              <a:rPr lang="it-IT" dirty="0" err="1"/>
              <a:t>recurrent</a:t>
            </a:r>
            <a:r>
              <a:rPr lang="it-IT" dirty="0"/>
              <a:t> </a:t>
            </a:r>
            <a:r>
              <a:rPr lang="it-IT" dirty="0" err="1"/>
              <a:t>characteristics</a:t>
            </a:r>
            <a:r>
              <a:rPr lang="it-IT" dirty="0"/>
              <a:t> in </a:t>
            </a:r>
            <a:r>
              <a:rPr lang="it-IT" dirty="0" err="1"/>
              <a:t>terms</a:t>
            </a:r>
            <a:r>
              <a:rPr lang="it-IT" dirty="0"/>
              <a:t> of </a:t>
            </a:r>
          </a:p>
          <a:p>
            <a:pPr lvl="1" fontAlgn="auto">
              <a:spcAft>
                <a:spcPts val="0"/>
              </a:spcAft>
              <a:buFont typeface="Arial" pitchFamily="34" charset="0"/>
              <a:buChar char="–"/>
              <a:defRPr/>
            </a:pPr>
            <a:r>
              <a:rPr lang="it-IT" dirty="0" err="1"/>
              <a:t>Structure</a:t>
            </a:r>
            <a:r>
              <a:rPr lang="it-IT" dirty="0"/>
              <a:t> (</a:t>
            </a:r>
            <a:r>
              <a:rPr lang="it-IT" dirty="0" err="1"/>
              <a:t>sequencing</a:t>
            </a:r>
            <a:r>
              <a:rPr lang="it-IT" dirty="0"/>
              <a:t> of </a:t>
            </a:r>
            <a:r>
              <a:rPr lang="it-IT" dirty="0" err="1"/>
              <a:t>components</a:t>
            </a:r>
            <a:r>
              <a:rPr lang="it-IT" dirty="0"/>
              <a:t>)</a:t>
            </a:r>
          </a:p>
          <a:p>
            <a:pPr lvl="1" fontAlgn="auto">
              <a:spcAft>
                <a:spcPts val="0"/>
              </a:spcAft>
              <a:buFont typeface="Arial" pitchFamily="34" charset="0"/>
              <a:buChar char="–"/>
              <a:defRPr/>
            </a:pPr>
            <a:r>
              <a:rPr lang="it-IT" dirty="0"/>
              <a:t>Content (</a:t>
            </a:r>
            <a:r>
              <a:rPr lang="it-IT" dirty="0" err="1"/>
              <a:t>topics</a:t>
            </a:r>
            <a:r>
              <a:rPr lang="it-IT" dirty="0"/>
              <a:t>)</a:t>
            </a:r>
          </a:p>
          <a:p>
            <a:pPr lvl="1" fontAlgn="auto">
              <a:spcAft>
                <a:spcPts val="0"/>
              </a:spcAft>
              <a:buFont typeface="Arial" pitchFamily="34" charset="0"/>
              <a:buChar char="–"/>
              <a:defRPr/>
            </a:pPr>
            <a:r>
              <a:rPr lang="it-IT" dirty="0"/>
              <a:t>Form (e.g. </a:t>
            </a:r>
            <a:r>
              <a:rPr lang="it-IT" dirty="0" err="1"/>
              <a:t>syntax</a:t>
            </a:r>
            <a:r>
              <a:rPr lang="it-IT" dirty="0"/>
              <a:t>, style)</a:t>
            </a:r>
          </a:p>
          <a:p>
            <a:pPr lvl="1" fontAlgn="auto">
              <a:spcAft>
                <a:spcPts val="0"/>
              </a:spcAft>
              <a:buFont typeface="Arial" pitchFamily="34" charset="0"/>
              <a:buChar char="–"/>
              <a:defRPr/>
            </a:pPr>
            <a:r>
              <a:rPr lang="it-IT" dirty="0" err="1"/>
              <a:t>Lexis</a:t>
            </a:r>
            <a:r>
              <a:rPr lang="it-IT" dirty="0"/>
              <a:t> (</a:t>
            </a:r>
            <a:r>
              <a:rPr lang="it-IT" dirty="0" err="1"/>
              <a:t>concepts</a:t>
            </a:r>
            <a:r>
              <a:rPr lang="it-IT" dirty="0"/>
              <a:t> and </a:t>
            </a:r>
            <a:r>
              <a:rPr lang="it-IT" dirty="0" err="1"/>
              <a:t>their</a:t>
            </a:r>
            <a:r>
              <a:rPr lang="it-IT" dirty="0"/>
              <a:t> </a:t>
            </a:r>
            <a:r>
              <a:rPr lang="it-IT" dirty="0" err="1"/>
              <a:t>connotation</a:t>
            </a:r>
            <a:r>
              <a:rPr lang="it-IT" dirty="0"/>
              <a:t>) </a:t>
            </a:r>
          </a:p>
          <a:p>
            <a:pPr lvl="1" fontAlgn="auto">
              <a:spcAft>
                <a:spcPts val="0"/>
              </a:spcAft>
              <a:buFont typeface="Arial" pitchFamily="34" charset="0"/>
              <a:buChar char="–"/>
              <a:defRPr/>
            </a:pPr>
            <a:r>
              <a:rPr lang="it-IT" dirty="0" err="1"/>
              <a:t>Length</a:t>
            </a:r>
            <a:r>
              <a:rPr lang="it-IT" dirty="0"/>
              <a:t> (</a:t>
            </a:r>
            <a:r>
              <a:rPr lang="it-IT" dirty="0" err="1"/>
              <a:t>amount</a:t>
            </a:r>
            <a:r>
              <a:rPr lang="it-IT" dirty="0"/>
              <a:t> of talk/</a:t>
            </a:r>
            <a:r>
              <a:rPr lang="it-IT" dirty="0" err="1"/>
              <a:t>writing</a:t>
            </a:r>
            <a:r>
              <a:rPr lang="it-IT" dirty="0" smtClean="0"/>
              <a:t>)</a:t>
            </a:r>
          </a:p>
          <a:p>
            <a:pPr lvl="1" fontAlgn="auto">
              <a:spcAft>
                <a:spcPts val="0"/>
              </a:spcAft>
              <a:buFont typeface="Arial" pitchFamily="34" charset="0"/>
              <a:buChar char="–"/>
              <a:defRPr/>
            </a:pPr>
            <a:r>
              <a:rPr lang="it-IT" dirty="0" err="1" smtClean="0"/>
              <a:t>Function</a:t>
            </a:r>
            <a:r>
              <a:rPr lang="it-IT" dirty="0" smtClean="0"/>
              <a:t> (</a:t>
            </a:r>
            <a:r>
              <a:rPr lang="it-IT" dirty="0" err="1" smtClean="0"/>
              <a:t>interactional</a:t>
            </a:r>
            <a:r>
              <a:rPr lang="it-IT" dirty="0" smtClean="0"/>
              <a:t> [</a:t>
            </a:r>
            <a:r>
              <a:rPr lang="it-IT" dirty="0" err="1" smtClean="0"/>
              <a:t>interpersonal</a:t>
            </a:r>
            <a:r>
              <a:rPr lang="it-IT" dirty="0" smtClean="0"/>
              <a:t> and/or </a:t>
            </a:r>
            <a:r>
              <a:rPr lang="it-IT" dirty="0" err="1" smtClean="0"/>
              <a:t>transactional</a:t>
            </a:r>
            <a:r>
              <a:rPr lang="it-IT" dirty="0" smtClean="0"/>
              <a:t>] </a:t>
            </a:r>
            <a:r>
              <a:rPr lang="it-IT" dirty="0" err="1" smtClean="0"/>
              <a:t>goals</a:t>
            </a:r>
            <a:r>
              <a:rPr lang="it-IT" dirty="0" smtClean="0"/>
              <a:t>)</a:t>
            </a:r>
            <a:endParaRPr lang="it-IT" dirty="0"/>
          </a:p>
          <a:p>
            <a:pPr fontAlgn="auto">
              <a:spcAft>
                <a:spcPts val="0"/>
              </a:spcAft>
              <a:buFont typeface="Arial" pitchFamily="34" charset="0"/>
              <a:buChar char="•"/>
              <a:defRPr/>
            </a:pPr>
            <a:endParaRPr lang="it-IT" dirty="0"/>
          </a:p>
        </p:txBody>
      </p:sp>
      <p:sp>
        <p:nvSpPr>
          <p:cNvPr id="4" name="Segnaposto numero diapositiva 3"/>
          <p:cNvSpPr>
            <a:spLocks noGrp="1"/>
          </p:cNvSpPr>
          <p:nvPr>
            <p:ph type="sldNum" sz="quarter" idx="12"/>
          </p:nvPr>
        </p:nvSpPr>
        <p:spPr/>
        <p:txBody>
          <a:bodyPr/>
          <a:lstStyle/>
          <a:p>
            <a:pPr>
              <a:defRPr/>
            </a:pPr>
            <a:fld id="{4E7F3B5A-7EE0-46A2-8AF5-A58093FEA507}" type="slidenum">
              <a:rPr lang="it-IT"/>
              <a:pPr>
                <a:defRPr/>
              </a:pPr>
              <a:t>28</a:t>
            </a:fld>
            <a:endParaRPr lang="it-IT"/>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fontAlgn="auto">
              <a:spcAft>
                <a:spcPts val="0"/>
              </a:spcAft>
              <a:defRPr/>
            </a:pPr>
            <a:r>
              <a:rPr lang="it-IT" dirty="0"/>
              <a:t>IV. </a:t>
            </a:r>
            <a:r>
              <a:rPr lang="it-IT" dirty="0" err="1"/>
              <a:t>Previous</a:t>
            </a:r>
            <a:r>
              <a:rPr lang="it-IT" dirty="0"/>
              <a:t> and </a:t>
            </a:r>
            <a:r>
              <a:rPr lang="it-IT" dirty="0" err="1"/>
              <a:t>envisaged</a:t>
            </a:r>
            <a:r>
              <a:rPr lang="it-IT" dirty="0"/>
              <a:t> </a:t>
            </a:r>
            <a:r>
              <a:rPr lang="it-IT" dirty="0" err="1"/>
              <a:t>discourse</a:t>
            </a:r>
            <a:r>
              <a:rPr lang="it-IT" dirty="0"/>
              <a:t>, </a:t>
            </a:r>
            <a:r>
              <a:rPr lang="it-IT" dirty="0" err="1"/>
              <a:t>cont</a:t>
            </a:r>
            <a:r>
              <a:rPr lang="it-IT" dirty="0" smtClean="0"/>
              <a:t>. 3</a:t>
            </a:r>
            <a:endParaRPr lang="it-IT" dirty="0"/>
          </a:p>
        </p:txBody>
      </p:sp>
      <p:sp>
        <p:nvSpPr>
          <p:cNvPr id="43010" name="Segnaposto contenuto 2"/>
          <p:cNvSpPr>
            <a:spLocks noGrp="1"/>
          </p:cNvSpPr>
          <p:nvPr>
            <p:ph idx="1"/>
          </p:nvPr>
        </p:nvSpPr>
        <p:spPr/>
        <p:txBody>
          <a:bodyPr/>
          <a:lstStyle/>
          <a:p>
            <a:r>
              <a:rPr lang="it-IT" smtClean="0"/>
              <a:t>But we are more sensitive to INCONGRUITIES:</a:t>
            </a:r>
          </a:p>
          <a:p>
            <a:pPr lvl="1"/>
            <a:r>
              <a:rPr lang="it-IT" smtClean="0"/>
              <a:t>Dissonant matches between form and function/topic</a:t>
            </a:r>
          </a:p>
          <a:p>
            <a:pPr lvl="2"/>
            <a:r>
              <a:rPr lang="it-IT" smtClean="0"/>
              <a:t>Make us notice what we usually overlook</a:t>
            </a:r>
          </a:p>
        </p:txBody>
      </p:sp>
      <p:sp>
        <p:nvSpPr>
          <p:cNvPr id="4" name="Segnaposto numero diapositiva 3"/>
          <p:cNvSpPr>
            <a:spLocks noGrp="1"/>
          </p:cNvSpPr>
          <p:nvPr>
            <p:ph type="sldNum" sz="quarter" idx="12"/>
          </p:nvPr>
        </p:nvSpPr>
        <p:spPr/>
        <p:txBody>
          <a:bodyPr/>
          <a:lstStyle/>
          <a:p>
            <a:pPr>
              <a:defRPr/>
            </a:pPr>
            <a:fld id="{97B11CBC-61F6-4AFC-BBE5-EDAC20060F47}" type="slidenum">
              <a:rPr lang="it-IT"/>
              <a:pPr>
                <a:defRPr/>
              </a:pPr>
              <a:t>29</a:t>
            </a:fld>
            <a:endParaRPr lang="it-IT"/>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olo 1"/>
          <p:cNvSpPr>
            <a:spLocks noGrp="1"/>
          </p:cNvSpPr>
          <p:nvPr>
            <p:ph type="title"/>
          </p:nvPr>
        </p:nvSpPr>
        <p:spPr/>
        <p:txBody>
          <a:bodyPr/>
          <a:lstStyle/>
          <a:p>
            <a:r>
              <a:rPr lang="it-IT" smtClean="0"/>
              <a:t>Just to get started</a:t>
            </a:r>
          </a:p>
        </p:txBody>
      </p:sp>
      <p:sp>
        <p:nvSpPr>
          <p:cNvPr id="16386" name="Segnaposto contenuto 2"/>
          <p:cNvSpPr>
            <a:spLocks noGrp="1"/>
          </p:cNvSpPr>
          <p:nvPr>
            <p:ph idx="1"/>
          </p:nvPr>
        </p:nvSpPr>
        <p:spPr/>
        <p:txBody>
          <a:bodyPr/>
          <a:lstStyle/>
          <a:p>
            <a:r>
              <a:rPr lang="it-IT" smtClean="0"/>
              <a:t>«An unexamined life is not worth living»</a:t>
            </a:r>
          </a:p>
          <a:p>
            <a:pPr lvl="1"/>
            <a:r>
              <a:rPr lang="it-IT" smtClean="0"/>
              <a:t>Who said/wrote that?</a:t>
            </a:r>
          </a:p>
          <a:p>
            <a:pPr lvl="1"/>
            <a:r>
              <a:rPr lang="it-IT" smtClean="0"/>
              <a:t>How can you paraphrase it?</a:t>
            </a:r>
          </a:p>
          <a:p>
            <a:pPr lvl="1"/>
            <a:r>
              <a:rPr lang="it-IT" smtClean="0"/>
              <a:t>How would you translate it into your language?</a:t>
            </a:r>
          </a:p>
          <a:p>
            <a:pPr lvl="1"/>
            <a:r>
              <a:rPr lang="it-IT" smtClean="0"/>
              <a:t>Do you agree with that statement? Why or why not?</a:t>
            </a:r>
          </a:p>
          <a:p>
            <a:pPr lvl="1"/>
            <a:r>
              <a:rPr lang="it-IT" smtClean="0"/>
              <a:t>How do you think this could be relevant to our course?</a:t>
            </a:r>
          </a:p>
        </p:txBody>
      </p:sp>
      <p:sp>
        <p:nvSpPr>
          <p:cNvPr id="4" name="Segnaposto numero diapositiva 3"/>
          <p:cNvSpPr>
            <a:spLocks noGrp="1"/>
          </p:cNvSpPr>
          <p:nvPr>
            <p:ph type="sldNum" sz="quarter" idx="12"/>
          </p:nvPr>
        </p:nvSpPr>
        <p:spPr/>
        <p:txBody>
          <a:bodyPr/>
          <a:lstStyle/>
          <a:p>
            <a:pPr>
              <a:defRPr/>
            </a:pPr>
            <a:fld id="{B298E93C-F0B0-4C69-8BC7-CBF0845E6079}" type="slidenum">
              <a:rPr lang="it-IT"/>
              <a:pPr>
                <a:defRPr/>
              </a:pPr>
              <a:t>3</a:t>
            </a:fld>
            <a:endParaRPr lang="it-IT"/>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olo 1"/>
          <p:cNvSpPr>
            <a:spLocks noGrp="1"/>
          </p:cNvSpPr>
          <p:nvPr>
            <p:ph type="title"/>
          </p:nvPr>
        </p:nvSpPr>
        <p:spPr>
          <a:xfrm>
            <a:off x="250825" y="274638"/>
            <a:ext cx="8435975" cy="777875"/>
          </a:xfrm>
        </p:spPr>
        <p:txBody>
          <a:bodyPr/>
          <a:lstStyle/>
          <a:p>
            <a:r>
              <a:rPr lang="it-IT" sz="3600" smtClean="0"/>
              <a:t>IV. Previous and envisaged discourse, cont. 4</a:t>
            </a:r>
          </a:p>
        </p:txBody>
      </p:sp>
      <p:sp>
        <p:nvSpPr>
          <p:cNvPr id="3" name="Segnaposto contenuto 2"/>
          <p:cNvSpPr>
            <a:spLocks noGrp="1"/>
          </p:cNvSpPr>
          <p:nvPr>
            <p:ph idx="1"/>
          </p:nvPr>
        </p:nvSpPr>
        <p:spPr>
          <a:xfrm>
            <a:off x="457200" y="1196975"/>
            <a:ext cx="8229600" cy="4929188"/>
          </a:xfrm>
        </p:spPr>
        <p:txBody>
          <a:bodyPr rtlCol="0">
            <a:normAutofit fontScale="77500" lnSpcReduction="20000"/>
          </a:bodyPr>
          <a:lstStyle/>
          <a:p>
            <a:pPr fontAlgn="auto">
              <a:spcAft>
                <a:spcPts val="0"/>
              </a:spcAft>
              <a:buFont typeface="Arial" pitchFamily="34" charset="0"/>
              <a:buChar char="•"/>
              <a:defRPr/>
            </a:pPr>
            <a:r>
              <a:rPr lang="it-IT" dirty="0" smtClean="0"/>
              <a:t>Task 1: </a:t>
            </a:r>
            <a:r>
              <a:rPr lang="it-IT" dirty="0" err="1" smtClean="0"/>
              <a:t>What</a:t>
            </a:r>
            <a:r>
              <a:rPr lang="it-IT" dirty="0" smtClean="0"/>
              <a:t> </a:t>
            </a:r>
            <a:r>
              <a:rPr lang="it-IT" dirty="0" err="1" smtClean="0"/>
              <a:t>genre</a:t>
            </a:r>
            <a:r>
              <a:rPr lang="it-IT" dirty="0" smtClean="0"/>
              <a:t> – </a:t>
            </a:r>
            <a:r>
              <a:rPr lang="it-IT" dirty="0" err="1" smtClean="0"/>
              <a:t>genres</a:t>
            </a:r>
            <a:r>
              <a:rPr lang="it-IT" dirty="0" smtClean="0"/>
              <a:t>? -- do </a:t>
            </a:r>
            <a:r>
              <a:rPr lang="it-IT" dirty="0" err="1" smtClean="0"/>
              <a:t>following</a:t>
            </a:r>
            <a:r>
              <a:rPr lang="it-IT" dirty="0" smtClean="0"/>
              <a:t> </a:t>
            </a:r>
            <a:r>
              <a:rPr lang="it-IT" dirty="0" err="1" smtClean="0"/>
              <a:t>texts</a:t>
            </a:r>
            <a:r>
              <a:rPr lang="it-IT" dirty="0" smtClean="0"/>
              <a:t> </a:t>
            </a:r>
            <a:r>
              <a:rPr lang="it-IT" dirty="0" err="1" smtClean="0"/>
              <a:t>exemplify</a:t>
            </a:r>
            <a:r>
              <a:rPr lang="it-IT" dirty="0" smtClean="0"/>
              <a:t>? How do </a:t>
            </a:r>
            <a:r>
              <a:rPr lang="it-IT" dirty="0" err="1" smtClean="0"/>
              <a:t>you</a:t>
            </a:r>
            <a:r>
              <a:rPr lang="it-IT" dirty="0" smtClean="0"/>
              <a:t> </a:t>
            </a:r>
            <a:r>
              <a:rPr lang="it-IT" dirty="0" err="1" smtClean="0"/>
              <a:t>know</a:t>
            </a:r>
            <a:r>
              <a:rPr lang="it-IT" dirty="0" smtClean="0"/>
              <a:t>? Be </a:t>
            </a:r>
            <a:r>
              <a:rPr lang="it-IT" dirty="0" err="1" smtClean="0"/>
              <a:t>explicit</a:t>
            </a:r>
            <a:r>
              <a:rPr lang="it-IT" dirty="0" smtClean="0"/>
              <a:t> and </a:t>
            </a:r>
            <a:r>
              <a:rPr lang="it-IT" dirty="0" err="1" smtClean="0"/>
              <a:t>thorough</a:t>
            </a:r>
            <a:r>
              <a:rPr lang="it-IT" dirty="0" smtClean="0"/>
              <a:t> in </a:t>
            </a:r>
            <a:r>
              <a:rPr lang="it-IT" dirty="0" err="1" smtClean="0"/>
              <a:t>your</a:t>
            </a:r>
            <a:r>
              <a:rPr lang="it-IT" dirty="0" smtClean="0"/>
              <a:t> </a:t>
            </a:r>
            <a:r>
              <a:rPr lang="it-IT" dirty="0" err="1" smtClean="0"/>
              <a:t>argumentation</a:t>
            </a:r>
            <a:r>
              <a:rPr lang="it-IT" dirty="0" smtClean="0"/>
              <a:t>.</a:t>
            </a:r>
          </a:p>
          <a:p>
            <a:pPr lvl="1" fontAlgn="auto">
              <a:spcAft>
                <a:spcPts val="0"/>
              </a:spcAft>
              <a:buFont typeface="Arial" pitchFamily="34" charset="0"/>
              <a:buChar char="–"/>
              <a:defRPr/>
            </a:pPr>
            <a:r>
              <a:rPr lang="en-US" i="1" dirty="0"/>
              <a:t>Dear Tech Support:  </a:t>
            </a:r>
            <a:endParaRPr lang="en-US" i="1" dirty="0" smtClean="0"/>
          </a:p>
          <a:p>
            <a:pPr lvl="1" fontAlgn="auto">
              <a:spcAft>
                <a:spcPts val="0"/>
              </a:spcAft>
              <a:buFont typeface="Arial" pitchFamily="34" charset="0"/>
              <a:buChar char="–"/>
              <a:defRPr/>
            </a:pPr>
            <a:r>
              <a:rPr lang="en-US" i="1" dirty="0" smtClean="0"/>
              <a:t>Last </a:t>
            </a:r>
            <a:r>
              <a:rPr lang="en-US" i="1" dirty="0"/>
              <a:t>year I upgraded from Boyfriend 5.0 to Husband 1.0 and noticed a distinct slow down in overall system performance -- particularly in the Jewelry and flower applications, which operated flawlessly under boyfriend 5.0.  </a:t>
            </a:r>
            <a:endParaRPr lang="en-US" i="1" dirty="0" smtClean="0"/>
          </a:p>
          <a:p>
            <a:pPr lvl="1" fontAlgn="auto">
              <a:spcAft>
                <a:spcPts val="0"/>
              </a:spcAft>
              <a:buFont typeface="Arial" pitchFamily="34" charset="0"/>
              <a:buChar char="–"/>
              <a:defRPr/>
            </a:pPr>
            <a:r>
              <a:rPr lang="en-US" i="1" dirty="0" smtClean="0"/>
              <a:t>In </a:t>
            </a:r>
            <a:r>
              <a:rPr lang="en-US" i="1" dirty="0"/>
              <a:t>addition, Husband 1.0 uninstalled many other valuable programs such as Romance 9.5 and Personal Attention 6.5. He then installed undesirable programs like NFL 5.0, NBA 3.0, and Golf 4.1. Conversation 8.0 no longer runs, and Housecleaning 2.6 simply crashes the system. I've tried running Nagging 5.3 to fix the problems, but to no avail. What can I do?  </a:t>
            </a:r>
            <a:endParaRPr lang="en-US" i="1" dirty="0" smtClean="0"/>
          </a:p>
          <a:p>
            <a:pPr lvl="1" fontAlgn="auto">
              <a:spcAft>
                <a:spcPts val="0"/>
              </a:spcAft>
              <a:buFont typeface="Arial" pitchFamily="34" charset="0"/>
              <a:buChar char="–"/>
              <a:defRPr/>
            </a:pPr>
            <a:r>
              <a:rPr lang="en-US" i="1" dirty="0" smtClean="0"/>
              <a:t>Signed</a:t>
            </a:r>
            <a:r>
              <a:rPr lang="en-US" i="1" dirty="0"/>
              <a:t>, </a:t>
            </a:r>
            <a:endParaRPr lang="en-US" i="1" dirty="0" smtClean="0"/>
          </a:p>
          <a:p>
            <a:pPr lvl="1" fontAlgn="auto">
              <a:spcAft>
                <a:spcPts val="0"/>
              </a:spcAft>
              <a:buFont typeface="Arial" pitchFamily="34" charset="0"/>
              <a:buChar char="–"/>
              <a:defRPr/>
            </a:pPr>
            <a:r>
              <a:rPr lang="en-US" i="1" dirty="0" smtClean="0"/>
              <a:t>Desperate</a:t>
            </a:r>
            <a:endParaRPr lang="it-IT" i="1" dirty="0"/>
          </a:p>
        </p:txBody>
      </p:sp>
      <p:sp>
        <p:nvSpPr>
          <p:cNvPr id="4" name="Segnaposto numero diapositiva 3"/>
          <p:cNvSpPr>
            <a:spLocks noGrp="1"/>
          </p:cNvSpPr>
          <p:nvPr>
            <p:ph type="sldNum" sz="quarter" idx="12"/>
          </p:nvPr>
        </p:nvSpPr>
        <p:spPr/>
        <p:txBody>
          <a:bodyPr/>
          <a:lstStyle/>
          <a:p>
            <a:pPr>
              <a:defRPr/>
            </a:pPr>
            <a:fld id="{0E3E55E9-B9DB-48BC-AF64-EF5BA8E30F8F}" type="slidenum">
              <a:rPr lang="it-IT"/>
              <a:pPr>
                <a:defRPr/>
              </a:pPr>
              <a:t>30</a:t>
            </a:fld>
            <a:endParaRPr lang="it-I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olo 1"/>
          <p:cNvSpPr>
            <a:spLocks noGrp="1"/>
          </p:cNvSpPr>
          <p:nvPr>
            <p:ph type="title"/>
          </p:nvPr>
        </p:nvSpPr>
        <p:spPr>
          <a:xfrm>
            <a:off x="323850" y="274638"/>
            <a:ext cx="8496300" cy="633412"/>
          </a:xfrm>
        </p:spPr>
        <p:txBody>
          <a:bodyPr/>
          <a:lstStyle/>
          <a:p>
            <a:r>
              <a:rPr lang="it-IT" sz="3600" smtClean="0"/>
              <a:t>IV. Previous and envisaged discourse, cont. 5</a:t>
            </a:r>
          </a:p>
        </p:txBody>
      </p:sp>
      <p:sp>
        <p:nvSpPr>
          <p:cNvPr id="45058" name="Segnaposto contenuto 2"/>
          <p:cNvSpPr>
            <a:spLocks noGrp="1"/>
          </p:cNvSpPr>
          <p:nvPr>
            <p:ph idx="1"/>
          </p:nvPr>
        </p:nvSpPr>
        <p:spPr>
          <a:xfrm>
            <a:off x="457200" y="1196975"/>
            <a:ext cx="8291513" cy="5327650"/>
          </a:xfrm>
        </p:spPr>
        <p:txBody>
          <a:bodyPr/>
          <a:lstStyle/>
          <a:p>
            <a:pPr>
              <a:spcBef>
                <a:spcPct val="0"/>
              </a:spcBef>
            </a:pPr>
            <a:r>
              <a:rPr lang="en-US" sz="1800" i="1" smtClean="0"/>
              <a:t>Dear Desperate:  </a:t>
            </a:r>
          </a:p>
          <a:p>
            <a:pPr>
              <a:spcBef>
                <a:spcPct val="0"/>
              </a:spcBef>
            </a:pPr>
            <a:r>
              <a:rPr lang="en-US" sz="1800" i="1" smtClean="0"/>
              <a:t>First keep in mind that Boyfriend 5.0 is an Entertainment Package only, while Husband 1.0 is an Operating System. Please enter the command "http: I Thought You Loved Me.htm" and try to download Tears 6.2, and Guilt  3.0.  If those applications work as designed, Husband 1.0 should then automatically run Jewelry 2.0 and Flowers 3.5. But, remember, over use of the above application can cause Husband 1.0 to default to Grumpy Silence 2.5, Happy Hour 7.0, or Beer 6.1. Beer 6.1 IS A VERY BAD PROGRAM that will download and install the Snoring Loudly Beta.  </a:t>
            </a:r>
          </a:p>
          <a:p>
            <a:pPr>
              <a:spcBef>
                <a:spcPct val="0"/>
              </a:spcBef>
            </a:pPr>
            <a:r>
              <a:rPr lang="en-US" sz="1800" i="1" smtClean="0"/>
              <a:t>Whatever you do, DO NOT INSTALL Mother-in Law 1.0. (it runs a virus in background, that will eventually seize control of all your system resources). Also, do not attempt to reinstall Boyfriend 5.0. This is an unsupported application and will crash Husband 1.0.  </a:t>
            </a:r>
          </a:p>
          <a:p>
            <a:pPr>
              <a:spcBef>
                <a:spcPct val="0"/>
              </a:spcBef>
            </a:pPr>
            <a:r>
              <a:rPr lang="en-US" sz="1800" i="1" smtClean="0"/>
              <a:t>In summary, Husband 1.0 is a great program, but it does have limited memory and cannot learn new applications quickly. You might consider buying additional software to improve memory and performance. We recommend Hot Food 3.0 and Lingerie 7.7.  </a:t>
            </a:r>
          </a:p>
          <a:p>
            <a:pPr>
              <a:spcBef>
                <a:spcPct val="0"/>
              </a:spcBef>
            </a:pPr>
            <a:r>
              <a:rPr lang="en-US" sz="1800" i="1" smtClean="0"/>
              <a:t>Good Luck, </a:t>
            </a:r>
          </a:p>
          <a:p>
            <a:pPr>
              <a:spcBef>
                <a:spcPct val="0"/>
              </a:spcBef>
            </a:pPr>
            <a:r>
              <a:rPr lang="en-US" sz="1800" i="1" smtClean="0"/>
              <a:t>Tech Support</a:t>
            </a:r>
            <a:endParaRPr lang="it-IT" sz="1800" i="1" smtClean="0"/>
          </a:p>
        </p:txBody>
      </p:sp>
      <p:sp>
        <p:nvSpPr>
          <p:cNvPr id="4" name="Segnaposto numero diapositiva 3"/>
          <p:cNvSpPr>
            <a:spLocks noGrp="1"/>
          </p:cNvSpPr>
          <p:nvPr>
            <p:ph type="sldNum" sz="quarter" idx="12"/>
          </p:nvPr>
        </p:nvSpPr>
        <p:spPr/>
        <p:txBody>
          <a:bodyPr/>
          <a:lstStyle/>
          <a:p>
            <a:pPr>
              <a:defRPr/>
            </a:pPr>
            <a:fld id="{85C91588-48EA-4569-9BFC-B608772F0061}" type="slidenum">
              <a:rPr lang="it-IT"/>
              <a:pPr>
                <a:defRPr/>
              </a:pPr>
              <a:t>31</a:t>
            </a:fld>
            <a:endParaRPr lang="it-IT"/>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olo 1"/>
          <p:cNvSpPr>
            <a:spLocks noGrp="1"/>
          </p:cNvSpPr>
          <p:nvPr>
            <p:ph type="title"/>
          </p:nvPr>
        </p:nvSpPr>
        <p:spPr>
          <a:xfrm>
            <a:off x="323850" y="274638"/>
            <a:ext cx="8496300" cy="850900"/>
          </a:xfrm>
        </p:spPr>
        <p:txBody>
          <a:bodyPr/>
          <a:lstStyle/>
          <a:p>
            <a:r>
              <a:rPr lang="it-IT" sz="3600" smtClean="0"/>
              <a:t>IV. Previous and envisaged discourse, cont. 6</a:t>
            </a:r>
          </a:p>
        </p:txBody>
      </p:sp>
      <p:sp>
        <p:nvSpPr>
          <p:cNvPr id="46082" name="Segnaposto contenuto 2"/>
          <p:cNvSpPr>
            <a:spLocks noGrp="1"/>
          </p:cNvSpPr>
          <p:nvPr>
            <p:ph idx="1"/>
          </p:nvPr>
        </p:nvSpPr>
        <p:spPr>
          <a:xfrm>
            <a:off x="457200" y="1341438"/>
            <a:ext cx="8229600" cy="4784725"/>
          </a:xfrm>
        </p:spPr>
        <p:txBody>
          <a:bodyPr/>
          <a:lstStyle/>
          <a:p>
            <a:r>
              <a:rPr lang="it-IT" i="1" smtClean="0"/>
              <a:t>[Dear Tech Support and Fellow Desperate],</a:t>
            </a:r>
          </a:p>
          <a:p>
            <a:r>
              <a:rPr lang="en-US" i="1" smtClean="0"/>
              <a:t>Unfortunately my version of Husband 1.0 is very outdated and was a very early prototype (Spouse 1.1). It therefore doesn't support any new applications and the whole system is liable to crash if used too often. It also only responds to very basic commands.</a:t>
            </a:r>
            <a:endParaRPr lang="it-IT" i="1" smtClean="0"/>
          </a:p>
          <a:p>
            <a:r>
              <a:rPr lang="it-IT" i="1" smtClean="0"/>
              <a:t>[Misery loves company]</a:t>
            </a:r>
          </a:p>
        </p:txBody>
      </p:sp>
      <p:sp>
        <p:nvSpPr>
          <p:cNvPr id="4" name="Segnaposto numero diapositiva 3"/>
          <p:cNvSpPr>
            <a:spLocks noGrp="1"/>
          </p:cNvSpPr>
          <p:nvPr>
            <p:ph type="sldNum" sz="quarter" idx="12"/>
          </p:nvPr>
        </p:nvSpPr>
        <p:spPr/>
        <p:txBody>
          <a:bodyPr/>
          <a:lstStyle/>
          <a:p>
            <a:pPr>
              <a:defRPr/>
            </a:pPr>
            <a:fld id="{F990214D-6FAF-4E56-ADDA-4987318C649E}" type="slidenum">
              <a:rPr lang="it-IT"/>
              <a:pPr>
                <a:defRPr/>
              </a:pPr>
              <a:t>32</a:t>
            </a:fld>
            <a:endParaRPr lang="it-IT"/>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rtlCol="0">
            <a:normAutofit fontScale="90000"/>
          </a:bodyPr>
          <a:lstStyle/>
          <a:p>
            <a:pPr fontAlgn="auto">
              <a:spcAft>
                <a:spcPts val="0"/>
              </a:spcAft>
              <a:defRPr/>
            </a:pPr>
            <a:r>
              <a:rPr lang="it-IT" dirty="0"/>
              <a:t>IV. </a:t>
            </a:r>
            <a:r>
              <a:rPr lang="it-IT" dirty="0" err="1"/>
              <a:t>Previous</a:t>
            </a:r>
            <a:r>
              <a:rPr lang="it-IT" dirty="0"/>
              <a:t> and </a:t>
            </a:r>
            <a:r>
              <a:rPr lang="it-IT" dirty="0" err="1"/>
              <a:t>envisaged</a:t>
            </a:r>
            <a:r>
              <a:rPr lang="it-IT" dirty="0"/>
              <a:t> </a:t>
            </a:r>
            <a:r>
              <a:rPr lang="it-IT" dirty="0" err="1"/>
              <a:t>discourse</a:t>
            </a:r>
            <a:r>
              <a:rPr lang="it-IT" dirty="0"/>
              <a:t>, </a:t>
            </a:r>
            <a:r>
              <a:rPr lang="it-IT" dirty="0" err="1"/>
              <a:t>cont</a:t>
            </a:r>
            <a:r>
              <a:rPr lang="it-IT" dirty="0" smtClean="0"/>
              <a:t>. 7</a:t>
            </a:r>
            <a:endParaRPr lang="it-IT" dirty="0"/>
          </a:p>
        </p:txBody>
      </p:sp>
      <p:sp>
        <p:nvSpPr>
          <p:cNvPr id="3" name="Segnaposto contenuto 2"/>
          <p:cNvSpPr>
            <a:spLocks noGrp="1"/>
          </p:cNvSpPr>
          <p:nvPr>
            <p:ph idx="1"/>
          </p:nvPr>
        </p:nvSpPr>
        <p:spPr/>
        <p:txBody>
          <a:bodyPr rtlCol="0">
            <a:normAutofit lnSpcReduction="10000"/>
          </a:bodyPr>
          <a:lstStyle/>
          <a:p>
            <a:pPr fontAlgn="auto">
              <a:spcAft>
                <a:spcPts val="0"/>
              </a:spcAft>
              <a:buFont typeface="Arial" pitchFamily="34" charset="0"/>
              <a:buChar char="•"/>
              <a:defRPr/>
            </a:pPr>
            <a:r>
              <a:rPr lang="it-IT" dirty="0" smtClean="0"/>
              <a:t>Task 2: </a:t>
            </a:r>
            <a:r>
              <a:rPr lang="it-IT" dirty="0" err="1"/>
              <a:t>what</a:t>
            </a:r>
            <a:r>
              <a:rPr lang="it-IT" dirty="0"/>
              <a:t> can/</a:t>
            </a:r>
            <a:r>
              <a:rPr lang="it-IT" dirty="0" err="1"/>
              <a:t>should</a:t>
            </a:r>
            <a:r>
              <a:rPr lang="it-IT" dirty="0"/>
              <a:t> the </a:t>
            </a:r>
            <a:r>
              <a:rPr lang="it-IT" dirty="0" err="1"/>
              <a:t>following</a:t>
            </a:r>
            <a:r>
              <a:rPr lang="it-IT" dirty="0"/>
              <a:t> be </a:t>
            </a:r>
            <a:r>
              <a:rPr lang="it-IT" dirty="0" err="1"/>
              <a:t>like</a:t>
            </a:r>
            <a:r>
              <a:rPr lang="it-IT" dirty="0"/>
              <a:t> in </a:t>
            </a:r>
            <a:r>
              <a:rPr lang="it-IT" dirty="0" err="1"/>
              <a:t>terms</a:t>
            </a:r>
            <a:r>
              <a:rPr lang="it-IT" dirty="0"/>
              <a:t> of </a:t>
            </a:r>
            <a:r>
              <a:rPr lang="it-IT" dirty="0" err="1"/>
              <a:t>visual</a:t>
            </a:r>
            <a:r>
              <a:rPr lang="it-IT" dirty="0"/>
              <a:t> layout (</a:t>
            </a:r>
            <a:r>
              <a:rPr lang="it-IT" dirty="0" err="1"/>
              <a:t>if</a:t>
            </a:r>
            <a:r>
              <a:rPr lang="it-IT" dirty="0"/>
              <a:t> </a:t>
            </a:r>
            <a:r>
              <a:rPr lang="it-IT" dirty="0" err="1"/>
              <a:t>applicable</a:t>
            </a:r>
            <a:r>
              <a:rPr lang="it-IT" dirty="0"/>
              <a:t>), </a:t>
            </a:r>
            <a:r>
              <a:rPr lang="it-IT" dirty="0" err="1"/>
              <a:t>content</a:t>
            </a:r>
            <a:r>
              <a:rPr lang="it-IT" dirty="0"/>
              <a:t>, style, </a:t>
            </a:r>
            <a:r>
              <a:rPr lang="it-IT" dirty="0" err="1"/>
              <a:t>length</a:t>
            </a:r>
            <a:r>
              <a:rPr lang="it-IT" dirty="0"/>
              <a:t>, </a:t>
            </a:r>
            <a:r>
              <a:rPr lang="it-IT" dirty="0" err="1"/>
              <a:t>functions</a:t>
            </a:r>
            <a:r>
              <a:rPr lang="it-IT" dirty="0"/>
              <a:t>…?</a:t>
            </a:r>
          </a:p>
          <a:p>
            <a:pPr lvl="1" fontAlgn="auto">
              <a:spcAft>
                <a:spcPts val="0"/>
              </a:spcAft>
              <a:buFont typeface="Arial" pitchFamily="34" charset="0"/>
              <a:buChar char="–"/>
              <a:defRPr/>
            </a:pPr>
            <a:r>
              <a:rPr lang="it-IT" dirty="0"/>
              <a:t>Job </a:t>
            </a:r>
            <a:r>
              <a:rPr lang="it-IT" dirty="0" err="1"/>
              <a:t>application</a:t>
            </a:r>
            <a:r>
              <a:rPr lang="it-IT" dirty="0"/>
              <a:t> </a:t>
            </a:r>
            <a:r>
              <a:rPr lang="it-IT" dirty="0" err="1"/>
              <a:t>letter</a:t>
            </a:r>
            <a:endParaRPr lang="it-IT" dirty="0"/>
          </a:p>
          <a:p>
            <a:pPr lvl="1" fontAlgn="auto">
              <a:spcAft>
                <a:spcPts val="0"/>
              </a:spcAft>
              <a:buFont typeface="Arial" pitchFamily="34" charset="0"/>
              <a:buChar char="–"/>
              <a:defRPr/>
            </a:pPr>
            <a:r>
              <a:rPr lang="it-IT" dirty="0"/>
              <a:t>Non-fiction book</a:t>
            </a:r>
          </a:p>
          <a:p>
            <a:pPr lvl="1" fontAlgn="auto">
              <a:spcAft>
                <a:spcPts val="0"/>
              </a:spcAft>
              <a:buFont typeface="Arial" pitchFamily="34" charset="0"/>
              <a:buChar char="–"/>
              <a:defRPr/>
            </a:pPr>
            <a:r>
              <a:rPr lang="it-IT" dirty="0" err="1"/>
              <a:t>Homework</a:t>
            </a:r>
            <a:r>
              <a:rPr lang="it-IT" dirty="0"/>
              <a:t> </a:t>
            </a:r>
            <a:r>
              <a:rPr lang="it-IT" dirty="0" err="1"/>
              <a:t>assignment</a:t>
            </a:r>
            <a:endParaRPr lang="it-IT" dirty="0"/>
          </a:p>
          <a:p>
            <a:pPr lvl="1" fontAlgn="auto">
              <a:spcAft>
                <a:spcPts val="0"/>
              </a:spcAft>
              <a:buFont typeface="Arial" pitchFamily="34" charset="0"/>
              <a:buChar char="–"/>
              <a:defRPr/>
            </a:pPr>
            <a:r>
              <a:rPr lang="it-IT" dirty="0"/>
              <a:t>Police </a:t>
            </a:r>
            <a:r>
              <a:rPr lang="it-IT" dirty="0" err="1"/>
              <a:t>interrogation</a:t>
            </a:r>
            <a:endParaRPr lang="it-IT" dirty="0"/>
          </a:p>
          <a:p>
            <a:pPr lvl="1" fontAlgn="auto">
              <a:spcAft>
                <a:spcPts val="0"/>
              </a:spcAft>
              <a:buFont typeface="Arial" pitchFamily="34" charset="0"/>
              <a:buChar char="–"/>
              <a:defRPr/>
            </a:pPr>
            <a:r>
              <a:rPr lang="it-IT" dirty="0"/>
              <a:t>Casual, multi-party </a:t>
            </a:r>
            <a:r>
              <a:rPr lang="it-IT" dirty="0" err="1"/>
              <a:t>conversation</a:t>
            </a:r>
            <a:endParaRPr lang="it-IT" dirty="0"/>
          </a:p>
          <a:p>
            <a:pPr lvl="1" fontAlgn="auto">
              <a:spcAft>
                <a:spcPts val="0"/>
              </a:spcAft>
              <a:buFont typeface="Arial" pitchFamily="34" charset="0"/>
              <a:buChar char="–"/>
              <a:defRPr/>
            </a:pPr>
            <a:r>
              <a:rPr lang="it-IT" dirty="0"/>
              <a:t>Train ticket </a:t>
            </a:r>
            <a:r>
              <a:rPr lang="it-IT" dirty="0" err="1"/>
              <a:t>window</a:t>
            </a:r>
            <a:r>
              <a:rPr lang="it-IT" dirty="0"/>
              <a:t> service </a:t>
            </a:r>
            <a:r>
              <a:rPr lang="it-IT" dirty="0" err="1" smtClean="0"/>
              <a:t>encounter</a:t>
            </a:r>
            <a:endParaRPr lang="it-IT" dirty="0"/>
          </a:p>
        </p:txBody>
      </p:sp>
      <p:sp>
        <p:nvSpPr>
          <p:cNvPr id="4" name="Segnaposto numero diapositiva 3"/>
          <p:cNvSpPr>
            <a:spLocks noGrp="1"/>
          </p:cNvSpPr>
          <p:nvPr>
            <p:ph type="sldNum" sz="quarter" idx="12"/>
          </p:nvPr>
        </p:nvSpPr>
        <p:spPr/>
        <p:txBody>
          <a:bodyPr/>
          <a:lstStyle/>
          <a:p>
            <a:pPr>
              <a:defRPr/>
            </a:pPr>
            <a:fld id="{F4664C59-0CEE-4892-A528-332638DE0AC5}" type="slidenum">
              <a:rPr lang="it-IT"/>
              <a:pPr>
                <a:defRPr/>
              </a:pPr>
              <a:t>33</a:t>
            </a:fld>
            <a:endParaRPr lang="it-IT"/>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olo 1"/>
          <p:cNvSpPr>
            <a:spLocks noGrp="1"/>
          </p:cNvSpPr>
          <p:nvPr>
            <p:ph type="title"/>
          </p:nvPr>
        </p:nvSpPr>
        <p:spPr>
          <a:xfrm>
            <a:off x="457200" y="274638"/>
            <a:ext cx="8229600" cy="850900"/>
          </a:xfrm>
        </p:spPr>
        <p:txBody>
          <a:bodyPr/>
          <a:lstStyle/>
          <a:p>
            <a:r>
              <a:rPr lang="it-IT" smtClean="0"/>
              <a:t>V. Medium</a:t>
            </a:r>
          </a:p>
        </p:txBody>
      </p:sp>
      <p:sp>
        <p:nvSpPr>
          <p:cNvPr id="3" name="Segnaposto contenuto 2"/>
          <p:cNvSpPr>
            <a:spLocks noGrp="1"/>
          </p:cNvSpPr>
          <p:nvPr>
            <p:ph idx="1"/>
          </p:nvPr>
        </p:nvSpPr>
        <p:spPr>
          <a:xfrm>
            <a:off x="457200" y="1268413"/>
            <a:ext cx="8229600" cy="4857750"/>
          </a:xfrm>
        </p:spPr>
        <p:txBody>
          <a:bodyPr rtlCol="0">
            <a:normAutofit fontScale="92500" lnSpcReduction="10000"/>
          </a:bodyPr>
          <a:lstStyle/>
          <a:p>
            <a:pPr fontAlgn="auto">
              <a:spcAft>
                <a:spcPts val="0"/>
              </a:spcAft>
              <a:buFont typeface="Arial" pitchFamily="34" charset="0"/>
              <a:buChar char="•"/>
              <a:defRPr/>
            </a:pPr>
            <a:r>
              <a:rPr lang="it-IT" dirty="0" err="1" smtClean="0"/>
              <a:t>Oral</a:t>
            </a:r>
            <a:endParaRPr lang="it-IT" dirty="0" smtClean="0"/>
          </a:p>
          <a:p>
            <a:pPr lvl="1" fontAlgn="auto">
              <a:spcAft>
                <a:spcPts val="0"/>
              </a:spcAft>
              <a:buFont typeface="Arial" pitchFamily="34" charset="0"/>
              <a:buChar char="–"/>
              <a:defRPr/>
            </a:pPr>
            <a:r>
              <a:rPr lang="it-IT" dirty="0" err="1" smtClean="0"/>
              <a:t>Ups</a:t>
            </a:r>
            <a:r>
              <a:rPr lang="it-IT" dirty="0" smtClean="0"/>
              <a:t> and </a:t>
            </a:r>
            <a:r>
              <a:rPr lang="it-IT" dirty="0" err="1" smtClean="0"/>
              <a:t>downs</a:t>
            </a:r>
            <a:r>
              <a:rPr lang="it-IT" dirty="0" smtClean="0"/>
              <a:t> of the voice</a:t>
            </a:r>
          </a:p>
          <a:p>
            <a:pPr lvl="1" fontAlgn="auto">
              <a:spcAft>
                <a:spcPts val="0"/>
              </a:spcAft>
              <a:buFont typeface="Arial" pitchFamily="34" charset="0"/>
              <a:buChar char="–"/>
              <a:defRPr/>
            </a:pPr>
            <a:r>
              <a:rPr lang="it-IT" dirty="0" smtClean="0"/>
              <a:t>Micro-planning of </a:t>
            </a:r>
            <a:r>
              <a:rPr lang="it-IT" dirty="0" err="1" smtClean="0"/>
              <a:t>language</a:t>
            </a:r>
            <a:r>
              <a:rPr lang="it-IT" dirty="0" smtClean="0"/>
              <a:t> production</a:t>
            </a:r>
          </a:p>
          <a:p>
            <a:pPr lvl="1" fontAlgn="auto">
              <a:spcAft>
                <a:spcPts val="0"/>
              </a:spcAft>
              <a:buFont typeface="Arial" pitchFamily="34" charset="0"/>
              <a:buChar char="–"/>
              <a:defRPr/>
            </a:pPr>
            <a:r>
              <a:rPr lang="it-IT" dirty="0" err="1"/>
              <a:t>S</a:t>
            </a:r>
            <a:r>
              <a:rPr lang="it-IT" dirty="0" err="1" smtClean="0"/>
              <a:t>pontaneously</a:t>
            </a:r>
            <a:r>
              <a:rPr lang="it-IT" dirty="0" smtClean="0"/>
              <a:t> </a:t>
            </a:r>
            <a:r>
              <a:rPr lang="it-IT" dirty="0" err="1" smtClean="0"/>
              <a:t>provided</a:t>
            </a:r>
            <a:r>
              <a:rPr lang="it-IT" dirty="0" smtClean="0"/>
              <a:t> audience feedback</a:t>
            </a:r>
          </a:p>
          <a:p>
            <a:pPr lvl="1" fontAlgn="auto">
              <a:spcAft>
                <a:spcPts val="0"/>
              </a:spcAft>
              <a:buFont typeface="Arial" pitchFamily="34" charset="0"/>
              <a:buChar char="–"/>
              <a:defRPr/>
            </a:pPr>
            <a:r>
              <a:rPr lang="it-IT" dirty="0" err="1" smtClean="0"/>
              <a:t>Accompanying</a:t>
            </a:r>
            <a:r>
              <a:rPr lang="it-IT" dirty="0" smtClean="0"/>
              <a:t> </a:t>
            </a:r>
            <a:r>
              <a:rPr lang="it-IT" dirty="0" err="1" smtClean="0"/>
              <a:t>gestures</a:t>
            </a:r>
            <a:r>
              <a:rPr lang="it-IT" dirty="0" smtClean="0"/>
              <a:t> and </a:t>
            </a:r>
            <a:r>
              <a:rPr lang="it-IT" dirty="0" err="1" smtClean="0"/>
              <a:t>facial</a:t>
            </a:r>
            <a:r>
              <a:rPr lang="it-IT" dirty="0" smtClean="0"/>
              <a:t> </a:t>
            </a:r>
            <a:r>
              <a:rPr lang="it-IT" dirty="0" err="1" smtClean="0"/>
              <a:t>expressions</a:t>
            </a:r>
            <a:endParaRPr lang="it-IT" dirty="0" smtClean="0"/>
          </a:p>
          <a:p>
            <a:pPr fontAlgn="auto">
              <a:spcAft>
                <a:spcPts val="0"/>
              </a:spcAft>
              <a:buFont typeface="Arial" pitchFamily="34" charset="0"/>
              <a:buChar char="•"/>
              <a:defRPr/>
            </a:pPr>
            <a:r>
              <a:rPr lang="it-IT" dirty="0" err="1" smtClean="0"/>
              <a:t>Written</a:t>
            </a:r>
            <a:endParaRPr lang="it-IT" dirty="0" smtClean="0"/>
          </a:p>
          <a:p>
            <a:pPr lvl="1" fontAlgn="auto">
              <a:spcAft>
                <a:spcPts val="0"/>
              </a:spcAft>
              <a:buFont typeface="Arial" pitchFamily="34" charset="0"/>
              <a:buChar char="–"/>
              <a:defRPr/>
            </a:pPr>
            <a:r>
              <a:rPr lang="it-IT" dirty="0" err="1" smtClean="0"/>
              <a:t>Punctuation</a:t>
            </a:r>
            <a:r>
              <a:rPr lang="it-IT" dirty="0" smtClean="0"/>
              <a:t> </a:t>
            </a:r>
            <a:r>
              <a:rPr lang="it-IT" dirty="0" err="1" smtClean="0"/>
              <a:t>marking</a:t>
            </a:r>
            <a:r>
              <a:rPr lang="it-IT" dirty="0" smtClean="0"/>
              <a:t> </a:t>
            </a:r>
            <a:r>
              <a:rPr lang="it-IT" dirty="0" err="1" smtClean="0"/>
              <a:t>syntactic</a:t>
            </a:r>
            <a:r>
              <a:rPr lang="it-IT" dirty="0" smtClean="0"/>
              <a:t> </a:t>
            </a:r>
            <a:r>
              <a:rPr lang="it-IT" dirty="0" err="1" smtClean="0"/>
              <a:t>relationships</a:t>
            </a:r>
            <a:r>
              <a:rPr lang="it-IT" dirty="0" smtClean="0"/>
              <a:t> and voice </a:t>
            </a:r>
            <a:r>
              <a:rPr lang="it-IT" dirty="0" err="1" smtClean="0"/>
              <a:t>modulation</a:t>
            </a:r>
            <a:endParaRPr lang="it-IT" dirty="0" smtClean="0"/>
          </a:p>
          <a:p>
            <a:pPr lvl="1" fontAlgn="auto">
              <a:spcAft>
                <a:spcPts val="0"/>
              </a:spcAft>
              <a:buFont typeface="Arial" pitchFamily="34" charset="0"/>
              <a:buChar char="–"/>
              <a:defRPr/>
            </a:pPr>
            <a:r>
              <a:rPr lang="it-IT" dirty="0" smtClean="0"/>
              <a:t>Macro-planning of </a:t>
            </a:r>
            <a:r>
              <a:rPr lang="it-IT" dirty="0" err="1" smtClean="0"/>
              <a:t>language</a:t>
            </a:r>
            <a:r>
              <a:rPr lang="it-IT" dirty="0" smtClean="0"/>
              <a:t> production </a:t>
            </a:r>
          </a:p>
          <a:p>
            <a:pPr lvl="1" fontAlgn="auto">
              <a:spcAft>
                <a:spcPts val="0"/>
              </a:spcAft>
              <a:buFont typeface="Arial" pitchFamily="34" charset="0"/>
              <a:buChar char="–"/>
              <a:defRPr/>
            </a:pPr>
            <a:r>
              <a:rPr lang="it-IT" dirty="0" err="1" smtClean="0"/>
              <a:t>Envisaged</a:t>
            </a:r>
            <a:r>
              <a:rPr lang="it-IT" dirty="0" smtClean="0"/>
              <a:t> audience feedback</a:t>
            </a:r>
          </a:p>
          <a:p>
            <a:pPr lvl="1" fontAlgn="auto">
              <a:spcAft>
                <a:spcPts val="0"/>
              </a:spcAft>
              <a:buFont typeface="Arial" pitchFamily="34" charset="0"/>
              <a:buChar char="–"/>
              <a:defRPr/>
            </a:pPr>
            <a:r>
              <a:rPr lang="it-IT" dirty="0" err="1" smtClean="0"/>
              <a:t>Possibly</a:t>
            </a:r>
            <a:r>
              <a:rPr lang="it-IT" dirty="0" smtClean="0"/>
              <a:t> </a:t>
            </a:r>
            <a:r>
              <a:rPr lang="it-IT" dirty="0" err="1" smtClean="0"/>
              <a:t>accompanying</a:t>
            </a:r>
            <a:r>
              <a:rPr lang="it-IT" dirty="0" smtClean="0"/>
              <a:t> </a:t>
            </a:r>
            <a:r>
              <a:rPr lang="it-IT" dirty="0" err="1" smtClean="0"/>
              <a:t>pictures</a:t>
            </a:r>
            <a:r>
              <a:rPr lang="it-IT" dirty="0" smtClean="0"/>
              <a:t>/</a:t>
            </a:r>
            <a:r>
              <a:rPr lang="it-IT" dirty="0" err="1" smtClean="0"/>
              <a:t>videos</a:t>
            </a:r>
            <a:r>
              <a:rPr lang="it-IT" dirty="0" smtClean="0"/>
              <a:t> </a:t>
            </a:r>
            <a:endParaRPr lang="it-IT" dirty="0"/>
          </a:p>
        </p:txBody>
      </p:sp>
      <p:sp>
        <p:nvSpPr>
          <p:cNvPr id="4" name="Segnaposto numero diapositiva 3"/>
          <p:cNvSpPr>
            <a:spLocks noGrp="1"/>
          </p:cNvSpPr>
          <p:nvPr>
            <p:ph type="sldNum" sz="quarter" idx="12"/>
          </p:nvPr>
        </p:nvSpPr>
        <p:spPr/>
        <p:txBody>
          <a:bodyPr/>
          <a:lstStyle/>
          <a:p>
            <a:pPr>
              <a:defRPr/>
            </a:pPr>
            <a:fld id="{8B6BCD71-90F8-4A6A-B647-0792F5BC28A8}" type="slidenum">
              <a:rPr lang="it-IT"/>
              <a:pPr>
                <a:defRPr/>
              </a:pPr>
              <a:t>34</a:t>
            </a:fld>
            <a:endParaRPr lang="it-IT"/>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olo 1"/>
          <p:cNvSpPr>
            <a:spLocks noGrp="1"/>
          </p:cNvSpPr>
          <p:nvPr>
            <p:ph type="title"/>
          </p:nvPr>
        </p:nvSpPr>
        <p:spPr>
          <a:xfrm>
            <a:off x="457200" y="274638"/>
            <a:ext cx="8229600" cy="777875"/>
          </a:xfrm>
        </p:spPr>
        <p:txBody>
          <a:bodyPr/>
          <a:lstStyle/>
          <a:p>
            <a:r>
              <a:rPr lang="it-IT" smtClean="0"/>
              <a:t>V. Medium, cont. 1</a:t>
            </a:r>
          </a:p>
        </p:txBody>
      </p:sp>
      <p:sp>
        <p:nvSpPr>
          <p:cNvPr id="3" name="Segnaposto contenuto 2"/>
          <p:cNvSpPr>
            <a:spLocks noGrp="1"/>
          </p:cNvSpPr>
          <p:nvPr>
            <p:ph idx="1"/>
          </p:nvPr>
        </p:nvSpPr>
        <p:spPr>
          <a:xfrm>
            <a:off x="457200" y="1196975"/>
            <a:ext cx="8229600" cy="4929188"/>
          </a:xfrm>
        </p:spPr>
        <p:txBody>
          <a:bodyPr rtlCol="0">
            <a:normAutofit lnSpcReduction="10000"/>
          </a:bodyPr>
          <a:lstStyle/>
          <a:p>
            <a:pPr fontAlgn="auto">
              <a:spcAft>
                <a:spcPts val="0"/>
              </a:spcAft>
              <a:buFont typeface="Arial" pitchFamily="34" charset="0"/>
              <a:buChar char="•"/>
              <a:defRPr/>
            </a:pPr>
            <a:r>
              <a:rPr lang="it-IT" dirty="0" err="1" smtClean="0"/>
              <a:t>Pairwork</a:t>
            </a:r>
            <a:endParaRPr lang="it-IT" dirty="0" smtClean="0"/>
          </a:p>
          <a:p>
            <a:pPr lvl="1" fontAlgn="auto">
              <a:spcAft>
                <a:spcPts val="0"/>
              </a:spcAft>
              <a:buFont typeface="Arial" pitchFamily="34" charset="0"/>
              <a:buChar char="–"/>
              <a:defRPr/>
            </a:pPr>
            <a:r>
              <a:rPr lang="it-IT" dirty="0" err="1" smtClean="0"/>
              <a:t>Pair</a:t>
            </a:r>
            <a:r>
              <a:rPr lang="it-IT" dirty="0" smtClean="0"/>
              <a:t> 1</a:t>
            </a:r>
          </a:p>
          <a:p>
            <a:pPr lvl="2" fontAlgn="auto">
              <a:spcAft>
                <a:spcPts val="0"/>
              </a:spcAft>
              <a:buFont typeface="Arial" pitchFamily="34" charset="0"/>
              <a:buChar char="•"/>
              <a:defRPr/>
            </a:pPr>
            <a:r>
              <a:rPr lang="it-IT" dirty="0" err="1" smtClean="0"/>
              <a:t>Student</a:t>
            </a:r>
            <a:r>
              <a:rPr lang="it-IT" dirty="0" smtClean="0"/>
              <a:t> A: Email </a:t>
            </a:r>
            <a:r>
              <a:rPr lang="it-IT" dirty="0" err="1"/>
              <a:t>S</a:t>
            </a:r>
            <a:r>
              <a:rPr lang="it-IT" dirty="0" err="1" smtClean="0"/>
              <a:t>tudent</a:t>
            </a:r>
            <a:r>
              <a:rPr lang="it-IT" dirty="0" smtClean="0"/>
              <a:t> B an </a:t>
            </a:r>
            <a:r>
              <a:rPr lang="it-IT" dirty="0" err="1" smtClean="0"/>
              <a:t>invitation</a:t>
            </a:r>
            <a:r>
              <a:rPr lang="it-IT" dirty="0" smtClean="0"/>
              <a:t> to join </a:t>
            </a:r>
            <a:r>
              <a:rPr lang="it-IT" dirty="0" err="1" smtClean="0"/>
              <a:t>you</a:t>
            </a:r>
            <a:r>
              <a:rPr lang="it-IT" dirty="0" smtClean="0"/>
              <a:t> and </a:t>
            </a:r>
            <a:r>
              <a:rPr lang="it-IT" dirty="0" err="1" smtClean="0"/>
              <a:t>and</a:t>
            </a:r>
            <a:r>
              <a:rPr lang="it-IT" dirty="0" smtClean="0"/>
              <a:t> a </a:t>
            </a:r>
            <a:r>
              <a:rPr lang="it-IT" dirty="0" err="1" smtClean="0"/>
              <a:t>few</a:t>
            </a:r>
            <a:r>
              <a:rPr lang="it-IT" dirty="0" smtClean="0"/>
              <a:t> friends for some pizza </a:t>
            </a:r>
            <a:r>
              <a:rPr lang="it-IT" dirty="0" err="1" smtClean="0"/>
              <a:t>together</a:t>
            </a:r>
            <a:endParaRPr lang="it-IT" dirty="0" smtClean="0"/>
          </a:p>
          <a:p>
            <a:pPr lvl="2" fontAlgn="auto">
              <a:spcAft>
                <a:spcPts val="0"/>
              </a:spcAft>
              <a:buFont typeface="Arial" pitchFamily="34" charset="0"/>
              <a:buChar char="•"/>
              <a:defRPr/>
            </a:pPr>
            <a:r>
              <a:rPr lang="it-IT" dirty="0" err="1" smtClean="0"/>
              <a:t>Student</a:t>
            </a:r>
            <a:r>
              <a:rPr lang="it-IT" dirty="0" smtClean="0"/>
              <a:t> B: </a:t>
            </a:r>
            <a:r>
              <a:rPr lang="it-IT" dirty="0" err="1" smtClean="0"/>
              <a:t>Reply</a:t>
            </a:r>
            <a:r>
              <a:rPr lang="it-IT" dirty="0" smtClean="0"/>
              <a:t> to </a:t>
            </a:r>
            <a:r>
              <a:rPr lang="it-IT" dirty="0" err="1" smtClean="0"/>
              <a:t>Student</a:t>
            </a:r>
            <a:r>
              <a:rPr lang="it-IT" dirty="0" smtClean="0"/>
              <a:t> </a:t>
            </a:r>
            <a:r>
              <a:rPr lang="it-IT" dirty="0" err="1" smtClean="0"/>
              <a:t>A’s</a:t>
            </a:r>
            <a:r>
              <a:rPr lang="it-IT" dirty="0" smtClean="0"/>
              <a:t> email.</a:t>
            </a:r>
          </a:p>
          <a:p>
            <a:pPr lvl="2" fontAlgn="auto">
              <a:spcAft>
                <a:spcPts val="0"/>
              </a:spcAft>
              <a:buFont typeface="Arial" pitchFamily="34" charset="0"/>
              <a:buChar char="•"/>
              <a:defRPr/>
            </a:pPr>
            <a:r>
              <a:rPr lang="it-IT" dirty="0" smtClean="0"/>
              <a:t>Students A &amp; B: </a:t>
            </a:r>
            <a:r>
              <a:rPr lang="it-IT" dirty="0" err="1" smtClean="0"/>
              <a:t>Now</a:t>
            </a:r>
            <a:r>
              <a:rPr lang="it-IT" dirty="0" smtClean="0"/>
              <a:t> do the </a:t>
            </a:r>
            <a:r>
              <a:rPr lang="it-IT" dirty="0" err="1" smtClean="0"/>
              <a:t>same</a:t>
            </a:r>
            <a:r>
              <a:rPr lang="it-IT" dirty="0" smtClean="0"/>
              <a:t> in </a:t>
            </a:r>
            <a:r>
              <a:rPr lang="it-IT" dirty="0"/>
              <a:t>a face-to-face </a:t>
            </a:r>
            <a:r>
              <a:rPr lang="it-IT" dirty="0" err="1"/>
              <a:t>conversation</a:t>
            </a:r>
            <a:endParaRPr lang="it-IT" dirty="0" smtClean="0"/>
          </a:p>
          <a:p>
            <a:pPr lvl="1" fontAlgn="auto">
              <a:spcAft>
                <a:spcPts val="0"/>
              </a:spcAft>
              <a:buFont typeface="Arial" pitchFamily="34" charset="0"/>
              <a:buChar char="–"/>
              <a:defRPr/>
            </a:pPr>
            <a:r>
              <a:rPr lang="it-IT" dirty="0" err="1" smtClean="0"/>
              <a:t>Pair</a:t>
            </a:r>
            <a:r>
              <a:rPr lang="it-IT" dirty="0" smtClean="0"/>
              <a:t> 2</a:t>
            </a:r>
          </a:p>
          <a:p>
            <a:pPr lvl="2" fontAlgn="auto">
              <a:spcAft>
                <a:spcPts val="0"/>
              </a:spcAft>
              <a:buFont typeface="Arial" pitchFamily="34" charset="0"/>
              <a:buChar char="•"/>
              <a:defRPr/>
            </a:pPr>
            <a:r>
              <a:rPr lang="it-IT" dirty="0" err="1" smtClean="0"/>
              <a:t>Student</a:t>
            </a:r>
            <a:r>
              <a:rPr lang="it-IT" dirty="0" smtClean="0"/>
              <a:t> A: </a:t>
            </a:r>
            <a:r>
              <a:rPr lang="it-IT" dirty="0" err="1" smtClean="0"/>
              <a:t>Invite</a:t>
            </a:r>
            <a:r>
              <a:rPr lang="it-IT" dirty="0" smtClean="0"/>
              <a:t> </a:t>
            </a:r>
            <a:r>
              <a:rPr lang="it-IT" dirty="0" err="1" smtClean="0"/>
              <a:t>Student</a:t>
            </a:r>
            <a:r>
              <a:rPr lang="it-IT" dirty="0" smtClean="0"/>
              <a:t> B to </a:t>
            </a:r>
            <a:r>
              <a:rPr lang="it-IT" dirty="0" err="1" smtClean="0"/>
              <a:t>have</a:t>
            </a:r>
            <a:r>
              <a:rPr lang="it-IT" dirty="0" smtClean="0"/>
              <a:t> pizza </a:t>
            </a:r>
            <a:r>
              <a:rPr lang="it-IT" dirty="0" err="1" smtClean="0"/>
              <a:t>together</a:t>
            </a:r>
            <a:r>
              <a:rPr lang="it-IT" dirty="0" smtClean="0"/>
              <a:t> </a:t>
            </a:r>
            <a:r>
              <a:rPr lang="it-IT" dirty="0" err="1" smtClean="0"/>
              <a:t>tonight</a:t>
            </a:r>
            <a:r>
              <a:rPr lang="it-IT" dirty="0" smtClean="0"/>
              <a:t> with a </a:t>
            </a:r>
            <a:r>
              <a:rPr lang="it-IT" dirty="0" err="1" smtClean="0"/>
              <a:t>few</a:t>
            </a:r>
            <a:r>
              <a:rPr lang="it-IT" dirty="0" smtClean="0"/>
              <a:t> friends.</a:t>
            </a:r>
          </a:p>
          <a:p>
            <a:pPr lvl="2" fontAlgn="auto">
              <a:spcAft>
                <a:spcPts val="0"/>
              </a:spcAft>
              <a:buFont typeface="Arial" pitchFamily="34" charset="0"/>
              <a:buChar char="•"/>
              <a:defRPr/>
            </a:pPr>
            <a:r>
              <a:rPr lang="it-IT" dirty="0" err="1" smtClean="0"/>
              <a:t>Student</a:t>
            </a:r>
            <a:r>
              <a:rPr lang="it-IT" dirty="0" smtClean="0"/>
              <a:t> B: </a:t>
            </a:r>
            <a:r>
              <a:rPr lang="it-IT" dirty="0" err="1" smtClean="0"/>
              <a:t>React</a:t>
            </a:r>
            <a:r>
              <a:rPr lang="it-IT" dirty="0" smtClean="0"/>
              <a:t> to </a:t>
            </a:r>
            <a:r>
              <a:rPr lang="it-IT" dirty="0" err="1" smtClean="0"/>
              <a:t>Student</a:t>
            </a:r>
            <a:r>
              <a:rPr lang="it-IT" dirty="0" smtClean="0"/>
              <a:t> A </a:t>
            </a:r>
            <a:r>
              <a:rPr lang="it-IT" dirty="0" err="1" smtClean="0"/>
              <a:t>as</a:t>
            </a:r>
            <a:r>
              <a:rPr lang="it-IT" dirty="0" smtClean="0"/>
              <a:t> </a:t>
            </a:r>
            <a:r>
              <a:rPr lang="it-IT" dirty="0" err="1" smtClean="0"/>
              <a:t>you</a:t>
            </a:r>
            <a:r>
              <a:rPr lang="it-IT" dirty="0" smtClean="0"/>
              <a:t> </a:t>
            </a:r>
            <a:r>
              <a:rPr lang="it-IT" dirty="0" err="1" smtClean="0"/>
              <a:t>see</a:t>
            </a:r>
            <a:r>
              <a:rPr lang="it-IT" dirty="0" smtClean="0"/>
              <a:t> </a:t>
            </a:r>
            <a:r>
              <a:rPr lang="it-IT" dirty="0" err="1" smtClean="0"/>
              <a:t>fit</a:t>
            </a:r>
            <a:r>
              <a:rPr lang="it-IT" dirty="0" smtClean="0"/>
              <a:t>.</a:t>
            </a:r>
          </a:p>
          <a:p>
            <a:pPr lvl="2" fontAlgn="auto">
              <a:spcAft>
                <a:spcPts val="0"/>
              </a:spcAft>
              <a:buFont typeface="Arial" pitchFamily="34" charset="0"/>
              <a:buChar char="•"/>
              <a:defRPr/>
            </a:pPr>
            <a:r>
              <a:rPr lang="it-IT" dirty="0" smtClean="0"/>
              <a:t>Students A &amp; B: </a:t>
            </a:r>
            <a:r>
              <a:rPr lang="it-IT" dirty="0" err="1" smtClean="0"/>
              <a:t>Now</a:t>
            </a:r>
            <a:r>
              <a:rPr lang="it-IT" dirty="0" smtClean="0"/>
              <a:t> do the </a:t>
            </a:r>
            <a:r>
              <a:rPr lang="it-IT" dirty="0" err="1" smtClean="0"/>
              <a:t>same</a:t>
            </a:r>
            <a:r>
              <a:rPr lang="it-IT" dirty="0" smtClean="0"/>
              <a:t> in </a:t>
            </a:r>
            <a:r>
              <a:rPr lang="it-IT" dirty="0" err="1" smtClean="0"/>
              <a:t>writing</a:t>
            </a:r>
            <a:r>
              <a:rPr lang="it-IT" dirty="0" smtClean="0"/>
              <a:t>.</a:t>
            </a:r>
            <a:endParaRPr lang="it-IT" dirty="0"/>
          </a:p>
        </p:txBody>
      </p:sp>
      <p:sp>
        <p:nvSpPr>
          <p:cNvPr id="4" name="Segnaposto numero diapositiva 3"/>
          <p:cNvSpPr>
            <a:spLocks noGrp="1"/>
          </p:cNvSpPr>
          <p:nvPr>
            <p:ph type="sldNum" sz="quarter" idx="12"/>
          </p:nvPr>
        </p:nvSpPr>
        <p:spPr/>
        <p:txBody>
          <a:bodyPr/>
          <a:lstStyle/>
          <a:p>
            <a:pPr>
              <a:defRPr/>
            </a:pPr>
            <a:fld id="{50B9B48F-76A9-4F0E-82AC-650A33E02913}" type="slidenum">
              <a:rPr lang="it-IT"/>
              <a:pPr>
                <a:defRPr/>
              </a:pPr>
              <a:t>35</a:t>
            </a:fld>
            <a:endParaRPr lang="it-IT"/>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437"/>
          </a:xfrm>
        </p:spPr>
        <p:txBody>
          <a:bodyPr rtlCol="0">
            <a:normAutofit fontScale="90000"/>
          </a:bodyPr>
          <a:lstStyle/>
          <a:p>
            <a:pPr fontAlgn="auto">
              <a:spcAft>
                <a:spcPts val="0"/>
              </a:spcAft>
              <a:defRPr/>
            </a:pPr>
            <a:r>
              <a:rPr lang="it-IT" dirty="0" smtClean="0"/>
              <a:t>VI. </a:t>
            </a:r>
            <a:r>
              <a:rPr lang="it-IT" dirty="0" err="1" smtClean="0"/>
              <a:t>Purpose</a:t>
            </a:r>
            <a:endParaRPr lang="it-IT" dirty="0"/>
          </a:p>
        </p:txBody>
      </p:sp>
      <p:sp>
        <p:nvSpPr>
          <p:cNvPr id="3" name="Segnaposto contenuto 2"/>
          <p:cNvSpPr>
            <a:spLocks noGrp="1"/>
          </p:cNvSpPr>
          <p:nvPr>
            <p:ph idx="1"/>
          </p:nvPr>
        </p:nvSpPr>
        <p:spPr>
          <a:xfrm>
            <a:off x="457200" y="1125538"/>
            <a:ext cx="8229600" cy="5000625"/>
          </a:xfrm>
        </p:spPr>
        <p:txBody>
          <a:bodyPr rtlCol="0">
            <a:normAutofit fontScale="92500" lnSpcReduction="10000"/>
          </a:bodyPr>
          <a:lstStyle/>
          <a:p>
            <a:pPr fontAlgn="auto">
              <a:spcAft>
                <a:spcPts val="0"/>
              </a:spcAft>
              <a:buFont typeface="Arial" pitchFamily="34" charset="0"/>
              <a:buChar char="•"/>
              <a:defRPr/>
            </a:pPr>
            <a:r>
              <a:rPr lang="it-IT" dirty="0" err="1" smtClean="0"/>
              <a:t>Manuals</a:t>
            </a:r>
            <a:r>
              <a:rPr lang="it-IT" dirty="0" smtClean="0"/>
              <a:t>, </a:t>
            </a:r>
            <a:r>
              <a:rPr lang="it-IT" dirty="0" err="1" smtClean="0"/>
              <a:t>recipes</a:t>
            </a:r>
            <a:r>
              <a:rPr lang="it-IT" dirty="0" smtClean="0"/>
              <a:t>, </a:t>
            </a:r>
            <a:r>
              <a:rPr lang="it-IT" dirty="0" err="1" smtClean="0"/>
              <a:t>ballroom</a:t>
            </a:r>
            <a:r>
              <a:rPr lang="it-IT" dirty="0" smtClean="0"/>
              <a:t> </a:t>
            </a:r>
            <a:r>
              <a:rPr lang="it-IT" dirty="0" err="1" smtClean="0"/>
              <a:t>lessons</a:t>
            </a:r>
            <a:endParaRPr lang="it-IT" dirty="0" smtClean="0"/>
          </a:p>
          <a:p>
            <a:pPr lvl="1" fontAlgn="auto">
              <a:spcAft>
                <a:spcPts val="0"/>
              </a:spcAft>
              <a:buFont typeface="Arial" pitchFamily="34" charset="0"/>
              <a:buChar char="–"/>
              <a:defRPr/>
            </a:pPr>
            <a:r>
              <a:rPr lang="it-IT" dirty="0" err="1" smtClean="0"/>
              <a:t>Purpose</a:t>
            </a:r>
            <a:r>
              <a:rPr lang="it-IT" dirty="0" smtClean="0"/>
              <a:t>: </a:t>
            </a:r>
            <a:r>
              <a:rPr lang="it-IT" dirty="0" err="1" smtClean="0"/>
              <a:t>giving</a:t>
            </a:r>
            <a:r>
              <a:rPr lang="it-IT" dirty="0" smtClean="0"/>
              <a:t> </a:t>
            </a:r>
            <a:r>
              <a:rPr lang="it-IT" dirty="0" err="1" smtClean="0"/>
              <a:t>instructions</a:t>
            </a:r>
            <a:r>
              <a:rPr lang="it-IT" dirty="0" smtClean="0"/>
              <a:t> </a:t>
            </a:r>
          </a:p>
          <a:p>
            <a:pPr lvl="1" fontAlgn="auto">
              <a:spcAft>
                <a:spcPts val="0"/>
              </a:spcAft>
              <a:buFont typeface="Arial" pitchFamily="34" charset="0"/>
              <a:buChar char="–"/>
              <a:defRPr/>
            </a:pPr>
            <a:r>
              <a:rPr lang="it-IT" dirty="0" smtClean="0"/>
              <a:t>Language </a:t>
            </a:r>
            <a:r>
              <a:rPr lang="it-IT" dirty="0" err="1" smtClean="0"/>
              <a:t>choices</a:t>
            </a:r>
            <a:r>
              <a:rPr lang="it-IT" dirty="0" smtClean="0"/>
              <a:t>: </a:t>
            </a:r>
            <a:r>
              <a:rPr lang="it-IT" dirty="0" err="1" smtClean="0"/>
              <a:t>imperatives</a:t>
            </a:r>
            <a:r>
              <a:rPr lang="it-IT" dirty="0" smtClean="0"/>
              <a:t>, </a:t>
            </a:r>
            <a:r>
              <a:rPr lang="it-IT" dirty="0" err="1" smtClean="0"/>
              <a:t>expressions</a:t>
            </a:r>
            <a:r>
              <a:rPr lang="it-IT" dirty="0" smtClean="0"/>
              <a:t> of </a:t>
            </a:r>
            <a:r>
              <a:rPr lang="it-IT" dirty="0" err="1" smtClean="0"/>
              <a:t>confidence</a:t>
            </a:r>
            <a:r>
              <a:rPr lang="it-IT" dirty="0" smtClean="0"/>
              <a:t>, </a:t>
            </a:r>
            <a:r>
              <a:rPr lang="it-IT" dirty="0" err="1" smtClean="0"/>
              <a:t>simplification</a:t>
            </a:r>
            <a:r>
              <a:rPr lang="it-IT" dirty="0" smtClean="0"/>
              <a:t> of </a:t>
            </a:r>
            <a:r>
              <a:rPr lang="it-IT" dirty="0" err="1" smtClean="0"/>
              <a:t>concepts</a:t>
            </a:r>
            <a:r>
              <a:rPr lang="it-IT" dirty="0" smtClean="0"/>
              <a:t>, </a:t>
            </a:r>
            <a:r>
              <a:rPr lang="it-IT" dirty="0" err="1" smtClean="0"/>
              <a:t>provision</a:t>
            </a:r>
            <a:r>
              <a:rPr lang="it-IT" dirty="0" smtClean="0"/>
              <a:t> of </a:t>
            </a:r>
            <a:r>
              <a:rPr lang="it-IT" dirty="0" err="1" smtClean="0"/>
              <a:t>evidence</a:t>
            </a:r>
            <a:r>
              <a:rPr lang="it-IT" dirty="0" smtClean="0"/>
              <a:t> of expertise, </a:t>
            </a:r>
            <a:r>
              <a:rPr lang="it-IT" dirty="0" err="1" smtClean="0"/>
              <a:t>explanations</a:t>
            </a:r>
            <a:r>
              <a:rPr lang="it-IT" dirty="0" smtClean="0"/>
              <a:t>, </a:t>
            </a:r>
            <a:r>
              <a:rPr lang="it-IT" dirty="0" err="1" smtClean="0"/>
              <a:t>adoption</a:t>
            </a:r>
            <a:r>
              <a:rPr lang="it-IT" dirty="0" smtClean="0"/>
              <a:t> of the </a:t>
            </a:r>
            <a:r>
              <a:rPr lang="it-IT" dirty="0" err="1" smtClean="0"/>
              <a:t>audience’s</a:t>
            </a:r>
            <a:r>
              <a:rPr lang="it-IT" dirty="0" smtClean="0"/>
              <a:t> </a:t>
            </a:r>
            <a:r>
              <a:rPr lang="it-IT" dirty="0" err="1" smtClean="0"/>
              <a:t>perspective</a:t>
            </a:r>
            <a:endParaRPr lang="it-IT" dirty="0" smtClean="0"/>
          </a:p>
          <a:p>
            <a:pPr fontAlgn="auto">
              <a:spcAft>
                <a:spcPts val="0"/>
              </a:spcAft>
              <a:buFont typeface="Arial" pitchFamily="34" charset="0"/>
              <a:buChar char="•"/>
              <a:defRPr/>
            </a:pPr>
            <a:r>
              <a:rPr lang="it-IT" dirty="0" smtClean="0"/>
              <a:t>Job </a:t>
            </a:r>
            <a:r>
              <a:rPr lang="it-IT" dirty="0" err="1" smtClean="0"/>
              <a:t>application</a:t>
            </a:r>
            <a:r>
              <a:rPr lang="it-IT" dirty="0" smtClean="0"/>
              <a:t> </a:t>
            </a:r>
            <a:r>
              <a:rPr lang="it-IT" dirty="0" err="1" smtClean="0"/>
              <a:t>letters</a:t>
            </a:r>
            <a:endParaRPr lang="it-IT" dirty="0"/>
          </a:p>
          <a:p>
            <a:pPr lvl="1" fontAlgn="auto">
              <a:spcAft>
                <a:spcPts val="0"/>
              </a:spcAft>
              <a:buFont typeface="Arial" pitchFamily="34" charset="0"/>
              <a:buChar char="–"/>
              <a:defRPr/>
            </a:pPr>
            <a:r>
              <a:rPr lang="it-IT" dirty="0" err="1" smtClean="0"/>
              <a:t>Purposes</a:t>
            </a:r>
            <a:r>
              <a:rPr lang="it-IT" dirty="0" smtClean="0"/>
              <a:t>: </a:t>
            </a:r>
            <a:r>
              <a:rPr lang="it-IT" dirty="0" err="1" smtClean="0"/>
              <a:t>obtaining</a:t>
            </a:r>
            <a:r>
              <a:rPr lang="it-IT" dirty="0" smtClean="0"/>
              <a:t> a job </a:t>
            </a:r>
            <a:r>
              <a:rPr lang="it-IT" dirty="0" err="1" smtClean="0"/>
              <a:t>interview</a:t>
            </a:r>
            <a:r>
              <a:rPr lang="it-IT" dirty="0" smtClean="0"/>
              <a:t>/</a:t>
            </a:r>
            <a:r>
              <a:rPr lang="it-IT" dirty="0" err="1" smtClean="0"/>
              <a:t>offer</a:t>
            </a:r>
            <a:endParaRPr lang="it-IT" dirty="0" smtClean="0"/>
          </a:p>
          <a:p>
            <a:pPr lvl="1" fontAlgn="auto">
              <a:spcAft>
                <a:spcPts val="0"/>
              </a:spcAft>
              <a:buFont typeface="Arial" pitchFamily="34" charset="0"/>
              <a:buChar char="–"/>
              <a:defRPr/>
            </a:pPr>
            <a:r>
              <a:rPr lang="it-IT" dirty="0" smtClean="0"/>
              <a:t>Language </a:t>
            </a:r>
            <a:r>
              <a:rPr lang="it-IT" dirty="0" err="1" smtClean="0"/>
              <a:t>choices</a:t>
            </a:r>
            <a:r>
              <a:rPr lang="it-IT" dirty="0" smtClean="0"/>
              <a:t>:  </a:t>
            </a:r>
            <a:r>
              <a:rPr lang="it-IT" dirty="0" err="1" smtClean="0"/>
              <a:t>expressing</a:t>
            </a:r>
            <a:r>
              <a:rPr lang="it-IT" dirty="0" smtClean="0"/>
              <a:t> </a:t>
            </a:r>
            <a:r>
              <a:rPr lang="it-IT" dirty="0" err="1" smtClean="0"/>
              <a:t>interest</a:t>
            </a:r>
            <a:r>
              <a:rPr lang="it-IT" dirty="0" smtClean="0"/>
              <a:t>, </a:t>
            </a:r>
            <a:r>
              <a:rPr lang="it-IT" dirty="0" err="1" smtClean="0"/>
              <a:t>promising</a:t>
            </a:r>
            <a:r>
              <a:rPr lang="it-IT" dirty="0" smtClean="0"/>
              <a:t> </a:t>
            </a:r>
            <a:r>
              <a:rPr lang="it-IT" dirty="0" err="1" smtClean="0"/>
              <a:t>commitment</a:t>
            </a:r>
            <a:r>
              <a:rPr lang="it-IT" dirty="0" smtClean="0"/>
              <a:t>, reporting on </a:t>
            </a:r>
            <a:r>
              <a:rPr lang="it-IT" dirty="0" err="1" smtClean="0"/>
              <a:t>past</a:t>
            </a:r>
            <a:r>
              <a:rPr lang="it-IT" dirty="0" smtClean="0"/>
              <a:t> </a:t>
            </a:r>
            <a:r>
              <a:rPr lang="it-IT" dirty="0" err="1" smtClean="0"/>
              <a:t>accomplishments</a:t>
            </a:r>
            <a:r>
              <a:rPr lang="it-IT" dirty="0" smtClean="0"/>
              <a:t>, </a:t>
            </a:r>
            <a:r>
              <a:rPr lang="it-IT" dirty="0" err="1" smtClean="0"/>
              <a:t>deferentially</a:t>
            </a:r>
            <a:r>
              <a:rPr lang="it-IT" dirty="0" smtClean="0"/>
              <a:t> </a:t>
            </a:r>
            <a:r>
              <a:rPr lang="it-IT" dirty="0" err="1" smtClean="0"/>
              <a:t>requesting</a:t>
            </a:r>
            <a:r>
              <a:rPr lang="it-IT" dirty="0" smtClean="0"/>
              <a:t> an </a:t>
            </a:r>
            <a:r>
              <a:rPr lang="it-IT" dirty="0" err="1" smtClean="0"/>
              <a:t>appointment</a:t>
            </a:r>
            <a:r>
              <a:rPr lang="it-IT" dirty="0" smtClean="0"/>
              <a:t>, </a:t>
            </a:r>
            <a:r>
              <a:rPr lang="it-IT" dirty="0" err="1" smtClean="0"/>
              <a:t>giving</a:t>
            </a:r>
            <a:r>
              <a:rPr lang="it-IT" dirty="0" smtClean="0"/>
              <a:t> </a:t>
            </a:r>
            <a:r>
              <a:rPr lang="it-IT" dirty="0" err="1" smtClean="0"/>
              <a:t>options</a:t>
            </a:r>
            <a:endParaRPr lang="it-IT" dirty="0"/>
          </a:p>
        </p:txBody>
      </p:sp>
      <p:sp>
        <p:nvSpPr>
          <p:cNvPr id="4" name="Segnaposto numero diapositiva 3"/>
          <p:cNvSpPr>
            <a:spLocks noGrp="1"/>
          </p:cNvSpPr>
          <p:nvPr>
            <p:ph type="sldNum" sz="quarter" idx="12"/>
          </p:nvPr>
        </p:nvSpPr>
        <p:spPr/>
        <p:txBody>
          <a:bodyPr/>
          <a:lstStyle/>
          <a:p>
            <a:pPr>
              <a:defRPr/>
            </a:pPr>
            <a:fld id="{E026A196-59A3-405C-B818-108E3651F5F2}" type="slidenum">
              <a:rPr lang="it-IT"/>
              <a:pPr>
                <a:defRPr/>
              </a:pPr>
              <a:t>36</a:t>
            </a:fld>
            <a:endParaRPr lang="it-IT"/>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olo 1"/>
          <p:cNvSpPr>
            <a:spLocks noGrp="1"/>
          </p:cNvSpPr>
          <p:nvPr>
            <p:ph type="title"/>
          </p:nvPr>
        </p:nvSpPr>
        <p:spPr/>
        <p:txBody>
          <a:bodyPr/>
          <a:lstStyle/>
          <a:p>
            <a:r>
              <a:rPr lang="it-IT" smtClean="0"/>
              <a:t>VI. Purpose, cont. 1</a:t>
            </a:r>
          </a:p>
        </p:txBody>
      </p:sp>
      <p:sp>
        <p:nvSpPr>
          <p:cNvPr id="51202" name="Segnaposto contenuto 2"/>
          <p:cNvSpPr>
            <a:spLocks noGrp="1"/>
          </p:cNvSpPr>
          <p:nvPr>
            <p:ph idx="1"/>
          </p:nvPr>
        </p:nvSpPr>
        <p:spPr/>
        <p:txBody>
          <a:bodyPr/>
          <a:lstStyle/>
          <a:p>
            <a:r>
              <a:rPr lang="it-IT" smtClean="0"/>
              <a:t>Task: what are the purposes and consequent linguistic/strategic choices typical of the following?</a:t>
            </a:r>
          </a:p>
          <a:p>
            <a:pPr lvl="1"/>
            <a:r>
              <a:rPr lang="it-IT" smtClean="0"/>
              <a:t>Jokes </a:t>
            </a:r>
          </a:p>
          <a:p>
            <a:pPr lvl="1"/>
            <a:r>
              <a:rPr lang="it-IT" smtClean="0"/>
              <a:t>Weather forecasts</a:t>
            </a:r>
          </a:p>
          <a:p>
            <a:pPr lvl="1"/>
            <a:r>
              <a:rPr lang="it-IT" smtClean="0"/>
              <a:t>Abstracts of academic articles</a:t>
            </a:r>
          </a:p>
          <a:p>
            <a:pPr lvl="1"/>
            <a:r>
              <a:rPr lang="it-IT" smtClean="0"/>
              <a:t>Hotel reviews</a:t>
            </a:r>
          </a:p>
          <a:p>
            <a:pPr lvl="1"/>
            <a:r>
              <a:rPr lang="it-IT" smtClean="0"/>
              <a:t>Written exam papers</a:t>
            </a:r>
          </a:p>
          <a:p>
            <a:pPr lvl="1"/>
            <a:endParaRPr lang="it-IT" smtClean="0"/>
          </a:p>
        </p:txBody>
      </p:sp>
      <p:sp>
        <p:nvSpPr>
          <p:cNvPr id="4" name="Segnaposto numero diapositiva 3"/>
          <p:cNvSpPr>
            <a:spLocks noGrp="1"/>
          </p:cNvSpPr>
          <p:nvPr>
            <p:ph type="sldNum" sz="quarter" idx="12"/>
          </p:nvPr>
        </p:nvSpPr>
        <p:spPr/>
        <p:txBody>
          <a:bodyPr/>
          <a:lstStyle/>
          <a:p>
            <a:pPr>
              <a:defRPr/>
            </a:pPr>
            <a:fld id="{DD44615A-53E9-4BF0-BCA0-7C22B8A11445}" type="slidenum">
              <a:rPr lang="it-IT"/>
              <a:pPr>
                <a:defRPr/>
              </a:pPr>
              <a:t>37</a:t>
            </a:fld>
            <a:endParaRPr lang="it-IT"/>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437"/>
          </a:xfrm>
        </p:spPr>
        <p:txBody>
          <a:bodyPr rtlCol="0">
            <a:normAutofit fontScale="90000"/>
          </a:bodyPr>
          <a:lstStyle/>
          <a:p>
            <a:pPr fontAlgn="auto">
              <a:spcAft>
                <a:spcPts val="0"/>
              </a:spcAft>
              <a:defRPr/>
            </a:pPr>
            <a:r>
              <a:rPr lang="it-IT" dirty="0" err="1" smtClean="0"/>
              <a:t>Goals</a:t>
            </a:r>
            <a:r>
              <a:rPr lang="it-IT" dirty="0" smtClean="0"/>
              <a:t> of </a:t>
            </a:r>
            <a:r>
              <a:rPr lang="it-IT" dirty="0" err="1" smtClean="0"/>
              <a:t>discourse</a:t>
            </a:r>
            <a:r>
              <a:rPr lang="it-IT" dirty="0" smtClean="0"/>
              <a:t> </a:t>
            </a:r>
            <a:r>
              <a:rPr lang="it-IT" dirty="0" err="1" smtClean="0"/>
              <a:t>analysis</a:t>
            </a:r>
            <a:endParaRPr lang="it-IT" dirty="0"/>
          </a:p>
        </p:txBody>
      </p:sp>
      <p:sp>
        <p:nvSpPr>
          <p:cNvPr id="3" name="Segnaposto contenuto 2"/>
          <p:cNvSpPr>
            <a:spLocks noGrp="1"/>
          </p:cNvSpPr>
          <p:nvPr>
            <p:ph idx="1"/>
          </p:nvPr>
        </p:nvSpPr>
        <p:spPr>
          <a:xfrm>
            <a:off x="457200" y="1125538"/>
            <a:ext cx="8229600" cy="5000625"/>
          </a:xfrm>
        </p:spPr>
        <p:txBody>
          <a:bodyPr rtlCol="0">
            <a:normAutofit lnSpcReduction="10000"/>
          </a:bodyPr>
          <a:lstStyle/>
          <a:p>
            <a:pPr fontAlgn="auto">
              <a:spcAft>
                <a:spcPts val="0"/>
              </a:spcAft>
              <a:buFont typeface="Arial" pitchFamily="34" charset="0"/>
              <a:buChar char="•"/>
              <a:defRPr/>
            </a:pPr>
            <a:r>
              <a:rPr lang="it-IT" dirty="0" err="1" smtClean="0"/>
              <a:t>Describing</a:t>
            </a:r>
            <a:r>
              <a:rPr lang="it-IT" dirty="0" smtClean="0"/>
              <a:t> </a:t>
            </a:r>
            <a:r>
              <a:rPr lang="it-IT" dirty="0" err="1" smtClean="0"/>
              <a:t>communication</a:t>
            </a:r>
            <a:r>
              <a:rPr lang="it-IT" dirty="0" smtClean="0"/>
              <a:t> </a:t>
            </a:r>
            <a:r>
              <a:rPr lang="it-IT" dirty="0" err="1" smtClean="0"/>
              <a:t>practices</a:t>
            </a:r>
            <a:endParaRPr lang="it-IT" dirty="0" smtClean="0"/>
          </a:p>
          <a:p>
            <a:pPr lvl="1" fontAlgn="auto">
              <a:spcAft>
                <a:spcPts val="0"/>
              </a:spcAft>
              <a:buFont typeface="Arial" pitchFamily="34" charset="0"/>
              <a:buChar char="–"/>
              <a:defRPr/>
            </a:pPr>
            <a:r>
              <a:rPr lang="it-IT" dirty="0" err="1" smtClean="0"/>
              <a:t>Explicitly</a:t>
            </a:r>
            <a:r>
              <a:rPr lang="it-IT" dirty="0" smtClean="0"/>
              <a:t>, </a:t>
            </a:r>
            <a:r>
              <a:rPr lang="it-IT" dirty="0" err="1" smtClean="0"/>
              <a:t>systematically</a:t>
            </a:r>
            <a:r>
              <a:rPr lang="it-IT" dirty="0" smtClean="0"/>
              <a:t>, </a:t>
            </a:r>
            <a:r>
              <a:rPr lang="it-IT" dirty="0" err="1" smtClean="0"/>
              <a:t>coherently</a:t>
            </a:r>
            <a:r>
              <a:rPr lang="it-IT" dirty="0" smtClean="0"/>
              <a:t> and </a:t>
            </a:r>
            <a:r>
              <a:rPr lang="it-IT" dirty="0" err="1" smtClean="0"/>
              <a:t>plausibly</a:t>
            </a:r>
            <a:r>
              <a:rPr lang="it-IT" dirty="0" smtClean="0"/>
              <a:t> </a:t>
            </a:r>
          </a:p>
          <a:p>
            <a:pPr lvl="2" fontAlgn="auto">
              <a:spcAft>
                <a:spcPts val="0"/>
              </a:spcAft>
              <a:buFont typeface="Arial" pitchFamily="34" charset="0"/>
              <a:buChar char="•"/>
              <a:defRPr/>
            </a:pPr>
            <a:r>
              <a:rPr lang="it-IT" dirty="0" smtClean="0"/>
              <a:t>So </a:t>
            </a:r>
            <a:r>
              <a:rPr lang="it-IT" dirty="0" err="1" smtClean="0"/>
              <a:t>as</a:t>
            </a:r>
            <a:r>
              <a:rPr lang="it-IT" dirty="0" smtClean="0"/>
              <a:t> to </a:t>
            </a:r>
            <a:r>
              <a:rPr lang="it-IT" dirty="0" err="1" smtClean="0"/>
              <a:t>make</a:t>
            </a:r>
            <a:r>
              <a:rPr lang="it-IT" dirty="0" smtClean="0"/>
              <a:t> </a:t>
            </a:r>
            <a:r>
              <a:rPr lang="it-IT" dirty="0" err="1" smtClean="0"/>
              <a:t>scholars</a:t>
            </a:r>
            <a:r>
              <a:rPr lang="it-IT" dirty="0" smtClean="0"/>
              <a:t> and the public </a:t>
            </a:r>
            <a:r>
              <a:rPr lang="it-IT" dirty="0" err="1" smtClean="0"/>
              <a:t>at</a:t>
            </a:r>
            <a:r>
              <a:rPr lang="it-IT" dirty="0" smtClean="0"/>
              <a:t> large </a:t>
            </a:r>
            <a:r>
              <a:rPr lang="it-IT" dirty="0" err="1" smtClean="0"/>
              <a:t>aware</a:t>
            </a:r>
            <a:r>
              <a:rPr lang="it-IT" dirty="0" smtClean="0"/>
              <a:t> of </a:t>
            </a:r>
            <a:r>
              <a:rPr lang="it-IT" dirty="0" err="1" smtClean="0"/>
              <a:t>them</a:t>
            </a:r>
            <a:r>
              <a:rPr lang="it-IT" dirty="0" smtClean="0"/>
              <a:t> by </a:t>
            </a:r>
            <a:r>
              <a:rPr lang="it-IT" dirty="0" err="1" smtClean="0"/>
              <a:t>appealing</a:t>
            </a:r>
            <a:r>
              <a:rPr lang="it-IT" dirty="0" smtClean="0"/>
              <a:t> to </a:t>
            </a:r>
            <a:r>
              <a:rPr lang="it-IT" dirty="0" err="1" smtClean="0"/>
              <a:t>reason</a:t>
            </a:r>
            <a:endParaRPr lang="it-IT" dirty="0"/>
          </a:p>
          <a:p>
            <a:pPr fontAlgn="auto">
              <a:spcAft>
                <a:spcPts val="0"/>
              </a:spcAft>
              <a:buFont typeface="Arial" pitchFamily="34" charset="0"/>
              <a:buChar char="•"/>
              <a:defRPr/>
            </a:pPr>
            <a:r>
              <a:rPr lang="it-IT" dirty="0" err="1" smtClean="0"/>
              <a:t>Changing</a:t>
            </a:r>
            <a:r>
              <a:rPr lang="it-IT" dirty="0" smtClean="0"/>
              <a:t> the social status quo</a:t>
            </a:r>
          </a:p>
          <a:p>
            <a:pPr lvl="1" fontAlgn="auto">
              <a:spcAft>
                <a:spcPts val="0"/>
              </a:spcAft>
              <a:buFont typeface="Arial" pitchFamily="34" charset="0"/>
              <a:buChar char="–"/>
              <a:defRPr/>
            </a:pPr>
            <a:r>
              <a:rPr lang="it-IT" dirty="0" err="1" smtClean="0"/>
              <a:t>Unmasking</a:t>
            </a:r>
            <a:r>
              <a:rPr lang="it-IT" dirty="0" smtClean="0"/>
              <a:t> the </a:t>
            </a:r>
            <a:r>
              <a:rPr lang="it-IT" dirty="0" err="1" smtClean="0"/>
              <a:t>communication</a:t>
            </a:r>
            <a:r>
              <a:rPr lang="it-IT" dirty="0" smtClean="0"/>
              <a:t> </a:t>
            </a:r>
            <a:r>
              <a:rPr lang="it-IT" dirty="0" err="1" smtClean="0"/>
              <a:t>practices</a:t>
            </a:r>
            <a:r>
              <a:rPr lang="it-IT" dirty="0" smtClean="0"/>
              <a:t> of </a:t>
            </a:r>
            <a:r>
              <a:rPr lang="it-IT" dirty="0" err="1" smtClean="0"/>
              <a:t>powerful</a:t>
            </a:r>
            <a:r>
              <a:rPr lang="it-IT" dirty="0" smtClean="0"/>
              <a:t> social </a:t>
            </a:r>
            <a:r>
              <a:rPr lang="it-IT" dirty="0" err="1" smtClean="0"/>
              <a:t>groups</a:t>
            </a:r>
            <a:r>
              <a:rPr lang="it-IT" dirty="0" smtClean="0"/>
              <a:t> </a:t>
            </a:r>
            <a:r>
              <a:rPr lang="it-IT" dirty="0" err="1" smtClean="0"/>
              <a:t>that</a:t>
            </a:r>
            <a:r>
              <a:rPr lang="it-IT" dirty="0" smtClean="0"/>
              <a:t> use </a:t>
            </a:r>
            <a:r>
              <a:rPr lang="it-IT" dirty="0" err="1" smtClean="0"/>
              <a:t>language</a:t>
            </a:r>
            <a:r>
              <a:rPr lang="it-IT" dirty="0" smtClean="0"/>
              <a:t> to </a:t>
            </a:r>
            <a:r>
              <a:rPr lang="it-IT" dirty="0" err="1" smtClean="0"/>
              <a:t>justify</a:t>
            </a:r>
            <a:r>
              <a:rPr lang="it-IT" dirty="0" smtClean="0"/>
              <a:t>, </a:t>
            </a:r>
            <a:r>
              <a:rPr lang="it-IT" dirty="0" err="1" smtClean="0"/>
              <a:t>hide</a:t>
            </a:r>
            <a:r>
              <a:rPr lang="it-IT" dirty="0" smtClean="0"/>
              <a:t>, </a:t>
            </a:r>
            <a:r>
              <a:rPr lang="it-IT" dirty="0" err="1" smtClean="0"/>
              <a:t>maintain</a:t>
            </a:r>
            <a:r>
              <a:rPr lang="it-IT" dirty="0" smtClean="0"/>
              <a:t> </a:t>
            </a:r>
            <a:r>
              <a:rPr lang="it-IT" dirty="0" err="1" smtClean="0"/>
              <a:t>their</a:t>
            </a:r>
            <a:r>
              <a:rPr lang="it-IT" dirty="0" smtClean="0"/>
              <a:t> </a:t>
            </a:r>
            <a:r>
              <a:rPr lang="it-IT" dirty="0" err="1" smtClean="0"/>
              <a:t>power</a:t>
            </a:r>
            <a:endParaRPr lang="it-IT" dirty="0" smtClean="0"/>
          </a:p>
          <a:p>
            <a:pPr lvl="2" fontAlgn="auto">
              <a:spcAft>
                <a:spcPts val="0"/>
              </a:spcAft>
              <a:buFont typeface="Arial" pitchFamily="34" charset="0"/>
              <a:buChar char="•"/>
              <a:defRPr/>
            </a:pPr>
            <a:r>
              <a:rPr lang="it-IT" dirty="0" smtClean="0"/>
              <a:t>So </a:t>
            </a:r>
            <a:r>
              <a:rPr lang="it-IT" dirty="0" err="1" smtClean="0"/>
              <a:t>as</a:t>
            </a:r>
            <a:r>
              <a:rPr lang="it-IT" dirty="0" smtClean="0"/>
              <a:t> to </a:t>
            </a:r>
            <a:r>
              <a:rPr lang="it-IT" dirty="0" err="1" smtClean="0"/>
              <a:t>empower</a:t>
            </a:r>
            <a:r>
              <a:rPr lang="it-IT" dirty="0" smtClean="0"/>
              <a:t> </a:t>
            </a:r>
            <a:r>
              <a:rPr lang="it-IT" dirty="0" err="1" smtClean="0"/>
              <a:t>citizens</a:t>
            </a:r>
            <a:r>
              <a:rPr lang="it-IT" dirty="0" smtClean="0"/>
              <a:t> to </a:t>
            </a:r>
            <a:r>
              <a:rPr lang="it-IT" dirty="0" err="1" smtClean="0"/>
              <a:t>claim</a:t>
            </a:r>
            <a:r>
              <a:rPr lang="it-IT" dirty="0" smtClean="0"/>
              <a:t> </a:t>
            </a:r>
            <a:r>
              <a:rPr lang="it-IT" dirty="0" err="1" smtClean="0"/>
              <a:t>what</a:t>
            </a:r>
            <a:r>
              <a:rPr lang="it-IT" dirty="0" smtClean="0"/>
              <a:t> </a:t>
            </a:r>
            <a:r>
              <a:rPr lang="it-IT" dirty="0" err="1" smtClean="0"/>
              <a:t>they</a:t>
            </a:r>
            <a:r>
              <a:rPr lang="it-IT" dirty="0" smtClean="0"/>
              <a:t> </a:t>
            </a:r>
            <a:r>
              <a:rPr lang="it-IT" dirty="0" err="1" smtClean="0"/>
              <a:t>have</a:t>
            </a:r>
            <a:r>
              <a:rPr lang="it-IT" dirty="0" smtClean="0"/>
              <a:t> a right to </a:t>
            </a:r>
            <a:r>
              <a:rPr lang="it-IT" dirty="0" err="1" smtClean="0"/>
              <a:t>have</a:t>
            </a:r>
            <a:endParaRPr lang="it-IT" dirty="0" smtClean="0"/>
          </a:p>
          <a:p>
            <a:pPr lvl="1" fontAlgn="auto">
              <a:spcAft>
                <a:spcPts val="0"/>
              </a:spcAft>
              <a:buFont typeface="Arial" pitchFamily="34" charset="0"/>
              <a:buChar char="–"/>
              <a:defRPr/>
            </a:pPr>
            <a:r>
              <a:rPr lang="it-IT" dirty="0" smtClean="0"/>
              <a:t>(Critical </a:t>
            </a:r>
            <a:r>
              <a:rPr lang="it-IT" dirty="0" err="1" smtClean="0"/>
              <a:t>linguistics</a:t>
            </a:r>
            <a:r>
              <a:rPr lang="it-IT" dirty="0" smtClean="0"/>
              <a:t>; Critical </a:t>
            </a:r>
            <a:r>
              <a:rPr lang="it-IT" dirty="0" err="1" smtClean="0"/>
              <a:t>discourse</a:t>
            </a:r>
            <a:r>
              <a:rPr lang="it-IT" dirty="0" smtClean="0"/>
              <a:t> </a:t>
            </a:r>
            <a:r>
              <a:rPr lang="it-IT" dirty="0" err="1" smtClean="0"/>
              <a:t>analysis</a:t>
            </a:r>
            <a:r>
              <a:rPr lang="it-IT" dirty="0" smtClean="0"/>
              <a:t>)</a:t>
            </a:r>
            <a:endParaRPr lang="it-IT" dirty="0"/>
          </a:p>
        </p:txBody>
      </p:sp>
      <p:sp>
        <p:nvSpPr>
          <p:cNvPr id="4" name="Segnaposto numero diapositiva 3"/>
          <p:cNvSpPr>
            <a:spLocks noGrp="1"/>
          </p:cNvSpPr>
          <p:nvPr>
            <p:ph type="sldNum" sz="quarter" idx="12"/>
          </p:nvPr>
        </p:nvSpPr>
        <p:spPr/>
        <p:txBody>
          <a:bodyPr/>
          <a:lstStyle/>
          <a:p>
            <a:pPr>
              <a:defRPr/>
            </a:pPr>
            <a:fld id="{6106D01D-9646-4139-8357-A98CFE3A1BFF}" type="slidenum">
              <a:rPr lang="it-IT"/>
              <a:pPr>
                <a:defRPr/>
              </a:pPr>
              <a:t>38</a:t>
            </a:fld>
            <a:endParaRPr lang="it-IT"/>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olo 1"/>
          <p:cNvSpPr>
            <a:spLocks noGrp="1"/>
          </p:cNvSpPr>
          <p:nvPr>
            <p:ph type="title"/>
          </p:nvPr>
        </p:nvSpPr>
        <p:spPr/>
        <p:txBody>
          <a:bodyPr/>
          <a:lstStyle/>
          <a:p>
            <a:r>
              <a:rPr lang="it-IT" smtClean="0"/>
              <a:t>Tasks</a:t>
            </a:r>
          </a:p>
        </p:txBody>
      </p:sp>
      <p:sp>
        <p:nvSpPr>
          <p:cNvPr id="3" name="Segnaposto contenuto 2"/>
          <p:cNvSpPr>
            <a:spLocks noGrp="1"/>
          </p:cNvSpPr>
          <p:nvPr>
            <p:ph idx="1"/>
          </p:nvPr>
        </p:nvSpPr>
        <p:spPr>
          <a:xfrm>
            <a:off x="457200" y="1341438"/>
            <a:ext cx="8229600" cy="4784725"/>
          </a:xfrm>
        </p:spPr>
        <p:txBody>
          <a:bodyPr rtlCol="0">
            <a:normAutofit lnSpcReduction="10000"/>
          </a:bodyPr>
          <a:lstStyle/>
          <a:p>
            <a:pPr fontAlgn="auto">
              <a:spcAft>
                <a:spcPts val="0"/>
              </a:spcAft>
              <a:buFont typeface="Arial" pitchFamily="34" charset="0"/>
              <a:buChar char="•"/>
              <a:defRPr/>
            </a:pPr>
            <a:r>
              <a:rPr lang="it-IT" dirty="0" err="1" smtClean="0"/>
              <a:t>What</a:t>
            </a:r>
            <a:r>
              <a:rPr lang="it-IT" dirty="0" smtClean="0"/>
              <a:t> are the </a:t>
            </a:r>
            <a:r>
              <a:rPr lang="it-IT" dirty="0" err="1" smtClean="0"/>
              <a:t>typical</a:t>
            </a:r>
            <a:r>
              <a:rPr lang="it-IT" dirty="0" smtClean="0"/>
              <a:t> </a:t>
            </a:r>
            <a:r>
              <a:rPr lang="it-IT" dirty="0" err="1" smtClean="0"/>
              <a:t>language</a:t>
            </a:r>
            <a:r>
              <a:rPr lang="it-IT" dirty="0" smtClean="0"/>
              <a:t> </a:t>
            </a:r>
            <a:r>
              <a:rPr lang="it-IT" dirty="0" err="1" smtClean="0"/>
              <a:t>choices</a:t>
            </a:r>
            <a:r>
              <a:rPr lang="it-IT" dirty="0" smtClean="0"/>
              <a:t> of an educational text </a:t>
            </a:r>
            <a:r>
              <a:rPr lang="it-IT" dirty="0" err="1" smtClean="0"/>
              <a:t>addressed</a:t>
            </a:r>
            <a:r>
              <a:rPr lang="it-IT" dirty="0" smtClean="0"/>
              <a:t> to </a:t>
            </a:r>
            <a:r>
              <a:rPr lang="it-IT" dirty="0" err="1" smtClean="0"/>
              <a:t>children</a:t>
            </a:r>
            <a:r>
              <a:rPr lang="it-IT" dirty="0" smtClean="0"/>
              <a:t>?</a:t>
            </a:r>
          </a:p>
          <a:p>
            <a:pPr fontAlgn="auto">
              <a:spcAft>
                <a:spcPts val="0"/>
              </a:spcAft>
              <a:buFont typeface="Arial" pitchFamily="34" charset="0"/>
              <a:buChar char="•"/>
              <a:defRPr/>
            </a:pPr>
            <a:r>
              <a:rPr lang="it-IT" dirty="0" err="1" smtClean="0"/>
              <a:t>What</a:t>
            </a:r>
            <a:r>
              <a:rPr lang="it-IT" dirty="0" smtClean="0"/>
              <a:t> </a:t>
            </a:r>
            <a:r>
              <a:rPr lang="it-IT" dirty="0" err="1" smtClean="0"/>
              <a:t>is</a:t>
            </a:r>
            <a:r>
              <a:rPr lang="it-IT" dirty="0" smtClean="0"/>
              <a:t> a magazine ad </a:t>
            </a:r>
            <a:r>
              <a:rPr lang="it-IT" dirty="0" err="1" smtClean="0"/>
              <a:t>like</a:t>
            </a:r>
            <a:r>
              <a:rPr lang="it-IT" dirty="0" smtClean="0"/>
              <a:t>? </a:t>
            </a:r>
            <a:r>
              <a:rPr lang="it-IT" dirty="0" err="1" smtClean="0"/>
              <a:t>Choose</a:t>
            </a:r>
            <a:r>
              <a:rPr lang="it-IT" dirty="0" smtClean="0"/>
              <a:t> </a:t>
            </a:r>
            <a:r>
              <a:rPr lang="it-IT" dirty="0" err="1" smtClean="0"/>
              <a:t>one</a:t>
            </a:r>
            <a:r>
              <a:rPr lang="it-IT" dirty="0" smtClean="0"/>
              <a:t> to focus on – </a:t>
            </a:r>
            <a:r>
              <a:rPr lang="it-IT" dirty="0" err="1" smtClean="0"/>
              <a:t>does</a:t>
            </a:r>
            <a:r>
              <a:rPr lang="it-IT" dirty="0" smtClean="0"/>
              <a:t> </a:t>
            </a:r>
            <a:r>
              <a:rPr lang="it-IT" dirty="0" err="1" smtClean="0"/>
              <a:t>it</a:t>
            </a:r>
            <a:r>
              <a:rPr lang="it-IT" dirty="0" smtClean="0"/>
              <a:t> </a:t>
            </a:r>
            <a:r>
              <a:rPr lang="it-IT" dirty="0" err="1" smtClean="0"/>
              <a:t>comply</a:t>
            </a:r>
            <a:r>
              <a:rPr lang="it-IT" dirty="0" smtClean="0"/>
              <a:t> with, play on or violate </a:t>
            </a:r>
            <a:r>
              <a:rPr lang="it-IT" dirty="0" err="1" smtClean="0"/>
              <a:t>your</a:t>
            </a:r>
            <a:r>
              <a:rPr lang="it-IT" dirty="0" smtClean="0"/>
              <a:t> </a:t>
            </a:r>
            <a:r>
              <a:rPr lang="it-IT" dirty="0" err="1" smtClean="0"/>
              <a:t>expectations</a:t>
            </a:r>
            <a:r>
              <a:rPr lang="it-IT" dirty="0" smtClean="0"/>
              <a:t> </a:t>
            </a:r>
            <a:r>
              <a:rPr lang="it-IT" dirty="0" err="1" smtClean="0"/>
              <a:t>regarding</a:t>
            </a:r>
            <a:r>
              <a:rPr lang="it-IT" dirty="0" smtClean="0"/>
              <a:t> magazine </a:t>
            </a:r>
            <a:r>
              <a:rPr lang="it-IT" dirty="0" err="1" smtClean="0"/>
              <a:t>ads</a:t>
            </a:r>
            <a:r>
              <a:rPr lang="it-IT" dirty="0" smtClean="0"/>
              <a:t>?</a:t>
            </a:r>
          </a:p>
          <a:p>
            <a:pPr fontAlgn="auto">
              <a:spcAft>
                <a:spcPts val="0"/>
              </a:spcAft>
              <a:buFont typeface="Arial" pitchFamily="34" charset="0"/>
              <a:buChar char="•"/>
              <a:defRPr/>
            </a:pPr>
            <a:r>
              <a:rPr lang="it-IT" dirty="0" smtClean="0"/>
              <a:t>In </a:t>
            </a:r>
            <a:r>
              <a:rPr lang="it-IT" dirty="0" err="1" smtClean="0"/>
              <a:t>what</a:t>
            </a:r>
            <a:r>
              <a:rPr lang="it-IT" dirty="0" smtClean="0"/>
              <a:t> </a:t>
            </a:r>
            <a:r>
              <a:rPr lang="it-IT" dirty="0" err="1" smtClean="0"/>
              <a:t>kind</a:t>
            </a:r>
            <a:r>
              <a:rPr lang="it-IT" dirty="0" smtClean="0"/>
              <a:t> of </a:t>
            </a:r>
            <a:r>
              <a:rPr lang="it-IT" dirty="0" err="1" smtClean="0"/>
              <a:t>texts</a:t>
            </a:r>
            <a:r>
              <a:rPr lang="it-IT" dirty="0" smtClean="0"/>
              <a:t> do </a:t>
            </a:r>
            <a:r>
              <a:rPr lang="it-IT" dirty="0" err="1" smtClean="0"/>
              <a:t>you</a:t>
            </a:r>
            <a:r>
              <a:rPr lang="it-IT" dirty="0" smtClean="0"/>
              <a:t> </a:t>
            </a:r>
            <a:r>
              <a:rPr lang="it-IT" dirty="0" err="1" smtClean="0"/>
              <a:t>find</a:t>
            </a:r>
            <a:r>
              <a:rPr lang="it-IT" dirty="0" smtClean="0"/>
              <a:t> </a:t>
            </a:r>
            <a:r>
              <a:rPr lang="it-IT" dirty="0" err="1" smtClean="0"/>
              <a:t>impersonal</a:t>
            </a:r>
            <a:r>
              <a:rPr lang="it-IT" dirty="0"/>
              <a:t> </a:t>
            </a:r>
            <a:r>
              <a:rPr lang="it-IT" dirty="0" smtClean="0"/>
              <a:t>and imperative </a:t>
            </a:r>
            <a:r>
              <a:rPr lang="it-IT" dirty="0" err="1" smtClean="0"/>
              <a:t>formulas</a:t>
            </a:r>
            <a:r>
              <a:rPr lang="it-IT" dirty="0" smtClean="0"/>
              <a:t> </a:t>
            </a:r>
            <a:r>
              <a:rPr lang="it-IT" dirty="0" err="1" smtClean="0"/>
              <a:t>like</a:t>
            </a:r>
            <a:r>
              <a:rPr lang="it-IT" dirty="0" smtClean="0"/>
              <a:t> «</a:t>
            </a:r>
            <a:r>
              <a:rPr lang="it-IT" dirty="0" err="1" smtClean="0"/>
              <a:t>One</a:t>
            </a:r>
            <a:r>
              <a:rPr lang="it-IT" dirty="0" smtClean="0"/>
              <a:t> </a:t>
            </a:r>
            <a:r>
              <a:rPr lang="it-IT" dirty="0" err="1" smtClean="0"/>
              <a:t>is</a:t>
            </a:r>
            <a:r>
              <a:rPr lang="it-IT" dirty="0" smtClean="0"/>
              <a:t> </a:t>
            </a:r>
            <a:r>
              <a:rPr lang="it-IT" dirty="0" err="1" smtClean="0"/>
              <a:t>aware</a:t>
            </a:r>
            <a:r>
              <a:rPr lang="it-IT" dirty="0" smtClean="0"/>
              <a:t> </a:t>
            </a:r>
            <a:r>
              <a:rPr lang="it-IT" dirty="0" err="1" smtClean="0"/>
              <a:t>that</a:t>
            </a:r>
            <a:r>
              <a:rPr lang="it-IT" dirty="0" smtClean="0"/>
              <a:t> …», «</a:t>
            </a:r>
            <a:r>
              <a:rPr lang="it-IT" dirty="0" err="1" smtClean="0"/>
              <a:t>It</a:t>
            </a:r>
            <a:r>
              <a:rPr lang="it-IT" dirty="0" smtClean="0"/>
              <a:t> </a:t>
            </a:r>
            <a:r>
              <a:rPr lang="it-IT" dirty="0" err="1" smtClean="0"/>
              <a:t>is</a:t>
            </a:r>
            <a:r>
              <a:rPr lang="it-IT" dirty="0" smtClean="0"/>
              <a:t> </a:t>
            </a:r>
            <a:r>
              <a:rPr lang="it-IT" dirty="0" err="1" smtClean="0"/>
              <a:t>clear</a:t>
            </a:r>
            <a:r>
              <a:rPr lang="it-IT" dirty="0" smtClean="0"/>
              <a:t> </a:t>
            </a:r>
            <a:r>
              <a:rPr lang="it-IT" dirty="0" err="1" smtClean="0"/>
              <a:t>that</a:t>
            </a:r>
            <a:r>
              <a:rPr lang="it-IT" dirty="0" smtClean="0"/>
              <a:t> …», «</a:t>
            </a:r>
            <a:r>
              <a:rPr lang="it-IT" dirty="0" err="1" smtClean="0"/>
              <a:t>This</a:t>
            </a:r>
            <a:r>
              <a:rPr lang="it-IT" dirty="0" smtClean="0"/>
              <a:t> </a:t>
            </a:r>
            <a:r>
              <a:rPr lang="it-IT" dirty="0" err="1" smtClean="0"/>
              <a:t>is</a:t>
            </a:r>
            <a:r>
              <a:rPr lang="it-IT" dirty="0" smtClean="0"/>
              <a:t> </a:t>
            </a:r>
            <a:r>
              <a:rPr lang="it-IT" dirty="0" err="1" smtClean="0"/>
              <a:t>regarded</a:t>
            </a:r>
            <a:r>
              <a:rPr lang="it-IT" dirty="0" smtClean="0"/>
              <a:t> </a:t>
            </a:r>
            <a:r>
              <a:rPr lang="it-IT" dirty="0" err="1" smtClean="0"/>
              <a:t>as</a:t>
            </a:r>
            <a:r>
              <a:rPr lang="it-IT" dirty="0" smtClean="0"/>
              <a:t>…», «</a:t>
            </a:r>
            <a:r>
              <a:rPr lang="it-IT" dirty="0" err="1" smtClean="0"/>
              <a:t>These</a:t>
            </a:r>
            <a:r>
              <a:rPr lang="it-IT" dirty="0" smtClean="0"/>
              <a:t> are </a:t>
            </a:r>
            <a:r>
              <a:rPr lang="it-IT" dirty="0" err="1" smtClean="0"/>
              <a:t>called</a:t>
            </a:r>
            <a:r>
              <a:rPr lang="it-IT" dirty="0" smtClean="0"/>
              <a:t> …»? </a:t>
            </a:r>
            <a:endParaRPr lang="it-IT" dirty="0"/>
          </a:p>
        </p:txBody>
      </p:sp>
      <p:sp>
        <p:nvSpPr>
          <p:cNvPr id="4" name="Segnaposto numero diapositiva 3"/>
          <p:cNvSpPr>
            <a:spLocks noGrp="1"/>
          </p:cNvSpPr>
          <p:nvPr>
            <p:ph type="sldNum" sz="quarter" idx="12"/>
          </p:nvPr>
        </p:nvSpPr>
        <p:spPr/>
        <p:txBody>
          <a:bodyPr/>
          <a:lstStyle/>
          <a:p>
            <a:pPr>
              <a:defRPr/>
            </a:pPr>
            <a:fld id="{9B9F301D-D8A2-42A2-ADA5-59A4F2A035D7}" type="slidenum">
              <a:rPr lang="it-IT"/>
              <a:pPr>
                <a:defRPr/>
              </a:pPr>
              <a:t>39</a:t>
            </a:fld>
            <a:endParaRPr lang="it-IT"/>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olo 1"/>
          <p:cNvSpPr>
            <a:spLocks noGrp="1"/>
          </p:cNvSpPr>
          <p:nvPr>
            <p:ph type="title"/>
          </p:nvPr>
        </p:nvSpPr>
        <p:spPr>
          <a:xfrm>
            <a:off x="457200" y="274638"/>
            <a:ext cx="8229600" cy="777875"/>
          </a:xfrm>
        </p:spPr>
        <p:txBody>
          <a:bodyPr/>
          <a:lstStyle/>
          <a:p>
            <a:r>
              <a:rPr lang="it-IT" smtClean="0"/>
              <a:t>Discourse</a:t>
            </a:r>
          </a:p>
        </p:txBody>
      </p:sp>
      <p:sp>
        <p:nvSpPr>
          <p:cNvPr id="3" name="Segnaposto contenuto 2"/>
          <p:cNvSpPr>
            <a:spLocks noGrp="1"/>
          </p:cNvSpPr>
          <p:nvPr>
            <p:ph idx="1"/>
          </p:nvPr>
        </p:nvSpPr>
        <p:spPr>
          <a:xfrm>
            <a:off x="457200" y="1125538"/>
            <a:ext cx="8229600" cy="5000625"/>
          </a:xfrm>
        </p:spPr>
        <p:txBody>
          <a:bodyPr rtlCol="0">
            <a:normAutofit fontScale="92500" lnSpcReduction="10000"/>
          </a:bodyPr>
          <a:lstStyle/>
          <a:p>
            <a:pPr fontAlgn="auto">
              <a:spcAft>
                <a:spcPts val="0"/>
              </a:spcAft>
              <a:buFont typeface="Arial" pitchFamily="34" charset="0"/>
              <a:buChar char="•"/>
              <a:defRPr/>
            </a:pPr>
            <a:r>
              <a:rPr lang="it-IT" dirty="0" err="1" smtClean="0"/>
              <a:t>Singular</a:t>
            </a:r>
            <a:r>
              <a:rPr lang="it-IT" dirty="0" smtClean="0"/>
              <a:t>, mass </a:t>
            </a:r>
            <a:r>
              <a:rPr lang="it-IT" dirty="0" err="1" smtClean="0"/>
              <a:t>noun</a:t>
            </a:r>
            <a:endParaRPr lang="it-IT" dirty="0" smtClean="0"/>
          </a:p>
          <a:p>
            <a:pPr fontAlgn="auto">
              <a:spcAft>
                <a:spcPts val="0"/>
              </a:spcAft>
              <a:buFont typeface="Arial" pitchFamily="34" charset="0"/>
              <a:buChar char="•"/>
              <a:defRPr/>
            </a:pPr>
            <a:r>
              <a:rPr lang="it-IT" dirty="0" err="1" smtClean="0"/>
              <a:t>Actual</a:t>
            </a:r>
            <a:r>
              <a:rPr lang="it-IT" dirty="0" smtClean="0"/>
              <a:t> </a:t>
            </a:r>
            <a:r>
              <a:rPr lang="it-IT" dirty="0" err="1" smtClean="0"/>
              <a:t>instances</a:t>
            </a:r>
            <a:r>
              <a:rPr lang="it-IT" dirty="0" smtClean="0"/>
              <a:t> of </a:t>
            </a:r>
            <a:r>
              <a:rPr lang="it-IT" dirty="0" err="1" smtClean="0"/>
              <a:t>contextualized</a:t>
            </a:r>
            <a:r>
              <a:rPr lang="it-IT" dirty="0" smtClean="0"/>
              <a:t>, (</a:t>
            </a:r>
            <a:r>
              <a:rPr lang="it-IT" dirty="0" err="1" smtClean="0"/>
              <a:t>mostly</a:t>
            </a:r>
            <a:r>
              <a:rPr lang="it-IT" dirty="0" smtClean="0"/>
              <a:t>) </a:t>
            </a:r>
            <a:r>
              <a:rPr lang="it-IT" dirty="0" err="1" smtClean="0"/>
              <a:t>verbal</a:t>
            </a:r>
            <a:r>
              <a:rPr lang="it-IT" dirty="0" smtClean="0"/>
              <a:t>, </a:t>
            </a:r>
            <a:r>
              <a:rPr lang="it-IT" dirty="0" err="1" smtClean="0"/>
              <a:t>communication</a:t>
            </a:r>
            <a:endParaRPr lang="it-IT" dirty="0" smtClean="0"/>
          </a:p>
          <a:p>
            <a:pPr lvl="1" fontAlgn="auto">
              <a:spcAft>
                <a:spcPts val="0"/>
              </a:spcAft>
              <a:buFont typeface="Arial" pitchFamily="34" charset="0"/>
              <a:buChar char="–"/>
              <a:defRPr/>
            </a:pPr>
            <a:r>
              <a:rPr lang="it-IT" dirty="0" smtClean="0"/>
              <a:t>Language: an </a:t>
            </a:r>
            <a:r>
              <a:rPr lang="it-IT" dirty="0" err="1" smtClean="0"/>
              <a:t>organized</a:t>
            </a:r>
            <a:r>
              <a:rPr lang="it-IT" dirty="0" smtClean="0"/>
              <a:t> </a:t>
            </a:r>
            <a:r>
              <a:rPr lang="it-IT" dirty="0" err="1" smtClean="0"/>
              <a:t>system</a:t>
            </a:r>
            <a:r>
              <a:rPr lang="it-IT" dirty="0" smtClean="0"/>
              <a:t> of </a:t>
            </a:r>
            <a:r>
              <a:rPr lang="it-IT" dirty="0" err="1" smtClean="0"/>
              <a:t>rules</a:t>
            </a:r>
            <a:r>
              <a:rPr lang="it-IT" dirty="0" smtClean="0"/>
              <a:t> and </a:t>
            </a:r>
            <a:r>
              <a:rPr lang="it-IT" dirty="0" err="1" smtClean="0"/>
              <a:t>structural</a:t>
            </a:r>
            <a:r>
              <a:rPr lang="it-IT" dirty="0" smtClean="0"/>
              <a:t> </a:t>
            </a:r>
            <a:r>
              <a:rPr lang="it-IT" dirty="0" err="1" smtClean="0"/>
              <a:t>relationships</a:t>
            </a:r>
            <a:r>
              <a:rPr lang="it-IT" dirty="0" smtClean="0"/>
              <a:t> (</a:t>
            </a:r>
            <a:r>
              <a:rPr lang="it-IT" dirty="0" err="1" smtClean="0"/>
              <a:t>grammar</a:t>
            </a:r>
            <a:r>
              <a:rPr lang="it-IT" dirty="0" smtClean="0"/>
              <a:t>) and a set of </a:t>
            </a:r>
            <a:r>
              <a:rPr lang="it-IT" dirty="0" err="1" smtClean="0"/>
              <a:t>resources</a:t>
            </a:r>
            <a:r>
              <a:rPr lang="it-IT" dirty="0" smtClean="0"/>
              <a:t> for </a:t>
            </a:r>
            <a:r>
              <a:rPr lang="it-IT" dirty="0" err="1" smtClean="0"/>
              <a:t>conveying</a:t>
            </a:r>
            <a:r>
              <a:rPr lang="it-IT" dirty="0" smtClean="0"/>
              <a:t> </a:t>
            </a:r>
            <a:r>
              <a:rPr lang="it-IT" dirty="0" err="1" smtClean="0"/>
              <a:t>meaning</a:t>
            </a:r>
            <a:r>
              <a:rPr lang="it-IT" dirty="0" smtClean="0"/>
              <a:t> (</a:t>
            </a:r>
            <a:r>
              <a:rPr lang="it-IT" dirty="0" err="1" smtClean="0"/>
              <a:t>lexis</a:t>
            </a:r>
            <a:r>
              <a:rPr lang="it-IT" dirty="0" smtClean="0"/>
              <a:t>)</a:t>
            </a:r>
          </a:p>
          <a:p>
            <a:pPr lvl="1" fontAlgn="auto">
              <a:spcAft>
                <a:spcPts val="0"/>
              </a:spcAft>
              <a:buFont typeface="Arial" pitchFamily="34" charset="0"/>
              <a:buChar char="–"/>
              <a:defRPr/>
            </a:pPr>
            <a:r>
              <a:rPr lang="it-IT" dirty="0" err="1" smtClean="0"/>
              <a:t>Discourse</a:t>
            </a:r>
            <a:r>
              <a:rPr lang="it-IT" dirty="0" smtClean="0"/>
              <a:t>: production and </a:t>
            </a:r>
            <a:r>
              <a:rPr lang="it-IT" dirty="0" err="1" smtClean="0"/>
              <a:t>interpretation</a:t>
            </a:r>
            <a:r>
              <a:rPr lang="it-IT" dirty="0" smtClean="0"/>
              <a:t> (</a:t>
            </a:r>
            <a:r>
              <a:rPr lang="it-IT" dirty="0" err="1" smtClean="0"/>
              <a:t>exchange</a:t>
            </a:r>
            <a:r>
              <a:rPr lang="it-IT" dirty="0" smtClean="0"/>
              <a:t>) of (</a:t>
            </a:r>
            <a:r>
              <a:rPr lang="it-IT" dirty="0" err="1" smtClean="0"/>
              <a:t>individual</a:t>
            </a:r>
            <a:r>
              <a:rPr lang="it-IT" dirty="0" smtClean="0"/>
              <a:t> or sets of) </a:t>
            </a:r>
            <a:r>
              <a:rPr lang="it-IT" dirty="0" err="1" smtClean="0"/>
              <a:t>utterances</a:t>
            </a:r>
            <a:r>
              <a:rPr lang="it-IT" dirty="0" smtClean="0"/>
              <a:t> in a </a:t>
            </a:r>
            <a:r>
              <a:rPr lang="it-IT" dirty="0" err="1" smtClean="0"/>
              <a:t>textual</a:t>
            </a:r>
            <a:r>
              <a:rPr lang="it-IT" dirty="0" smtClean="0"/>
              <a:t>, </a:t>
            </a:r>
            <a:r>
              <a:rPr lang="it-IT" dirty="0" err="1" smtClean="0"/>
              <a:t>situational</a:t>
            </a:r>
            <a:r>
              <a:rPr lang="it-IT" dirty="0" smtClean="0"/>
              <a:t>, cultural and social </a:t>
            </a:r>
            <a:r>
              <a:rPr lang="it-IT" dirty="0" err="1" smtClean="0"/>
              <a:t>context</a:t>
            </a:r>
            <a:r>
              <a:rPr lang="it-IT" dirty="0" smtClean="0"/>
              <a:t> (</a:t>
            </a:r>
            <a:r>
              <a:rPr lang="it-IT" dirty="0" err="1" smtClean="0"/>
              <a:t>application</a:t>
            </a:r>
            <a:r>
              <a:rPr lang="it-IT" dirty="0" smtClean="0"/>
              <a:t> of </a:t>
            </a:r>
            <a:r>
              <a:rPr lang="it-IT" dirty="0" err="1" smtClean="0"/>
              <a:t>knowledge</a:t>
            </a:r>
            <a:r>
              <a:rPr lang="it-IT" dirty="0" smtClean="0"/>
              <a:t> of the </a:t>
            </a:r>
            <a:r>
              <a:rPr lang="it-IT" dirty="0" err="1" smtClean="0"/>
              <a:t>resources</a:t>
            </a:r>
            <a:r>
              <a:rPr lang="it-IT" dirty="0" smtClean="0"/>
              <a:t> of a </a:t>
            </a:r>
            <a:r>
              <a:rPr lang="it-IT" dirty="0" err="1" smtClean="0"/>
              <a:t>language</a:t>
            </a:r>
            <a:r>
              <a:rPr lang="it-IT" dirty="0" smtClean="0"/>
              <a:t> to social </a:t>
            </a:r>
            <a:r>
              <a:rPr lang="it-IT" dirty="0" err="1" smtClean="0"/>
              <a:t>interaction</a:t>
            </a:r>
            <a:r>
              <a:rPr lang="it-IT" dirty="0" smtClean="0"/>
              <a:t>)</a:t>
            </a:r>
          </a:p>
          <a:p>
            <a:pPr lvl="2" fontAlgn="auto">
              <a:spcAft>
                <a:spcPts val="0"/>
              </a:spcAft>
              <a:buFont typeface="Arial" pitchFamily="34" charset="0"/>
              <a:buChar char="•"/>
              <a:defRPr/>
            </a:pPr>
            <a:r>
              <a:rPr lang="it-IT" dirty="0" err="1" smtClean="0"/>
              <a:t>Patterns</a:t>
            </a:r>
            <a:r>
              <a:rPr lang="it-IT" dirty="0" smtClean="0"/>
              <a:t> of </a:t>
            </a:r>
            <a:r>
              <a:rPr lang="it-IT" dirty="0" err="1" smtClean="0"/>
              <a:t>language</a:t>
            </a:r>
            <a:r>
              <a:rPr lang="it-IT" dirty="0" smtClean="0"/>
              <a:t> </a:t>
            </a:r>
            <a:r>
              <a:rPr lang="it-IT" dirty="0" err="1" smtClean="0"/>
              <a:t>behaviour</a:t>
            </a:r>
            <a:r>
              <a:rPr lang="it-IT" dirty="0" smtClean="0"/>
              <a:t> in </a:t>
            </a:r>
            <a:r>
              <a:rPr lang="it-IT" dirty="0" err="1" smtClean="0"/>
              <a:t>real</a:t>
            </a:r>
            <a:r>
              <a:rPr lang="it-IT" dirty="0" smtClean="0"/>
              <a:t> life</a:t>
            </a:r>
            <a:endParaRPr lang="it-IT" dirty="0"/>
          </a:p>
        </p:txBody>
      </p:sp>
      <p:sp>
        <p:nvSpPr>
          <p:cNvPr id="4" name="Segnaposto numero diapositiva 3"/>
          <p:cNvSpPr>
            <a:spLocks noGrp="1"/>
          </p:cNvSpPr>
          <p:nvPr>
            <p:ph type="sldNum" sz="quarter" idx="12"/>
          </p:nvPr>
        </p:nvSpPr>
        <p:spPr/>
        <p:txBody>
          <a:bodyPr/>
          <a:lstStyle/>
          <a:p>
            <a:pPr>
              <a:defRPr/>
            </a:pPr>
            <a:fld id="{37C200B6-00DA-4450-A1F9-5FBD3C2E0A92}" type="slidenum">
              <a:rPr lang="it-IT"/>
              <a:pPr>
                <a:defRPr/>
              </a:pPr>
              <a:t>4</a:t>
            </a:fld>
            <a:endParaRPr lang="it-IT"/>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olo 1"/>
          <p:cNvSpPr>
            <a:spLocks noGrp="1"/>
          </p:cNvSpPr>
          <p:nvPr>
            <p:ph type="title"/>
          </p:nvPr>
        </p:nvSpPr>
        <p:spPr/>
        <p:txBody>
          <a:bodyPr/>
          <a:lstStyle/>
          <a:p>
            <a:r>
              <a:rPr lang="it-IT" smtClean="0"/>
              <a:t>Tasks, cont. 1</a:t>
            </a:r>
          </a:p>
        </p:txBody>
      </p:sp>
      <p:sp>
        <p:nvSpPr>
          <p:cNvPr id="3" name="Segnaposto contenuto 2"/>
          <p:cNvSpPr>
            <a:spLocks noGrp="1"/>
          </p:cNvSpPr>
          <p:nvPr>
            <p:ph idx="1"/>
          </p:nvPr>
        </p:nvSpPr>
        <p:spPr>
          <a:xfrm>
            <a:off x="457200" y="1412875"/>
            <a:ext cx="8229600" cy="4713288"/>
          </a:xfrm>
        </p:spPr>
        <p:txBody>
          <a:bodyPr rtlCol="0">
            <a:normAutofit fontScale="85000" lnSpcReduction="10000"/>
          </a:bodyPr>
          <a:lstStyle/>
          <a:p>
            <a:pPr fontAlgn="auto">
              <a:spcAft>
                <a:spcPts val="0"/>
              </a:spcAft>
              <a:buFont typeface="Arial" pitchFamily="34" charset="0"/>
              <a:buChar char="•"/>
              <a:defRPr/>
            </a:pPr>
            <a:r>
              <a:rPr lang="it-IT" dirty="0" smtClean="0"/>
              <a:t>Compare the </a:t>
            </a:r>
            <a:r>
              <a:rPr lang="it-IT" dirty="0" err="1" smtClean="0"/>
              <a:t>transcript</a:t>
            </a:r>
            <a:r>
              <a:rPr lang="it-IT" dirty="0" smtClean="0"/>
              <a:t> of a </a:t>
            </a:r>
            <a:r>
              <a:rPr lang="it-IT" dirty="0" err="1" smtClean="0"/>
              <a:t>conversation</a:t>
            </a:r>
            <a:r>
              <a:rPr lang="it-IT" dirty="0" smtClean="0"/>
              <a:t> </a:t>
            </a:r>
            <a:r>
              <a:rPr lang="it-IT" dirty="0" err="1" smtClean="0"/>
              <a:t>as</a:t>
            </a:r>
            <a:r>
              <a:rPr lang="it-IT" dirty="0"/>
              <a:t> </a:t>
            </a:r>
            <a:r>
              <a:rPr lang="it-IT" dirty="0" err="1" smtClean="0"/>
              <a:t>it</a:t>
            </a:r>
            <a:r>
              <a:rPr lang="it-IT" dirty="0" smtClean="0"/>
              <a:t> </a:t>
            </a:r>
            <a:r>
              <a:rPr lang="it-IT" dirty="0" err="1" smtClean="0"/>
              <a:t>appears</a:t>
            </a:r>
            <a:r>
              <a:rPr lang="it-IT" dirty="0" smtClean="0"/>
              <a:t> in a </a:t>
            </a:r>
            <a:r>
              <a:rPr lang="it-IT" smtClean="0"/>
              <a:t>linguistics </a:t>
            </a:r>
            <a:r>
              <a:rPr lang="it-IT" dirty="0" smtClean="0"/>
              <a:t>book vs a play/film script. </a:t>
            </a:r>
            <a:r>
              <a:rPr lang="it-IT" dirty="0" err="1" smtClean="0"/>
              <a:t>What</a:t>
            </a:r>
            <a:r>
              <a:rPr lang="it-IT" dirty="0" smtClean="0"/>
              <a:t> are the </a:t>
            </a:r>
            <a:r>
              <a:rPr lang="it-IT" dirty="0" err="1" smtClean="0"/>
              <a:t>differences</a:t>
            </a:r>
            <a:r>
              <a:rPr lang="it-IT" dirty="0" smtClean="0"/>
              <a:t> in </a:t>
            </a:r>
            <a:r>
              <a:rPr lang="it-IT" dirty="0" err="1" smtClean="0"/>
              <a:t>content</a:t>
            </a:r>
            <a:r>
              <a:rPr lang="it-IT" dirty="0" smtClean="0"/>
              <a:t>, </a:t>
            </a:r>
            <a:r>
              <a:rPr lang="it-IT" dirty="0" err="1" smtClean="0"/>
              <a:t>form</a:t>
            </a:r>
            <a:r>
              <a:rPr lang="it-IT" dirty="0" smtClean="0"/>
              <a:t>, </a:t>
            </a:r>
            <a:r>
              <a:rPr lang="it-IT" dirty="0" err="1" smtClean="0"/>
              <a:t>length</a:t>
            </a:r>
            <a:r>
              <a:rPr lang="it-IT" dirty="0" smtClean="0"/>
              <a:t> …?</a:t>
            </a:r>
          </a:p>
          <a:p>
            <a:pPr fontAlgn="auto">
              <a:spcAft>
                <a:spcPts val="0"/>
              </a:spcAft>
              <a:buFont typeface="Arial" pitchFamily="34" charset="0"/>
              <a:buChar char="•"/>
              <a:defRPr/>
            </a:pPr>
            <a:r>
              <a:rPr lang="it-IT" dirty="0" smtClean="0"/>
              <a:t>Compare </a:t>
            </a:r>
            <a:r>
              <a:rPr lang="it-IT" dirty="0"/>
              <a:t>the </a:t>
            </a:r>
            <a:r>
              <a:rPr lang="it-IT" dirty="0" err="1"/>
              <a:t>transcript</a:t>
            </a:r>
            <a:r>
              <a:rPr lang="it-IT" dirty="0"/>
              <a:t> of a </a:t>
            </a:r>
            <a:r>
              <a:rPr lang="it-IT" dirty="0" err="1"/>
              <a:t>conversation</a:t>
            </a:r>
            <a:r>
              <a:rPr lang="it-IT" dirty="0"/>
              <a:t> </a:t>
            </a:r>
            <a:r>
              <a:rPr lang="it-IT" dirty="0" smtClean="0"/>
              <a:t>with a report of the </a:t>
            </a:r>
            <a:r>
              <a:rPr lang="it-IT" dirty="0" err="1" smtClean="0"/>
              <a:t>content</a:t>
            </a:r>
            <a:r>
              <a:rPr lang="it-IT" dirty="0" smtClean="0"/>
              <a:t> of a </a:t>
            </a:r>
            <a:r>
              <a:rPr lang="it-IT" dirty="0" err="1" smtClean="0"/>
              <a:t>conversation</a:t>
            </a:r>
            <a:r>
              <a:rPr lang="it-IT" dirty="0" smtClean="0"/>
              <a:t> in a </a:t>
            </a:r>
            <a:r>
              <a:rPr lang="it-IT" dirty="0" err="1" smtClean="0"/>
              <a:t>newspaper</a:t>
            </a:r>
            <a:r>
              <a:rPr lang="it-IT" dirty="0" smtClean="0"/>
              <a:t> </a:t>
            </a:r>
            <a:r>
              <a:rPr lang="it-IT" dirty="0" err="1" smtClean="0"/>
              <a:t>article</a:t>
            </a:r>
            <a:r>
              <a:rPr lang="it-IT" dirty="0" smtClean="0"/>
              <a:t>. </a:t>
            </a:r>
            <a:r>
              <a:rPr lang="it-IT" dirty="0" err="1" smtClean="0"/>
              <a:t>What</a:t>
            </a:r>
            <a:r>
              <a:rPr lang="it-IT" dirty="0" smtClean="0"/>
              <a:t> are the </a:t>
            </a:r>
            <a:r>
              <a:rPr lang="it-IT" dirty="0" err="1" smtClean="0"/>
              <a:t>differences</a:t>
            </a:r>
            <a:r>
              <a:rPr lang="it-IT" dirty="0" smtClean="0"/>
              <a:t> in </a:t>
            </a:r>
            <a:r>
              <a:rPr lang="it-IT" dirty="0" err="1" smtClean="0"/>
              <a:t>content</a:t>
            </a:r>
            <a:r>
              <a:rPr lang="it-IT" dirty="0" smtClean="0"/>
              <a:t>, </a:t>
            </a:r>
            <a:r>
              <a:rPr lang="it-IT" dirty="0" err="1" smtClean="0"/>
              <a:t>form</a:t>
            </a:r>
            <a:r>
              <a:rPr lang="it-IT" dirty="0" smtClean="0"/>
              <a:t>, </a:t>
            </a:r>
            <a:r>
              <a:rPr lang="it-IT" dirty="0" err="1" smtClean="0"/>
              <a:t>length</a:t>
            </a:r>
            <a:r>
              <a:rPr lang="it-IT" dirty="0" smtClean="0"/>
              <a:t>… ?</a:t>
            </a:r>
          </a:p>
          <a:p>
            <a:pPr fontAlgn="auto">
              <a:spcAft>
                <a:spcPts val="0"/>
              </a:spcAft>
              <a:buFont typeface="Arial" pitchFamily="34" charset="0"/>
              <a:buChar char="•"/>
              <a:defRPr/>
            </a:pPr>
            <a:r>
              <a:rPr lang="it-IT" dirty="0" err="1" smtClean="0"/>
              <a:t>Choose</a:t>
            </a:r>
            <a:r>
              <a:rPr lang="it-IT" dirty="0" smtClean="0"/>
              <a:t> a text. Relate </a:t>
            </a:r>
            <a:r>
              <a:rPr lang="it-IT" dirty="0" err="1" smtClean="0"/>
              <a:t>its</a:t>
            </a:r>
            <a:r>
              <a:rPr lang="it-IT" dirty="0" smtClean="0"/>
              <a:t> </a:t>
            </a:r>
            <a:r>
              <a:rPr lang="it-IT" dirty="0" err="1" smtClean="0"/>
              <a:t>linguistic</a:t>
            </a:r>
            <a:r>
              <a:rPr lang="it-IT" dirty="0" smtClean="0"/>
              <a:t> </a:t>
            </a:r>
            <a:r>
              <a:rPr lang="it-IT" dirty="0" err="1" smtClean="0"/>
              <a:t>features</a:t>
            </a:r>
            <a:r>
              <a:rPr lang="it-IT" dirty="0" smtClean="0"/>
              <a:t> to the 6 </a:t>
            </a:r>
            <a:r>
              <a:rPr lang="it-IT" dirty="0" err="1" smtClean="0"/>
              <a:t>above-mentioned</a:t>
            </a:r>
            <a:r>
              <a:rPr lang="it-IT" dirty="0" smtClean="0"/>
              <a:t> </a:t>
            </a:r>
            <a:r>
              <a:rPr lang="it-IT" dirty="0" err="1" smtClean="0"/>
              <a:t>aspects</a:t>
            </a:r>
            <a:r>
              <a:rPr lang="it-IT" dirty="0" smtClean="0"/>
              <a:t> of </a:t>
            </a:r>
            <a:r>
              <a:rPr lang="it-IT" dirty="0" err="1" smtClean="0"/>
              <a:t>context</a:t>
            </a:r>
            <a:r>
              <a:rPr lang="it-IT" dirty="0" smtClean="0"/>
              <a:t> (the </a:t>
            </a:r>
            <a:r>
              <a:rPr lang="it-IT" dirty="0" err="1" smtClean="0"/>
              <a:t>external</a:t>
            </a:r>
            <a:r>
              <a:rPr lang="it-IT" dirty="0" smtClean="0"/>
              <a:t> world, </a:t>
            </a:r>
            <a:r>
              <a:rPr lang="it-IT" dirty="0" err="1" smtClean="0"/>
              <a:t>lexico-grammar</a:t>
            </a:r>
            <a:r>
              <a:rPr lang="it-IT" dirty="0" smtClean="0"/>
              <a:t>, </a:t>
            </a:r>
            <a:r>
              <a:rPr lang="it-IT" dirty="0" err="1" smtClean="0"/>
              <a:t>participants</a:t>
            </a:r>
            <a:r>
              <a:rPr lang="it-IT" dirty="0" smtClean="0"/>
              <a:t>, </a:t>
            </a:r>
            <a:r>
              <a:rPr lang="it-IT" dirty="0" err="1" smtClean="0"/>
              <a:t>previous</a:t>
            </a:r>
            <a:r>
              <a:rPr lang="it-IT" dirty="0" smtClean="0"/>
              <a:t> and future </a:t>
            </a:r>
            <a:r>
              <a:rPr lang="it-IT" dirty="0" err="1" smtClean="0"/>
              <a:t>discourse</a:t>
            </a:r>
            <a:r>
              <a:rPr lang="it-IT" dirty="0" smtClean="0"/>
              <a:t>, the medium, the </a:t>
            </a:r>
            <a:r>
              <a:rPr lang="it-IT" dirty="0" err="1" smtClean="0"/>
              <a:t>purpose</a:t>
            </a:r>
            <a:r>
              <a:rPr lang="it-IT" dirty="0" smtClean="0"/>
              <a:t>)</a:t>
            </a:r>
          </a:p>
        </p:txBody>
      </p:sp>
      <p:sp>
        <p:nvSpPr>
          <p:cNvPr id="4" name="Segnaposto numero diapositiva 3"/>
          <p:cNvSpPr>
            <a:spLocks noGrp="1"/>
          </p:cNvSpPr>
          <p:nvPr>
            <p:ph type="sldNum" sz="quarter" idx="12"/>
          </p:nvPr>
        </p:nvSpPr>
        <p:spPr/>
        <p:txBody>
          <a:bodyPr/>
          <a:lstStyle/>
          <a:p>
            <a:pPr>
              <a:defRPr/>
            </a:pPr>
            <a:fld id="{816952CD-59DE-4709-A3D4-9DBFEE334CE3}" type="slidenum">
              <a:rPr lang="it-IT"/>
              <a:pPr>
                <a:defRPr/>
              </a:pPr>
              <a:t>40</a:t>
            </a:fld>
            <a:endParaRPr lang="it-IT"/>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06437"/>
          </a:xfrm>
        </p:spPr>
        <p:txBody>
          <a:bodyPr rtlCol="0">
            <a:normAutofit fontScale="90000"/>
          </a:bodyPr>
          <a:lstStyle/>
          <a:p>
            <a:pPr fontAlgn="auto">
              <a:spcAft>
                <a:spcPts val="0"/>
              </a:spcAft>
              <a:defRPr/>
            </a:pPr>
            <a:r>
              <a:rPr lang="it-IT" dirty="0" err="1" smtClean="0"/>
              <a:t>Food</a:t>
            </a:r>
            <a:r>
              <a:rPr lang="it-IT" dirty="0" smtClean="0"/>
              <a:t> for </a:t>
            </a:r>
            <a:r>
              <a:rPr lang="it-IT" dirty="0" err="1" smtClean="0"/>
              <a:t>thought</a:t>
            </a:r>
            <a:endParaRPr lang="it-IT" dirty="0"/>
          </a:p>
        </p:txBody>
      </p:sp>
      <p:sp>
        <p:nvSpPr>
          <p:cNvPr id="3" name="Segnaposto contenuto 2"/>
          <p:cNvSpPr>
            <a:spLocks noGrp="1"/>
          </p:cNvSpPr>
          <p:nvPr>
            <p:ph idx="1"/>
          </p:nvPr>
        </p:nvSpPr>
        <p:spPr>
          <a:xfrm>
            <a:off x="457200" y="1196975"/>
            <a:ext cx="8229600" cy="4929188"/>
          </a:xfrm>
        </p:spPr>
        <p:txBody>
          <a:bodyPr rtlCol="0">
            <a:normAutofit lnSpcReduction="10000"/>
          </a:bodyPr>
          <a:lstStyle/>
          <a:p>
            <a:pPr fontAlgn="auto">
              <a:spcAft>
                <a:spcPts val="0"/>
              </a:spcAft>
              <a:buFont typeface="Arial" pitchFamily="34" charset="0"/>
              <a:buChar char="•"/>
              <a:defRPr/>
            </a:pPr>
            <a:r>
              <a:rPr lang="it-IT" dirty="0" err="1" smtClean="0"/>
              <a:t>What</a:t>
            </a:r>
            <a:r>
              <a:rPr lang="it-IT" dirty="0" smtClean="0"/>
              <a:t> </a:t>
            </a:r>
            <a:r>
              <a:rPr lang="it-IT" dirty="0" err="1" smtClean="0"/>
              <a:t>kinds</a:t>
            </a:r>
            <a:r>
              <a:rPr lang="it-IT" dirty="0" smtClean="0"/>
              <a:t> of </a:t>
            </a:r>
            <a:r>
              <a:rPr lang="it-IT" dirty="0" err="1" smtClean="0"/>
              <a:t>texts</a:t>
            </a:r>
            <a:r>
              <a:rPr lang="it-IT" dirty="0" smtClean="0"/>
              <a:t>/</a:t>
            </a:r>
            <a:r>
              <a:rPr lang="it-IT" dirty="0" err="1" smtClean="0"/>
              <a:t>transcripts</a:t>
            </a:r>
            <a:r>
              <a:rPr lang="it-IT" dirty="0" smtClean="0"/>
              <a:t>, or part </a:t>
            </a:r>
            <a:r>
              <a:rPr lang="it-IT" dirty="0" err="1" smtClean="0"/>
              <a:t>thereof</a:t>
            </a:r>
            <a:r>
              <a:rPr lang="it-IT" dirty="0" smtClean="0"/>
              <a:t>, </a:t>
            </a:r>
            <a:r>
              <a:rPr lang="it-IT" dirty="0" err="1" smtClean="0"/>
              <a:t>could</a:t>
            </a:r>
            <a:r>
              <a:rPr lang="it-IT" dirty="0" smtClean="0"/>
              <a:t> be the </a:t>
            </a:r>
            <a:r>
              <a:rPr lang="it-IT" dirty="0" err="1" smtClean="0"/>
              <a:t>subject</a:t>
            </a:r>
            <a:r>
              <a:rPr lang="it-IT" dirty="0" smtClean="0"/>
              <a:t> of </a:t>
            </a:r>
            <a:r>
              <a:rPr lang="it-IT" dirty="0" err="1" smtClean="0"/>
              <a:t>discourse</a:t>
            </a:r>
            <a:r>
              <a:rPr lang="it-IT" dirty="0" smtClean="0"/>
              <a:t> </a:t>
            </a:r>
            <a:r>
              <a:rPr lang="it-IT" dirty="0" err="1" smtClean="0"/>
              <a:t>analysis</a:t>
            </a:r>
            <a:r>
              <a:rPr lang="it-IT" dirty="0" smtClean="0"/>
              <a:t>?</a:t>
            </a:r>
          </a:p>
          <a:p>
            <a:pPr lvl="1" fontAlgn="auto">
              <a:spcAft>
                <a:spcPts val="0"/>
              </a:spcAft>
              <a:buFont typeface="Arial" pitchFamily="34" charset="0"/>
              <a:buChar char="–"/>
              <a:defRPr/>
            </a:pPr>
            <a:r>
              <a:rPr lang="it-IT" dirty="0" smtClean="0"/>
              <a:t>Memo </a:t>
            </a:r>
            <a:r>
              <a:rPr lang="it-IT" dirty="0" err="1" smtClean="0"/>
              <a:t>messages</a:t>
            </a:r>
            <a:r>
              <a:rPr lang="it-IT" dirty="0" smtClean="0"/>
              <a:t> in the </a:t>
            </a:r>
            <a:r>
              <a:rPr lang="it-IT" dirty="0" err="1" smtClean="0"/>
              <a:t>workplace</a:t>
            </a:r>
            <a:r>
              <a:rPr lang="it-IT" dirty="0" smtClean="0"/>
              <a:t>?</a:t>
            </a:r>
          </a:p>
          <a:p>
            <a:pPr lvl="1" fontAlgn="auto">
              <a:spcAft>
                <a:spcPts val="0"/>
              </a:spcAft>
              <a:buFont typeface="Arial" pitchFamily="34" charset="0"/>
              <a:buChar char="–"/>
              <a:defRPr/>
            </a:pPr>
            <a:r>
              <a:rPr lang="it-IT" dirty="0" smtClean="0"/>
              <a:t>The </a:t>
            </a:r>
            <a:r>
              <a:rPr lang="it-IT" dirty="0" err="1" smtClean="0"/>
              <a:t>writing</a:t>
            </a:r>
            <a:r>
              <a:rPr lang="it-IT" dirty="0" smtClean="0"/>
              <a:t> </a:t>
            </a:r>
            <a:r>
              <a:rPr lang="it-IT" dirty="0" err="1" smtClean="0"/>
              <a:t>styles</a:t>
            </a:r>
            <a:r>
              <a:rPr lang="it-IT" dirty="0" smtClean="0"/>
              <a:t> of </a:t>
            </a:r>
            <a:r>
              <a:rPr lang="it-IT" dirty="0" err="1" smtClean="0"/>
              <a:t>two</a:t>
            </a:r>
            <a:r>
              <a:rPr lang="it-IT" dirty="0" smtClean="0"/>
              <a:t> </a:t>
            </a:r>
            <a:r>
              <a:rPr lang="it-IT" dirty="0" err="1" smtClean="0"/>
              <a:t>authors</a:t>
            </a:r>
            <a:r>
              <a:rPr lang="it-IT" dirty="0" smtClean="0"/>
              <a:t>?</a:t>
            </a:r>
          </a:p>
          <a:p>
            <a:pPr lvl="1" fontAlgn="auto">
              <a:spcAft>
                <a:spcPts val="0"/>
              </a:spcAft>
              <a:buFont typeface="Arial" pitchFamily="34" charset="0"/>
              <a:buChar char="–"/>
              <a:defRPr/>
            </a:pPr>
            <a:r>
              <a:rPr lang="it-IT" dirty="0" smtClean="0"/>
              <a:t>The </a:t>
            </a:r>
            <a:r>
              <a:rPr lang="it-IT" dirty="0" err="1" smtClean="0"/>
              <a:t>speaking</a:t>
            </a:r>
            <a:r>
              <a:rPr lang="it-IT" dirty="0" smtClean="0"/>
              <a:t> </a:t>
            </a:r>
            <a:r>
              <a:rPr lang="it-IT" dirty="0" err="1" smtClean="0"/>
              <a:t>styles</a:t>
            </a:r>
            <a:r>
              <a:rPr lang="it-IT" dirty="0" smtClean="0"/>
              <a:t> of </a:t>
            </a:r>
            <a:r>
              <a:rPr lang="it-IT" dirty="0" err="1" smtClean="0"/>
              <a:t>two</a:t>
            </a:r>
            <a:r>
              <a:rPr lang="it-IT" dirty="0" smtClean="0"/>
              <a:t> </a:t>
            </a:r>
            <a:r>
              <a:rPr lang="it-IT" dirty="0" err="1" smtClean="0"/>
              <a:t>characters</a:t>
            </a:r>
            <a:r>
              <a:rPr lang="it-IT" dirty="0" smtClean="0"/>
              <a:t>?</a:t>
            </a:r>
          </a:p>
          <a:p>
            <a:pPr lvl="1" fontAlgn="auto">
              <a:spcAft>
                <a:spcPts val="0"/>
              </a:spcAft>
              <a:buFont typeface="Arial" pitchFamily="34" charset="0"/>
              <a:buChar char="–"/>
              <a:defRPr/>
            </a:pPr>
            <a:r>
              <a:rPr lang="it-IT" dirty="0" smtClean="0"/>
              <a:t>Native and non-native speakers’ </a:t>
            </a:r>
            <a:r>
              <a:rPr lang="it-IT" dirty="0" err="1" smtClean="0"/>
              <a:t>conversation</a:t>
            </a:r>
            <a:r>
              <a:rPr lang="it-IT" dirty="0" smtClean="0"/>
              <a:t> </a:t>
            </a:r>
            <a:r>
              <a:rPr lang="it-IT" dirty="0" err="1" smtClean="0"/>
              <a:t>closings</a:t>
            </a:r>
            <a:r>
              <a:rPr lang="it-IT" dirty="0" smtClean="0"/>
              <a:t>?</a:t>
            </a:r>
          </a:p>
          <a:p>
            <a:pPr lvl="1" fontAlgn="auto">
              <a:spcAft>
                <a:spcPts val="0"/>
              </a:spcAft>
              <a:buFont typeface="Arial" pitchFamily="34" charset="0"/>
              <a:buChar char="–"/>
              <a:defRPr/>
            </a:pPr>
            <a:r>
              <a:rPr lang="it-IT" dirty="0" err="1" smtClean="0"/>
              <a:t>Collocations</a:t>
            </a:r>
            <a:r>
              <a:rPr lang="it-IT" dirty="0" smtClean="0"/>
              <a:t> of the </a:t>
            </a:r>
            <a:r>
              <a:rPr lang="it-IT" dirty="0" err="1" smtClean="0"/>
              <a:t>wordforms</a:t>
            </a:r>
            <a:r>
              <a:rPr lang="it-IT" dirty="0" smtClean="0"/>
              <a:t> (</a:t>
            </a:r>
            <a:r>
              <a:rPr lang="it-IT" dirty="0" err="1" smtClean="0"/>
              <a:t>allomorphs</a:t>
            </a:r>
            <a:r>
              <a:rPr lang="it-IT" dirty="0" smtClean="0"/>
              <a:t>) of a </a:t>
            </a:r>
            <a:r>
              <a:rPr lang="it-IT" dirty="0" err="1" smtClean="0"/>
              <a:t>given</a:t>
            </a:r>
            <a:r>
              <a:rPr lang="it-IT" smtClean="0"/>
              <a:t> word?</a:t>
            </a:r>
            <a:endParaRPr lang="it-IT" dirty="0"/>
          </a:p>
        </p:txBody>
      </p:sp>
      <p:sp>
        <p:nvSpPr>
          <p:cNvPr id="4" name="Segnaposto numero diapositiva 3"/>
          <p:cNvSpPr>
            <a:spLocks noGrp="1"/>
          </p:cNvSpPr>
          <p:nvPr>
            <p:ph type="sldNum" sz="quarter" idx="12"/>
          </p:nvPr>
        </p:nvSpPr>
        <p:spPr/>
        <p:txBody>
          <a:bodyPr/>
          <a:lstStyle/>
          <a:p>
            <a:pPr>
              <a:defRPr/>
            </a:pPr>
            <a:fld id="{08F7A6FD-3D99-498C-94BF-D7D75F50BB98}" type="slidenum">
              <a:rPr lang="it-IT"/>
              <a:pPr>
                <a:defRPr/>
              </a:pPr>
              <a:t>41</a:t>
            </a:fld>
            <a:endParaRPr lang="it-IT"/>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olo 1"/>
          <p:cNvSpPr>
            <a:spLocks noGrp="1"/>
          </p:cNvSpPr>
          <p:nvPr>
            <p:ph type="title"/>
          </p:nvPr>
        </p:nvSpPr>
        <p:spPr/>
        <p:txBody>
          <a:bodyPr/>
          <a:lstStyle/>
          <a:p>
            <a:r>
              <a:rPr lang="it-IT" smtClean="0"/>
              <a:t>Discourses </a:t>
            </a:r>
          </a:p>
        </p:txBody>
      </p:sp>
      <p:sp>
        <p:nvSpPr>
          <p:cNvPr id="3" name="Segnaposto contenuto 2"/>
          <p:cNvSpPr>
            <a:spLocks noGrp="1"/>
          </p:cNvSpPr>
          <p:nvPr>
            <p:ph idx="1"/>
          </p:nvPr>
        </p:nvSpPr>
        <p:spPr/>
        <p:txBody>
          <a:bodyPr rtlCol="0">
            <a:normAutofit fontScale="92500"/>
          </a:bodyPr>
          <a:lstStyle/>
          <a:p>
            <a:pPr fontAlgn="auto">
              <a:spcAft>
                <a:spcPts val="0"/>
              </a:spcAft>
              <a:buFont typeface="Arial" pitchFamily="34" charset="0"/>
              <a:buChar char="•"/>
              <a:defRPr/>
            </a:pPr>
            <a:r>
              <a:rPr lang="it-IT" dirty="0" err="1" smtClean="0"/>
              <a:t>Plural</a:t>
            </a:r>
            <a:r>
              <a:rPr lang="it-IT" dirty="0" smtClean="0"/>
              <a:t>, </a:t>
            </a:r>
            <a:r>
              <a:rPr lang="it-IT" dirty="0" err="1" smtClean="0"/>
              <a:t>countable</a:t>
            </a:r>
            <a:r>
              <a:rPr lang="it-IT" dirty="0" smtClean="0"/>
              <a:t> </a:t>
            </a:r>
            <a:r>
              <a:rPr lang="it-IT" dirty="0" err="1" smtClean="0"/>
              <a:t>noun</a:t>
            </a:r>
            <a:r>
              <a:rPr lang="it-IT" dirty="0" smtClean="0"/>
              <a:t> (Foucault)</a:t>
            </a:r>
          </a:p>
          <a:p>
            <a:pPr fontAlgn="auto">
              <a:spcAft>
                <a:spcPts val="0"/>
              </a:spcAft>
              <a:buFont typeface="Arial" pitchFamily="34" charset="0"/>
              <a:buChar char="•"/>
              <a:defRPr/>
            </a:pPr>
            <a:r>
              <a:rPr lang="it-IT" dirty="0" err="1" smtClean="0"/>
              <a:t>Conventional</a:t>
            </a:r>
            <a:r>
              <a:rPr lang="it-IT" dirty="0" smtClean="0"/>
              <a:t> ways of </a:t>
            </a:r>
          </a:p>
          <a:p>
            <a:pPr lvl="1" fontAlgn="auto">
              <a:spcAft>
                <a:spcPts val="0"/>
              </a:spcAft>
              <a:buFont typeface="Arial" pitchFamily="34" charset="0"/>
              <a:buChar char="–"/>
              <a:defRPr/>
            </a:pPr>
            <a:r>
              <a:rPr lang="it-IT" dirty="0" smtClean="0"/>
              <a:t>THINKING (</a:t>
            </a:r>
            <a:r>
              <a:rPr lang="it-IT" dirty="0" err="1" smtClean="0"/>
              <a:t>beliefs</a:t>
            </a:r>
            <a:r>
              <a:rPr lang="it-IT" dirty="0" smtClean="0"/>
              <a:t>) and </a:t>
            </a:r>
          </a:p>
          <a:p>
            <a:pPr lvl="1" fontAlgn="auto">
              <a:spcAft>
                <a:spcPts val="0"/>
              </a:spcAft>
              <a:buFont typeface="Arial" pitchFamily="34" charset="0"/>
              <a:buChar char="–"/>
              <a:defRPr/>
            </a:pPr>
            <a:r>
              <a:rPr lang="it-IT" dirty="0" smtClean="0"/>
              <a:t>DOING (</a:t>
            </a:r>
            <a:r>
              <a:rPr lang="it-IT" dirty="0" err="1" smtClean="0"/>
              <a:t>behaviour</a:t>
            </a:r>
            <a:r>
              <a:rPr lang="it-IT" dirty="0" smtClean="0"/>
              <a:t>) and </a:t>
            </a:r>
          </a:p>
          <a:p>
            <a:pPr lvl="1" fontAlgn="auto">
              <a:spcAft>
                <a:spcPts val="0"/>
              </a:spcAft>
              <a:buFont typeface="Arial" pitchFamily="34" charset="0"/>
              <a:buChar char="–"/>
              <a:defRPr/>
            </a:pPr>
            <a:r>
              <a:rPr lang="it-IT" dirty="0" smtClean="0"/>
              <a:t>TALKING/WRITING (</a:t>
            </a:r>
            <a:r>
              <a:rPr lang="it-IT" dirty="0" err="1" smtClean="0"/>
              <a:t>linguistic</a:t>
            </a:r>
            <a:r>
              <a:rPr lang="it-IT" dirty="0" smtClean="0"/>
              <a:t> </a:t>
            </a:r>
            <a:r>
              <a:rPr lang="it-IT" dirty="0" err="1" smtClean="0"/>
              <a:t>patterns</a:t>
            </a:r>
            <a:r>
              <a:rPr lang="it-IT" dirty="0" smtClean="0"/>
              <a:t>) </a:t>
            </a:r>
          </a:p>
          <a:p>
            <a:pPr lvl="2" fontAlgn="auto">
              <a:spcAft>
                <a:spcPts val="0"/>
              </a:spcAft>
              <a:buFont typeface="Arial" pitchFamily="34" charset="0"/>
              <a:buChar char="•"/>
              <a:defRPr/>
            </a:pPr>
            <a:r>
              <a:rPr lang="it-IT" dirty="0" err="1"/>
              <a:t>A</a:t>
            </a:r>
            <a:r>
              <a:rPr lang="it-IT" dirty="0" err="1" smtClean="0"/>
              <a:t>bout</a:t>
            </a:r>
            <a:r>
              <a:rPr lang="it-IT" dirty="0" smtClean="0"/>
              <a:t> a(n) </a:t>
            </a:r>
            <a:r>
              <a:rPr lang="it-IT" dirty="0" err="1" smtClean="0"/>
              <a:t>topic</a:t>
            </a:r>
            <a:r>
              <a:rPr lang="it-IT" dirty="0" smtClean="0"/>
              <a:t>/</a:t>
            </a:r>
            <a:r>
              <a:rPr lang="it-IT" dirty="0" err="1" smtClean="0"/>
              <a:t>issue</a:t>
            </a:r>
            <a:r>
              <a:rPr lang="it-IT" dirty="0" smtClean="0"/>
              <a:t> = </a:t>
            </a:r>
            <a:r>
              <a:rPr lang="it-IT" dirty="0" err="1" smtClean="0"/>
              <a:t>Ideologies</a:t>
            </a:r>
            <a:endParaRPr lang="it-IT" dirty="0" smtClean="0"/>
          </a:p>
          <a:p>
            <a:pPr fontAlgn="auto">
              <a:spcAft>
                <a:spcPts val="0"/>
              </a:spcAft>
              <a:buFont typeface="Arial" pitchFamily="34" charset="0"/>
              <a:buChar char="•"/>
              <a:defRPr/>
            </a:pPr>
            <a:r>
              <a:rPr lang="it-IT" dirty="0" err="1" smtClean="0"/>
              <a:t>Ideas</a:t>
            </a:r>
            <a:r>
              <a:rPr lang="it-IT" dirty="0" smtClean="0"/>
              <a:t> and ways of </a:t>
            </a:r>
            <a:r>
              <a:rPr lang="it-IT" dirty="0" err="1" smtClean="0"/>
              <a:t>talking</a:t>
            </a:r>
            <a:r>
              <a:rPr lang="it-IT" dirty="0" smtClean="0"/>
              <a:t> </a:t>
            </a:r>
            <a:r>
              <a:rPr lang="it-IT" dirty="0" err="1" smtClean="0"/>
              <a:t>influencing</a:t>
            </a:r>
            <a:r>
              <a:rPr lang="it-IT" dirty="0" smtClean="0"/>
              <a:t> </a:t>
            </a:r>
            <a:r>
              <a:rPr lang="it-IT" dirty="0" err="1" smtClean="0"/>
              <a:t>each</a:t>
            </a:r>
            <a:r>
              <a:rPr lang="it-IT" dirty="0" smtClean="0"/>
              <a:t> </a:t>
            </a:r>
            <a:r>
              <a:rPr lang="it-IT" dirty="0" err="1" smtClean="0"/>
              <a:t>other</a:t>
            </a:r>
            <a:endParaRPr lang="it-IT" dirty="0" smtClean="0"/>
          </a:p>
          <a:p>
            <a:pPr lvl="2" fontAlgn="auto">
              <a:spcAft>
                <a:spcPts val="0"/>
              </a:spcAft>
              <a:buFont typeface="Arial" pitchFamily="34" charset="0"/>
              <a:buChar char="•"/>
              <a:defRPr/>
            </a:pPr>
            <a:r>
              <a:rPr lang="it-IT" dirty="0" err="1" smtClean="0"/>
              <a:t>That</a:t>
            </a:r>
            <a:r>
              <a:rPr lang="it-IT" dirty="0" smtClean="0"/>
              <a:t> </a:t>
            </a:r>
            <a:r>
              <a:rPr lang="it-IT" dirty="0" err="1" smtClean="0"/>
              <a:t>reproduce</a:t>
            </a:r>
            <a:r>
              <a:rPr lang="it-IT" dirty="0" smtClean="0"/>
              <a:t> and </a:t>
            </a:r>
            <a:r>
              <a:rPr lang="it-IT" dirty="0" err="1" smtClean="0"/>
              <a:t>sustain</a:t>
            </a:r>
            <a:r>
              <a:rPr lang="it-IT" dirty="0" smtClean="0"/>
              <a:t> social </a:t>
            </a:r>
            <a:r>
              <a:rPr lang="it-IT" dirty="0" err="1" smtClean="0"/>
              <a:t>relationships</a:t>
            </a:r>
            <a:r>
              <a:rPr lang="it-IT" dirty="0" smtClean="0"/>
              <a:t>, </a:t>
            </a:r>
            <a:r>
              <a:rPr lang="it-IT" dirty="0" err="1" smtClean="0"/>
              <a:t>esp</a:t>
            </a:r>
            <a:r>
              <a:rPr lang="it-IT" dirty="0" smtClean="0"/>
              <a:t>. </a:t>
            </a:r>
            <a:r>
              <a:rPr lang="it-IT" dirty="0" err="1" smtClean="0"/>
              <a:t>Power</a:t>
            </a:r>
            <a:r>
              <a:rPr lang="it-IT" dirty="0" smtClean="0"/>
              <a:t> (</a:t>
            </a:r>
            <a:r>
              <a:rPr lang="it-IT" dirty="0" err="1" smtClean="0"/>
              <a:t>hierarchical</a:t>
            </a:r>
            <a:r>
              <a:rPr lang="it-IT" dirty="0" smtClean="0"/>
              <a:t> networks)</a:t>
            </a:r>
            <a:endParaRPr lang="it-IT" dirty="0"/>
          </a:p>
        </p:txBody>
      </p:sp>
      <p:sp>
        <p:nvSpPr>
          <p:cNvPr id="4" name="Segnaposto numero diapositiva 3"/>
          <p:cNvSpPr>
            <a:spLocks noGrp="1"/>
          </p:cNvSpPr>
          <p:nvPr>
            <p:ph type="sldNum" sz="quarter" idx="12"/>
          </p:nvPr>
        </p:nvSpPr>
        <p:spPr/>
        <p:txBody>
          <a:bodyPr/>
          <a:lstStyle/>
          <a:p>
            <a:pPr>
              <a:defRPr/>
            </a:pPr>
            <a:fld id="{D13B15BC-39A5-47BD-A846-C4063DDB704D}" type="slidenum">
              <a:rPr lang="it-IT"/>
              <a:pPr>
                <a:defRPr/>
              </a:pPr>
              <a:t>5</a:t>
            </a:fld>
            <a:endParaRPr lang="it-IT"/>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olo 1"/>
          <p:cNvSpPr>
            <a:spLocks noGrp="1"/>
          </p:cNvSpPr>
          <p:nvPr>
            <p:ph type="title"/>
          </p:nvPr>
        </p:nvSpPr>
        <p:spPr>
          <a:xfrm>
            <a:off x="457200" y="274638"/>
            <a:ext cx="8229600" cy="777875"/>
          </a:xfrm>
        </p:spPr>
        <p:txBody>
          <a:bodyPr/>
          <a:lstStyle/>
          <a:p>
            <a:r>
              <a:rPr lang="it-IT" smtClean="0"/>
              <a:t>Analysis</a:t>
            </a:r>
          </a:p>
        </p:txBody>
      </p:sp>
      <p:sp>
        <p:nvSpPr>
          <p:cNvPr id="19458" name="Segnaposto contenuto 2"/>
          <p:cNvSpPr>
            <a:spLocks noGrp="1"/>
          </p:cNvSpPr>
          <p:nvPr>
            <p:ph idx="1"/>
          </p:nvPr>
        </p:nvSpPr>
        <p:spPr>
          <a:xfrm>
            <a:off x="457200" y="1196975"/>
            <a:ext cx="8229600" cy="4929188"/>
          </a:xfrm>
        </p:spPr>
        <p:txBody>
          <a:bodyPr/>
          <a:lstStyle/>
          <a:p>
            <a:r>
              <a:rPr lang="it-IT" smtClean="0"/>
              <a:t>Explicit, systematic, coherent and plausible (i.e. evidence-based) examination of </a:t>
            </a:r>
          </a:p>
          <a:p>
            <a:pPr lvl="1"/>
            <a:r>
              <a:rPr lang="it-IT" smtClean="0"/>
              <a:t>Aspects of actual linguistic behaviour</a:t>
            </a:r>
          </a:p>
          <a:p>
            <a:pPr lvl="2"/>
            <a:r>
              <a:rPr lang="it-IT" smtClean="0"/>
              <a:t>Structure and function of language in use</a:t>
            </a:r>
          </a:p>
          <a:p>
            <a:r>
              <a:rPr lang="it-IT" smtClean="0"/>
              <a:t>As a way to account for social, interactional behaviour</a:t>
            </a:r>
          </a:p>
          <a:p>
            <a:pPr lvl="1"/>
            <a:r>
              <a:rPr lang="it-IT" smtClean="0"/>
              <a:t>What people do with language and how</a:t>
            </a:r>
          </a:p>
          <a:p>
            <a:pPr lvl="2"/>
            <a:r>
              <a:rPr lang="it-IT" smtClean="0"/>
              <a:t>Conventionally and/or intentionally and/or inadvertantly </a:t>
            </a:r>
          </a:p>
        </p:txBody>
      </p:sp>
      <p:sp>
        <p:nvSpPr>
          <p:cNvPr id="4" name="Segnaposto numero diapositiva 3"/>
          <p:cNvSpPr>
            <a:spLocks noGrp="1"/>
          </p:cNvSpPr>
          <p:nvPr>
            <p:ph type="sldNum" sz="quarter" idx="12"/>
          </p:nvPr>
        </p:nvSpPr>
        <p:spPr/>
        <p:txBody>
          <a:bodyPr/>
          <a:lstStyle/>
          <a:p>
            <a:pPr>
              <a:defRPr/>
            </a:pPr>
            <a:fld id="{A7463B0E-DA29-42FE-92CE-7B3E7025C69B}" type="slidenum">
              <a:rPr lang="it-IT"/>
              <a:pPr>
                <a:defRPr/>
              </a:pPr>
              <a:t>6</a:t>
            </a:fld>
            <a:endParaRPr lang="it-IT"/>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olo 1"/>
          <p:cNvSpPr>
            <a:spLocks noGrp="1"/>
          </p:cNvSpPr>
          <p:nvPr>
            <p:ph type="title"/>
          </p:nvPr>
        </p:nvSpPr>
        <p:spPr>
          <a:xfrm>
            <a:off x="457200" y="274638"/>
            <a:ext cx="8229600" cy="777875"/>
          </a:xfrm>
        </p:spPr>
        <p:txBody>
          <a:bodyPr/>
          <a:lstStyle/>
          <a:p>
            <a:r>
              <a:rPr lang="it-IT" smtClean="0"/>
              <a:t>Analysis, cont. 1</a:t>
            </a:r>
          </a:p>
        </p:txBody>
      </p:sp>
      <p:sp>
        <p:nvSpPr>
          <p:cNvPr id="3" name="Segnaposto contenuto 2"/>
          <p:cNvSpPr>
            <a:spLocks noGrp="1"/>
          </p:cNvSpPr>
          <p:nvPr>
            <p:ph idx="1"/>
          </p:nvPr>
        </p:nvSpPr>
        <p:spPr>
          <a:xfrm>
            <a:off x="457200" y="1052513"/>
            <a:ext cx="8229600" cy="5073650"/>
          </a:xfrm>
        </p:spPr>
        <p:txBody>
          <a:bodyPr rtlCol="0">
            <a:normAutofit lnSpcReduction="10000"/>
          </a:bodyPr>
          <a:lstStyle/>
          <a:p>
            <a:pPr fontAlgn="auto">
              <a:spcAft>
                <a:spcPts val="0"/>
              </a:spcAft>
              <a:buFont typeface="Arial" pitchFamily="34" charset="0"/>
              <a:buChar char="•"/>
              <a:defRPr/>
            </a:pPr>
            <a:r>
              <a:rPr lang="it-IT" dirty="0" err="1" smtClean="0"/>
              <a:t>Taking</a:t>
            </a:r>
            <a:r>
              <a:rPr lang="it-IT" dirty="0" smtClean="0"/>
              <a:t> </a:t>
            </a:r>
            <a:r>
              <a:rPr lang="it-IT" dirty="0" err="1" smtClean="0"/>
              <a:t>apart</a:t>
            </a:r>
            <a:r>
              <a:rPr lang="it-IT" dirty="0" smtClean="0"/>
              <a:t> the </a:t>
            </a:r>
            <a:r>
              <a:rPr lang="it-IT" dirty="0" err="1" smtClean="0"/>
              <a:t>language</a:t>
            </a:r>
            <a:endParaRPr lang="it-IT" dirty="0"/>
          </a:p>
          <a:p>
            <a:pPr lvl="1" fontAlgn="auto">
              <a:spcAft>
                <a:spcPts val="0"/>
              </a:spcAft>
              <a:buFont typeface="Arial" pitchFamily="34" charset="0"/>
              <a:buChar char="–"/>
              <a:defRPr/>
            </a:pPr>
            <a:r>
              <a:rPr lang="it-IT" dirty="0" err="1" smtClean="0"/>
              <a:t>Examining</a:t>
            </a:r>
            <a:r>
              <a:rPr lang="it-IT" dirty="0" smtClean="0"/>
              <a:t> </a:t>
            </a:r>
            <a:r>
              <a:rPr lang="it-IT" i="1" dirty="0" err="1" smtClean="0"/>
              <a:t>components</a:t>
            </a:r>
            <a:r>
              <a:rPr lang="it-IT" dirty="0" smtClean="0"/>
              <a:t> of </a:t>
            </a:r>
            <a:r>
              <a:rPr lang="it-IT" dirty="0" err="1" smtClean="0"/>
              <a:t>language</a:t>
            </a:r>
            <a:r>
              <a:rPr lang="it-IT" dirty="0" smtClean="0"/>
              <a:t> </a:t>
            </a:r>
            <a:r>
              <a:rPr lang="it-IT" dirty="0" err="1" smtClean="0"/>
              <a:t>behaviour</a:t>
            </a:r>
            <a:r>
              <a:rPr lang="it-IT" dirty="0" smtClean="0"/>
              <a:t>, e.g.</a:t>
            </a:r>
            <a:endParaRPr lang="it-IT" dirty="0"/>
          </a:p>
          <a:p>
            <a:pPr lvl="2" fontAlgn="auto">
              <a:spcAft>
                <a:spcPts val="0"/>
              </a:spcAft>
              <a:buFont typeface="Arial" pitchFamily="34" charset="0"/>
              <a:buChar char="•"/>
              <a:defRPr/>
            </a:pPr>
            <a:r>
              <a:rPr lang="it-IT" dirty="0" err="1" smtClean="0"/>
              <a:t>Turns</a:t>
            </a:r>
            <a:r>
              <a:rPr lang="it-IT" dirty="0" smtClean="0"/>
              <a:t> in a </a:t>
            </a:r>
            <a:r>
              <a:rPr lang="it-IT" dirty="0" err="1" smtClean="0"/>
              <a:t>dialogue</a:t>
            </a:r>
            <a:r>
              <a:rPr lang="it-IT" dirty="0" smtClean="0"/>
              <a:t> </a:t>
            </a:r>
            <a:endParaRPr lang="it-IT" dirty="0"/>
          </a:p>
          <a:p>
            <a:pPr lvl="2" fontAlgn="auto">
              <a:spcAft>
                <a:spcPts val="0"/>
              </a:spcAft>
              <a:buFont typeface="Arial" pitchFamily="34" charset="0"/>
              <a:buChar char="•"/>
              <a:defRPr/>
            </a:pPr>
            <a:r>
              <a:rPr lang="it-IT" dirty="0" err="1" smtClean="0"/>
              <a:t>Paragraph</a:t>
            </a:r>
            <a:r>
              <a:rPr lang="it-IT" dirty="0" smtClean="0"/>
              <a:t> </a:t>
            </a:r>
            <a:r>
              <a:rPr lang="it-IT" dirty="0" err="1" smtClean="0"/>
              <a:t>boundaries</a:t>
            </a:r>
            <a:r>
              <a:rPr lang="it-IT" dirty="0" smtClean="0"/>
              <a:t> in a </a:t>
            </a:r>
            <a:r>
              <a:rPr lang="it-IT" dirty="0" err="1" smtClean="0"/>
              <a:t>written</a:t>
            </a:r>
            <a:r>
              <a:rPr lang="it-IT" dirty="0" smtClean="0"/>
              <a:t> text</a:t>
            </a:r>
          </a:p>
          <a:p>
            <a:pPr lvl="1" fontAlgn="auto">
              <a:spcAft>
                <a:spcPts val="0"/>
              </a:spcAft>
              <a:buFont typeface="Arial" pitchFamily="34" charset="0"/>
              <a:buChar char="–"/>
              <a:defRPr/>
            </a:pPr>
            <a:r>
              <a:rPr lang="it-IT" dirty="0" err="1" smtClean="0"/>
              <a:t>Examining</a:t>
            </a:r>
            <a:r>
              <a:rPr lang="it-IT" dirty="0" smtClean="0"/>
              <a:t> </a:t>
            </a:r>
            <a:r>
              <a:rPr lang="it-IT" i="1" dirty="0" err="1" smtClean="0"/>
              <a:t>aspects</a:t>
            </a:r>
            <a:r>
              <a:rPr lang="it-IT" dirty="0" smtClean="0"/>
              <a:t> of </a:t>
            </a:r>
            <a:r>
              <a:rPr lang="it-IT" dirty="0" err="1" smtClean="0"/>
              <a:t>language</a:t>
            </a:r>
            <a:r>
              <a:rPr lang="it-IT" dirty="0" smtClean="0"/>
              <a:t> </a:t>
            </a:r>
            <a:r>
              <a:rPr lang="it-IT" dirty="0" err="1" smtClean="0"/>
              <a:t>behaviour</a:t>
            </a:r>
            <a:r>
              <a:rPr lang="it-IT" dirty="0" smtClean="0"/>
              <a:t>, e.g.</a:t>
            </a:r>
          </a:p>
          <a:p>
            <a:pPr lvl="2" fontAlgn="auto">
              <a:spcAft>
                <a:spcPts val="0"/>
              </a:spcAft>
              <a:buFont typeface="Arial" pitchFamily="34" charset="0"/>
              <a:buChar char="•"/>
              <a:defRPr/>
            </a:pPr>
            <a:r>
              <a:rPr lang="it-IT" dirty="0" smtClean="0"/>
              <a:t>Information flow (new vs </a:t>
            </a:r>
            <a:r>
              <a:rPr lang="it-IT" dirty="0" err="1" smtClean="0"/>
              <a:t>old</a:t>
            </a:r>
            <a:r>
              <a:rPr lang="it-IT" dirty="0" smtClean="0"/>
              <a:t>) in an </a:t>
            </a:r>
            <a:r>
              <a:rPr lang="it-IT" dirty="0" err="1" smtClean="0"/>
              <a:t>essay</a:t>
            </a:r>
            <a:r>
              <a:rPr lang="it-IT" dirty="0" smtClean="0"/>
              <a:t>/narrative</a:t>
            </a:r>
            <a:endParaRPr lang="it-IT" dirty="0"/>
          </a:p>
          <a:p>
            <a:pPr lvl="2" fontAlgn="auto">
              <a:spcAft>
                <a:spcPts val="0"/>
              </a:spcAft>
              <a:buFont typeface="Arial" pitchFamily="34" charset="0"/>
              <a:buChar char="•"/>
              <a:defRPr/>
            </a:pPr>
            <a:r>
              <a:rPr lang="it-IT" dirty="0" err="1" smtClean="0"/>
              <a:t>Semantic</a:t>
            </a:r>
            <a:r>
              <a:rPr lang="it-IT" dirty="0" smtClean="0"/>
              <a:t> </a:t>
            </a:r>
            <a:r>
              <a:rPr lang="it-IT" dirty="0" err="1" smtClean="0"/>
              <a:t>roles</a:t>
            </a:r>
            <a:r>
              <a:rPr lang="it-IT" dirty="0" smtClean="0"/>
              <a:t> of the </a:t>
            </a:r>
            <a:r>
              <a:rPr lang="it-IT" dirty="0" err="1" smtClean="0"/>
              <a:t>subjects</a:t>
            </a:r>
            <a:r>
              <a:rPr lang="it-IT" dirty="0" smtClean="0"/>
              <a:t> of </a:t>
            </a:r>
            <a:r>
              <a:rPr lang="it-IT" dirty="0" err="1" smtClean="0"/>
              <a:t>clauses</a:t>
            </a:r>
            <a:endParaRPr lang="it-IT" dirty="0"/>
          </a:p>
          <a:p>
            <a:pPr lvl="1" fontAlgn="auto">
              <a:spcAft>
                <a:spcPts val="0"/>
              </a:spcAft>
              <a:buFont typeface="Arial" pitchFamily="34" charset="0"/>
              <a:buChar char="–"/>
              <a:defRPr/>
            </a:pPr>
            <a:r>
              <a:rPr lang="it-IT" dirty="0" err="1" smtClean="0"/>
              <a:t>Examining</a:t>
            </a:r>
            <a:r>
              <a:rPr lang="it-IT" dirty="0" smtClean="0"/>
              <a:t> </a:t>
            </a:r>
            <a:r>
              <a:rPr lang="it-IT" i="1" dirty="0" err="1" smtClean="0"/>
              <a:t>prominent</a:t>
            </a:r>
            <a:r>
              <a:rPr lang="it-IT" i="1" dirty="0" smtClean="0"/>
              <a:t> </a:t>
            </a:r>
            <a:r>
              <a:rPr lang="it-IT" i="1" dirty="0" err="1" smtClean="0"/>
              <a:t>patterns</a:t>
            </a:r>
            <a:r>
              <a:rPr lang="it-IT" i="1" dirty="0" smtClean="0"/>
              <a:t> </a:t>
            </a:r>
            <a:r>
              <a:rPr lang="it-IT" dirty="0" smtClean="0"/>
              <a:t>in </a:t>
            </a:r>
            <a:r>
              <a:rPr lang="it-IT" dirty="0" err="1" smtClean="0"/>
              <a:t>language</a:t>
            </a:r>
            <a:r>
              <a:rPr lang="it-IT" dirty="0" smtClean="0"/>
              <a:t> </a:t>
            </a:r>
            <a:r>
              <a:rPr lang="it-IT" dirty="0" err="1" smtClean="0"/>
              <a:t>behaviour</a:t>
            </a:r>
            <a:r>
              <a:rPr lang="it-IT" dirty="0" smtClean="0"/>
              <a:t>, e.g.</a:t>
            </a:r>
          </a:p>
          <a:p>
            <a:pPr lvl="2" fontAlgn="auto">
              <a:spcAft>
                <a:spcPts val="0"/>
              </a:spcAft>
              <a:buFont typeface="Arial" pitchFamily="34" charset="0"/>
              <a:buChar char="•"/>
              <a:defRPr/>
            </a:pPr>
            <a:r>
              <a:rPr lang="it-IT" dirty="0" err="1" smtClean="0"/>
              <a:t>Frequency</a:t>
            </a:r>
            <a:r>
              <a:rPr lang="it-IT" dirty="0" smtClean="0"/>
              <a:t> and </a:t>
            </a:r>
            <a:r>
              <a:rPr lang="it-IT" dirty="0" err="1" smtClean="0"/>
              <a:t>collocation</a:t>
            </a:r>
            <a:r>
              <a:rPr lang="it-IT" dirty="0" smtClean="0"/>
              <a:t> of </a:t>
            </a:r>
            <a:r>
              <a:rPr lang="it-IT" dirty="0" err="1" smtClean="0"/>
              <a:t>words</a:t>
            </a:r>
            <a:endParaRPr lang="it-IT" dirty="0" smtClean="0"/>
          </a:p>
          <a:p>
            <a:pPr lvl="2" fontAlgn="auto">
              <a:spcAft>
                <a:spcPts val="0"/>
              </a:spcAft>
              <a:buFont typeface="Arial" pitchFamily="34" charset="0"/>
              <a:buChar char="•"/>
              <a:defRPr/>
            </a:pPr>
            <a:r>
              <a:rPr lang="it-IT" dirty="0" err="1" smtClean="0"/>
              <a:t>Typical</a:t>
            </a:r>
            <a:r>
              <a:rPr lang="it-IT" dirty="0" smtClean="0"/>
              <a:t> opening </a:t>
            </a:r>
            <a:r>
              <a:rPr lang="it-IT" dirty="0" err="1" smtClean="0"/>
              <a:t>formulas</a:t>
            </a:r>
            <a:r>
              <a:rPr lang="it-IT" dirty="0" smtClean="0"/>
              <a:t> in public </a:t>
            </a:r>
            <a:r>
              <a:rPr lang="it-IT" dirty="0" err="1" smtClean="0"/>
              <a:t>speeches</a:t>
            </a:r>
            <a:endParaRPr lang="it-IT" dirty="0"/>
          </a:p>
          <a:p>
            <a:pPr lvl="1" fontAlgn="auto">
              <a:spcAft>
                <a:spcPts val="0"/>
              </a:spcAft>
              <a:buFont typeface="Arial" pitchFamily="34" charset="0"/>
              <a:buChar char="–"/>
              <a:defRPr/>
            </a:pPr>
            <a:endParaRPr lang="it-IT" dirty="0"/>
          </a:p>
        </p:txBody>
      </p:sp>
      <p:sp>
        <p:nvSpPr>
          <p:cNvPr id="4" name="Segnaposto numero diapositiva 3"/>
          <p:cNvSpPr>
            <a:spLocks noGrp="1"/>
          </p:cNvSpPr>
          <p:nvPr>
            <p:ph type="sldNum" sz="quarter" idx="12"/>
          </p:nvPr>
        </p:nvSpPr>
        <p:spPr/>
        <p:txBody>
          <a:bodyPr/>
          <a:lstStyle/>
          <a:p>
            <a:pPr>
              <a:defRPr/>
            </a:pPr>
            <a:fld id="{762A569D-7972-4391-8D2C-2D7DEBB765FF}" type="slidenum">
              <a:rPr lang="it-IT"/>
              <a:pPr>
                <a:defRPr/>
              </a:pPr>
              <a:t>7</a:t>
            </a:fld>
            <a:endParaRPr lang="it-IT"/>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olo 1"/>
          <p:cNvSpPr>
            <a:spLocks noGrp="1"/>
          </p:cNvSpPr>
          <p:nvPr>
            <p:ph type="title"/>
          </p:nvPr>
        </p:nvSpPr>
        <p:spPr>
          <a:xfrm>
            <a:off x="457200" y="274638"/>
            <a:ext cx="8229600" cy="777875"/>
          </a:xfrm>
        </p:spPr>
        <p:txBody>
          <a:bodyPr/>
          <a:lstStyle/>
          <a:p>
            <a:r>
              <a:rPr lang="it-IT" smtClean="0"/>
              <a:t>Analysis, cont. 2</a:t>
            </a:r>
          </a:p>
        </p:txBody>
      </p:sp>
      <p:sp>
        <p:nvSpPr>
          <p:cNvPr id="3" name="Segnaposto contenuto 2"/>
          <p:cNvSpPr>
            <a:spLocks noGrp="1"/>
          </p:cNvSpPr>
          <p:nvPr>
            <p:ph idx="1"/>
          </p:nvPr>
        </p:nvSpPr>
        <p:spPr>
          <a:xfrm>
            <a:off x="457200" y="1052513"/>
            <a:ext cx="8229600" cy="5073650"/>
          </a:xfrm>
        </p:spPr>
        <p:txBody>
          <a:bodyPr rtlCol="0">
            <a:normAutofit fontScale="85000" lnSpcReduction="20000"/>
          </a:bodyPr>
          <a:lstStyle/>
          <a:p>
            <a:pPr fontAlgn="auto">
              <a:spcAft>
                <a:spcPts val="0"/>
              </a:spcAft>
              <a:buFont typeface="Arial" pitchFamily="34" charset="0"/>
              <a:buChar char="•"/>
              <a:defRPr/>
            </a:pPr>
            <a:r>
              <a:rPr lang="it-IT" dirty="0" err="1" smtClean="0"/>
              <a:t>Taking</a:t>
            </a:r>
            <a:r>
              <a:rPr lang="it-IT" dirty="0" smtClean="0"/>
              <a:t> </a:t>
            </a:r>
            <a:r>
              <a:rPr lang="it-IT" dirty="0" err="1" smtClean="0"/>
              <a:t>apart</a:t>
            </a:r>
            <a:r>
              <a:rPr lang="it-IT" dirty="0" smtClean="0"/>
              <a:t> social </a:t>
            </a:r>
            <a:r>
              <a:rPr lang="it-IT" dirty="0" err="1" smtClean="0"/>
              <a:t>behaviour</a:t>
            </a:r>
            <a:r>
              <a:rPr lang="it-IT" dirty="0" smtClean="0"/>
              <a:t> = </a:t>
            </a:r>
            <a:r>
              <a:rPr lang="it-IT" dirty="0" err="1" smtClean="0"/>
              <a:t>Matching</a:t>
            </a:r>
            <a:r>
              <a:rPr lang="it-IT" dirty="0" smtClean="0"/>
              <a:t> </a:t>
            </a:r>
            <a:r>
              <a:rPr lang="it-IT" dirty="0" err="1" smtClean="0"/>
              <a:t>instances</a:t>
            </a:r>
            <a:r>
              <a:rPr lang="it-IT" dirty="0" smtClean="0"/>
              <a:t> (of </a:t>
            </a:r>
            <a:r>
              <a:rPr lang="it-IT" dirty="0" err="1" smtClean="0"/>
              <a:t>types</a:t>
            </a:r>
            <a:r>
              <a:rPr lang="it-IT" dirty="0" smtClean="0"/>
              <a:t>) of </a:t>
            </a:r>
            <a:r>
              <a:rPr lang="it-IT" dirty="0" err="1" smtClean="0"/>
              <a:t>linguistic</a:t>
            </a:r>
            <a:r>
              <a:rPr lang="it-IT" dirty="0" smtClean="0"/>
              <a:t> </a:t>
            </a:r>
            <a:r>
              <a:rPr lang="it-IT" dirty="0" err="1" smtClean="0"/>
              <a:t>interaction</a:t>
            </a:r>
            <a:r>
              <a:rPr lang="it-IT" dirty="0" smtClean="0"/>
              <a:t> with </a:t>
            </a:r>
            <a:r>
              <a:rPr lang="it-IT" dirty="0" err="1" smtClean="0"/>
              <a:t>aspects</a:t>
            </a:r>
            <a:r>
              <a:rPr lang="it-IT" dirty="0" smtClean="0"/>
              <a:t> and </a:t>
            </a:r>
            <a:r>
              <a:rPr lang="it-IT" dirty="0" err="1" smtClean="0"/>
              <a:t>components</a:t>
            </a:r>
            <a:r>
              <a:rPr lang="it-IT" dirty="0" smtClean="0"/>
              <a:t> of the </a:t>
            </a:r>
            <a:r>
              <a:rPr lang="it-IT" dirty="0" err="1" smtClean="0"/>
              <a:t>context</a:t>
            </a:r>
            <a:r>
              <a:rPr lang="it-IT" dirty="0" smtClean="0"/>
              <a:t> in </a:t>
            </a:r>
            <a:r>
              <a:rPr lang="it-IT" dirty="0" err="1" smtClean="0"/>
              <a:t>which</a:t>
            </a:r>
            <a:r>
              <a:rPr lang="it-IT" dirty="0" smtClean="0"/>
              <a:t> </a:t>
            </a:r>
            <a:r>
              <a:rPr lang="it-IT" dirty="0" err="1" smtClean="0"/>
              <a:t>interaction</a:t>
            </a:r>
            <a:r>
              <a:rPr lang="it-IT" dirty="0" smtClean="0"/>
              <a:t> </a:t>
            </a:r>
            <a:r>
              <a:rPr lang="it-IT" dirty="0" err="1" smtClean="0"/>
              <a:t>occurs</a:t>
            </a:r>
            <a:endParaRPr lang="it-IT" dirty="0" smtClean="0"/>
          </a:p>
          <a:p>
            <a:pPr lvl="1" fontAlgn="auto">
              <a:spcAft>
                <a:spcPts val="0"/>
              </a:spcAft>
              <a:buFont typeface="Arial" pitchFamily="34" charset="0"/>
              <a:buChar char="–"/>
              <a:defRPr/>
            </a:pPr>
            <a:r>
              <a:rPr lang="it-IT" dirty="0" err="1" smtClean="0"/>
              <a:t>Number</a:t>
            </a:r>
            <a:r>
              <a:rPr lang="it-IT" dirty="0" smtClean="0"/>
              <a:t>, </a:t>
            </a:r>
            <a:r>
              <a:rPr lang="it-IT" dirty="0" err="1" smtClean="0"/>
              <a:t>length</a:t>
            </a:r>
            <a:r>
              <a:rPr lang="it-IT" dirty="0" smtClean="0"/>
              <a:t> and </a:t>
            </a:r>
            <a:r>
              <a:rPr lang="it-IT" dirty="0" err="1" smtClean="0"/>
              <a:t>distribution</a:t>
            </a:r>
            <a:r>
              <a:rPr lang="it-IT" dirty="0" smtClean="0"/>
              <a:t> of </a:t>
            </a:r>
            <a:r>
              <a:rPr lang="it-IT" dirty="0" err="1" smtClean="0"/>
              <a:t>turns</a:t>
            </a:r>
            <a:r>
              <a:rPr lang="it-IT" dirty="0" smtClean="0"/>
              <a:t> </a:t>
            </a:r>
            <a:r>
              <a:rPr lang="it-IT" dirty="0" err="1" smtClean="0"/>
              <a:t>across</a:t>
            </a:r>
            <a:r>
              <a:rPr lang="it-IT" dirty="0" smtClean="0"/>
              <a:t> speakers in a multi-party </a:t>
            </a:r>
            <a:r>
              <a:rPr lang="it-IT" dirty="0" err="1" smtClean="0"/>
              <a:t>conversation</a:t>
            </a:r>
            <a:endParaRPr lang="it-IT" dirty="0" smtClean="0"/>
          </a:p>
          <a:p>
            <a:pPr lvl="1" fontAlgn="auto">
              <a:spcAft>
                <a:spcPts val="0"/>
              </a:spcAft>
              <a:buFont typeface="Arial" pitchFamily="34" charset="0"/>
              <a:buChar char="–"/>
              <a:defRPr/>
            </a:pPr>
            <a:r>
              <a:rPr lang="it-IT" dirty="0" err="1"/>
              <a:t>G</a:t>
            </a:r>
            <a:r>
              <a:rPr lang="it-IT" dirty="0" err="1" smtClean="0"/>
              <a:t>rammatical</a:t>
            </a:r>
            <a:r>
              <a:rPr lang="it-IT" dirty="0" smtClean="0"/>
              <a:t> </a:t>
            </a:r>
            <a:r>
              <a:rPr lang="it-IT" dirty="0" err="1" smtClean="0"/>
              <a:t>patterns</a:t>
            </a:r>
            <a:r>
              <a:rPr lang="it-IT" dirty="0" smtClean="0"/>
              <a:t> </a:t>
            </a:r>
            <a:r>
              <a:rPr lang="it-IT" dirty="0" err="1" smtClean="0"/>
              <a:t>used</a:t>
            </a:r>
            <a:r>
              <a:rPr lang="it-IT" dirty="0" smtClean="0"/>
              <a:t> by social </a:t>
            </a:r>
            <a:r>
              <a:rPr lang="it-IT" dirty="0" err="1" smtClean="0"/>
              <a:t>superiors</a:t>
            </a:r>
            <a:r>
              <a:rPr lang="it-IT" dirty="0" smtClean="0"/>
              <a:t> vs </a:t>
            </a:r>
            <a:r>
              <a:rPr lang="it-IT" dirty="0" err="1" smtClean="0"/>
              <a:t>subordinates</a:t>
            </a:r>
            <a:r>
              <a:rPr lang="it-IT" dirty="0" smtClean="0"/>
              <a:t>  in </a:t>
            </a:r>
            <a:r>
              <a:rPr lang="it-IT" dirty="0" err="1" smtClean="0"/>
              <a:t>comparable</a:t>
            </a:r>
            <a:r>
              <a:rPr lang="it-IT" dirty="0" smtClean="0"/>
              <a:t> </a:t>
            </a:r>
            <a:r>
              <a:rPr lang="it-IT" dirty="0" err="1" smtClean="0"/>
              <a:t>contexts</a:t>
            </a:r>
            <a:endParaRPr lang="it-IT" dirty="0" smtClean="0"/>
          </a:p>
          <a:p>
            <a:pPr lvl="1" fontAlgn="auto">
              <a:spcAft>
                <a:spcPts val="0"/>
              </a:spcAft>
              <a:buFont typeface="Arial" pitchFamily="34" charset="0"/>
              <a:buChar char="–"/>
              <a:defRPr/>
            </a:pPr>
            <a:r>
              <a:rPr lang="it-IT" dirty="0"/>
              <a:t>H</a:t>
            </a:r>
            <a:r>
              <a:rPr lang="it-IT" dirty="0" smtClean="0"/>
              <a:t>ow </a:t>
            </a:r>
            <a:r>
              <a:rPr lang="it-IT" dirty="0" err="1" smtClean="0"/>
              <a:t>getting</a:t>
            </a:r>
            <a:r>
              <a:rPr lang="it-IT" dirty="0" smtClean="0"/>
              <a:t> the </a:t>
            </a:r>
            <a:r>
              <a:rPr lang="it-IT" dirty="0" err="1" smtClean="0"/>
              <a:t>floor</a:t>
            </a:r>
            <a:r>
              <a:rPr lang="it-IT" dirty="0" smtClean="0"/>
              <a:t> </a:t>
            </a:r>
            <a:r>
              <a:rPr lang="it-IT" dirty="0" err="1" smtClean="0"/>
              <a:t>is</a:t>
            </a:r>
            <a:r>
              <a:rPr lang="it-IT" dirty="0" smtClean="0"/>
              <a:t> </a:t>
            </a:r>
            <a:r>
              <a:rPr lang="it-IT" dirty="0" err="1" smtClean="0"/>
              <a:t>performed</a:t>
            </a:r>
            <a:r>
              <a:rPr lang="it-IT" dirty="0" smtClean="0"/>
              <a:t> by </a:t>
            </a:r>
            <a:r>
              <a:rPr lang="it-IT" dirty="0" err="1" smtClean="0"/>
              <a:t>intimates</a:t>
            </a:r>
            <a:r>
              <a:rPr lang="it-IT" dirty="0" smtClean="0"/>
              <a:t> in a private vs public </a:t>
            </a:r>
            <a:r>
              <a:rPr lang="it-IT" dirty="0" err="1" smtClean="0"/>
              <a:t>setting</a:t>
            </a:r>
            <a:endParaRPr lang="it-IT" dirty="0" smtClean="0"/>
          </a:p>
          <a:p>
            <a:pPr lvl="1" fontAlgn="auto">
              <a:spcAft>
                <a:spcPts val="0"/>
              </a:spcAft>
              <a:buFont typeface="Arial" pitchFamily="34" charset="0"/>
              <a:buChar char="–"/>
              <a:defRPr/>
            </a:pPr>
            <a:r>
              <a:rPr lang="it-IT" dirty="0"/>
              <a:t>H</a:t>
            </a:r>
            <a:r>
              <a:rPr lang="it-IT" dirty="0" smtClean="0"/>
              <a:t>ow </a:t>
            </a:r>
            <a:r>
              <a:rPr lang="it-IT" dirty="0" err="1" smtClean="0"/>
              <a:t>conversation</a:t>
            </a:r>
            <a:r>
              <a:rPr lang="it-IT" dirty="0" smtClean="0"/>
              <a:t> </a:t>
            </a:r>
            <a:r>
              <a:rPr lang="it-IT" dirty="0" err="1" smtClean="0"/>
              <a:t>differs</a:t>
            </a:r>
            <a:r>
              <a:rPr lang="it-IT" dirty="0" smtClean="0"/>
              <a:t> in </a:t>
            </a:r>
            <a:r>
              <a:rPr lang="it-IT" dirty="0" err="1" smtClean="0"/>
              <a:t>workplaces</a:t>
            </a:r>
            <a:r>
              <a:rPr lang="it-IT" dirty="0" smtClean="0"/>
              <a:t> vs on public </a:t>
            </a:r>
            <a:r>
              <a:rPr lang="it-IT" dirty="0" err="1" smtClean="0"/>
              <a:t>transportation</a:t>
            </a:r>
            <a:endParaRPr lang="it-IT" dirty="0" smtClean="0"/>
          </a:p>
          <a:p>
            <a:pPr lvl="1" fontAlgn="auto">
              <a:spcAft>
                <a:spcPts val="0"/>
              </a:spcAft>
              <a:buFont typeface="Arial" pitchFamily="34" charset="0"/>
              <a:buChar char="–"/>
              <a:defRPr/>
            </a:pPr>
            <a:r>
              <a:rPr lang="it-IT" dirty="0"/>
              <a:t>H</a:t>
            </a:r>
            <a:r>
              <a:rPr lang="it-IT" dirty="0" smtClean="0"/>
              <a:t>ow </a:t>
            </a:r>
            <a:r>
              <a:rPr lang="it-IT" dirty="0" err="1" smtClean="0"/>
              <a:t>scholars</a:t>
            </a:r>
            <a:r>
              <a:rPr lang="it-IT" dirty="0" smtClean="0"/>
              <a:t> vs </a:t>
            </a:r>
            <a:r>
              <a:rPr lang="it-IT" dirty="0" err="1" smtClean="0"/>
              <a:t>students</a:t>
            </a:r>
            <a:r>
              <a:rPr lang="it-IT" dirty="0" smtClean="0"/>
              <a:t> </a:t>
            </a:r>
            <a:r>
              <a:rPr lang="it-IT" dirty="0" err="1" smtClean="0"/>
              <a:t>write</a:t>
            </a:r>
            <a:endParaRPr lang="it-IT" dirty="0" smtClean="0"/>
          </a:p>
          <a:p>
            <a:pPr lvl="1" fontAlgn="auto">
              <a:spcAft>
                <a:spcPts val="0"/>
              </a:spcAft>
              <a:buFont typeface="Arial" pitchFamily="34" charset="0"/>
              <a:buChar char="–"/>
              <a:defRPr/>
            </a:pPr>
            <a:r>
              <a:rPr lang="it-IT" dirty="0"/>
              <a:t>H</a:t>
            </a:r>
            <a:r>
              <a:rPr lang="it-IT" dirty="0" smtClean="0"/>
              <a:t>ow the persuasive vs narrative </a:t>
            </a:r>
            <a:r>
              <a:rPr lang="it-IT" dirty="0" err="1" smtClean="0"/>
              <a:t>functions</a:t>
            </a:r>
            <a:r>
              <a:rPr lang="it-IT" dirty="0" smtClean="0"/>
              <a:t>  of </a:t>
            </a:r>
            <a:r>
              <a:rPr lang="it-IT" dirty="0" err="1" smtClean="0"/>
              <a:t>monologic</a:t>
            </a:r>
            <a:r>
              <a:rPr lang="it-IT" dirty="0" smtClean="0"/>
              <a:t> </a:t>
            </a:r>
            <a:r>
              <a:rPr lang="it-IT" dirty="0" err="1" smtClean="0"/>
              <a:t>speech</a:t>
            </a:r>
            <a:r>
              <a:rPr lang="it-IT" dirty="0" smtClean="0"/>
              <a:t>/</a:t>
            </a:r>
            <a:r>
              <a:rPr lang="it-IT" dirty="0" err="1" smtClean="0"/>
              <a:t>writing</a:t>
            </a:r>
            <a:r>
              <a:rPr lang="it-IT" dirty="0" smtClean="0"/>
              <a:t> are </a:t>
            </a:r>
            <a:r>
              <a:rPr lang="it-IT" dirty="0" err="1" smtClean="0"/>
              <a:t>realized</a:t>
            </a:r>
            <a:endParaRPr lang="it-IT" dirty="0" smtClean="0"/>
          </a:p>
          <a:p>
            <a:pPr fontAlgn="auto">
              <a:spcAft>
                <a:spcPts val="0"/>
              </a:spcAft>
              <a:buFont typeface="Arial" pitchFamily="34" charset="0"/>
              <a:buChar char="•"/>
              <a:defRPr/>
            </a:pPr>
            <a:endParaRPr lang="it-IT" dirty="0"/>
          </a:p>
        </p:txBody>
      </p:sp>
      <p:sp>
        <p:nvSpPr>
          <p:cNvPr id="4" name="Segnaposto numero diapositiva 3"/>
          <p:cNvSpPr>
            <a:spLocks noGrp="1"/>
          </p:cNvSpPr>
          <p:nvPr>
            <p:ph type="sldNum" sz="quarter" idx="12"/>
          </p:nvPr>
        </p:nvSpPr>
        <p:spPr/>
        <p:txBody>
          <a:bodyPr/>
          <a:lstStyle/>
          <a:p>
            <a:pPr>
              <a:defRPr/>
            </a:pPr>
            <a:fld id="{3765DB5D-026B-4D12-9156-E3D628E3B432}" type="slidenum">
              <a:rPr lang="it-IT"/>
              <a:pPr>
                <a:defRPr/>
              </a:pPr>
              <a:t>8</a:t>
            </a:fld>
            <a:endParaRPr lang="it-IT"/>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olo 1"/>
          <p:cNvSpPr>
            <a:spLocks noGrp="1"/>
          </p:cNvSpPr>
          <p:nvPr>
            <p:ph type="title"/>
          </p:nvPr>
        </p:nvSpPr>
        <p:spPr>
          <a:xfrm>
            <a:off x="457200" y="274638"/>
            <a:ext cx="8229600" cy="922337"/>
          </a:xfrm>
        </p:spPr>
        <p:txBody>
          <a:bodyPr/>
          <a:lstStyle/>
          <a:p>
            <a:r>
              <a:rPr lang="it-IT" smtClean="0"/>
              <a:t>Discourse analysis</a:t>
            </a:r>
          </a:p>
        </p:txBody>
      </p:sp>
      <p:sp>
        <p:nvSpPr>
          <p:cNvPr id="3" name="Segnaposto contenuto 2"/>
          <p:cNvSpPr>
            <a:spLocks noGrp="1"/>
          </p:cNvSpPr>
          <p:nvPr>
            <p:ph idx="1"/>
          </p:nvPr>
        </p:nvSpPr>
        <p:spPr>
          <a:xfrm>
            <a:off x="457200" y="1341438"/>
            <a:ext cx="8229600" cy="4784725"/>
          </a:xfrm>
        </p:spPr>
        <p:txBody>
          <a:bodyPr rtlCol="0">
            <a:normAutofit fontScale="92500"/>
          </a:bodyPr>
          <a:lstStyle/>
          <a:p>
            <a:pPr fontAlgn="auto">
              <a:spcAft>
                <a:spcPts val="0"/>
              </a:spcAft>
              <a:buFont typeface="Arial" pitchFamily="34" charset="0"/>
              <a:buChar char="•"/>
              <a:defRPr/>
            </a:pPr>
            <a:r>
              <a:rPr lang="it-IT" dirty="0" err="1" smtClean="0"/>
              <a:t>Explicit</a:t>
            </a:r>
            <a:r>
              <a:rPr lang="it-IT" dirty="0" smtClean="0"/>
              <a:t>, </a:t>
            </a:r>
            <a:r>
              <a:rPr lang="it-IT" dirty="0" err="1" smtClean="0"/>
              <a:t>systematic</a:t>
            </a:r>
            <a:r>
              <a:rPr lang="it-IT" dirty="0" smtClean="0"/>
              <a:t>, </a:t>
            </a:r>
            <a:r>
              <a:rPr lang="it-IT" dirty="0" err="1" smtClean="0"/>
              <a:t>coherent</a:t>
            </a:r>
            <a:r>
              <a:rPr lang="it-IT" dirty="0" smtClean="0"/>
              <a:t> and </a:t>
            </a:r>
            <a:r>
              <a:rPr lang="it-IT" dirty="0" err="1" smtClean="0"/>
              <a:t>plausible</a:t>
            </a:r>
            <a:r>
              <a:rPr lang="it-IT" dirty="0" smtClean="0"/>
              <a:t> (</a:t>
            </a:r>
            <a:r>
              <a:rPr lang="it-IT" dirty="0" err="1" smtClean="0"/>
              <a:t>evidence-based</a:t>
            </a:r>
            <a:r>
              <a:rPr lang="it-IT" dirty="0" smtClean="0"/>
              <a:t>) </a:t>
            </a:r>
            <a:r>
              <a:rPr lang="it-IT" dirty="0" err="1" smtClean="0"/>
              <a:t>examination</a:t>
            </a:r>
            <a:r>
              <a:rPr lang="it-IT" dirty="0" smtClean="0"/>
              <a:t> </a:t>
            </a:r>
          </a:p>
          <a:p>
            <a:pPr lvl="1" fontAlgn="auto">
              <a:spcAft>
                <a:spcPts val="0"/>
              </a:spcAft>
              <a:buFont typeface="Arial" pitchFamily="34" charset="0"/>
              <a:buChar char="–"/>
              <a:defRPr/>
            </a:pPr>
            <a:r>
              <a:rPr lang="it-IT" dirty="0"/>
              <a:t>O</a:t>
            </a:r>
            <a:r>
              <a:rPr lang="it-IT" dirty="0" smtClean="0"/>
              <a:t>f </a:t>
            </a:r>
            <a:r>
              <a:rPr lang="it-IT" dirty="0" err="1" smtClean="0"/>
              <a:t>stretches</a:t>
            </a:r>
            <a:r>
              <a:rPr lang="it-IT" dirty="0" smtClean="0"/>
              <a:t> of </a:t>
            </a:r>
            <a:r>
              <a:rPr lang="it-IT" dirty="0" err="1" smtClean="0"/>
              <a:t>connected</a:t>
            </a:r>
            <a:r>
              <a:rPr lang="it-IT" dirty="0" smtClean="0"/>
              <a:t> </a:t>
            </a:r>
            <a:r>
              <a:rPr lang="it-IT" dirty="0" err="1" smtClean="0"/>
              <a:t>written</a:t>
            </a:r>
            <a:r>
              <a:rPr lang="it-IT" dirty="0" smtClean="0"/>
              <a:t> text or </a:t>
            </a:r>
            <a:r>
              <a:rPr lang="it-IT" dirty="0" err="1" smtClean="0"/>
              <a:t>transcript</a:t>
            </a:r>
            <a:r>
              <a:rPr lang="it-IT" dirty="0" smtClean="0"/>
              <a:t> of </a:t>
            </a:r>
            <a:r>
              <a:rPr lang="it-IT" dirty="0" err="1" smtClean="0"/>
              <a:t>speech</a:t>
            </a:r>
            <a:r>
              <a:rPr lang="it-IT" dirty="0" smtClean="0"/>
              <a:t> </a:t>
            </a:r>
          </a:p>
          <a:p>
            <a:pPr lvl="1" fontAlgn="auto">
              <a:spcAft>
                <a:spcPts val="0"/>
              </a:spcAft>
              <a:buFont typeface="Arial" pitchFamily="34" charset="0"/>
              <a:buChar char="–"/>
              <a:defRPr/>
            </a:pPr>
            <a:r>
              <a:rPr lang="it-IT" dirty="0" smtClean="0"/>
              <a:t>In </a:t>
            </a:r>
            <a:r>
              <a:rPr lang="it-IT" dirty="0" err="1" smtClean="0"/>
              <a:t>its</a:t>
            </a:r>
            <a:r>
              <a:rPr lang="it-IT" dirty="0" smtClean="0"/>
              <a:t> </a:t>
            </a:r>
            <a:r>
              <a:rPr lang="it-IT" dirty="0" err="1" smtClean="0"/>
              <a:t>relevant</a:t>
            </a:r>
            <a:r>
              <a:rPr lang="it-IT" dirty="0" smtClean="0"/>
              <a:t> social, cultural, </a:t>
            </a:r>
            <a:r>
              <a:rPr lang="it-IT" dirty="0" err="1" smtClean="0"/>
              <a:t>situational</a:t>
            </a:r>
            <a:r>
              <a:rPr lang="it-IT" dirty="0" smtClean="0"/>
              <a:t> and </a:t>
            </a:r>
            <a:r>
              <a:rPr lang="it-IT" dirty="0" err="1" smtClean="0"/>
              <a:t>verbal</a:t>
            </a:r>
            <a:r>
              <a:rPr lang="it-IT" dirty="0" smtClean="0"/>
              <a:t> </a:t>
            </a:r>
            <a:r>
              <a:rPr lang="it-IT" dirty="0" err="1" smtClean="0"/>
              <a:t>context</a:t>
            </a:r>
            <a:r>
              <a:rPr lang="it-IT" dirty="0" smtClean="0"/>
              <a:t>(s)</a:t>
            </a:r>
            <a:endParaRPr lang="it-IT" dirty="0"/>
          </a:p>
          <a:p>
            <a:pPr fontAlgn="auto">
              <a:spcAft>
                <a:spcPts val="0"/>
              </a:spcAft>
              <a:buFont typeface="Arial" pitchFamily="34" charset="0"/>
              <a:buChar char="•"/>
              <a:defRPr/>
            </a:pPr>
            <a:r>
              <a:rPr lang="it-IT" dirty="0" err="1" smtClean="0"/>
              <a:t>Describing</a:t>
            </a:r>
            <a:r>
              <a:rPr lang="it-IT" dirty="0" smtClean="0"/>
              <a:t>, </a:t>
            </a:r>
            <a:r>
              <a:rPr lang="it-IT" dirty="0" err="1" smtClean="0"/>
              <a:t>making</a:t>
            </a:r>
            <a:r>
              <a:rPr lang="it-IT" dirty="0" smtClean="0"/>
              <a:t> </a:t>
            </a:r>
            <a:r>
              <a:rPr lang="it-IT" dirty="0" err="1" smtClean="0"/>
              <a:t>sense</a:t>
            </a:r>
            <a:r>
              <a:rPr lang="it-IT" dirty="0" smtClean="0"/>
              <a:t> of and </a:t>
            </a:r>
            <a:r>
              <a:rPr lang="it-IT" dirty="0" err="1" smtClean="0"/>
              <a:t>accounting</a:t>
            </a:r>
            <a:r>
              <a:rPr lang="it-IT" dirty="0" smtClean="0"/>
              <a:t> for </a:t>
            </a:r>
          </a:p>
          <a:p>
            <a:pPr lvl="1" fontAlgn="auto">
              <a:spcAft>
                <a:spcPts val="0"/>
              </a:spcAft>
              <a:buFont typeface="Arial" pitchFamily="34" charset="0"/>
              <a:buChar char="–"/>
              <a:defRPr/>
            </a:pPr>
            <a:r>
              <a:rPr lang="it-IT" dirty="0" smtClean="0"/>
              <a:t>The </a:t>
            </a:r>
            <a:r>
              <a:rPr lang="it-IT" dirty="0" err="1" smtClean="0"/>
              <a:t>structure</a:t>
            </a:r>
            <a:r>
              <a:rPr lang="it-IT" dirty="0" smtClean="0"/>
              <a:t>, </a:t>
            </a:r>
            <a:r>
              <a:rPr lang="it-IT" dirty="0" err="1" smtClean="0"/>
              <a:t>meaning</a:t>
            </a:r>
            <a:r>
              <a:rPr lang="it-IT" dirty="0" smtClean="0"/>
              <a:t> and </a:t>
            </a:r>
            <a:r>
              <a:rPr lang="it-IT" dirty="0" err="1" smtClean="0"/>
              <a:t>functions</a:t>
            </a:r>
            <a:r>
              <a:rPr lang="it-IT" dirty="0" smtClean="0"/>
              <a:t> </a:t>
            </a:r>
          </a:p>
          <a:p>
            <a:pPr lvl="2" fontAlgn="auto">
              <a:spcAft>
                <a:spcPts val="0"/>
              </a:spcAft>
              <a:buFont typeface="Arial" pitchFamily="34" charset="0"/>
              <a:buChar char="•"/>
              <a:defRPr/>
            </a:pPr>
            <a:r>
              <a:rPr lang="it-IT" dirty="0" smtClean="0"/>
              <a:t>Of </a:t>
            </a:r>
            <a:r>
              <a:rPr lang="it-IT" dirty="0" err="1" smtClean="0"/>
              <a:t>products</a:t>
            </a:r>
            <a:r>
              <a:rPr lang="it-IT" dirty="0" smtClean="0"/>
              <a:t> of human </a:t>
            </a:r>
            <a:r>
              <a:rPr lang="it-IT" dirty="0" err="1" smtClean="0"/>
              <a:t>verbal</a:t>
            </a:r>
            <a:r>
              <a:rPr lang="it-IT" dirty="0" smtClean="0"/>
              <a:t> </a:t>
            </a:r>
            <a:r>
              <a:rPr lang="it-IT" dirty="0" err="1" smtClean="0"/>
              <a:t>communication</a:t>
            </a:r>
            <a:r>
              <a:rPr lang="it-IT" dirty="0"/>
              <a:t> (</a:t>
            </a:r>
            <a:r>
              <a:rPr lang="it-IT" dirty="0" err="1"/>
              <a:t>paragraphs</a:t>
            </a:r>
            <a:r>
              <a:rPr lang="it-IT" dirty="0"/>
              <a:t>, stories, </a:t>
            </a:r>
            <a:r>
              <a:rPr lang="it-IT" dirty="0" err="1"/>
              <a:t>conversations</a:t>
            </a:r>
            <a:r>
              <a:rPr lang="it-IT" dirty="0"/>
              <a:t> and </a:t>
            </a:r>
            <a:r>
              <a:rPr lang="it-IT" dirty="0" err="1"/>
              <a:t>other</a:t>
            </a:r>
            <a:r>
              <a:rPr lang="it-IT" dirty="0"/>
              <a:t> </a:t>
            </a:r>
            <a:r>
              <a:rPr lang="it-IT" dirty="0" smtClean="0"/>
              <a:t>)</a:t>
            </a:r>
          </a:p>
        </p:txBody>
      </p:sp>
      <p:sp>
        <p:nvSpPr>
          <p:cNvPr id="4" name="Segnaposto numero diapositiva 3"/>
          <p:cNvSpPr>
            <a:spLocks noGrp="1"/>
          </p:cNvSpPr>
          <p:nvPr>
            <p:ph type="sldNum" sz="quarter" idx="12"/>
          </p:nvPr>
        </p:nvSpPr>
        <p:spPr/>
        <p:txBody>
          <a:bodyPr/>
          <a:lstStyle/>
          <a:p>
            <a:pPr>
              <a:defRPr/>
            </a:pPr>
            <a:fld id="{8404627F-98AD-4CCB-8CB8-55C0F15E6D53}" type="slidenum">
              <a:rPr lang="it-IT"/>
              <a:pPr>
                <a:defRPr/>
              </a:pPr>
              <a:t>9</a:t>
            </a:fld>
            <a:endParaRPr lang="it-IT"/>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0F0F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0F0F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463</TotalTime>
  <Words>2638</Words>
  <Application>Microsoft Office PowerPoint</Application>
  <PresentationFormat>On-screen Show (4:3)</PresentationFormat>
  <Paragraphs>333</Paragraphs>
  <Slides>41</Slides>
  <Notes>0</Notes>
  <HiddenSlides>0</HiddenSlides>
  <MMClips>0</MMClips>
  <ScaleCrop>false</ScaleCrop>
  <HeadingPairs>
    <vt:vector size="6" baseType="variant">
      <vt:variant>
        <vt:lpstr>Использованные шрифты</vt:lpstr>
      </vt:variant>
      <vt:variant>
        <vt:i4>2</vt:i4>
      </vt:variant>
      <vt:variant>
        <vt:lpstr>Шаблон оформления</vt:lpstr>
      </vt:variant>
      <vt:variant>
        <vt:i4>1</vt:i4>
      </vt:variant>
      <vt:variant>
        <vt:lpstr>Заголовки слайдов</vt:lpstr>
      </vt:variant>
      <vt:variant>
        <vt:i4>41</vt:i4>
      </vt:variant>
    </vt:vector>
  </HeadingPairs>
  <TitlesOfParts>
    <vt:vector size="44" baseType="lpstr">
      <vt:lpstr>Calibri</vt:lpstr>
      <vt:lpstr>Arial</vt:lpstr>
      <vt:lpstr>Tema di Office</vt:lpstr>
      <vt:lpstr>Introduction to discourse analysis</vt:lpstr>
      <vt:lpstr>Outline</vt:lpstr>
      <vt:lpstr>Just to get started</vt:lpstr>
      <vt:lpstr>Discourse</vt:lpstr>
      <vt:lpstr>Discourses </vt:lpstr>
      <vt:lpstr>Analysis</vt:lpstr>
      <vt:lpstr>Analysis, cont. 1</vt:lpstr>
      <vt:lpstr>Analysis, cont. 2</vt:lpstr>
      <vt:lpstr>Discourse analysis</vt:lpstr>
      <vt:lpstr>Discussion questions</vt:lpstr>
      <vt:lpstr>Discussion questions, cont. 1</vt:lpstr>
      <vt:lpstr>Task</vt:lpstr>
      <vt:lpstr>Central research questions  in discourse analysis</vt:lpstr>
      <vt:lpstr>Research options in discourse analysis</vt:lpstr>
      <vt:lpstr>Research options in discourse analysis, cont. 1</vt:lpstr>
      <vt:lpstr>Possible topics in discourse analysis</vt:lpstr>
      <vt:lpstr>Possible topics in discourse analysis, cont. 1</vt:lpstr>
      <vt:lpstr>Aspects to keep in mind</vt:lpstr>
      <vt:lpstr>I. The external world</vt:lpstr>
      <vt:lpstr>I. The external world, cont. 1</vt:lpstr>
      <vt:lpstr>II. Linguistic constraints and options</vt:lpstr>
      <vt:lpstr>II. Linguistic constraints and options, cont. 1</vt:lpstr>
      <vt:lpstr>II. Linguistic constraints and options, cont.2</vt:lpstr>
      <vt:lpstr>III. Participants’ relationships</vt:lpstr>
      <vt:lpstr>III. Participants’ relationships, cont. 1: Tasks</vt:lpstr>
      <vt:lpstr>IV. Previous and envisaged discourse</vt:lpstr>
      <vt:lpstr>IV. Previous and envisaged discourse, cont. 1</vt:lpstr>
      <vt:lpstr>IV. Previous and envisaged discourse, cont. 2</vt:lpstr>
      <vt:lpstr>IV. Previous and envisaged discourse, cont. 3</vt:lpstr>
      <vt:lpstr>IV. Previous and envisaged discourse, cont. 4</vt:lpstr>
      <vt:lpstr>IV. Previous and envisaged discourse, cont. 5</vt:lpstr>
      <vt:lpstr>IV. Previous and envisaged discourse, cont. 6</vt:lpstr>
      <vt:lpstr>IV. Previous and envisaged discourse, cont. 7</vt:lpstr>
      <vt:lpstr>V. Medium</vt:lpstr>
      <vt:lpstr>V. Medium, cont. 1</vt:lpstr>
      <vt:lpstr>VI. Purpose</vt:lpstr>
      <vt:lpstr>VI. Purpose, cont. 1</vt:lpstr>
      <vt:lpstr>Goals of discourse analysis</vt:lpstr>
      <vt:lpstr>Tasks</vt:lpstr>
      <vt:lpstr>Tasks, cont. 1</vt:lpstr>
      <vt:lpstr>Food for thought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Editor</dc:creator>
  <cp:lastModifiedBy>Microsoft Office</cp:lastModifiedBy>
  <cp:revision>81</cp:revision>
  <dcterms:created xsi:type="dcterms:W3CDTF">2014-08-20T07:36:25Z</dcterms:created>
  <dcterms:modified xsi:type="dcterms:W3CDTF">2015-11-30T10:28:01Z</dcterms:modified>
</cp:coreProperties>
</file>