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E2AF-C0EB-40F6-BE67-4E0A486A060C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CF1A-6646-4D75-9202-1EAAFCD52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090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E2AF-C0EB-40F6-BE67-4E0A486A060C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CF1A-6646-4D75-9202-1EAAFCD52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639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E2AF-C0EB-40F6-BE67-4E0A486A060C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CF1A-6646-4D75-9202-1EAAFCD52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23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E2AF-C0EB-40F6-BE67-4E0A486A060C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CF1A-6646-4D75-9202-1EAAFCD52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212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E2AF-C0EB-40F6-BE67-4E0A486A060C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CF1A-6646-4D75-9202-1EAAFCD52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54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E2AF-C0EB-40F6-BE67-4E0A486A060C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CF1A-6646-4D75-9202-1EAAFCD52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754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E2AF-C0EB-40F6-BE67-4E0A486A060C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CF1A-6646-4D75-9202-1EAAFCD52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648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E2AF-C0EB-40F6-BE67-4E0A486A060C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CF1A-6646-4D75-9202-1EAAFCD52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299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E2AF-C0EB-40F6-BE67-4E0A486A060C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CF1A-6646-4D75-9202-1EAAFCD52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896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E2AF-C0EB-40F6-BE67-4E0A486A060C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CF1A-6646-4D75-9202-1EAAFCD52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985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E2AF-C0EB-40F6-BE67-4E0A486A060C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1CF1A-6646-4D75-9202-1EAAFCD52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15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7E2AF-C0EB-40F6-BE67-4E0A486A060C}" type="datetimeFigureOut">
              <a:rPr lang="ru-RU" smtClean="0"/>
              <a:t>08.09.2021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1CF1A-6646-4D75-9202-1EAAFCD52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590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err="1"/>
              <a:t>ГЕндерна</a:t>
            </a:r>
            <a:r>
              <a:rPr lang="ru-RU" b="1" cap="all" dirty="0"/>
              <a:t> </a:t>
            </a:r>
            <a:r>
              <a:rPr lang="ru-RU" b="1" cap="all" dirty="0" err="1"/>
              <a:t>компетентність</a:t>
            </a:r>
            <a:r>
              <a:rPr lang="ru-RU" b="1" cap="all" dirty="0"/>
              <a:t> </a:t>
            </a:r>
            <a:r>
              <a:rPr lang="ru-RU" b="1" cap="all" dirty="0" err="1"/>
              <a:t>викладача</a:t>
            </a:r>
            <a:r>
              <a:rPr lang="ru-RU" b="1" cap="all" dirty="0"/>
              <a:t> </a:t>
            </a:r>
            <a:r>
              <a:rPr lang="ru-RU" b="1" cap="all" dirty="0" err="1"/>
              <a:t>вищої</a:t>
            </a:r>
            <a:r>
              <a:rPr lang="ru-RU" b="1" cap="all" dirty="0"/>
              <a:t> </a:t>
            </a:r>
            <a:r>
              <a:rPr lang="ru-RU" b="1" cap="all" dirty="0" err="1"/>
              <a:t>школи</a:t>
            </a:r>
            <a:r>
              <a:rPr lang="ru-RU" b="1" cap="all" dirty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399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 </a:t>
            </a:r>
            <a:r>
              <a:rPr lang="uk-UA" i="1" dirty="0"/>
              <a:t>Метою</a:t>
            </a:r>
            <a:r>
              <a:rPr lang="uk-UA" dirty="0"/>
              <a:t> викладання навчальної дисципліни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i="1" dirty="0"/>
              <a:t>Метою</a:t>
            </a:r>
            <a:r>
              <a:rPr lang="uk-UA" dirty="0"/>
              <a:t> викладання навчальної дисципліни </a:t>
            </a:r>
            <a:r>
              <a:rPr lang="en-US" dirty="0"/>
              <a:t>:</a:t>
            </a: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«</a:t>
            </a:r>
            <a:r>
              <a:rPr lang="uk-UA" dirty="0"/>
              <a:t>Ґендерна компетентність викладача вищої школи»  є забезпечення теоретичної і практичної підготовки студентів-магістрів до</a:t>
            </a:r>
            <a:r>
              <a:rPr lang="ru-RU" dirty="0"/>
              <a:t> </a:t>
            </a:r>
            <a:r>
              <a:rPr lang="uk-UA" dirty="0"/>
              <a:t>реалізації</a:t>
            </a:r>
            <a:r>
              <a:rPr lang="ru-RU" dirty="0"/>
              <a:t> </a:t>
            </a:r>
            <a:r>
              <a:rPr lang="uk-UA" dirty="0"/>
              <a:t>ґендерного підходу</a:t>
            </a:r>
            <a:r>
              <a:rPr lang="ru-RU" dirty="0"/>
              <a:t> </a:t>
            </a:r>
            <a:r>
              <a:rPr lang="uk-UA" dirty="0"/>
              <a:t>у</a:t>
            </a:r>
            <a:r>
              <a:rPr lang="ru-RU" dirty="0"/>
              <a:t> </a:t>
            </a:r>
            <a:r>
              <a:rPr lang="uk-UA" dirty="0"/>
              <a:t>професійній діяльності.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4441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Завдання вивчення дисципліни</a:t>
            </a:r>
            <a:r>
              <a:rPr lang="uk-UA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формування ґендерних знань, що включає освоєння ґендерної теорії, ідей ґендерного підходу у сучасній практиці освіти;  </a:t>
            </a:r>
            <a:endParaRPr lang="ru-RU" dirty="0"/>
          </a:p>
          <a:p>
            <a:pPr lvl="0"/>
            <a:r>
              <a:rPr lang="uk-UA" dirty="0"/>
              <a:t>оволодіння уміннями ґендерного виміру в освіті,  критичного аналізу явищ і ситуацій ґендерної нерівності в освіті; </a:t>
            </a:r>
            <a:endParaRPr lang="ru-RU" dirty="0"/>
          </a:p>
          <a:p>
            <a:pPr lvl="0"/>
            <a:r>
              <a:rPr lang="uk-UA" dirty="0"/>
              <a:t>мотивування студентів до  ґендерного саморозвитку.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6911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u="sng" dirty="0" smtClean="0"/>
              <a:t>ОЧІКУВАНІ РЕЗУЛЬТАТИ НАВЧАННЯ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У </a:t>
            </a:r>
            <a:r>
              <a:rPr lang="uk-UA" dirty="0"/>
              <a:t>разі успішного завершення дисципліни студент </a:t>
            </a:r>
            <a:r>
              <a:rPr lang="uk-UA" u="sng" dirty="0"/>
              <a:t>зможе</a:t>
            </a:r>
            <a:r>
              <a:rPr lang="uk-UA" dirty="0"/>
              <a:t>: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pPr lvl="0"/>
            <a:r>
              <a:rPr lang="ru-RU" dirty="0"/>
              <a:t>к</a:t>
            </a:r>
            <a:r>
              <a:rPr lang="uk-UA" dirty="0" err="1"/>
              <a:t>ритично</a:t>
            </a:r>
            <a:r>
              <a:rPr lang="uk-UA" dirty="0"/>
              <a:t> осмислювати проблеми у навчанні та /або професійній діяльності та на межі предметних галузей.</a:t>
            </a:r>
            <a:endParaRPr lang="ru-RU" dirty="0"/>
          </a:p>
          <a:p>
            <a:pPr lvl="0"/>
            <a:r>
              <a:rPr lang="uk-UA" dirty="0"/>
              <a:t>зрозуміло і недвозначно доносити власні висновки, знання та пояснення, що їх обґрунтовують, до фахівців і нефахівців.</a:t>
            </a:r>
            <a:endParaRPr lang="ru-RU" dirty="0"/>
          </a:p>
          <a:p>
            <a:pPr lvl="0"/>
            <a:r>
              <a:rPr lang="uk-UA" dirty="0"/>
              <a:t>створювати просвітницькі програми, популяризації освіти, науки та культури.</a:t>
            </a:r>
            <a:endParaRPr lang="ru-RU" dirty="0"/>
          </a:p>
          <a:p>
            <a:pPr lvl="0"/>
            <a:r>
              <a:rPr lang="uk-UA" dirty="0"/>
              <a:t>формувати культурне середовище щодо задоволення потреб населення.</a:t>
            </a:r>
            <a:endParaRPr lang="ru-RU" dirty="0"/>
          </a:p>
          <a:p>
            <a:pPr lvl="0"/>
            <a:r>
              <a:rPr lang="uk-UA" dirty="0"/>
              <a:t>визначати можливості вищої освіти та розробляти на цій основі індивідуальних траєкторій розвитку здобувачів. </a:t>
            </a:r>
            <a:endParaRPr lang="ru-RU" dirty="0"/>
          </a:p>
          <a:p>
            <a:pPr lvl="0"/>
            <a:r>
              <a:rPr lang="ru-RU" dirty="0"/>
              <a:t>о</a:t>
            </a:r>
            <a:r>
              <a:rPr lang="uk-UA" dirty="0" err="1"/>
              <a:t>рганізувати</a:t>
            </a:r>
            <a:r>
              <a:rPr lang="uk-UA" dirty="0"/>
              <a:t> взаємодію з соціальними партнерами щодо створення систем забезпечення якості вищої освіти.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79950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66</Words>
  <Application>Microsoft Office PowerPoint</Application>
  <PresentationFormat>Широкоэкранный</PresentationFormat>
  <Paragraphs>15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ГЕндерна компетентність викладача вищої школи </vt:lpstr>
      <vt:lpstr> Метою викладання навчальної дисципліни        Метою викладання навчальної дисципліни :   «Ґендерна компетентність викладача вищої школи»  є забезпечення теоретичної і практичної підготовки студентів-магістрів до реалізації ґендерного підходу у професійній діяльності.</vt:lpstr>
      <vt:lpstr>Завдання вивчення дисципліни:</vt:lpstr>
      <vt:lpstr>ОЧІКУВАНІ РЕЗУЛЬТАТИ НАВЧАННЯ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3</cp:revision>
  <dcterms:created xsi:type="dcterms:W3CDTF">2021-09-08T10:39:10Z</dcterms:created>
  <dcterms:modified xsi:type="dcterms:W3CDTF">2021-09-08T11:02:52Z</dcterms:modified>
</cp:coreProperties>
</file>