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D88C0266-38E5-4107-9DCC-83B083A7AF65}" type="slidenum">
              <a:rPr b="0" lang="ru-RU" sz="1400" spc="-1" strike="noStrike"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F9DED64-E164-4CF9-937F-EBAD4C5DE525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58920" y="2304000"/>
            <a:ext cx="8567280" cy="40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19000"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6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                       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6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                                    </a:t>
            </a:r>
            <a:r>
              <a:rPr b="1" lang="ru-RU" sz="36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ВІКОВА ІМУНОЛОГІЯ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                                    </a:t>
            </a: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Змістовий модуль 1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                                  </a:t>
            </a: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Лабораторне заняття № 1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</a:t>
            </a:r>
            <a:r>
              <a:rPr b="1" lang="ru-RU" sz="4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Тема:  Вступ до курсу 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   </a:t>
            </a:r>
            <a:r>
              <a:rPr b="1" lang="ru-RU" sz="4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«Вікова імунологія» 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  </a:t>
            </a:r>
            <a:r>
              <a:rPr b="1" lang="ru-RU" sz="4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(2 год)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  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Лабораторна робота: 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«СТРУКТУРНО-ФУНКЦІОНАЛЬНА ОРГАНІЗАЦІЯ 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0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ІМУННОЇ СИСТЕМИ»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40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144000" y="304200"/>
            <a:ext cx="1438200" cy="1350000"/>
          </a:xfrm>
          <a:prstGeom prst="rect">
            <a:avLst/>
          </a:prstGeom>
          <a:ln w="63360">
            <a:noFill/>
          </a:ln>
          <a:effectLst>
            <a:outerShdw dir="5400000" dist="291960">
              <a:srgbClr val="000000">
                <a:alpha val="22000"/>
              </a:srgbClr>
            </a:outerShdw>
          </a:effectLst>
        </p:spPr>
      </p:pic>
      <p:sp>
        <p:nvSpPr>
          <p:cNvPr id="84" name="CustomShape 2"/>
          <p:cNvSpPr/>
          <p:nvPr/>
        </p:nvSpPr>
        <p:spPr>
          <a:xfrm>
            <a:off x="324000" y="5229360"/>
            <a:ext cx="7990920" cy="13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r">
              <a:lnSpc>
                <a:spcPct val="80000"/>
              </a:lnSpc>
              <a:spcBef>
                <a:spcPts val="400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79"/>
              </a:spcBef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1584000" y="224280"/>
            <a:ext cx="7558200" cy="22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Запорізький національний університет </a:t>
            </a:r>
            <a:br/>
            <a:r>
              <a:rPr b="1" i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Кафедра фізіології, імунології і біохімії з курсом цивільного захисту та медицини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10a03"/>
                </a:solidFill>
                <a:latin typeface="Times New Roman"/>
                <a:ea typeface="Microsoft YaHei"/>
              </a:rPr>
              <a:t>ОП «Середня освіта (біологія та здоров</a:t>
            </a:r>
            <a:r>
              <a:rPr b="1" lang="ru-RU" sz="2200" spc="-1" strike="noStrike">
                <a:solidFill>
                  <a:srgbClr val="ff3838"/>
                </a:solidFill>
                <a:latin typeface="Times New Roman"/>
                <a:ea typeface="Times New Roman"/>
              </a:rPr>
              <a:t>’</a:t>
            </a:r>
            <a:r>
              <a:rPr b="1" lang="ru-RU" sz="2400" spc="-1" strike="noStrike">
                <a:solidFill>
                  <a:srgbClr val="f10a03"/>
                </a:solidFill>
                <a:latin typeface="Times New Roman"/>
                <a:ea typeface="DejaVu Sans"/>
              </a:rPr>
              <a:t>я людини)»</a:t>
            </a:r>
            <a:br/>
            <a:endParaRPr b="0" lang="ru-RU" sz="2400" spc="-1" strike="noStrike">
              <a:latin typeface="Arial"/>
            </a:endParaRPr>
          </a:p>
        </p:txBody>
      </p:sp>
      <p:pic>
        <p:nvPicPr>
          <p:cNvPr id="86" name="" descr=""/>
          <p:cNvPicPr/>
          <p:nvPr/>
        </p:nvPicPr>
        <p:blipFill>
          <a:blip r:embed="rId2"/>
          <a:stretch/>
        </p:blipFill>
        <p:spPr>
          <a:xfrm>
            <a:off x="206640" y="2586240"/>
            <a:ext cx="3249000" cy="2165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432000" y="405360"/>
            <a:ext cx="8110440" cy="607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46458" t="21678" r="25198" b="14011"/>
          <a:stretch/>
        </p:blipFill>
        <p:spPr>
          <a:xfrm>
            <a:off x="1872000" y="104400"/>
            <a:ext cx="5255640" cy="6703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360000" y="94536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6000" spc="-1" strike="noStrike">
                <a:solidFill>
                  <a:srgbClr val="ff0000"/>
                </a:solidFill>
                <a:latin typeface="Calibri"/>
                <a:ea typeface="DejaVu Sans"/>
              </a:rPr>
              <a:t>Дякую за увагу!</a:t>
            </a:r>
            <a:endParaRPr b="0" lang="ru-RU" sz="6000" spc="-1" strike="noStrike"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2520000" y="2880000"/>
            <a:ext cx="4240080" cy="282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82760" y="432000"/>
            <a:ext cx="8227440" cy="64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Питання для 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обговорення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216000" y="1656000"/>
            <a:ext cx="8782200" cy="478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1. Імунологія як наука. Вікова імунологія. </a:t>
            </a:r>
            <a:endParaRPr b="0" lang="ru-RU" sz="2200" spc="-1" strike="noStrike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2. Завдання імунології та імунологічні методи. </a:t>
            </a:r>
            <a:endParaRPr b="0" lang="ru-RU" sz="2200" spc="-1" strike="noStrike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3. Основи фізіології імунітету. Механізм імунного захисту організму: імунітет, специфічна імунна система, клітинний імунітет, гуморальний імунітет, неспецифічні фактори захисту. </a:t>
            </a:r>
            <a:endParaRPr b="0" lang="ru-RU" sz="2200" spc="-1" strike="noStrike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4. Органи імунного захисту: центральні органи імунної системи (кістковий мозок, тимус), периферичні органи імунної системи (мигдалини, пейєрові бляшки, селезінка, лімфатичні вузли). </a:t>
            </a:r>
            <a:endParaRPr b="0" lang="ru-RU" sz="2200" spc="-1" strike="noStrike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5. Клітини імунної системи, їх функції, вікові показники норми. </a:t>
            </a:r>
            <a:endParaRPr b="0" lang="ru-RU" sz="2200" spc="-1" strike="noStrike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6. Взаємодія імунної, нервової і гормональної систем у підтримці гомеостазу організмів: спільність медіаторів, рецепторів і клітин-мішеней. </a:t>
            </a:r>
            <a:endParaRPr b="0" lang="ru-RU" sz="2200" spc="-1" strike="noStrike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7. Фізіологічна і репаративна регенерація – морфогенетична функція імунітету.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6192000" y="98640"/>
            <a:ext cx="2950200" cy="1846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44000" y="432000"/>
            <a:ext cx="8783640" cy="545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800080"/>
                </a:solidFill>
                <a:latin typeface="Arial"/>
              </a:rPr>
              <a:t>Правила роботи і техніки безпеки 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800080"/>
                </a:solidFill>
                <a:latin typeface="Arial"/>
              </a:rPr>
              <a:t>в лабораторії </a:t>
            </a:r>
            <a:endParaRPr b="0" lang="ru-RU" sz="26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latin typeface="Arial"/>
              </a:rPr>
              <a:t>Перед початком виконання лабораторної роботи кожен студент повинен ознайомитися з технікою безпеки у мікробіологічній лабораторії і поставити свій підпис у журналі з техніки безпеки.</a:t>
            </a:r>
            <a:endParaRPr b="0" lang="ru-RU" sz="20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latin typeface="Arial"/>
              </a:rPr>
              <a:t>Виконання лабораторних робіт проводять у чистих халатах, волосся слід підібрати. </a:t>
            </a:r>
            <a:endParaRPr b="0" lang="ru-RU" sz="20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latin typeface="Arial"/>
              </a:rPr>
              <a:t>Кожен студент працює на постійному місці, виконує завдання індивідуально. На робочому місці потрібно підтримувати зразковий порядок. Особисті речі повинні зберігатися в спеціально відведеному місці.</a:t>
            </a:r>
            <a:endParaRPr b="0" lang="ru-RU" sz="20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latin typeface="Arial"/>
              </a:rPr>
              <a:t>У лабораторії забороняється вживати напої та їжу. </a:t>
            </a:r>
            <a:endParaRPr b="0" lang="ru-RU" sz="20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latin typeface="Arial"/>
              </a:rPr>
              <a:t>Після закінчення роботи студент повинен упорядкувати робоче місце, здати мікроскоп в належному вигляді, руки необхідно ретельно вимити, а за потреби обробити дезінфікуючим розчином. Слід мати індивідуальний рушник або серветки для витирання, одноразові гумові рукавички.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44000" y="144000"/>
            <a:ext cx="863964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f10a03"/>
                </a:solidFill>
                <a:latin typeface="Times New Roman"/>
                <a:ea typeface="Times New Roman"/>
              </a:rPr>
              <a:t>Завдання 1. Дайте порівняльну характеристику вродженому та набутому імунітету. Заповніть таблицю:</a:t>
            </a:r>
            <a:r>
              <a:rPr b="1" lang="ru-RU" sz="2800" spc="-1" strike="noStrike">
                <a:solidFill>
                  <a:srgbClr val="f10a03"/>
                </a:solidFill>
                <a:latin typeface="Times New Roman"/>
                <a:ea typeface="Times New Roman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92" name="Table 2"/>
          <p:cNvGraphicFramePr/>
          <p:nvPr/>
        </p:nvGraphicFramePr>
        <p:xfrm>
          <a:off x="331560" y="1149120"/>
          <a:ext cx="8485200" cy="4722480"/>
        </p:xfrm>
        <a:graphic>
          <a:graphicData uri="http://schemas.openxmlformats.org/drawingml/2006/table">
            <a:tbl>
              <a:tblPr/>
              <a:tblGrid>
                <a:gridCol w="3519000"/>
                <a:gridCol w="2544480"/>
                <a:gridCol w="2422080"/>
              </a:tblGrid>
              <a:tr h="65556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Вид імунітету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Вроджений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імунітет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Набутий імунітет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6778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Функція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778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Активність системи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778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Механізм прояву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778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Імунологічна пам’ять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778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Клітини, що задіяні у прояві імунітету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778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Гуморальні фактори, що забезпечують прояв імунних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реакцій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44000" y="144000"/>
            <a:ext cx="863964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f10a03"/>
                </a:solidFill>
                <a:latin typeface="Times New Roman"/>
                <a:ea typeface="Times New Roman"/>
              </a:rPr>
              <a:t>Завдання 2. Наведіть приклади факторів неспецифічної резистентності. Заповніть таблицю:</a:t>
            </a:r>
            <a:r>
              <a:rPr b="1" lang="ru-RU" sz="2800" spc="-1" strike="noStrike">
                <a:solidFill>
                  <a:srgbClr val="f10a03"/>
                </a:solidFill>
                <a:latin typeface="Times New Roman"/>
                <a:ea typeface="Times New Roman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94" name="Table 2"/>
          <p:cNvGraphicFramePr/>
          <p:nvPr/>
        </p:nvGraphicFramePr>
        <p:xfrm>
          <a:off x="331560" y="1149120"/>
          <a:ext cx="8452080" cy="2954520"/>
        </p:xfrm>
        <a:graphic>
          <a:graphicData uri="http://schemas.openxmlformats.org/drawingml/2006/table">
            <a:tbl>
              <a:tblPr/>
              <a:tblGrid>
                <a:gridCol w="4905360"/>
                <a:gridCol w="3547080"/>
              </a:tblGrid>
              <a:tr h="87948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Фактори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неспецифічної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резистентності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Приклади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6915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Зовнішні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915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Внутрішні (гуморальні)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922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Внутрішні (клітинні)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44000" y="144000"/>
            <a:ext cx="863964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f10a03"/>
                </a:solidFill>
                <a:latin typeface="Times New Roman"/>
                <a:ea typeface="Times New Roman"/>
              </a:rPr>
              <a:t>Завдання 3. Охарактеризуйте цитокіни. Заповніть таблицю: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800" spc="-1" strike="noStrike">
                <a:solidFill>
                  <a:srgbClr val="f10a03"/>
                </a:solidFill>
                <a:latin typeface="Times New Roman"/>
                <a:ea typeface="Times New Roman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96" name="Table 2"/>
          <p:cNvGraphicFramePr/>
          <p:nvPr/>
        </p:nvGraphicFramePr>
        <p:xfrm>
          <a:off x="324360" y="565920"/>
          <a:ext cx="8452080" cy="2954520"/>
        </p:xfrm>
        <a:graphic>
          <a:graphicData uri="http://schemas.openxmlformats.org/drawingml/2006/table">
            <a:tbl>
              <a:tblPr/>
              <a:tblGrid>
                <a:gridCol w="5614560"/>
                <a:gridCol w="2837880"/>
              </a:tblGrid>
              <a:tr h="71676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2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Група цитокінів за функціональним призначенням</a:t>
                      </a:r>
                      <a:endParaRPr b="0" lang="ru-RU" sz="2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2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Функції</a:t>
                      </a:r>
                      <a:endParaRPr b="0" lang="ru-RU" sz="2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75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Гемопоетичні цитокіни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9417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Цитокіни доімунного запалення: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а) первинні прозапальні цитокіни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б) вторинні запальні цитокіни - хемокіни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584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Цитокіни — організатори лімфоцитарної імунної відповіді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584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Цитокіни — медіатори імунного запалення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584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Протизапальні (імуносупресорні) цитокіни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97" name="CustomShape 3"/>
          <p:cNvSpPr/>
          <p:nvPr/>
        </p:nvSpPr>
        <p:spPr>
          <a:xfrm>
            <a:off x="360000" y="5400000"/>
            <a:ext cx="84330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800080"/>
                </a:solidFill>
                <a:latin typeface="Arial"/>
              </a:rPr>
              <a:t>Для виконання завдання використати статтю: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800080"/>
                </a:solidFill>
                <a:latin typeface="Arial"/>
              </a:rPr>
              <a:t>Нікітін Є.В., Чабан Т.В., Сервецький С.В. Сучасні уявлення про систему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800080"/>
                </a:solidFill>
                <a:latin typeface="Arial"/>
              </a:rPr>
              <a:t>цитокінів. Інфекц. хвороби. 2007. № 2. С. 64-69.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800080"/>
                </a:solidFill>
                <a:latin typeface="Arial"/>
              </a:rPr>
              <a:t>URL: https://ojs.tdmu.edu.ua/index.php/inf-patol/article/download/1038/1035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81520" y="288000"/>
            <a:ext cx="864612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Arial"/>
              </a:rPr>
              <a:t>Завдання. 4. Укажіть на рисунку основні органи лімфоїдної системи людини. Запишіть функції кожного органа.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rcRect l="49433" t="24847" r="23801" b="16334"/>
          <a:stretch/>
        </p:blipFill>
        <p:spPr>
          <a:xfrm>
            <a:off x="2664360" y="945000"/>
            <a:ext cx="4586760" cy="5666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44707" t="17972" r="23801" b="19464"/>
          <a:stretch/>
        </p:blipFill>
        <p:spPr>
          <a:xfrm>
            <a:off x="1656000" y="246600"/>
            <a:ext cx="5709960" cy="637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216000" y="293760"/>
            <a:ext cx="878364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ff0000"/>
                </a:solidFill>
                <a:latin typeface="Arial"/>
              </a:rPr>
              <a:t>Завдання 5. Будова лімфатичного вузла.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ff0000"/>
                </a:solidFill>
                <a:latin typeface="Arial"/>
              </a:rPr>
              <a:t>Укажіть на рисунку структурні фрагменти лімфатичного вузла.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rcRect l="47856" t="38976" r="22226" b="23209"/>
          <a:stretch/>
        </p:blipFill>
        <p:spPr>
          <a:xfrm>
            <a:off x="1296360" y="1512000"/>
            <a:ext cx="6263280" cy="4449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Application>LibreOffice/6.2.2.2$Windows_X86_64 LibreOffice_project/2b840030fec2aae0fd2658d8d4f9548af4e3518d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2020-10-28T15:29:31Z</dcterms:created>
  <dc:creator>Oleksandra Bekasova</dc:creator>
  <dc:description/>
  <dc:language>ru-RU</dc:language>
  <cp:lastModifiedBy/>
  <dcterms:modified xsi:type="dcterms:W3CDTF">2022-04-01T11:13:11Z</dcterms:modified>
  <cp:revision>60</cp:revision>
  <dc:subject/>
  <dc:title>Запорізький національний університет, кафедра фізіології, імунології і біохімії з курсом цивільного захисту та медицини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