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4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4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40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47.jpeg" ContentType="image/jpeg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41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7.jpeg" ContentType="image/jpeg"/>
  <Override PartName="/ppt/media/image35.png" ContentType="image/png"/>
  <Override PartName="/ppt/media/image38.png" ContentType="image/png"/>
  <Override PartName="/ppt/media/image39.jpeg" ContentType="image/jpeg"/>
  <Override PartName="/ppt/media/image42.jpeg" ContentType="image/jpeg"/>
  <Override PartName="/ppt/media/image43.jpeg" ContentType="image/jpeg"/>
  <Override PartName="/ppt/media/image44.png" ContentType="image/png"/>
  <Override PartName="/ppt/media/image45.png" ContentType="image/png"/>
  <Override PartName="/ppt/media/image4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6E769F6-554C-4CBF-8811-CA780ED2DE03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5160" cy="3422160"/>
          </a:xfrm>
          <a:prstGeom prst="rect">
            <a:avLst/>
          </a:prstGeom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560" cy="4107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967E459-E90C-407B-8763-BAFC6A12F2DF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5E0170E-1D77-4526-B9F7-79DF577B6359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58920" y="2304000"/>
            <a:ext cx="8562600" cy="40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           </a:t>
            </a:r>
            <a:r>
              <a:rPr b="1" lang="ru-RU" sz="40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</a:t>
            </a:r>
            <a:r>
              <a:rPr b="1" lang="ru-RU" sz="48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ВІКОВА ІМУНОЛОГІЯ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</a:t>
            </a: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Змістовий модуль 3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</a:t>
            </a: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Лабораторне заняття № 3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        </a:t>
            </a:r>
            <a:r>
              <a:rPr b="1" lang="ru-RU" sz="48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Адаптаційні механізми імунної системи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     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в ранньому дитячому віці.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 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Імуногенетичні аспекти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</a:t>
            </a:r>
            <a:r>
              <a:rPr b="1" lang="ru-RU" sz="5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аномалій конституції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(4 год)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</a:t>
            </a:r>
            <a:r>
              <a:rPr b="1" lang="ru-RU" sz="6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Лабораторна робота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6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</a:t>
            </a:r>
            <a:r>
              <a:rPr b="1" lang="ru-RU" sz="6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Сепарація імунокомпетентних клітин 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6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</a:t>
            </a:r>
            <a:r>
              <a:rPr b="1" lang="ru-RU" sz="6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та їх імунофенотипування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44000" y="304200"/>
            <a:ext cx="1433520" cy="1345320"/>
          </a:xfrm>
          <a:prstGeom prst="rect">
            <a:avLst/>
          </a:prstGeom>
          <a:ln w="63360">
            <a:noFill/>
          </a:ln>
          <a:effectLst>
            <a:outerShdw dir="5400000" dist="291960">
              <a:srgbClr val="000000">
                <a:alpha val="22000"/>
              </a:srgbClr>
            </a:outerShdw>
          </a:effectLst>
        </p:spPr>
      </p:pic>
      <p:sp>
        <p:nvSpPr>
          <p:cNvPr id="122" name="CustomShape 2"/>
          <p:cNvSpPr/>
          <p:nvPr/>
        </p:nvSpPr>
        <p:spPr>
          <a:xfrm>
            <a:off x="324000" y="5229360"/>
            <a:ext cx="7986240" cy="136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584000" y="224280"/>
            <a:ext cx="755352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Запорізький національний університет </a:t>
            </a:r>
            <a:br/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Кафедра фізіології, імунології і біохімії з курсом цивільного захисту та медицини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Microsoft YaHei"/>
              </a:rPr>
              <a:t>ОП «Середня освіта (біологія та здоров</a:t>
            </a:r>
            <a:r>
              <a:rPr b="1" lang="ru-RU" sz="2200" spc="-1" strike="noStrike">
                <a:solidFill>
                  <a:srgbClr val="ff3838"/>
                </a:solidFill>
                <a:latin typeface="Times New Roman"/>
                <a:ea typeface="Times New Roman"/>
              </a:rPr>
              <a:t>’</a:t>
            </a: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я людини)»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281520" y="3168000"/>
            <a:ext cx="2956320" cy="196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76000" y="5918040"/>
            <a:ext cx="806328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Примітки: К – клітина-кілер; КМ – клітина-мішень; КТ - комплемент; Тк – Т-кілер/ефектор; БАР – біологічно активні речовини; МАК – мембраноатакуючий комплекс.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rcRect l="22857" t="30999" r="52346" b="24178"/>
          <a:stretch/>
        </p:blipFill>
        <p:spPr>
          <a:xfrm>
            <a:off x="1872000" y="491400"/>
            <a:ext cx="5687280" cy="533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76000" y="432000"/>
            <a:ext cx="820656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Першим варіантом третього типу імунопатологічних реакцій є класичний феномен Артюса,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при якому імунні комплекси після місцевого повторного введення антигену фіксуються в капілярах шкіри, розвивається запалення, чому сприяють утворення тромбів, геморагії, вогнища некрозу.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Microsoft YaHei"/>
              </a:rPr>
              <a:t>Другий варіант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зазначеного типу реакцій спостерігається при надходженні великих кількостей антигену в загальний кровообіг сенсибілізованого організму, феномен Артюса відтворюється в експерименті. При цьому утворюються циркулюючі імунні комплекси в капілярах нирок, міокарда, суглобових оболонок. Локалізація ураження може визначатися наявністю факторів спадкової (полігенної) схильності або наявністю попереднього запального процесу.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58120" y="378720"/>
            <a:ext cx="866772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Третій варіант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зазначеного типу реакцій характеризується тим, що антиген надходить у надлишку через природні шляхи — легені (з розвитком алергічного альвеоліту) або кишківник, або виводиться нирками (гломерулонефрит). Спостерігається при багатьох захворюваннях — дифузному геморагічному васкуліті, запальних захворюваннях легень, міокарда, суглобів. Усі вони обумовлені відкладенням циркулюючих імунних комплексів у тканинах. Антигенними властивостями можуть володіти не тільки екзогенні організми та сполуки, але й власні, наприклад, змінені нуклеїнові кислоти при алергічному гломерулонефриті. Інфекційні агенти, у тому числі і непатогенні, що надходять до організму, зумовлюють розвиток третього типу реакцій (нефротичний синдром, сироватковий гепатит, захворювання легень, спричинені синцитіальним вірусом та ін.). Цей механізм дозволяє пояснити розвиток синдрому Уотерхауса-Фрідеріксена (менінгококцемія з ураженням адреналової системи), при якому імунні комплекси фіксуються в капілярах наднирників та викликають їх некроз.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Циркулюючі імунні комплекси можуть бути виявлені у крові у 5% клінічно здорових дітей, але в низькому титрі. У лабораторії, під керівництвом проф. Д. В. Стефані, показано, що одним із суттєвих факторів, що визначають циркуляцію імунних комплексів, є недостатність системи фагоцитозу.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4000" y="288000"/>
            <a:ext cx="791784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Четвертий тип імунопатологічної реакції — реакції гіперчутливості зповільненого типу (ГЗТ)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 цьому йдеться виключно про реакції клітинного типу, оскільки імуноглобуліни (антитіла) не залучаються до процесів.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Антиген — вільний або фіксований на клітині, екзогенний чи аутоантиген — взаємодіє зі специфічними рецепторами Т-лімфоцитів. В результаті настають активація і мітоз, при цьому клітини, що розмножуються, володіють цитотоксичними властивостями по відношенню до клітин, що несуть антиген. У цьому типі реакції особливу патогенетичну роль відіграють лімфокіни та цитокіни.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Прикладами IV типу реакцій є відповідь організму на туберкулін, контактний дерматит, реакції відторгнення трансплантату і, мабуть, цей тип часто зустрічається при бактеріальних або вірусних захворюваннях різних органів за участю сенсибілізованих Т-лімфоцитів. Існують такі реакції ГЗТ, при яких цитотоксичний ефект лімфоцитів поєднується з активацією гуморального імунітету, при цьому антитіла по відношенню до фіксованого антигену лімфоцитами здатні пригнічувати атаку сенсибілізованих лімфоцитів-кілерів. Однак ця кооперація поки що не вивчена, хоча і становить особливий клінічний інтерес.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32000" y="5616000"/>
            <a:ext cx="85676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Примітки: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К – клітина-кілер; КМ – клітина-мішень; Тк – Т-кілер/ефектор;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БАР – біологічно активні речовини.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rcRect l="46796" t="30999" r="28324" b="24178"/>
          <a:stretch/>
        </p:blipFill>
        <p:spPr>
          <a:xfrm>
            <a:off x="1728000" y="583560"/>
            <a:ext cx="5039280" cy="51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8000" y="216000"/>
            <a:ext cx="8783640" cy="7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rial"/>
                <a:ea typeface="DejaVu Sans"/>
              </a:rPr>
              <a:t>Завдання 2. Заповніть таблицю (див. лекцію та предсиавлений матеріал):         </a:t>
            </a:r>
            <a:r>
              <a:rPr b="1" i="1" lang="ru-RU" sz="2600" spc="-1" strike="noStrike">
                <a:solidFill>
                  <a:srgbClr val="ff0000"/>
                </a:solidFill>
                <a:latin typeface="Arial"/>
                <a:ea typeface="DejaVu Sans"/>
              </a:rPr>
              <a:t>Особливості імунодіатезів</a:t>
            </a:r>
            <a:endParaRPr b="0" lang="ru-RU" sz="2600" spc="-1" strike="noStrike">
              <a:latin typeface="Arial"/>
            </a:endParaRPr>
          </a:p>
        </p:txBody>
      </p:sp>
      <p:graphicFrame>
        <p:nvGraphicFramePr>
          <p:cNvPr id="146" name="Table 2"/>
          <p:cNvGraphicFramePr/>
          <p:nvPr/>
        </p:nvGraphicFramePr>
        <p:xfrm>
          <a:off x="144000" y="1098360"/>
          <a:ext cx="8783280" cy="4626360"/>
        </p:xfrm>
        <a:graphic>
          <a:graphicData uri="http://schemas.openxmlformats.org/drawingml/2006/table">
            <a:tbl>
              <a:tblPr/>
              <a:tblGrid>
                <a:gridCol w="3762720"/>
                <a:gridCol w="1726200"/>
                <a:gridCol w="1571040"/>
                <a:gridCol w="1723680"/>
              </a:tblGrid>
              <a:tr h="11890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Ознака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Ексудативно-катаральний діатез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  <a:ea typeface="Microsoft YaHei"/>
                        </a:rPr>
                        <a:t>Лімфатико-гіпо-пластичний діатез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Нервово-артритичний діатез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Частота в популяції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Час виникнення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Час зникнення проявів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Етіопатогенетичні особливості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Реакція нервової системи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Маса і довжина тіла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Характер змін шкіри та їх розташування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Реакції лімфоїдної тканини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Імунітет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Зміни крові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Клінічні синдроми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Лікування (напрямки)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64440" y="84240"/>
            <a:ext cx="8999640" cy="673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02960" y="260640"/>
            <a:ext cx="9071640" cy="651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0" y="576000"/>
            <a:ext cx="9143640" cy="266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288000" y="216000"/>
            <a:ext cx="8639640" cy="65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6880" y="432000"/>
            <a:ext cx="7214760" cy="64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Питання для обговорення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88000" y="1582560"/>
            <a:ext cx="856476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Особливості адаптації імунної системи. Адаптаційні механізми імунної системи новонародженого.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Імуногенетичні аспекти аномалій конституції. Сучасні уявлення про аномалії конституції. Нормальні варіації сили імунної відповіді, імунопатологічні реакції та імунодіатези.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Імунопатологічні реакції: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Перший тип імунопатологічних реакцій (атопія, анафілактичні реакції).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Другий тип імунопатологічних (цитотоксичних) реакцій.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Третій тип імунопатологічних реакцій (реакція типу феномену Артюса).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Четвертий тип імунопатологічної реакції — реакції гіперчутливості зповільненого типу.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Імунодіатези. </a:t>
            </a:r>
            <a:endParaRPr b="0" lang="ru-RU" sz="18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Атопічний діатез. </a:t>
            </a:r>
            <a:endParaRPr b="0" lang="ru-RU" sz="18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Аутоімунний (аутоалергічний діатез). </a:t>
            </a:r>
            <a:endParaRPr b="0" lang="ru-RU" sz="18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Лімфатичний (лімфатико-гіпопластичний) діатез.</a:t>
            </a:r>
            <a:endParaRPr b="0" lang="ru-RU" sz="1800" spc="-1" strike="noStrike">
              <a:latin typeface="Arial"/>
            </a:endParaRPr>
          </a:p>
          <a:p>
            <a:pPr marL="216000" indent="-213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Нервово-артритичний діатез.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984000" y="81000"/>
            <a:ext cx="2058120" cy="1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952000" y="1080000"/>
            <a:ext cx="4391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Харчовий щоденник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04000" y="216000"/>
            <a:ext cx="820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latin typeface="Arial"/>
              </a:rPr>
              <a:t>Зазначте продукти, які варто виключити з дієти або обмежити (див. лекцію), у разі алергічного/ексудативно-катарального діатезу: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53" name="Table 3"/>
          <p:cNvGraphicFramePr/>
          <p:nvPr/>
        </p:nvGraphicFramePr>
        <p:xfrm>
          <a:off x="288000" y="1584000"/>
          <a:ext cx="8567640" cy="3317040"/>
        </p:xfrm>
        <a:graphic>
          <a:graphicData uri="http://schemas.openxmlformats.org/drawingml/2006/table">
            <a:tbl>
              <a:tblPr/>
              <a:tblGrid>
                <a:gridCol w="1203120"/>
                <a:gridCol w="1725480"/>
                <a:gridCol w="1642680"/>
                <a:gridCol w="1932480"/>
                <a:gridCol w="2064240"/>
              </a:tblGrid>
              <a:tr h="8287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Час прийому їжі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Продукти (які, скільки)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Симпоми зі сторони шкіри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Зміни характеру випорожнень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Порушення загального стану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287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287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8312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402200" y="476280"/>
            <a:ext cx="644544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2551"/>
              </a:lnSpc>
            </a:pPr>
            <a:r>
              <a:rPr b="1" lang="ru-RU" sz="2000" spc="-1" strike="noStrike">
                <a:latin typeface="Arial"/>
              </a:rPr>
              <a:t>Лабораторна робота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ts val="2551"/>
              </a:lnSpc>
              <a:spcBef>
                <a:spcPts val="641"/>
              </a:spcBef>
            </a:pPr>
            <a:r>
              <a:rPr b="1" lang="ru-RU" sz="2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Методи сепарації імунокомпетентних клітин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36520" y="1512000"/>
            <a:ext cx="854712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МЕТА: ознайомитись із методами сепарації імунних клітин, вивчити фізико-хімічні та біологічні аспекти одержання лейко- та лімфоконцентратів обов'язкової умови аналізу імунокомпетентних клітин.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Завдання: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 протоколу занести схему методики (рис.) виділення імуунокомпетентних клітин: 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мікрометод, 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макрометод, 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 використанням градієнту щільності фікол-верографіну.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Зробіть висновок.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88000" y="1045080"/>
            <a:ext cx="83563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Способи отримання лейко- та лімфоконцентрата залежать від мети дослідження та об'єму зразка крові для дослідження.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288000" y="2511000"/>
            <a:ext cx="8620560" cy="3609000"/>
          </a:xfrm>
          <a:prstGeom prst="rect">
            <a:avLst/>
          </a:prstGeom>
          <a:ln>
            <a:noFill/>
          </a:ln>
        </p:spPr>
      </p:pic>
      <p:sp>
        <p:nvSpPr>
          <p:cNvPr id="158" name="TextShape 2"/>
          <p:cNvSpPr txBox="1"/>
          <p:nvPr/>
        </p:nvSpPr>
        <p:spPr>
          <a:xfrm>
            <a:off x="3816000" y="504000"/>
            <a:ext cx="12186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ТЕОРІЯ</a:t>
            </a:r>
            <a:endParaRPr b="1" lang="ru-RU" sz="22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"/>
          <p:cNvPicPr/>
          <p:nvPr/>
        </p:nvPicPr>
        <p:blipFill>
          <a:blip r:embed="rId1"/>
          <a:srcRect l="31860" t="24429" r="31382" b="24818"/>
          <a:stretch/>
        </p:blipFill>
        <p:spPr>
          <a:xfrm>
            <a:off x="1440000" y="576000"/>
            <a:ext cx="6695640" cy="5196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3" descr=""/>
          <p:cNvPicPr/>
          <p:nvPr/>
        </p:nvPicPr>
        <p:blipFill>
          <a:blip r:embed="rId1"/>
          <a:srcRect l="29658" t="26383" r="29188" b="19936"/>
          <a:stretch/>
        </p:blipFill>
        <p:spPr>
          <a:xfrm>
            <a:off x="1210320" y="282240"/>
            <a:ext cx="7213320" cy="5289480"/>
          </a:xfrm>
          <a:prstGeom prst="rect">
            <a:avLst/>
          </a:prstGeom>
          <a:ln w="936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1000080" y="5572080"/>
            <a:ext cx="7499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Методы иммунологических исследований : лабораторный практикум / Т. Р. Романовская [и др.]. Минск : ИВЦ Минфина, 2017.  100 с.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"/>
          <p:cNvPicPr/>
          <p:nvPr/>
        </p:nvPicPr>
        <p:blipFill>
          <a:blip r:embed="rId1"/>
          <a:srcRect l="26916" t="13676" r="30837" b="21890"/>
          <a:stretch/>
        </p:blipFill>
        <p:spPr>
          <a:xfrm>
            <a:off x="1071360" y="214200"/>
            <a:ext cx="6856200" cy="5876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4" descr=""/>
          <p:cNvPicPr/>
          <p:nvPr/>
        </p:nvPicPr>
        <p:blipFill>
          <a:blip r:embed="rId1"/>
          <a:stretch/>
        </p:blipFill>
        <p:spPr>
          <a:xfrm>
            <a:off x="432000" y="3523320"/>
            <a:ext cx="8207640" cy="3100320"/>
          </a:xfrm>
          <a:prstGeom prst="rect">
            <a:avLst/>
          </a:prstGeom>
          <a:ln>
            <a:noFill/>
          </a:ln>
        </p:spPr>
      </p:pic>
      <p:pic>
        <p:nvPicPr>
          <p:cNvPr id="164" name="Picture 2" descr=""/>
          <p:cNvPicPr/>
          <p:nvPr/>
        </p:nvPicPr>
        <p:blipFill>
          <a:blip r:embed="rId2"/>
          <a:srcRect l="7029" t="3662" r="7152" b="57517"/>
          <a:stretch/>
        </p:blipFill>
        <p:spPr>
          <a:xfrm>
            <a:off x="1800000" y="5400"/>
            <a:ext cx="5666400" cy="366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"/>
          <p:cNvPicPr/>
          <p:nvPr/>
        </p:nvPicPr>
        <p:blipFill>
          <a:blip r:embed="rId1"/>
          <a:srcRect l="0" t="42483" r="0" b="6568"/>
          <a:stretch/>
        </p:blipFill>
        <p:spPr>
          <a:xfrm>
            <a:off x="504000" y="202680"/>
            <a:ext cx="8423640" cy="606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85840" y="142920"/>
            <a:ext cx="8499240" cy="63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Багато імунодіагностичних методів потребують очищеної від непотрібних типів клітин суспензії. Тому особливе значення мають методи сепарації клітин з порції периферичної крові (або іншого біологічного матеріалу). Всі методи сепарації можна умовно розділити на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3 великі групи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(рис.).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Вони часто доповнюють один одного і використовуються в комплексі. Комбінація методів сепарації клітин регламентується завданнями діагностичної процедури. В даний час розроблені модифікації практично всіх методик дослідження клітин з використанням різних методів сепарації або зовсім без них.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Клітини після процедури сепарації змінюють ряд властивостей, включаючи чутливість до дії фізико-хімічних факторів. Ця зміна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позначається на життєздатності клітин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що вимагає особливої уваги до їхнього стану з метою отримання коректних результатів дослідження.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"/>
          <p:cNvPicPr/>
          <p:nvPr/>
        </p:nvPicPr>
        <p:blipFill>
          <a:blip r:embed="rId1"/>
          <a:srcRect l="23618" t="19528" r="26985" b="18962"/>
          <a:stretch/>
        </p:blipFill>
        <p:spPr>
          <a:xfrm>
            <a:off x="153000" y="285840"/>
            <a:ext cx="8775000" cy="6141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61800" y="1626120"/>
            <a:ext cx="8565840" cy="444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У</a:t>
            </a:r>
            <a:r>
              <a:rPr b="1" lang="ru-RU" sz="2200" spc="-1" strike="noStrike">
                <a:solidFill>
                  <a:srgbClr val="800080"/>
                </a:solidFill>
                <a:latin typeface="Arial"/>
                <a:ea typeface="DejaVu Sans"/>
              </a:rPr>
              <a:t> 1968 р. G. н. Gell і RR Coombs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запропонували класифікацію різних типів імунопатологічних реакцій як спрощеної схеми, щоб встановити провідні механізми пошкодження тканин при імунних процесах.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Відповідно до цієї класифікації </a:t>
            </a:r>
            <a:r>
              <a:rPr b="1" i="1" lang="ru-RU" sz="2200" spc="-1" strike="noStrike">
                <a:solidFill>
                  <a:srgbClr val="00a933"/>
                </a:solidFill>
                <a:latin typeface="Arial"/>
                <a:ea typeface="DejaVu Sans"/>
              </a:rPr>
              <a:t>імунопатологічні реакції поділяються на 4 основні типи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, які відповідно до прийнятих в імунології понять можуть бути визначені наступним чином: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І тип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– реакції ГНТ (атопія, анафілаксія);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ІІ тип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- комплементзалежні цитотоксичні реакції;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 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ІІІ тип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– імунокомплексні реакції типу феномену Артюса;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ІV тип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– реакції ГЗТ.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44000" y="264240"/>
            <a:ext cx="8855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Arial"/>
                <a:ea typeface="DejaVu Sans"/>
              </a:rPr>
              <a:t>Завдання 1.  Складіть механізм формування імуно-патологічних реакцій, враховуючи нижче представлений теоретичний матеріал (з лекції)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28760" y="288000"/>
            <a:ext cx="8427960" cy="606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При проведенні сепарації клітин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потрібно враховувати: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1) істотні втрати клітин, причому не тільки в кількості, але і в якості.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Так, ряд функціональних станів клітин (активація, патологічні зміни) супроводжується збільшенням їх чутливості до фізико-хімічних впливів, що призводить до руйнування цих клітин і виведенню їх з-під контролю діагностичного тесту, а значить - до втрати діагностично важливої ​​інформації;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2) зміни функціональних характеристик клітин у процесі сепарації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що також змінює діагностичне значення отриманих результатів.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 </a:t>
            </a: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методів сепарації (виділення, поділу, сортінг) клітин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використовуються різні принципи і відповідні їм методи (табл.).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"/>
          <p:cNvPicPr/>
          <p:nvPr/>
        </p:nvPicPr>
        <p:blipFill>
          <a:blip r:embed="rId1"/>
          <a:srcRect l="19775" t="28332" r="23690" b="33607"/>
          <a:stretch/>
        </p:blipFill>
        <p:spPr>
          <a:xfrm>
            <a:off x="1440000" y="121320"/>
            <a:ext cx="6284880" cy="237852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3" descr=""/>
          <p:cNvPicPr/>
          <p:nvPr/>
        </p:nvPicPr>
        <p:blipFill>
          <a:blip r:embed="rId2"/>
          <a:srcRect l="30211" t="34040" r="29735" b="15034"/>
          <a:stretch/>
        </p:blipFill>
        <p:spPr>
          <a:xfrm>
            <a:off x="1512000" y="2500200"/>
            <a:ext cx="6284880" cy="4102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"/>
          <p:cNvPicPr/>
          <p:nvPr/>
        </p:nvPicPr>
        <p:blipFill>
          <a:blip r:embed="rId1"/>
          <a:srcRect l="29658" t="18568" r="29735" b="29700"/>
          <a:stretch/>
        </p:blipFill>
        <p:spPr>
          <a:xfrm>
            <a:off x="857160" y="428760"/>
            <a:ext cx="7667640" cy="5491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85840" y="214200"/>
            <a:ext cx="8642160" cy="624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Виділення лейкоцитів в градієнті щільності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900" spc="-1" strike="noStrike">
                <a:solidFill>
                  <a:srgbClr val="ff0000"/>
                </a:solidFill>
                <a:latin typeface="Calibri"/>
                <a:ea typeface="DejaVu Sans"/>
              </a:rPr>
              <a:t>Градієнт щільності 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- це розчин певної речовини, що має при різній концентрації різну щільність, яка може бути виміряна спеціальним приладом - </a:t>
            </a:r>
            <a:r>
              <a:rPr b="1" lang="ru-RU" sz="1900" spc="-1" strike="noStrike">
                <a:solidFill>
                  <a:srgbClr val="7030a0"/>
                </a:solidFill>
                <a:latin typeface="Calibri"/>
                <a:ea typeface="DejaVu Sans"/>
              </a:rPr>
              <a:t>ареометром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, і здатний забезпечити оптимальні для клітин умови осмотичності середовища.</a:t>
            </a:r>
            <a:endParaRPr b="0" lang="ru-RU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Градієнти щільності широко застосовуються в різних областях медико-біологічних наук. Так, в біохімії для виділення мітохондрій тощо, субклітинних органел застосовують градієнт з розчину сахарози, в вірусології - з розчинів солей кремнію або цезію. </a:t>
            </a:r>
            <a:endParaRPr b="0" lang="ru-RU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В імунології найбільш широко застосовують рослинний полісахарид - </a:t>
            </a:r>
            <a:r>
              <a:rPr b="1" i="1" lang="ru-RU" sz="1900" spc="-1" strike="noStrike">
                <a:solidFill>
                  <a:srgbClr val="7030a0"/>
                </a:solidFill>
                <a:latin typeface="Calibri"/>
                <a:ea typeface="DejaVu Sans"/>
              </a:rPr>
              <a:t>фіколл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, що доповнюється рентгенокотрастним препаратом </a:t>
            </a:r>
            <a:r>
              <a:rPr b="1" i="1" lang="ru-RU" sz="1900" spc="-1" strike="noStrike">
                <a:solidFill>
                  <a:srgbClr val="7030a0"/>
                </a:solidFill>
                <a:latin typeface="Calibri"/>
                <a:ea typeface="DejaVu Sans"/>
              </a:rPr>
              <a:t>верографін 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1" i="1" lang="ru-RU" sz="1900" spc="-1" strike="noStrike">
                <a:solidFill>
                  <a:srgbClr val="7030a0"/>
                </a:solidFill>
                <a:latin typeface="Calibri"/>
                <a:ea typeface="DejaVu Sans"/>
              </a:rPr>
              <a:t>візотрастом та ін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.), А також розчини </a:t>
            </a:r>
            <a:r>
              <a:rPr b="1" i="1" lang="ru-RU" sz="1900" spc="-1" strike="noStrike">
                <a:solidFill>
                  <a:srgbClr val="7030a0"/>
                </a:solidFill>
                <a:latin typeface="Calibri"/>
                <a:ea typeface="DejaVu Sans"/>
              </a:rPr>
              <a:t>Перколла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 (частки кремнію діаметром 15-30 нм, вкриті полівінілпіролідоном). </a:t>
            </a:r>
            <a:endParaRPr b="0" lang="ru-RU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Багато фірм випускають готові градієнти щільності із заданими властивостями, або їх можна приготувати з окремих інгредієнтів. При цьому розраховують необхідну кількість порошку градієнта, розчиняють його в дистильованої воді, перевіряють щільність і при необхідності стерилізують.</a:t>
            </a:r>
            <a:endParaRPr b="0" lang="ru-RU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900" spc="-1" strike="noStrike">
                <a:solidFill>
                  <a:srgbClr val="7030a0"/>
                </a:solidFill>
                <a:latin typeface="Calibri"/>
                <a:ea typeface="DejaVu Sans"/>
              </a:rPr>
              <a:t>Метод виділення мононуклеарів заснований на різній плавучості(питомій щільності) різних формених елементів крові. 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Застосування градієнта певної щільності (табл. 1) дозволяє </a:t>
            </a:r>
            <a:r>
              <a:rPr b="1" lang="ru-RU" sz="1900" spc="-1" strike="noStrike">
                <a:solidFill>
                  <a:srgbClr val="ff0000"/>
                </a:solidFill>
                <a:latin typeface="Calibri"/>
                <a:ea typeface="DejaVu Sans"/>
              </a:rPr>
              <a:t>відокремити мононуклеари (лімфоцити, моноцити, бластні клітини) від еритроцитів і гранулоцитів</a:t>
            </a:r>
            <a:r>
              <a:rPr b="1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216000" y="1534680"/>
            <a:ext cx="6118560" cy="357588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6467760" y="847440"/>
            <a:ext cx="2458800" cy="519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"/>
          <p:cNvPicPr/>
          <p:nvPr/>
        </p:nvPicPr>
        <p:blipFill>
          <a:blip r:embed="rId1"/>
          <a:srcRect l="19224" t="27357" r="23690" b="32633"/>
          <a:stretch/>
        </p:blipFill>
        <p:spPr>
          <a:xfrm>
            <a:off x="714240" y="214200"/>
            <a:ext cx="7856280" cy="309600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288000" y="3168000"/>
            <a:ext cx="8711640" cy="34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Плазма                                                         1,026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Тромбоцити                                                      1,058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 результаті центрифугування суспензії клітин на градієнті щільності відбувається поділ клітин на фракції, схематично представлене на рис.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Градієнти бувають </a:t>
            </a: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одноступінчасті,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як наведений вище приклад, коли використовується градієнт з одного щільністю, а також </a:t>
            </a: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двох-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триступеневий.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В останньому випадку використовують 2-3 градієнта з різною щільністю, на дно пробірки наливають градієнт з більш високою щільністю, а на нього - градієнт з меншою щільністю. Центрифугування на 2-3-ступеневу градієнті дозволяє виділити більшу кількість популяцій лейкоцитів, проте технічно такий спосіб складніший.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2304000" y="144000"/>
            <a:ext cx="5038560" cy="661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"/>
          <p:cNvPicPr/>
          <p:nvPr/>
        </p:nvPicPr>
        <p:blipFill>
          <a:blip r:embed="rId1"/>
          <a:srcRect l="22520" t="36147" r="22044" b="18962"/>
          <a:stretch/>
        </p:blipFill>
        <p:spPr>
          <a:xfrm>
            <a:off x="0" y="714240"/>
            <a:ext cx="9095760" cy="4570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648000" y="114120"/>
            <a:ext cx="8185320" cy="658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13840" y="81000"/>
            <a:ext cx="8785080" cy="661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Методи сепарації, засновані на використанні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моноклональних антитіл (МАТ)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Гетерогенність клітинних популяцій по експресії поверхневих клітинних маркерів дозволяє, використовуючи анти-CD МАТ, проводити специфічне сортування клітин:</a:t>
            </a:r>
            <a:endParaRPr b="0" lang="ru-RU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Лазерне проточне сортування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(FACS = fluorescence- activated cell sorting). Мічені флуорохромом анти-CD МАТ зв'язуються з відповідними поверхневими маркерами клітин. Вносячи клітини в проточну систему клітинного цитометра при проходженні ними оптичної лави, відбувається сортування (сортінг) клітин - виділення клітин на основі параметрів, вимірюваних проточної цитометрії.</a:t>
            </a:r>
            <a:endParaRPr b="0" lang="ru-RU" sz="20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b="1" i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При імуномагнітній клітинній сепарації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використовують Fe2O3 полістиролові намиста (гранули), покриті анти-Ig моноклональними антитілами (МАТ) або анти-CD МАТ. Схематично пряма і непряма імуномагнітна клітинна сепарація представлена ​​на рис. При зв'язуванні МАТ, що знаходяться на намисті, з клітиною мішенню в магнітному полі вже через 2-3 хвилини відбувається поділ клітин. Потім для подальших досліджень виділених клітин можна позбутися від магнітних гранул спонтанно при інкубації в культуральному середовищі протягом 24-72 год, або примусово за допомогою ферментів (папаїну або О-сіалоглікопротеази) або використовувати анти Fab АТ.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32000" y="504000"/>
            <a:ext cx="8350560" cy="407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При </a:t>
            </a:r>
            <a:r>
              <a:rPr b="1" i="1" lang="ru-RU" sz="2000" spc="-1" strike="noStrike" u="sng">
                <a:solidFill>
                  <a:srgbClr val="ff0000"/>
                </a:solidFill>
                <a:uFillTx/>
                <a:latin typeface="Arial"/>
                <a:ea typeface="Microsoft YaHei"/>
              </a:rPr>
              <a:t>І типі імунопатологічних реакцій (атопія, анафілактичні реакції)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антиген (алерген) реагує з опасистими (“тучними”) клітинами та базофілами, які несуть на своїй поверхні антитіла, що відносяться до імуноглобулінів класу Е або IgG</a:t>
            </a:r>
            <a:r>
              <a:rPr b="1" lang="ru-RU" sz="2000" spc="-1" strike="noStrike" baseline="-17000">
                <a:solidFill>
                  <a:srgbClr val="000000"/>
                </a:solidFill>
                <a:latin typeface="Arial"/>
                <a:ea typeface="Microsoft YaHei"/>
              </a:rPr>
              <a:t>4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(реагіни). </a:t>
            </a:r>
            <a:endParaRPr b="0" lang="ru-RU" sz="20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Це особливий тип реакції: вона протікає без залучення системи комплементу. </a:t>
            </a:r>
            <a:endParaRPr b="0" lang="ru-RU" sz="20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Клітини-мішені вивільняють гістамін, лейкотрієни та інші біологічно активні сполуки, що діють на капілярну стінку та викликають спазм гладкої мускулатури. </a:t>
            </a:r>
            <a:endParaRPr b="0" lang="ru-RU" sz="20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В результаті розвиваються місцевий набряк, бронхоспазм, свербіж шкіри. </a:t>
            </a:r>
            <a:endParaRPr b="0" lang="ru-RU" sz="20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Нерідко знижується артеріальний тиск (при бронхіальній астмі, алергічному риніті, анафілактичному шоці).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"/>
          <p:cNvPicPr/>
          <p:nvPr/>
        </p:nvPicPr>
        <p:blipFill>
          <a:blip r:embed="rId1"/>
          <a:srcRect l="30759" t="31265" r="34132" b="29700"/>
          <a:stretch/>
        </p:blipFill>
        <p:spPr>
          <a:xfrm>
            <a:off x="792000" y="1080000"/>
            <a:ext cx="7730640" cy="503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0" y="853200"/>
            <a:ext cx="9070560" cy="497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2448000" y="74520"/>
            <a:ext cx="4231080" cy="652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288000" y="288000"/>
            <a:ext cx="8638560" cy="640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57120" y="285840"/>
            <a:ext cx="8427960" cy="606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1. Підготувати реактиви та обладнання для постановки реакції.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2. Отримання лейкоконцентрату шляхом гемолізу еритроцитів цільної крові (мікрометод).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Даний спосіб використовують у випадку отримання малого об'єму крові на аналіз, наприклад, з пальця в об'ємі до 0,5 мл (мікрометод).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2.1. Реактиви та обладнання.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2.1.1. Середовище 199, Ігла.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2.1.2. Гепарин без консервантів (0,25 мг/мл або 25 од./мл крові).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2.1.3. Фосфатно-сольовий буфер (рН 7,2-7,4) (ФСБ).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2.1.4. 2%-й розчин силіконового масла в ефірі.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2.1.5. Гемолітична рідина: трилон Б - 0,04 г, дистильована вода до 1 л, рН 7,2-7,4 доводять сухим гідрокарбонатом натрію.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2.1.6. 2%-й розчин трипанового синього.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2.1.7. 3%-й розчин оцтової кислоти, підфарбованої метиленовим синім. 2.1.8. Холодильник, центрифуга, камера Горяєва, піпетки, пробірки.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85840" y="142920"/>
            <a:ext cx="8642160" cy="581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2.2. Одержання суспензії лейкоцитів.</a:t>
            </a:r>
            <a:endParaRPr b="0" lang="ru-RU" sz="24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Кров центрифугують при 1000 об./хв. протягом 5 хвилин.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Плазму ампулюють і зберігають при -20°С для серологічних досліджень (визначення титрів антитіл, кількості сироваткових імуноглобулінів).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Осад формених елементів використовують для виділення лейкоцитарної суспензії шляхом гіпотонічного шоку.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З метою усунення еритроцитів до осаду додають 9 мл гемолітичної рідини.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Гемоліз проводять 60 секунд при постійному перемішуванні.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Потім додають 1 мл десятикратного концентрату середовища 199 або десятикратного ФСБ для припинення дії гемолітичної рідини на клітини.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Існують варіанти гемолітичного шоку з дистильованою водою.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Після припинення гемолізу суспензію клітин центрифугують при 1500 об./хв. 10 хвилин, піпеткою вилучають надосадову рідину, осад обережно струшують.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57120" y="214200"/>
            <a:ext cx="835632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наявності значного залишку еритроцитів гемолітичний шок повторюють.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Після останнього центрифугування вилучають всю надосадову рідину, а її залишок - фільтрувальним папером.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До одержаного осаду лейкоцитів додають середовище 199 (або культуральну суміш) в кількості вихідного об'єму крові - 0,5 мл.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Підраховують кількість лейкоцитів в камері Горяєва.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необхідності концентрацію клітин збільшують центрифугуванням і видаленням надлишку рідини або зменшують додаванням потрібної кількості рідини.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i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Вихід лейкоцитів після гемолітичного шоку і відмивання клітин повинен складати не менше 70-80%.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14200" y="571320"/>
            <a:ext cx="8213400" cy="56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ГЕМОЛІТИЧНИЙ ШОК ІЗ ЗАСТОСУВАННЯМ ДИСТИЛЬОВАНОЇ ВОДИ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1. Для лізису еритроцитів до 1 мл проби додати 6 мл 0,2% розчину хлориду натрію (Т = 4 ° С), залишити на 20 сек, після чого додати 6 мл 1,6% NaCl (Т = 4 ° С) для відновлення ізотонічності.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2. Отриману суспензію відцентрифуговувати при 1500 об/хв при 4˚С протягом 10 хв. Супернатант злити і клітини двічі відмити розчином Хенкса (без Са2 + і Мg2 +) (Т = 4°С) кожен раз центрифугувати протягом 10 хв при 1500 об/хв. Клітини ресуспендують в необхідному живильному середовищі або буферному розчині.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ff0000"/>
                </a:solidFill>
                <a:latin typeface="Calibri"/>
                <a:ea typeface="DejaVu Sans"/>
              </a:rPr>
              <a:t>Із застосуванням хлориду амонію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здатності ізотонічного розчину хлориду амонію вибірково гемолізувати еритроцити і не пошкоджувати мононуклеари. У відсутності стандартного (комерційного) лізуючого буфера для еритроцитів готують розчин (буфер) 0,83% хлориду амонію згідно з наступною методикою: в сухій пробірці готується суміш наважок сухих речовин - 4,15 г хлорид амонію (NH4Cl), 0,5 г калію гідрокарбонат (KHCO3), 15 мг ЕДТА. Суміш розчиняється в 20-30 мл стерильної дистильованої води, стерилізується фільтруванням через антибактеріальний фільтр-насадку і обсяг доводиться до 500 мл стерильною дистильованою водою. pH має становити 7,2-7,4.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Лізуючий буфер можна також приготувати на основі трис-буфера.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4f81bd"/>
                </a:solidFill>
                <a:latin typeface="Calibri"/>
                <a:ea typeface="DejaVu Sans"/>
              </a:rPr>
              <a:t>Разведение: дилюент, гемолитик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Picture 4" descr=""/>
          <p:cNvPicPr/>
          <p:nvPr/>
        </p:nvPicPr>
        <p:blipFill>
          <a:blip r:embed="rId1"/>
          <a:stretch/>
        </p:blipFill>
        <p:spPr>
          <a:xfrm>
            <a:off x="0" y="3240"/>
            <a:ext cx="9142200" cy="684972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0" y="44280"/>
            <a:ext cx="9142200" cy="677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Разведение: дилюент, гемолитик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93" name="Group 4"/>
          <p:cNvGrpSpPr/>
          <p:nvPr/>
        </p:nvGrpSpPr>
        <p:grpSpPr>
          <a:xfrm>
            <a:off x="2127240" y="830160"/>
            <a:ext cx="4930560" cy="4953960"/>
            <a:chOff x="2127240" y="830160"/>
            <a:chExt cx="4930560" cy="4953960"/>
          </a:xfrm>
        </p:grpSpPr>
        <p:grpSp>
          <p:nvGrpSpPr>
            <p:cNvPr id="194" name="Group 5"/>
            <p:cNvGrpSpPr/>
            <p:nvPr/>
          </p:nvGrpSpPr>
          <p:grpSpPr>
            <a:xfrm>
              <a:off x="2914560" y="1276200"/>
              <a:ext cx="2124000" cy="4071960"/>
              <a:chOff x="2914560" y="1276200"/>
              <a:chExt cx="2124000" cy="4071960"/>
            </a:xfrm>
          </p:grpSpPr>
          <p:grpSp>
            <p:nvGrpSpPr>
              <p:cNvPr id="195" name="Group 6"/>
              <p:cNvGrpSpPr/>
              <p:nvPr/>
            </p:nvGrpSpPr>
            <p:grpSpPr>
              <a:xfrm>
                <a:off x="4108320" y="2362320"/>
                <a:ext cx="930240" cy="2985840"/>
                <a:chOff x="4108320" y="2362320"/>
                <a:chExt cx="930240" cy="2985840"/>
              </a:xfrm>
            </p:grpSpPr>
            <p:sp>
              <p:nvSpPr>
                <p:cNvPr id="196" name="CustomShape 7"/>
                <p:cNvSpPr/>
                <p:nvPr/>
              </p:nvSpPr>
              <p:spPr>
                <a:xfrm>
                  <a:off x="4119480" y="3363840"/>
                  <a:ext cx="888840" cy="1976400"/>
                </a:xfrm>
                <a:custGeom>
                  <a:avLst/>
                  <a:gdLst/>
                  <a:ahLst/>
                  <a:rect l="l" t="t" r="r" b="b"/>
                  <a:pathLst>
                    <a:path w="573" h="2568">
                      <a:moveTo>
                        <a:pt x="572" y="0"/>
                      </a:moveTo>
                      <a:lnTo>
                        <a:pt x="572" y="2283"/>
                      </a:lnTo>
                      <a:lnTo>
                        <a:pt x="572" y="2280"/>
                      </a:lnTo>
                      <a:lnTo>
                        <a:pt x="572" y="2275"/>
                      </a:lnTo>
                      <a:lnTo>
                        <a:pt x="572" y="2268"/>
                      </a:lnTo>
                      <a:lnTo>
                        <a:pt x="572" y="2261"/>
                      </a:lnTo>
                      <a:lnTo>
                        <a:pt x="572" y="2258"/>
                      </a:lnTo>
                      <a:lnTo>
                        <a:pt x="572" y="2266"/>
                      </a:lnTo>
                      <a:lnTo>
                        <a:pt x="573" y="2283"/>
                      </a:lnTo>
                      <a:lnTo>
                        <a:pt x="572" y="2311"/>
                      </a:lnTo>
                      <a:lnTo>
                        <a:pt x="568" y="2339"/>
                      </a:lnTo>
                      <a:lnTo>
                        <a:pt x="560" y="2365"/>
                      </a:lnTo>
                      <a:lnTo>
                        <a:pt x="549" y="2391"/>
                      </a:lnTo>
                      <a:lnTo>
                        <a:pt x="536" y="2416"/>
                      </a:lnTo>
                      <a:lnTo>
                        <a:pt x="520" y="2440"/>
                      </a:lnTo>
                      <a:lnTo>
                        <a:pt x="503" y="2462"/>
                      </a:lnTo>
                      <a:lnTo>
                        <a:pt x="482" y="2482"/>
                      </a:lnTo>
                      <a:lnTo>
                        <a:pt x="460" y="2501"/>
                      </a:lnTo>
                      <a:lnTo>
                        <a:pt x="438" y="2518"/>
                      </a:lnTo>
                      <a:lnTo>
                        <a:pt x="414" y="2533"/>
                      </a:lnTo>
                      <a:lnTo>
                        <a:pt x="388" y="2545"/>
                      </a:lnTo>
                      <a:lnTo>
                        <a:pt x="362" y="2554"/>
                      </a:lnTo>
                      <a:lnTo>
                        <a:pt x="336" y="2562"/>
                      </a:lnTo>
                      <a:lnTo>
                        <a:pt x="311" y="2567"/>
                      </a:lnTo>
                      <a:lnTo>
                        <a:pt x="285" y="2568"/>
                      </a:lnTo>
                      <a:lnTo>
                        <a:pt x="258" y="2567"/>
                      </a:lnTo>
                      <a:lnTo>
                        <a:pt x="233" y="2561"/>
                      </a:lnTo>
                      <a:lnTo>
                        <a:pt x="207" y="2554"/>
                      </a:lnTo>
                      <a:lnTo>
                        <a:pt x="182" y="2544"/>
                      </a:lnTo>
                      <a:lnTo>
                        <a:pt x="158" y="2530"/>
                      </a:lnTo>
                      <a:lnTo>
                        <a:pt x="134" y="2516"/>
                      </a:lnTo>
                      <a:lnTo>
                        <a:pt x="112" y="2498"/>
                      </a:lnTo>
                      <a:lnTo>
                        <a:pt x="92" y="2479"/>
                      </a:lnTo>
                      <a:lnTo>
                        <a:pt x="72" y="2458"/>
                      </a:lnTo>
                      <a:lnTo>
                        <a:pt x="54" y="2436"/>
                      </a:lnTo>
                      <a:lnTo>
                        <a:pt x="39" y="2412"/>
                      </a:lnTo>
                      <a:lnTo>
                        <a:pt x="25" y="2388"/>
                      </a:lnTo>
                      <a:lnTo>
                        <a:pt x="15" y="2361"/>
                      </a:lnTo>
                      <a:lnTo>
                        <a:pt x="7" y="2336"/>
                      </a:lnTo>
                      <a:lnTo>
                        <a:pt x="1" y="2309"/>
                      </a:lnTo>
                      <a:lnTo>
                        <a:pt x="0" y="2283"/>
                      </a:lnTo>
                      <a:lnTo>
                        <a:pt x="0" y="2277"/>
                      </a:lnTo>
                      <a:lnTo>
                        <a:pt x="0" y="2259"/>
                      </a:lnTo>
                      <a:lnTo>
                        <a:pt x="0" y="2230"/>
                      </a:lnTo>
                      <a:lnTo>
                        <a:pt x="0" y="2190"/>
                      </a:lnTo>
                      <a:lnTo>
                        <a:pt x="0" y="2141"/>
                      </a:lnTo>
                      <a:lnTo>
                        <a:pt x="0" y="2084"/>
                      </a:lnTo>
                      <a:lnTo>
                        <a:pt x="0" y="2019"/>
                      </a:lnTo>
                      <a:lnTo>
                        <a:pt x="0" y="1946"/>
                      </a:lnTo>
                      <a:lnTo>
                        <a:pt x="0" y="1867"/>
                      </a:lnTo>
                      <a:lnTo>
                        <a:pt x="0" y="1781"/>
                      </a:lnTo>
                      <a:lnTo>
                        <a:pt x="0" y="1692"/>
                      </a:lnTo>
                      <a:lnTo>
                        <a:pt x="0" y="1598"/>
                      </a:lnTo>
                      <a:lnTo>
                        <a:pt x="0" y="1501"/>
                      </a:lnTo>
                      <a:lnTo>
                        <a:pt x="0" y="1400"/>
                      </a:lnTo>
                      <a:lnTo>
                        <a:pt x="0" y="1297"/>
                      </a:lnTo>
                      <a:lnTo>
                        <a:pt x="0" y="1195"/>
                      </a:lnTo>
                      <a:lnTo>
                        <a:pt x="0" y="1091"/>
                      </a:lnTo>
                      <a:lnTo>
                        <a:pt x="0" y="987"/>
                      </a:lnTo>
                      <a:lnTo>
                        <a:pt x="0" y="885"/>
                      </a:lnTo>
                      <a:lnTo>
                        <a:pt x="0" y="785"/>
                      </a:lnTo>
                      <a:lnTo>
                        <a:pt x="0" y="687"/>
                      </a:lnTo>
                      <a:lnTo>
                        <a:pt x="0" y="592"/>
                      </a:lnTo>
                      <a:lnTo>
                        <a:pt x="0" y="502"/>
                      </a:lnTo>
                      <a:lnTo>
                        <a:pt x="0" y="416"/>
                      </a:lnTo>
                      <a:lnTo>
                        <a:pt x="0" y="336"/>
                      </a:lnTo>
                      <a:lnTo>
                        <a:pt x="0" y="263"/>
                      </a:lnTo>
                      <a:lnTo>
                        <a:pt x="0" y="197"/>
                      </a:lnTo>
                      <a:lnTo>
                        <a:pt x="0" y="139"/>
                      </a:lnTo>
                      <a:lnTo>
                        <a:pt x="0" y="89"/>
                      </a:lnTo>
                      <a:lnTo>
                        <a:pt x="0" y="4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7" name="CustomShape 8"/>
                <p:cNvSpPr/>
                <p:nvPr/>
              </p:nvSpPr>
              <p:spPr>
                <a:xfrm>
                  <a:off x="5016600" y="2519280"/>
                  <a:ext cx="20520" cy="2508120"/>
                </a:xfrm>
                <a:custGeom>
                  <a:avLst/>
                  <a:gdLst/>
                  <a:ahLst/>
                  <a:rect l="l" t="t" r="r" b="b"/>
                  <a:pathLst>
                    <a:path w="14" h="2283">
                      <a:moveTo>
                        <a:pt x="0" y="2283"/>
                      </a:moveTo>
                      <a:lnTo>
                        <a:pt x="14" y="228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lnTo>
                        <a:pt x="7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8" name="CustomShape 9"/>
                <p:cNvSpPr/>
                <p:nvPr/>
              </p:nvSpPr>
              <p:spPr>
                <a:xfrm>
                  <a:off x="4572000" y="5029200"/>
                  <a:ext cx="466560" cy="318960"/>
                </a:xfrm>
                <a:custGeom>
                  <a:avLst/>
                  <a:gdLst/>
                  <a:ahLst/>
                  <a:rect l="l" t="t" r="r" b="b"/>
                  <a:pathLst>
                    <a:path w="295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27" y="291"/>
                      </a:lnTo>
                      <a:lnTo>
                        <a:pt x="52" y="286"/>
                      </a:lnTo>
                      <a:lnTo>
                        <a:pt x="79" y="278"/>
                      </a:lnTo>
                      <a:lnTo>
                        <a:pt x="106" y="269"/>
                      </a:lnTo>
                      <a:lnTo>
                        <a:pt x="132" y="255"/>
                      </a:lnTo>
                      <a:lnTo>
                        <a:pt x="156" y="241"/>
                      </a:lnTo>
                      <a:lnTo>
                        <a:pt x="180" y="223"/>
                      </a:lnTo>
                      <a:lnTo>
                        <a:pt x="202" y="204"/>
                      </a:lnTo>
                      <a:lnTo>
                        <a:pt x="222" y="183"/>
                      </a:lnTo>
                      <a:lnTo>
                        <a:pt x="240" y="162"/>
                      </a:lnTo>
                      <a:lnTo>
                        <a:pt x="256" y="137"/>
                      </a:lnTo>
                      <a:lnTo>
                        <a:pt x="270" y="112"/>
                      </a:lnTo>
                      <a:lnTo>
                        <a:pt x="282" y="84"/>
                      </a:lnTo>
                      <a:lnTo>
                        <a:pt x="290" y="57"/>
                      </a:lnTo>
                      <a:lnTo>
                        <a:pt x="294" y="29"/>
                      </a:lnTo>
                      <a:lnTo>
                        <a:pt x="295" y="0"/>
                      </a:lnTo>
                      <a:lnTo>
                        <a:pt x="282" y="0"/>
                      </a:lnTo>
                      <a:lnTo>
                        <a:pt x="280" y="27"/>
                      </a:lnTo>
                      <a:lnTo>
                        <a:pt x="276" y="54"/>
                      </a:lnTo>
                      <a:lnTo>
                        <a:pt x="268" y="80"/>
                      </a:lnTo>
                      <a:lnTo>
                        <a:pt x="259" y="105"/>
                      </a:lnTo>
                      <a:lnTo>
                        <a:pt x="245" y="130"/>
                      </a:lnTo>
                      <a:lnTo>
                        <a:pt x="229" y="153"/>
                      </a:lnTo>
                      <a:lnTo>
                        <a:pt x="213" y="174"/>
                      </a:lnTo>
                      <a:lnTo>
                        <a:pt x="192" y="195"/>
                      </a:lnTo>
                      <a:lnTo>
                        <a:pt x="171" y="212"/>
                      </a:lnTo>
                      <a:lnTo>
                        <a:pt x="149" y="229"/>
                      </a:lnTo>
                      <a:lnTo>
                        <a:pt x="125" y="244"/>
                      </a:lnTo>
                      <a:lnTo>
                        <a:pt x="101" y="255"/>
                      </a:lnTo>
                      <a:lnTo>
                        <a:pt x="75" y="264"/>
                      </a:lnTo>
                      <a:lnTo>
                        <a:pt x="50" y="272"/>
                      </a:lnTo>
                      <a:lnTo>
                        <a:pt x="25" y="277"/>
                      </a:lnTo>
                      <a:lnTo>
                        <a:pt x="0" y="278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9" name="CustomShape 10"/>
                <p:cNvSpPr/>
                <p:nvPr/>
              </p:nvSpPr>
              <p:spPr>
                <a:xfrm>
                  <a:off x="4108320" y="5029200"/>
                  <a:ext cx="461880" cy="318960"/>
                </a:xfrm>
                <a:custGeom>
                  <a:avLst/>
                  <a:gdLst/>
                  <a:ahLst/>
                  <a:rect l="l" t="t" r="r" b="b"/>
                  <a:pathLst>
                    <a:path w="292" h="2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6"/>
                      </a:lnTo>
                      <a:lnTo>
                        <a:pt x="15" y="81"/>
                      </a:lnTo>
                      <a:lnTo>
                        <a:pt x="27" y="108"/>
                      </a:lnTo>
                      <a:lnTo>
                        <a:pt x="40" y="132"/>
                      </a:lnTo>
                      <a:lnTo>
                        <a:pt x="55" y="156"/>
                      </a:lnTo>
                      <a:lnTo>
                        <a:pt x="73" y="180"/>
                      </a:lnTo>
                      <a:lnTo>
                        <a:pt x="94" y="201"/>
                      </a:lnTo>
                      <a:lnTo>
                        <a:pt x="115" y="221"/>
                      </a:lnTo>
                      <a:lnTo>
                        <a:pt x="137" y="238"/>
                      </a:lnTo>
                      <a:lnTo>
                        <a:pt x="161" y="253"/>
                      </a:lnTo>
                      <a:lnTo>
                        <a:pt x="185" y="267"/>
                      </a:lnTo>
                      <a:lnTo>
                        <a:pt x="212" y="278"/>
                      </a:lnTo>
                      <a:lnTo>
                        <a:pt x="239" y="285"/>
                      </a:lnTo>
                      <a:lnTo>
                        <a:pt x="264" y="291"/>
                      </a:lnTo>
                      <a:lnTo>
                        <a:pt x="292" y="292"/>
                      </a:lnTo>
                      <a:lnTo>
                        <a:pt x="292" y="278"/>
                      </a:lnTo>
                      <a:lnTo>
                        <a:pt x="266" y="277"/>
                      </a:lnTo>
                      <a:lnTo>
                        <a:pt x="241" y="271"/>
                      </a:lnTo>
                      <a:lnTo>
                        <a:pt x="216" y="264"/>
                      </a:lnTo>
                      <a:lnTo>
                        <a:pt x="192" y="255"/>
                      </a:lnTo>
                      <a:lnTo>
                        <a:pt x="168" y="242"/>
                      </a:lnTo>
                      <a:lnTo>
                        <a:pt x="144" y="227"/>
                      </a:lnTo>
                      <a:lnTo>
                        <a:pt x="124" y="210"/>
                      </a:lnTo>
                      <a:lnTo>
                        <a:pt x="103" y="191"/>
                      </a:lnTo>
                      <a:lnTo>
                        <a:pt x="85" y="171"/>
                      </a:lnTo>
                      <a:lnTo>
                        <a:pt x="67" y="149"/>
                      </a:lnTo>
                      <a:lnTo>
                        <a:pt x="52" y="125"/>
                      </a:lnTo>
                      <a:lnTo>
                        <a:pt x="38" y="101"/>
                      </a:lnTo>
                      <a:lnTo>
                        <a:pt x="29" y="76"/>
                      </a:lnTo>
                      <a:lnTo>
                        <a:pt x="21" y="51"/>
                      </a:lnTo>
                      <a:lnTo>
                        <a:pt x="15" y="2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0" name="CustomShape 11"/>
                <p:cNvSpPr/>
                <p:nvPr/>
              </p:nvSpPr>
              <p:spPr>
                <a:xfrm>
                  <a:off x="4108320" y="2511360"/>
                  <a:ext cx="20520" cy="2516040"/>
                </a:xfrm>
                <a:custGeom>
                  <a:avLst/>
                  <a:gdLst/>
                  <a:ahLst/>
                  <a:rect l="l" t="t" r="r" b="b"/>
                  <a:pathLst>
                    <a:path w="14" h="2290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6"/>
                      </a:lnTo>
                      <a:lnTo>
                        <a:pt x="0" y="96"/>
                      </a:lnTo>
                      <a:lnTo>
                        <a:pt x="0" y="146"/>
                      </a:lnTo>
                      <a:lnTo>
                        <a:pt x="0" y="204"/>
                      </a:lnTo>
                      <a:lnTo>
                        <a:pt x="0" y="270"/>
                      </a:lnTo>
                      <a:lnTo>
                        <a:pt x="0" y="343"/>
                      </a:lnTo>
                      <a:lnTo>
                        <a:pt x="0" y="423"/>
                      </a:lnTo>
                      <a:lnTo>
                        <a:pt x="0" y="509"/>
                      </a:lnTo>
                      <a:lnTo>
                        <a:pt x="0" y="599"/>
                      </a:lnTo>
                      <a:lnTo>
                        <a:pt x="0" y="694"/>
                      </a:lnTo>
                      <a:lnTo>
                        <a:pt x="0" y="792"/>
                      </a:lnTo>
                      <a:lnTo>
                        <a:pt x="0" y="892"/>
                      </a:lnTo>
                      <a:lnTo>
                        <a:pt x="0" y="994"/>
                      </a:lnTo>
                      <a:lnTo>
                        <a:pt x="0" y="1098"/>
                      </a:lnTo>
                      <a:lnTo>
                        <a:pt x="0" y="1202"/>
                      </a:lnTo>
                      <a:lnTo>
                        <a:pt x="0" y="1304"/>
                      </a:lnTo>
                      <a:lnTo>
                        <a:pt x="0" y="1407"/>
                      </a:lnTo>
                      <a:lnTo>
                        <a:pt x="0" y="1508"/>
                      </a:lnTo>
                      <a:lnTo>
                        <a:pt x="0" y="1605"/>
                      </a:lnTo>
                      <a:lnTo>
                        <a:pt x="0" y="1699"/>
                      </a:lnTo>
                      <a:lnTo>
                        <a:pt x="0" y="1788"/>
                      </a:lnTo>
                      <a:lnTo>
                        <a:pt x="0" y="1874"/>
                      </a:lnTo>
                      <a:lnTo>
                        <a:pt x="0" y="1953"/>
                      </a:lnTo>
                      <a:lnTo>
                        <a:pt x="0" y="2026"/>
                      </a:lnTo>
                      <a:lnTo>
                        <a:pt x="0" y="2091"/>
                      </a:lnTo>
                      <a:lnTo>
                        <a:pt x="0" y="2148"/>
                      </a:lnTo>
                      <a:lnTo>
                        <a:pt x="0" y="2197"/>
                      </a:lnTo>
                      <a:lnTo>
                        <a:pt x="0" y="2237"/>
                      </a:lnTo>
                      <a:lnTo>
                        <a:pt x="0" y="2266"/>
                      </a:lnTo>
                      <a:lnTo>
                        <a:pt x="0" y="2284"/>
                      </a:lnTo>
                      <a:lnTo>
                        <a:pt x="0" y="2290"/>
                      </a:lnTo>
                      <a:lnTo>
                        <a:pt x="14" y="2290"/>
                      </a:lnTo>
                      <a:lnTo>
                        <a:pt x="14" y="2284"/>
                      </a:lnTo>
                      <a:lnTo>
                        <a:pt x="14" y="2266"/>
                      </a:lnTo>
                      <a:lnTo>
                        <a:pt x="14" y="2237"/>
                      </a:lnTo>
                      <a:lnTo>
                        <a:pt x="14" y="2197"/>
                      </a:lnTo>
                      <a:lnTo>
                        <a:pt x="14" y="2148"/>
                      </a:lnTo>
                      <a:lnTo>
                        <a:pt x="14" y="2091"/>
                      </a:lnTo>
                      <a:lnTo>
                        <a:pt x="14" y="2026"/>
                      </a:lnTo>
                      <a:lnTo>
                        <a:pt x="14" y="1953"/>
                      </a:lnTo>
                      <a:lnTo>
                        <a:pt x="14" y="1874"/>
                      </a:lnTo>
                      <a:lnTo>
                        <a:pt x="14" y="1788"/>
                      </a:lnTo>
                      <a:lnTo>
                        <a:pt x="14" y="1699"/>
                      </a:lnTo>
                      <a:lnTo>
                        <a:pt x="14" y="1605"/>
                      </a:lnTo>
                      <a:lnTo>
                        <a:pt x="14" y="1508"/>
                      </a:lnTo>
                      <a:lnTo>
                        <a:pt x="14" y="1407"/>
                      </a:lnTo>
                      <a:lnTo>
                        <a:pt x="14" y="1304"/>
                      </a:lnTo>
                      <a:lnTo>
                        <a:pt x="14" y="1202"/>
                      </a:lnTo>
                      <a:lnTo>
                        <a:pt x="14" y="1098"/>
                      </a:lnTo>
                      <a:lnTo>
                        <a:pt x="14" y="994"/>
                      </a:lnTo>
                      <a:lnTo>
                        <a:pt x="14" y="892"/>
                      </a:lnTo>
                      <a:lnTo>
                        <a:pt x="14" y="792"/>
                      </a:lnTo>
                      <a:lnTo>
                        <a:pt x="14" y="694"/>
                      </a:lnTo>
                      <a:lnTo>
                        <a:pt x="14" y="599"/>
                      </a:lnTo>
                      <a:lnTo>
                        <a:pt x="14" y="509"/>
                      </a:lnTo>
                      <a:lnTo>
                        <a:pt x="14" y="423"/>
                      </a:lnTo>
                      <a:lnTo>
                        <a:pt x="14" y="343"/>
                      </a:lnTo>
                      <a:lnTo>
                        <a:pt x="14" y="270"/>
                      </a:lnTo>
                      <a:lnTo>
                        <a:pt x="14" y="204"/>
                      </a:lnTo>
                      <a:lnTo>
                        <a:pt x="14" y="146"/>
                      </a:lnTo>
                      <a:lnTo>
                        <a:pt x="14" y="96"/>
                      </a:lnTo>
                      <a:lnTo>
                        <a:pt x="14" y="56"/>
                      </a:lnTo>
                      <a:lnTo>
                        <a:pt x="14" y="26"/>
                      </a:lnTo>
                      <a:lnTo>
                        <a:pt x="14" y="7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1" name="CustomShape 12"/>
                <p:cNvSpPr/>
                <p:nvPr/>
              </p:nvSpPr>
              <p:spPr>
                <a:xfrm>
                  <a:off x="4108320" y="2362320"/>
                  <a:ext cx="20520" cy="155520"/>
                </a:xfrm>
                <a:custGeom>
                  <a:avLst/>
                  <a:gdLst/>
                  <a:ah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2" name="CustomShape 13"/>
                <p:cNvSpPr/>
                <p:nvPr/>
              </p:nvSpPr>
              <p:spPr>
                <a:xfrm>
                  <a:off x="5014800" y="2362320"/>
                  <a:ext cx="20520" cy="155520"/>
                </a:xfrm>
                <a:custGeom>
                  <a:avLst/>
                  <a:gdLst/>
                  <a:ah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3" name="Line 14"/>
                <p:cNvSpPr/>
                <p:nvPr/>
              </p:nvSpPr>
              <p:spPr>
                <a:xfrm flipV="1">
                  <a:off x="4751280" y="5257800"/>
                  <a:ext cx="1440" cy="61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4" name="CustomShape 15"/>
                <p:cNvSpPr/>
                <p:nvPr/>
              </p:nvSpPr>
              <p:spPr>
                <a:xfrm>
                  <a:off x="4729320" y="5170320"/>
                  <a:ext cx="2880" cy="4680"/>
                </a:xfrm>
                <a:custGeom>
                  <a:avLst/>
                  <a:gdLst/>
                  <a:ah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5" name="Line 16"/>
                <p:cNvSpPr/>
                <p:nvPr/>
              </p:nvSpPr>
              <p:spPr>
                <a:xfrm>
                  <a:off x="4336920" y="5278320"/>
                  <a:ext cx="7920" cy="324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6" name="CustomShape 17"/>
                <p:cNvSpPr/>
                <p:nvPr/>
              </p:nvSpPr>
              <p:spPr>
                <a:xfrm>
                  <a:off x="4392720" y="5303880"/>
                  <a:ext cx="6120" cy="144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0" y="0"/>
                      </a:moveTo>
                      <a:lnTo>
                        <a:pt x="5" y="3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7" name="Line 18"/>
                <p:cNvSpPr/>
                <p:nvPr/>
              </p:nvSpPr>
              <p:spPr>
                <a:xfrm>
                  <a:off x="4449600" y="5322600"/>
                  <a:ext cx="9360" cy="18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8" name="CustomShape 19"/>
                <p:cNvSpPr/>
                <p:nvPr/>
              </p:nvSpPr>
              <p:spPr>
                <a:xfrm>
                  <a:off x="4511520" y="5335560"/>
                  <a:ext cx="9360" cy="144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09" name="Line 20"/>
                <p:cNvSpPr/>
                <p:nvPr/>
              </p:nvSpPr>
              <p:spPr>
                <a:xfrm flipV="1">
                  <a:off x="4576680" y="5341680"/>
                  <a:ext cx="9360" cy="18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0" name="Line 21"/>
                <p:cNvSpPr/>
                <p:nvPr/>
              </p:nvSpPr>
              <p:spPr>
                <a:xfrm flipV="1">
                  <a:off x="4638600" y="5333760"/>
                  <a:ext cx="11160" cy="18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1" name="CustomShape 22"/>
                <p:cNvSpPr/>
                <p:nvPr/>
              </p:nvSpPr>
              <p:spPr>
                <a:xfrm>
                  <a:off x="4703760" y="5324400"/>
                  <a:ext cx="9360" cy="1440"/>
                </a:xfrm>
                <a:custGeom>
                  <a:avLst/>
                  <a:gdLst/>
                  <a:ah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2" name="Line 23"/>
                <p:cNvSpPr/>
                <p:nvPr/>
              </p:nvSpPr>
              <p:spPr>
                <a:xfrm flipV="1">
                  <a:off x="4733640" y="5284440"/>
                  <a:ext cx="5040" cy="504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3" name="Group 24"/>
              <p:cNvGrpSpPr/>
              <p:nvPr/>
            </p:nvGrpSpPr>
            <p:grpSpPr>
              <a:xfrm>
                <a:off x="2914560" y="1276200"/>
                <a:ext cx="1407960" cy="1882800"/>
                <a:chOff x="2914560" y="1276200"/>
                <a:chExt cx="1407960" cy="1882800"/>
              </a:xfrm>
            </p:grpSpPr>
            <p:sp>
              <p:nvSpPr>
                <p:cNvPr id="214" name="CustomShape 25"/>
                <p:cNvSpPr/>
                <p:nvPr/>
              </p:nvSpPr>
              <p:spPr>
                <a:xfrm>
                  <a:off x="2914560" y="1693800"/>
                  <a:ext cx="1407960" cy="146520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20828" y="7983"/>
                      </a:moveTo>
                      <a:cubicBezTo>
                        <a:pt x="19566" y="3488"/>
                        <a:pt x="15468" y="383"/>
                        <a:pt x="10800" y="383"/>
                      </a:cubicBezTo>
                      <a:cubicBezTo>
                        <a:pt x="5046" y="383"/>
                        <a:pt x="383" y="5046"/>
                        <a:pt x="38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639" y="0"/>
                        <a:pt x="19888" y="3219"/>
                        <a:pt x="21197" y="7879"/>
                      </a:cubicBezTo>
                      <a:lnTo>
                        <a:pt x="23797" y="7149"/>
                      </a:lnTo>
                      <a:lnTo>
                        <a:pt x="21795" y="10715"/>
                      </a:lnTo>
                      <a:lnTo>
                        <a:pt x="18229" y="8713"/>
                      </a:lnTo>
                      <a:lnTo>
                        <a:pt x="20828" y="798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360">
                  <a:solidFill>
                    <a:schemeClr val="tx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5" name="CustomShape 26"/>
                <p:cNvSpPr/>
                <p:nvPr/>
              </p:nvSpPr>
              <p:spPr>
                <a:xfrm>
                  <a:off x="3423960" y="1276200"/>
                  <a:ext cx="414360" cy="45540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i="1" lang="ru-RU" sz="24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1.</a:t>
                  </a:r>
                  <a:endParaRPr b="0" lang="ru-RU" sz="24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216" name="Group 27"/>
            <p:cNvGrpSpPr/>
            <p:nvPr/>
          </p:nvGrpSpPr>
          <p:grpSpPr>
            <a:xfrm>
              <a:off x="2127240" y="2362320"/>
              <a:ext cx="930240" cy="3361320"/>
              <a:chOff x="2127240" y="2362320"/>
              <a:chExt cx="930240" cy="3361320"/>
            </a:xfrm>
          </p:grpSpPr>
          <p:grpSp>
            <p:nvGrpSpPr>
              <p:cNvPr id="217" name="Group 28"/>
              <p:cNvGrpSpPr/>
              <p:nvPr/>
            </p:nvGrpSpPr>
            <p:grpSpPr>
              <a:xfrm>
                <a:off x="2127240" y="2362320"/>
                <a:ext cx="930240" cy="2985840"/>
                <a:chOff x="2127240" y="2362320"/>
                <a:chExt cx="930240" cy="2985840"/>
              </a:xfrm>
            </p:grpSpPr>
            <p:sp>
              <p:nvSpPr>
                <p:cNvPr id="218" name="CustomShape 29"/>
                <p:cNvSpPr/>
                <p:nvPr/>
              </p:nvSpPr>
              <p:spPr>
                <a:xfrm>
                  <a:off x="2138400" y="3363480"/>
                  <a:ext cx="888840" cy="1976760"/>
                </a:xfrm>
                <a:custGeom>
                  <a:avLst/>
                  <a:gdLst/>
                  <a:ahLst/>
                  <a:rect l="l" t="t" r="r" b="b"/>
                  <a:pathLst>
                    <a:path w="573" h="2568">
                      <a:moveTo>
                        <a:pt x="572" y="0"/>
                      </a:moveTo>
                      <a:lnTo>
                        <a:pt x="572" y="2283"/>
                      </a:lnTo>
                      <a:lnTo>
                        <a:pt x="572" y="2280"/>
                      </a:lnTo>
                      <a:lnTo>
                        <a:pt x="572" y="2275"/>
                      </a:lnTo>
                      <a:lnTo>
                        <a:pt x="572" y="2268"/>
                      </a:lnTo>
                      <a:lnTo>
                        <a:pt x="572" y="2261"/>
                      </a:lnTo>
                      <a:lnTo>
                        <a:pt x="572" y="2258"/>
                      </a:lnTo>
                      <a:lnTo>
                        <a:pt x="572" y="2266"/>
                      </a:lnTo>
                      <a:lnTo>
                        <a:pt x="573" y="2283"/>
                      </a:lnTo>
                      <a:lnTo>
                        <a:pt x="572" y="2311"/>
                      </a:lnTo>
                      <a:lnTo>
                        <a:pt x="568" y="2339"/>
                      </a:lnTo>
                      <a:lnTo>
                        <a:pt x="560" y="2365"/>
                      </a:lnTo>
                      <a:lnTo>
                        <a:pt x="549" y="2391"/>
                      </a:lnTo>
                      <a:lnTo>
                        <a:pt x="536" y="2416"/>
                      </a:lnTo>
                      <a:lnTo>
                        <a:pt x="520" y="2440"/>
                      </a:lnTo>
                      <a:lnTo>
                        <a:pt x="503" y="2462"/>
                      </a:lnTo>
                      <a:lnTo>
                        <a:pt x="482" y="2482"/>
                      </a:lnTo>
                      <a:lnTo>
                        <a:pt x="460" y="2501"/>
                      </a:lnTo>
                      <a:lnTo>
                        <a:pt x="438" y="2518"/>
                      </a:lnTo>
                      <a:lnTo>
                        <a:pt x="414" y="2533"/>
                      </a:lnTo>
                      <a:lnTo>
                        <a:pt x="388" y="2545"/>
                      </a:lnTo>
                      <a:lnTo>
                        <a:pt x="362" y="2554"/>
                      </a:lnTo>
                      <a:lnTo>
                        <a:pt x="336" y="2562"/>
                      </a:lnTo>
                      <a:lnTo>
                        <a:pt x="311" y="2567"/>
                      </a:lnTo>
                      <a:lnTo>
                        <a:pt x="285" y="2568"/>
                      </a:lnTo>
                      <a:lnTo>
                        <a:pt x="258" y="2567"/>
                      </a:lnTo>
                      <a:lnTo>
                        <a:pt x="233" y="2561"/>
                      </a:lnTo>
                      <a:lnTo>
                        <a:pt x="207" y="2554"/>
                      </a:lnTo>
                      <a:lnTo>
                        <a:pt x="182" y="2544"/>
                      </a:lnTo>
                      <a:lnTo>
                        <a:pt x="158" y="2530"/>
                      </a:lnTo>
                      <a:lnTo>
                        <a:pt x="134" y="2516"/>
                      </a:lnTo>
                      <a:lnTo>
                        <a:pt x="112" y="2498"/>
                      </a:lnTo>
                      <a:lnTo>
                        <a:pt x="92" y="2479"/>
                      </a:lnTo>
                      <a:lnTo>
                        <a:pt x="72" y="2458"/>
                      </a:lnTo>
                      <a:lnTo>
                        <a:pt x="54" y="2436"/>
                      </a:lnTo>
                      <a:lnTo>
                        <a:pt x="39" y="2412"/>
                      </a:lnTo>
                      <a:lnTo>
                        <a:pt x="25" y="2388"/>
                      </a:lnTo>
                      <a:lnTo>
                        <a:pt x="15" y="2361"/>
                      </a:lnTo>
                      <a:lnTo>
                        <a:pt x="7" y="2336"/>
                      </a:lnTo>
                      <a:lnTo>
                        <a:pt x="1" y="2309"/>
                      </a:lnTo>
                      <a:lnTo>
                        <a:pt x="0" y="2283"/>
                      </a:lnTo>
                      <a:lnTo>
                        <a:pt x="0" y="2277"/>
                      </a:lnTo>
                      <a:lnTo>
                        <a:pt x="0" y="2259"/>
                      </a:lnTo>
                      <a:lnTo>
                        <a:pt x="0" y="2230"/>
                      </a:lnTo>
                      <a:lnTo>
                        <a:pt x="0" y="2190"/>
                      </a:lnTo>
                      <a:lnTo>
                        <a:pt x="0" y="2141"/>
                      </a:lnTo>
                      <a:lnTo>
                        <a:pt x="0" y="2084"/>
                      </a:lnTo>
                      <a:lnTo>
                        <a:pt x="0" y="2019"/>
                      </a:lnTo>
                      <a:lnTo>
                        <a:pt x="0" y="1946"/>
                      </a:lnTo>
                      <a:lnTo>
                        <a:pt x="0" y="1867"/>
                      </a:lnTo>
                      <a:lnTo>
                        <a:pt x="0" y="1781"/>
                      </a:lnTo>
                      <a:lnTo>
                        <a:pt x="0" y="1692"/>
                      </a:lnTo>
                      <a:lnTo>
                        <a:pt x="0" y="1598"/>
                      </a:lnTo>
                      <a:lnTo>
                        <a:pt x="0" y="1501"/>
                      </a:lnTo>
                      <a:lnTo>
                        <a:pt x="0" y="1400"/>
                      </a:lnTo>
                      <a:lnTo>
                        <a:pt x="0" y="1297"/>
                      </a:lnTo>
                      <a:lnTo>
                        <a:pt x="0" y="1195"/>
                      </a:lnTo>
                      <a:lnTo>
                        <a:pt x="0" y="1091"/>
                      </a:lnTo>
                      <a:lnTo>
                        <a:pt x="0" y="987"/>
                      </a:lnTo>
                      <a:lnTo>
                        <a:pt x="0" y="885"/>
                      </a:lnTo>
                      <a:lnTo>
                        <a:pt x="0" y="785"/>
                      </a:lnTo>
                      <a:lnTo>
                        <a:pt x="0" y="687"/>
                      </a:lnTo>
                      <a:lnTo>
                        <a:pt x="0" y="592"/>
                      </a:lnTo>
                      <a:lnTo>
                        <a:pt x="0" y="502"/>
                      </a:lnTo>
                      <a:lnTo>
                        <a:pt x="0" y="416"/>
                      </a:lnTo>
                      <a:lnTo>
                        <a:pt x="0" y="336"/>
                      </a:lnTo>
                      <a:lnTo>
                        <a:pt x="0" y="263"/>
                      </a:lnTo>
                      <a:lnTo>
                        <a:pt x="0" y="197"/>
                      </a:lnTo>
                      <a:lnTo>
                        <a:pt x="0" y="139"/>
                      </a:lnTo>
                      <a:lnTo>
                        <a:pt x="0" y="89"/>
                      </a:lnTo>
                      <a:lnTo>
                        <a:pt x="0" y="4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solidFill>
                  <a:srgbClr val="cc33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9" name="CustomShape 30"/>
                <p:cNvSpPr/>
                <p:nvPr/>
              </p:nvSpPr>
              <p:spPr>
                <a:xfrm>
                  <a:off x="3035160" y="2519280"/>
                  <a:ext cx="20520" cy="2507760"/>
                </a:xfrm>
                <a:custGeom>
                  <a:avLst/>
                  <a:gdLst/>
                  <a:ahLst/>
                  <a:rect l="l" t="t" r="r" b="b"/>
                  <a:pathLst>
                    <a:path w="14" h="2283">
                      <a:moveTo>
                        <a:pt x="0" y="2283"/>
                      </a:moveTo>
                      <a:lnTo>
                        <a:pt x="14" y="228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lnTo>
                        <a:pt x="7" y="2283"/>
                      </a:lnTo>
                      <a:lnTo>
                        <a:pt x="14" y="2283"/>
                      </a:lnTo>
                      <a:lnTo>
                        <a:pt x="0" y="2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0" name="CustomShape 31"/>
                <p:cNvSpPr/>
                <p:nvPr/>
              </p:nvSpPr>
              <p:spPr>
                <a:xfrm>
                  <a:off x="2590920" y="5028840"/>
                  <a:ext cx="466560" cy="319320"/>
                </a:xfrm>
                <a:custGeom>
                  <a:avLst/>
                  <a:gdLst/>
                  <a:ahLst/>
                  <a:rect l="l" t="t" r="r" b="b"/>
                  <a:pathLst>
                    <a:path w="295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27" y="291"/>
                      </a:lnTo>
                      <a:lnTo>
                        <a:pt x="52" y="286"/>
                      </a:lnTo>
                      <a:lnTo>
                        <a:pt x="79" y="278"/>
                      </a:lnTo>
                      <a:lnTo>
                        <a:pt x="106" y="269"/>
                      </a:lnTo>
                      <a:lnTo>
                        <a:pt x="132" y="255"/>
                      </a:lnTo>
                      <a:lnTo>
                        <a:pt x="156" y="241"/>
                      </a:lnTo>
                      <a:lnTo>
                        <a:pt x="180" y="223"/>
                      </a:lnTo>
                      <a:lnTo>
                        <a:pt x="202" y="204"/>
                      </a:lnTo>
                      <a:lnTo>
                        <a:pt x="222" y="183"/>
                      </a:lnTo>
                      <a:lnTo>
                        <a:pt x="240" y="162"/>
                      </a:lnTo>
                      <a:lnTo>
                        <a:pt x="256" y="137"/>
                      </a:lnTo>
                      <a:lnTo>
                        <a:pt x="270" y="112"/>
                      </a:lnTo>
                      <a:lnTo>
                        <a:pt x="282" y="84"/>
                      </a:lnTo>
                      <a:lnTo>
                        <a:pt x="290" y="57"/>
                      </a:lnTo>
                      <a:lnTo>
                        <a:pt x="294" y="29"/>
                      </a:lnTo>
                      <a:lnTo>
                        <a:pt x="295" y="0"/>
                      </a:lnTo>
                      <a:lnTo>
                        <a:pt x="282" y="0"/>
                      </a:lnTo>
                      <a:lnTo>
                        <a:pt x="280" y="27"/>
                      </a:lnTo>
                      <a:lnTo>
                        <a:pt x="276" y="54"/>
                      </a:lnTo>
                      <a:lnTo>
                        <a:pt x="268" y="80"/>
                      </a:lnTo>
                      <a:lnTo>
                        <a:pt x="259" y="105"/>
                      </a:lnTo>
                      <a:lnTo>
                        <a:pt x="245" y="130"/>
                      </a:lnTo>
                      <a:lnTo>
                        <a:pt x="229" y="153"/>
                      </a:lnTo>
                      <a:lnTo>
                        <a:pt x="213" y="174"/>
                      </a:lnTo>
                      <a:lnTo>
                        <a:pt x="192" y="195"/>
                      </a:lnTo>
                      <a:lnTo>
                        <a:pt x="171" y="212"/>
                      </a:lnTo>
                      <a:lnTo>
                        <a:pt x="149" y="229"/>
                      </a:lnTo>
                      <a:lnTo>
                        <a:pt x="125" y="244"/>
                      </a:lnTo>
                      <a:lnTo>
                        <a:pt x="101" y="255"/>
                      </a:lnTo>
                      <a:lnTo>
                        <a:pt x="75" y="264"/>
                      </a:lnTo>
                      <a:lnTo>
                        <a:pt x="50" y="272"/>
                      </a:lnTo>
                      <a:lnTo>
                        <a:pt x="25" y="277"/>
                      </a:lnTo>
                      <a:lnTo>
                        <a:pt x="0" y="278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1" name="CustomShape 32"/>
                <p:cNvSpPr/>
                <p:nvPr/>
              </p:nvSpPr>
              <p:spPr>
                <a:xfrm>
                  <a:off x="2127240" y="5028840"/>
                  <a:ext cx="461880" cy="319320"/>
                </a:xfrm>
                <a:custGeom>
                  <a:avLst/>
                  <a:gdLst/>
                  <a:ahLst/>
                  <a:rect l="l" t="t" r="r" b="b"/>
                  <a:pathLst>
                    <a:path w="292" h="2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6"/>
                      </a:lnTo>
                      <a:lnTo>
                        <a:pt x="15" y="81"/>
                      </a:lnTo>
                      <a:lnTo>
                        <a:pt x="27" y="108"/>
                      </a:lnTo>
                      <a:lnTo>
                        <a:pt x="40" y="132"/>
                      </a:lnTo>
                      <a:lnTo>
                        <a:pt x="55" y="156"/>
                      </a:lnTo>
                      <a:lnTo>
                        <a:pt x="73" y="180"/>
                      </a:lnTo>
                      <a:lnTo>
                        <a:pt x="94" y="201"/>
                      </a:lnTo>
                      <a:lnTo>
                        <a:pt x="115" y="221"/>
                      </a:lnTo>
                      <a:lnTo>
                        <a:pt x="137" y="238"/>
                      </a:lnTo>
                      <a:lnTo>
                        <a:pt x="161" y="253"/>
                      </a:lnTo>
                      <a:lnTo>
                        <a:pt x="185" y="267"/>
                      </a:lnTo>
                      <a:lnTo>
                        <a:pt x="212" y="278"/>
                      </a:lnTo>
                      <a:lnTo>
                        <a:pt x="239" y="285"/>
                      </a:lnTo>
                      <a:lnTo>
                        <a:pt x="264" y="291"/>
                      </a:lnTo>
                      <a:lnTo>
                        <a:pt x="292" y="292"/>
                      </a:lnTo>
                      <a:lnTo>
                        <a:pt x="292" y="278"/>
                      </a:lnTo>
                      <a:lnTo>
                        <a:pt x="266" y="277"/>
                      </a:lnTo>
                      <a:lnTo>
                        <a:pt x="241" y="271"/>
                      </a:lnTo>
                      <a:lnTo>
                        <a:pt x="216" y="264"/>
                      </a:lnTo>
                      <a:lnTo>
                        <a:pt x="192" y="255"/>
                      </a:lnTo>
                      <a:lnTo>
                        <a:pt x="168" y="242"/>
                      </a:lnTo>
                      <a:lnTo>
                        <a:pt x="144" y="227"/>
                      </a:lnTo>
                      <a:lnTo>
                        <a:pt x="124" y="210"/>
                      </a:lnTo>
                      <a:lnTo>
                        <a:pt x="103" y="191"/>
                      </a:lnTo>
                      <a:lnTo>
                        <a:pt x="85" y="171"/>
                      </a:lnTo>
                      <a:lnTo>
                        <a:pt x="67" y="149"/>
                      </a:lnTo>
                      <a:lnTo>
                        <a:pt x="52" y="125"/>
                      </a:lnTo>
                      <a:lnTo>
                        <a:pt x="38" y="101"/>
                      </a:lnTo>
                      <a:lnTo>
                        <a:pt x="29" y="76"/>
                      </a:lnTo>
                      <a:lnTo>
                        <a:pt x="21" y="51"/>
                      </a:lnTo>
                      <a:lnTo>
                        <a:pt x="15" y="25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2" name="CustomShape 33"/>
                <p:cNvSpPr/>
                <p:nvPr/>
              </p:nvSpPr>
              <p:spPr>
                <a:xfrm>
                  <a:off x="2127240" y="2511720"/>
                  <a:ext cx="20520" cy="2515320"/>
                </a:xfrm>
                <a:custGeom>
                  <a:avLst/>
                  <a:gdLst/>
                  <a:ahLst/>
                  <a:rect l="l" t="t" r="r" b="b"/>
                  <a:pathLst>
                    <a:path w="14" h="2290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26"/>
                      </a:lnTo>
                      <a:lnTo>
                        <a:pt x="0" y="56"/>
                      </a:lnTo>
                      <a:lnTo>
                        <a:pt x="0" y="96"/>
                      </a:lnTo>
                      <a:lnTo>
                        <a:pt x="0" y="146"/>
                      </a:lnTo>
                      <a:lnTo>
                        <a:pt x="0" y="204"/>
                      </a:lnTo>
                      <a:lnTo>
                        <a:pt x="0" y="270"/>
                      </a:lnTo>
                      <a:lnTo>
                        <a:pt x="0" y="343"/>
                      </a:lnTo>
                      <a:lnTo>
                        <a:pt x="0" y="423"/>
                      </a:lnTo>
                      <a:lnTo>
                        <a:pt x="0" y="509"/>
                      </a:lnTo>
                      <a:lnTo>
                        <a:pt x="0" y="599"/>
                      </a:lnTo>
                      <a:lnTo>
                        <a:pt x="0" y="694"/>
                      </a:lnTo>
                      <a:lnTo>
                        <a:pt x="0" y="792"/>
                      </a:lnTo>
                      <a:lnTo>
                        <a:pt x="0" y="892"/>
                      </a:lnTo>
                      <a:lnTo>
                        <a:pt x="0" y="994"/>
                      </a:lnTo>
                      <a:lnTo>
                        <a:pt x="0" y="1098"/>
                      </a:lnTo>
                      <a:lnTo>
                        <a:pt x="0" y="1202"/>
                      </a:lnTo>
                      <a:lnTo>
                        <a:pt x="0" y="1304"/>
                      </a:lnTo>
                      <a:lnTo>
                        <a:pt x="0" y="1407"/>
                      </a:lnTo>
                      <a:lnTo>
                        <a:pt x="0" y="1508"/>
                      </a:lnTo>
                      <a:lnTo>
                        <a:pt x="0" y="1605"/>
                      </a:lnTo>
                      <a:lnTo>
                        <a:pt x="0" y="1699"/>
                      </a:lnTo>
                      <a:lnTo>
                        <a:pt x="0" y="1788"/>
                      </a:lnTo>
                      <a:lnTo>
                        <a:pt x="0" y="1874"/>
                      </a:lnTo>
                      <a:lnTo>
                        <a:pt x="0" y="1953"/>
                      </a:lnTo>
                      <a:lnTo>
                        <a:pt x="0" y="2026"/>
                      </a:lnTo>
                      <a:lnTo>
                        <a:pt x="0" y="2091"/>
                      </a:lnTo>
                      <a:lnTo>
                        <a:pt x="0" y="2148"/>
                      </a:lnTo>
                      <a:lnTo>
                        <a:pt x="0" y="2197"/>
                      </a:lnTo>
                      <a:lnTo>
                        <a:pt x="0" y="2237"/>
                      </a:lnTo>
                      <a:lnTo>
                        <a:pt x="0" y="2266"/>
                      </a:lnTo>
                      <a:lnTo>
                        <a:pt x="0" y="2284"/>
                      </a:lnTo>
                      <a:lnTo>
                        <a:pt x="0" y="2290"/>
                      </a:lnTo>
                      <a:lnTo>
                        <a:pt x="14" y="2290"/>
                      </a:lnTo>
                      <a:lnTo>
                        <a:pt x="14" y="2284"/>
                      </a:lnTo>
                      <a:lnTo>
                        <a:pt x="14" y="2266"/>
                      </a:lnTo>
                      <a:lnTo>
                        <a:pt x="14" y="2237"/>
                      </a:lnTo>
                      <a:lnTo>
                        <a:pt x="14" y="2197"/>
                      </a:lnTo>
                      <a:lnTo>
                        <a:pt x="14" y="2148"/>
                      </a:lnTo>
                      <a:lnTo>
                        <a:pt x="14" y="2091"/>
                      </a:lnTo>
                      <a:lnTo>
                        <a:pt x="14" y="2026"/>
                      </a:lnTo>
                      <a:lnTo>
                        <a:pt x="14" y="1953"/>
                      </a:lnTo>
                      <a:lnTo>
                        <a:pt x="14" y="1874"/>
                      </a:lnTo>
                      <a:lnTo>
                        <a:pt x="14" y="1788"/>
                      </a:lnTo>
                      <a:lnTo>
                        <a:pt x="14" y="1699"/>
                      </a:lnTo>
                      <a:lnTo>
                        <a:pt x="14" y="1605"/>
                      </a:lnTo>
                      <a:lnTo>
                        <a:pt x="14" y="1508"/>
                      </a:lnTo>
                      <a:lnTo>
                        <a:pt x="14" y="1407"/>
                      </a:lnTo>
                      <a:lnTo>
                        <a:pt x="14" y="1304"/>
                      </a:lnTo>
                      <a:lnTo>
                        <a:pt x="14" y="1202"/>
                      </a:lnTo>
                      <a:lnTo>
                        <a:pt x="14" y="1098"/>
                      </a:lnTo>
                      <a:lnTo>
                        <a:pt x="14" y="994"/>
                      </a:lnTo>
                      <a:lnTo>
                        <a:pt x="14" y="892"/>
                      </a:lnTo>
                      <a:lnTo>
                        <a:pt x="14" y="792"/>
                      </a:lnTo>
                      <a:lnTo>
                        <a:pt x="14" y="694"/>
                      </a:lnTo>
                      <a:lnTo>
                        <a:pt x="14" y="599"/>
                      </a:lnTo>
                      <a:lnTo>
                        <a:pt x="14" y="509"/>
                      </a:lnTo>
                      <a:lnTo>
                        <a:pt x="14" y="423"/>
                      </a:lnTo>
                      <a:lnTo>
                        <a:pt x="14" y="343"/>
                      </a:lnTo>
                      <a:lnTo>
                        <a:pt x="14" y="270"/>
                      </a:lnTo>
                      <a:lnTo>
                        <a:pt x="14" y="204"/>
                      </a:lnTo>
                      <a:lnTo>
                        <a:pt x="14" y="146"/>
                      </a:lnTo>
                      <a:lnTo>
                        <a:pt x="14" y="96"/>
                      </a:lnTo>
                      <a:lnTo>
                        <a:pt x="14" y="56"/>
                      </a:lnTo>
                      <a:lnTo>
                        <a:pt x="14" y="26"/>
                      </a:lnTo>
                      <a:lnTo>
                        <a:pt x="14" y="7"/>
                      </a:lnTo>
                      <a:lnTo>
                        <a:pt x="7" y="1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3" name="CustomShape 34"/>
                <p:cNvSpPr/>
                <p:nvPr/>
              </p:nvSpPr>
              <p:spPr>
                <a:xfrm>
                  <a:off x="2127240" y="2362320"/>
                  <a:ext cx="20520" cy="155520"/>
                </a:xfrm>
                <a:custGeom>
                  <a:avLst/>
                  <a:gdLst/>
                  <a:ah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4" name="CustomShape 35"/>
                <p:cNvSpPr/>
                <p:nvPr/>
              </p:nvSpPr>
              <p:spPr>
                <a:xfrm>
                  <a:off x="3033720" y="2362320"/>
                  <a:ext cx="20520" cy="155520"/>
                </a:xfrm>
                <a:custGeom>
                  <a:avLst/>
                  <a:gdLst/>
                  <a:ahLst/>
                  <a:rect l="l" t="t" r="r" b="b"/>
                  <a:pathLst>
                    <a:path w="14" h="143">
                      <a:moveTo>
                        <a:pt x="7" y="143"/>
                      </a:moveTo>
                      <a:lnTo>
                        <a:pt x="14" y="14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7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5" name="Line 36"/>
                <p:cNvSpPr/>
                <p:nvPr/>
              </p:nvSpPr>
              <p:spPr>
                <a:xfrm flipV="1">
                  <a:off x="2769480" y="5258520"/>
                  <a:ext cx="1800" cy="5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6" name="CustomShape 37"/>
                <p:cNvSpPr/>
                <p:nvPr/>
              </p:nvSpPr>
              <p:spPr>
                <a:xfrm>
                  <a:off x="2747880" y="5170680"/>
                  <a:ext cx="2880" cy="4680"/>
                </a:xfrm>
                <a:custGeom>
                  <a:avLst/>
                  <a:gdLst/>
                  <a:ahLst/>
                  <a:rect l="l" t="t" r="r" b="b"/>
                  <a:pathLst>
                    <a:path w="3" h="6">
                      <a:moveTo>
                        <a:pt x="3" y="6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7" name="Line 38"/>
                <p:cNvSpPr/>
                <p:nvPr/>
              </p:nvSpPr>
              <p:spPr>
                <a:xfrm>
                  <a:off x="2355480" y="5278320"/>
                  <a:ext cx="7920" cy="43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8" name="CustomShape 39"/>
                <p:cNvSpPr/>
                <p:nvPr/>
              </p:nvSpPr>
              <p:spPr>
                <a:xfrm>
                  <a:off x="2411280" y="5303880"/>
                  <a:ext cx="6120" cy="144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0" y="0"/>
                      </a:moveTo>
                      <a:lnTo>
                        <a:pt x="5" y="3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9" name="Line 40"/>
                <p:cNvSpPr/>
                <p:nvPr/>
              </p:nvSpPr>
              <p:spPr>
                <a:xfrm>
                  <a:off x="2468160" y="5323320"/>
                  <a:ext cx="9360" cy="216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0" name="CustomShape 41"/>
                <p:cNvSpPr/>
                <p:nvPr/>
              </p:nvSpPr>
              <p:spPr>
                <a:xfrm>
                  <a:off x="2530440" y="5335560"/>
                  <a:ext cx="9360" cy="144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1" name="Line 42"/>
                <p:cNvSpPr/>
                <p:nvPr/>
              </p:nvSpPr>
              <p:spPr>
                <a:xfrm flipV="1">
                  <a:off x="2594880" y="5342040"/>
                  <a:ext cx="9720" cy="1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2" name="Line 43"/>
                <p:cNvSpPr/>
                <p:nvPr/>
              </p:nvSpPr>
              <p:spPr>
                <a:xfrm flipV="1">
                  <a:off x="2656800" y="5334480"/>
                  <a:ext cx="11160" cy="1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" name="CustomShape 44"/>
                <p:cNvSpPr/>
                <p:nvPr/>
              </p:nvSpPr>
              <p:spPr>
                <a:xfrm>
                  <a:off x="2722680" y="5325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7" y="0"/>
                      </a:lnTo>
                    </a:path>
                  </a:pathLst>
                </a:custGeom>
                <a:noFill/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4" name="Line 45"/>
                <p:cNvSpPr/>
                <p:nvPr/>
              </p:nvSpPr>
              <p:spPr>
                <a:xfrm flipV="1">
                  <a:off x="2752200" y="5284800"/>
                  <a:ext cx="4680" cy="5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35" name="CustomShape 46"/>
              <p:cNvSpPr/>
              <p:nvPr/>
            </p:nvSpPr>
            <p:spPr>
              <a:xfrm>
                <a:off x="2135160" y="5329080"/>
                <a:ext cx="89208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ru-RU" sz="2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Кровь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  <p:grpSp>
          <p:nvGrpSpPr>
            <p:cNvPr id="236" name="Group 47"/>
            <p:cNvGrpSpPr/>
            <p:nvPr/>
          </p:nvGrpSpPr>
          <p:grpSpPr>
            <a:xfrm>
              <a:off x="3633840" y="830160"/>
              <a:ext cx="2009880" cy="4953960"/>
              <a:chOff x="3633840" y="830160"/>
              <a:chExt cx="2009880" cy="4953960"/>
            </a:xfrm>
          </p:grpSpPr>
          <p:grpSp>
            <p:nvGrpSpPr>
              <p:cNvPr id="237" name="Group 48"/>
              <p:cNvGrpSpPr/>
              <p:nvPr/>
            </p:nvGrpSpPr>
            <p:grpSpPr>
              <a:xfrm>
                <a:off x="3633840" y="830160"/>
                <a:ext cx="2009880" cy="1393920"/>
                <a:chOff x="3633840" y="830160"/>
                <a:chExt cx="2009880" cy="1393920"/>
              </a:xfrm>
            </p:grpSpPr>
            <p:sp>
              <p:nvSpPr>
                <p:cNvPr id="238" name="CustomShape 49"/>
                <p:cNvSpPr/>
                <p:nvPr/>
              </p:nvSpPr>
              <p:spPr>
                <a:xfrm>
                  <a:off x="4378320" y="1206360"/>
                  <a:ext cx="429840" cy="1017720"/>
                </a:xfrm>
                <a:prstGeom prst="downArrow">
                  <a:avLst>
                    <a:gd name="adj1" fmla="val 6519"/>
                    <a:gd name="adj2" fmla="val 56460"/>
                  </a:avLst>
                </a:prstGeom>
                <a:solidFill>
                  <a:schemeClr val="bg2"/>
                </a:solidFill>
                <a:ln w="9360">
                  <a:solidFill>
                    <a:schemeClr val="tx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9" name="CustomShape 50"/>
                <p:cNvSpPr/>
                <p:nvPr/>
              </p:nvSpPr>
              <p:spPr>
                <a:xfrm>
                  <a:off x="3633840" y="830160"/>
                  <a:ext cx="2009880" cy="45540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i="1" lang="ru-RU" sz="24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3. </a:t>
                  </a:r>
                  <a:r>
                    <a:rPr b="0" i="1" lang="ru-RU" sz="24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rPr>
                    <a:t>Гемолитик </a:t>
                  </a:r>
                  <a:endParaRPr b="0" lang="ru-RU" sz="2400" spc="-1" strike="noStrike">
                    <a:latin typeface="Arial"/>
                  </a:endParaRPr>
                </a:p>
              </p:txBody>
            </p:sp>
          </p:grpSp>
          <p:sp>
            <p:nvSpPr>
              <p:cNvPr id="240" name="CustomShape 51"/>
              <p:cNvSpPr/>
              <p:nvPr/>
            </p:nvSpPr>
            <p:spPr>
              <a:xfrm>
                <a:off x="3839760" y="5389560"/>
                <a:ext cx="142488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ru-RU" sz="2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WBC &amp; HGB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  <p:grpSp>
          <p:nvGrpSpPr>
            <p:cNvPr id="241" name="Group 52"/>
            <p:cNvGrpSpPr/>
            <p:nvPr/>
          </p:nvGrpSpPr>
          <p:grpSpPr>
            <a:xfrm>
              <a:off x="4857840" y="1276200"/>
              <a:ext cx="2199960" cy="4480920"/>
              <a:chOff x="4857840" y="1276200"/>
              <a:chExt cx="2199960" cy="4480920"/>
            </a:xfrm>
          </p:grpSpPr>
          <p:grpSp>
            <p:nvGrpSpPr>
              <p:cNvPr id="242" name="Group 53"/>
              <p:cNvGrpSpPr/>
              <p:nvPr/>
            </p:nvGrpSpPr>
            <p:grpSpPr>
              <a:xfrm>
                <a:off x="4857840" y="1276200"/>
                <a:ext cx="2047680" cy="4084560"/>
                <a:chOff x="4857840" y="1276200"/>
                <a:chExt cx="2047680" cy="4084560"/>
              </a:xfrm>
            </p:grpSpPr>
            <p:grpSp>
              <p:nvGrpSpPr>
                <p:cNvPr id="243" name="Group 54"/>
                <p:cNvGrpSpPr/>
                <p:nvPr/>
              </p:nvGrpSpPr>
              <p:grpSpPr>
                <a:xfrm>
                  <a:off x="5975280" y="2374920"/>
                  <a:ext cx="930240" cy="2985840"/>
                  <a:chOff x="5975280" y="2374920"/>
                  <a:chExt cx="930240" cy="2985840"/>
                </a:xfrm>
              </p:grpSpPr>
              <p:sp>
                <p:nvSpPr>
                  <p:cNvPr id="244" name="CustomShape 55"/>
                  <p:cNvSpPr/>
                  <p:nvPr/>
                </p:nvSpPr>
                <p:spPr>
                  <a:xfrm>
                    <a:off x="5986440" y="3376440"/>
                    <a:ext cx="888840" cy="19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73" h="2568">
                        <a:moveTo>
                          <a:pt x="572" y="0"/>
                        </a:moveTo>
                        <a:lnTo>
                          <a:pt x="572" y="2283"/>
                        </a:lnTo>
                        <a:lnTo>
                          <a:pt x="572" y="2280"/>
                        </a:lnTo>
                        <a:lnTo>
                          <a:pt x="572" y="2275"/>
                        </a:lnTo>
                        <a:lnTo>
                          <a:pt x="572" y="2268"/>
                        </a:lnTo>
                        <a:lnTo>
                          <a:pt x="572" y="2261"/>
                        </a:lnTo>
                        <a:lnTo>
                          <a:pt x="572" y="2258"/>
                        </a:lnTo>
                        <a:lnTo>
                          <a:pt x="572" y="2266"/>
                        </a:lnTo>
                        <a:lnTo>
                          <a:pt x="573" y="2283"/>
                        </a:lnTo>
                        <a:lnTo>
                          <a:pt x="572" y="2311"/>
                        </a:lnTo>
                        <a:lnTo>
                          <a:pt x="568" y="2339"/>
                        </a:lnTo>
                        <a:lnTo>
                          <a:pt x="560" y="2365"/>
                        </a:lnTo>
                        <a:lnTo>
                          <a:pt x="549" y="2391"/>
                        </a:lnTo>
                        <a:lnTo>
                          <a:pt x="536" y="2416"/>
                        </a:lnTo>
                        <a:lnTo>
                          <a:pt x="520" y="2440"/>
                        </a:lnTo>
                        <a:lnTo>
                          <a:pt x="503" y="2462"/>
                        </a:lnTo>
                        <a:lnTo>
                          <a:pt x="482" y="2482"/>
                        </a:lnTo>
                        <a:lnTo>
                          <a:pt x="460" y="2501"/>
                        </a:lnTo>
                        <a:lnTo>
                          <a:pt x="438" y="2518"/>
                        </a:lnTo>
                        <a:lnTo>
                          <a:pt x="414" y="2533"/>
                        </a:lnTo>
                        <a:lnTo>
                          <a:pt x="388" y="2545"/>
                        </a:lnTo>
                        <a:lnTo>
                          <a:pt x="362" y="2554"/>
                        </a:lnTo>
                        <a:lnTo>
                          <a:pt x="336" y="2562"/>
                        </a:lnTo>
                        <a:lnTo>
                          <a:pt x="311" y="2567"/>
                        </a:lnTo>
                        <a:lnTo>
                          <a:pt x="285" y="2568"/>
                        </a:lnTo>
                        <a:lnTo>
                          <a:pt x="258" y="2567"/>
                        </a:lnTo>
                        <a:lnTo>
                          <a:pt x="233" y="2561"/>
                        </a:lnTo>
                        <a:lnTo>
                          <a:pt x="207" y="2554"/>
                        </a:lnTo>
                        <a:lnTo>
                          <a:pt x="182" y="2544"/>
                        </a:lnTo>
                        <a:lnTo>
                          <a:pt x="158" y="2530"/>
                        </a:lnTo>
                        <a:lnTo>
                          <a:pt x="134" y="2516"/>
                        </a:lnTo>
                        <a:lnTo>
                          <a:pt x="112" y="2498"/>
                        </a:lnTo>
                        <a:lnTo>
                          <a:pt x="92" y="2479"/>
                        </a:lnTo>
                        <a:lnTo>
                          <a:pt x="72" y="2458"/>
                        </a:lnTo>
                        <a:lnTo>
                          <a:pt x="54" y="2436"/>
                        </a:lnTo>
                        <a:lnTo>
                          <a:pt x="39" y="2412"/>
                        </a:lnTo>
                        <a:lnTo>
                          <a:pt x="25" y="2388"/>
                        </a:lnTo>
                        <a:lnTo>
                          <a:pt x="15" y="2361"/>
                        </a:lnTo>
                        <a:lnTo>
                          <a:pt x="7" y="2336"/>
                        </a:lnTo>
                        <a:lnTo>
                          <a:pt x="1" y="2309"/>
                        </a:lnTo>
                        <a:lnTo>
                          <a:pt x="0" y="2283"/>
                        </a:lnTo>
                        <a:lnTo>
                          <a:pt x="0" y="2277"/>
                        </a:lnTo>
                        <a:lnTo>
                          <a:pt x="0" y="2259"/>
                        </a:lnTo>
                        <a:lnTo>
                          <a:pt x="0" y="2230"/>
                        </a:lnTo>
                        <a:lnTo>
                          <a:pt x="0" y="2190"/>
                        </a:lnTo>
                        <a:lnTo>
                          <a:pt x="0" y="2141"/>
                        </a:lnTo>
                        <a:lnTo>
                          <a:pt x="0" y="2084"/>
                        </a:lnTo>
                        <a:lnTo>
                          <a:pt x="0" y="2019"/>
                        </a:lnTo>
                        <a:lnTo>
                          <a:pt x="0" y="1946"/>
                        </a:lnTo>
                        <a:lnTo>
                          <a:pt x="0" y="1867"/>
                        </a:lnTo>
                        <a:lnTo>
                          <a:pt x="0" y="1781"/>
                        </a:lnTo>
                        <a:lnTo>
                          <a:pt x="0" y="1692"/>
                        </a:lnTo>
                        <a:lnTo>
                          <a:pt x="0" y="1598"/>
                        </a:lnTo>
                        <a:lnTo>
                          <a:pt x="0" y="1501"/>
                        </a:lnTo>
                        <a:lnTo>
                          <a:pt x="0" y="1400"/>
                        </a:lnTo>
                        <a:lnTo>
                          <a:pt x="0" y="1297"/>
                        </a:lnTo>
                        <a:lnTo>
                          <a:pt x="0" y="1195"/>
                        </a:lnTo>
                        <a:lnTo>
                          <a:pt x="0" y="1091"/>
                        </a:lnTo>
                        <a:lnTo>
                          <a:pt x="0" y="987"/>
                        </a:lnTo>
                        <a:lnTo>
                          <a:pt x="0" y="885"/>
                        </a:lnTo>
                        <a:lnTo>
                          <a:pt x="0" y="785"/>
                        </a:lnTo>
                        <a:lnTo>
                          <a:pt x="0" y="687"/>
                        </a:lnTo>
                        <a:lnTo>
                          <a:pt x="0" y="592"/>
                        </a:lnTo>
                        <a:lnTo>
                          <a:pt x="0" y="502"/>
                        </a:lnTo>
                        <a:lnTo>
                          <a:pt x="0" y="416"/>
                        </a:lnTo>
                        <a:lnTo>
                          <a:pt x="0" y="336"/>
                        </a:lnTo>
                        <a:lnTo>
                          <a:pt x="0" y="263"/>
                        </a:lnTo>
                        <a:lnTo>
                          <a:pt x="0" y="197"/>
                        </a:lnTo>
                        <a:lnTo>
                          <a:pt x="0" y="139"/>
                        </a:lnTo>
                        <a:lnTo>
                          <a:pt x="0" y="89"/>
                        </a:lnTo>
                        <a:lnTo>
                          <a:pt x="0" y="49"/>
                        </a:ln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572" y="0"/>
                        </a:lnTo>
                        <a:close/>
                      </a:path>
                    </a:pathLst>
                  </a:custGeom>
                  <a:solidFill>
                    <a:srgbClr val="ffcccc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5" name="CustomShape 56"/>
                  <p:cNvSpPr/>
                  <p:nvPr/>
                </p:nvSpPr>
                <p:spPr>
                  <a:xfrm>
                    <a:off x="6883560" y="2532240"/>
                    <a:ext cx="20520" cy="250812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2283">
                        <a:moveTo>
                          <a:pt x="0" y="2283"/>
                        </a:moveTo>
                        <a:lnTo>
                          <a:pt x="14" y="228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2283"/>
                        </a:lnTo>
                        <a:lnTo>
                          <a:pt x="14" y="2283"/>
                        </a:lnTo>
                        <a:lnTo>
                          <a:pt x="0" y="2283"/>
                        </a:lnTo>
                        <a:lnTo>
                          <a:pt x="7" y="2283"/>
                        </a:lnTo>
                        <a:lnTo>
                          <a:pt x="14" y="2283"/>
                        </a:lnTo>
                        <a:lnTo>
                          <a:pt x="0" y="22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6" name="CustomShape 57"/>
                  <p:cNvSpPr/>
                  <p:nvPr/>
                </p:nvSpPr>
                <p:spPr>
                  <a:xfrm>
                    <a:off x="6438960" y="5041800"/>
                    <a:ext cx="46656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" h="292">
                        <a:moveTo>
                          <a:pt x="0" y="292"/>
                        </a:moveTo>
                        <a:lnTo>
                          <a:pt x="0" y="292"/>
                        </a:lnTo>
                        <a:lnTo>
                          <a:pt x="27" y="291"/>
                        </a:lnTo>
                        <a:lnTo>
                          <a:pt x="52" y="286"/>
                        </a:lnTo>
                        <a:lnTo>
                          <a:pt x="79" y="278"/>
                        </a:lnTo>
                        <a:lnTo>
                          <a:pt x="106" y="269"/>
                        </a:lnTo>
                        <a:lnTo>
                          <a:pt x="132" y="255"/>
                        </a:lnTo>
                        <a:lnTo>
                          <a:pt x="156" y="241"/>
                        </a:lnTo>
                        <a:lnTo>
                          <a:pt x="180" y="223"/>
                        </a:lnTo>
                        <a:lnTo>
                          <a:pt x="202" y="204"/>
                        </a:lnTo>
                        <a:lnTo>
                          <a:pt x="222" y="183"/>
                        </a:lnTo>
                        <a:lnTo>
                          <a:pt x="240" y="162"/>
                        </a:lnTo>
                        <a:lnTo>
                          <a:pt x="256" y="137"/>
                        </a:lnTo>
                        <a:lnTo>
                          <a:pt x="270" y="112"/>
                        </a:lnTo>
                        <a:lnTo>
                          <a:pt x="282" y="84"/>
                        </a:lnTo>
                        <a:lnTo>
                          <a:pt x="290" y="57"/>
                        </a:lnTo>
                        <a:lnTo>
                          <a:pt x="294" y="29"/>
                        </a:lnTo>
                        <a:lnTo>
                          <a:pt x="295" y="0"/>
                        </a:lnTo>
                        <a:lnTo>
                          <a:pt x="282" y="0"/>
                        </a:lnTo>
                        <a:lnTo>
                          <a:pt x="280" y="27"/>
                        </a:lnTo>
                        <a:lnTo>
                          <a:pt x="276" y="54"/>
                        </a:lnTo>
                        <a:lnTo>
                          <a:pt x="268" y="80"/>
                        </a:lnTo>
                        <a:lnTo>
                          <a:pt x="259" y="105"/>
                        </a:lnTo>
                        <a:lnTo>
                          <a:pt x="245" y="130"/>
                        </a:lnTo>
                        <a:lnTo>
                          <a:pt x="229" y="153"/>
                        </a:lnTo>
                        <a:lnTo>
                          <a:pt x="213" y="174"/>
                        </a:lnTo>
                        <a:lnTo>
                          <a:pt x="192" y="195"/>
                        </a:lnTo>
                        <a:lnTo>
                          <a:pt x="171" y="212"/>
                        </a:lnTo>
                        <a:lnTo>
                          <a:pt x="149" y="229"/>
                        </a:lnTo>
                        <a:lnTo>
                          <a:pt x="125" y="244"/>
                        </a:lnTo>
                        <a:lnTo>
                          <a:pt x="101" y="255"/>
                        </a:lnTo>
                        <a:lnTo>
                          <a:pt x="75" y="264"/>
                        </a:lnTo>
                        <a:lnTo>
                          <a:pt x="50" y="272"/>
                        </a:lnTo>
                        <a:lnTo>
                          <a:pt x="25" y="277"/>
                        </a:lnTo>
                        <a:lnTo>
                          <a:pt x="0" y="278"/>
                        </a:lnTo>
                        <a:lnTo>
                          <a:pt x="0" y="2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7" name="CustomShape 58"/>
                  <p:cNvSpPr/>
                  <p:nvPr/>
                </p:nvSpPr>
                <p:spPr>
                  <a:xfrm>
                    <a:off x="5975280" y="5041800"/>
                    <a:ext cx="46188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292" h="29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27"/>
                        </a:lnTo>
                        <a:lnTo>
                          <a:pt x="7" y="56"/>
                        </a:lnTo>
                        <a:lnTo>
                          <a:pt x="15" y="81"/>
                        </a:lnTo>
                        <a:lnTo>
                          <a:pt x="27" y="108"/>
                        </a:lnTo>
                        <a:lnTo>
                          <a:pt x="40" y="132"/>
                        </a:lnTo>
                        <a:lnTo>
                          <a:pt x="55" y="156"/>
                        </a:lnTo>
                        <a:lnTo>
                          <a:pt x="73" y="180"/>
                        </a:lnTo>
                        <a:lnTo>
                          <a:pt x="94" y="201"/>
                        </a:lnTo>
                        <a:lnTo>
                          <a:pt x="115" y="221"/>
                        </a:lnTo>
                        <a:lnTo>
                          <a:pt x="137" y="238"/>
                        </a:lnTo>
                        <a:lnTo>
                          <a:pt x="161" y="253"/>
                        </a:lnTo>
                        <a:lnTo>
                          <a:pt x="185" y="267"/>
                        </a:lnTo>
                        <a:lnTo>
                          <a:pt x="212" y="278"/>
                        </a:lnTo>
                        <a:lnTo>
                          <a:pt x="239" y="285"/>
                        </a:lnTo>
                        <a:lnTo>
                          <a:pt x="264" y="291"/>
                        </a:lnTo>
                        <a:lnTo>
                          <a:pt x="292" y="292"/>
                        </a:lnTo>
                        <a:lnTo>
                          <a:pt x="292" y="278"/>
                        </a:lnTo>
                        <a:lnTo>
                          <a:pt x="266" y="277"/>
                        </a:lnTo>
                        <a:lnTo>
                          <a:pt x="241" y="271"/>
                        </a:lnTo>
                        <a:lnTo>
                          <a:pt x="216" y="264"/>
                        </a:lnTo>
                        <a:lnTo>
                          <a:pt x="192" y="255"/>
                        </a:lnTo>
                        <a:lnTo>
                          <a:pt x="168" y="242"/>
                        </a:lnTo>
                        <a:lnTo>
                          <a:pt x="144" y="227"/>
                        </a:lnTo>
                        <a:lnTo>
                          <a:pt x="124" y="210"/>
                        </a:lnTo>
                        <a:lnTo>
                          <a:pt x="103" y="191"/>
                        </a:lnTo>
                        <a:lnTo>
                          <a:pt x="85" y="171"/>
                        </a:lnTo>
                        <a:lnTo>
                          <a:pt x="67" y="149"/>
                        </a:lnTo>
                        <a:lnTo>
                          <a:pt x="52" y="125"/>
                        </a:lnTo>
                        <a:lnTo>
                          <a:pt x="38" y="101"/>
                        </a:lnTo>
                        <a:lnTo>
                          <a:pt x="29" y="76"/>
                        </a:lnTo>
                        <a:lnTo>
                          <a:pt x="21" y="51"/>
                        </a:lnTo>
                        <a:lnTo>
                          <a:pt x="15" y="25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8" name="CustomShape 59"/>
                  <p:cNvSpPr/>
                  <p:nvPr/>
                </p:nvSpPr>
                <p:spPr>
                  <a:xfrm>
                    <a:off x="5975280" y="2523960"/>
                    <a:ext cx="20520" cy="251604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2290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0" y="26"/>
                        </a:lnTo>
                        <a:lnTo>
                          <a:pt x="0" y="56"/>
                        </a:lnTo>
                        <a:lnTo>
                          <a:pt x="0" y="96"/>
                        </a:lnTo>
                        <a:lnTo>
                          <a:pt x="0" y="146"/>
                        </a:lnTo>
                        <a:lnTo>
                          <a:pt x="0" y="204"/>
                        </a:lnTo>
                        <a:lnTo>
                          <a:pt x="0" y="270"/>
                        </a:lnTo>
                        <a:lnTo>
                          <a:pt x="0" y="343"/>
                        </a:lnTo>
                        <a:lnTo>
                          <a:pt x="0" y="423"/>
                        </a:lnTo>
                        <a:lnTo>
                          <a:pt x="0" y="509"/>
                        </a:lnTo>
                        <a:lnTo>
                          <a:pt x="0" y="599"/>
                        </a:lnTo>
                        <a:lnTo>
                          <a:pt x="0" y="694"/>
                        </a:lnTo>
                        <a:lnTo>
                          <a:pt x="0" y="792"/>
                        </a:lnTo>
                        <a:lnTo>
                          <a:pt x="0" y="892"/>
                        </a:lnTo>
                        <a:lnTo>
                          <a:pt x="0" y="994"/>
                        </a:lnTo>
                        <a:lnTo>
                          <a:pt x="0" y="1098"/>
                        </a:lnTo>
                        <a:lnTo>
                          <a:pt x="0" y="1202"/>
                        </a:lnTo>
                        <a:lnTo>
                          <a:pt x="0" y="1304"/>
                        </a:lnTo>
                        <a:lnTo>
                          <a:pt x="0" y="1407"/>
                        </a:lnTo>
                        <a:lnTo>
                          <a:pt x="0" y="1508"/>
                        </a:lnTo>
                        <a:lnTo>
                          <a:pt x="0" y="1605"/>
                        </a:lnTo>
                        <a:lnTo>
                          <a:pt x="0" y="1699"/>
                        </a:lnTo>
                        <a:lnTo>
                          <a:pt x="0" y="1788"/>
                        </a:lnTo>
                        <a:lnTo>
                          <a:pt x="0" y="1874"/>
                        </a:lnTo>
                        <a:lnTo>
                          <a:pt x="0" y="1953"/>
                        </a:lnTo>
                        <a:lnTo>
                          <a:pt x="0" y="2026"/>
                        </a:lnTo>
                        <a:lnTo>
                          <a:pt x="0" y="2091"/>
                        </a:lnTo>
                        <a:lnTo>
                          <a:pt x="0" y="2148"/>
                        </a:lnTo>
                        <a:lnTo>
                          <a:pt x="0" y="2197"/>
                        </a:lnTo>
                        <a:lnTo>
                          <a:pt x="0" y="2237"/>
                        </a:lnTo>
                        <a:lnTo>
                          <a:pt x="0" y="2266"/>
                        </a:lnTo>
                        <a:lnTo>
                          <a:pt x="0" y="2284"/>
                        </a:lnTo>
                        <a:lnTo>
                          <a:pt x="0" y="2290"/>
                        </a:lnTo>
                        <a:lnTo>
                          <a:pt x="14" y="2290"/>
                        </a:lnTo>
                        <a:lnTo>
                          <a:pt x="14" y="2284"/>
                        </a:lnTo>
                        <a:lnTo>
                          <a:pt x="14" y="2266"/>
                        </a:lnTo>
                        <a:lnTo>
                          <a:pt x="14" y="2237"/>
                        </a:lnTo>
                        <a:lnTo>
                          <a:pt x="14" y="2197"/>
                        </a:lnTo>
                        <a:lnTo>
                          <a:pt x="14" y="2148"/>
                        </a:lnTo>
                        <a:lnTo>
                          <a:pt x="14" y="2091"/>
                        </a:lnTo>
                        <a:lnTo>
                          <a:pt x="14" y="2026"/>
                        </a:lnTo>
                        <a:lnTo>
                          <a:pt x="14" y="1953"/>
                        </a:lnTo>
                        <a:lnTo>
                          <a:pt x="14" y="1874"/>
                        </a:lnTo>
                        <a:lnTo>
                          <a:pt x="14" y="1788"/>
                        </a:lnTo>
                        <a:lnTo>
                          <a:pt x="14" y="1699"/>
                        </a:lnTo>
                        <a:lnTo>
                          <a:pt x="14" y="1605"/>
                        </a:lnTo>
                        <a:lnTo>
                          <a:pt x="14" y="1508"/>
                        </a:lnTo>
                        <a:lnTo>
                          <a:pt x="14" y="1407"/>
                        </a:lnTo>
                        <a:lnTo>
                          <a:pt x="14" y="1304"/>
                        </a:lnTo>
                        <a:lnTo>
                          <a:pt x="14" y="1202"/>
                        </a:lnTo>
                        <a:lnTo>
                          <a:pt x="14" y="1098"/>
                        </a:lnTo>
                        <a:lnTo>
                          <a:pt x="14" y="994"/>
                        </a:lnTo>
                        <a:lnTo>
                          <a:pt x="14" y="892"/>
                        </a:lnTo>
                        <a:lnTo>
                          <a:pt x="14" y="792"/>
                        </a:lnTo>
                        <a:lnTo>
                          <a:pt x="14" y="694"/>
                        </a:lnTo>
                        <a:lnTo>
                          <a:pt x="14" y="599"/>
                        </a:lnTo>
                        <a:lnTo>
                          <a:pt x="14" y="509"/>
                        </a:lnTo>
                        <a:lnTo>
                          <a:pt x="14" y="423"/>
                        </a:lnTo>
                        <a:lnTo>
                          <a:pt x="14" y="343"/>
                        </a:lnTo>
                        <a:lnTo>
                          <a:pt x="14" y="270"/>
                        </a:lnTo>
                        <a:lnTo>
                          <a:pt x="14" y="204"/>
                        </a:lnTo>
                        <a:lnTo>
                          <a:pt x="14" y="146"/>
                        </a:lnTo>
                        <a:lnTo>
                          <a:pt x="14" y="96"/>
                        </a:lnTo>
                        <a:lnTo>
                          <a:pt x="14" y="56"/>
                        </a:lnTo>
                        <a:lnTo>
                          <a:pt x="14" y="26"/>
                        </a:lnTo>
                        <a:lnTo>
                          <a:pt x="14" y="7"/>
                        </a:lnTo>
                        <a:lnTo>
                          <a:pt x="7" y="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49" name="CustomShape 60"/>
                  <p:cNvSpPr/>
                  <p:nvPr/>
                </p:nvSpPr>
                <p:spPr>
                  <a:xfrm>
                    <a:off x="5975280" y="2374920"/>
                    <a:ext cx="20520" cy="15552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143">
                        <a:moveTo>
                          <a:pt x="7" y="143"/>
                        </a:moveTo>
                        <a:lnTo>
                          <a:pt x="14" y="14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43"/>
                        </a:lnTo>
                        <a:lnTo>
                          <a:pt x="7" y="1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0" name="CustomShape 61"/>
                  <p:cNvSpPr/>
                  <p:nvPr/>
                </p:nvSpPr>
                <p:spPr>
                  <a:xfrm>
                    <a:off x="6881760" y="2374920"/>
                    <a:ext cx="20520" cy="15552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143">
                        <a:moveTo>
                          <a:pt x="7" y="143"/>
                        </a:moveTo>
                        <a:lnTo>
                          <a:pt x="14" y="14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43"/>
                        </a:lnTo>
                        <a:lnTo>
                          <a:pt x="7" y="1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1" name="Line 62"/>
                  <p:cNvSpPr/>
                  <p:nvPr/>
                </p:nvSpPr>
                <p:spPr>
                  <a:xfrm flipV="1">
                    <a:off x="6617880" y="5271480"/>
                    <a:ext cx="1440" cy="46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2" name="CustomShape 63"/>
                  <p:cNvSpPr/>
                  <p:nvPr/>
                </p:nvSpPr>
                <p:spPr>
                  <a:xfrm>
                    <a:off x="6595920" y="5183280"/>
                    <a:ext cx="2880" cy="4680"/>
                  </a:xfrm>
                  <a:custGeom>
                    <a:avLst/>
                    <a:gdLst/>
                    <a:ahLst/>
                    <a:rect l="l" t="t" r="r" b="b"/>
                    <a:pathLst>
                      <a:path w="3" h="6">
                        <a:moveTo>
                          <a:pt x="3" y="6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3" name="Line 64"/>
                  <p:cNvSpPr/>
                  <p:nvPr/>
                </p:nvSpPr>
                <p:spPr>
                  <a:xfrm>
                    <a:off x="6203520" y="5290560"/>
                    <a:ext cx="7920" cy="46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4" name="CustomShape 65"/>
                  <p:cNvSpPr/>
                  <p:nvPr/>
                </p:nvSpPr>
                <p:spPr>
                  <a:xfrm>
                    <a:off x="6259680" y="5316480"/>
                    <a:ext cx="61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" h="3">
                        <a:moveTo>
                          <a:pt x="0" y="0"/>
                        </a:moveTo>
                        <a:lnTo>
                          <a:pt x="5" y="3"/>
                        </a:lnTo>
                      </a:path>
                    </a:pathLst>
                  </a:cu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5" name="Line 66"/>
                  <p:cNvSpPr/>
                  <p:nvPr/>
                </p:nvSpPr>
                <p:spPr>
                  <a:xfrm>
                    <a:off x="6316200" y="5335200"/>
                    <a:ext cx="9360" cy="2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6" name="CustomShape 67"/>
                  <p:cNvSpPr/>
                  <p:nvPr/>
                </p:nvSpPr>
                <p:spPr>
                  <a:xfrm>
                    <a:off x="6378480" y="5348160"/>
                    <a:ext cx="93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7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7" y="3"/>
                        </a:lnTo>
                      </a:path>
                    </a:pathLst>
                  </a:cu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7" name="Line 68"/>
                  <p:cNvSpPr/>
                  <p:nvPr/>
                </p:nvSpPr>
                <p:spPr>
                  <a:xfrm flipV="1">
                    <a:off x="6443280" y="5353920"/>
                    <a:ext cx="9360" cy="18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8" name="Line 69"/>
                  <p:cNvSpPr/>
                  <p:nvPr/>
                </p:nvSpPr>
                <p:spPr>
                  <a:xfrm flipV="1">
                    <a:off x="6505200" y="5346000"/>
                    <a:ext cx="10800" cy="18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59" name="CustomShape 70"/>
                  <p:cNvSpPr/>
                  <p:nvPr/>
                </p:nvSpPr>
                <p:spPr>
                  <a:xfrm>
                    <a:off x="6570720" y="5338800"/>
                    <a:ext cx="93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7" h="2">
                        <a:moveTo>
                          <a:pt x="0" y="2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0" name="Line 71"/>
                  <p:cNvSpPr/>
                  <p:nvPr/>
                </p:nvSpPr>
                <p:spPr>
                  <a:xfrm flipV="1">
                    <a:off x="6600240" y="5297040"/>
                    <a:ext cx="4680" cy="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261" name="Group 72"/>
                <p:cNvGrpSpPr/>
                <p:nvPr/>
              </p:nvGrpSpPr>
              <p:grpSpPr>
                <a:xfrm>
                  <a:off x="4857840" y="1276200"/>
                  <a:ext cx="1369800" cy="1901880"/>
                  <a:chOff x="4857840" y="1276200"/>
                  <a:chExt cx="1369800" cy="1901880"/>
                </a:xfrm>
              </p:grpSpPr>
              <p:sp>
                <p:nvSpPr>
                  <p:cNvPr id="262" name="CustomShape 73"/>
                  <p:cNvSpPr/>
                  <p:nvPr/>
                </p:nvSpPr>
                <p:spPr>
                  <a:xfrm>
                    <a:off x="4857840" y="1712880"/>
                    <a:ext cx="1369800" cy="1465200"/>
                  </a:xfrm>
                  <a:custGeom>
                    <a:avLst/>
                    <a:gdLst/>
                    <a:ahLst/>
                    <a:rect l="l" t="t" r="r" b="b"/>
                    <a:pathLst>
                      <a:path w="21600" h="21600">
                        <a:moveTo>
                          <a:pt x="20828" y="7983"/>
                        </a:moveTo>
                        <a:cubicBezTo>
                          <a:pt x="19566" y="3488"/>
                          <a:pt x="15468" y="383"/>
                          <a:pt x="10800" y="383"/>
                        </a:cubicBezTo>
                        <a:cubicBezTo>
                          <a:pt x="5046" y="383"/>
                          <a:pt x="383" y="5046"/>
                          <a:pt x="383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5639" y="0"/>
                          <a:pt x="19888" y="3219"/>
                          <a:pt x="21197" y="7879"/>
                        </a:cubicBezTo>
                        <a:lnTo>
                          <a:pt x="23797" y="7149"/>
                        </a:lnTo>
                        <a:lnTo>
                          <a:pt x="21795" y="10715"/>
                        </a:lnTo>
                        <a:lnTo>
                          <a:pt x="18229" y="8713"/>
                        </a:lnTo>
                        <a:lnTo>
                          <a:pt x="20828" y="798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360">
                    <a:solidFill>
                      <a:schemeClr val="tx1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263" name="CustomShape 74"/>
                  <p:cNvSpPr/>
                  <p:nvPr/>
                </p:nvSpPr>
                <p:spPr>
                  <a:xfrm>
                    <a:off x="5366880" y="1276200"/>
                    <a:ext cx="414360" cy="455400"/>
                  </a:xfrm>
                  <a:prstGeom prst="rect">
                    <a:avLst/>
                  </a:prstGeom>
                  <a:noFill/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5000" bIns="45000">
                    <a:spAutoFit/>
                  </a:bodyPr>
                  <a:p>
                    <a:pPr>
                      <a:lnSpc>
                        <a:spcPct val="100000"/>
                      </a:lnSpc>
                    </a:pPr>
                    <a:r>
                      <a:rPr b="1" i="1" lang="ru-RU" sz="24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2.</a:t>
                    </a:r>
                    <a:endParaRPr b="0" lang="ru-RU" sz="2400" spc="-1" strike="noStrike">
                      <a:latin typeface="Arial"/>
                    </a:endParaRPr>
                  </a:p>
                </p:txBody>
              </p:sp>
            </p:grpSp>
          </p:grpSp>
          <p:sp>
            <p:nvSpPr>
              <p:cNvPr id="264" name="CustomShape 75"/>
              <p:cNvSpPr/>
              <p:nvPr/>
            </p:nvSpPr>
            <p:spPr>
              <a:xfrm>
                <a:off x="5837400" y="5362560"/>
                <a:ext cx="122040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ru-RU" sz="2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RBC &amp; PLT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</p:grpSp>
      <p:sp>
        <p:nvSpPr>
          <p:cNvPr id="265" name="CustomShape 76"/>
          <p:cNvSpPr/>
          <p:nvPr/>
        </p:nvSpPr>
        <p:spPr>
          <a:xfrm>
            <a:off x="0" y="5715000"/>
            <a:ext cx="9142200" cy="39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0504d"/>
                </a:solidFill>
                <a:latin typeface="Calibri"/>
                <a:ea typeface="DejaVu Sans"/>
              </a:rPr>
              <a:t>Анализаторы подготавливают два разведения проб крови.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66" name="Picture 6" descr=""/>
          <p:cNvPicPr/>
          <p:nvPr/>
        </p:nvPicPr>
        <p:blipFill>
          <a:blip r:embed="rId2"/>
          <a:stretch/>
        </p:blipFill>
        <p:spPr>
          <a:xfrm>
            <a:off x="7543800" y="6064200"/>
            <a:ext cx="1407960" cy="63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857160" y="785880"/>
            <a:ext cx="4157280" cy="4368600"/>
          </a:xfrm>
          <a:prstGeom prst="rect">
            <a:avLst/>
          </a:prstGeom>
          <a:ln w="9360"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755640" y="5157720"/>
            <a:ext cx="7449840" cy="821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4572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Камера для мікроскопічного дослідження клітин крові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69" name="Picture 5" descr=""/>
          <p:cNvPicPr/>
          <p:nvPr/>
        </p:nvPicPr>
        <p:blipFill>
          <a:blip r:embed="rId2"/>
          <a:stretch/>
        </p:blipFill>
        <p:spPr>
          <a:xfrm>
            <a:off x="5643720" y="500040"/>
            <a:ext cx="2665080" cy="1769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rcRect l="22857" t="29596" r="51942" b="27761"/>
          <a:stretch/>
        </p:blipFill>
        <p:spPr>
          <a:xfrm>
            <a:off x="1872360" y="260280"/>
            <a:ext cx="5326920" cy="50670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1152000" y="5400000"/>
            <a:ext cx="748728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Примітки: БАР – біологічно активні речовини.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805120" y="1981080"/>
            <a:ext cx="914220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539640" y="5157720"/>
            <a:ext cx="8062560" cy="516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4572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Сітка вимірювальної ділянки камери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72" name="Picture 8" descr=""/>
          <p:cNvPicPr/>
          <p:nvPr/>
        </p:nvPicPr>
        <p:blipFill>
          <a:blip r:embed="rId1"/>
          <a:stretch/>
        </p:blipFill>
        <p:spPr>
          <a:xfrm>
            <a:off x="714240" y="500040"/>
            <a:ext cx="3998880" cy="39207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273" name="Table 3"/>
          <p:cNvGraphicFramePr/>
          <p:nvPr/>
        </p:nvGraphicFramePr>
        <p:xfrm>
          <a:off x="5072040" y="785880"/>
          <a:ext cx="3571200" cy="3603240"/>
        </p:xfrm>
        <a:graphic>
          <a:graphicData uri="http://schemas.openxmlformats.org/drawingml/2006/table">
            <a:tbl>
              <a:tblPr/>
              <a:tblGrid>
                <a:gridCol w="1256760"/>
                <a:gridCol w="771480"/>
                <a:gridCol w="771480"/>
                <a:gridCol w="771840"/>
              </a:tblGrid>
              <a:tr h="42084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сеток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084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Тип нанесения сетки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гравировка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2084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Глубина камеры, мм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0,1±0,004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2084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камеры, мм</a:t>
                      </a:r>
                      <a:r>
                        <a:rPr b="1" lang="ru-RU" sz="12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0,676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084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сетки, мм</a:t>
                      </a:r>
                      <a:r>
                        <a:rPr b="1" lang="ru-RU" sz="12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6,76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560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Сторона большого квадрата, мм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0,2±0,002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6116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Сторона малого квадрата, мм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0,05±0,004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22640"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Сторона сетки, мм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3±0,005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0240" rIns="30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2,6±0,005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0240" marR="3024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4" name="CustomShape 4"/>
          <p:cNvSpPr/>
          <p:nvPr/>
        </p:nvSpPr>
        <p:spPr>
          <a:xfrm>
            <a:off x="4481280" y="-318600"/>
            <a:ext cx="17964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3" descr=""/>
          <p:cNvPicPr/>
          <p:nvPr/>
        </p:nvPicPr>
        <p:blipFill>
          <a:blip r:embed="rId1"/>
          <a:stretch/>
        </p:blipFill>
        <p:spPr>
          <a:xfrm>
            <a:off x="500040" y="285840"/>
            <a:ext cx="5310000" cy="3808080"/>
          </a:xfrm>
          <a:prstGeom prst="rect">
            <a:avLst/>
          </a:prstGeom>
          <a:ln>
            <a:noFill/>
          </a:ln>
        </p:spPr>
      </p:pic>
      <p:pic>
        <p:nvPicPr>
          <p:cNvPr id="276" name="Picture 4" descr=""/>
          <p:cNvPicPr/>
          <p:nvPr/>
        </p:nvPicPr>
        <p:blipFill>
          <a:blip r:embed="rId2"/>
          <a:srcRect l="0" t="0" r="0" b="13072"/>
          <a:stretch/>
        </p:blipFill>
        <p:spPr>
          <a:xfrm>
            <a:off x="2000160" y="4286160"/>
            <a:ext cx="2808000" cy="2427120"/>
          </a:xfrm>
          <a:prstGeom prst="rect">
            <a:avLst/>
          </a:prstGeom>
          <a:ln w="9360">
            <a:noFill/>
          </a:ln>
        </p:spPr>
      </p:pic>
      <p:pic>
        <p:nvPicPr>
          <p:cNvPr id="277" name="Picture 2" descr=""/>
          <p:cNvPicPr/>
          <p:nvPr/>
        </p:nvPicPr>
        <p:blipFill>
          <a:blip r:embed="rId3"/>
          <a:stretch/>
        </p:blipFill>
        <p:spPr>
          <a:xfrm>
            <a:off x="6572160" y="1071720"/>
            <a:ext cx="2141280" cy="4998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14200" y="197280"/>
            <a:ext cx="8713800" cy="621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3. Отримання лейкоконцентрату шляхом спонтанного осадження еритроцитів або склеювання їх розчином желатина (макрометод).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Цей метод використовують при достатній (3-5 мл) кількості крові на аналіз.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3.1. Реактиви та обладнання 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10%-й розчин желатину. Інші реактиви та обладнання як у завданні 2.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Кров беруть з ліктьової вени в об'ємі 3-5 мл і більше в пробірки з гепарином (25 од./мл) або трилоном Б (1 мл 2,7%-го розчину трилона Б на 10 мл крові).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7030a0"/>
                </a:solidFill>
                <a:latin typeface="Calibri"/>
                <a:ea typeface="DejaVu Sans"/>
              </a:rPr>
              <a:t>3.2. Одержання лейкоконцентрата.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одержання лейкоконцентрата до взятої крові додають 10% розчин желатину так, щоб його кінцева концентрація складала 1%.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Кров переміщують і витримують у водяній лазні при +37°С 15-20 хвилин.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Під дією желатину еритроцити склеюються у "монетні стовпці" і швидко осідають.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Еритроцити аглютинують і осідають також спонтанно, але для цього треба у 1,5-2 рази більше часу, ніж при використанні желатину.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14200" y="214200"/>
            <a:ext cx="8642160" cy="645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Після осідання еритроцитів плазму з лейкоцитами переносять у силіконовані пробірки і центрифугують 10 хвилин при 1500 об./хв., плазму ампулюють і зберігають при -20 С для серологічних досліджень.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Надлишкову домішку еритроцитів у осаді лізують гіпотонічним шоком. Для цього до осаду додають 2-3 мл гемолітичної рідини на 30 секунд при постійному перемішуванні.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Гемоліз припиняють додаванням 5-6 мл середовища 199 або ФСБ.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Центрифугують 5 хвилин при 1500 об./хв., надосадову рідину вилучають, осад розбавляють 0,5-1,0 мл середовища 199, підраховують лейкоцити в камері Горяєва і доводять до необхідної концентрації.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більшого виходу лейкоцитів осадження з желатиною проводять ще -2 рази.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Для цього до осаду додають ФСБ до вихідного об’єму, додають 10% розчин желатину так, щоб його кінцева концентрація складала 1%. </a:t>
            </a:r>
            <a:endParaRPr b="0" lang="ru-RU" sz="22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Далі проводять вилучення лейкоцитів за вказаною вище методикою.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 descr=""/>
          <p:cNvPicPr/>
          <p:nvPr/>
        </p:nvPicPr>
        <p:blipFill>
          <a:blip r:embed="rId1"/>
          <a:stretch/>
        </p:blipFill>
        <p:spPr>
          <a:xfrm>
            <a:off x="214200" y="785880"/>
            <a:ext cx="8507160" cy="478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14200" y="70200"/>
            <a:ext cx="8713800" cy="64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4. Отримання лімфоконцентрату за допомогою градієнту щільності - розчину фікол-верографіну.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Відділення чистої популяції лімфоцитів від інших формених елементів крові проводять різними способами: на колонках з різними заповнювачами (вата, скло, нейлон) або кульками з різних матеріалів, вкритих імуноадсорбентами, електрофоретичним, гравітаційним методами.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Останній спосіб є найбільш простим і частіше застосовується у імунологічних дослідженнях.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При цьому часто використовується ізопікнічне центрифугування у середовищах, неоднорідних за щільністю.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Під час центрифугування клітини розподіляються у середовищі відповідно своїй щільності.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Із клітин крові найбільшу щільність мають еритроцити і в порядку зменшення - поліморфноядерні клітини, моноцити, лімфоцити.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14200" y="140760"/>
            <a:ext cx="8713800" cy="64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При центрифугуванні в градієнті щільності (1,077-1,078 г/мл), розробленому А. Беюмом (1974), клітини, які мають більшу щільність (еритроцити, гранулоцити), проникають в середину розчину під дією центробіжної сили і утворюють осад. Клітини (моноцити, лімфоцити), які мають ту ж або меншу щільність, ніж щільність розчину, не можуть проникнути в щільний градієнтний розчин і залишаються у верхньому його шарі (в інтерфазі).  Одержаний зразок крові розводять у співвідношенні 1:3 розчином Хенкса без Са 2+ і Мg 2+ або ФСБ.  Розведену кров обережно нашаровують на З мл розчину фікол-урографінового градієнта з щільністю 1,077-1,078 г/мл. При цьому межа розділу фаз кров/градієнт не повинна бути порушена. Відношення розведеної крові та розчину фікол-урографіну 3:1.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Розчин фікол-урографіну готують наступним чином. Змішують 24 частини 9%-го розчину фіколу і 10 частин 34%-го розчину урографіну. Необхідну щільність розчину (1,077-1,078 г/мл) контролюють за допомогою денситометра. Розчин стерилізують через мембранний фільтр з діаметром пор 0,23 мкм.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Врівноважені пробірки центрифугують у горизонтальному роторі протягом 35-40 хвилин при прискоренні 400 g (1500 об./хв.). Центробіжне прискорення g вираховують за формулою: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g=1,1 х N</a:t>
            </a:r>
            <a:r>
              <a:rPr b="1" lang="ru-RU" sz="20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2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x R x 10</a:t>
            </a:r>
            <a:r>
              <a:rPr b="1" lang="ru-RU" sz="20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-5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,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де N - число обертів, R - радіус ротора у см, g - центробіжна сила.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" descr=""/>
          <p:cNvPicPr/>
          <p:nvPr/>
        </p:nvPicPr>
        <p:blipFill>
          <a:blip r:embed="rId1"/>
          <a:stretch/>
        </p:blipFill>
        <p:spPr>
          <a:xfrm>
            <a:off x="0" y="1071720"/>
            <a:ext cx="8829360" cy="318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357120" y="285840"/>
            <a:ext cx="8356320" cy="56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Вилучають 2/3 (по висоті над фазою) рідини, а залишену 1/3 збирають разом з кільцем мононуклеарних клітин у інтерфазі.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Зібрану суспензію переносять до силіконованої центрифужної пробірки, додають надлишок (6-8 мл) розчину Хенкса без Са 2+ і Мg 2+ або ФСБ і проводять два послідовних центрифугування (10 хвилин при 1500 об./хв.) із зміною відмиваючого розчину.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Після суспендують у 0,5 мл середовища 199 і підраховують кількість мононуклеарних клітин.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Підраховують процент виходу мононуклеарів (оптимальний 75-90%).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Використовують суспензії виділених клітин з 95-98% життєздатності.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Потім доводять концентрацію виділених клітин до потрібної для конкретного дослідження.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5. Визначення життєздатності виділених в суспензії клітин.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Життєздатність клітин оцінюють 0,2%-м розчином трипанового синього. Життєздатні клітини не повинні зафарбовуватись.  Загиблі клітини зафарбовуються. В нормі 95% клітин і більше не повинно забарвлюватись, тобто мають бути життєздатними.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14200" y="0"/>
            <a:ext cx="8785080" cy="66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З отриманої суспензії клітин, беруть аліквоту об'ємом 10 мкл і додають 90 мкл 0,1-0, 2% розчину трипанового синього.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Підготовка гемоцитометра.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Шліфоване покривне скло притирають до предметного скла гемоцитометра до появи кілець Ньютона, так, щоб покрити заштриховані області. Це призводить до утворення камери з фіксованим обсягом, оскільки края предметного скла підняті над заштрихованою поверхнею рівно на 0,1 мм. Кожна заштрихована область складається з 9 великих квадратів розміром 1х1мм, тобто обсяг, обмежений кожним великим квадратом, виявляється рівним 1мм х 1мм х 0,1 мм = 0,1 мм 3.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Заповнюють лічильну камеру гемоцитометра пофарбованою суспензією клітин за рахунок капілярного всмоктування, не переповняючи канали камер. Залишають на кілька хвилин, щоб клітини осіли і прийняли стабільність.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Підрахунок забарвлених (мертвих) клітин.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Використовується об'єктив x10. Клітини підраховують в 5 великих квадратах 1х1 мм в напрямку зліва направо зверху вниз (починають з лівого верхнього квадрата, закінчують середнім). Клітини на кордоні квадратів підраховують за правилом - враховувати клітини тільки на верхній і лівій межах. Клітини підраховуються в обох камерах (верхній і нижній). У кожній камері 9 квадратів, підраховують 5 з них, у верхній і нижній камерах. Загальна кількість квадратів - 10.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Середня кількість клітин на квадрат =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загальна кількість клітин в 10 квадратах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кількість квадратів (10).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К-ть клітин в 1 мл. суспензії = середнє число клітин в квадраті (1x1 мм.) × фактор дилюції × 10 000.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К-ть клітин в суспензії = к-ть клітин в 1 мл. × загальний обсяг суспензії (в мл.).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60000" y="461520"/>
            <a:ext cx="849456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Другий тип імунопатологічних (цитотоксичних) реакцій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включає всі патологічні процеси, пов'язані з ураженням клітини-мішені продуктами реакції антиген-антитіло.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 цьому антигенами можуть служити компоненти цитомембрани або речовини, фіксовані на її поверхні (бактеріальні токсини, лікарські препарати).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відміну від першого типу реакцій у реалізації імунної реакції на клітини бере участь комплемент, хоча такі реакції можуть бути опосередковані цитотоксичним ефектом лімфоцитів.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Ще однією особливістю цього реакцій є локалізація патологічного процесу в певному органі-мішені, в якому розвивається запалення на імунній основі.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Основними патологічними процесами, що розвиваються внаслідок даної реакції, є цитоліз, вихід лізосомальних ферментів (протеаз, фосфоліпаз, гідролаз та ін.) за межі клітини, а також вивільнення різних медіаторів запалення — фактора активації тромбоцитів, кінінів, лейкотрієнів, простагландинів та ін.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"/>
          <p:cNvPicPr/>
          <p:nvPr/>
        </p:nvPicPr>
        <p:blipFill>
          <a:blip r:embed="rId1"/>
          <a:stretch/>
        </p:blipFill>
        <p:spPr>
          <a:xfrm>
            <a:off x="142920" y="214200"/>
            <a:ext cx="4427280" cy="4388040"/>
          </a:xfrm>
          <a:prstGeom prst="rect">
            <a:avLst/>
          </a:prstGeom>
          <a:ln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4714920" y="428760"/>
            <a:ext cx="421308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Решітка цитометра: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Синій квадрат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- 0,0025 мм2, 0,25 нл.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c000"/>
                </a:solidFill>
                <a:latin typeface="Calibri"/>
                <a:ea typeface="DejaVu Sans"/>
              </a:rPr>
              <a:t>Жовтий квадрат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- 0,04 мм 2, 4 нл.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Зелений квадрат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-0,0625 мм2, 6,25 нл.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Червоний квадрат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- 1 мм2, 100 нл.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500040" y="4929120"/>
            <a:ext cx="79279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Виразити кількість живих і мертвих клітин в% від загальної кількості.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57120" y="571320"/>
            <a:ext cx="8285040" cy="52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Життєздатність клітин можуть визначати методом фарбування (в мікропланшеті) 0,06% трипановим синім: </a:t>
            </a:r>
            <a:endParaRPr b="0" lang="ru-RU" sz="24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10 мкл суспензії клітин змішують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 10 мл розчину трипанового синього,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отриманою суспензією заповнюють камеру Горяєва і підраховують живі (незабарвлені) і загиблі (пофарбовані) клітини.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Число загиблих клітин не повинно перевищувати 5-7%.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При наявності значної кількості тромбоцитів потрібно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провести додаткову процедуру їх елімінації </a:t>
            </a:r>
            <a:endParaRPr b="0" lang="ru-RU" sz="24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Шляхом центрифугування суспензії клітин в 10 мл буферного сольового розчину при низькій швидкості (500-1000 об / хв) 15- 20 хвилин. </a:t>
            </a:r>
            <a:endParaRPr b="0" lang="ru-RU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За цей час важчі мононуклеарні клітини седиментують на дно пробірки, а тромбоцити, які заважають дослідженню, можна видалити з супернатантом.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" descr=""/>
          <p:cNvPicPr/>
          <p:nvPr/>
        </p:nvPicPr>
        <p:blipFill>
          <a:blip r:embed="rId1"/>
          <a:stretch/>
        </p:blipFill>
        <p:spPr>
          <a:xfrm>
            <a:off x="4214880" y="0"/>
            <a:ext cx="4551120" cy="3369960"/>
          </a:xfrm>
          <a:prstGeom prst="rect">
            <a:avLst/>
          </a:prstGeom>
          <a:ln>
            <a:noFill/>
          </a:ln>
        </p:spPr>
      </p:pic>
      <p:pic>
        <p:nvPicPr>
          <p:cNvPr id="291" name="Picture 3" descr=""/>
          <p:cNvPicPr/>
          <p:nvPr/>
        </p:nvPicPr>
        <p:blipFill>
          <a:blip r:embed="rId2"/>
          <a:srcRect l="35131" t="23430" r="37331" b="28725"/>
          <a:stretch/>
        </p:blipFill>
        <p:spPr>
          <a:xfrm>
            <a:off x="714240" y="214200"/>
            <a:ext cx="3144960" cy="3070080"/>
          </a:xfrm>
          <a:prstGeom prst="rect">
            <a:avLst/>
          </a:prstGeom>
          <a:ln w="9360">
            <a:noFill/>
          </a:ln>
        </p:spPr>
      </p:pic>
      <p:pic>
        <p:nvPicPr>
          <p:cNvPr id="292" name="Picture 5" descr=""/>
          <p:cNvPicPr/>
          <p:nvPr/>
        </p:nvPicPr>
        <p:blipFill>
          <a:blip r:embed="rId3"/>
          <a:stretch/>
        </p:blipFill>
        <p:spPr>
          <a:xfrm>
            <a:off x="214200" y="3643200"/>
            <a:ext cx="3863160" cy="2784240"/>
          </a:xfrm>
          <a:prstGeom prst="rect">
            <a:avLst/>
          </a:prstGeom>
          <a:ln>
            <a:noFill/>
          </a:ln>
        </p:spPr>
      </p:pic>
      <p:pic>
        <p:nvPicPr>
          <p:cNvPr id="293" name="Picture 7" descr=""/>
          <p:cNvPicPr/>
          <p:nvPr/>
        </p:nvPicPr>
        <p:blipFill>
          <a:blip r:embed="rId4"/>
          <a:stretch/>
        </p:blipFill>
        <p:spPr>
          <a:xfrm>
            <a:off x="4286160" y="3571920"/>
            <a:ext cx="4551120" cy="328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85840" y="214200"/>
            <a:ext cx="8570880" cy="60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6. Приведення суспензії клітин до певної концентрації після їх виділення з цільної крові.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Ознайомитись з формулою розрахунку для отримання суспензії клітин певної концентрації: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V1 = (V2 х C2) / С1,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де V1 – об’єм, у якому буде знаходитись концентрація мононуклеарів С1; С1 - концентрація мононуклеарів, яку необхідно отримати;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V2 – об’єм суспензії мононуклеарів у пробірці;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С2 – концентрація мононуклеарів у V2 (підраховують кількість виділених мононуклеарних клітин у камері Горяєва).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Наприклад, у 0,5 мл суспензії мононуклеарів отримали 5 млн/мл клітин.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Необхідно отримати суспензію з концентрацією клітин 2 млн/мл.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Дано: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V1 – Х; С1 – 2 млн/мл; V2 – 0,5 мл;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7030a0"/>
                </a:solidFill>
                <a:latin typeface="Calibri"/>
                <a:ea typeface="DejaVu Sans"/>
              </a:rPr>
              <a:t>С2 – 5 млн/мл. V1 = (0,5 х 5) / 2 = 1,25 мл.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1,25 мл – 0,5 мл = 0,75 мл необхідно добавити до суспензії клітин в пробірці, щоб отримати концентрацію клітин в ній 2 млн/мл.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60000" y="945360"/>
            <a:ext cx="8222760" cy="11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Дякую за увагу!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2520000" y="2880000"/>
            <a:ext cx="4235400" cy="281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rcRect l="47031" t="29596" r="27765" b="27761"/>
          <a:stretch/>
        </p:blipFill>
        <p:spPr>
          <a:xfrm>
            <a:off x="1656360" y="116280"/>
            <a:ext cx="5326920" cy="506700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008000" y="5316120"/>
            <a:ext cx="748728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Примітки: К – клітина-кілер; КМ – клітина-мішень; КТ – комплемент; Тк – Т-кілер/ефектор; МАК – мембраноатакуючий комплекс.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16000" y="269640"/>
            <a:ext cx="8710560" cy="63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II тип імунопатологічних реакцій характеризується тим, що реакція антиген-антитіло відбувається на мембрані клітини або інших мембранних структурах організму. Реакції відрізняються органним тропізмом, і ушкодження тканин переважно визначаються лізосомальними (або цитоплазматичними) ферментами, клітинними медіаторами запалення, можливо, місцевими тканинними гормонами (простагландинами, фактором активації тромбоцитів та ін.). В імунний процес, крім комплементу, залучаються лімфоцити кілери, цитотоксичні лімфоцити, фагоцити. Антигенними властивостями можуть володіти власні базальні мембрани організму, і тоді йдеться про аутоімунні захворювання. Організм може утворювати антитіла до численних екзогенних антигенів, які фіксуються клітинною мембраною (наприклад, мікробні ліпополісахариди). З мембранами клітин зв'язуються лікарські та інші речовини, ксенобіотики, що викликає утворення антитіл проти утвореного комплексу.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Спектр аутоімунних захворювань, що зустрічаються в дитячому віці, включає міастенію, ювенільний цукровий діабет, синдром Гудпасчера, аутоімунну гемолітичну анемію, тромбоцитопенічну пурпуру, активний хронічний гепатит, виразковий коліт, синдром Сьєгрена, аутоіммунні тиреоїдити, а також системний червоний вовчак, дерматоміозит, ревматоїдний артрит, склеродермію. Встановлено сімейну схильність до аутоімунних захворювань, що дозволяє говорити про існування аутоімунного (аутоалергічного) діатезу.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4000" y="360000"/>
            <a:ext cx="827784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ff0000"/>
                </a:solidFill>
                <a:uFillTx/>
                <a:latin typeface="Arial"/>
                <a:ea typeface="DejaVu Sans"/>
              </a:rPr>
              <a:t>Третій тип імунопатологічних реакцій (реакція типу феномену Артюса)</a:t>
            </a: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обумовлений пошкодженнями тканин циркулюючими у крові антитілами до антигенів, які утворюють комплекси в судинному руслі і тільки після цього фіксуються на мембранах. У цьому полягає відмінність даного типу від попереднього, при якому антигени спочатку фіксуються клітинами, і лише після цього здійснюється імунна реакція. При третьому типі реакцій комплекси антиген-антитіло, що зв'язалися тканинами, активують систему комплементу, окремі компоненти якого (С3а, С5а, С5, С6, С7) мають хемотактичну дію по відношенню до фагоцитів і викликають гостру реакцію. У процесі фагоцитозу поглинаються як імунні комплекси, і власна речовина клітинних мембран, у яких локалізуються продукти реакції антиген-антитіло. Внаслідок цього процесу за межі клітини виходять лізосомальні ферменти та медіатори запалення. У зв'язку з утворенням імунних комплексів у просвіті судин, природно, основною мішенню у цьому типі реакції є ендотелій капілярів. Важливий компонент процесу 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— внутрішньосудинне згортання.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Application>LibreOffice/6.2.2.2$Windows_X86_64 LibreOffice_project/2b840030fec2aae0fd2658d8d4f9548af4e3518d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2020-10-28T15:29:31Z</dcterms:created>
  <dc:creator>Oleksandra Bekasova</dc:creator>
  <dc:description/>
  <dc:language>ru-RU</dc:language>
  <cp:lastModifiedBy/>
  <dcterms:modified xsi:type="dcterms:W3CDTF">2022-04-19T08:19:34Z</dcterms:modified>
  <cp:revision>169</cp:revision>
  <dc:subject/>
  <dc:title>Запорізький національний університет, кафедра фізіології, імунології і біохімії з курсом цивільного захисту та медицини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