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media/image3.png" ContentType="image/png"/>
  <Override PartName="/ppt/media/image28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22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3.png" ContentType="image/png"/>
  <Override PartName="/ppt/media/image25.jpeg" ContentType="image/jpeg"/>
  <Override PartName="/ppt/media/image26.png" ContentType="image/png"/>
  <Override PartName="/ppt/media/image27.jpeg" ContentType="image/jpeg"/>
  <Override PartName="/ppt/media/image29.png" ContentType="image/png"/>
  <Override PartName="/ppt/media/image30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60" Type="http://schemas.openxmlformats.org/officeDocument/2006/relationships/slide" Target="slides/slide52.xml"/><Relationship Id="rId61" Type="http://schemas.openxmlformats.org/officeDocument/2006/relationships/slide" Target="slides/slide5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3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589346F-5901-433E-8C08-DBD430A6F266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3720" cy="3420720"/>
          </a:xfrm>
          <a:prstGeom prst="rect">
            <a:avLst/>
          </a:prstGeom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8120" cy="4106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3884760" y="8685360"/>
            <a:ext cx="2963520" cy="44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65DC059-AD85-4B36-BF32-9B6429FAB54E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6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3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3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msvitu.com/archive/2020/april/article-2.php" TargetMode="Externa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58920" y="2304000"/>
            <a:ext cx="8561160" cy="40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4000"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                      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                                  </a:t>
            </a:r>
            <a:r>
              <a:rPr b="1" lang="ru-RU" sz="40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</a:t>
            </a:r>
            <a:r>
              <a:rPr b="1" lang="ru-RU" sz="48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ВІКОВА ІМУНОЛОГІЯ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       </a:t>
            </a: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Змістовий модуль 4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     </a:t>
            </a: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Лабораторне заняття № 4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       </a:t>
            </a:r>
            <a:r>
              <a:rPr b="1" lang="ru-RU" sz="48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</a:t>
            </a:r>
            <a:r>
              <a:rPr b="1" lang="ru-RU" sz="5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</a:t>
            </a:r>
            <a:r>
              <a:rPr b="1" lang="ru-RU" sz="5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Фізіологія і патологія тимусу 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5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       </a:t>
            </a:r>
            <a:r>
              <a:rPr b="1" lang="ru-RU" sz="5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в дитячому віці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</a:t>
            </a: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(4 год)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35" name="Picture 2" descr=""/>
          <p:cNvPicPr/>
          <p:nvPr/>
        </p:nvPicPr>
        <p:blipFill>
          <a:blip r:embed="rId1"/>
          <a:stretch/>
        </p:blipFill>
        <p:spPr>
          <a:xfrm>
            <a:off x="144000" y="304200"/>
            <a:ext cx="1432080" cy="1343880"/>
          </a:xfrm>
          <a:prstGeom prst="rect">
            <a:avLst/>
          </a:prstGeom>
          <a:ln w="63360">
            <a:noFill/>
          </a:ln>
          <a:effectLst>
            <a:outerShdw dir="5400000" dist="291960">
              <a:srgbClr val="000000">
                <a:alpha val="22000"/>
              </a:srgbClr>
            </a:outerShdw>
          </a:effectLst>
        </p:spPr>
      </p:pic>
      <p:sp>
        <p:nvSpPr>
          <p:cNvPr id="236" name="CustomShape 2"/>
          <p:cNvSpPr/>
          <p:nvPr/>
        </p:nvSpPr>
        <p:spPr>
          <a:xfrm>
            <a:off x="324000" y="5229360"/>
            <a:ext cx="7984800" cy="13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80000"/>
              </a:lnSpc>
              <a:spcBef>
                <a:spcPts val="400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79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1584000" y="224280"/>
            <a:ext cx="7552080" cy="22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Запорізький національний університет </a:t>
            </a:r>
            <a:br/>
            <a:r>
              <a:rPr b="1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Кафедра фізіології, імунології і біохімії з курсом цивільного захисту та медицини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Microsoft YaHei"/>
              </a:rPr>
              <a:t>ОП «Середня освіта (біологія та здоров</a:t>
            </a:r>
            <a:r>
              <a:rPr b="1" lang="ru-RU" sz="2200" spc="-1" strike="noStrike">
                <a:solidFill>
                  <a:srgbClr val="ff3838"/>
                </a:solidFill>
                <a:latin typeface="Times New Roman"/>
                <a:ea typeface="Times New Roman"/>
              </a:rPr>
              <a:t>’</a:t>
            </a: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DejaVu Sans"/>
              </a:rPr>
              <a:t>я людини)»</a:t>
            </a:r>
            <a:br/>
            <a:endParaRPr b="0" lang="ru-RU" sz="2400" spc="-1" strike="noStrike">
              <a:latin typeface="Arial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2"/>
          <a:stretch/>
        </p:blipFill>
        <p:spPr>
          <a:xfrm>
            <a:off x="792000" y="3022920"/>
            <a:ext cx="2410200" cy="1943280"/>
          </a:xfrm>
          <a:prstGeom prst="rect">
            <a:avLst/>
          </a:prstGeom>
          <a:ln>
            <a:noFill/>
          </a:ln>
        </p:spPr>
      </p:pic>
      <p:sp>
        <p:nvSpPr>
          <p:cNvPr id="239" name="CustomShape 4"/>
          <p:cNvSpPr/>
          <p:nvPr/>
        </p:nvSpPr>
        <p:spPr>
          <a:xfrm>
            <a:off x="576000" y="4824000"/>
            <a:ext cx="8523000" cy="243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Лабораторна робота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Визначення кількості і функціональної активності основних популяцій та субпопуляцій лімфоцитів методом спонтанного та моноклоналантитіло-до-CD-залежного розеткоутворення з еритроцитами барана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288000" y="216000"/>
            <a:ext cx="88552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Таблиця. Середня маса лімфоїдних органів та вмісту лімфоцитів у крові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залежно від віку [Frenkel LD, Bellanti JA, 1978]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259" name="Table 2"/>
          <p:cNvGraphicFramePr/>
          <p:nvPr/>
        </p:nvGraphicFramePr>
        <p:xfrm>
          <a:off x="268200" y="980280"/>
          <a:ext cx="8567640" cy="4758120"/>
        </p:xfrm>
        <a:graphic>
          <a:graphicData uri="http://schemas.openxmlformats.org/drawingml/2006/table">
            <a:tbl>
              <a:tblPr/>
              <a:tblGrid>
                <a:gridCol w="2162880"/>
                <a:gridCol w="1495080"/>
                <a:gridCol w="1372680"/>
                <a:gridCol w="1903680"/>
                <a:gridCol w="1633680"/>
              </a:tblGrid>
              <a:tr h="366120">
                <a:tc rowSpan="2"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Вік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Середня маса, г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Число лейкоцитів у крові, ∙10</a:t>
                      </a:r>
                      <a:r>
                        <a:rPr b="0" lang="ru-RU" sz="1800" spc="-1" strike="noStrike" baseline="2500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/л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rowSpan="2"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Лімфоцити, %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9147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800080"/>
                          </a:solidFill>
                          <a:latin typeface="Arial"/>
                        </a:rPr>
                        <a:t>Вилочкова залоза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Селезінка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Плід, 5 міс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800080"/>
                          </a:solidFill>
                          <a:latin typeface="Arial"/>
                        </a:rPr>
                        <a:t>1,2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1,6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4044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Новонароджена дитина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800080"/>
                          </a:solidFill>
                          <a:latin typeface="Arial"/>
                        </a:rPr>
                        <a:t>11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18,1 (9-31)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 міс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800080"/>
                          </a:solidFill>
                          <a:latin typeface="Arial"/>
                        </a:rPr>
                        <a:t>19,5-31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 (5,5-18)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 рік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800080"/>
                          </a:solidFill>
                          <a:latin typeface="Arial"/>
                        </a:rPr>
                        <a:t>-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11,4 (6-17,5)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 роки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800080"/>
                          </a:solidFill>
                          <a:latin typeface="Arial"/>
                        </a:rPr>
                        <a:t>23-55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10,6 (6-17)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 років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800080"/>
                          </a:solidFill>
                          <a:latin typeface="Arial"/>
                        </a:rPr>
                        <a:t>28,5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8,5 (5-14,5)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4044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Підлітки 14-16 років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800080"/>
                          </a:solidFill>
                          <a:latin typeface="Arial"/>
                        </a:rPr>
                        <a:t>21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7,8 (4,5-13)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Дорослі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800080"/>
                          </a:solidFill>
                          <a:latin typeface="Arial"/>
                        </a:rPr>
                        <a:t>18,6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7,5 (4,5-11,5)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60" name="CustomShape 3"/>
          <p:cNvSpPr/>
          <p:nvPr/>
        </p:nvSpPr>
        <p:spPr>
          <a:xfrm>
            <a:off x="348120" y="5841720"/>
            <a:ext cx="778752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Примітка.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У дужках вказано розкид показників.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Лекція №2.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3024000" y="432000"/>
            <a:ext cx="3053160" cy="4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latin typeface="Arial"/>
              </a:rPr>
              <a:t>Лабораторна робота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360000" y="1085040"/>
            <a:ext cx="8442720" cy="557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Визначення кількості і функціональної активності основних популяцій та субпопуляцій лімфоцитів методом спонтанного та моноклоналантитіло-до-CD-залежного розеткоутворення з еритроцитами барана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МЕТА: вивчити біологічні особливості методів та їх лабораторний регламент.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Завдання: </a:t>
            </a:r>
            <a:r>
              <a:rPr b="1" i="1" lang="ru-RU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складіть схему визначення кількості лімфоцитів методом Е-РУК-СП та МКАТ-до СD-РУК  (матеріал представлено нижче).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217080" y="600480"/>
            <a:ext cx="8494560" cy="582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800080"/>
                </a:solidFill>
                <a:latin typeface="Arial"/>
                <a:ea typeface="DejaVu Sans"/>
              </a:rPr>
              <a:t>ТЕОРЕТИЧНА ДОВІДКА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На мембрані </a:t>
            </a:r>
            <a:r>
              <a:rPr b="1" i="1" lang="ru-RU" sz="2200" spc="-1" strike="noStrike">
                <a:solidFill>
                  <a:srgbClr val="c9211e"/>
                </a:solidFill>
                <a:latin typeface="Arial"/>
                <a:ea typeface="DejaVu Sans"/>
              </a:rPr>
              <a:t>імунокомпетентних клітин (ІКК)</a:t>
            </a:r>
            <a:r>
              <a:rPr b="1" i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експресується велика кількість глікопротеїнових молекул, які виконують функцію рецепторів і класифіковані за системою </a:t>
            </a:r>
            <a:r>
              <a:rPr b="1" i="1" lang="ru-RU" sz="2200" spc="-1" strike="noStrike">
                <a:solidFill>
                  <a:srgbClr val="c9211e"/>
                </a:solidFill>
                <a:latin typeface="Arial"/>
                <a:ea typeface="DejaVu Sans"/>
              </a:rPr>
              <a:t>Clustеr of differentiation (CD)</a:t>
            </a:r>
            <a:r>
              <a:rPr b="1" i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c9211e"/>
                </a:solidFill>
                <a:latin typeface="Arial"/>
                <a:ea typeface="DejaVu Sans"/>
              </a:rPr>
              <a:t>Залежно від експресованих ІКК рецепторів можна визначити наступні параметри: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1) приналежність клітини до тієї чи іншої субпопуляції;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2) стадію диференціювання лімфоцита;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3) функціональний стан імунної системи (активовані або неактивовані ІКК).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Метод визначення сукупності рецепторів і маркерів ІКК і, як наслідок, приналежності клітин до тієї чи іншої популяції називається </a:t>
            </a:r>
            <a:r>
              <a:rPr b="1" i="1" lang="ru-RU" sz="2000" spc="-1" strike="noStrike" u="sng">
                <a:solidFill>
                  <a:srgbClr val="c9211e"/>
                </a:solidFill>
                <a:uFillTx/>
                <a:latin typeface="Arial"/>
                <a:ea typeface="DejaVu Sans"/>
              </a:rPr>
              <a:t>імунофенотипування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і має вирішальне значення при дослідженні стану імунної системи людини.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863640" y="144360"/>
            <a:ext cx="4750920" cy="6667200"/>
          </a:xfrm>
          <a:prstGeom prst="rect">
            <a:avLst/>
          </a:prstGeom>
          <a:ln>
            <a:noFill/>
          </a:ln>
        </p:spPr>
      </p:pic>
      <p:sp>
        <p:nvSpPr>
          <p:cNvPr id="265" name="CustomShape 1"/>
          <p:cNvSpPr/>
          <p:nvPr/>
        </p:nvSpPr>
        <p:spPr>
          <a:xfrm>
            <a:off x="6048360" y="3454560"/>
            <a:ext cx="3024000" cy="1369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0840" bIns="45000">
            <a:noAutofit/>
          </a:bodyPr>
          <a:p>
            <a:pPr>
              <a:lnSpc>
                <a:spcPct val="93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Приклад опису диференціювання лейкоцитів за наявністю різних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CD на їх поверхні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287280" y="144360"/>
            <a:ext cx="8712000" cy="627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400" bIns="45000">
            <a:noAutofit/>
          </a:bodyPr>
          <a:p>
            <a:pPr algn="just">
              <a:lnSpc>
                <a:spcPct val="93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Наявність певних молекул може бути пов'язана з відповідними імунними функціями. Хоча наявність одного типу CD зазвичай не дозволяє точно визначити популяцію клітини (за винятком декількох прикладів), поєднання маркерів дозволяє визначити їх досить чітко.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93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Нижче представлено CD-молекули, що використовуються для сортування клітин у різних методах, таких як проточна цитометрія.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Тип (популяція) клітин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	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              CD-маркери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Стовбурові клітини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CD34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CD31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Всі лейкоцити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CD45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Гранулоцити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CD45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CD15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Моноцити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CD45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CD14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T-лімфоцити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CD45</a:t>
            </a:r>
            <a:r>
              <a:rPr b="1" i="1" lang="ru-RU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CD3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Т-хелпери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CD45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CD3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CD4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Цитотоксичні Т-лімфоцити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CD45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CD3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CD8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B-лімфоцити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CD45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CD19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або CD45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CD20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Тромбоцити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CD45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CD61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Натуральні кілери         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CD16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CD56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CD3</a:t>
            </a:r>
            <a:r>
              <a:rPr b="1" i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93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Два найбільш широко використовувані CD-маркери CD4 і CD8, які відповідно є характерними для T-хелперів і цитотоксичних Т-лімфоцитів. Ці молекули визначаються як з CD3</a:t>
            </a:r>
            <a:r>
              <a:rPr b="1" lang="ru-RU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так і з іншими маркерами для інших популяцій клітин (деякі макрофаги експресують низькі рівні CD4; дендритні клітини мають високі рівні CD8). Вірус імунодефіциту людини (ВІЛ) пов'язує CD4 та хемокіновий рецептор на поверхні T-хелперів для проникнення в клітину. Таким чином, кількість T-лімфоцитів CD4 та CD8 у крові часто використовується для моніторингу розвитку ВІЛ-інфекції.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" descr=""/>
          <p:cNvPicPr/>
          <p:nvPr/>
        </p:nvPicPr>
        <p:blipFill>
          <a:blip r:embed="rId1"/>
          <a:srcRect l="32101" t="30010" r="34849" b="38952"/>
          <a:stretch/>
        </p:blipFill>
        <p:spPr>
          <a:xfrm>
            <a:off x="216000" y="1074600"/>
            <a:ext cx="8422920" cy="4281120"/>
          </a:xfrm>
          <a:prstGeom prst="rect">
            <a:avLst/>
          </a:prstGeom>
          <a:ln>
            <a:noFill/>
          </a:ln>
        </p:spPr>
      </p:pic>
      <p:pic>
        <p:nvPicPr>
          <p:cNvPr id="268" name="" descr=""/>
          <p:cNvPicPr/>
          <p:nvPr/>
        </p:nvPicPr>
        <p:blipFill>
          <a:blip r:embed="rId2"/>
          <a:srcRect l="32890" t="19473" r="33269" b="71855"/>
          <a:stretch/>
        </p:blipFill>
        <p:spPr>
          <a:xfrm>
            <a:off x="15840" y="5111640"/>
            <a:ext cx="8696160" cy="1215720"/>
          </a:xfrm>
          <a:prstGeom prst="rect">
            <a:avLst/>
          </a:prstGeom>
          <a:ln>
            <a:noFill/>
          </a:ln>
        </p:spPr>
      </p:pic>
      <p:sp>
        <p:nvSpPr>
          <p:cNvPr id="269" name="CustomShape 1"/>
          <p:cNvSpPr/>
          <p:nvPr/>
        </p:nvSpPr>
        <p:spPr>
          <a:xfrm>
            <a:off x="287280" y="360360"/>
            <a:ext cx="8669160" cy="71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4440" bIns="45000">
            <a:noAutofit/>
          </a:bodyPr>
          <a:p>
            <a:pPr algn="just">
              <a:lnSpc>
                <a:spcPct val="93000"/>
              </a:lnSpc>
            </a:pPr>
            <a:r>
              <a:rPr b="1" i="1" lang="ru-RU" sz="2200" spc="-1" strike="noStrike">
                <a:solidFill>
                  <a:srgbClr val="c9211e"/>
                </a:solidFill>
                <a:latin typeface="Arial"/>
                <a:ea typeface="DejaVu Sans"/>
              </a:rPr>
              <a:t>Основні поверхневі маркери лімфоцитів представлені в наступній табл.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" descr=""/>
          <p:cNvPicPr/>
          <p:nvPr/>
        </p:nvPicPr>
        <p:blipFill>
          <a:blip r:embed="rId1"/>
          <a:srcRect l="32890" t="27436" r="33269" b="17943"/>
          <a:stretch/>
        </p:blipFill>
        <p:spPr>
          <a:xfrm>
            <a:off x="792000" y="144360"/>
            <a:ext cx="7486560" cy="660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216000" y="216000"/>
            <a:ext cx="8710200" cy="648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І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мунологічні реакції, що дозволяють проводити імунофенотипування, різні за ступенем економічних витрат, трудомісткості, необхідності застосування високотехнологічного обладнання.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Вибір тієї чи іншої реакції (методу) найчастіше визначається важливістю одержуваної діагностичної інформації та економічними витратами.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Arial"/>
                <a:ea typeface="DejaVu Sans"/>
              </a:rPr>
              <a:t>Імунофенотипування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- метод, заснований на реакції антіген-антитіло, де в якості антигену виступають поверхневі і внутрішньоклітинні рецептори/маркери лімфоцитів, а в якості антитіл використовуються моноклональні антитіла (МАТ), кон'юговані з міткою.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Для візуалізації даного взаємодії використовують різні прийоми: рутинні (комплемент-залежний цитоліз) або високо технологічні з використанням лазерних проточних цитофлуориметрів, люмінесцентних або електронних мікроскопів для реєстрації реакції імунофлуоресценції (РІФ).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8000" y="216000"/>
            <a:ext cx="8638200" cy="661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Моноклональні антитіла (МКАТ)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— це антитіла, які виробляються ідентичними імунними клітинами, які клоновані </a:t>
            </a: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 однієї клітини-попередника (B-лімфоцита)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, які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специфічні до одного антигену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МКАТ можуть вироблятися проти будь-якого природного АГ (найчастіше це білки, полісахариди, білкова оболонка вірусу, пухлинні або пошкоджені клітини, токсини), який можуть зв'язувати дані антитіла.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МКАТ можуть використовуватись як для виявлення специфічного антигену в організмі, так і для його зв'язування та його знешкодження.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Найбільш широко МКАТ застосовуються в медицині </a:t>
            </a: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для діагностики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(зокрема, різних гематологічних захворювань), та для лікування різноманітних онкологічних, ревматологічних, деяких неврологічних захворювань (зокрема, розсіяного склерозу) та пульмонологічних захворювань, а також у трансплантології для профілактики реакції відторгнення трансплантату.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Назви усіх моноклональних антитіла, що застосовуються в медицині, мають закінчення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«-</a:t>
            </a: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mab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»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(скорочення, яке з англійської мови перекладається «monoclonal» (моноклональні) «antibodies» (антитіла)).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200" spc="-1" strike="noStrike" u="sng">
                <a:solidFill>
                  <a:srgbClr val="ff0000"/>
                </a:solidFill>
                <a:uFillTx/>
                <a:latin typeface="Arial"/>
                <a:ea typeface="DejaVu Sans"/>
              </a:rPr>
              <a:t>Тест розеткоутворення</a:t>
            </a:r>
            <a:r>
              <a:rPr b="1" i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- класичний метод визначення кількості Т-лімфоцитів в периферичній крові, заснований на наявності на мембрані Т-лімфоцитів всіх субпопуляцій рецепторів до еритроцитів барана і здатності Т-лімфоцитів утворювати з ними міцні комплекси (так звані розетки).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1801800" y="254160"/>
            <a:ext cx="7124400" cy="60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3440" rIns="73440" tIns="36720" bIns="36720" anchor="b">
            <a:noAutofit/>
          </a:bodyPr>
          <a:p>
            <a:pPr>
              <a:lnSpc>
                <a:spcPct val="100000"/>
              </a:lnSpc>
            </a:pPr>
            <a:r>
              <a:rPr b="0" lang="ru-RU" sz="3500" spc="-1" strike="noStrike">
                <a:solidFill>
                  <a:srgbClr val="0066ff"/>
                </a:solidFill>
                <a:latin typeface="Times New Roman"/>
                <a:ea typeface="DejaVu Sans"/>
              </a:rPr>
              <a:t>Поверхневі  маркери  Т-клітин</a:t>
            </a:r>
            <a:endParaRPr b="0" lang="ru-RU" sz="3500" spc="-1" strike="noStrike">
              <a:latin typeface="Arial"/>
            </a:endParaRPr>
          </a:p>
        </p:txBody>
      </p:sp>
      <p:graphicFrame>
        <p:nvGraphicFramePr>
          <p:cNvPr id="274" name="Object 2"/>
          <p:cNvGraphicFramePr/>
          <p:nvPr/>
        </p:nvGraphicFramePr>
        <p:xfrm>
          <a:off x="877680" y="936000"/>
          <a:ext cx="7617960" cy="571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77680" y="936000"/>
                    <a:ext cx="7617960" cy="57132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2736000" y="432000"/>
            <a:ext cx="5968080" cy="6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План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866880" y="2448000"/>
            <a:ext cx="7844760" cy="301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 Особливості імунної системи дитячого віку. Тимус. Анатомія. Функції. Морфологічні та функціональні зміни загрудинної залози в нормі та в умовах патології.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 Інволюція тимусу. Вікова (фізіологічна) інволюція. Акцидентальна інволюція тимусу.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3. Нозології, асоційовані з патологією тимусу. Тимомегалія, гіпоплазія та гіперплазія тимусу.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310680" y="272160"/>
            <a:ext cx="3719520" cy="180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Object 1"/>
          <p:cNvGraphicFramePr/>
          <p:nvPr/>
        </p:nvGraphicFramePr>
        <p:xfrm>
          <a:off x="720000" y="360000"/>
          <a:ext cx="7617960" cy="5789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20000" y="360000"/>
                    <a:ext cx="7617960" cy="57895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" descr=""/>
          <p:cNvPicPr/>
          <p:nvPr/>
        </p:nvPicPr>
        <p:blipFill>
          <a:blip r:embed="rId1"/>
          <a:srcRect l="29661" t="26383" r="29185" b="19936"/>
          <a:stretch/>
        </p:blipFill>
        <p:spPr>
          <a:xfrm>
            <a:off x="720720" y="398520"/>
            <a:ext cx="7706880" cy="5289120"/>
          </a:xfrm>
          <a:prstGeom prst="rect">
            <a:avLst/>
          </a:prstGeom>
          <a:ln>
            <a:noFill/>
          </a:ln>
        </p:spPr>
      </p:pic>
      <p:sp>
        <p:nvSpPr>
          <p:cNvPr id="279" name="CustomShape 1"/>
          <p:cNvSpPr/>
          <p:nvPr/>
        </p:nvSpPr>
        <p:spPr>
          <a:xfrm>
            <a:off x="864000" y="5625000"/>
            <a:ext cx="74991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Методы иммунологических исследований : лабораторный практикум / Т. Р. Романовская [и др.]. Минск : ИВЦ Минфина, 2017.  100 с.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357120" y="285840"/>
            <a:ext cx="8427600" cy="60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НАВЧАЛЬНІ ЗАВДАННЯ 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1. Е-РУК — спонтанне розеткоутворення з ЕБ.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1.1. Ознайомитись із принципом методу спонтанного розеткоутворення з еритроцитами барана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Метод заснований на здатності Т-лімфоцитів людини за допомогою відповідних рецепторів СD2-антигена спонтанно приєднувати еритроцити барана (Е-РУК) з утворенням фігур, названих розетками: в центрі </a:t>
            </a:r>
            <a:r>
              <a:rPr b="1" lang="ru-RU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лімфоцит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, довкола нього – </a:t>
            </a:r>
            <a:r>
              <a:rPr b="1" lang="ru-RU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еритроцити барана (ЕБ)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7030a0"/>
                </a:solidFill>
                <a:latin typeface="Calibri"/>
                <a:ea typeface="DejaVu Sans"/>
              </a:rPr>
              <a:t>CD2-структура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представляє собою трансмембранний білок-рецептор з дводоменною надмембранною частиною, яка за третинною структурою належить до гіперродини імуноглобулінів. Її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N-кінцевий домен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виконує роль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рецептора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, лігандом якого є </a:t>
            </a:r>
            <a:r>
              <a:rPr b="1" i="1" lang="ru-RU" sz="2200" spc="-1" strike="noStrike">
                <a:solidFill>
                  <a:srgbClr val="7030a0"/>
                </a:solidFill>
                <a:latin typeface="Calibri"/>
                <a:ea typeface="DejaVu Sans"/>
              </a:rPr>
              <a:t>CD58-структура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, яка міститься на всіх ядровмісних клітинах всіх тканин.  Мімікричним гомологом останньої на еритроцитах барана є </a:t>
            </a:r>
            <a:r>
              <a:rPr b="1" i="1" lang="ru-RU" sz="2200" spc="-1" strike="noStrike">
                <a:solidFill>
                  <a:srgbClr val="7030a0"/>
                </a:solidFill>
                <a:latin typeface="Calibri"/>
                <a:ea typeface="DejaVu Sans"/>
              </a:rPr>
              <a:t>gp 42 кД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288000" y="739080"/>
            <a:ext cx="8642160" cy="545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002060"/>
                </a:solidFill>
                <a:latin typeface="Calibri"/>
                <a:ea typeface="DejaVu Sans"/>
              </a:rPr>
              <a:t>За допомогою моноклональних антитіл в CD2 виявлено 3 епітопи: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один з них </a:t>
            </a:r>
            <a:r>
              <a:rPr b="1" lang="ru-RU" sz="2200" spc="-1" strike="noStrike">
                <a:solidFill>
                  <a:srgbClr val="7030a0"/>
                </a:solidFill>
                <a:latin typeface="Calibri"/>
                <a:ea typeface="DejaVu Sans"/>
              </a:rPr>
              <a:t>Т 111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зв'язує </a:t>
            </a:r>
            <a:r>
              <a:rPr b="1" lang="ru-RU" sz="2200" spc="-1" strike="noStrike">
                <a:solidFill>
                  <a:srgbClr val="7030a0"/>
                </a:solidFill>
                <a:latin typeface="Calibri"/>
                <a:ea typeface="DejaVu Sans"/>
              </a:rPr>
              <a:t>ЕБ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, 2 інші (</a:t>
            </a:r>
            <a:r>
              <a:rPr b="1" lang="ru-RU" sz="2200" spc="-1" strike="noStrike">
                <a:solidFill>
                  <a:srgbClr val="7030a0"/>
                </a:solidFill>
                <a:latin typeface="Calibri"/>
                <a:ea typeface="DejaVu Sans"/>
              </a:rPr>
              <a:t>Т 112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1" lang="ru-RU" sz="2200" spc="-1" strike="noStrike">
                <a:solidFill>
                  <a:srgbClr val="7030a0"/>
                </a:solidFill>
                <a:latin typeface="Calibri"/>
                <a:ea typeface="DejaVu Sans"/>
              </a:rPr>
              <a:t>Т 113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) не комплементарні до ЕБ. Епітопи розрізняються </a:t>
            </a:r>
            <a:r>
              <a:rPr b="1" i="1" lang="ru-RU" sz="2200" spc="-1" strike="noStrike">
                <a:solidFill>
                  <a:srgbClr val="7030a0"/>
                </a:solidFill>
                <a:latin typeface="Calibri"/>
                <a:ea typeface="DejaVu Sans"/>
              </a:rPr>
              <a:t>за експресією (щільністю)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розподілу на Т-лімфоцитах і функцією. Так, щільність у </a:t>
            </a:r>
            <a:r>
              <a:rPr b="1" i="1" lang="ru-RU" sz="2200" spc="-1" strike="noStrike">
                <a:solidFill>
                  <a:srgbClr val="7030a0"/>
                </a:solidFill>
                <a:latin typeface="Calibri"/>
                <a:ea typeface="DejaVu Sans"/>
              </a:rPr>
              <a:t>CD2 Т 111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, найбільша, а </a:t>
            </a:r>
            <a:r>
              <a:rPr b="1" i="1" lang="ru-RU" sz="2200" spc="-1" strike="noStrike">
                <a:solidFill>
                  <a:srgbClr val="7030a0"/>
                </a:solidFill>
                <a:latin typeface="Calibri"/>
                <a:ea typeface="DejaVu Sans"/>
              </a:rPr>
              <a:t>Т 113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експресується на незрілих і активованих лімфоцитах. Така гетерогенність епітопів CD2 визначає її біологічне значення - взаємозв'язок двох функцій: </a:t>
            </a:r>
            <a:r>
              <a:rPr b="1" i="1" lang="ru-RU" sz="2200" spc="-1" strike="noStrike">
                <a:solidFill>
                  <a:srgbClr val="7030a0"/>
                </a:solidFill>
                <a:latin typeface="Calibri"/>
                <a:ea typeface="DejaVu Sans"/>
              </a:rPr>
              <a:t>адгезію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b="1" i="1" lang="ru-RU" sz="2200" spc="-1" strike="noStrike">
                <a:solidFill>
                  <a:srgbClr val="7030a0"/>
                </a:solidFill>
                <a:latin typeface="Calibri"/>
                <a:ea typeface="DejaVu Sans"/>
              </a:rPr>
              <a:t>активацію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. CD2-структура обумовлює </a:t>
            </a:r>
            <a:r>
              <a:rPr b="1" lang="ru-RU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адгезію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Т-лімфоцитів до клітин внутрішньотимічного оточення, периферичних лімфоїдних органів, до клітин високого ендотелію посткапілярних венул, останні через відповідні ліганди забезпечують переважну міграцію активованих лімфоцитів в органи при виконанні ними імунологічних функцій. Окрім адгезії CD2 бере участь в </a:t>
            </a:r>
            <a:r>
              <a:rPr b="1" lang="ru-RU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антигеннезалежній (альтернативній) активації Т-лімфоцитів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. Сумісна обробка Т-лімфоцитів моноклональними антитілами до Т 112 і Т 113 епітопів приводить до їх проліферації і диференціювання у відсутності антигенної стимуляції.  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213480" y="504000"/>
            <a:ext cx="8642160" cy="511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Така </a:t>
            </a:r>
            <a:r>
              <a:rPr b="1" i="1" lang="ru-RU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альтернативна активація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доцільна для гістогенезу тимоцитів, на яких CD2 експресується рано, задовго до появи Т-рецепторів.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З експресією Т-рецепторів у комплексі з CD3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через останній передається у клітини </a:t>
            </a:r>
            <a:r>
              <a:rPr b="1" i="1" lang="ru-RU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активуючий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b="1" i="1" lang="ru-RU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мітогенний сигнал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вже до </a:t>
            </a:r>
            <a:r>
              <a:rPr b="1" i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антигензалежного диференціювання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Проте наявність CD2-структури різної щільності і на зрілих циркулюючих лімфоцитах свідчить про складні, по своїй суті, синергічні взаємини антигензалежної активації лімфоцитів.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Виявлені функціональні зв'язки між </a:t>
            </a:r>
            <a:r>
              <a:rPr b="1" i="1" lang="ru-RU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CD2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b="1" i="1" lang="ru-RU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Т-рецептором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, опосередковані через </a:t>
            </a:r>
            <a:r>
              <a:rPr b="1" i="1" lang="ru-RU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CD3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Обробка CD2 відповідними моноклональними антитілами приводила до фосфориляції CD3, також як і при обробці анти-CD3-антитілами.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Т-лімфоцити також активувалися комбінацією анти-CD2 і анти-CD3-антитілами або анти-CD2-антитілами і антитілами проти Т-рецептора.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285840" y="214200"/>
            <a:ext cx="8427600" cy="603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Однак потрібно мати на увазі, що </a:t>
            </a:r>
            <a:r>
              <a:rPr b="1" lang="ru-RU" sz="2600" spc="-1" strike="noStrike">
                <a:solidFill>
                  <a:srgbClr val="ff0000"/>
                </a:solidFill>
                <a:latin typeface="Calibri"/>
                <a:ea typeface="DejaVu Sans"/>
              </a:rPr>
              <a:t>комплементарність рецептора лімфоцитів до поверхневого антигену ЕБ випадкова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У природі такої взаємодії не спостерігається. </a:t>
            </a: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7030a0"/>
                </a:solidFill>
                <a:latin typeface="Calibri"/>
                <a:ea typeface="DejaVu Sans"/>
              </a:rPr>
              <a:t>СD2-маркер 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бере участь в ліганд-зв’язуючих процесах </a:t>
            </a:r>
            <a:r>
              <a:rPr b="1" i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регуляції бластної трансформації 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і </a:t>
            </a:r>
            <a:r>
              <a:rPr b="1" i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проліферації лімфоцитів 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при імуногенезі. </a:t>
            </a: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В-лімфоцити СD2-рецептора не мають. </a:t>
            </a: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За </a:t>
            </a:r>
            <a:r>
              <a:rPr b="1" lang="ru-RU" sz="2600" spc="-1" strike="noStrike">
                <a:solidFill>
                  <a:srgbClr val="ff0000"/>
                </a:solidFill>
                <a:latin typeface="Calibri"/>
                <a:ea typeface="DejaVu Sans"/>
              </a:rPr>
              <a:t>розеткоутворюючий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приймається Т-лімфоцит, який приєднав </a:t>
            </a:r>
            <a:r>
              <a:rPr b="1" lang="ru-RU" sz="2600" spc="-1" strike="noStrike">
                <a:solidFill>
                  <a:srgbClr val="ff0000"/>
                </a:solidFill>
                <a:latin typeface="Calibri"/>
                <a:ea typeface="DejaVu Sans"/>
              </a:rPr>
              <a:t>3 і більше ЕБ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. У людини даний рецептор низької щільності (</a:t>
            </a:r>
            <a:r>
              <a:rPr b="1" i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3-5%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) виявлений на </a:t>
            </a:r>
            <a:r>
              <a:rPr b="1" i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фібробластах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1" i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гранулоцитах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1" i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натуральних кілерах (NК)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. Даний рецептор досить широко представлений на лімфоподібних клітинах безхребетних і хребетних тварин. 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285840" y="214200"/>
            <a:ext cx="8427600" cy="63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На користь функціонального значення СD2 при імуногенезі лімфоцитів одержані експериментальні дані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 vivo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та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 vitro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про те, що </a:t>
            </a: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після антигенної або мітогенної стимуляції на Т-лімфоцитах підвищується щільність СD2-структури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з'являються клітини з великим числом приєднаних ЕБ, так звані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"морули"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або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"мегарозетки"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Причому ефект морул був видимим як на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нефіксованих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тимчасових препаратах, так і на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фіксованих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глютаровим альдегідом постійних препаратах. Отже,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підвищена щільність і авідність до ЕБ СD2 на циркулюючих в організмі Т-лімфоцитах є залишковою ознакою їх попередньої активації в периферичних лімфоїдних органах при імуногенезі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Експериментальні дослідження показали, що серед циркулюючих Т-лімфоцитів класи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Т-лімфоцитів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які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приєднали 8 і більше ЕБ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(морули і мегарозетки), відносяться до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активованих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до вступу в мітотичний цикл лімфоцитів і за їх частотою можна оцінювати в динаміці стан Т-клітинної ланки імунітету.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" descr=""/>
          <p:cNvPicPr/>
          <p:nvPr/>
        </p:nvPicPr>
        <p:blipFill>
          <a:blip r:embed="rId1"/>
          <a:stretch/>
        </p:blipFill>
        <p:spPr>
          <a:xfrm>
            <a:off x="4104000" y="74880"/>
            <a:ext cx="4823640" cy="3596760"/>
          </a:xfrm>
          <a:prstGeom prst="rect">
            <a:avLst/>
          </a:prstGeom>
          <a:ln>
            <a:noFill/>
          </a:ln>
        </p:spPr>
      </p:pic>
      <p:pic>
        <p:nvPicPr>
          <p:cNvPr id="286" name="" descr=""/>
          <p:cNvPicPr/>
          <p:nvPr/>
        </p:nvPicPr>
        <p:blipFill>
          <a:blip r:embed="rId2"/>
          <a:stretch/>
        </p:blipFill>
        <p:spPr>
          <a:xfrm>
            <a:off x="216000" y="308160"/>
            <a:ext cx="3599640" cy="2940840"/>
          </a:xfrm>
          <a:prstGeom prst="rect">
            <a:avLst/>
          </a:prstGeom>
          <a:ln>
            <a:noFill/>
          </a:ln>
        </p:spPr>
      </p:pic>
      <p:pic>
        <p:nvPicPr>
          <p:cNvPr id="287" name="" descr=""/>
          <p:cNvPicPr/>
          <p:nvPr/>
        </p:nvPicPr>
        <p:blipFill>
          <a:blip r:embed="rId3"/>
          <a:stretch/>
        </p:blipFill>
        <p:spPr>
          <a:xfrm>
            <a:off x="1152000" y="3672000"/>
            <a:ext cx="6315840" cy="303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214200" y="160560"/>
            <a:ext cx="8785080" cy="624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58560" indent="-355320"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1.2. </a:t>
            </a:r>
            <a:r>
              <a:rPr b="1" lang="ru-RU" sz="2200" spc="-1" strike="noStrike">
                <a:solidFill>
                  <a:srgbClr val="0070c0"/>
                </a:solidFill>
                <a:latin typeface="Calibri"/>
                <a:ea typeface="DejaVu Sans"/>
              </a:rPr>
              <a:t>Підготувати реактиви та обладнання для постановки реакції. </a:t>
            </a:r>
            <a:endParaRPr b="0" lang="ru-RU" sz="2200" spc="-1" strike="noStrike">
              <a:latin typeface="Arial"/>
            </a:endParaRPr>
          </a:p>
          <a:p>
            <a:pPr marL="358560" indent="-355320" algn="just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Реактиви: </a:t>
            </a:r>
            <a:endParaRPr b="0" lang="ru-RU" sz="2000" spc="-1" strike="noStrike">
              <a:latin typeface="Arial"/>
            </a:endParaRPr>
          </a:p>
          <a:p>
            <a:pPr marL="357120" indent="-35532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Середовще 199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або Ігла. </a:t>
            </a:r>
            <a:endParaRPr b="0" lang="ru-RU" sz="2000" spc="-1" strike="noStrike">
              <a:latin typeface="Arial"/>
            </a:endParaRPr>
          </a:p>
          <a:p>
            <a:pPr marL="357120" indent="-35532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2%-й розчин кристалічного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гепарину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(0,25 мг/мл крові) або 2,7%-й розчин трилона Б, рН 7,2-7,4 (1 мл розчину на 10 мл крові). </a:t>
            </a:r>
            <a:endParaRPr b="0" lang="ru-RU" sz="2000" spc="-1" strike="noStrike">
              <a:latin typeface="Arial"/>
            </a:endParaRPr>
          </a:p>
          <a:p>
            <a:pPr marL="357120" indent="-35532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Фосфатно-сольовий буфер (ФСБ)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, рН 7,2-7,4. </a:t>
            </a:r>
            <a:endParaRPr b="0" lang="ru-RU" sz="2000" spc="-1" strike="noStrike">
              <a:latin typeface="Arial"/>
            </a:endParaRPr>
          </a:p>
          <a:p>
            <a:pPr marL="357120" indent="-35532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2%-й розчин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силіконового масла в ефірі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Спосіб приготування даних реактивів приведений у метод.вказівках до 2-го заняття. </a:t>
            </a:r>
            <a:endParaRPr b="0" lang="ru-RU" sz="2000" spc="-1" strike="noStrike">
              <a:latin typeface="Arial"/>
            </a:endParaRPr>
          </a:p>
          <a:p>
            <a:pPr marL="357120" indent="-35532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3%-й розчин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глутарового альдегіду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Готується з 26%-го розчину на ФСБ, рН 7,2-7,4 доводять сухою харчовою содою. </a:t>
            </a:r>
            <a:endParaRPr b="0" lang="ru-RU" sz="2000" spc="-1" strike="noStrike">
              <a:latin typeface="Arial"/>
            </a:endParaRPr>
          </a:p>
          <a:p>
            <a:pPr marL="357120" indent="-35532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Розчин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фікол-верографіна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густиною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1,077-1,078 г/мл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Робочий розчин готують, зміщуючи 24 частини 9%-го розчину фіколу і 10 частин 34%-го розчину урографіну. Потрібну щільність розчину контролюють денситометром. </a:t>
            </a:r>
            <a:endParaRPr b="0" lang="ru-RU" sz="2000" spc="-1" strike="noStrike">
              <a:latin typeface="Arial"/>
            </a:endParaRPr>
          </a:p>
          <a:p>
            <a:pPr marL="357120" indent="-35532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Розчин Олсвера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: хлористий натрій - 5,04 г, глюкоза - 24,63 г, цитрат натрію - 9,6 г, дистильована вода - до 1200 мл. </a:t>
            </a:r>
            <a:endParaRPr b="0" lang="ru-RU" sz="2000" spc="-1" strike="noStrike">
              <a:latin typeface="Arial"/>
            </a:endParaRPr>
          </a:p>
          <a:p>
            <a:pPr marL="357120" indent="-35532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0,2%-й розчин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трипанового синього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20 мг трипанового синього розчиняють в 10,0 мл підігрітого до 60° ФСБ. Зміщують 1:1 з суспензією лейкоцитів. Після експозиції у 10 хвилин суспензію заправляють в камеру Горяєва. Визначають процент мертвих (зафарбованих) клітин. В подальший аналіз залишають зразки лімфоцитів з 95-98% життєздатностності клітин.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428760" y="336600"/>
            <a:ext cx="8284680" cy="58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42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15%-й розчин фарби за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Романовським-Гімза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000" spc="-1" strike="noStrike">
              <a:latin typeface="Arial"/>
            </a:endParaRPr>
          </a:p>
          <a:p>
            <a:pPr marL="2142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0,5% суспензії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еритроцитів барана (ЕБ)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на поживному середовищі. </a:t>
            </a:r>
            <a:endParaRPr b="0" lang="ru-RU" sz="2000" spc="-1" strike="noStrike">
              <a:latin typeface="Arial"/>
            </a:endParaRPr>
          </a:p>
          <a:p>
            <a:pPr marL="2142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Ембріональна теляча сироватка інактивована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при 56°С 30 хв абсорбована проти гетерофільних антитіл до ЕБ.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Обладнання: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Центрифуга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з горизонтальним ротором. Центробіжна сила g залежить від кількості обертів ротора за одиницю часу і радіусу між центром тяжіння рідини у пробірці. Центробіжна сила виражається у вигляді формули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 = 1,1 х N 2 х R х 10-5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, де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- число обертів за хвилину,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- радіус ротора в см,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- центробіжна сила. Розрахунки необхідні для виділення лімфоцитів у градієнті щільності.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Холодильник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побутовий і низькотемпературний.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Термостат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37°С.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Сухоповітряна стерилізаційна шафа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Дозатори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піпеточні.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Мікроскоп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бінокулярний.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Інактиватор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сироваток.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Лабораторний посуд.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Шприци.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17880" y="360000"/>
            <a:ext cx="8537760" cy="365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Завдання 1. Надайте характеристику: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1) ендокринної функції тимусу, зазначивши гормони, які продукує залоза та їх значення: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Як ендокринний орган тимус продукує цілий спектр гормонів, до яких належить тимічний сироватковий фактор (ТСФ), або тимулін, тимозин-альфа1, тимопоетин II. Гормони тимусу впливають на антигеннезалежний та антигензалежний етапи диференціювання Т-лімфоцитів, дозрівання регуляторних субпопуляцій Т-лімфоцитів у тимусі, функціональні властивості Т-лімфоцитів, активність макрофагів тощо.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1"/>
          <a:srcRect l="12888" t="14808" r="33570" b="6762"/>
          <a:stretch/>
        </p:blipFill>
        <p:spPr>
          <a:xfrm>
            <a:off x="4680000" y="3240000"/>
            <a:ext cx="4206240" cy="3463560"/>
          </a:xfrm>
          <a:prstGeom prst="rect">
            <a:avLst/>
          </a:prstGeom>
          <a:ln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040760" y="3551400"/>
            <a:ext cx="360252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latin typeface="Arial"/>
              </a:rPr>
              <a:t>Взаємозв`язок рівня ТСФ у крові з активністю тимусзалежної системи імунітету та частотою виникнення онкологічних, аутоімунних та інфекційних захворювань з віком у людей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288000" y="5565960"/>
            <a:ext cx="446364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800080"/>
                </a:solidFill>
                <a:latin typeface="Arial"/>
              </a:rPr>
              <a:t>https://www.clinicaloncology.com.ua/article/9600/narushenie-endokrinnoj-funkcii-timusa-pri-melanome-kozhi-svyaz-s-izmeneniem-funkcionirovaniya-perifericheskogo-zvena-immunnoj-sistemy-obzor-literatury-i-rezultatov-sobstvennyx-issledovanij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285840" y="357120"/>
            <a:ext cx="8641800" cy="606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5640" indent="-212400"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  <a:ea typeface="DejaVu Sans"/>
              </a:rPr>
              <a:t>1.3. Приготувати суспензію ЕБ</a:t>
            </a:r>
            <a:r>
              <a:rPr b="1" lang="ru-RU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. </a:t>
            </a:r>
            <a:endParaRPr b="0" lang="ru-RU" sz="28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Дефібринізовану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кров барана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змішують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1:1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розчином Олсвера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ділять на дрібні порції по 0,5-1 мл,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  <a:ea typeface="DejaVu Sans"/>
              </a:rPr>
              <a:t>зберігають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до використання </a:t>
            </a:r>
            <a:r>
              <a:rPr b="1" i="1" lang="ru-RU" sz="2400" spc="-1" strike="noStrike" u="sng">
                <a:solidFill>
                  <a:srgbClr val="ff0000"/>
                </a:solidFill>
                <a:uFillTx/>
                <a:latin typeface="Calibri"/>
                <a:ea typeface="DejaVu Sans"/>
              </a:rPr>
              <a:t>не більше 15 діб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Безпосередньо перед постановкою реакції РУК, Е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Б двічі відмивають ФСБ до зникнення слідів гемолізу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центрифугують кожний раз при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1500 об./хв. 5 хв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Надосадову рідину вилучають як можна повніше. Одержаний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осад приймають за 100 %.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З нього готують 1-2 мл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0,5% суспензії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на культуральному середовищі (середовище 199, 20% ETC).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Суспензію можна зберігати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до 1 доби в холодильнику при 4°С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Перед використанням змішують.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Оптимальне співвідношення </a:t>
            </a:r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лімфоцит-еритроцит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для постановки РУК є </a:t>
            </a:r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1:50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206640" y="360000"/>
            <a:ext cx="4113000" cy="45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268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Середовище MEM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 (Minimum Essential Medium) або Ігла було розроблено Гарі Іглом і є найбільш розповсюдженим для культивування клітин . Середовище МЕМ містить 13 амінокислот, 6 водорозчинних вітамінів, холін і інозит, що виконують роль вуглеводного субстрату. Є модифікації 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середовиза МЕМ з солями Ерла і Хенкса, а також α-модифікація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 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середовища MEM з вмістом усіх 21 амінокислот і солями Эрла.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3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4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5" name="" descr=""/>
          <p:cNvPicPr/>
          <p:nvPr/>
        </p:nvPicPr>
        <p:blipFill>
          <a:blip r:embed="rId1"/>
          <a:srcRect l="12796" t="0" r="7273" b="0"/>
          <a:stretch/>
        </p:blipFill>
        <p:spPr>
          <a:xfrm>
            <a:off x="6624720" y="503280"/>
            <a:ext cx="2374560" cy="2374560"/>
          </a:xfrm>
          <a:prstGeom prst="rect">
            <a:avLst/>
          </a:prstGeom>
          <a:ln>
            <a:noFill/>
          </a:ln>
        </p:spPr>
      </p:pic>
      <p:sp>
        <p:nvSpPr>
          <p:cNvPr id="296" name="CustomShape 5"/>
          <p:cNvSpPr/>
          <p:nvPr/>
        </p:nvSpPr>
        <p:spPr>
          <a:xfrm>
            <a:off x="6573960" y="3164040"/>
            <a:ext cx="27126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Планшет Терасакі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97" name="" descr=""/>
          <p:cNvPicPr/>
          <p:nvPr/>
        </p:nvPicPr>
        <p:blipFill>
          <a:blip r:embed="rId2"/>
          <a:stretch/>
        </p:blipFill>
        <p:spPr>
          <a:xfrm>
            <a:off x="5256360" y="3959280"/>
            <a:ext cx="1150560" cy="2617200"/>
          </a:xfrm>
          <a:prstGeom prst="rect">
            <a:avLst/>
          </a:prstGeom>
          <a:ln>
            <a:noFill/>
          </a:ln>
        </p:spPr>
      </p:pic>
      <p:sp>
        <p:nvSpPr>
          <p:cNvPr id="298" name="CustomShape 6"/>
          <p:cNvSpPr/>
          <p:nvPr/>
        </p:nvSpPr>
        <p:spPr>
          <a:xfrm>
            <a:off x="6767640" y="5121360"/>
            <a:ext cx="22125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Середовище МЕМ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99" name="" descr=""/>
          <p:cNvPicPr/>
          <p:nvPr/>
        </p:nvPicPr>
        <p:blipFill>
          <a:blip r:embed="rId3"/>
          <a:srcRect l="11338" t="0" r="13057" b="0"/>
          <a:stretch/>
        </p:blipFill>
        <p:spPr>
          <a:xfrm>
            <a:off x="4464000" y="1049400"/>
            <a:ext cx="1873080" cy="2477520"/>
          </a:xfrm>
          <a:prstGeom prst="rect">
            <a:avLst/>
          </a:prstGeom>
          <a:ln>
            <a:noFill/>
          </a:ln>
        </p:spPr>
      </p:pic>
      <p:sp>
        <p:nvSpPr>
          <p:cNvPr id="300" name="CustomShape 7"/>
          <p:cNvSpPr/>
          <p:nvPr/>
        </p:nvSpPr>
        <p:spPr>
          <a:xfrm>
            <a:off x="4665600" y="431640"/>
            <a:ext cx="1309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епіндорфи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285840" y="357120"/>
            <a:ext cx="8427600" cy="606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5640" indent="-212400"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1.4. Приготувати ембріональну телячу сироватку (ЕТС). </a:t>
            </a:r>
            <a:endParaRPr b="0" lang="ru-RU" sz="28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ETC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одержують через аптекоуправління або на м’ясокомбінатах.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Всі роботи по обробці сироватки проводять в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стерильних умовах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Для інактивації комплементу ETC прогрівають при 56°С 30 хв.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Далі адсорбують гетерофільні антитіла до ЕБ.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Для цього до ETC додають відмиті ЕБ у співвідношенні 10:1.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Суміш ретельно переміщують і інкубують при 37</a:t>
            </a:r>
            <a:r>
              <a:rPr b="1" lang="ru-RU" sz="2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 2 год., після цього суспензію центрифугують при 1500 об./хв. 10 хв.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Сироватку відбирають, розфасовують по 1 мл в ампули і зберігають при -20°С.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Перед постановкою РУК одну із порцій ETC розморожують.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142920" y="196920"/>
            <a:ext cx="8856360" cy="642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1.5. Виділити концентрат лімфоцитів на градієнті щільності фікол-верографіна (</a:t>
            </a:r>
            <a:r>
              <a:rPr b="1" lang="ru-RU" sz="28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див. попередню роботу</a:t>
            </a:r>
            <a:r>
              <a:rPr b="1" lang="ru-RU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). 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2-3 мл венозної крові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взятої на антикоагулянті, розводять середовищем 199 або ФСБ. Розведену кров обережно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нашаровують на 2,5-3 мл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підігрітого до кімнатної температури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розчину фікол-урографіна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з густиною 1,077-1,078 г/мл, добиваючись, щоб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межа розрізнення фаз кров/градієнт була непорушена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Співвідношення розчиненої крові і розчину фікол-верографіну </a:t>
            </a:r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3:1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Врівноваженні пробірки центрифугують в горизонтальному роторі 35-40 хв. при прискоренні 400 g (1500 об./хв). Після цього вилучають 2/3 (по висоті над інтерфазою) рідини, а залишок (1/3) збирають разом з кільцем мононуклеарних клітин в інтерфазі. Зібрану суспензію переносять в силіконовані центрифужні пробірки, додають надлишок (6-8 мл) ФСБ і проводять два послідовних центрифугування (10 хв., I500 об./хв. із зміною ФСБ).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214200" y="142920"/>
            <a:ext cx="8713440" cy="63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Після останнього центрифугування супернатант відкидають, а </a:t>
            </a:r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осад клітин ресуспендують в 0,5-1,0 мл культуральної суміші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(середовища 199+20% ETC). Підрахунок концентрації мононуклеарів проводять в камері Горяєва загальноприйнятим методом. Підраховують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процент виходу лімфоцитів і їх життєздатність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Процент виходу мононуклеарних клітин (лімфоцитів і моноцитів) повинен бути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не нижче 75-80%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Життєздатність оцінюють 0,2%-м розчином трипанового  синього. В роботу беруть лімфоцити з 95-98 % життєздатності. Після підрахування лімфоцитів у камері Горяєва суспензію клітин розводять середовищем 199 до </a:t>
            </a:r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2 млн/мл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і використовують для постановки РУК. Лейкоконцентрат можна одержати також шляхом гемолізу цільної крові (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мікрометод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 або із плазми шляхом осадження еритроцитів (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макрометод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). У даному випадку лейкоконцентрат містить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суміш моно- і полінуклеарів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тоді як вивчають розеткоподібну здатність лімфоцитів. Тому концентрацію клітин доводять до </a:t>
            </a:r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4 млн/мл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285840" y="285840"/>
            <a:ext cx="8641800" cy="569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5640" indent="-212400"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1.6. Постановка Е-РУК/авідного розеткового методу. Аналіз препаратів. Клінічна оцінка результатів. </a:t>
            </a:r>
            <a:endParaRPr b="0" lang="ru-RU" sz="28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За етапами постановки авідний розетковий метод співпадає з алгоритмом постановки метода спонтанного розеткоутворення Т-лімфоцитів з еритроцитами барана (Е-РУК).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Із одержаної суспензії лімфоцитів (або лейкоцитів) мікро- і макрометодами, беруть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0,1 мл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суспензії і змішують в центрифужних силіконових пробірках з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0,1 мл 0,5%-ю суспензією ЕБ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Пробірки закривають гумовими корками,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центрифугують 5 хв. при 1000 об./хв.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Суміш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інкубують у термостаті при +37°С 10 хв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і не менше      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1 год. (можна залишати на 10-12 год.) в холодильнику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при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+4°С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214200" y="142920"/>
            <a:ext cx="8713440" cy="649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Для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фіксації розеток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додають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0,05 мл 3%-го розчину глутарового альдегіду на ФСБ (рН 7,2-7,4)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, щоб остання його концентрація дорівнювала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0,6%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Час фіксації складає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20 хв.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при кімнатній температурі. Потім для вилучення фіксатора до клітин додають 5 мл дистильованої води і центрифугують 5 хв. при 1500 об/хв. Зайву рідину вилучають, залишаючи 0,1-0,15 мл. У цю ємкість додають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1-2 краплі ETC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збільшення в’язкості розчину і покращення якості мазка. Осадок ретельно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піпетують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, слідкують, щоб не було грудок із клітин. Одержану суспензію клітин розмішують на обезжирені предметні скла, роблять мазок, акуратно розподіляючи клітини боковою поверхнею пастеровської піпетки на 1/3-1/2 скла. Мазку дають висохнути на рівній  горизонтальній поверхні при кімнатній температурі. </a:t>
            </a:r>
            <a:endParaRPr b="0" lang="ru-RU" sz="20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Фіксують 10-15 хв. в етиловому спирті, висушують і фарбують 15%-м розчином на ФБС за Романовським-Гімза. Фарбування проводять в горизонтальному положенні наливаючи зверху фарбу. Після фарбування фарбу зливають. Мікропрепарати прополіскують дистильованою водою, диференціюють 1-2 с в підкисленій соляною кислотою воді, виполіскують в трьох порціях дистильованої води. Сушать на повітрі. </a:t>
            </a:r>
            <a:endParaRPr b="0" lang="ru-RU" sz="20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Мікроскопують під імерсією (об.90х, ок. 10х). За розеткоутворюючі приймають лімфоцити з прикріпленими до них не менше 3-х еритроцитів барана.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285840" y="72000"/>
            <a:ext cx="8570520" cy="649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При постановці метода застосовується додавання до культурального середовища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20% ЕТС замість автоплазми або гетерогенної сироватки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Важливість такої модифікації полягає в наступному. </a:t>
            </a:r>
            <a:endParaRPr b="0" lang="ru-RU" sz="20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По-перше, з аутоплазмою і чужорідною сироваткою з системи елімінуються можливі інгібітори або стимулятори розеткоутворення. </a:t>
            </a:r>
            <a:endParaRPr b="0" lang="ru-RU" sz="20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По-друге, що особливо важливе, білки ЕТС створюють в середовищі онкотичний тиск для оптимальної лиганд-рецепторної взаємодії між ЕБ і Т-лімфоцитами. Тому більш достовірно виявляється авідна до ЕБ різноманітність Т-лімфоцитів, а, отже, підвищується і чутливість методу. </a:t>
            </a:r>
            <a:endParaRPr b="0" lang="ru-RU" sz="20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При постановці методу тільки на культуральних середовищах без додавання кров’яних сироваток, що часто має місце в клінічних і експериментальних лабораторіях, показники Е-РУК знижуються на 15-20%.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Аналіз препаратів.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 5-ти різних місцях препарату вивчають </a:t>
            </a:r>
            <a:r>
              <a:rPr b="1" i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200 лімфоцитів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, класифікуючи їх по здатності утворювати спонтанні розетки з ЕБ (Т-лімфоцити), а серед останніх враховують авідність по кількості ЕБ, що прикріплялися. </a:t>
            </a:r>
            <a:endParaRPr b="0" lang="ru-RU" sz="20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Обчислюють:</a:t>
            </a:r>
            <a:endParaRPr b="0" lang="ru-RU" sz="20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відносну і абсолютну кількість Е-РУК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як при загальноклінічному методі;</a:t>
            </a:r>
            <a:endParaRPr b="0" lang="ru-RU" sz="20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абсолютну і відносну кількість високоавідних активованих Т-лімфоцитів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, що відносяться до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КЛ≥8 ЕБ.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" descr=""/>
          <p:cNvPicPr/>
          <p:nvPr/>
        </p:nvPicPr>
        <p:blipFill>
          <a:blip r:embed="rId1"/>
          <a:stretch/>
        </p:blipFill>
        <p:spPr>
          <a:xfrm>
            <a:off x="115920" y="654120"/>
            <a:ext cx="8856360" cy="2136240"/>
          </a:xfrm>
          <a:prstGeom prst="rect">
            <a:avLst/>
          </a:prstGeom>
          <a:ln>
            <a:noFill/>
          </a:ln>
        </p:spPr>
      </p:pic>
      <p:sp>
        <p:nvSpPr>
          <p:cNvPr id="308" name="CustomShape 1"/>
          <p:cNvSpPr/>
          <p:nvPr/>
        </p:nvSpPr>
        <p:spPr>
          <a:xfrm>
            <a:off x="285840" y="2790720"/>
            <a:ext cx="8570520" cy="374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Мікропрепарати (не забарвлені) розеткоутворюючих лімфоцитів: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а — лімфоцит з фіксованими на його поверхні трьома еритроцитами;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б — лімфоцит з фіксованими на його поверхні еритроцитами, що утворюють віночок;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 — лімфоцит, повністю оточений еритроцитами, які утворюють так звану морулу;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 — лімфоцит;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2 — еритроцити.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71680" y="357120"/>
            <a:ext cx="8070480" cy="557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5640" indent="-212400"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Із застосуванням ЕТС: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7030a0"/>
              </a:buClr>
              <a:buFont typeface="StarSymbol"/>
              <a:buChar char="-"/>
            </a:pPr>
            <a:r>
              <a:rPr b="1" lang="ru-RU" sz="2400" spc="-1" strike="noStrike">
                <a:solidFill>
                  <a:srgbClr val="7030a0"/>
                </a:solidFill>
                <a:latin typeface="Calibri"/>
                <a:ea typeface="DejaVu Sans"/>
              </a:rPr>
              <a:t>показники Е-РУК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у здорових донорів середнього віку: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62,2±3,6% (55-75%)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1,04±0,17 x 10</a:t>
            </a:r>
            <a:r>
              <a:rPr b="1" lang="ru-RU" sz="2400" spc="-1" strike="noStrike" baseline="30000">
                <a:solidFill>
                  <a:srgbClr val="ff0000"/>
                </a:solidFill>
                <a:latin typeface="Calibri"/>
                <a:ea typeface="DejaVu Sans"/>
              </a:rPr>
              <a:t>9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(0,8-1,25 x 10</a:t>
            </a:r>
            <a:r>
              <a:rPr b="1" lang="ru-RU" sz="2400" spc="-1" strike="noStrike" baseline="30000">
                <a:solidFill>
                  <a:srgbClr val="ff0000"/>
                </a:solidFill>
                <a:latin typeface="Calibri"/>
                <a:ea typeface="DejaVu Sans"/>
              </a:rPr>
              <a:t>9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од./л)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7030a0"/>
              </a:buClr>
              <a:buFont typeface="StarSymbol"/>
              <a:buChar char="-"/>
            </a:pPr>
            <a:r>
              <a:rPr b="1" lang="ru-RU" sz="2400" spc="-1" strike="noStrike">
                <a:solidFill>
                  <a:srgbClr val="7030a0"/>
                </a:solidFill>
                <a:latin typeface="Calibri"/>
                <a:ea typeface="DejaVu Sans"/>
              </a:rPr>
              <a:t>високоавідних активованих Е-РУК: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27,8+2,1%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0,46±0,04 x 10</a:t>
            </a:r>
            <a:r>
              <a:rPr b="1" lang="ru-RU" sz="2400" spc="-1" strike="noStrike" baseline="30000">
                <a:solidFill>
                  <a:srgbClr val="ff0000"/>
                </a:solidFill>
                <a:latin typeface="Calibri"/>
                <a:ea typeface="DejaVu Sans"/>
              </a:rPr>
              <a:t>9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од./л (0,3-0,52 x 10</a:t>
            </a:r>
            <a:r>
              <a:rPr b="1" lang="ru-RU" sz="2400" spc="-1" strike="noStrike" baseline="30000">
                <a:solidFill>
                  <a:srgbClr val="ff0000"/>
                </a:solidFill>
                <a:latin typeface="Calibri"/>
                <a:ea typeface="DejaVu Sans"/>
              </a:rPr>
              <a:t>9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од/л)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Із застосуванням </a:t>
            </a:r>
            <a:r>
              <a:rPr b="1" i="1" lang="ru-RU" sz="2400" spc="-1" strike="noStrike">
                <a:solidFill>
                  <a:srgbClr val="800080"/>
                </a:solidFill>
                <a:latin typeface="Calibri"/>
                <a:ea typeface="DejaVu Sans"/>
              </a:rPr>
              <a:t>моноклональних антитіл (МКАТ)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визначення кількості Т- і В-лімфоцитів та їх субпопуляцій, авідний розетковий метод з ЕБ та інші розеткові методи не повинні втратити своєї клінічної значущості, оскільки відображають функціональний стан типу "рецептор-ліганд" клітинної структури, що вивчається.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МКАТ тестують клітини по одному з епітопів даної структури, часто не пов'язаного з її активним центром.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" descr=""/>
          <p:cNvPicPr/>
          <p:nvPr/>
        </p:nvPicPr>
        <p:blipFill>
          <a:blip r:embed="rId1"/>
          <a:stretch/>
        </p:blipFill>
        <p:spPr>
          <a:xfrm>
            <a:off x="288000" y="576000"/>
            <a:ext cx="8639280" cy="488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285840" y="285840"/>
            <a:ext cx="8641800" cy="63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Разом з тим, показано, що в процесі синтезу ферментних або рецепторних структур, у тому числі й антиген-розпізнаючих, в їх активних центрах виникають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дефекти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перешкоджаючі скріпленню з їх специфічними лігандами.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Наприклад, даний механізм лежить в основі синтезу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неспецифічних імуноглобулінів, кількість яких значно перевершує утворення специфічних антитіл при гуморальній реакції на будь-який антиген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Тому в клінічній практиці часто має місце зміна функціональних показників лімфоцитів при незмінній їх кількості. Так, були виявлені (М. М. Літвінова і ін.)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порушення СD3- і СD2-залежних шляхів активації Т-лімфоцитів при імунодефіцитних станах у дітей при нормальній частоті в крові СD3- і СD2-лімфоцитів: 73 і 60% відповідно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Отже, при оптимальній постановці розеткових методів аналізу лімфоцитів і за допомогою МКАТ, вони взаємно доповнюють один одного.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214200" y="214200"/>
            <a:ext cx="8570520" cy="61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5640" indent="-213840"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2. Визначення кількості основних популяцій та субпопуляцій лімфоцитів за допомогою реакції розеткоутворювання з еритроцитами барана, вкритими специфічними моноклональними антитілами проти CD-структур лімфоцитів. </a:t>
            </a:r>
            <a:endParaRPr b="0" lang="ru-RU" sz="2600" spc="-1" strike="noStrike">
              <a:latin typeface="Arial"/>
            </a:endParaRPr>
          </a:p>
          <a:p>
            <a:pPr marL="215640" indent="-213840" algn="just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7030a0"/>
                </a:solidFill>
                <a:latin typeface="Calibri"/>
                <a:ea typeface="DejaVu Sans"/>
              </a:rPr>
              <a:t>Принцип методу.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Принцип методу оснований на визначенні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субпопуляцій Т- і В-лімфоцитів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за допомогою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реакції розеткоутворювання з еритроцитами, на яких адсорбовані моноклональні антитіла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проти рецепторів:</a:t>
            </a:r>
            <a:endParaRPr b="0" lang="ru-RU" sz="2400" spc="-1" strike="noStrike">
              <a:latin typeface="Arial"/>
            </a:endParaRPr>
          </a:p>
          <a:p>
            <a:pPr marL="214200" indent="-2138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CD3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(Т-лімфоцити), </a:t>
            </a:r>
            <a:endParaRPr b="0" lang="ru-RU" sz="2400" spc="-1" strike="noStrike">
              <a:latin typeface="Arial"/>
            </a:endParaRPr>
          </a:p>
          <a:p>
            <a:pPr marL="214200" indent="-2138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CD4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(маркер Т-хелперів), </a:t>
            </a:r>
            <a:endParaRPr b="0" lang="ru-RU" sz="2400" spc="-1" strike="noStrike">
              <a:latin typeface="Arial"/>
            </a:endParaRPr>
          </a:p>
          <a:p>
            <a:pPr marL="214200" indent="-2138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CD8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(маркер Т-супресорів і цитотоксичних лімфоцитів), </a:t>
            </a:r>
            <a:endParaRPr b="0" lang="ru-RU" sz="2400" spc="-1" strike="noStrike">
              <a:latin typeface="Arial"/>
            </a:endParaRPr>
          </a:p>
          <a:p>
            <a:pPr marL="214200" indent="-2138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CD19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або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CD22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(В-лімфоцити), </a:t>
            </a:r>
            <a:endParaRPr b="0" lang="ru-RU" sz="2400" spc="-1" strike="noStrike">
              <a:latin typeface="Arial"/>
            </a:endParaRPr>
          </a:p>
          <a:p>
            <a:pPr marL="214200" indent="-2138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CD16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(НК-натуральні кілери).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Облік результатів дослідження проводять у світловому мікроскопі з імерсійною системою.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" descr=""/>
          <p:cNvPicPr/>
          <p:nvPr/>
        </p:nvPicPr>
        <p:blipFill>
          <a:blip r:embed="rId1"/>
          <a:stretch/>
        </p:blipFill>
        <p:spPr>
          <a:xfrm>
            <a:off x="857160" y="571680"/>
            <a:ext cx="7570440" cy="598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" descr=""/>
          <p:cNvPicPr/>
          <p:nvPr/>
        </p:nvPicPr>
        <p:blipFill>
          <a:blip r:embed="rId1"/>
          <a:stretch/>
        </p:blipFill>
        <p:spPr>
          <a:xfrm>
            <a:off x="431640" y="360360"/>
            <a:ext cx="8521560" cy="604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360360" y="360360"/>
            <a:ext cx="8422920" cy="609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Еритроцитарні діагностикуми (ТОВ «ГРАНУМ»):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фенотипування за допомогою моноклональних антитіл;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готові до використання;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висока специфічність;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облік результатів на світловому мікроскопі;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досліджуваний матеріал - лімфоцити, виділені на градієнті щільності;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прості і зручні в роботі.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Діагностикум використовують при: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•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всіх видах іммунопатології, аутоімунних захворюваннях;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вторинних імунодефіцитних станах різного ґенезу;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хронічних запальних інфекціях;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частих простудних захворюваннях;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імунологічному моніторингу населення, яке проживає в екопатологіческіх регіонах;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контроль за імунотерапії хворих.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360360" y="406440"/>
            <a:ext cx="8565840" cy="61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42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Принцип методу заснований на визначенні субпопуляцій Т- і В-лімфоцитів за допомогою реакції розеткоутворення з еритроцитами, на котор их адсорбції моноклональні антитіла проти рецепторів СД3 (Т-лімфоцити), СД4 (Т-хелпери), СД8 (Т-супрес з ори), СД19 або СД22 (В-лімфоцити), СД16 (натуральні кілери).</a:t>
            </a:r>
            <a:endParaRPr b="0" lang="ru-RU" sz="2000" spc="-1" strike="noStrike">
              <a:latin typeface="Arial"/>
            </a:endParaRPr>
          </a:p>
          <a:p>
            <a:pPr marL="2142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Облік результатів дослідження проводять в світловому мікроскопі з іммерціонной системою.</a:t>
            </a:r>
            <a:endParaRPr b="0" lang="ru-RU" sz="2000" spc="-1" strike="noStrike">
              <a:latin typeface="Arial"/>
            </a:endParaRPr>
          </a:p>
          <a:p>
            <a:pPr marL="2142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Час проведення аналізу: 1ч 40 хв</a:t>
            </a:r>
            <a:endParaRPr b="0" lang="ru-RU" sz="2000" spc="-1" strike="noStrike">
              <a:latin typeface="Arial"/>
            </a:endParaRPr>
          </a:p>
          <a:p>
            <a:pPr marL="214200" indent="-2124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різновиди:</a:t>
            </a:r>
            <a:endParaRPr b="0" lang="ru-RU" sz="2000" spc="-1" strike="noStrike">
              <a:latin typeface="Arial"/>
            </a:endParaRPr>
          </a:p>
          <a:p>
            <a:pPr marL="2142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1) Анти-СД3 Діагностикум для виявлення популяцій Т-лімфоцитів в крові людини - 50 досліджень</a:t>
            </a:r>
            <a:endParaRPr b="0" lang="ru-RU" sz="2000" spc="-1" strike="noStrike">
              <a:latin typeface="Arial"/>
            </a:endParaRPr>
          </a:p>
          <a:p>
            <a:pPr marL="2142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2) Анти-СД4 Діагностикум для виявлення субпопуляцій Т-хелперів в крові людини - 50 досліджень</a:t>
            </a:r>
            <a:endParaRPr b="0" lang="ru-RU" sz="2000" spc="-1" strike="noStrike">
              <a:latin typeface="Arial"/>
            </a:endParaRPr>
          </a:p>
          <a:p>
            <a:pPr marL="2142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3) Анти-СД8 Діагностикум для виявлення популяцій Т-супресорів в крові людини - 50 досліджень</a:t>
            </a:r>
            <a:endParaRPr b="0" lang="ru-RU" sz="2000" spc="-1" strike="noStrike">
              <a:latin typeface="Arial"/>
            </a:endParaRPr>
          </a:p>
          <a:p>
            <a:pPr marL="2142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4) Анти-СД22 Діагностикум для виявлення популяцій В-лімфоцитів в крові людини - 50 досліджень</a:t>
            </a:r>
            <a:endParaRPr b="0" lang="ru-RU" sz="2000" spc="-1" strike="noStrike">
              <a:latin typeface="Arial"/>
            </a:endParaRPr>
          </a:p>
          <a:p>
            <a:pPr marL="2142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5) Анти-СД16 Діагностикум для виявлення популяцій природних кілерів в крові людини-50 досліджень.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285840" y="285840"/>
            <a:ext cx="8427600" cy="63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3960"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Склад набору: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Діагностикум еритроцитарний 1 фл.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Інструкція з використання.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Паспорт. </a:t>
            </a:r>
            <a:endParaRPr b="0" lang="ru-RU" sz="2400" spc="-1" strike="noStrike">
              <a:latin typeface="Arial"/>
            </a:endParaRPr>
          </a:p>
          <a:p>
            <a:pPr marL="457200" indent="-452160"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Перелік необхідного устаткування: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Центрифуга.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Пробірки (10 мл).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Термостат.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Холодильник.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Автоматичні дозатори (20-200 мкл).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Мікроскоп з імерсійною системою.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Предметне скло. </a:t>
            </a:r>
            <a:endParaRPr b="0" lang="ru-RU" sz="2400" spc="-1" strike="noStrike">
              <a:latin typeface="Arial"/>
            </a:endParaRPr>
          </a:p>
          <a:p>
            <a:pPr marL="457200" indent="-452160"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Додаткові реагенти.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Розчин градієнта густини d - 1,077.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Фізіологічний розчин або фосфатний буфер рН 7,2-7,4.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0,12% розчин глютарового альдегіду.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Фарба Романовського-Гімза.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" descr=""/>
          <p:cNvPicPr/>
          <p:nvPr/>
        </p:nvPicPr>
        <p:blipFill>
          <a:blip r:embed="rId1"/>
          <a:stretch/>
        </p:blipFill>
        <p:spPr>
          <a:xfrm>
            <a:off x="1214280" y="1000080"/>
            <a:ext cx="7335720" cy="4882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14200" y="0"/>
            <a:ext cx="8713440" cy="66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4200" indent="-212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Одержання лейкосуспензії.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Кров беруть з вени в пробірку з гепарином (концентрація гепарину 200-250 Од/мл). Для даних реакцій досить 3 мл крові.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Мононуклеарну завись (лімфоцити) одержують на градієнті густини d - 1,077.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Відмити клітини 2-3 рази фізіологічним розчином або фосфатним буфером рН 7,2-7,4. Бажана концентрація клітин у зависі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2х10</a:t>
            </a:r>
            <a:r>
              <a:rPr b="1" lang="ru-RU" sz="2000" spc="-1" strike="noStrike" baseline="30000">
                <a:solidFill>
                  <a:srgbClr val="ff0000"/>
                </a:solidFill>
                <a:latin typeface="Calibri"/>
                <a:ea typeface="DejaVu Sans"/>
              </a:rPr>
              <a:t>6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/мл (20 клітин у великому квадраті камери Горяєва)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0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Підготовка діагностикума.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Погойдуванням флакона осад еритроцитів ресуспендують без піноутворення. Можливе ресуспендування стерильним шприцем ємністю 2 мл: голкою проколюють пробку, набирають завис і випускають у флакон кілька разів (без піноутворювання). Набирають шприцем кількість, необхідну для роботи (на одну пробу 0,05 мл) та переносять у стерильні пробірки.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Проведення дослідження.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У пробірки вносять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0,05 мл (50 мкл) CD-діагностикума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і додають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0,05 мл лімфозависі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ff0000"/>
              </a:buClr>
              <a:buFont typeface="Calibri"/>
              <a:buAutoNum type="arabicPeriod"/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Інкубують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суміш 40 хвилин при +37</a:t>
            </a:r>
            <a:r>
              <a:rPr b="1" lang="ru-RU" sz="20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ff0000"/>
              </a:buClr>
              <a:buFont typeface="Calibri"/>
              <a:buAutoNum type="arabicPeriod"/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Центрифугують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при 1000 об./хв. протягом 5 хвилин.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Залишають на 1 годину у холодильнику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при +4</a:t>
            </a:r>
            <a:r>
              <a:rPr b="1" lang="ru-RU" sz="2000" spc="-1" strike="noStrike" baseline="30000">
                <a:solidFill>
                  <a:srgbClr val="ff0000"/>
                </a:solidFill>
                <a:latin typeface="Calibri"/>
                <a:ea typeface="DejaVu Sans"/>
              </a:rPr>
              <a:t>0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С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Відбирають надосадову рідину.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285840" y="285840"/>
            <a:ext cx="8570520" cy="594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6. Додають до осаду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0,05 мл 0,12% розчину глютарового альдегіду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й обережно ресуспендують (без утворювання піни!). Витримують 5-7 хвилин, знов обережно ресуспензують.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7. Розлять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мазок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приблизно на 1 см</a:t>
            </a:r>
            <a:r>
              <a:rPr b="1" lang="ru-RU" sz="2400" spc="-1" strike="noStrike" baseline="33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площі знежиреного предметного скла.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8.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Висушують, фіксують спиртом і фарбують за Романовським-Гімза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9. За допомогою світлового мікроскопу з імерсійною системою підраховують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відсоток розеткоутворюючих лімфоцитів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зв’язавших не менше 3-х еритроцитів із CD-діагностикумами на 200 клітин.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Не враховувати гранулоцити, агрегати клітин, а також лімфоцити, що потрапили в агрегати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  <a:p>
            <a:pPr marL="214200" indent="-212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Примітка: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можливо підраховувати розеткоутворюючі лімфоцити в нативному препараті в камері Горяєва.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" descr=""/>
          <p:cNvPicPr/>
          <p:nvPr/>
        </p:nvPicPr>
        <p:blipFill>
          <a:blip r:embed="rId1"/>
          <a:stretch/>
        </p:blipFill>
        <p:spPr>
          <a:xfrm>
            <a:off x="576000" y="144000"/>
            <a:ext cx="8503560" cy="637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144000" y="142920"/>
            <a:ext cx="8783640" cy="685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3960"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Оцінка результатів дослідження. </a:t>
            </a:r>
            <a:endParaRPr b="0" lang="ru-RU" sz="24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Відсоток </a:t>
            </a:r>
            <a:r>
              <a:rPr b="1" i="1" lang="ru-RU" sz="2400" spc="-1" strike="noStrike">
                <a:solidFill>
                  <a:srgbClr val="7030a0"/>
                </a:solidFill>
                <a:latin typeface="Calibri"/>
                <a:ea typeface="DejaVu Sans"/>
              </a:rPr>
              <a:t>Т-лімфоцитів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дорівнює відсотку розеткоутворюючих лімфоцитів із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CD3-діагностикумом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Норма дорослих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50-80%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(середнє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60±5%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); у дітей –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47-76%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(середнє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55±4,8%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).</a:t>
            </a:r>
            <a:endParaRPr b="0" lang="ru-RU" sz="2000" spc="-1" strike="noStrike">
              <a:latin typeface="Arial"/>
            </a:endParaRPr>
          </a:p>
          <a:p>
            <a:pPr marL="457200" indent="-452160"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Абсолютна кількість у 1 мкл крові = А х У х С : 10 000, </a:t>
            </a:r>
            <a:endParaRPr b="0" lang="ru-RU" sz="2000" spc="-1" strike="noStrike">
              <a:latin typeface="Arial"/>
            </a:endParaRPr>
          </a:p>
          <a:p>
            <a:pPr marL="457200" indent="-452160"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де: А – кількість лейкоцитів у 1 мкл крові; У – відсоток лімфоцитів у формулі крові; С – відсоток розеткоутворюючих Т-лімфоцитів.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Відсоток </a:t>
            </a:r>
            <a:r>
              <a:rPr b="1" i="1" lang="ru-RU" sz="2400" spc="-1" strike="noStrike">
                <a:solidFill>
                  <a:srgbClr val="7030a0"/>
                </a:solidFill>
                <a:latin typeface="Calibri"/>
                <a:ea typeface="DejaVu Sans"/>
              </a:rPr>
              <a:t>Т-хелперів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 (Тх)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дорівнює відсотку розеткоутворюючих лімфоцитів із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CD4-діагностикумом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Норма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33-46%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(середнє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40±3%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).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Відсоток </a:t>
            </a:r>
            <a:r>
              <a:rPr b="1" lang="ru-RU" sz="2400" spc="-1" strike="noStrike">
                <a:solidFill>
                  <a:srgbClr val="7030a0"/>
                </a:solidFill>
                <a:latin typeface="Calibri"/>
                <a:ea typeface="DejaVu Sans"/>
              </a:rPr>
              <a:t>Т-супресорів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 (Тс)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дорівнює відсотку розеткоутворюючих лімфоцитів із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CD8-діагностикумом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Норма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17-30%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(середнє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22±1%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). </a:t>
            </a:r>
            <a:endParaRPr b="0" lang="ru-RU" sz="2000" spc="-1" strike="noStrike">
              <a:latin typeface="Arial"/>
            </a:endParaRPr>
          </a:p>
          <a:p>
            <a:pPr marL="457200" indent="-452160"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ІРІ: Тх/Тс=1,4-2,0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Де ІРІ – імунореактивний індекс.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Відсоток </a:t>
            </a:r>
            <a:r>
              <a:rPr b="1" i="1" lang="ru-RU" sz="2400" spc="-1" strike="noStrike">
                <a:solidFill>
                  <a:srgbClr val="7030a0"/>
                </a:solidFill>
                <a:latin typeface="Calibri"/>
                <a:ea typeface="DejaVu Sans"/>
              </a:rPr>
              <a:t>В-лімфоцитів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дорівнює відсотку розеткоутворюючих лімфоцитів із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CD22-діагностикумом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Норма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17-31%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(середнє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23±3,6%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). Абсолютну кількість В-лімфоцитів визначають також, як і Т-лімфоцитів. </a:t>
            </a:r>
            <a:endParaRPr b="0" lang="ru-RU" sz="2000" spc="-1" strike="noStrike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Відсоток </a:t>
            </a:r>
            <a:r>
              <a:rPr b="1" lang="ru-RU" sz="2400" spc="-1" strike="noStrike">
                <a:solidFill>
                  <a:srgbClr val="7030a0"/>
                </a:solidFill>
                <a:latin typeface="Calibri"/>
                <a:ea typeface="DejaVu Sans"/>
              </a:rPr>
              <a:t>натуральних кілерів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дорівнює % розеткоутворюючих лімфоцитів із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CD16-діагностикумом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Норма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12-23%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(середнє </a:t>
            </a: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16±4,5%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). </a:t>
            </a:r>
            <a:r>
              <a:rPr b="1" i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Примітка: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отримані результати залежать від якості мазків. Мазки рекомендовано робити на добре знежиреному спирт-ефіром склі у вигляді моношара. Запобігати утворення нашарування клітин.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864000" y="288000"/>
            <a:ext cx="73087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Таблиця. Параметри імунного статусу здорових дітей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(дані лабораторії імунології дитячого віку МДМІ, 1986-1992 рр.)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22" name="" descr=""/>
          <p:cNvPicPr/>
          <p:nvPr/>
        </p:nvPicPr>
        <p:blipFill>
          <a:blip r:embed="rId1"/>
          <a:srcRect l="37217" t="19473" r="17143" b="13307"/>
          <a:stretch/>
        </p:blipFill>
        <p:spPr>
          <a:xfrm>
            <a:off x="936000" y="936360"/>
            <a:ext cx="7270920" cy="589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" descr=""/>
          <p:cNvPicPr/>
          <p:nvPr/>
        </p:nvPicPr>
        <p:blipFill>
          <a:blip r:embed="rId1"/>
          <a:srcRect l="37217" t="16658" r="17143" b="30133"/>
          <a:stretch/>
        </p:blipFill>
        <p:spPr>
          <a:xfrm>
            <a:off x="29880" y="504000"/>
            <a:ext cx="8680680" cy="568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" descr=""/>
          <p:cNvPicPr/>
          <p:nvPr/>
        </p:nvPicPr>
        <p:blipFill>
          <a:blip r:embed="rId1"/>
          <a:srcRect l="37217" t="18076" r="17143" b="16112"/>
          <a:stretch/>
        </p:blipFill>
        <p:spPr>
          <a:xfrm>
            <a:off x="669960" y="144000"/>
            <a:ext cx="7995240" cy="647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04000" y="144000"/>
            <a:ext cx="6837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2) функції тимусу як центрального органу імунної системи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1"/>
          <a:srcRect l="34940" t="24616" r="16244" b="13878"/>
          <a:stretch/>
        </p:blipFill>
        <p:spPr>
          <a:xfrm>
            <a:off x="792000" y="576000"/>
            <a:ext cx="7415280" cy="5251680"/>
          </a:xfrm>
          <a:prstGeom prst="rect">
            <a:avLst/>
          </a:prstGeom>
          <a:ln>
            <a:noFill/>
          </a:ln>
        </p:spPr>
      </p:pic>
      <p:sp>
        <p:nvSpPr>
          <p:cNvPr id="251" name="CustomShape 2"/>
          <p:cNvSpPr/>
          <p:nvPr/>
        </p:nvSpPr>
        <p:spPr>
          <a:xfrm>
            <a:off x="216000" y="5837400"/>
            <a:ext cx="87836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Рис. 1. Структура тимусу та диференціювання в ньому Т-лімфоцитів: ДК – дендритні клітини, МФ – макрофаги, Тц – тимоцити, ТГ – тільця Гассаля, ЭК – епітеліальні клітини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288000" y="432000"/>
            <a:ext cx="8495640" cy="6363360"/>
          </a:xfrm>
          <a:prstGeom prst="rect">
            <a:avLst/>
          </a:prstGeom>
          <a:ln>
            <a:noFill/>
          </a:ln>
        </p:spPr>
      </p:pic>
      <p:sp>
        <p:nvSpPr>
          <p:cNvPr id="253" name="CustomShape 1"/>
          <p:cNvSpPr/>
          <p:nvPr/>
        </p:nvSpPr>
        <p:spPr>
          <a:xfrm>
            <a:off x="2185200" y="85680"/>
            <a:ext cx="41504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Пригадайте теоретичний матеріал: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32000" y="590400"/>
            <a:ext cx="8458920" cy="53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Завдання 2. Наведіть класифікацію та основні ознаки хвороб асоційованих із тимусом у вигляді схеми/таблиці, використовуючи лекційний матеріал та довідкову літературу.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Завдання 3. Охарактеризуйте захворювання «міастенія гравіс» на основі аналізу статті: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MYASTHENIA GRAVIS — КЛІНІЧНА КАРТИНА, КЛАСИФІКАЦІЇ, ДІАГНОСТИКА. </a:t>
            </a: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Медицина світу.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2020.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URL: </a:t>
            </a:r>
            <a:r>
              <a:rPr b="1" lang="ru-RU" sz="1800" spc="-1" strike="noStrike" u="sng">
                <a:solidFill>
                  <a:srgbClr val="0000ff"/>
                </a:solidFill>
                <a:uFillTx/>
                <a:latin typeface="Arial"/>
                <a:ea typeface="Microsoft YaHei"/>
                <a:hlinkClick r:id="rId1"/>
              </a:rPr>
              <a:t>http://msvitu.com/archive/2020/april/article-2.php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Частота виникнення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Етіологія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Клінічні симптоми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Диференційна діагностика та ін.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360000" y="216000"/>
            <a:ext cx="856764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Arial"/>
              </a:rPr>
              <a:t>Завдання 4. Інволюція тимусу. Надайте характеристику різновидам інволюції тимуса: вікова та акцидентальна (див. лекцію).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1679760" y="4608000"/>
            <a:ext cx="5810760" cy="2057040"/>
          </a:xfrm>
          <a:prstGeom prst="rect">
            <a:avLst/>
          </a:prstGeom>
          <a:ln>
            <a:noFill/>
          </a:ln>
        </p:spPr>
      </p:pic>
      <p:pic>
        <p:nvPicPr>
          <p:cNvPr id="257" name="" descr=""/>
          <p:cNvPicPr/>
          <p:nvPr/>
        </p:nvPicPr>
        <p:blipFill>
          <a:blip r:embed="rId2"/>
          <a:stretch/>
        </p:blipFill>
        <p:spPr>
          <a:xfrm>
            <a:off x="300240" y="1273680"/>
            <a:ext cx="8555400" cy="295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Application>LibreOffice/6.2.2.2$Windows_X86_64 LibreOffice_project/2b840030fec2aae0fd2658d8d4f9548af4e3518d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2020-10-28T15:29:31Z</dcterms:created>
  <dc:creator>Oleksandra Bekasova</dc:creator>
  <dc:description/>
  <dc:language>ru-RU</dc:language>
  <cp:lastModifiedBy/>
  <dcterms:modified xsi:type="dcterms:W3CDTF">2022-04-26T01:43:31Z</dcterms:modified>
  <cp:revision>238</cp:revision>
  <dc:subject/>
  <dc:title>Запорізький національний університет, кафедра фізіології, імунології і біохімії з курсом цивільного захисту та медицини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