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media/image3.png" ContentType="image/png"/>
  <Override PartName="/ppt/media/image1.jpeg" ContentType="image/jpeg"/>
  <Override PartName="/ppt/media/image2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28.gif" ContentType="image/gif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0072D05-7EAA-4461-A19F-AC1FD9030F5B}" type="slidenum">
              <a:rPr b="0" lang="ru-RU" sz="1400" spc="-1" strike="noStrike">
                <a:latin typeface="Times New Roman"/>
              </a:rPr>
              <a:t>1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61560" cy="3418560"/>
          </a:xfrm>
          <a:prstGeom prst="rect">
            <a:avLst/>
          </a:prstGeom>
        </p:spPr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5960" cy="4104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3884760" y="8685360"/>
            <a:ext cx="296136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0222BCD-56A3-4A33-A4CD-37BEA7F1E3E8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28.gif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hyperlink" Target="https://www.semanticscholar.org/paper/Blast-like-transformation-induced-in-peripheral-by-Turk-Glade/09a40724359c121804aa7b092a5887ce1b268729" TargetMode="External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358920" y="2304000"/>
            <a:ext cx="8559000" cy="402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11000"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3600" spc="-1" strike="noStrike">
                <a:solidFill>
                  <a:srgbClr val="07068b"/>
                </a:solidFill>
                <a:latin typeface="Times New Roman"/>
                <a:ea typeface="DejaVu Sans"/>
              </a:rPr>
              <a:t>                       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3600" spc="-1" strike="noStrike">
                <a:solidFill>
                  <a:srgbClr val="07068b"/>
                </a:solidFill>
                <a:latin typeface="Times New Roman"/>
                <a:ea typeface="DejaVu Sans"/>
              </a:rPr>
              <a:t>                                   </a:t>
            </a:r>
            <a:r>
              <a:rPr b="1" lang="ru-RU" sz="4000" spc="-1" strike="noStrike">
                <a:solidFill>
                  <a:srgbClr val="07068b"/>
                </a:solidFill>
                <a:latin typeface="Times New Roman"/>
                <a:ea typeface="DejaVu Sans"/>
              </a:rPr>
              <a:t>              </a:t>
            </a:r>
            <a:r>
              <a:rPr b="1" lang="ru-RU" sz="4800" spc="-1" strike="noStrike">
                <a:solidFill>
                  <a:srgbClr val="07068b"/>
                </a:solidFill>
                <a:latin typeface="Times New Roman"/>
                <a:ea typeface="DejaVu Sans"/>
              </a:rPr>
              <a:t>ВІКОВА ІМУНОЛОГІЯ</a:t>
            </a:r>
            <a:endParaRPr b="0" lang="ru-RU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                                         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Змістовий модуль 5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                                           </a:t>
            </a:r>
            <a:r>
              <a:rPr b="1" lang="ru-RU" sz="44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Лабораторне заняття № 5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               </a:t>
            </a:r>
            <a:r>
              <a:rPr b="1" lang="ru-RU" sz="5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Імунодефіцитні стани. </a:t>
            </a:r>
            <a:endParaRPr b="0" lang="ru-RU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5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b="1" lang="ru-RU" sz="5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Імунні аспекти аутоімунної </a:t>
            </a:r>
            <a:endParaRPr b="0" lang="ru-RU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5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    </a:t>
            </a:r>
            <a:r>
              <a:rPr b="1" lang="ru-RU" sz="5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патології та алергії</a:t>
            </a:r>
            <a:endParaRPr b="0" lang="ru-RU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           </a:t>
            </a:r>
            <a:r>
              <a:rPr b="1" lang="ru-RU" sz="4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(4 год)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           </a:t>
            </a:r>
            <a:r>
              <a:rPr b="1" lang="ru-RU" sz="48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Лабораторна робота №5</a:t>
            </a:r>
            <a:endParaRPr b="0" lang="ru-RU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8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           </a:t>
            </a:r>
            <a:r>
              <a:rPr b="1" lang="ru-RU" sz="48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РБТЛ</a:t>
            </a:r>
            <a:endParaRPr b="0" lang="ru-RU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ru-RU" sz="4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4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ru-RU" sz="4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41"/>
              </a:spcBef>
            </a:pP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83" name="Picture 2" descr=""/>
          <p:cNvPicPr/>
          <p:nvPr/>
        </p:nvPicPr>
        <p:blipFill>
          <a:blip r:embed="rId1"/>
          <a:stretch/>
        </p:blipFill>
        <p:spPr>
          <a:xfrm>
            <a:off x="144000" y="304200"/>
            <a:ext cx="1429920" cy="1341720"/>
          </a:xfrm>
          <a:prstGeom prst="rect">
            <a:avLst/>
          </a:prstGeom>
          <a:ln w="63360">
            <a:noFill/>
          </a:ln>
          <a:effectLst>
            <a:outerShdw dir="5400000" dist="291960">
              <a:srgbClr val="000000">
                <a:alpha val="22000"/>
              </a:srgbClr>
            </a:outerShdw>
          </a:effectLst>
        </p:spPr>
      </p:pic>
      <p:sp>
        <p:nvSpPr>
          <p:cNvPr id="84" name="CustomShape 2"/>
          <p:cNvSpPr/>
          <p:nvPr/>
        </p:nvSpPr>
        <p:spPr>
          <a:xfrm>
            <a:off x="324000" y="5229360"/>
            <a:ext cx="7982640" cy="13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8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479"/>
              </a:spcBef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1584000" y="224280"/>
            <a:ext cx="7549920" cy="222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Запорізький національний університет 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Кафедра фізіології, імунології і біохімії з курсом цивільного захисту та медицини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10a03"/>
                </a:solidFill>
                <a:latin typeface="Times New Roman"/>
                <a:ea typeface="Microsoft YaHei"/>
              </a:rPr>
              <a:t>ОП «Середня освіта (біологія та здоров</a:t>
            </a:r>
            <a:r>
              <a:rPr b="1" lang="ru-RU" sz="2200" spc="-1" strike="noStrike">
                <a:solidFill>
                  <a:srgbClr val="ff3838"/>
                </a:solidFill>
                <a:latin typeface="Times New Roman"/>
                <a:ea typeface="Times New Roman"/>
              </a:rPr>
              <a:t>’</a:t>
            </a:r>
            <a:r>
              <a:rPr b="1" lang="ru-RU" sz="2400" spc="-1" strike="noStrike">
                <a:solidFill>
                  <a:srgbClr val="f10a03"/>
                </a:solidFill>
                <a:latin typeface="Times New Roman"/>
                <a:ea typeface="DejaVu Sans"/>
              </a:rPr>
              <a:t>я людини)»</a:t>
            </a:r>
            <a:br/>
            <a:endParaRPr b="0" lang="ru-RU" sz="2400" spc="-1" strike="noStrike"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228960" y="2808000"/>
            <a:ext cx="3584520" cy="2687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32000" y="613800"/>
            <a:ext cx="8278200" cy="5117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Визначення окремих параметрів функціональної активності лімфоцитів або їх комплексу має значення при </a:t>
            </a:r>
            <a:r>
              <a:rPr b="1" i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діагностиці імунодефіцитних станів, аутоімунних процесах, для моніторингу ефективності імунокорекції.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Хоча потрібно мати на увазі, що дана область імунодіагностики і в даний час розвивається, а це означає, що можливий перегляд і переоцінка одержуваної інформації.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У більшості випадків дослідження </a:t>
            </a:r>
            <a:r>
              <a:rPr b="1" lang="ru-RU" sz="2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функціональної активності лімфоцитів передбачає більш-менш тривалу підтримку суспензії клітин в штучних умовах, тобто їх культивування.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Культивування клітин здійснюється в рамках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культурального методу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288000" y="360000"/>
            <a:ext cx="8638200" cy="618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Культуральний метод в комплексі імунологічних методів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Як відомо, культури клітин можуть перебувати в 2 основних видах -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суспензійний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(клітини не прикріплюються до стінок або дна посудини) і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моношаровий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(клітини адгезуються до поверхні дна лабораторного посуду, утворюючи суцільний шар). </a:t>
            </a:r>
            <a:r>
              <a:rPr b="1" i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Лімфоцити в більшості випадків культивують у вигляді суспензійної культури.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У імунодіагностіці культуральний метод застосовують як для підтримки досліджуваних лімфоцитів, так і для культивування клітин-мішеней, необхідних для вивчення, наприклад, цитотоксичної активності лімфоцитів. Такий підхід часто вимагає різних умов для забезпечення культур клітин всім необхідним.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Проведення культурального методу потребує спеціального обладнання та добре навченого персоналу.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Для підтримки життєздатності і функціональної активності клітин в штучних умовах потрібне дотримання ряду правил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288000" y="288000"/>
            <a:ext cx="8722800" cy="581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1) </a:t>
            </a: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підтримання стерильності середовища</a:t>
            </a:r>
            <a:r>
              <a:rPr b="1" i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Здійснюється шляхом використання тільки стерильного інструментарію, посуду, поживних середовищ та інших добавок. Всі процедури попередньої підготовки клітин до культивування, моніторингу стану культури клітин в процесі дослідження проводять в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ламінарних боксах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, що забезпечують потік стерильного повітря в зоні роботи. В обладнанні для інкубації клітин також передбачається подача стерильною газового середовища, або повна ізоляція ємностей з клітинами від зовнішнього середовища. Додатково в живильне середовище для культивування клітин додають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суміш протимікробних препаратів,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включаючи </a:t>
            </a:r>
            <a:r>
              <a:rPr b="1" i="1" lang="ru-RU" sz="2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антибіотики</a:t>
            </a:r>
            <a:r>
              <a:rPr b="1" i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широкого спектру дії і </a:t>
            </a:r>
            <a:r>
              <a:rPr b="1" i="1" lang="ru-RU" sz="22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антифунгіцидною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препарати. Дози цих речовин розраховують, виходячи з рекомендованих терапевтичних доз з урахуванням обсягу живильного середовища (ці дані завжди можна уточнити в протоколах культивування клітин);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1368000" y="61200"/>
            <a:ext cx="6694560" cy="669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936000" y="348120"/>
            <a:ext cx="7630560" cy="6130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248400" y="354240"/>
            <a:ext cx="8461800" cy="590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2) </a:t>
            </a: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забезпечення культивованих клітин оптимальним газовим середовищем</a:t>
            </a:r>
            <a:r>
              <a:rPr b="1" i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В процесі метаболізму клітини потребують присутності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5% СО2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, рівень якого підтримується спеціальним обладнанням: СО2-інкубатором, що представляє собою термостат зі стаціонарно підведеною подачею суміші повітря: СО2. При необхідності клітини культивують при постійному перемішуванні за допомогою шейкера;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3) </a:t>
            </a: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підтримання необхідного рівня осмотичності середовища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здійснюється використанням сольових розчинів в якості основи живильного середовища.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Збалансовані сольові розчини (ЗСР) 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дозволяють створити оптимальний рівень осмотичності живильного середовища. Найбільш широко застосовуються розчини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Ерла, Хенкса, Дюльбекко, а також фосфатно-сольовий буфер;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312840" y="191880"/>
            <a:ext cx="4941720" cy="658980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6192000" y="1656000"/>
            <a:ext cx="253692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СО2 - інкубатор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2"/>
          <a:srcRect l="12299" t="0" r="13614" b="13606"/>
          <a:stretch/>
        </p:blipFill>
        <p:spPr>
          <a:xfrm>
            <a:off x="5760000" y="2797560"/>
            <a:ext cx="3094560" cy="3609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885240" y="596520"/>
            <a:ext cx="7551360" cy="573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288360" y="662760"/>
            <a:ext cx="8206200" cy="42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4) </a:t>
            </a:r>
            <a:r>
              <a:rPr b="1" i="1" lang="ru-RU" sz="2600" spc="-1" strike="noStrike">
                <a:solidFill>
                  <a:srgbClr val="fc0621"/>
                </a:solidFill>
                <a:latin typeface="Arial"/>
                <a:ea typeface="DejaVu Sans"/>
              </a:rPr>
              <a:t>підтримання необхідного рівня рН середовища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має надзвичайно важливе значення, так як в процесі метаболізму клітин рівень рН зміщується, що здатне надавати шкідливу дію на клітини.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Стабілізація рН на оптимальному для клітин рівні 7,3-7,35 досягається додаванням в збалансовані сольові розчини (ЗСР)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буферних солей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- фосфатів, бікарбонатів або більш складних з'єднань, що володіють високою буферною ємністю (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HEPES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).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Захист від залужнення («защелачивания») живильного середовища додатково здійснює присутність 5% СО2;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" descr=""/>
          <p:cNvPicPr/>
          <p:nvPr/>
        </p:nvPicPr>
        <p:blipFill>
          <a:blip r:embed="rId1"/>
          <a:srcRect l="34039" t="2778" r="33440" b="0"/>
          <a:stretch/>
        </p:blipFill>
        <p:spPr>
          <a:xfrm>
            <a:off x="432360" y="792000"/>
            <a:ext cx="2662200" cy="530856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3456000" y="648000"/>
            <a:ext cx="554256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Молярна маса: 238,3012 г/моль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Формула: C8H18N2O4S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Назва за ІЮПАК: 2-[4-(2-hydroxyethyl)piperazin-1-yl]ethanesulfonic acid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Розчинник: Вода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Коротка характеристика небезпеки: H315, H319, H335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Головні небезпеки: Eye Irritant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3672000" y="3600000"/>
            <a:ext cx="4822560" cy="2273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2736000" y="432000"/>
            <a:ext cx="5965920" cy="63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План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88000" y="2193480"/>
            <a:ext cx="8565480" cy="43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3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1. Первинні імунодефіцити: визначення понять, поширеність, класифікація. Комбіновані імунодефіцити. Первинні дефіцити антитілоутворення. Інші визначені імунодефіцити. Дефект імунної регуляції. Дефекти фагоцитозу. Дефекти вродженого імунітету. Аутозапальні захворювання. Дефекти системи комплементу. </a:t>
            </a:r>
            <a:endParaRPr b="0" lang="ru-RU" sz="2000" spc="-1" strike="noStrike">
              <a:latin typeface="Arial"/>
            </a:endParaRPr>
          </a:p>
          <a:p>
            <a:pPr marL="216000" indent="-213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2. Вторинні імунодефіцити. ВІЛ-інфекція у дітей. Інфекції як причина вторинного імунодефіциту. Імунодефіцити при недостатності харчування. Імунодефіцит при спадкових хворобах. Імунодефіцит при хронічних захворюваннях. Імунодефіцит, спричинений імуносупресивними агентами. Імунодефіцит при лімфопроліферативних та онкогематологічних захворюваннях. Імунодефіцити, зумовлені стресом: травми, операції, опіки. Спленектомія. ВІЛ-інфекція у дітей. </a:t>
            </a:r>
            <a:endParaRPr b="0" lang="ru-RU" sz="2000" spc="-1" strike="noStrike">
              <a:latin typeface="Arial"/>
            </a:endParaRPr>
          </a:p>
          <a:p>
            <a:pPr marL="216000" indent="-2134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3. Імунні аспекти аутоімунної патології. Алергії.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504000" y="80640"/>
            <a:ext cx="3165480" cy="1874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360000" y="144000"/>
            <a:ext cx="8494560" cy="630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5) </a:t>
            </a: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забезпечення клітин необхідними поживними речовинами і ростовими факторами</a:t>
            </a:r>
            <a:r>
              <a:rPr b="1" i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проводиться за допомогою живильного середовища. </a:t>
            </a: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Живильні середовища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для культивування лімфоцитів і інших типів клітин є синтетичними. Вони містять всі необхідні клітинам компоненти, включаючи амінокислоти, фосфоліпідні, мінеральні компоненти і т.д. Синтетичні середовища випускаються фірмами-виробниками в сухому вигляді (вимагають розчинення в деіонізованій або бідистильованій воді, оптимізації рівня рН і наступної стерилізації методом фільтрації через міліпорові фільтри або в автоклаві в стандартних умовах) або в рідкому, готовому до використання вигляді. Вибір оптимального середовища в даний час не представляє труднощів, завдяки багаторічним зусиллям вчених і розробці ними протоколів культивування клітин. Найбільш широко застосовуються середовища </a:t>
            </a: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MEM (minimal essential medium), BME (basal medium, Eagle), DMEM (Dulbecco's modified Eagle's medium), IMDM (Iscove's modified Dulbecco's medium)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. Для лімфоцитів людини, як правило, застосовують середовище серії </a:t>
            </a: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RPMI (Roswell Park Memorial Institute) - RPMI1640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288000" y="129240"/>
            <a:ext cx="8566560" cy="658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Додатково в живильне середовище, як правило, вносять </a:t>
            </a:r>
            <a:r>
              <a:rPr b="1" i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сироватку крові (ембріональну телячу - ЕТС, або донорську людини, IV (АВ) групи крові)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для забезпечення потрібного рівня білка, ростових факторів і гормонів.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У готовому живильному середовищі сироватка крові зазвичай складає 5-10% від загального обсягу.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Сироватку крові попередньо потрібно інактивувати при +56°С (для усунення активності комплементу) і простерилізувати методом фільтрування.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При необхідності в живильне середовище додатково вносять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необхідні добавки (гормони, вітаміни та ін.)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Склад </a:t>
            </a:r>
            <a:r>
              <a:rPr b="1" i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повного живильного середовища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(ПЖС) на основі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RPMI-1640 включає:</a:t>
            </a:r>
            <a:endParaRPr b="0" lang="ru-RU" sz="20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2 mM l-глутаміну, </a:t>
            </a:r>
            <a:endParaRPr b="0" lang="ru-RU" sz="20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10 mM HEPES, </a:t>
            </a:r>
            <a:endParaRPr b="0" lang="ru-RU" sz="20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40-100 мкг/мл гентаміцину (або суміш пеніциліну - 100од/мл і стрептоміцину - 100 мкг/мл; іноді в середовище додатково додають амфотерицин В або інший антифунгіцидний препарат);</a:t>
            </a:r>
            <a:endParaRPr b="0" lang="ru-RU" sz="20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10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% ЕТС;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165240" y="216000"/>
            <a:ext cx="8760960" cy="590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6) </a:t>
            </a:r>
            <a:r>
              <a:rPr b="1" i="1" lang="ru-RU" sz="2600" spc="-1" strike="noStrike">
                <a:solidFill>
                  <a:srgbClr val="fc0621"/>
                </a:solidFill>
                <a:latin typeface="Arial"/>
                <a:ea typeface="DejaVu Sans"/>
              </a:rPr>
              <a:t>особливі вимоги пред'являються також і до якості посуду</a:t>
            </a:r>
            <a:r>
              <a:rPr b="1" i="1" lang="ru-RU" sz="26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Для культивування клітин з метою імунодіагностики використовують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96-ямкові, рідше - 24-ямкові (круглодонні або плоскодонні) полістиролові планшети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, рідше - пеніцилінові флакони зі скла.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У процедурах попередньої підготовки клітин до культивування використовують скляні або пластикові конічні (центрифужні) пробірки.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Бажано, щоб використовуваний посуд був одноразовим.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На жаль, через економічні міркування цього не завжди можна досягти, тому особливою проблемою є адекватна обробка посуду.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Весь лабораторний посуд для культурального методу повинен бути </a:t>
            </a: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хімічно чистим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(не містити залишків миючих засобів або реактивів, використаних раніше), рН нейтральною і стерильною.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64440" y="3585600"/>
            <a:ext cx="4614120" cy="318096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72000" y="36000"/>
            <a:ext cx="4750560" cy="356256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3"/>
          <a:stretch/>
        </p:blipFill>
        <p:spPr>
          <a:xfrm>
            <a:off x="4965840" y="288000"/>
            <a:ext cx="3960720" cy="2750760"/>
          </a:xfrm>
          <a:prstGeom prst="rect">
            <a:avLst/>
          </a:prstGeom>
          <a:ln>
            <a:noFill/>
          </a:ln>
        </p:spPr>
      </p:pic>
      <p:pic>
        <p:nvPicPr>
          <p:cNvPr id="120" name="" descr=""/>
          <p:cNvPicPr/>
          <p:nvPr/>
        </p:nvPicPr>
        <p:blipFill>
          <a:blip r:embed="rId4"/>
          <a:srcRect l="16232" t="13284" r="9943" b="28902"/>
          <a:stretch/>
        </p:blipFill>
        <p:spPr>
          <a:xfrm>
            <a:off x="4824000" y="4032000"/>
            <a:ext cx="4174560" cy="2302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360000" y="576000"/>
            <a:ext cx="8282520" cy="386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fc0621"/>
                </a:solidFill>
                <a:latin typeface="Arial"/>
                <a:ea typeface="DejaVu Sans"/>
              </a:rPr>
              <a:t>Процедури попередньої підготовки клітин до культивування включають:</a:t>
            </a:r>
            <a:endParaRPr b="0" lang="ru-RU" sz="2800" spc="-1" strike="noStrike">
              <a:latin typeface="Arial"/>
            </a:endParaRPr>
          </a:p>
          <a:p>
            <a:pPr marL="216000" indent="-2142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сепарацію клітин з первинного біологічного матеріалу, наприклад, лімфоцитів з периферичної крові, </a:t>
            </a:r>
            <a:endParaRPr b="0" lang="ru-RU" sz="2400" spc="-1" strike="noStrike">
              <a:latin typeface="Arial"/>
            </a:endParaRPr>
          </a:p>
          <a:p>
            <a:pPr marL="216000" indent="-2142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відмивання суспензії клітин, </a:t>
            </a:r>
            <a:endParaRPr b="0" lang="ru-RU" sz="2400" spc="-1" strike="noStrike">
              <a:latin typeface="Arial"/>
            </a:endParaRPr>
          </a:p>
          <a:p>
            <a:pPr marL="216000" indent="-2142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визначення життєздатності клітинної суспензії, </a:t>
            </a:r>
            <a:endParaRPr b="0" lang="ru-RU" sz="2400" spc="-1" strike="noStrike">
              <a:latin typeface="Arial"/>
            </a:endParaRPr>
          </a:p>
          <a:p>
            <a:pPr marL="216000" indent="-2142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визначення концентрації клітин в камері Горяєва, </a:t>
            </a:r>
            <a:endParaRPr b="0" lang="ru-RU" sz="2400" spc="-1" strike="noStrike">
              <a:latin typeface="Arial"/>
            </a:endParaRPr>
          </a:p>
          <a:p>
            <a:pPr marL="216000" indent="-2142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доведення концентрації клітин до необхідного рівня.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88000" y="288000"/>
            <a:ext cx="8595360" cy="630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У процесі культивування необхідний контроль стан культури клітин: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її життєздатності та оптимальності живильного середовища (рис.). Цей контроль найчастіше проводять за допомогою кольорової проби. До складу поживних середовищ і ЗСР входить індикатор - </a:t>
            </a:r>
            <a:r>
              <a:rPr b="1" i="1" lang="ru-RU" sz="2000" spc="-1" strike="noStrike" u="sng">
                <a:solidFill>
                  <a:srgbClr val="fc0621"/>
                </a:solidFill>
                <a:uFillTx/>
                <a:latin typeface="Arial"/>
                <a:ea typeface="DejaVu Sans"/>
              </a:rPr>
              <a:t>феноловий червоний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який дозволяє в процесі росту культури контролювати візуально зміни рівня рН.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При </a:t>
            </a: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рН = 7,2-7,4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середовище має рожево-оранжевий колір,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при </a:t>
            </a: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рН &lt; 7,2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воно стає жовтим,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при </a:t>
            </a: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рН &gt; 7,4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— малиново-фіолетовим.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Причини зміни рН різні.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Так, закислення середовища відображає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1) високий проліферативний потенціал культивованих клітин, що вимагає заміни живильного середовища або пасажу клітин в нову порцію середовища,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2) неадекватні буферні властивості живильного середовища, що може негативно вплинути на результати імунодіагностичних процедур,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3) контамінацію культури мікробами (частіше за все, бактеріями і пліснявими грибами, менш виражений зовнішній ефект - при ураженні культури мікоплазмами). 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3528000" y="438840"/>
            <a:ext cx="4894560" cy="431172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144000" y="1152000"/>
            <a:ext cx="3094560" cy="309456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3528000" y="5184000"/>
            <a:ext cx="539856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рН = 7,2-7,4 - рожево-оранжевий колір,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рН &lt; 7,2 - жовтий,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рН &gt; 7,4 - малиново-фіолетовий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216000" y="451080"/>
            <a:ext cx="8710560" cy="453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600" spc="-1" strike="noStrike">
                <a:solidFill>
                  <a:srgbClr val="fc0621"/>
                </a:solidFill>
                <a:latin typeface="Arial"/>
                <a:ea typeface="DejaVu Sans"/>
              </a:rPr>
              <a:t>Залужнення середовища зазвичай відбувається при:</a:t>
            </a: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1) загибелі культури клітин,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2) неадекватних буферних властивостях живильного середовища.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Диференціація перерахованих станів вимагає як навичок, так і постановки додаткових контролів при проведенні будь-якого імунодіагностичного методу.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Так, обов'язкові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1) контроль живильного середовища і навіть його окремих інгредієнтів і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2) контроль інтактних лімфоцитів.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rcRect l="29744" t="17657" r="31711" b="5325"/>
          <a:stretch/>
        </p:blipFill>
        <p:spPr>
          <a:xfrm>
            <a:off x="1296000" y="21600"/>
            <a:ext cx="6622200" cy="6744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288000" y="360000"/>
            <a:ext cx="8494200" cy="600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c0621"/>
                </a:solidFill>
                <a:latin typeface="Arial"/>
                <a:ea typeface="DejaVu Sans"/>
              </a:rPr>
              <a:t>Оцінка проліферативної активності лімфоцитів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Для оцінки проліферативної відповіді лімфоцитів до досліджуваного зразка клітин додають </a:t>
            </a:r>
            <a:r>
              <a:rPr b="1" i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будь-який стандартний мітоген або антиген і культивують протягом 24-72 год.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Нормальні лімфоцити повинні відповісти на це </a:t>
            </a:r>
            <a:r>
              <a:rPr b="1" i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посиленням синтезу ДНК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яке реєструється різними способами в залежності від обраної методики.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Крім посилення синтезу ДНК, відбувається </a:t>
            </a:r>
            <a:r>
              <a:rPr b="1" i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зміна мембранного фенотипу лімфоцитів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а також змінюється </a:t>
            </a:r>
            <a:r>
              <a:rPr b="1" i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активність ряду ферментних систем.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Відповідно, реєстрацію реакції клітини на стимулюючий сигнал можна проводити різними способами. </a:t>
            </a:r>
            <a:r>
              <a:rPr b="1" i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У більшості випадків дослідження проводиться за загальною схемою (рис.).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Якщо перші етапи постановки проліферативних тестів (внесення в культуру лімфоцитів стимулятора з подальшою інкубацією) практично однакові, то способи реєстрації ефекту різні.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Причому кожен з перерахованих способів характеризується як своїми </a:t>
            </a:r>
            <a:r>
              <a:rPr b="1" i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перевагами, так і недоліками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(табл.).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216000" y="864000"/>
            <a:ext cx="8640000" cy="173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</a:rPr>
              <a:t>Завдання 1.  Надайте класифікацію імунопатологічних станів у вигляді таблиці/схеми: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</a:rPr>
              <a:t>- імунодефіцитні стани;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</a:rPr>
              <a:t>- алергічні стани;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</a:rPr>
              <a:t>- аутоімунна патологія.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1" name="TextShape 2"/>
          <p:cNvSpPr txBox="1"/>
          <p:nvPr/>
        </p:nvSpPr>
        <p:spPr>
          <a:xfrm>
            <a:off x="3096000" y="360000"/>
            <a:ext cx="3324600" cy="373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1" lang="ru-RU" sz="2000" spc="-1" strike="noStrike">
                <a:latin typeface="Arial"/>
              </a:rPr>
              <a:t>ТЕОРЕТИЧНІ ЗАВДАННЯ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rcRect l="32112" t="20463" r="30922" b="15128"/>
          <a:stretch/>
        </p:blipFill>
        <p:spPr>
          <a:xfrm>
            <a:off x="1152000" y="72000"/>
            <a:ext cx="6910200" cy="659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rcRect l="27381" t="10851" r="31711" b="16535"/>
          <a:stretch/>
        </p:blipFill>
        <p:spPr>
          <a:xfrm>
            <a:off x="1204920" y="144720"/>
            <a:ext cx="6497280" cy="6621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360000" y="572400"/>
            <a:ext cx="8566200" cy="600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Calibri"/>
                <a:ea typeface="DejaVu Sans"/>
              </a:rPr>
              <a:t>НАВЧАЛЬНІ ЗАВДАННЯ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ru-RU" sz="2400" spc="-1" strike="noStrike" u="sng">
                <a:solidFill>
                  <a:srgbClr val="0070c0"/>
                </a:solidFill>
                <a:uFillTx/>
                <a:latin typeface="Calibri"/>
                <a:ea typeface="DejaVu Sans"/>
              </a:rPr>
              <a:t>На основі представленого нижче матеріалу зробіть схему дослідження РБТЛ та надайте інтерпретацію представлених результатів.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70c0"/>
                </a:solidFill>
                <a:latin typeface="Calibri"/>
                <a:ea typeface="DejaVu Sans"/>
              </a:rPr>
              <a:t>1.   Ознайомитись з принципом методу РБТЛ.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Метод заснований на моделюванні в умовах in vitro проліферативної реакції лімфоцитів при імуногенезі.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Малий лімфоцит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після стимуляції антигеном або мітогеном трансформується в </a:t>
            </a:r>
            <a:r>
              <a:rPr b="1" i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бластну клітину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з послідуючою проліферацією. Облік реакції проводять </a:t>
            </a:r>
            <a:r>
              <a:rPr b="1" lang="ru-R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цитоморфологічним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і </a:t>
            </a:r>
            <a:r>
              <a:rPr b="1" lang="ru-R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радіометричним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способами.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За допомогою РБТЛ знаходять потенційну проліферативну, а значить і функціональну проліферативну активність лімфоцитів.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rcRect l="14352" t="0" r="17991" b="0"/>
          <a:stretch/>
        </p:blipFill>
        <p:spPr>
          <a:xfrm>
            <a:off x="432000" y="360000"/>
            <a:ext cx="8304840" cy="3639600"/>
          </a:xfrm>
          <a:prstGeom prst="rect">
            <a:avLst/>
          </a:prstGeom>
          <a:ln>
            <a:noFill/>
          </a:ln>
        </p:spPr>
      </p:pic>
      <p:sp>
        <p:nvSpPr>
          <p:cNvPr id="133" name="CustomShape 1"/>
          <p:cNvSpPr/>
          <p:nvPr/>
        </p:nvSpPr>
        <p:spPr>
          <a:xfrm>
            <a:off x="1163880" y="4747320"/>
            <a:ext cx="20026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ЛІМФОЦИТИ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4824000" y="4752000"/>
            <a:ext cx="3742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ТРАНСФОРМАЦІЯ В БЛАСТИ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rcRect l="25671" t="46983" r="26902" b="16535"/>
          <a:stretch/>
        </p:blipFill>
        <p:spPr>
          <a:xfrm>
            <a:off x="73800" y="1297440"/>
            <a:ext cx="8998200" cy="395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213840" y="172800"/>
            <a:ext cx="8640720" cy="642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2.  </a:t>
            </a:r>
            <a:r>
              <a:rPr b="1" lang="ru-RU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Підготувати реактиви і обладнання.</a:t>
            </a:r>
            <a:r>
              <a:rPr b="1" lang="ru-RU" sz="26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endParaRPr b="0" lang="ru-RU" sz="2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1. Середовище 199 або Ігла.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2. Гепарин без консервантів (0,25 мг/мл); 2,7%-й розчин трилона Б, рН7,2-7,4 (1 мл 2,7%-го розчину на 10 мл крові).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3. Фосфатно-сольовий буфер, рН 7,2-7,4.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4. Розчин фікол-верографіна (щільність 1,077-1,078 г/мл).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5. 2%-й розчин силіконового масла в діетиловому ефірі.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6. 15%-й розчин фарбника Романовського-Гімза.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7. L -глутамін (0,1 мг/мл середовища 199, Ігла).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8. L -аспарагін (0,02 мг/мл середовища 199, Ігла).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9. Інактивована ембріональна теляча сиворотка (ETC).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10. Суміш пеніциліну і стрептоміцину або канаміцину (100 од/мл середовща 199).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11. </a:t>
            </a:r>
            <a:r>
              <a:rPr b="1" i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Мітогени: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фітогемаглютинін (ФГА) - 20 мкг/мл;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конканавалін А (Кон А) - 60 мкг/мл.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12. Етиловий спирт 96°.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1080000" y="576000"/>
            <a:ext cx="7270200" cy="380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28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Обладнання: </a:t>
            </a:r>
            <a:endParaRPr b="0" lang="ru-RU" sz="2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холодильник побутовий і низькотемпературний, 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Центрифуга з горизонтальним ротором, 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термостат, 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сухоповітряна стерилізаційна шафа,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інактиватор сивороток, 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бінокулярний мікроскоп, 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камера Горяєва, 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прилад для зрівноваження пробірок, </a:t>
            </a:r>
            <a:endParaRPr b="0" lang="ru-RU" sz="24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лабораторний посуд.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32000" y="720000"/>
            <a:ext cx="8208720" cy="399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3. Виділити лімфоцити на градієнті щільності фікол-верографіну (1,077-1,078 г/мл).</a:t>
            </a:r>
            <a:r>
              <a:rPr b="1" lang="ru-RU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При проведенні реакції необхідно додержуватися суворої стерильності (посуд, інструменти, реактиви).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Всі маніпуляції проводити в умовах стерильного боксу, використовувати хімічно чистий посуд із нейтрального скла.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Виділяють лімфоцити із 3-5 мл цільної крові на градієнті щільності фікол-верографіна за методом Беюм (1968), що описаний у попередніх методичних вказівках.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44000" y="144000"/>
            <a:ext cx="8782560" cy="642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4. </a:t>
            </a:r>
            <a:r>
              <a:rPr b="1" lang="ru-RU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 Постановка культури</a:t>
            </a: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Відмиті ФСБ і середовищем 199 лімфоцити розводять 1 мл культуральною сумішшю, що складається із середовища 199 (або Ігла), 20% ETC, 0,1 мг/мл L-глутаміна, 0,02 мг/мл L-аспарагіна, 100 од/мл суміші пеніциліна і стрептоміцину або канаміцину. Підрахунок мононуклеарних клітин проводять в камерах Горяєва. Розраховують процент виходу лімфоцитів (не нижче 75-80%). Життєздатність лімфоцитів визначають 0,2% розчином трипанового синього на ФСБ не нижче 95-98%.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Виходячи з розрахункової кількості виділених лімфоцитів, суспензію розводять культуральною сумішшю до концентрації </a:t>
            </a:r>
            <a:r>
              <a:rPr b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1 млн. на мл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розливають по 3 мл в пеніцилінові флакони, щільно закривають гумовими корками.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Культуру клітин ділять на три проби: </a:t>
            </a:r>
            <a:endParaRPr b="0" lang="ru-RU" sz="24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перша проба - контроль, </a:t>
            </a:r>
            <a:endParaRPr b="0" lang="ru-RU" sz="24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 другу додають ФГА - 20 мкг/мл, </a:t>
            </a:r>
            <a:endParaRPr b="0" lang="ru-RU" sz="24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 третю - КонА 60 мкг/мл.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246600" y="144000"/>
            <a:ext cx="8679960" cy="667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контрольних зразках культури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вивчають спонтанну РБТЛ,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другій пробі, стимульованій ФГА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- загальну проліферативну активність Т-лімфоцитів;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третій з Кон А 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 проліферативну активність неспецифічних Т-супресорів.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ФГА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- екстракт із бобів “Faseolus vulgaris” є неспецифічним мітогеном для більшості Т-лімфоцитів.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КонА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- екстракт із Conavalia ensiformis в супермітогенних концентраціях (60 мкг/мл) переважно активує до проліферації неспецифічні Т-супресори.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Дослідні і контрольні зразки культури лімфоцитів поміщають в термостат </a:t>
            </a:r>
            <a:r>
              <a:rPr b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при +37°С 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і культивують протягом </a:t>
            </a:r>
            <a:r>
              <a:rPr b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72 год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. У процеси культивації слідкують за змінами рН і прозорістю культурального середовища. Середовище 199 має в своєму складі індикатор рН - феноловий червоний. У межах рН 7 він має рожевий колір, в кислому середовищі він набуває жовтого кольору, колір в лужному - насичено-червоний і далі аж до фіолетового.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0" y="226800"/>
            <a:ext cx="9141840" cy="942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Завдання 2. Охарактеризуйте СНІД: етіологія, патогенез, стадії, лфкування та профілактика.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93" name="Picture 1" descr=""/>
          <p:cNvPicPr/>
          <p:nvPr/>
        </p:nvPicPr>
        <p:blipFill>
          <a:blip r:embed="rId1"/>
          <a:srcRect l="0" t="3324" r="0" b="55664"/>
          <a:stretch/>
        </p:blipFill>
        <p:spPr>
          <a:xfrm>
            <a:off x="72000" y="1412640"/>
            <a:ext cx="8942040" cy="53553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288000" y="360000"/>
            <a:ext cx="8638200" cy="606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5. </a:t>
            </a:r>
            <a:r>
              <a:rPr b="1" lang="ru-RU" sz="2800" spc="-1" strike="noStrike">
                <a:solidFill>
                  <a:srgbClr val="0070c0"/>
                </a:solidFill>
                <a:latin typeface="Calibri"/>
                <a:ea typeface="DejaVu Sans"/>
              </a:rPr>
              <a:t>Принцип методів оцінки РБТЛ.</a:t>
            </a:r>
            <a:endParaRPr b="0" lang="ru-RU" sz="2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РБТЛ заснована на аналізі проліферативної реакції лімфоцитів в культурі на мітогени і антигени. Є два основних метода оцінки РБТЛ: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цитоморфологічний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і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радіометричний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. Кожний із них має свої позитивні і негативні сторони.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При цитоморфометричному способі оцінки РБТЛ враховують </a:t>
            </a:r>
            <a:r>
              <a:rPr b="1" i="1" lang="ru-R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морфологічні зміни стимульованих лімфоцитів у процесі імуногенезу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. Малий лімфоцит після зустрічі з антигеном (мітогеном) активується і входить в мітотичний цикл. При цьому у нього збільшується ядро, цитоплазма - за рахунок розвертання білок-синтетичної системи. В остаточному підсумку лімфоцит ділиться декілька разів, утворюючи клон антигенреактивних лімфоцитів. Враховують наступні цитоморфологічні форми клітин: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малий лімфоцит, малі бластні клітини (перехідні форми), великі бластні клітини і мітози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rcRect l="43921" t="59690" r="34857" b="13730"/>
          <a:stretch/>
        </p:blipFill>
        <p:spPr>
          <a:xfrm>
            <a:off x="0" y="72000"/>
            <a:ext cx="5421960" cy="381456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2"/>
          <a:stretch/>
        </p:blipFill>
        <p:spPr>
          <a:xfrm>
            <a:off x="4464000" y="3816000"/>
            <a:ext cx="4667040" cy="3030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88560" y="1224000"/>
            <a:ext cx="8781840" cy="4174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360000" y="504000"/>
            <a:ext cx="8422560" cy="411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Радіометричний спосіб оцінки РБТЛ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заснований на ефекті включення Н</a:t>
            </a:r>
            <a:r>
              <a:rPr b="1" lang="ru-RU" sz="2400" spc="-1" strike="noStrike" baseline="3300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-тимідіну в ДНК лімфоцитів в синтетичний період мітотичного циклу.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Кількість включеного ізотопу враховують за допомогою бета-лічильника і виражають в імпульсах за хвилину.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На даному занятті врахуємо РБТЛ цитоморфометричним способом і теоретично розглянемо етапи радіометричного способу.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285840" y="357120"/>
            <a:ext cx="8640720" cy="58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6. Підготовка реактивів і обладнання для фіксації РБТЛ.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Реактиви: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1. Етанол 96°.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2. 15%-й розчин фарбника за Романовським-Гімза.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3. Батарея проводки для диференціювання препаратів: підкислена соляною кислотою дистильована вода (і крапля концентрованої соляної кислоти на 300 мл дистильованої води), три порції дистильованої води.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4. Імерсійне масло.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Обладнання: </a:t>
            </a:r>
            <a:endParaRPr b="0" lang="ru-RU" sz="24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центрифуга, </a:t>
            </a:r>
            <a:endParaRPr b="0" lang="ru-RU" sz="24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мікроскопи, </a:t>
            </a:r>
            <a:endParaRPr b="0" lang="ru-RU" sz="24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піпетки, </a:t>
            </a:r>
            <a:endParaRPr b="0" lang="ru-RU" sz="2400" spc="-1" strike="noStrike">
              <a:latin typeface="Arial"/>
            </a:endParaRPr>
          </a:p>
          <a:p>
            <a:pPr marL="216000" indent="-21456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предметне скло.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285840" y="357120"/>
            <a:ext cx="8640720" cy="50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7. Приготування препаратів для оцінки РБТЛ цитоморфометричним методом.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Контрольні дослідні культури лімфоцитів піпетують і за допомогою піпетки переносять із пеніцилінових флаконів в силіконовані центрифужні пробірки.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Центрифугують 5 хв. при 100 об./хв., супернатант вилучають, залишаючи 0,1-0,2 мл в якому ретельно ресупендують осад.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Із одержаної суспензії готують два мазка із кожної проби, їх фіксують 5 хв. в 96° етанола, сушать, фарбують 15%-м розчином фарбника Гімза, на буфері Соренсона (рН 6,8-7,0) 15-20 хв.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Препарати диференціюють в підкисленій соляній кислоті 1-2 сек., промивають в трьох порціях дистильованої води, сушать.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432360" y="288000"/>
            <a:ext cx="8278200" cy="618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8. Аналіз морфологічних форм лімфоцитів у препаратах РБТЛ.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Препарати РБТЛ мікроскопують під імерсією (об. 90х; ок. 10х).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Проаналізуйте не менше 300 мононуклеарів, що знаходяться на різних стадіях бластної трансформації.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Із них відрізняють: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1 -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малі лімфоцити (нетрансформовані)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середній розмір 7-10 мкм, щільне ядро з крупними глибками конденсованого хроматина, ядерце відсутнє, цитоплазма у вигляді вузького ободка із слабко вираженою базофілією;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2 -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малі бласти, або перехідні лімфоцити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розмір 10-14 мкм, ядро трошки збільшене, ДНК слабко деконденсовано, є активні ядерця, цитоплазма виражена з різкою базофілією по периферії клітини;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32000" y="339120"/>
            <a:ext cx="8350560" cy="557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3 -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великі бласти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розмір 14-20 мкм, ядро збільшене, рихле за рахунок мілко дисперсійного деконденсованого хроматина, ядерця крупні, часто неправильної форми, цитоплазма широка, різко базофільна по периферії, можуть бути гранули і вакуолі, краї клітини нерівні, амебовидні;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4 -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 мітоз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- клітина крупна як великий бласт, цитоплазма різко базофільна, в клітині хромосоми видні в одній із стадій мітозу (про-, мета-, ана-, телофази).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Мазок починають аналізувати з початку основи “вусиків”, продивляючись поле зору через всю ширину мазка, потроху зсуваючи препарат до початку мазка.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Між полями, що продивляються, пропускають 1-2  поля зору.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rcRect l="0" t="3784" r="0" b="2830"/>
          <a:stretch/>
        </p:blipFill>
        <p:spPr>
          <a:xfrm>
            <a:off x="1341000" y="72000"/>
            <a:ext cx="6361560" cy="5041080"/>
          </a:xfrm>
          <a:prstGeom prst="rect">
            <a:avLst/>
          </a:prstGeom>
          <a:ln>
            <a:noFill/>
          </a:ln>
        </p:spPr>
      </p:pic>
      <p:sp>
        <p:nvSpPr>
          <p:cNvPr id="151" name="CustomShape 1"/>
          <p:cNvSpPr/>
          <p:nvPr/>
        </p:nvSpPr>
        <p:spPr>
          <a:xfrm>
            <a:off x="216360" y="5221800"/>
            <a:ext cx="8638200" cy="173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Fig. -Composite photomicrograph of sonication altered peripheral blood lymphocytes stained with Giemsa. X 2000. Photomicrograph 1. Unincubated small lymphocyte. Photomicrograph 2 and 3. Altered lymphocytes seen after 36 to 48 hours. Photomicrograph 4 to 9. Altered lymphocytes seen after 72 hours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https://www.semanticscholar.org/paper/Blast-like-transformation-induced-in-peripheral-by-Turk-Glade/09a40724359c121804aa7b092a5887ce1b268729</a:t>
            </a:r>
            <a:r>
              <a:rPr b="0" lang="ru-RU" sz="18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55880" y="86400"/>
            <a:ext cx="8862120" cy="630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Старайтесь набрати потрібну кількість клітин (300 мононуклеарів) на 1/3 мазка від початку “вусиків”.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Спочатку проаналізуйте контрольний мазок із нестимульованої культури лімфоцитів.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Спонтанна РБТЛ у здорових осіб знаходиться в межах 1-6%, як правило, за рахунок малих бластів.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Потім проведіть аналіз дослідних мазків із культур лімфоцитів, стимульованих ФГА і КонА.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Середні показники РБТЛ на ФГА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більшість Т-лімфоцитів у здорових осіб знаходиться в межах 60-80%, знижений рівень РБТЛ – 40-59% і різко знижений - нижче 40%.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РБТЛ в культурах з КонА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(неспецифічні Т-супресори), як правило, нижче, ніж в культурах з ФГА на 20-30%.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Одержані результати РБТЛ запишіть в лабораторний зошит і зробіть висновок про потенційну активність лімфоцитів, а отже і про потенційну функціональну можливість лімфоцитів у обстежуваної особи.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1" descr=""/>
          <p:cNvPicPr/>
          <p:nvPr/>
        </p:nvPicPr>
        <p:blipFill>
          <a:blip r:embed="rId1"/>
          <a:srcRect l="0" t="49016" r="0" b="0"/>
          <a:stretch/>
        </p:blipFill>
        <p:spPr>
          <a:xfrm>
            <a:off x="410760" y="233640"/>
            <a:ext cx="8443440" cy="64605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86920" y="144000"/>
            <a:ext cx="8640720" cy="655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3200" spc="-1" strike="noStrike">
                <a:solidFill>
                  <a:srgbClr val="0070c0"/>
                </a:solidFill>
                <a:latin typeface="Calibri"/>
                <a:ea typeface="DejaVu Sans"/>
              </a:rPr>
              <a:t>9. Ознайомитись з основними етапами радіометричного способу оцінки РБТЛ</a:t>
            </a:r>
            <a:endParaRPr b="0" lang="ru-RU" sz="3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За допомогою інструкції і таблиці ознайомтесь з основними етапами даного способу і занесіть Їх в лабораторний зошит. Оптимальна концентрація лімфоцитів при радіометричному методі 1,5-2 млн/мл.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За 16 год до завершення інкубації в кожну пробірку вносять 1 мікрокюрі на мл Н3-тимідіна.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Після завершення інкубації проби обробляють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10% оцтовою кислотою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протягом 10 хв., центрифугують, супернатант відкидають, а до осаду додають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1-5 мл 5% трихлороцтової кислоти для екстракції ДНК із клітин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. Витримують 10 хв. при 4°С, осаджують на мембранні фільтри з діаметром 0,4-0,5 мкм, фіксують 2 мл 96° етанолу 5 хв., до готового матеріалу додають </a:t>
            </a:r>
            <a:r>
              <a:rPr b="1" i="1" lang="ru-RU" sz="2400" spc="-1" strike="noStrike">
                <a:solidFill>
                  <a:srgbClr val="fc0621"/>
                </a:solidFill>
                <a:latin typeface="Calibri"/>
                <a:ea typeface="DejaVu Sans"/>
              </a:rPr>
              <a:t>синтиляційну рідину (5-8 мл) і вимірюють радіоактивність в імпульсах за хвилину.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Враховують </a:t>
            </a:r>
            <a:r>
              <a:rPr b="1" i="1" lang="ru-RU" sz="2400" spc="-1" strike="noStrike" u="sng">
                <a:solidFill>
                  <a:srgbClr val="fc0621"/>
                </a:solidFill>
                <a:uFillTx/>
                <a:latin typeface="Calibri"/>
                <a:ea typeface="DejaVu Sans"/>
              </a:rPr>
              <a:t>індекс стимуляції</a:t>
            </a: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(відношення досліду до контролю). У здорових осіб індекс стимуляції складає 10-20 і більше.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144000" y="454680"/>
            <a:ext cx="8782200" cy="584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rcRect l="25425" t="15723" r="26603" b="56875"/>
          <a:stretch/>
        </p:blipFill>
        <p:spPr>
          <a:xfrm>
            <a:off x="144000" y="842760"/>
            <a:ext cx="8918640" cy="2683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202320" y="390240"/>
            <a:ext cx="8796240" cy="5080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360000" y="360000"/>
            <a:ext cx="8286840" cy="588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Інтерпретація результатів: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РБТЛ з ФГА: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↑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гіперактивність імунної системи при алергічних і аутоалергічних захворюваннях,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активація антитрансплантаційного імунітету,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гострий період первинної інфекції,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імунна відповідь на тимусзалежні антигени.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↓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онкологічні захворювання,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вторинні імунодефіцити,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первинні імунодефіцити,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СНІД,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важкі вірусні інфекції,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важкі опіки, травми.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по РБТЛ з антигеном: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Наявність проліферативної відповіді лімфоцитів на певний антиген дає уявлення про наявність і вираженість специфічної сенсибілізації організму.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635760" y="360000"/>
            <a:ext cx="8002440" cy="578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Референтні межі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Для РБТЛ з ФГА: 50 – 70%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Для РБТЛ з антигеном: негативна.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Матеріал для дослідження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Забір крові здійснюють в пробірку з гепарином.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Матеріал має бути доставлений в лабораторію впродовж 2 годин.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Підготовка пацієнта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Забір матеріалу здійснюють в ранкові години натще, напередодні і в день забору крові виключити жирну їжу.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Інтерференція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Цитостатики, імунодепресанти, кортикостероїди, опромінення іонізуючою радіацією.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60000" y="945360"/>
            <a:ext cx="8219160" cy="113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r>
              <a:rPr b="1" i="1" lang="ru-RU" sz="6000" spc="-1" strike="noStrike">
                <a:solidFill>
                  <a:srgbClr val="ff0000"/>
                </a:solidFill>
                <a:latin typeface="Calibri"/>
                <a:ea typeface="DejaVu Sans"/>
              </a:rPr>
              <a:t>Дякую за увагу!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2520000" y="2880000"/>
            <a:ext cx="4231800" cy="2812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785880" y="642960"/>
            <a:ext cx="7769160" cy="49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CustomShape 2"/>
          <p:cNvSpPr/>
          <p:nvPr/>
        </p:nvSpPr>
        <p:spPr>
          <a:xfrm>
            <a:off x="285840" y="1285920"/>
            <a:ext cx="8497800" cy="492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0000"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1" lang="ru-RU" sz="4000" spc="-1" strike="noStrike">
                <a:solidFill>
                  <a:srgbClr val="0070c0"/>
                </a:solidFill>
                <a:latin typeface="Calibri"/>
                <a:ea typeface="DejaVu Sans"/>
              </a:rPr>
              <a:t>Лабораторна робота № 5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1" lang="ru-RU" sz="3600" spc="-1" strike="noStrike">
                <a:solidFill>
                  <a:srgbClr val="ff0000"/>
                </a:solidFill>
                <a:latin typeface="Calibri"/>
                <a:ea typeface="DejaVu Sans"/>
              </a:rPr>
              <a:t>РЕАКЦІЯ БЛАСТНОЇ ТРАНСФОРМАЦІЇ ЛІМФОЦИТІВ НА МІТОГЕНИ ТА АНТИГЕНИ (РБТЛ). ПОСТАНОВКА КУЛЬТУРИ ЛІМФОЦИТІВ. ОЦІНКА РЕЗУЛЬТАТІВ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</a:pPr>
            <a:endParaRPr b="0" lang="ru-RU" sz="36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561"/>
              </a:spcBef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МЕТА: </a:t>
            </a:r>
            <a:endParaRPr b="0" lang="ru-RU" sz="2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вивчити теоретичні основи і засвоїти лабораторний регламент РБТЛ - одного з основних функціональних тестів у експериментальній імунології; </a:t>
            </a:r>
            <a:endParaRPr b="0" lang="ru-RU" sz="2800" spc="-1" strike="noStrike">
              <a:latin typeface="Arial"/>
            </a:endParaRPr>
          </a:p>
          <a:p>
            <a:pPr marL="216000" indent="-216000" algn="just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Wingdings" charset="2"/>
              <a:buChar char=""/>
            </a:pPr>
            <a:r>
              <a:rPr b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вивчити теоретичні і практичні основи цитоморфологічного і радіометричного методів оцінки РБТЛ.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289800" y="504000"/>
            <a:ext cx="8422200" cy="539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Існує велика кількість </a:t>
            </a:r>
            <a:r>
              <a:rPr b="1" lang="ru-RU" sz="2000" spc="-1" strike="noStrike">
                <a:solidFill>
                  <a:srgbClr val="fc0621"/>
                </a:solidFill>
                <a:latin typeface="Arial"/>
                <a:ea typeface="DejaVu Sans"/>
              </a:rPr>
              <a:t>методів оцінки функціональної активності лімфоцитів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Як правило, методи оцінки функціональних властивостей лімфоцитів відрізняються необхідністю значної кількості клітин, тривалістю дослідження, вимагають спеціального обладнання.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У той же час діагностичне значення одержуваної інформації не завжди адекватно поставленим завданням, що пов'язано з особливостями доступних для дослідження лімфоцитів.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 силу даних причин введення багатьох методик оцінки функціональних властивостей в імунодіагностичну практику утруднено, а спектр науково-дослідних методів більш великий.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В даний час оцінка функціональних властивостей лімфоцитів в рамках імунодіагностики включає </a:t>
            </a:r>
            <a:r>
              <a:rPr b="1" i="1" lang="ru-RU" sz="2200" spc="-1" strike="noStrike">
                <a:solidFill>
                  <a:srgbClr val="fc0621"/>
                </a:solidFill>
                <a:latin typeface="Arial"/>
                <a:ea typeface="DejaVu Sans"/>
              </a:rPr>
              <a:t>три основних напрямки</a:t>
            </a:r>
            <a:r>
              <a:rPr b="1" i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, що володіють власною діагностично значущою інформацією (табл.):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rcRect l="19504" t="28863" r="23040" b="16535"/>
          <a:stretch/>
        </p:blipFill>
        <p:spPr>
          <a:xfrm>
            <a:off x="281520" y="815040"/>
            <a:ext cx="8718480" cy="465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233640" y="288000"/>
            <a:ext cx="8620920" cy="6456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3680</TotalTime>
  <Application>LibreOffice/6.2.2.2$Windows_X86_64 LibreOffice_project/2b840030fec2aae0fd2658d8d4f9548af4e3518d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2020-10-28T15:29:31Z</dcterms:created>
  <dc:creator>Oleksandra Bekasova</dc:creator>
  <dc:description/>
  <dc:language>ru-RU</dc:language>
  <cp:lastModifiedBy/>
  <dcterms:modified xsi:type="dcterms:W3CDTF">2022-05-06T11:06:25Z</dcterms:modified>
  <cp:revision>253</cp:revision>
  <dc:subject/>
  <dc:title>Запорізький національний університет, кафедра фізіології, імунології і біохімії з курсом цивільного захисту та медицини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