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3004800" cy="97536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FE56677-90CA-4CBF-89A4-EA6B9E46993A}"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1260000" y="801720"/>
            <a:ext cx="5026680" cy="3995640"/>
          </a:xfrm>
          <a:prstGeom prst="rect">
            <a:avLst/>
          </a:prstGeom>
        </p:spPr>
      </p:sp>
      <p:sp>
        <p:nvSpPr>
          <p:cNvPr id="135" name="PlaceHolder 2"/>
          <p:cNvSpPr>
            <a:spLocks noGrp="1"/>
          </p:cNvSpPr>
          <p:nvPr>
            <p:ph type="body"/>
          </p:nvPr>
        </p:nvSpPr>
        <p:spPr>
          <a:xfrm>
            <a:off x="756000" y="5078520"/>
            <a:ext cx="6034680" cy="4797360"/>
          </a:xfrm>
          <a:prstGeom prst="rect">
            <a:avLst/>
          </a:prstGeom>
        </p:spPr>
        <p:txBody>
          <a:bodyPr lIns="0" rIns="0" tIns="0" bIns="0">
            <a:noAutofit/>
          </a:bodyPr>
          <a:p>
            <a:endParaRPr b="0" lang="ru-RU" sz="2000" spc="-1" strike="noStrike">
              <a:latin typeface="Arial"/>
            </a:endParaRPr>
          </a:p>
        </p:txBody>
      </p:sp>
      <p:sp>
        <p:nvSpPr>
          <p:cNvPr id="136" name="CustomShape 3"/>
          <p:cNvSpPr/>
          <p:nvPr/>
        </p:nvSpPr>
        <p:spPr>
          <a:xfrm>
            <a:off x="4282200" y="10155600"/>
            <a:ext cx="3262680" cy="5205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2C9026B-10B5-4C34-8E26-C313FB6BA613}" type="slidenum">
              <a:rPr b="0" lang="ru-RU" sz="1200" spc="-1" strike="noStrike">
                <a:solidFill>
                  <a:srgbClr val="000000"/>
                </a:solidFill>
                <a:latin typeface="Times New Roman"/>
              </a:rPr>
              <a:t>&lt;номер&gt;</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650160" y="2282040"/>
            <a:ext cx="11703600" cy="2697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650160" y="2282040"/>
            <a:ext cx="3768480" cy="2697840"/>
          </a:xfrm>
          <a:prstGeom prst="rect">
            <a:avLst/>
          </a:prstGeom>
        </p:spPr>
        <p:txBody>
          <a:bodyPr lIns="0" rIns="0" tIns="0" bIns="0">
            <a:normAutofit/>
          </a:bodyPr>
          <a:p>
            <a:endParaRPr b="0" lang="ru-RU" sz="3200" spc="-1" strike="noStrike">
              <a:latin typeface="Arial"/>
            </a:endParaRPr>
          </a:p>
        </p:txBody>
      </p:sp>
      <p:sp>
        <p:nvSpPr>
          <p:cNvPr id="33" name="PlaceHolder 3"/>
          <p:cNvSpPr>
            <a:spLocks noGrp="1"/>
          </p:cNvSpPr>
          <p:nvPr>
            <p:ph type="body"/>
          </p:nvPr>
        </p:nvSpPr>
        <p:spPr>
          <a:xfrm>
            <a:off x="4607280" y="2282040"/>
            <a:ext cx="3768480" cy="2697840"/>
          </a:xfrm>
          <a:prstGeom prst="rect">
            <a:avLst/>
          </a:prstGeom>
        </p:spPr>
        <p:txBody>
          <a:bodyPr lIns="0" rIns="0" tIns="0" bIns="0">
            <a:normAutofit/>
          </a:bodyPr>
          <a:p>
            <a:endParaRPr b="0" lang="ru-RU" sz="3200" spc="-1" strike="noStrike">
              <a:latin typeface="Arial"/>
            </a:endParaRPr>
          </a:p>
        </p:txBody>
      </p:sp>
      <p:sp>
        <p:nvSpPr>
          <p:cNvPr id="34" name="PlaceHolder 4"/>
          <p:cNvSpPr>
            <a:spLocks noGrp="1"/>
          </p:cNvSpPr>
          <p:nvPr>
            <p:ph type="body"/>
          </p:nvPr>
        </p:nvSpPr>
        <p:spPr>
          <a:xfrm>
            <a:off x="8564760" y="2282040"/>
            <a:ext cx="3768480" cy="2697840"/>
          </a:xfrm>
          <a:prstGeom prst="rect">
            <a:avLst/>
          </a:prstGeom>
        </p:spPr>
        <p:txBody>
          <a:bodyPr lIns="0" rIns="0" tIns="0" bIns="0">
            <a:normAutofit/>
          </a:bodyPr>
          <a:p>
            <a:endParaRPr b="0" lang="ru-RU" sz="3200" spc="-1" strike="noStrike">
              <a:latin typeface="Arial"/>
            </a:endParaRPr>
          </a:p>
        </p:txBody>
      </p:sp>
      <p:sp>
        <p:nvSpPr>
          <p:cNvPr id="35" name="PlaceHolder 5"/>
          <p:cNvSpPr>
            <a:spLocks noGrp="1"/>
          </p:cNvSpPr>
          <p:nvPr>
            <p:ph type="body"/>
          </p:nvPr>
        </p:nvSpPr>
        <p:spPr>
          <a:xfrm>
            <a:off x="650160" y="5236560"/>
            <a:ext cx="3768480" cy="2697840"/>
          </a:xfrm>
          <a:prstGeom prst="rect">
            <a:avLst/>
          </a:prstGeom>
        </p:spPr>
        <p:txBody>
          <a:bodyPr lIns="0" rIns="0" tIns="0" bIns="0">
            <a:normAutofit/>
          </a:bodyPr>
          <a:p>
            <a:endParaRPr b="0" lang="ru-RU" sz="3200" spc="-1" strike="noStrike">
              <a:latin typeface="Arial"/>
            </a:endParaRPr>
          </a:p>
        </p:txBody>
      </p:sp>
      <p:sp>
        <p:nvSpPr>
          <p:cNvPr id="36" name="PlaceHolder 6"/>
          <p:cNvSpPr>
            <a:spLocks noGrp="1"/>
          </p:cNvSpPr>
          <p:nvPr>
            <p:ph type="body"/>
          </p:nvPr>
        </p:nvSpPr>
        <p:spPr>
          <a:xfrm>
            <a:off x="4607280" y="5236560"/>
            <a:ext cx="3768480" cy="2697840"/>
          </a:xfrm>
          <a:prstGeom prst="rect">
            <a:avLst/>
          </a:prstGeom>
        </p:spPr>
        <p:txBody>
          <a:bodyPr lIns="0" rIns="0" tIns="0" bIns="0">
            <a:normAutofit/>
          </a:bodyPr>
          <a:p>
            <a:endParaRPr b="0" lang="ru-RU" sz="3200" spc="-1" strike="noStrike">
              <a:latin typeface="Arial"/>
            </a:endParaRPr>
          </a:p>
        </p:txBody>
      </p:sp>
      <p:sp>
        <p:nvSpPr>
          <p:cNvPr id="37" name="PlaceHolder 7"/>
          <p:cNvSpPr>
            <a:spLocks noGrp="1"/>
          </p:cNvSpPr>
          <p:nvPr>
            <p:ph type="body"/>
          </p:nvPr>
        </p:nvSpPr>
        <p:spPr>
          <a:xfrm>
            <a:off x="8564760" y="5236560"/>
            <a:ext cx="376848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650160" y="2282040"/>
            <a:ext cx="11703600" cy="565632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650160" y="2282040"/>
            <a:ext cx="1170360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50160" y="389160"/>
            <a:ext cx="11703600" cy="754920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650160" y="2282040"/>
            <a:ext cx="11703600" cy="565632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650160" y="2282040"/>
            <a:ext cx="11703600" cy="2697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650160" y="2282040"/>
            <a:ext cx="3768480" cy="2697840"/>
          </a:xfrm>
          <a:prstGeom prst="rect">
            <a:avLst/>
          </a:prstGeom>
        </p:spPr>
        <p:txBody>
          <a:bodyPr lIns="0" rIns="0" tIns="0" bIns="0">
            <a:normAutofit/>
          </a:bodyPr>
          <a:p>
            <a:endParaRPr b="0" lang="ru-RU" sz="3200" spc="-1" strike="noStrike">
              <a:latin typeface="Arial"/>
            </a:endParaRPr>
          </a:p>
        </p:txBody>
      </p:sp>
      <p:sp>
        <p:nvSpPr>
          <p:cNvPr id="71" name="PlaceHolder 3"/>
          <p:cNvSpPr>
            <a:spLocks noGrp="1"/>
          </p:cNvSpPr>
          <p:nvPr>
            <p:ph type="body"/>
          </p:nvPr>
        </p:nvSpPr>
        <p:spPr>
          <a:xfrm>
            <a:off x="4607280" y="2282040"/>
            <a:ext cx="3768480" cy="2697840"/>
          </a:xfrm>
          <a:prstGeom prst="rect">
            <a:avLst/>
          </a:prstGeom>
        </p:spPr>
        <p:txBody>
          <a:bodyPr lIns="0" rIns="0" tIns="0" bIns="0">
            <a:normAutofit/>
          </a:bodyPr>
          <a:p>
            <a:endParaRPr b="0" lang="ru-RU" sz="3200" spc="-1" strike="noStrike">
              <a:latin typeface="Arial"/>
            </a:endParaRPr>
          </a:p>
        </p:txBody>
      </p:sp>
      <p:sp>
        <p:nvSpPr>
          <p:cNvPr id="72" name="PlaceHolder 4"/>
          <p:cNvSpPr>
            <a:spLocks noGrp="1"/>
          </p:cNvSpPr>
          <p:nvPr>
            <p:ph type="body"/>
          </p:nvPr>
        </p:nvSpPr>
        <p:spPr>
          <a:xfrm>
            <a:off x="8564760" y="2282040"/>
            <a:ext cx="3768480" cy="2697840"/>
          </a:xfrm>
          <a:prstGeom prst="rect">
            <a:avLst/>
          </a:prstGeom>
        </p:spPr>
        <p:txBody>
          <a:bodyPr lIns="0" rIns="0" tIns="0" bIns="0">
            <a:normAutofit/>
          </a:bodyPr>
          <a:p>
            <a:endParaRPr b="0" lang="ru-RU" sz="3200" spc="-1" strike="noStrike">
              <a:latin typeface="Arial"/>
            </a:endParaRPr>
          </a:p>
        </p:txBody>
      </p:sp>
      <p:sp>
        <p:nvSpPr>
          <p:cNvPr id="73" name="PlaceHolder 5"/>
          <p:cNvSpPr>
            <a:spLocks noGrp="1"/>
          </p:cNvSpPr>
          <p:nvPr>
            <p:ph type="body"/>
          </p:nvPr>
        </p:nvSpPr>
        <p:spPr>
          <a:xfrm>
            <a:off x="650160" y="5236560"/>
            <a:ext cx="3768480" cy="2697840"/>
          </a:xfrm>
          <a:prstGeom prst="rect">
            <a:avLst/>
          </a:prstGeom>
        </p:spPr>
        <p:txBody>
          <a:bodyPr lIns="0" rIns="0" tIns="0" bIns="0">
            <a:normAutofit/>
          </a:bodyPr>
          <a:p>
            <a:endParaRPr b="0" lang="ru-RU" sz="3200" spc="-1" strike="noStrike">
              <a:latin typeface="Arial"/>
            </a:endParaRPr>
          </a:p>
        </p:txBody>
      </p:sp>
      <p:sp>
        <p:nvSpPr>
          <p:cNvPr id="74" name="PlaceHolder 6"/>
          <p:cNvSpPr>
            <a:spLocks noGrp="1"/>
          </p:cNvSpPr>
          <p:nvPr>
            <p:ph type="body"/>
          </p:nvPr>
        </p:nvSpPr>
        <p:spPr>
          <a:xfrm>
            <a:off x="4607280" y="5236560"/>
            <a:ext cx="3768480" cy="2697840"/>
          </a:xfrm>
          <a:prstGeom prst="rect">
            <a:avLst/>
          </a:prstGeom>
        </p:spPr>
        <p:txBody>
          <a:bodyPr lIns="0" rIns="0" tIns="0" bIns="0">
            <a:normAutofit/>
          </a:bodyPr>
          <a:p>
            <a:endParaRPr b="0" lang="ru-RU" sz="3200" spc="-1" strike="noStrike">
              <a:latin typeface="Arial"/>
            </a:endParaRPr>
          </a:p>
        </p:txBody>
      </p:sp>
      <p:sp>
        <p:nvSpPr>
          <p:cNvPr id="75" name="PlaceHolder 7"/>
          <p:cNvSpPr>
            <a:spLocks noGrp="1"/>
          </p:cNvSpPr>
          <p:nvPr>
            <p:ph type="body"/>
          </p:nvPr>
        </p:nvSpPr>
        <p:spPr>
          <a:xfrm>
            <a:off x="8564760" y="5236560"/>
            <a:ext cx="376848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650160" y="2282040"/>
            <a:ext cx="1170360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50160" y="389160"/>
            <a:ext cx="11703600" cy="754920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6647040" y="2282040"/>
            <a:ext cx="5711040" cy="565632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65016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650160" y="2282040"/>
            <a:ext cx="5711040" cy="565632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6647040" y="5236560"/>
            <a:ext cx="5711040" cy="2697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50160" y="389160"/>
            <a:ext cx="11703600" cy="1628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650160" y="2282040"/>
            <a:ext cx="5711040" cy="2697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6647040" y="2282040"/>
            <a:ext cx="5711040" cy="2697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650160" y="5236560"/>
            <a:ext cx="11703600" cy="2697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50160" y="389160"/>
            <a:ext cx="11703600" cy="162828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50160" y="389160"/>
            <a:ext cx="11703600" cy="162828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lifelib.info/microbiology/immunology_2/5.html" TargetMode="External"/><Relationship Id="rId2" Type="http://schemas.openxmlformats.org/officeDocument/2006/relationships/hyperlink" Target="http://www.mif-ua.com/archive/article/28960" TargetMode="External"/><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10120" y="3276360"/>
            <a:ext cx="12170880" cy="5718600"/>
          </a:xfrm>
          <a:prstGeom prst="rect">
            <a:avLst/>
          </a:prstGeom>
          <a:noFill/>
          <a:ln>
            <a:noFill/>
          </a:ln>
        </p:spPr>
        <p:style>
          <a:lnRef idx="0"/>
          <a:fillRef idx="0"/>
          <a:effectRef idx="0"/>
          <a:fontRef idx="minor"/>
        </p:style>
        <p:txBody>
          <a:bodyPr lIns="90000" rIns="90000" tIns="45000" bIns="45000">
            <a:normAutofit fontScale="30000"/>
          </a:bodyPr>
          <a:p>
            <a:pPr algn="ctr">
              <a:lnSpc>
                <a:spcPct val="100000"/>
              </a:lnSpc>
              <a:spcBef>
                <a:spcPts val="641"/>
              </a:spcBef>
            </a:pPr>
            <a:r>
              <a:rPr b="1" lang="ru-RU" sz="3600" spc="-1" strike="noStrike">
                <a:solidFill>
                  <a:srgbClr val="07068b"/>
                </a:solidFill>
                <a:latin typeface="Times New Roman"/>
                <a:ea typeface="DejaVu Sans"/>
              </a:rPr>
              <a:t>                        </a:t>
            </a:r>
            <a:endParaRPr b="0" lang="ru-RU" sz="3600" spc="-1" strike="noStrike">
              <a:latin typeface="Arial"/>
            </a:endParaRPr>
          </a:p>
          <a:p>
            <a:pPr algn="ctr">
              <a:lnSpc>
                <a:spcPct val="100000"/>
              </a:lnSpc>
              <a:spcBef>
                <a:spcPts val="641"/>
              </a:spcBef>
            </a:pPr>
            <a:r>
              <a:rPr b="1" lang="ru-RU" sz="3600" spc="-1" strike="noStrike">
                <a:solidFill>
                  <a:srgbClr val="07068b"/>
                </a:solidFill>
                <a:latin typeface="Times New Roman"/>
                <a:ea typeface="DejaVu Sans"/>
              </a:rPr>
              <a:t>                                   </a:t>
            </a:r>
            <a:r>
              <a:rPr b="1" lang="ru-RU" sz="4000" spc="-1" strike="noStrike">
                <a:solidFill>
                  <a:srgbClr val="07068b"/>
                </a:solidFill>
                <a:latin typeface="Times New Roman"/>
                <a:ea typeface="DejaVu Sans"/>
              </a:rPr>
              <a:t>                                   </a:t>
            </a:r>
            <a:r>
              <a:rPr b="1" lang="ru-RU" sz="4800" spc="-1" strike="noStrike">
                <a:solidFill>
                  <a:srgbClr val="07068b"/>
                </a:solidFill>
                <a:latin typeface="Times New Roman"/>
                <a:ea typeface="DejaVu Sans"/>
              </a:rPr>
              <a:t>ВІКОВА ІМУНОЛОГІЯ</a:t>
            </a:r>
            <a:endParaRPr b="0" lang="ru-RU" sz="48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Змістовий модуль 6</a:t>
            </a:r>
            <a:endParaRPr b="0" lang="ru-RU" sz="4400" spc="-1" strike="noStrike">
              <a:latin typeface="Arial"/>
            </a:endParaRPr>
          </a:p>
          <a:p>
            <a:pPr algn="ctr">
              <a:lnSpc>
                <a:spcPct val="100000"/>
              </a:lnSpc>
              <a:spcBef>
                <a:spcPts val="641"/>
              </a:spcBef>
            </a:pPr>
            <a:r>
              <a:rPr b="1" lang="ru-RU" sz="4400" spc="-1" strike="noStrike">
                <a:solidFill>
                  <a:srgbClr val="ff0000"/>
                </a:solidFill>
                <a:latin typeface="Times New Roman"/>
                <a:ea typeface="DejaVu Sans"/>
              </a:rPr>
              <a:t>                                                         </a:t>
            </a:r>
            <a:r>
              <a:rPr b="1" lang="ru-RU" sz="4400" spc="-1" strike="noStrike">
                <a:solidFill>
                  <a:srgbClr val="ff0000"/>
                </a:solidFill>
                <a:latin typeface="Times New Roman"/>
                <a:ea typeface="DejaVu Sans"/>
              </a:rPr>
              <a:t>Лабораторне заняття №6</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Імунодіагностика, </a:t>
            </a:r>
            <a:endParaRPr b="0" lang="ru-RU" sz="5400" spc="-1" strike="noStrike">
              <a:latin typeface="Arial"/>
            </a:endParaRPr>
          </a:p>
          <a:p>
            <a:pPr algn="ctr">
              <a:lnSpc>
                <a:spcPct val="100000"/>
              </a:lnSpc>
              <a:spcBef>
                <a:spcPts val="641"/>
              </a:spcBef>
            </a:pP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імунопрофілактика,</a:t>
            </a:r>
            <a:endParaRPr b="0" lang="ru-RU" sz="5400" spc="-1" strike="noStrike">
              <a:latin typeface="Arial"/>
            </a:endParaRPr>
          </a:p>
          <a:p>
            <a:pPr algn="ctr">
              <a:lnSpc>
                <a:spcPct val="100000"/>
              </a:lnSpc>
              <a:spcBef>
                <a:spcPts val="641"/>
              </a:spcBef>
            </a:pPr>
            <a:r>
              <a:rPr b="1" lang="ru-RU" sz="5400" spc="-1" strike="noStrike">
                <a:solidFill>
                  <a:srgbClr val="0d7509"/>
                </a:solidFill>
                <a:latin typeface="Times New Roman"/>
                <a:ea typeface="DejaVu Sans"/>
              </a:rPr>
              <a:t>                                                 </a:t>
            </a:r>
            <a:r>
              <a:rPr b="1" lang="ru-RU" sz="5400" spc="-1" strike="noStrike">
                <a:solidFill>
                  <a:srgbClr val="0d7509"/>
                </a:solidFill>
                <a:latin typeface="Times New Roman"/>
                <a:ea typeface="DejaVu Sans"/>
              </a:rPr>
              <a:t>імунотерапія</a:t>
            </a:r>
            <a:endParaRPr b="0" lang="ru-RU" sz="5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r>
              <a:rPr b="1" lang="ru-RU" sz="4400" spc="-1" strike="noStrike">
                <a:solidFill>
                  <a:srgbClr val="0d7509"/>
                </a:solidFill>
                <a:latin typeface="Times New Roman"/>
                <a:ea typeface="DejaVu Sans"/>
              </a:rPr>
              <a:t>(4 год)</a:t>
            </a:r>
            <a:endParaRPr b="0" lang="ru-RU" sz="4400" spc="-1" strike="noStrike">
              <a:latin typeface="Arial"/>
            </a:endParaRPr>
          </a:p>
          <a:p>
            <a:pPr algn="ctr">
              <a:lnSpc>
                <a:spcPct val="100000"/>
              </a:lnSpc>
              <a:spcBef>
                <a:spcPts val="641"/>
              </a:spcBef>
            </a:pPr>
            <a:r>
              <a:rPr b="1" lang="ru-RU" sz="4400" spc="-1" strike="noStrike">
                <a:solidFill>
                  <a:srgbClr val="0d7509"/>
                </a:solidFill>
                <a:latin typeface="Times New Roman"/>
                <a:ea typeface="DejaVu Sans"/>
              </a:rPr>
              <a:t>                                </a:t>
            </a:r>
            <a:endParaRPr b="0" lang="ru-RU" sz="4400" spc="-1" strike="noStrike">
              <a:latin typeface="Arial"/>
            </a:endParaRPr>
          </a:p>
          <a:p>
            <a:pPr algn="ctr">
              <a:lnSpc>
                <a:spcPct val="100000"/>
              </a:lnSpc>
              <a:spcBef>
                <a:spcPts val="641"/>
              </a:spcBef>
            </a:pPr>
            <a:endParaRPr b="0" lang="ru-RU" sz="4400" spc="-1" strike="noStrike">
              <a:latin typeface="Arial"/>
            </a:endParaRPr>
          </a:p>
          <a:p>
            <a:pPr algn="r">
              <a:lnSpc>
                <a:spcPct val="100000"/>
              </a:lnSpc>
              <a:spcBef>
                <a:spcPts val="641"/>
              </a:spcBef>
            </a:pPr>
            <a:endParaRPr b="0" lang="ru-RU" sz="4400" spc="-1" strike="noStrike">
              <a:latin typeface="Arial"/>
            </a:endParaRPr>
          </a:p>
          <a:p>
            <a:pPr algn="ctr">
              <a:lnSpc>
                <a:spcPct val="100000"/>
              </a:lnSpc>
              <a:spcBef>
                <a:spcPts val="400"/>
              </a:spcBef>
            </a:pPr>
            <a:r>
              <a:rPr b="0" lang="ru-RU" sz="2000" spc="-1" strike="noStrike">
                <a:solidFill>
                  <a:srgbClr val="000000"/>
                </a:solidFill>
                <a:latin typeface="Times New Roman"/>
                <a:ea typeface="DejaVu Sans"/>
              </a:rPr>
              <a:t>  </a:t>
            </a:r>
            <a:endParaRPr b="0" lang="ru-RU" sz="2000" spc="-1" strike="noStrike">
              <a:latin typeface="Arial"/>
            </a:endParaRPr>
          </a:p>
        </p:txBody>
      </p:sp>
      <p:pic>
        <p:nvPicPr>
          <p:cNvPr id="83" name="Picture 2" descr=""/>
          <p:cNvPicPr/>
          <p:nvPr/>
        </p:nvPicPr>
        <p:blipFill>
          <a:blip r:embed="rId1"/>
          <a:stretch/>
        </p:blipFill>
        <p:spPr>
          <a:xfrm>
            <a:off x="204480" y="432360"/>
            <a:ext cx="2031840" cy="1906560"/>
          </a:xfrm>
          <a:prstGeom prst="rect">
            <a:avLst/>
          </a:prstGeom>
          <a:ln w="63360">
            <a:noFill/>
          </a:ln>
          <a:effectLst>
            <a:outerShdw dir="5400000" dist="291960">
              <a:srgbClr val="000000">
                <a:alpha val="22000"/>
              </a:srgbClr>
            </a:outerShdw>
          </a:effectLst>
        </p:spPr>
      </p:pic>
      <p:sp>
        <p:nvSpPr>
          <p:cNvPr id="84" name="CustomShape 2"/>
          <p:cNvSpPr/>
          <p:nvPr/>
        </p:nvSpPr>
        <p:spPr>
          <a:xfrm>
            <a:off x="460440" y="7436880"/>
            <a:ext cx="11351520" cy="1929600"/>
          </a:xfrm>
          <a:prstGeom prst="rect">
            <a:avLst/>
          </a:prstGeom>
          <a:noFill/>
          <a:ln>
            <a:noFill/>
          </a:ln>
        </p:spPr>
        <p:style>
          <a:lnRef idx="0"/>
          <a:fillRef idx="0"/>
          <a:effectRef idx="0"/>
          <a:fontRef idx="minor"/>
        </p:style>
        <p:txBody>
          <a:bodyPr lIns="90000" rIns="90000" tIns="45000" bIns="45000">
            <a:normAutofit/>
          </a:bodyPr>
          <a:p>
            <a:pPr algn="r">
              <a:lnSpc>
                <a:spcPct val="80000"/>
              </a:lnSpc>
              <a:spcBef>
                <a:spcPts val="400"/>
              </a:spcBef>
            </a:pPr>
            <a:endParaRPr b="0" lang="ru-RU" sz="1800" spc="-1" strike="noStrike">
              <a:latin typeface="Arial"/>
            </a:endParaRPr>
          </a:p>
          <a:p>
            <a:pPr algn="ctr">
              <a:lnSpc>
                <a:spcPct val="80000"/>
              </a:lnSpc>
              <a:spcBef>
                <a:spcPts val="479"/>
              </a:spcBef>
            </a:pPr>
            <a:endParaRPr b="0" lang="ru-RU" sz="1800" spc="-1" strike="noStrike">
              <a:latin typeface="Arial"/>
            </a:endParaRPr>
          </a:p>
        </p:txBody>
      </p:sp>
      <p:sp>
        <p:nvSpPr>
          <p:cNvPr id="85" name="CustomShape 3"/>
          <p:cNvSpPr/>
          <p:nvPr/>
        </p:nvSpPr>
        <p:spPr>
          <a:xfrm>
            <a:off x="2252520" y="318600"/>
            <a:ext cx="10735920" cy="1887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solidFill>
                  <a:srgbClr val="000000"/>
                </a:solidFill>
                <a:latin typeface="Times New Roman"/>
                <a:ea typeface="DejaVu Sans"/>
              </a:rPr>
              <a:t>Запорізький національний університет </a:t>
            </a:r>
            <a:br/>
            <a:r>
              <a:rPr b="1" i="1" lang="ru-RU" sz="2200" spc="-1" strike="noStrike">
                <a:solidFill>
                  <a:srgbClr val="000000"/>
                </a:solidFill>
                <a:latin typeface="Times New Roman"/>
                <a:ea typeface="DejaVu Sans"/>
              </a:rPr>
              <a:t>Кафедра фізіології, імунології і біохімії з курсом цивільного захисту та медицини</a:t>
            </a:r>
            <a:r>
              <a:rPr b="1" lang="ru-RU" sz="2400" spc="-1" strike="noStrike">
                <a:solidFill>
                  <a:srgbClr val="000000"/>
                </a:solidFill>
                <a:latin typeface="Times New Roman"/>
                <a:ea typeface="DejaVu Sans"/>
              </a:rPr>
              <a:t> </a:t>
            </a:r>
            <a:endParaRPr b="0" lang="ru-RU" sz="2400" spc="-1" strike="noStrike">
              <a:latin typeface="Arial"/>
            </a:endParaRPr>
          </a:p>
          <a:p>
            <a:pPr algn="ctr">
              <a:lnSpc>
                <a:spcPct val="100000"/>
              </a:lnSpc>
            </a:pPr>
            <a:endParaRPr b="0" lang="ru-RU" sz="2400" spc="-1" strike="noStrike">
              <a:latin typeface="Arial"/>
            </a:endParaRPr>
          </a:p>
          <a:p>
            <a:pPr algn="ctr">
              <a:lnSpc>
                <a:spcPct val="100000"/>
              </a:lnSpc>
            </a:pPr>
            <a:r>
              <a:rPr b="1" lang="ru-RU" sz="2400" spc="-1" strike="noStrike">
                <a:solidFill>
                  <a:srgbClr val="f10a03"/>
                </a:solidFill>
                <a:latin typeface="Times New Roman"/>
                <a:ea typeface="Microsoft YaHei"/>
              </a:rPr>
              <a:t>ОП «Середня освіта (біологія та здоров</a:t>
            </a:r>
            <a:r>
              <a:rPr b="1" lang="ru-RU" sz="2200" spc="-1" strike="noStrike">
                <a:solidFill>
                  <a:srgbClr val="ff3838"/>
                </a:solidFill>
                <a:latin typeface="Times New Roman"/>
                <a:ea typeface="Times New Roman"/>
              </a:rPr>
              <a:t>’</a:t>
            </a:r>
            <a:r>
              <a:rPr b="1" lang="ru-RU" sz="2400" spc="-1" strike="noStrike">
                <a:solidFill>
                  <a:srgbClr val="f10a03"/>
                </a:solidFill>
                <a:latin typeface="Times New Roman"/>
                <a:ea typeface="DejaVu Sans"/>
              </a:rPr>
              <a:t>я людини)»</a:t>
            </a:r>
            <a:br/>
            <a:endParaRPr b="0" lang="ru-RU" sz="2400" spc="-1" strike="noStrike">
              <a:latin typeface="Arial"/>
            </a:endParaRPr>
          </a:p>
        </p:txBody>
      </p:sp>
      <p:pic>
        <p:nvPicPr>
          <p:cNvPr id="86" name="" descr=""/>
          <p:cNvPicPr/>
          <p:nvPr/>
        </p:nvPicPr>
        <p:blipFill>
          <a:blip r:embed="rId2"/>
          <a:stretch/>
        </p:blipFill>
        <p:spPr>
          <a:xfrm>
            <a:off x="264240" y="3600000"/>
            <a:ext cx="6141600" cy="45381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432000" y="720000"/>
            <a:ext cx="11966760" cy="3989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3200" spc="-1" strike="noStrike">
                <a:solidFill>
                  <a:srgbClr val="ff0000"/>
                </a:solidFill>
                <a:latin typeface="Arial"/>
                <a:ea typeface="DejaVu Sans"/>
              </a:rPr>
              <a:t>Завдання 4. Надайте класифікацію та коротку характеристику імунотропних засобів. </a:t>
            </a:r>
            <a:endParaRPr b="0" lang="ru-RU" sz="3200" spc="-1" strike="noStrike">
              <a:latin typeface="Arial"/>
            </a:endParaRPr>
          </a:p>
          <a:p>
            <a:pPr algn="just">
              <a:lnSpc>
                <a:spcPct val="100000"/>
              </a:lnSpc>
            </a:pPr>
            <a:endParaRPr b="0" lang="ru-RU" sz="3200" spc="-1" strike="noStrike">
              <a:latin typeface="Arial"/>
            </a:endParaRPr>
          </a:p>
          <a:p>
            <a:pPr algn="just">
              <a:lnSpc>
                <a:spcPct val="100000"/>
              </a:lnSpc>
            </a:pPr>
            <a:r>
              <a:rPr b="1" lang="ru-RU" sz="3200" spc="-1" strike="noStrike" u="sng">
                <a:solidFill>
                  <a:srgbClr val="800080"/>
                </a:solidFill>
                <a:uFillTx/>
                <a:latin typeface="Arial"/>
                <a:ea typeface="DejaVu Sans"/>
              </a:rPr>
              <a:t>Класифікація та характеристика окремих препаратів представлена: </a:t>
            </a:r>
            <a:endParaRPr b="0" lang="ru-RU" sz="3200" spc="-1" strike="noStrike">
              <a:latin typeface="Arial"/>
            </a:endParaRPr>
          </a:p>
          <a:p>
            <a:pPr algn="just">
              <a:lnSpc>
                <a:spcPct val="100000"/>
              </a:lnSpc>
            </a:pPr>
            <a:r>
              <a:rPr b="1" lang="ru-RU" sz="2400" spc="-1" strike="noStrike" u="sng">
                <a:solidFill>
                  <a:srgbClr val="0000ff"/>
                </a:solidFill>
                <a:uFillTx/>
                <a:latin typeface="Arial"/>
                <a:ea typeface="DejaVu Sans"/>
                <a:hlinkClick r:id="rId1"/>
              </a:rPr>
              <a:t>https://lifelib.info/microbiology/immunology_2/5.html</a:t>
            </a:r>
            <a:endParaRPr b="0" lang="ru-RU" sz="2400" spc="-1" strike="noStrike">
              <a:latin typeface="Arial"/>
            </a:endParaRPr>
          </a:p>
          <a:p>
            <a:pPr algn="just">
              <a:lnSpc>
                <a:spcPct val="100000"/>
              </a:lnSpc>
            </a:pPr>
            <a:r>
              <a:rPr b="1" lang="ru-RU" sz="2400" spc="-1" strike="noStrike" u="sng">
                <a:solidFill>
                  <a:srgbClr val="0000ff"/>
                </a:solidFill>
                <a:uFillTx/>
                <a:latin typeface="Arial"/>
                <a:ea typeface="DejaVu Sans"/>
                <a:hlinkClick r:id="rId2"/>
              </a:rPr>
              <a:t>http://www.mif-ua.com/archive/article/28960</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4104000" y="864000"/>
            <a:ext cx="511128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3200" spc="-1" strike="noStrike">
                <a:solidFill>
                  <a:srgbClr val="ff0000"/>
                </a:solidFill>
                <a:latin typeface="Arial"/>
                <a:ea typeface="DejaVu Sans"/>
              </a:rPr>
              <a:t>Лабораторна робота  1</a:t>
            </a:r>
            <a:endParaRPr b="0" lang="ru-RU" sz="3200" spc="-1" strike="noStrike">
              <a:latin typeface="Arial"/>
            </a:endParaRPr>
          </a:p>
        </p:txBody>
      </p:sp>
      <p:sp>
        <p:nvSpPr>
          <p:cNvPr id="105" name="CustomShape 2"/>
          <p:cNvSpPr/>
          <p:nvPr/>
        </p:nvSpPr>
        <p:spPr>
          <a:xfrm>
            <a:off x="419760" y="1441800"/>
            <a:ext cx="12323520" cy="2770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200" spc="-1" strike="noStrike">
                <a:solidFill>
                  <a:srgbClr val="ff0000"/>
                </a:solidFill>
                <a:latin typeface="Arial"/>
                <a:ea typeface="DejaVu Sans"/>
              </a:rPr>
              <a:t>ВИЗНАЧЕННЯ ІМУНОТРОПНИХ ВЛАСТИВОСТЕЙ ЛІКАРСЬКИХ РОСЛИН</a:t>
            </a:r>
            <a:endParaRPr b="0" lang="ru-RU" sz="2200" spc="-1" strike="noStrike">
              <a:latin typeface="Arial"/>
            </a:endParaRPr>
          </a:p>
          <a:p>
            <a:pPr>
              <a:lnSpc>
                <a:spcPct val="100000"/>
              </a:lnSpc>
            </a:pPr>
            <a:endParaRPr b="0" lang="ru-RU" sz="2200" spc="-1" strike="noStrike">
              <a:latin typeface="Arial"/>
            </a:endParaRPr>
          </a:p>
          <a:p>
            <a:pPr>
              <a:lnSpc>
                <a:spcPct val="100000"/>
              </a:lnSpc>
            </a:pPr>
            <a:r>
              <a:rPr b="1" lang="ru-RU" sz="2200" spc="-1" strike="noStrike">
                <a:solidFill>
                  <a:srgbClr val="000000"/>
                </a:solidFill>
                <a:latin typeface="Arial"/>
                <a:ea typeface="DejaVu Sans"/>
              </a:rPr>
              <a:t>Мета роботи – оцінити імунотропні властивості водно-сольових екстрактів різних лікарських рослин.</a:t>
            </a:r>
            <a:endParaRPr b="0" lang="ru-RU" sz="2200" spc="-1" strike="noStrike">
              <a:latin typeface="Arial"/>
            </a:endParaRPr>
          </a:p>
          <a:p>
            <a:pPr>
              <a:lnSpc>
                <a:spcPct val="100000"/>
              </a:lnSpc>
            </a:pPr>
            <a:r>
              <a:rPr b="1" lang="ru-RU" sz="2200" spc="-1" strike="noStrike">
                <a:solidFill>
                  <a:srgbClr val="000000"/>
                </a:solidFill>
                <a:latin typeface="Arial"/>
                <a:ea typeface="DejaVu Sans"/>
              </a:rPr>
              <a:t>Завдання</a:t>
            </a:r>
            <a:endParaRPr b="0" lang="ru-RU" sz="2200" spc="-1" strike="noStrike">
              <a:latin typeface="Arial"/>
            </a:endParaRPr>
          </a:p>
          <a:p>
            <a:pPr>
              <a:lnSpc>
                <a:spcPct val="100000"/>
              </a:lnSpc>
            </a:pPr>
            <a:r>
              <a:rPr b="1" lang="ru-RU" sz="2200" spc="-1" strike="noStrike">
                <a:solidFill>
                  <a:srgbClr val="000000"/>
                </a:solidFill>
                <a:latin typeface="Arial"/>
                <a:ea typeface="DejaVu Sans"/>
              </a:rPr>
              <a:t>1. Виділити лейкоцити.</a:t>
            </a:r>
            <a:endParaRPr b="0" lang="ru-RU" sz="2200" spc="-1" strike="noStrike">
              <a:latin typeface="Arial"/>
            </a:endParaRPr>
          </a:p>
          <a:p>
            <a:pPr>
              <a:lnSpc>
                <a:spcPct val="100000"/>
              </a:lnSpc>
            </a:pPr>
            <a:r>
              <a:rPr b="1" lang="ru-RU" sz="2200" spc="-1" strike="noStrike">
                <a:solidFill>
                  <a:srgbClr val="000000"/>
                </a:solidFill>
                <a:latin typeface="Arial"/>
                <a:ea typeface="DejaVu Sans"/>
              </a:rPr>
              <a:t>2. Оцінити вплив екстрактів лікарських рослин на активність</a:t>
            </a:r>
            <a:endParaRPr b="0" lang="ru-RU" sz="2200" spc="-1" strike="noStrike">
              <a:latin typeface="Arial"/>
            </a:endParaRPr>
          </a:p>
          <a:p>
            <a:pPr>
              <a:lnSpc>
                <a:spcPct val="100000"/>
              </a:lnSpc>
            </a:pPr>
            <a:r>
              <a:rPr b="1" lang="ru-RU" sz="2200" spc="-1" strike="noStrike">
                <a:solidFill>
                  <a:srgbClr val="000000"/>
                </a:solidFill>
                <a:latin typeface="Arial"/>
                <a:ea typeface="DejaVu Sans"/>
              </a:rPr>
              <a:t>пероксидазних систем фагоцитів</a:t>
            </a:r>
            <a:endParaRPr b="0" lang="ru-RU" sz="2200" spc="-1" strike="noStrike">
              <a:latin typeface="Arial"/>
            </a:endParaRPr>
          </a:p>
        </p:txBody>
      </p:sp>
      <p:sp>
        <p:nvSpPr>
          <p:cNvPr id="106" name="CustomShape 3"/>
          <p:cNvSpPr/>
          <p:nvPr/>
        </p:nvSpPr>
        <p:spPr>
          <a:xfrm>
            <a:off x="432000" y="4376520"/>
            <a:ext cx="12023280" cy="4968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000" spc="-1" strike="noStrike">
                <a:solidFill>
                  <a:srgbClr val="800080"/>
                </a:solidFill>
                <a:latin typeface="Arial"/>
                <a:ea typeface="DejaVu Sans"/>
              </a:rPr>
              <a:t>Основні теоретичні відомості</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У галузі застосування нових імуномодуляторів відзначається повільний, але неухильний прогрес та відбувається помітне зрушення – перехід від використання препаратів, отриманих хімічним шляхом, до сполук природного походження або їх аналогів.</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Імунотропні препарати належать до класу синтетичних, біотехнологічних та природних речовин, які впливають на клітини різних ланок імунної системи, внаслідок чого змінюються сила, характер та спрямованість імунних реакцій.</a:t>
            </a:r>
            <a:endParaRPr b="0" lang="ru-RU" sz="2000" spc="-1" strike="noStrike">
              <a:latin typeface="Arial"/>
            </a:endParaRPr>
          </a:p>
          <a:p>
            <a:pPr algn="just">
              <a:lnSpc>
                <a:spcPct val="100000"/>
              </a:lnSpc>
            </a:pPr>
            <a:r>
              <a:rPr b="1" lang="ru-RU" sz="2000" spc="-1" strike="noStrike">
                <a:solidFill>
                  <a:srgbClr val="000000"/>
                </a:solidFill>
                <a:latin typeface="Arial"/>
                <a:ea typeface="DejaVu Sans"/>
              </a:rPr>
              <a:t>За характером впливу розрізняють імунотропні препарати чотирьох великих груп: імуномодулятори, імунокоректори, імуностимулятори та імунодепресанти. Згідно з іншими класифікаціями, усі імунотропні лікарські засоби прямої дії об’єднують в одну велику групу імуномодуляторів, серед яких вже виділяють імуностимулятори, імунодепресанти та імунокоректори.</a:t>
            </a:r>
            <a:endParaRPr b="0" lang="ru-RU" sz="2000" spc="-1" strike="noStrike">
              <a:latin typeface="Arial"/>
            </a:endParaRPr>
          </a:p>
          <a:p>
            <a:pPr algn="just">
              <a:lnSpc>
                <a:spcPct val="100000"/>
              </a:lnSpc>
            </a:pPr>
            <a:r>
              <a:rPr b="1" lang="ru-RU" sz="2000" spc="-1" strike="noStrike">
                <a:solidFill>
                  <a:srgbClr val="800080"/>
                </a:solidFill>
                <a:latin typeface="Arial"/>
                <a:ea typeface="DejaVu Sans"/>
              </a:rPr>
              <a:t>Обладнання, прилади та матеріали: </a:t>
            </a:r>
            <a:r>
              <a:rPr b="1" lang="ru-RU" sz="2000" spc="-1" strike="noStrike">
                <a:solidFill>
                  <a:srgbClr val="000000"/>
                </a:solidFill>
                <a:latin typeface="Arial"/>
                <a:ea typeface="DejaVu Sans"/>
              </a:rPr>
              <a:t>1%-ні водно-сольові екстракти лікарських рослин, пробірки, мікропіпетки, скарифікатори, 0,1% нітросинього тетразолію (НСТ-реактив), фізіологічний розчин, гепарин, градієнтний розчин, барвник нейтральний червоний, центрифуга, термостат, предметні скельця, мікроскоп.</a:t>
            </a:r>
            <a:endParaRPr b="0" lang="ru-RU" sz="2000" spc="-1" strike="noStrike">
              <a:latin typeface="Arial"/>
            </a:endParaRPr>
          </a:p>
        </p:txBody>
      </p:sp>
      <p:sp>
        <p:nvSpPr>
          <p:cNvPr id="107" name="CustomShape 4"/>
          <p:cNvSpPr/>
          <p:nvPr/>
        </p:nvSpPr>
        <p:spPr>
          <a:xfrm>
            <a:off x="504000" y="360000"/>
            <a:ext cx="11536200" cy="486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600" spc="-1" strike="noStrike">
                <a:solidFill>
                  <a:srgbClr val="ff0000"/>
                </a:solidFill>
                <a:latin typeface="Arial"/>
                <a:ea typeface="DejaVu Sans"/>
              </a:rPr>
              <a:t>Завдання 5. Складіть схеми наступних методик дослідження:</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288000" y="429840"/>
            <a:ext cx="12331800" cy="8898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600" spc="-1" strike="noStrike">
                <a:solidFill>
                  <a:srgbClr val="800080"/>
                </a:solidFill>
                <a:latin typeface="Arial"/>
                <a:ea typeface="DejaVu Sans"/>
              </a:rPr>
              <a:t>Порядок виконання</a:t>
            </a:r>
            <a:endParaRPr b="0" lang="ru-RU" sz="26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1. Відбирають периферичну кров, вносять її в центрифужні пробірки, до яких додають декілька крапель гепарину (для попередження згортання крові), фізіологічний розчин для двократного розведення зразка крові та 2 мл градієнтного розчину.</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2. Зразки крові центрифугують при 1500 об/хв упродовж 20–25 хв. Після центрифугування еритроцити та гранулоцити осідають на дно пробірки, а суспензія лімфоцитів та моноцитів залишається у міжфазній поверхні.</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3. Піпеткою Пастера відбирають суспензію мононулеарних лейкоцитів, розводять її вдвічі фізіологічним розчином та знову центрифугують для отримання чистої суспензії лімфоцитів. Цю процедуру повторюють декілька разів.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4. У позначені пробірки наливають по 0,1 мл очищеної суспензії лімфоцитів, до якої додають 0,1 мл відповідних екстрактів лікарських рослин. До контрольної пробірки замість екстракту додають 0,1 мл фізіологічного розчину. Пробірки інкубують за температури 37 °C упродовж 30 хв.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5. Після інкубування в усі побірки додають 0,1 мл 0,1%-го НСТ-реактиву. Пробірки знову інкубують за температури 37 °C упродовж 30 хв.</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6. Вміст пробірок обережно переносять на знежирені розчином етанолу предметні скельця та за допомогою іншого скельця розподіляють суспензію по всій поверхні (див. рис.). Після висихання мазків їх фарбують барвником нейтральним червоним.</a:t>
            </a:r>
            <a:endParaRPr b="0" lang="ru-RU" sz="2400" spc="-1" strike="noStrike">
              <a:latin typeface="Arial"/>
            </a:endParaRPr>
          </a:p>
          <a:p>
            <a:pPr marL="216000" indent="-215280" algn="just">
              <a:lnSpc>
                <a:spcPct val="100000"/>
              </a:lnSpc>
              <a:buClr>
                <a:srgbClr val="000000"/>
              </a:buClr>
              <a:buSzPct val="45000"/>
              <a:buFont typeface="Wingdings" charset="2"/>
              <a:buChar char=""/>
            </a:pPr>
            <a:r>
              <a:rPr b="1" lang="ru-RU" sz="2400" spc="-1" strike="noStrike">
                <a:solidFill>
                  <a:srgbClr val="000000"/>
                </a:solidFill>
                <a:latin typeface="Arial"/>
                <a:ea typeface="DejaVu Sans"/>
              </a:rPr>
              <a:t>7. На кожному препараті рахують 100 лейкоцитів та визначають відсоток нейтрофілів, які містять темні гранули диформазану в цитоплазмі.</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 descr=""/>
          <p:cNvPicPr/>
          <p:nvPr/>
        </p:nvPicPr>
        <p:blipFill>
          <a:blip r:embed="rId1"/>
          <a:srcRect l="33808" t="31752" r="33072" b="29444"/>
          <a:stretch/>
        </p:blipFill>
        <p:spPr>
          <a:xfrm>
            <a:off x="1800000" y="216000"/>
            <a:ext cx="10006920" cy="6589440"/>
          </a:xfrm>
          <a:prstGeom prst="rect">
            <a:avLst/>
          </a:prstGeom>
          <a:ln>
            <a:noFill/>
          </a:ln>
        </p:spPr>
      </p:pic>
      <p:sp>
        <p:nvSpPr>
          <p:cNvPr id="110" name="CustomShape 1"/>
          <p:cNvSpPr/>
          <p:nvPr/>
        </p:nvSpPr>
        <p:spPr>
          <a:xfrm>
            <a:off x="648000" y="6889320"/>
            <a:ext cx="11951280" cy="2770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200" spc="-1" strike="noStrike">
                <a:solidFill>
                  <a:srgbClr val="000000"/>
                </a:solidFill>
                <a:latin typeface="Arial"/>
                <a:ea typeface="DejaVu Sans"/>
              </a:rPr>
              <a:t>Рис. Схема приготування мазка: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а – невелику краплину клітинної суспензії розташовують на одному з кінців предметного скульця;</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б – друге предметне скельце рухають під кутом 45° назад за стрелкою;</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в – краплину клітинної суспензії перемішують так, щоб розподілити її до обох країв предметного скельця; </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г – друге предметне скельце рухають уздовж першого під кутом 45° вперед за стрілкою, розтягуючи клітинну суспензію по його поверхні</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72040" y="576000"/>
            <a:ext cx="11883240" cy="4841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600" spc="-1" strike="noStrike">
                <a:solidFill>
                  <a:srgbClr val="800080"/>
                </a:solidFill>
                <a:latin typeface="Arial"/>
                <a:ea typeface="DejaVu Sans"/>
              </a:rPr>
              <a:t>Обробка експериментальних даних</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Для оцінки активності пероксидазної системи визначають середній цитохімічний коефіцієнт (СЦК):</a:t>
            </a:r>
            <a:endParaRPr b="0" lang="ru-RU" sz="2600" spc="-1" strike="noStrike">
              <a:latin typeface="Arial"/>
            </a:endParaRPr>
          </a:p>
          <a:p>
            <a:pPr algn="ctr">
              <a:lnSpc>
                <a:spcPct val="100000"/>
              </a:lnSpc>
            </a:pPr>
            <a:r>
              <a:rPr b="1" lang="ru-RU" sz="2600" spc="-1" strike="noStrike">
                <a:solidFill>
                  <a:srgbClr val="000000"/>
                </a:solidFill>
                <a:latin typeface="Arial"/>
                <a:ea typeface="DejaVu Sans"/>
              </a:rPr>
              <a:t>СЦК = (1a+2b+3c+4d)/100,</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де a – кількість клітин з гранулами формазану, що займають 1/4 площі цитоплазми;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b – 2/4 площі цитоплазми;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c – 3/4 площі цитоплазми;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d – всю площю цитоплазми.</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Результати заносять до табл.</a:t>
            </a:r>
            <a:endParaRPr b="0" lang="ru-RU" sz="2600" spc="-1" strike="noStrike">
              <a:latin typeface="Arial"/>
            </a:endParaRPr>
          </a:p>
          <a:p>
            <a:pPr algn="just">
              <a:lnSpc>
                <a:spcPct val="100000"/>
              </a:lnSpc>
            </a:pPr>
            <a:r>
              <a:rPr b="1" i="1" lang="ru-RU" sz="2600" spc="-1" strike="noStrike">
                <a:solidFill>
                  <a:srgbClr val="00a933"/>
                </a:solidFill>
                <a:latin typeface="Arial"/>
                <a:ea typeface="DejaVu Sans"/>
              </a:rPr>
              <a:t>Таблиця. Вплив екстрактів лікарських рослин на активність пероксидазної системи нейтрофілів</a:t>
            </a:r>
            <a:endParaRPr b="0" lang="ru-RU" sz="2600" spc="-1" strike="noStrike">
              <a:latin typeface="Arial"/>
            </a:endParaRPr>
          </a:p>
        </p:txBody>
      </p:sp>
      <p:graphicFrame>
        <p:nvGraphicFramePr>
          <p:cNvPr id="112" name="Table 2"/>
          <p:cNvGraphicFramePr/>
          <p:nvPr/>
        </p:nvGraphicFramePr>
        <p:xfrm>
          <a:off x="570240" y="5352840"/>
          <a:ext cx="11879280" cy="1343880"/>
        </p:xfrm>
        <a:graphic>
          <a:graphicData uri="http://schemas.openxmlformats.org/drawingml/2006/table">
            <a:tbl>
              <a:tblPr/>
              <a:tblGrid>
                <a:gridCol w="2035800"/>
                <a:gridCol w="7960320"/>
                <a:gridCol w="1883520"/>
              </a:tblGrid>
              <a:tr h="672120">
                <a:tc>
                  <a:txBody>
                    <a:bodyPr lIns="90000" rIns="90000">
                      <a:noAutofit/>
                    </a:bodyPr>
                    <a:p>
                      <a:pPr algn="ctr">
                        <a:lnSpc>
                          <a:spcPct val="100000"/>
                        </a:lnSpc>
                      </a:pPr>
                      <a:r>
                        <a:rPr b="1" lang="ru-RU" sz="2600" spc="-1" strike="noStrike">
                          <a:latin typeface="Arial"/>
                        </a:rPr>
                        <a:t>Номер з/п</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600" spc="-1" strike="noStrike">
                          <a:latin typeface="Arial"/>
                        </a:rPr>
                        <a:t>Назва лікарської рослини </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600" spc="-1" strike="noStrike">
                          <a:latin typeface="Arial"/>
                        </a:rPr>
                        <a:t>СЦК</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672120">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13" name="CustomShape 3"/>
          <p:cNvSpPr/>
          <p:nvPr/>
        </p:nvSpPr>
        <p:spPr>
          <a:xfrm>
            <a:off x="432000" y="7064640"/>
            <a:ext cx="12023280" cy="2069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600" spc="-1" strike="noStrike">
                <a:solidFill>
                  <a:srgbClr val="800080"/>
                </a:solidFill>
                <a:latin typeface="Arial"/>
                <a:ea typeface="DejaVu Sans"/>
              </a:rPr>
              <a:t>Аналіз отриманих результатів</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На основі отриманих даних порівнюють вплив екстрактів різних рослин на активність пероксидазної системи нейтрофілів та визначають, як компонентний склад екстрактів рослин може впливати на функціонування імунокомпетентних клітин. </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720000" y="360000"/>
            <a:ext cx="11951280" cy="511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Аналіз даних літератури свідчить, що імунотропні властивості рослинних засобів зумовлені наявністю в них полісахаридів (ехінацея пурпурова, женьшень) та фенілпропаноїдів (ехінацея пурпурова, женьшень, родіола рожева, елеутерокок, лимонник китайський).</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Здатність фітозасобів підвищувати неспецифічну резистентність є наслідком їх антиоксидантної та мембраностабілізувальної дії, яка притаманна флавоноїдам.</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Зважаючи на ряд переваг фітоімунотропних засобів такі, як помірна дія, більша безпечність, широкий спектр фармакологічних властивостей, розробка нових вітчизняних імунотропних лікарських препаратів на основі сполук природного походження є актуальною задачею.</a:t>
            </a:r>
            <a:endParaRPr b="0" lang="ru-RU" sz="2200" spc="-1" strike="noStrike">
              <a:latin typeface="Arial"/>
            </a:endParaRPr>
          </a:p>
          <a:p>
            <a:pPr algn="just">
              <a:lnSpc>
                <a:spcPct val="100000"/>
              </a:lnSpc>
            </a:pP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ХАРАКТЕРИСТИКА БІОЛОГІЧНО АКТИВНИХ РЕЧОВИН ЛІКАРСЬКИХ РОСЛИН ІМУНОТРОПНОЇ ДІЇ</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Шаріфов Х.Ш., Зайченко Г.В., Халєєва О.Л., Міщенко О.Я., Файзуллін О.В.</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https://dspace.nuph.edu.ua/bitstream/123456789/11615/1/684-687.pdf</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288000" y="360000"/>
            <a:ext cx="12455280" cy="8805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Лабораторна робота 2</a:t>
            </a:r>
            <a:endParaRPr b="0" lang="ru-RU" sz="2400" spc="-1" strike="noStrike">
              <a:latin typeface="Arial"/>
            </a:endParaRPr>
          </a:p>
          <a:p>
            <a:pPr algn="ctr">
              <a:lnSpc>
                <a:spcPct val="100000"/>
              </a:lnSpc>
            </a:pPr>
            <a:r>
              <a:rPr b="1" lang="ru-RU" sz="2400" spc="-1" strike="noStrike">
                <a:solidFill>
                  <a:srgbClr val="ff0000"/>
                </a:solidFill>
                <a:latin typeface="Arial"/>
                <a:ea typeface="DejaVu Sans"/>
              </a:rPr>
              <a:t>ВИЗНАЧЕННЯ АЛЕРГІЧНОЇ РЕАКЦІЇ ОРГАНІЗМУ ЗА ДОПОМОГОЮ ТЕСТУ ДЕГРАНУЛЯЦІЇ БАЗОФІЛІВ</a:t>
            </a:r>
            <a:endParaRPr b="0" lang="ru-RU" sz="2400" spc="-1" strike="noStrike">
              <a:latin typeface="Arial"/>
            </a:endParaRPr>
          </a:p>
          <a:p>
            <a:pPr>
              <a:lnSpc>
                <a:spcPct val="100000"/>
              </a:lnSpc>
            </a:pPr>
            <a:r>
              <a:rPr b="1" lang="ru-RU" sz="2400" spc="-1" strike="noStrike">
                <a:solidFill>
                  <a:srgbClr val="000000"/>
                </a:solidFill>
                <a:latin typeface="Arial"/>
                <a:ea typeface="DejaVu Sans"/>
              </a:rPr>
              <a:t>Мета роботи – за допомогою тесту дегрануляції базофілів визначити алергічний стан організму.</a:t>
            </a:r>
            <a:endParaRPr b="0" lang="ru-RU" sz="2400" spc="-1" strike="noStrike">
              <a:latin typeface="Arial"/>
            </a:endParaRPr>
          </a:p>
          <a:p>
            <a:pPr>
              <a:lnSpc>
                <a:spcPct val="100000"/>
              </a:lnSpc>
            </a:pPr>
            <a:r>
              <a:rPr b="1" lang="ru-RU" sz="2400" spc="-1" strike="noStrike">
                <a:solidFill>
                  <a:srgbClr val="000000"/>
                </a:solidFill>
                <a:latin typeface="Arial"/>
                <a:ea typeface="DejaVu Sans"/>
              </a:rPr>
              <a:t>Завдання</a:t>
            </a:r>
            <a:endParaRPr b="0" lang="ru-RU" sz="2400" spc="-1" strike="noStrike">
              <a:latin typeface="Arial"/>
            </a:endParaRPr>
          </a:p>
          <a:p>
            <a:pPr>
              <a:lnSpc>
                <a:spcPct val="100000"/>
              </a:lnSpc>
            </a:pPr>
            <a:r>
              <a:rPr b="1" lang="ru-RU" sz="2400" spc="-1" strike="noStrike">
                <a:solidFill>
                  <a:srgbClr val="000000"/>
                </a:solidFill>
                <a:latin typeface="Arial"/>
                <a:ea typeface="DejaVu Sans"/>
              </a:rPr>
              <a:t>1. Приготуваня розчинів алергенів.</a:t>
            </a:r>
            <a:endParaRPr b="0" lang="ru-RU" sz="2400" spc="-1" strike="noStrike">
              <a:latin typeface="Arial"/>
            </a:endParaRPr>
          </a:p>
          <a:p>
            <a:pPr>
              <a:lnSpc>
                <a:spcPct val="100000"/>
              </a:lnSpc>
            </a:pPr>
            <a:r>
              <a:rPr b="1" lang="ru-RU" sz="2400" spc="-1" strike="noStrike">
                <a:solidFill>
                  <a:srgbClr val="000000"/>
                </a:solidFill>
                <a:latin typeface="Arial"/>
                <a:ea typeface="DejaVu Sans"/>
              </a:rPr>
              <a:t>2. Виділити базофіли із крові кролика.</a:t>
            </a:r>
            <a:endParaRPr b="0" lang="ru-RU" sz="2400" spc="-1" strike="noStrike">
              <a:latin typeface="Arial"/>
            </a:endParaRPr>
          </a:p>
          <a:p>
            <a:pPr>
              <a:lnSpc>
                <a:spcPct val="100000"/>
              </a:lnSpc>
            </a:pPr>
            <a:r>
              <a:rPr b="1" lang="ru-RU" sz="2400" spc="-1" strike="noStrike">
                <a:solidFill>
                  <a:srgbClr val="000000"/>
                </a:solidFill>
                <a:latin typeface="Arial"/>
                <a:ea typeface="DejaVu Sans"/>
              </a:rPr>
              <a:t>3. Отримати сироватку крові досліджуваного об’єкта.</a:t>
            </a:r>
            <a:endParaRPr b="0" lang="ru-RU" sz="2400" spc="-1" strike="noStrike">
              <a:latin typeface="Arial"/>
            </a:endParaRPr>
          </a:p>
          <a:p>
            <a:pPr>
              <a:lnSpc>
                <a:spcPct val="100000"/>
              </a:lnSpc>
            </a:pPr>
            <a:r>
              <a:rPr b="1" lang="ru-RU" sz="2400" spc="-1" strike="noStrike">
                <a:solidFill>
                  <a:srgbClr val="000000"/>
                </a:solidFill>
                <a:latin typeface="Arial"/>
                <a:ea typeface="DejaVu Sans"/>
              </a:rPr>
              <a:t>4. Провести тест дегрануляції базофілів.</a:t>
            </a:r>
            <a:endParaRPr b="0" lang="ru-RU" sz="2400" spc="-1" strike="noStrike">
              <a:latin typeface="Arial"/>
            </a:endParaRPr>
          </a:p>
          <a:p>
            <a:pPr algn="just">
              <a:lnSpc>
                <a:spcPct val="100000"/>
              </a:lnSpc>
            </a:pPr>
            <a:r>
              <a:rPr b="1" lang="ru-RU" sz="2400" spc="-1" strike="noStrike">
                <a:solidFill>
                  <a:srgbClr val="800080"/>
                </a:solidFill>
                <a:latin typeface="Arial"/>
                <a:ea typeface="DejaVu Sans"/>
              </a:rPr>
              <a:t>Основні теоретичні відомості</a:t>
            </a:r>
            <a:endParaRPr b="0" lang="ru-RU" sz="2400" spc="-1" strike="noStrike">
              <a:latin typeface="Arial"/>
            </a:endParaRPr>
          </a:p>
          <a:p>
            <a:pPr algn="just">
              <a:lnSpc>
                <a:spcPct val="100000"/>
              </a:lnSpc>
            </a:pPr>
            <a:r>
              <a:rPr b="1" lang="ru-RU" sz="2200" spc="-1" strike="noStrike">
                <a:solidFill>
                  <a:srgbClr val="000000"/>
                </a:solidFill>
                <a:latin typeface="Arial"/>
                <a:ea typeface="DejaVu Sans"/>
              </a:rPr>
              <a:t>Термін «алергія» походить від грецьких сліва «allos» – інший, «ergos» – дію. Це якісно змінена реакція організму на дію речовини антигенної природи, яка призводить до різних порушень в організмі – запалення, спазму бронхів, некрозу, шоку тощо. Отже, алергія – це комплекс порушень, які виникають в організмі під дією гуморальних і клітинних реакцій. У 1902 р. Портьє і Ріше вперше описали це явище як реакцію собак на повторне введення екстракту з молюсків. Сам термін «алергія» запропонував австрійський педіатр К. Пірке у 1906 р. для характеристики випадків патологічно посиленої реактивності, які він спостерігав у дітей при сироватковій та інфекційних хворобах. Алергічні реакції вивчає окрема галузь медицини – алергологія. Результатом імунних реакцій є захист від антигену, а алергічних – пошкодження власних тканин. Алергічні реакції розвиваються у схильних до них осіб.</a:t>
            </a:r>
            <a:endParaRPr b="0" lang="ru-RU" sz="2200" spc="-1" strike="noStrike">
              <a:latin typeface="Arial"/>
            </a:endParaRPr>
          </a:p>
          <a:p>
            <a:pPr algn="just">
              <a:lnSpc>
                <a:spcPct val="100000"/>
              </a:lnSpc>
            </a:pPr>
            <a:r>
              <a:rPr b="1" lang="ru-RU" sz="2200" spc="-1" strike="noStrike">
                <a:solidFill>
                  <a:srgbClr val="000000"/>
                </a:solidFill>
                <a:latin typeface="Arial"/>
                <a:ea typeface="DejaVu Sans"/>
              </a:rPr>
              <a:t>Алергени поділяються на ендогенні та екзогенні. Алергени можуть бути повні і неповні. Неповні алергени викликають утворення антитіл лише до певних компонентів алергенів.</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576000" y="430200"/>
            <a:ext cx="11879280" cy="8801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000000"/>
                </a:solidFill>
                <a:latin typeface="Arial"/>
                <a:ea typeface="DejaVu Sans"/>
              </a:rPr>
              <a:t>Розрізняють три стадії алергічних реакцій: імунологічну, біохімічну (патохімічну) та патофізіологічну або стадію функціональних і структурних порушень.</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Обладнання, прилади та матеріали: холодильник, термостат, центрифуга, предметні та покрівні скельця, мікроскоп, імерсійне масло, спиртівка, барвник нейтральний червоний, фізіологічний розчин, гепарин, відалівські пробірки, скарифікатор, абсолютний етиловий спирт, тканинний та рослинний алергени, вазелін, фільтрувальний папір.</a:t>
            </a:r>
            <a:endParaRPr b="0" lang="ru-RU" sz="2600" spc="-1" strike="noStrike">
              <a:latin typeface="Arial"/>
            </a:endParaRPr>
          </a:p>
          <a:p>
            <a:pPr algn="just">
              <a:lnSpc>
                <a:spcPct val="100000"/>
              </a:lnSpc>
            </a:pPr>
            <a:endParaRPr b="0" lang="ru-RU" sz="2600" spc="-1" strike="noStrike">
              <a:latin typeface="Arial"/>
            </a:endParaRPr>
          </a:p>
          <a:p>
            <a:pPr algn="ctr">
              <a:lnSpc>
                <a:spcPct val="100000"/>
              </a:lnSpc>
            </a:pPr>
            <a:r>
              <a:rPr b="1" lang="ru-RU" sz="2600" spc="-1" strike="noStrike">
                <a:solidFill>
                  <a:srgbClr val="800080"/>
                </a:solidFill>
                <a:latin typeface="Arial"/>
                <a:ea typeface="DejaVu Sans"/>
              </a:rPr>
              <a:t>Порядок виконання</a:t>
            </a:r>
            <a:endParaRPr b="0" lang="ru-RU" sz="2600" spc="-1" strike="noStrike">
              <a:latin typeface="Arial"/>
            </a:endParaRPr>
          </a:p>
          <a:p>
            <a:pPr algn="ctr">
              <a:lnSpc>
                <a:spcPct val="100000"/>
              </a:lnSpc>
            </a:pPr>
            <a:r>
              <a:rPr b="1" lang="ru-RU" sz="2600" spc="-1" strike="noStrike">
                <a:solidFill>
                  <a:srgbClr val="800080"/>
                </a:solidFill>
                <a:latin typeface="Arial"/>
                <a:ea typeface="DejaVu Sans"/>
              </a:rPr>
              <a:t>Приготування тканинного антигену (алергену)</a:t>
            </a:r>
            <a:endParaRPr b="0" lang="ru-RU" sz="2600" spc="-1" strike="noStrike">
              <a:latin typeface="Arial"/>
            </a:endParaRPr>
          </a:p>
          <a:p>
            <a:pPr algn="just">
              <a:lnSpc>
                <a:spcPct val="100000"/>
              </a:lnSpc>
            </a:pPr>
            <a:r>
              <a:rPr b="1" lang="ru-RU" sz="2600" spc="-1" strike="noStrike">
                <a:solidFill>
                  <a:srgbClr val="800080"/>
                </a:solidFill>
                <a:latin typeface="Arial"/>
                <a:ea typeface="DejaVu Sans"/>
              </a:rPr>
              <a:t>Т</a:t>
            </a:r>
            <a:r>
              <a:rPr b="1" lang="ru-RU" sz="2600" spc="-1" strike="noStrike">
                <a:solidFill>
                  <a:srgbClr val="000000"/>
                </a:solidFill>
                <a:latin typeface="Arial"/>
                <a:ea typeface="DejaVu Sans"/>
              </a:rPr>
              <a:t>канину промивають водою, потім – фізіологічним розчином, промочують, зважують та розтирають зі скляним піском до отримання гомогенної маси, а потім розводять у стерильному фізіологічному розчині в 5 разів, наприкінці ставлять у морозильну камеру на добу. Потім розморожують, центрифугують при 3000 об/хв декілька разів до зникнення осаду і заморожують. Через добу знову розморожують та центрифугують до зникнення осаду.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Для приготування робочого розчину тканинного антигену отриманий розчин розводять двома частинами фізіологічного розчину.</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Алерген рослинного походження готують за інструкцією виробника</a:t>
            </a:r>
            <a:r>
              <a:rPr b="1" lang="ru-RU" sz="2600" spc="-1" strike="noStrike">
                <a:solidFill>
                  <a:srgbClr val="800080"/>
                </a:solidFill>
                <a:latin typeface="Arial"/>
                <a:ea typeface="DejaVu Sans"/>
              </a:rPr>
              <a:t>.</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576000" y="504000"/>
            <a:ext cx="11951280" cy="8928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600" spc="-1" strike="noStrike">
                <a:solidFill>
                  <a:srgbClr val="800080"/>
                </a:solidFill>
                <a:latin typeface="Arial"/>
                <a:ea typeface="DejaVu Sans"/>
              </a:rPr>
              <a:t>Приготування барвника (нейтрального червоного)</a:t>
            </a:r>
            <a:endParaRPr b="0" lang="ru-RU" sz="2600" spc="-1" strike="noStrike">
              <a:latin typeface="Arial"/>
            </a:endParaRPr>
          </a:p>
          <a:p>
            <a:pPr algn="just">
              <a:lnSpc>
                <a:spcPct val="100000"/>
              </a:lnSpc>
            </a:pPr>
            <a:r>
              <a:rPr b="1" lang="ru-RU" sz="2400" spc="-1" strike="noStrike">
                <a:solidFill>
                  <a:srgbClr val="000000"/>
                </a:solidFill>
                <a:latin typeface="Arial"/>
                <a:ea typeface="DejaVu Sans"/>
              </a:rPr>
              <a:t>Нейтральний червоний – 300 мг/100 мл абсолютного етилового спирту ставлять на добу у термостат за температури 37 °С.</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Фільтрують через звичайний папір. Предметні скельця трохи підігрівають над полум’ям спиртівки і наносять відразу краплю барвника. Вона розтікається і висихає.</a:t>
            </a:r>
            <a:endParaRPr b="0" lang="ru-RU" sz="2400" spc="-1" strike="noStrike">
              <a:latin typeface="Arial"/>
            </a:endParaRPr>
          </a:p>
          <a:p>
            <a:pPr algn="ctr">
              <a:lnSpc>
                <a:spcPct val="100000"/>
              </a:lnSpc>
            </a:pPr>
            <a:r>
              <a:rPr b="1" lang="ru-RU" sz="2600" spc="-1" strike="noStrike">
                <a:solidFill>
                  <a:srgbClr val="800080"/>
                </a:solidFill>
                <a:latin typeface="Arial"/>
                <a:ea typeface="DejaVu Sans"/>
              </a:rPr>
              <a:t>Контроль сироватки</a:t>
            </a:r>
            <a:endParaRPr b="0" lang="ru-RU" sz="2600" spc="-1" strike="noStrike">
              <a:latin typeface="Arial"/>
            </a:endParaRPr>
          </a:p>
          <a:p>
            <a:pPr marL="216000" indent="-215640" algn="just">
              <a:lnSpc>
                <a:spcPct val="100000"/>
              </a:lnSpc>
              <a:buClr>
                <a:srgbClr val="ff0000"/>
              </a:buClr>
              <a:buFont typeface="Wingdings" charset="2"/>
              <a:buChar char=""/>
            </a:pPr>
            <a:r>
              <a:rPr b="1" lang="ru-RU" sz="2400" spc="-1" strike="noStrike">
                <a:solidFill>
                  <a:srgbClr val="000000"/>
                </a:solidFill>
                <a:latin typeface="Arial"/>
                <a:ea typeface="DejaVu Sans"/>
              </a:rPr>
              <a:t>І етап. Відбирають кров з крайової вени вуха кролика в кількості 1,5 мл у відалівську пробірку з гепарином. Центрифугують при 1500 об/хв уродовж 3 хв. Отримують лейкоцитарну плівку, яку використовують як джерело базофілів.</a:t>
            </a:r>
            <a:endParaRPr b="0" lang="ru-RU" sz="2400" spc="-1" strike="noStrike">
              <a:latin typeface="Arial"/>
            </a:endParaRPr>
          </a:p>
          <a:p>
            <a:pPr marL="216000" indent="-215640" algn="just">
              <a:lnSpc>
                <a:spcPct val="100000"/>
              </a:lnSpc>
              <a:buClr>
                <a:srgbClr val="ff0000"/>
              </a:buClr>
              <a:buFont typeface="Wingdings" charset="2"/>
              <a:buChar char=""/>
            </a:pPr>
            <a:r>
              <a:rPr b="1" lang="ru-RU" sz="2400" spc="-1" strike="noStrike">
                <a:solidFill>
                  <a:srgbClr val="000000"/>
                </a:solidFill>
                <a:latin typeface="Arial"/>
                <a:ea typeface="DejaVu Sans"/>
              </a:rPr>
              <a:t>ІІ етап. На предметне скельце, зафарбоване нейтральним червоним барвником, наносять частину лейкоцитарної плівки та краплину сироватки досліджуваної тварини і краплину фізіологічного розчину. Бажано, щоб усі нанесені краплини були однакового об’єму. Це контроль сироватки.</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Несильно натискаючи, краєм покривного скла змішують краплини; краї цього ж покривного скла (краще брати великого розміру) покривають вазеліном і накривають предметне скельце.</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Препарат термостатують за температури 37 °С упродовж 15 хв та мікроскопують в імерсійній системі, рахуючи 20 базофілів. Якщо відсоток дегрануляції перевищує 10% (тобто дві клітини), то сироватку варто розвести в 2 рази і так далі доти, доки дегрануляція буде на рівні 10% або менше. Оптимальними умовами є відсутність у контролі сироватки зруйнованих клітин.</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472320" y="677880"/>
            <a:ext cx="12095280" cy="8467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800080"/>
                </a:solidFill>
                <a:latin typeface="Arial"/>
                <a:ea typeface="DejaVu Sans"/>
              </a:rPr>
              <a:t>Контроль алергену</a:t>
            </a:r>
            <a:endParaRPr b="0" lang="ru-RU" sz="2800" spc="-1" strike="noStrike">
              <a:latin typeface="Arial"/>
            </a:endParaRPr>
          </a:p>
          <a:p>
            <a:pPr algn="just">
              <a:lnSpc>
                <a:spcPct val="100000"/>
              </a:lnSpc>
            </a:pPr>
            <a:r>
              <a:rPr b="1" lang="ru-RU" sz="2600" spc="-1" strike="noStrike">
                <a:solidFill>
                  <a:srgbClr val="000000"/>
                </a:solidFill>
                <a:latin typeface="Arial"/>
                <a:ea typeface="DejaVu Sans"/>
              </a:rPr>
              <a:t>Частину лейкоцитарної плівки, краплину алергену та краплину фізіологічного розчину накривають покривним склом так само, як і контроль сироватки. Препарат термостатують за температури 37 °С упродовж 15 хв та мікроскопують в імерсійній системі, рахуючи 20 базофілів. Досягають дегрануляції не більше двох клітин. Щодо концентрації хімічної речовини, то необхідно брати таку, що сенсибілізує тварин, і якщо вона виявиться занадто великою (тобто дегрануляція більше 10 %), потрібно розвести алерген. Необхідно отримати таку дозу хімічних речовин або іншого алергену, яка не спричинятиме дегрануляцію базофілів. Як розчинник потрібно використовувати фізіологічний розчин для створення ізотонічного середовища.</a:t>
            </a:r>
            <a:endParaRPr b="0" lang="ru-RU" sz="2600" spc="-1" strike="noStrike">
              <a:latin typeface="Arial"/>
            </a:endParaRPr>
          </a:p>
          <a:p>
            <a:pPr algn="ctr">
              <a:lnSpc>
                <a:spcPct val="100000"/>
              </a:lnSpc>
            </a:pPr>
            <a:r>
              <a:rPr b="1" lang="ru-RU" sz="2800" spc="-1" strike="noStrike">
                <a:solidFill>
                  <a:srgbClr val="800080"/>
                </a:solidFill>
                <a:latin typeface="Arial"/>
                <a:ea typeface="DejaVu Sans"/>
              </a:rPr>
              <a:t>Постановка експерименту</a:t>
            </a:r>
            <a:endParaRPr b="0" lang="ru-RU" sz="2800" spc="-1" strike="noStrike">
              <a:latin typeface="Arial"/>
            </a:endParaRPr>
          </a:p>
          <a:p>
            <a:pPr algn="just">
              <a:lnSpc>
                <a:spcPct val="100000"/>
              </a:lnSpc>
            </a:pPr>
            <a:r>
              <a:rPr b="1" lang="ru-RU" sz="2600" spc="-1" strike="noStrike">
                <a:solidFill>
                  <a:srgbClr val="000000"/>
                </a:solidFill>
                <a:latin typeface="Arial"/>
                <a:ea typeface="DejaVu Sans"/>
              </a:rPr>
              <a:t>Частину лейкоцитарної плівки, краплину сироватки та краплину алергену змішують і накривають покривним склом.</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Препарат термостатують за температури 37 °С упродовж 15 хв та мікроскопують в імерсійній системі, рахуючи 20 базофілів. </a:t>
            </a:r>
            <a:endParaRPr b="0" lang="ru-RU" sz="2600" spc="-1" strike="noStrike">
              <a:latin typeface="Arial"/>
            </a:endParaRPr>
          </a:p>
          <a:p>
            <a:pPr algn="just">
              <a:lnSpc>
                <a:spcPct val="100000"/>
              </a:lnSpc>
            </a:pPr>
            <a:r>
              <a:rPr b="1" lang="ru-RU" sz="2600" spc="-1" strike="noStrike">
                <a:solidFill>
                  <a:srgbClr val="000000"/>
                </a:solidFill>
                <a:latin typeface="Arial"/>
                <a:ea typeface="DejaVu Sans"/>
              </a:rPr>
              <a:t>Якщо кількість змінених клітин перевищує 10%, тоді ця реакція вважається позитивною (слід рахувати не більше 20 хв, тому що потім відбувається спонтанна дегрануляція базофілів).</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6768000" y="614160"/>
            <a:ext cx="5606280" cy="9057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800" spc="-1" strike="noStrike">
                <a:solidFill>
                  <a:srgbClr val="ff0000"/>
                </a:solidFill>
                <a:latin typeface="Times New Roman"/>
                <a:ea typeface="DejaVu Sans"/>
              </a:rPr>
              <a:t>Питання </a:t>
            </a:r>
            <a:endParaRPr b="0" lang="ru-RU" sz="4800" spc="-1" strike="noStrike">
              <a:latin typeface="Arial"/>
            </a:endParaRPr>
          </a:p>
          <a:p>
            <a:pPr algn="ctr">
              <a:lnSpc>
                <a:spcPct val="100000"/>
              </a:lnSpc>
            </a:pPr>
            <a:r>
              <a:rPr b="1" lang="ru-RU" sz="4800" spc="-1" strike="noStrike">
                <a:solidFill>
                  <a:srgbClr val="ff0000"/>
                </a:solidFill>
                <a:latin typeface="Times New Roman"/>
                <a:ea typeface="DejaVu Sans"/>
              </a:rPr>
              <a:t>для самопідготовки</a:t>
            </a:r>
            <a:endParaRPr b="0" lang="ru-RU" sz="4800" spc="-1" strike="noStrike">
              <a:latin typeface="Arial"/>
            </a:endParaRPr>
          </a:p>
        </p:txBody>
      </p:sp>
      <p:sp>
        <p:nvSpPr>
          <p:cNvPr id="88" name="CustomShape 2"/>
          <p:cNvSpPr/>
          <p:nvPr/>
        </p:nvSpPr>
        <p:spPr>
          <a:xfrm>
            <a:off x="489600" y="3456000"/>
            <a:ext cx="12180240" cy="4835520"/>
          </a:xfrm>
          <a:prstGeom prst="rect">
            <a:avLst/>
          </a:prstGeom>
          <a:noFill/>
          <a:ln>
            <a:noFill/>
          </a:ln>
        </p:spPr>
        <p:style>
          <a:lnRef idx="0"/>
          <a:fillRef idx="0"/>
          <a:effectRef idx="0"/>
          <a:fontRef idx="minor"/>
        </p:style>
        <p:txBody>
          <a:bodyPr lIns="90000" rIns="90000" tIns="45000" bIns="45000">
            <a:spAutoFit/>
          </a:bodyPr>
          <a:p>
            <a:pPr marL="216000" indent="-211680" algn="just">
              <a:lnSpc>
                <a:spcPct val="100000"/>
              </a:lnSpc>
              <a:buClr>
                <a:srgbClr val="000000"/>
              </a:buClr>
              <a:buFont typeface="Wingdings" charset="2"/>
              <a:buAutoNum type="arabicParenR"/>
            </a:pPr>
            <a:r>
              <a:rPr b="1" lang="ru-RU" sz="2560" spc="-1" strike="noStrike">
                <a:solidFill>
                  <a:srgbClr val="000000"/>
                </a:solidFill>
                <a:latin typeface="Times New Roman"/>
                <a:ea typeface="Times New Roman"/>
              </a:rPr>
              <a:t>Імунний статус людини, принципи оцінки. Інтерпретація імунограм. </a:t>
            </a:r>
            <a:r>
              <a:rPr b="1" lang="ru-RU" sz="2600" spc="-1" strike="noStrike">
                <a:solidFill>
                  <a:srgbClr val="000000"/>
                </a:solidFill>
                <a:latin typeface="Times New Roman"/>
                <a:ea typeface="Times New Roman"/>
              </a:rPr>
              <a:t>Особливості постановки імунологічного діагнозу. </a:t>
            </a:r>
            <a:endParaRPr b="0" lang="ru-RU" sz="2600" spc="-1" strike="noStrike">
              <a:latin typeface="Arial"/>
            </a:endParaRPr>
          </a:p>
          <a:p>
            <a:pPr marL="216000" indent="-21168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Можливості і обмеження iмунологiчних методiв. Імуноферментний метод і імунохімічні тести. Імуноблоттінг, методи мультикомплексного аналізу, ПЛР. (див. Лекцію №1). Особливості постановки імунологічного діагнозу. Роль імунологічних методів дослідження у ранній верифікації діагнозу імунодефіцитів, аутоімунних захворювань та алергій. </a:t>
            </a:r>
            <a:endParaRPr b="0" lang="ru-RU" sz="2600" spc="-1" strike="noStrike">
              <a:latin typeface="Arial"/>
            </a:endParaRPr>
          </a:p>
          <a:p>
            <a:pPr marL="216000" indent="-21168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Аутоімунний компонент в імунопатогенезi рiзних захворювань людини. </a:t>
            </a:r>
            <a:endParaRPr b="0" lang="ru-RU" sz="2600" spc="-1" strike="noStrike">
              <a:latin typeface="Arial"/>
            </a:endParaRPr>
          </a:p>
          <a:p>
            <a:pPr marL="216000" indent="-21168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Імунопрофілактика. Вакцинація. </a:t>
            </a:r>
            <a:endParaRPr b="0" lang="ru-RU" sz="2600" spc="-1" strike="noStrike">
              <a:latin typeface="Arial"/>
            </a:endParaRPr>
          </a:p>
          <a:p>
            <a:pPr marL="216000" indent="-211680" algn="just">
              <a:lnSpc>
                <a:spcPct val="100000"/>
              </a:lnSpc>
              <a:buClr>
                <a:srgbClr val="000000"/>
              </a:buClr>
              <a:buFont typeface="Wingdings" charset="2"/>
              <a:buAutoNum type="arabicParenR"/>
            </a:pPr>
            <a:r>
              <a:rPr b="1" lang="ru-RU" sz="2600" spc="-1" strike="noStrike">
                <a:solidFill>
                  <a:srgbClr val="000000"/>
                </a:solidFill>
                <a:latin typeface="Times New Roman"/>
                <a:ea typeface="Times New Roman"/>
              </a:rPr>
              <a:t>Імунотерапія. Сучасні підходи до застосування імунотропних препаратів нового покоління у лікуванні хворих з аутоімунною патологією. Підходи до застосування імунотропної терапії в залежності від віку.</a:t>
            </a:r>
            <a:endParaRPr b="0" lang="ru-RU" sz="2600" spc="-1" strike="noStrike">
              <a:latin typeface="Arial"/>
            </a:endParaRPr>
          </a:p>
        </p:txBody>
      </p:sp>
      <p:pic>
        <p:nvPicPr>
          <p:cNvPr id="89" name="" descr=""/>
          <p:cNvPicPr/>
          <p:nvPr/>
        </p:nvPicPr>
        <p:blipFill>
          <a:blip r:embed="rId1"/>
          <a:stretch/>
        </p:blipFill>
        <p:spPr>
          <a:xfrm>
            <a:off x="576000" y="288000"/>
            <a:ext cx="5117760" cy="24138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648000" y="502920"/>
            <a:ext cx="11719800" cy="3411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600" spc="-1" strike="noStrike">
                <a:solidFill>
                  <a:srgbClr val="800080"/>
                </a:solidFill>
                <a:latin typeface="Arial"/>
                <a:ea typeface="DejaVu Sans"/>
              </a:rPr>
              <a:t>Обробка експериментальних даних</a:t>
            </a:r>
            <a:endParaRPr b="0" lang="ru-RU" sz="2600" spc="-1" strike="noStrike">
              <a:latin typeface="Arial"/>
            </a:endParaRPr>
          </a:p>
          <a:p>
            <a:pPr algn="just">
              <a:lnSpc>
                <a:spcPct val="100000"/>
              </a:lnSpc>
            </a:pPr>
            <a:r>
              <a:rPr b="1" lang="ru-RU" sz="2400" spc="-1" strike="noStrike">
                <a:solidFill>
                  <a:srgbClr val="000000"/>
                </a:solidFill>
                <a:latin typeface="Arial"/>
                <a:ea typeface="DejaVu Sans"/>
              </a:rPr>
              <a:t>Проводять морфологічний аналіз базофілів. Нормальні базофіли мають яскраво-оранжеву зернистість (нейтрофіли менші за розміром і зернистість у них жовтого кольору). Визначають ступінь руйнації окремих клітин базофілів: </a:t>
            </a:r>
            <a:endParaRPr b="0" lang="ru-RU" sz="2400" spc="-1" strike="noStrike">
              <a:latin typeface="Arial"/>
            </a:endParaRPr>
          </a:p>
          <a:p>
            <a:pPr>
              <a:lnSpc>
                <a:spcPct val="100000"/>
              </a:lnSpc>
            </a:pPr>
            <a:r>
              <a:rPr b="1" i="1" lang="ru-RU" sz="2400" spc="-1" strike="noStrike">
                <a:solidFill>
                  <a:srgbClr val="00a933"/>
                </a:solidFill>
                <a:latin typeface="Arial"/>
                <a:ea typeface="DejaVu Sans"/>
              </a:rPr>
              <a:t>«+» – змінена форма, </a:t>
            </a:r>
            <a:endParaRPr b="0" lang="ru-RU" sz="2400" spc="-1" strike="noStrike">
              <a:latin typeface="Arial"/>
            </a:endParaRPr>
          </a:p>
          <a:p>
            <a:pPr>
              <a:lnSpc>
                <a:spcPct val="100000"/>
              </a:lnSpc>
            </a:pPr>
            <a:r>
              <a:rPr b="1" i="1" lang="ru-RU" sz="2400" spc="-1" strike="noStrike">
                <a:solidFill>
                  <a:srgbClr val="00a933"/>
                </a:solidFill>
                <a:latin typeface="Arial"/>
                <a:ea typeface="DejaVu Sans"/>
              </a:rPr>
              <a:t>«++» – утворення виросту, </a:t>
            </a:r>
            <a:endParaRPr b="0" lang="ru-RU" sz="2400" spc="-1" strike="noStrike">
              <a:latin typeface="Arial"/>
            </a:endParaRPr>
          </a:p>
          <a:p>
            <a:pPr>
              <a:lnSpc>
                <a:spcPct val="100000"/>
              </a:lnSpc>
            </a:pPr>
            <a:r>
              <a:rPr b="1" i="1" lang="ru-RU" sz="2400" spc="-1" strike="noStrike">
                <a:solidFill>
                  <a:srgbClr val="00a933"/>
                </a:solidFill>
                <a:latin typeface="Arial"/>
                <a:ea typeface="DejaVu Sans"/>
              </a:rPr>
              <a:t>«+++» – вихід гранул.</a:t>
            </a:r>
            <a:r>
              <a:rPr b="1" lang="ru-RU" sz="2400" spc="-1" strike="noStrike">
                <a:solidFill>
                  <a:srgbClr val="00a933"/>
                </a:solidFill>
                <a:latin typeface="Arial"/>
                <a:ea typeface="DejaVu Sans"/>
              </a:rPr>
              <a:t> Дані заносять до табл.</a:t>
            </a:r>
            <a:endParaRPr b="0" lang="ru-RU" sz="2400" spc="-1" strike="noStrike">
              <a:latin typeface="Arial"/>
            </a:endParaRPr>
          </a:p>
          <a:p>
            <a:pPr algn="ctr">
              <a:lnSpc>
                <a:spcPct val="100000"/>
              </a:lnSpc>
            </a:pPr>
            <a:r>
              <a:rPr b="1" lang="ru-RU" sz="2400" spc="-1" strike="noStrike">
                <a:solidFill>
                  <a:srgbClr val="800080"/>
                </a:solidFill>
                <a:latin typeface="Arial"/>
                <a:ea typeface="DejaVu Sans"/>
              </a:rPr>
              <a:t>Таблиця.  Ступінь руйнації окремих базофілів</a:t>
            </a:r>
            <a:endParaRPr b="0" lang="ru-RU" sz="2400" spc="-1" strike="noStrike">
              <a:latin typeface="Arial"/>
            </a:endParaRPr>
          </a:p>
        </p:txBody>
      </p:sp>
      <p:graphicFrame>
        <p:nvGraphicFramePr>
          <p:cNvPr id="120" name="Table 2"/>
          <p:cNvGraphicFramePr/>
          <p:nvPr/>
        </p:nvGraphicFramePr>
        <p:xfrm>
          <a:off x="470880" y="3759120"/>
          <a:ext cx="12056760" cy="1341360"/>
        </p:xfrm>
        <a:graphic>
          <a:graphicData uri="http://schemas.openxmlformats.org/drawingml/2006/table">
            <a:tbl>
              <a:tblPr/>
              <a:tblGrid>
                <a:gridCol w="4410720"/>
                <a:gridCol w="3557160"/>
                <a:gridCol w="4089240"/>
              </a:tblGrid>
              <a:tr h="487800">
                <a:tc gridSpan="3">
                  <a:txBody>
                    <a:bodyPr lIns="90000" rIns="90000">
                      <a:noAutofit/>
                    </a:bodyPr>
                    <a:p>
                      <a:pPr algn="ctr">
                        <a:lnSpc>
                          <a:spcPct val="100000"/>
                        </a:lnSpc>
                      </a:pPr>
                      <a:r>
                        <a:rPr b="1" lang="ru-RU" sz="2600" spc="-1" strike="noStrike">
                          <a:latin typeface="Arial"/>
                        </a:rPr>
                        <a:t>Кількість базофілів з відповідним ступенем руйнації</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cPr marL="90000" marR="90000">
                    <a:solidFill>
                      <a:srgbClr val="729fcf"/>
                    </a:solidFill>
                  </a:tcPr>
                </a:tc>
                <a:tc hMerge="1">
                  <a:tcPr marL="90000" marR="90000">
                    <a:solidFill>
                      <a:srgbClr val="729fcf"/>
                    </a:solidFill>
                  </a:tcPr>
                </a:tc>
              </a:tr>
              <a:tr h="487800">
                <a:tc>
                  <a:txBody>
                    <a:bodyPr lIns="90000" rIns="90000">
                      <a:noAutofit/>
                    </a:bodyPr>
                    <a:p>
                      <a:pPr algn="ctr">
                        <a:lnSpc>
                          <a:spcPct val="100000"/>
                        </a:lnSpc>
                      </a:pPr>
                      <a:r>
                        <a:rPr b="1" lang="ru-RU" sz="2600" spc="-1" strike="noStrike">
                          <a:latin typeface="Arial"/>
                        </a:rPr>
                        <a:t>+</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2600" spc="-1" strike="noStrike">
                          <a:latin typeface="Arial"/>
                        </a:rPr>
                        <a:t>++</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gn="ctr">
                        <a:lnSpc>
                          <a:spcPct val="100000"/>
                        </a:lnSpc>
                      </a:pPr>
                      <a:r>
                        <a:rPr b="1" lang="ru-RU" sz="2600" spc="-1" strike="noStrike">
                          <a:latin typeface="Arial"/>
                        </a:rPr>
                        <a:t>+++</a:t>
                      </a:r>
                      <a:endParaRPr b="0" lang="ru-RU" sz="2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66120">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121" name="CustomShape 3"/>
          <p:cNvSpPr/>
          <p:nvPr/>
        </p:nvSpPr>
        <p:spPr>
          <a:xfrm>
            <a:off x="432000" y="5328000"/>
            <a:ext cx="12311280" cy="4113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Визначають ступінь руйнації субпопуляції базофілів: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 – 20-30% зруйнованих клітин,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 – 31–50 % зруйнованих клітин,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 – понад 50 % зруйнованих клітин,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 – негативна реакція, кількість зруйнованих клітин менше 20%.</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Визначають коефіцієнт дегрануляції базофілів (А):     </a:t>
            </a:r>
            <a:r>
              <a:rPr b="1" lang="ru-RU" sz="2400" spc="-1" strike="noStrike">
                <a:solidFill>
                  <a:srgbClr val="800080"/>
                </a:solidFill>
                <a:latin typeface="Arial"/>
                <a:ea typeface="DejaVu Sans"/>
              </a:rPr>
              <a:t> А = С/В,</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де С – кількість дегранульованих клітин; В – загальна кількість базофілів.</a:t>
            </a:r>
            <a:endParaRPr b="0" lang="ru-RU" sz="2400" spc="-1" strike="noStrike">
              <a:latin typeface="Arial"/>
            </a:endParaRPr>
          </a:p>
          <a:p>
            <a:pPr algn="ctr">
              <a:lnSpc>
                <a:spcPct val="100000"/>
              </a:lnSpc>
            </a:pPr>
            <a:r>
              <a:rPr b="1" lang="ru-RU" sz="2400" spc="-1" strike="noStrike">
                <a:solidFill>
                  <a:srgbClr val="800080"/>
                </a:solidFill>
                <a:latin typeface="Arial"/>
                <a:ea typeface="DejaVu Sans"/>
              </a:rPr>
              <a:t>Аналіз отриманих результатів</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Ступінь розвитку алергічної реакції залежно від природи та концентрації алергену оцінюють за ступенем руйнації окремих клітин базофілів, ступенем руйнації субпопуляцій базофілів та коефіцієнтом дегрануляції базофілів.</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 descr=""/>
          <p:cNvPicPr/>
          <p:nvPr/>
        </p:nvPicPr>
        <p:blipFill>
          <a:blip r:embed="rId1"/>
          <a:stretch/>
        </p:blipFill>
        <p:spPr>
          <a:xfrm>
            <a:off x="2304000" y="288000"/>
            <a:ext cx="8423280" cy="5392800"/>
          </a:xfrm>
          <a:prstGeom prst="rect">
            <a:avLst/>
          </a:prstGeom>
          <a:ln>
            <a:noFill/>
          </a:ln>
        </p:spPr>
      </p:pic>
      <p:pic>
        <p:nvPicPr>
          <p:cNvPr id="123" name="" descr=""/>
          <p:cNvPicPr/>
          <p:nvPr/>
        </p:nvPicPr>
        <p:blipFill>
          <a:blip r:embed="rId2"/>
          <a:stretch/>
        </p:blipFill>
        <p:spPr>
          <a:xfrm>
            <a:off x="2398320" y="5976000"/>
            <a:ext cx="8328960" cy="338328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204120" y="1809000"/>
            <a:ext cx="6059160" cy="4310280"/>
          </a:xfrm>
          <a:prstGeom prst="rect">
            <a:avLst/>
          </a:prstGeom>
          <a:ln>
            <a:noFill/>
          </a:ln>
        </p:spPr>
      </p:pic>
      <p:sp>
        <p:nvSpPr>
          <p:cNvPr id="125" name="CustomShape 1"/>
          <p:cNvSpPr/>
          <p:nvPr/>
        </p:nvSpPr>
        <p:spPr>
          <a:xfrm>
            <a:off x="288000" y="6264000"/>
            <a:ext cx="5687280" cy="2284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Рис.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а). Микропретраты неизмененного базофила при базофильном тесте; окраска нейтральным красным; ×900.</a:t>
            </a:r>
            <a:endParaRPr b="0" lang="ru-RU" sz="2400" spc="-1" strike="noStrike">
              <a:latin typeface="Arial"/>
            </a:endParaRPr>
          </a:p>
          <a:p>
            <a:pPr>
              <a:lnSpc>
                <a:spcPct val="100000"/>
              </a:lnSpc>
            </a:pPr>
            <a:endParaRPr b="0" lang="ru-RU" sz="2400" spc="-1" strike="noStrike">
              <a:latin typeface="Arial"/>
            </a:endParaRPr>
          </a:p>
        </p:txBody>
      </p:sp>
      <p:pic>
        <p:nvPicPr>
          <p:cNvPr id="126" name="" descr=""/>
          <p:cNvPicPr/>
          <p:nvPr/>
        </p:nvPicPr>
        <p:blipFill>
          <a:blip r:embed="rId2"/>
          <a:stretch/>
        </p:blipFill>
        <p:spPr>
          <a:xfrm>
            <a:off x="6696000" y="1678680"/>
            <a:ext cx="6119280" cy="4440600"/>
          </a:xfrm>
          <a:prstGeom prst="rect">
            <a:avLst/>
          </a:prstGeom>
          <a:ln>
            <a:noFill/>
          </a:ln>
        </p:spPr>
      </p:pic>
      <p:sp>
        <p:nvSpPr>
          <p:cNvPr id="127" name="CustomShape 2"/>
          <p:cNvSpPr/>
          <p:nvPr/>
        </p:nvSpPr>
        <p:spPr>
          <a:xfrm>
            <a:off x="6729120" y="6274440"/>
            <a:ext cx="5510160" cy="1918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Рис. </a:t>
            </a:r>
            <a:endParaRPr b="0" lang="ru-RU" sz="2400" spc="-1" strike="noStrike">
              <a:latin typeface="Arial"/>
            </a:endParaRPr>
          </a:p>
          <a:p>
            <a:pPr algn="just">
              <a:lnSpc>
                <a:spcPct val="100000"/>
              </a:lnSpc>
            </a:pPr>
            <a:r>
              <a:rPr b="1" lang="ru-RU" sz="2400" spc="-1" strike="noStrike">
                <a:solidFill>
                  <a:srgbClr val="000000"/>
                </a:solidFill>
                <a:latin typeface="Arial"/>
                <a:ea typeface="DejaVu Sans"/>
              </a:rPr>
              <a:t>б). Микропретраты базофила в состоянии дегрануляции при базофильном тесте; окраска нейтральным красным; ×900</a:t>
            </a:r>
            <a:r>
              <a:rPr b="0" lang="ru-RU" sz="2200" spc="-1" strike="noStrike">
                <a:solidFill>
                  <a:srgbClr val="000000"/>
                </a:solidFill>
                <a:latin typeface="Arial"/>
                <a:ea typeface="DejaVu Sans"/>
              </a:rPr>
              <a:t>.</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144000" y="2880000"/>
            <a:ext cx="12687840" cy="6335280"/>
          </a:xfrm>
          <a:prstGeom prst="rect">
            <a:avLst/>
          </a:prstGeom>
          <a:ln>
            <a:noFill/>
          </a:ln>
        </p:spPr>
      </p:pic>
      <p:pic>
        <p:nvPicPr>
          <p:cNvPr id="129" name="" descr=""/>
          <p:cNvPicPr/>
          <p:nvPr/>
        </p:nvPicPr>
        <p:blipFill>
          <a:blip r:embed="rId2"/>
          <a:stretch/>
        </p:blipFill>
        <p:spPr>
          <a:xfrm>
            <a:off x="504000" y="307440"/>
            <a:ext cx="3311280" cy="2211840"/>
          </a:xfrm>
          <a:prstGeom prst="rect">
            <a:avLst/>
          </a:prstGeom>
          <a:ln>
            <a:noFill/>
          </a:ln>
        </p:spPr>
      </p:pic>
      <p:pic>
        <p:nvPicPr>
          <p:cNvPr id="130" name="" descr=""/>
          <p:cNvPicPr/>
          <p:nvPr/>
        </p:nvPicPr>
        <p:blipFill>
          <a:blip r:embed="rId3"/>
          <a:stretch/>
        </p:blipFill>
        <p:spPr>
          <a:xfrm>
            <a:off x="8136000" y="306000"/>
            <a:ext cx="2951280" cy="2213280"/>
          </a:xfrm>
          <a:prstGeom prst="rect">
            <a:avLst/>
          </a:prstGeom>
          <a:ln>
            <a:noFill/>
          </a:ln>
        </p:spPr>
      </p:pic>
      <p:pic>
        <p:nvPicPr>
          <p:cNvPr id="131" name="" descr=""/>
          <p:cNvPicPr/>
          <p:nvPr/>
        </p:nvPicPr>
        <p:blipFill>
          <a:blip r:embed="rId4"/>
          <a:stretch/>
        </p:blipFill>
        <p:spPr>
          <a:xfrm>
            <a:off x="4608000" y="360000"/>
            <a:ext cx="2856600" cy="219924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511920" y="2062080"/>
            <a:ext cx="11687760" cy="16092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i="1" lang="ru-RU" sz="6000" spc="-1" strike="noStrike">
                <a:solidFill>
                  <a:srgbClr val="ff0000"/>
                </a:solidFill>
                <a:latin typeface="Calibri"/>
                <a:ea typeface="DejaVu Sans"/>
              </a:rPr>
              <a:t>Дякую за увагу!</a:t>
            </a:r>
            <a:endParaRPr b="0" lang="ru-RU" sz="6000" spc="-1" strike="noStrike">
              <a:latin typeface="Arial"/>
            </a:endParaRPr>
          </a:p>
        </p:txBody>
      </p:sp>
      <p:pic>
        <p:nvPicPr>
          <p:cNvPr id="133" name="" descr=""/>
          <p:cNvPicPr/>
          <p:nvPr/>
        </p:nvPicPr>
        <p:blipFill>
          <a:blip r:embed="rId1"/>
          <a:stretch/>
        </p:blipFill>
        <p:spPr>
          <a:xfrm>
            <a:off x="3583800" y="4095720"/>
            <a:ext cx="6016680" cy="39985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288000" y="288000"/>
            <a:ext cx="11950920" cy="1918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400" spc="-1" strike="noStrike">
                <a:solidFill>
                  <a:srgbClr val="ff0000"/>
                </a:solidFill>
                <a:latin typeface="Arial"/>
                <a:ea typeface="DejaVu Sans"/>
              </a:rPr>
              <a:t>Теоретичні завдання</a:t>
            </a:r>
            <a:endParaRPr b="0" lang="ru-RU" sz="2400" spc="-1" strike="noStrike">
              <a:latin typeface="Arial"/>
            </a:endParaRPr>
          </a:p>
          <a:p>
            <a:pPr>
              <a:lnSpc>
                <a:spcPct val="100000"/>
              </a:lnSpc>
            </a:pPr>
            <a:r>
              <a:rPr b="1" lang="ru-RU" sz="2400" spc="-1" strike="noStrike">
                <a:solidFill>
                  <a:srgbClr val="ff0000"/>
                </a:solidFill>
                <a:latin typeface="Arial"/>
                <a:ea typeface="DejaVu Sans"/>
              </a:rPr>
              <a:t>Завдання 1. Охарактеризуйте діагностичні лабораторні тести І та ІІ рівнів та їх призначення у вигляді схеми. </a:t>
            </a:r>
            <a:endParaRPr b="0" lang="ru-RU" sz="2400" spc="-1" strike="noStrike">
              <a:latin typeface="Arial"/>
            </a:endParaRPr>
          </a:p>
          <a:p>
            <a:pPr>
              <a:lnSpc>
                <a:spcPct val="100000"/>
              </a:lnSpc>
            </a:pPr>
            <a:endParaRPr b="0" lang="ru-RU" sz="2400" spc="-1" strike="noStrike">
              <a:latin typeface="Arial"/>
            </a:endParaRPr>
          </a:p>
          <a:p>
            <a:pPr>
              <a:lnSpc>
                <a:spcPct val="100000"/>
              </a:lnSpc>
            </a:pPr>
            <a:endParaRPr b="0" lang="ru-RU" sz="2400" spc="-1" strike="noStrike">
              <a:latin typeface="Arial"/>
            </a:endParaRPr>
          </a:p>
        </p:txBody>
      </p:sp>
      <p:sp>
        <p:nvSpPr>
          <p:cNvPr id="91" name="CustomShape 2"/>
          <p:cNvSpPr/>
          <p:nvPr/>
        </p:nvSpPr>
        <p:spPr>
          <a:xfrm>
            <a:off x="216360" y="1512000"/>
            <a:ext cx="12383640" cy="8319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Враховуючи різну спрямованість імунологічних тестів, різну діагностичну прогностичну значущість, ступінь складності, набір уніфікованих імунологічних методик розділений на два рівні.</a:t>
            </a:r>
            <a:endParaRPr b="0" lang="ru-RU" sz="1800" spc="-1" strike="noStrike">
              <a:latin typeface="Arial"/>
            </a:endParaRPr>
          </a:p>
          <a:p>
            <a:pPr algn="just">
              <a:lnSpc>
                <a:spcPct val="100000"/>
              </a:lnSpc>
            </a:pPr>
            <a:r>
              <a:rPr b="1" lang="ru-RU" sz="1800" spc="-1" strike="noStrike">
                <a:solidFill>
                  <a:srgbClr val="ff0000"/>
                </a:solidFill>
                <a:latin typeface="Arial"/>
              </a:rPr>
              <a:t>Тести І рівня:</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загальне число лейкоцитів;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абсолютний і відносний вміст лімфоцитів;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число Т- і В-лімфоцитів;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фагоцитарна активність лейкоцитів;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вміст імуноглобулінів класів А, М, G;</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титр комплементу;</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число NK-клітин.</a:t>
            </a:r>
            <a:endParaRPr b="0" lang="ru-RU" sz="1800" spc="-1" strike="noStrike">
              <a:latin typeface="Arial"/>
            </a:endParaRPr>
          </a:p>
          <a:p>
            <a:pPr algn="just">
              <a:lnSpc>
                <a:spcPct val="100000"/>
              </a:lnSpc>
            </a:pPr>
            <a:r>
              <a:rPr b="1" lang="ru-RU" sz="1800" spc="-1" strike="noStrike">
                <a:latin typeface="Arial"/>
              </a:rPr>
              <a:t>Після аналізу певних показників і співставлення їх з клініко-анамнестичними даними лікар обґрунтовує необхідність продовжити імунологічне обстеження пацієнта або визнати його імунологічно здоровим.</a:t>
            </a:r>
            <a:endParaRPr b="0" lang="ru-RU" sz="1800" spc="-1" strike="noStrike">
              <a:latin typeface="Arial"/>
            </a:endParaRPr>
          </a:p>
          <a:p>
            <a:pPr algn="just">
              <a:lnSpc>
                <a:spcPct val="100000"/>
              </a:lnSpc>
            </a:pPr>
            <a:r>
              <a:rPr b="1" lang="ru-RU" sz="1800" spc="-1" strike="noStrike">
                <a:solidFill>
                  <a:srgbClr val="ff0000"/>
                </a:solidFill>
                <a:latin typeface="Arial"/>
              </a:rPr>
              <a:t>Тести II рівня:</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субпопуляції Т-лімфоцитів (Т-хелперів, Т-супресорів, їх співвідношення);</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число Т-активних лімфоцитів;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активність бластної трансформації лімфоцитів на мітогени (з фітогемаглютиніном – ФГА) і антигени;</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число В-лімфоцитів, які несуть на поверхні імуноглобуліни різних класів;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активність NK-клітин;</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визначення компонентів комплементу;</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концентрація імуноглобуліну Е загального;</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рівень природних антитіл (гетерофільних аглютинінів, напруженість гуморального імунітету).</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співвідношення класів Т-хелперів (Th1/Th2) і продукції ними цитокінів;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експресія рецепторів до цитокінів;</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маркерів HLA-DR;</a:t>
            </a: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активність популяції лімфоцитів після передінкубації їх з розчинами стандартних імунотропних препаратів.</a:t>
            </a:r>
            <a:endParaRPr b="0" lang="ru-RU" sz="1800" spc="-1" strike="noStrike">
              <a:latin typeface="Arial"/>
            </a:endParaRPr>
          </a:p>
          <a:p>
            <a:pPr algn="just">
              <a:lnSpc>
                <a:spcPct val="100000"/>
              </a:lnSpc>
            </a:pPr>
            <a:r>
              <a:rPr b="1" lang="ru-RU" sz="1800" spc="-1" strike="noStrike">
                <a:latin typeface="Arial"/>
              </a:rPr>
              <a:t>Завдяки імунологічним тестам клінічний імунолог має можливість оцінити функціонування основних ланок імунітету, зробити висновок про стан імунного статусу пацієнта і аргументовано призначити імунокорегуючу терапію, а також проконтролювати її результати в динаміці спостереження за імунологічними показниками.</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76000" y="504000"/>
            <a:ext cx="11879280" cy="881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600" spc="-1" strike="noStrike">
                <a:solidFill>
                  <a:srgbClr val="ff0000"/>
                </a:solidFill>
                <a:latin typeface="Arial"/>
                <a:ea typeface="DejaVu Sans"/>
              </a:rPr>
              <a:t>Завдання 2. Розгляньте приклад інтерпретації імунограми хворого.</a:t>
            </a:r>
            <a:endParaRPr b="0" lang="ru-RU" sz="2600" spc="-1" strike="noStrike">
              <a:latin typeface="Arial"/>
            </a:endParaRPr>
          </a:p>
          <a:p>
            <a:pPr>
              <a:lnSpc>
                <a:spcPct val="100000"/>
              </a:lnSpc>
            </a:pPr>
            <a:r>
              <a:rPr b="1" lang="ru-RU" sz="2600" spc="-1" strike="noStrike">
                <a:solidFill>
                  <a:srgbClr val="ff0000"/>
                </a:solidFill>
                <a:latin typeface="Arial"/>
                <a:ea typeface="DejaVu Sans"/>
              </a:rPr>
              <a:t>Виконайте ситуаційну задачу.</a:t>
            </a:r>
            <a:r>
              <a:rPr b="1" lang="ru-RU" sz="2400" spc="-1" strike="noStrike">
                <a:solidFill>
                  <a:srgbClr val="ff0000"/>
                </a:solidFill>
                <a:latin typeface="Arial"/>
                <a:ea typeface="DejaVu Sans"/>
              </a:rPr>
              <a:t> </a:t>
            </a:r>
            <a:r>
              <a:rPr b="1" lang="ru-RU" sz="2200" spc="-1" strike="noStrike">
                <a:solidFill>
                  <a:srgbClr val="ff0000"/>
                </a:solidFill>
                <a:latin typeface="Arial"/>
                <a:ea typeface="DejaVu Sans"/>
              </a:rPr>
              <a:t> </a:t>
            </a:r>
            <a:endParaRPr b="0" lang="ru-RU" sz="2200" spc="-1" strike="noStrike">
              <a:latin typeface="Arial"/>
            </a:endParaRPr>
          </a:p>
        </p:txBody>
      </p:sp>
      <p:sp>
        <p:nvSpPr>
          <p:cNvPr id="93" name="CustomShape 2"/>
          <p:cNvSpPr/>
          <p:nvPr/>
        </p:nvSpPr>
        <p:spPr>
          <a:xfrm>
            <a:off x="648000" y="1549440"/>
            <a:ext cx="12021840" cy="3381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Arial"/>
                <a:ea typeface="DejaVu Sans"/>
              </a:rPr>
              <a:t>Приклади імунограм: с. 114, Клінічна та лабораторна імунологія. Національний підручник. За ред. Кузнецової Л.В. та ін. К.: ООО «Полиграф плюс», 2012. 922 с.: ил.</a:t>
            </a:r>
            <a:endParaRPr b="0" lang="ru-RU" sz="2400" spc="-1" strike="noStrike">
              <a:latin typeface="Arial"/>
            </a:endParaRPr>
          </a:p>
          <a:p>
            <a:pPr algn="just">
              <a:lnSpc>
                <a:spcPct val="100000"/>
              </a:lnSpc>
            </a:pPr>
            <a:r>
              <a:rPr b="1" lang="ru-RU" sz="1800" spc="-1" strike="noStrike">
                <a:solidFill>
                  <a:srgbClr val="000000"/>
                </a:solidFill>
                <a:latin typeface="Arial"/>
                <a:ea typeface="DejaVu Sans"/>
              </a:rPr>
              <a:t>https://repo.knmu.edu.ua/bitstream/123456789/1291/1/%D0%9A%D0%BB%D1%96%D0%BD%D1%96%D1%87%D0%BD%D0%B0%20%D1%82%D0%B0%20%D0%BB%D0%B0%D0%B1%D0%BE%D1%80%D0%B0%D1%82%D0%BE%D1%80%D0%BD%D0%B0%20%D1%96%D0%BC%D1%83%D0%BD%D0%BE%D0%BB%D0%BE%D0%B3%D1%96%D1%8F%20%D0%9A%D1%83%D0%B7%D0%BD%D0%B5%D1%86%D0%BE%D0%B2%D0%B0%20%D0%91%D0%B0%D0%B1%D0%B0%D0%B4%D0%B6%D0%B0%D0%BD%20%D0%A4%D1%80%D0%BE%D0%BB%D0%BE%D0%B2%20%D0%9A%D1%80%D0%B0%D0%B2%D1%87%D1%83%D0%BD.PDF</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288000" y="471960"/>
            <a:ext cx="12383280" cy="8561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200" spc="-1" strike="noStrike">
                <a:solidFill>
                  <a:srgbClr val="000000"/>
                </a:solidFill>
                <a:latin typeface="Arial"/>
                <a:ea typeface="DejaVu Sans"/>
              </a:rPr>
              <a:t>Як приклад імунної відповіді при внутрішньоклітинному інфікуванні приводимо історію хвороби хворої В., 26 років, що страждає на гостру вірусну інфекцію, з клінічними проявами гострої герпетичної інфекції в області обличчя (Приклад 2.). </a:t>
            </a:r>
            <a:endParaRPr b="0" lang="ru-RU" sz="2200" spc="-1" strike="noStrike">
              <a:latin typeface="Arial"/>
            </a:endParaRPr>
          </a:p>
          <a:p>
            <a:pPr algn="just">
              <a:lnSpc>
                <a:spcPct val="100000"/>
              </a:lnSpc>
            </a:pPr>
            <a:r>
              <a:rPr b="1" lang="ru-RU" sz="2200" spc="-1" strike="noStrike">
                <a:solidFill>
                  <a:srgbClr val="ff0000"/>
                </a:solidFill>
                <a:latin typeface="Arial"/>
                <a:ea typeface="DejaVu Sans"/>
              </a:rPr>
              <a:t>Імунограма (Приклад 2).</a:t>
            </a:r>
            <a:r>
              <a:rPr b="1" lang="ru-RU" sz="2200" spc="-1" strike="noStrike">
                <a:solidFill>
                  <a:srgbClr val="000000"/>
                </a:solidFill>
                <a:latin typeface="Arial"/>
                <a:ea typeface="DejaVu Sans"/>
              </a:rPr>
              <a:t> Дані імунологічного обстеження дозволили нам встановити, що розвиток гострої вірусної інфекції (герпес) у даної хворої характеризується лімфоцитозом, незначним підвищенням ШОЕ, високим вмістом цитотоксичних лімфоцитів (СD-8, СD-16), активацією Т-лімфоцитів, активацією фагоцитозу (поглинювальної активності нейтрофілів, спонтанної бактерицидності). Також спостерігається помірне підвищення концентрації циркулюючих імунних комплексів, імуноглобулінів класу М, що корелює з підвищенням специфічних імуноглобулінів класу М до вірусів (HSV, CMV), а також з позитивною ПЦР з ДНК цих же збудників. Дані показники свідчили на користь наявності гострої вірусної інфекції (активований варіант імунної відповіді).</a:t>
            </a:r>
            <a:endParaRPr b="0" lang="ru-RU" sz="2200" spc="-1" strike="noStrike">
              <a:latin typeface="Arial"/>
            </a:endParaRPr>
          </a:p>
          <a:p>
            <a:pPr algn="just">
              <a:lnSpc>
                <a:spcPct val="100000"/>
              </a:lnSpc>
            </a:pPr>
            <a:r>
              <a:rPr b="1" i="1" lang="ru-RU" sz="1800" spc="-1" strike="noStrike">
                <a:solidFill>
                  <a:srgbClr val="000000"/>
                </a:solidFill>
                <a:latin typeface="Arial"/>
                <a:ea typeface="DejaVu Sans"/>
              </a:rPr>
              <a:t>Етіотропна та імунотропна терапія: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1. етіотропна противірусна терапія – зовіракс (ацикловір) 500 мг всередину 3 рази на день протягом 14 днів; герпевір (мазь) змащувати уражені ділянки шкіри і слизової оболонки губ 4 рази на день 7 діб;</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2. неспецифічна противірусна терапія: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віферон по 500000 МО 1 раз на день у свічках протягом 1 місяця;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вірогель - змащувати уражені ділянки шкіри і слизової оболонки губ 2 рази на добу 5 - 7 діб;</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3. специфічна противірусна терапія: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 </a:t>
            </a:r>
            <a:r>
              <a:rPr b="1" lang="ru-RU" sz="1800" spc="-1" strike="noStrike">
                <a:solidFill>
                  <a:srgbClr val="000000"/>
                </a:solidFill>
                <a:latin typeface="Arial"/>
                <a:ea typeface="DejaVu Sans"/>
              </a:rPr>
              <a:t>імуноглобулін проти вірусу герпеса 1 типу 4,5 мл в/м через день 3 рази;</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Імунореабілітація</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4. індуктор інтерферону – циклоферон – 12,5% розчин для ін’єкцій – 2 мл, разова доза 0,25 г в/м на 1, 2, 4, 6, 8, 11, 14, 17, 20, 23, 26, 29 добу після інтерферонотерапії;</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5. імунофан 1 мл в/м через день 10 ін’єкцій.</a:t>
            </a:r>
            <a:endParaRPr b="0" lang="ru-RU" sz="1800" spc="-1" strike="noStrike">
              <a:latin typeface="Arial"/>
            </a:endParaRPr>
          </a:p>
          <a:p>
            <a:pPr algn="just">
              <a:lnSpc>
                <a:spcPct val="100000"/>
              </a:lnSpc>
            </a:pPr>
            <a:r>
              <a:rPr b="1" lang="ru-RU" sz="1800" spc="-1" strike="noStrike">
                <a:solidFill>
                  <a:srgbClr val="000000"/>
                </a:solidFill>
                <a:latin typeface="Arial"/>
                <a:ea typeface="DejaVu Sans"/>
              </a:rPr>
              <a:t>Отримані дані свідчать про виражене залучення системи імунітету до інфекційного процесу. Зміни імунного статусу можуть свідчити на користь адекватної відповіді імунної системи з розвитком гострого запального процесу при  вірусному інфікуванні.</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rcRect l="41373" t="17057" r="20439" b="14001"/>
          <a:stretch/>
        </p:blipFill>
        <p:spPr>
          <a:xfrm>
            <a:off x="1440000" y="144000"/>
            <a:ext cx="9287280" cy="94219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806400" y="432000"/>
            <a:ext cx="12080880" cy="1034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2200" spc="-1" strike="noStrike">
                <a:solidFill>
                  <a:srgbClr val="ff0000"/>
                </a:solidFill>
                <a:latin typeface="Arial"/>
                <a:ea typeface="DejaVu Sans"/>
              </a:rPr>
              <a:t>Виконайте СИТУАЦІЙНУ ЗАДАЧУ:</a:t>
            </a:r>
            <a:endParaRPr b="0" lang="ru-RU" sz="2200" spc="-1" strike="noStrike">
              <a:latin typeface="Arial"/>
            </a:endParaRPr>
          </a:p>
          <a:p>
            <a:pPr>
              <a:lnSpc>
                <a:spcPct val="100000"/>
              </a:lnSpc>
            </a:pPr>
            <a:r>
              <a:rPr b="1" i="1" lang="ru-RU" sz="2200" spc="-1" strike="noStrike">
                <a:solidFill>
                  <a:srgbClr val="000000"/>
                </a:solidFill>
                <a:latin typeface="Arial"/>
                <a:ea typeface="DejaVu Sans"/>
              </a:rPr>
              <a:t>Пацієнт В. віком 17 років здав аналіз крові на імунограму 1 рівня.</a:t>
            </a:r>
            <a:endParaRPr b="0" lang="ru-RU" sz="2200" spc="-1" strike="noStrike">
              <a:latin typeface="Arial"/>
            </a:endParaRPr>
          </a:p>
          <a:p>
            <a:pPr>
              <a:lnSpc>
                <a:spcPct val="100000"/>
              </a:lnSpc>
            </a:pPr>
            <a:r>
              <a:rPr b="0" lang="ru-RU" sz="1800" spc="-1" strike="noStrike">
                <a:solidFill>
                  <a:srgbClr val="000000"/>
                </a:solidFill>
                <a:latin typeface="Arial"/>
                <a:ea typeface="DejaVu Sans"/>
              </a:rPr>
              <a:t> </a:t>
            </a:r>
            <a:endParaRPr b="0" lang="ru-RU" sz="1800" spc="-1" strike="noStrike">
              <a:latin typeface="Arial"/>
            </a:endParaRPr>
          </a:p>
        </p:txBody>
      </p:sp>
      <p:pic>
        <p:nvPicPr>
          <p:cNvPr id="97" name="" descr=""/>
          <p:cNvPicPr/>
          <p:nvPr/>
        </p:nvPicPr>
        <p:blipFill>
          <a:blip r:embed="rId1"/>
          <a:srcRect l="27378" t="21850" r="24608" b="59985"/>
          <a:stretch/>
        </p:blipFill>
        <p:spPr>
          <a:xfrm>
            <a:off x="738000" y="1228680"/>
            <a:ext cx="11629080" cy="2474640"/>
          </a:xfrm>
          <a:prstGeom prst="rect">
            <a:avLst/>
          </a:prstGeom>
          <a:ln>
            <a:noFill/>
          </a:ln>
        </p:spPr>
      </p:pic>
      <p:pic>
        <p:nvPicPr>
          <p:cNvPr id="98" name="" descr=""/>
          <p:cNvPicPr/>
          <p:nvPr/>
        </p:nvPicPr>
        <p:blipFill>
          <a:blip r:embed="rId2"/>
          <a:srcRect l="27378" t="61078" r="24608" b="17948"/>
          <a:stretch/>
        </p:blipFill>
        <p:spPr>
          <a:xfrm>
            <a:off x="716760" y="3576240"/>
            <a:ext cx="11671200" cy="2667960"/>
          </a:xfrm>
          <a:prstGeom prst="rect">
            <a:avLst/>
          </a:prstGeom>
          <a:ln>
            <a:noFill/>
          </a:ln>
        </p:spPr>
      </p:pic>
      <p:sp>
        <p:nvSpPr>
          <p:cNvPr id="99" name="CustomShape 2"/>
          <p:cNvSpPr/>
          <p:nvPr/>
        </p:nvSpPr>
        <p:spPr>
          <a:xfrm>
            <a:off x="409320" y="6655680"/>
            <a:ext cx="12045960" cy="1918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Arial"/>
                <a:ea typeface="DejaVu Sans"/>
              </a:rPr>
              <a:t>Дайте відповідь на наступні питання:</a:t>
            </a:r>
            <a:endParaRPr b="0" lang="ru-RU" sz="2400" spc="-1" strike="noStrike">
              <a:latin typeface="Arial"/>
            </a:endParaRPr>
          </a:p>
          <a:p>
            <a:pPr>
              <a:lnSpc>
                <a:spcPct val="100000"/>
              </a:lnSpc>
            </a:pPr>
            <a:r>
              <a:rPr b="1" lang="ru-RU" sz="2400" spc="-1" strike="noStrike">
                <a:solidFill>
                  <a:srgbClr val="000000"/>
                </a:solidFill>
                <a:latin typeface="Arial"/>
                <a:ea typeface="DejaVu Sans"/>
              </a:rPr>
              <a:t>1) які показники відхиляються від норми?</a:t>
            </a:r>
            <a:endParaRPr b="0" lang="ru-RU" sz="2400" spc="-1" strike="noStrike">
              <a:latin typeface="Arial"/>
            </a:endParaRPr>
          </a:p>
          <a:p>
            <a:pPr>
              <a:lnSpc>
                <a:spcPct val="100000"/>
              </a:lnSpc>
            </a:pPr>
            <a:r>
              <a:rPr b="1" lang="ru-RU" sz="2400" spc="-1" strike="noStrike">
                <a:solidFill>
                  <a:srgbClr val="000000"/>
                </a:solidFill>
                <a:latin typeface="Arial"/>
                <a:ea typeface="DejaVu Sans"/>
              </a:rPr>
              <a:t>2) назвіть функцію порушених параметрів імунної системи?</a:t>
            </a:r>
            <a:endParaRPr b="0" lang="ru-RU" sz="2400" spc="-1" strike="noStrike">
              <a:latin typeface="Arial"/>
            </a:endParaRPr>
          </a:p>
          <a:p>
            <a:pPr>
              <a:lnSpc>
                <a:spcPct val="100000"/>
              </a:lnSpc>
            </a:pPr>
            <a:r>
              <a:rPr b="1" lang="ru-RU" sz="2400" spc="-1" strike="noStrike">
                <a:solidFill>
                  <a:srgbClr val="000000"/>
                </a:solidFill>
                <a:latin typeface="Arial"/>
                <a:ea typeface="DejaVu Sans"/>
              </a:rPr>
              <a:t>3) охарактеризуйте зміни відповідно до патогенетичного принципу оцінки функції імунної системи.</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301320" y="1359720"/>
            <a:ext cx="12297960" cy="6063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000000"/>
                </a:solidFill>
                <a:latin typeface="Arial"/>
                <a:ea typeface="DejaVu Sans"/>
              </a:rPr>
              <a:t>Правильні відповіді:</a:t>
            </a:r>
            <a:endParaRPr b="0" lang="ru-RU" sz="2800" spc="-1" strike="noStrike">
              <a:latin typeface="Arial"/>
            </a:endParaRPr>
          </a:p>
          <a:p>
            <a:pPr algn="ctr">
              <a:lnSpc>
                <a:spcPct val="100000"/>
              </a:lnSpc>
            </a:pPr>
            <a:endParaRPr b="0" lang="ru-RU" sz="2800" spc="-1" strike="noStrike">
              <a:latin typeface="Arial"/>
            </a:endParaRPr>
          </a:p>
          <a:p>
            <a:pPr algn="just">
              <a:lnSpc>
                <a:spcPct val="100000"/>
              </a:lnSpc>
            </a:pPr>
            <a:r>
              <a:rPr b="1" lang="ru-RU" sz="2400" spc="-1" strike="noStrike">
                <a:solidFill>
                  <a:srgbClr val="000000"/>
                </a:solidFill>
                <a:latin typeface="Arial"/>
                <a:ea typeface="Microsoft YaHei"/>
              </a:rPr>
              <a:t>1) </a:t>
            </a:r>
            <a:r>
              <a:rPr b="1" i="1" lang="ru-RU" sz="2400" spc="-1" strike="noStrike" u="sng">
                <a:solidFill>
                  <a:srgbClr val="000000"/>
                </a:solidFill>
                <a:uFillTx/>
                <a:latin typeface="Arial"/>
                <a:ea typeface="Microsoft YaHei"/>
              </a:rPr>
              <a:t>які показники відхиляються від норми?</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IgG, IgM, CD19-клітини</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2) </a:t>
            </a:r>
            <a:r>
              <a:rPr b="1" i="1" lang="ru-RU" sz="2400" spc="-1" strike="noStrike" u="sng">
                <a:solidFill>
                  <a:srgbClr val="000000"/>
                </a:solidFill>
                <a:uFillTx/>
                <a:latin typeface="Arial"/>
                <a:ea typeface="Microsoft YaHei"/>
              </a:rPr>
              <a:t>назвіть функцію порушених параметрів імунної системи?</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IgG- антитіла, які беруть участь у вторинному гуморального адаптивному імунітеті,</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IgM - антитіла, які беруть участь в первинному гуморальному адаптивному імунітеті,</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CD19- В-лімфоцити</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3) </a:t>
            </a:r>
            <a:r>
              <a:rPr b="1" i="1" lang="ru-RU" sz="2400" spc="-1" strike="noStrike" u="sng">
                <a:solidFill>
                  <a:srgbClr val="000000"/>
                </a:solidFill>
                <a:uFillTx/>
                <a:latin typeface="Arial"/>
                <a:ea typeface="Microsoft YaHei"/>
              </a:rPr>
              <a:t>охарактеризуйте зміни відповідно до патогенетичного принципу оцінки функції імунної системи:</a:t>
            </a:r>
            <a:endParaRPr b="0" lang="ru-RU" sz="2400" spc="-1" strike="noStrike">
              <a:latin typeface="Arial"/>
            </a:endParaRPr>
          </a:p>
          <a:p>
            <a:pPr algn="just">
              <a:lnSpc>
                <a:spcPct val="100000"/>
              </a:lnSpc>
            </a:pPr>
            <a:r>
              <a:rPr b="1" lang="ru-RU" sz="2400" spc="-1" strike="noStrike">
                <a:solidFill>
                  <a:srgbClr val="000000"/>
                </a:solidFill>
                <a:latin typeface="Arial"/>
                <a:ea typeface="Microsoft YaHei"/>
              </a:rPr>
              <a:t>Відзначається порушення ефекторних функцій (зниження показників гуморального адаптивного імунітету).</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32000" y="504000"/>
            <a:ext cx="1231092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ff0000"/>
                </a:solidFill>
                <a:latin typeface="Arial"/>
                <a:ea typeface="DejaVu Sans"/>
              </a:rPr>
              <a:t>Завдання 3. Розгляньте класифікацію вакцин та їх приклади. </a:t>
            </a:r>
            <a:endParaRPr b="0" lang="ru-RU" sz="2800" spc="-1" strike="noStrike">
              <a:latin typeface="Arial"/>
            </a:endParaRPr>
          </a:p>
        </p:txBody>
      </p:sp>
      <p:graphicFrame>
        <p:nvGraphicFramePr>
          <p:cNvPr id="102" name="Table 2"/>
          <p:cNvGraphicFramePr/>
          <p:nvPr/>
        </p:nvGraphicFramePr>
        <p:xfrm>
          <a:off x="792000" y="1338120"/>
          <a:ext cx="11567520" cy="6476400"/>
        </p:xfrm>
        <a:graphic>
          <a:graphicData uri="http://schemas.openxmlformats.org/drawingml/2006/table">
            <a:tbl>
              <a:tblPr/>
              <a:tblGrid>
                <a:gridCol w="3063240"/>
                <a:gridCol w="4785120"/>
                <a:gridCol w="3719520"/>
              </a:tblGrid>
              <a:tr h="719640">
                <a:tc>
                  <a:txBody>
                    <a:bodyPr lIns="90000" rIns="90000">
                      <a:noAutofit/>
                    </a:bodyPr>
                    <a:p>
                      <a:pPr algn="ctr">
                        <a:lnSpc>
                          <a:spcPct val="100000"/>
                        </a:lnSpc>
                      </a:pPr>
                      <a:r>
                        <a:rPr b="1" lang="ru-RU" sz="3200" spc="-1" strike="noStrike">
                          <a:solidFill>
                            <a:srgbClr val="800080"/>
                          </a:solidFill>
                          <a:latin typeface="Arial"/>
                        </a:rPr>
                        <a:t>Вакцина </a:t>
                      </a:r>
                      <a:endParaRPr b="0" lang="ru-RU" sz="3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3200" spc="-1" strike="noStrike">
                          <a:solidFill>
                            <a:srgbClr val="800080"/>
                          </a:solidFill>
                          <a:latin typeface="Arial"/>
                        </a:rPr>
                        <a:t>Компонентний склад</a:t>
                      </a:r>
                      <a:endParaRPr b="0" lang="ru-RU" sz="32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ru-RU" sz="2800" spc="-1" strike="noStrike">
                          <a:solidFill>
                            <a:srgbClr val="800080"/>
                          </a:solidFill>
                          <a:latin typeface="Arial"/>
                        </a:rPr>
                        <a:t>ПРИКЛАД</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19640">
                <a:tc>
                  <a:txBody>
                    <a:bodyPr lIns="90000" rIns="90000">
                      <a:noAutofit/>
                    </a:bodyPr>
                    <a:p>
                      <a:pPr algn="ctr">
                        <a:lnSpc>
                          <a:spcPct val="100000"/>
                        </a:lnSpc>
                      </a:pPr>
                      <a:r>
                        <a:rPr b="1" lang="ru-RU" sz="2800" spc="-1" strike="noStrike">
                          <a:latin typeface="Arial"/>
                        </a:rPr>
                        <a:t>Живі 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ru-RU" sz="2800" spc="-1" strike="noStrike">
                          <a:latin typeface="Arial"/>
                        </a:rPr>
                        <a:t>Інактивовані</a:t>
                      </a:r>
                      <a:endParaRPr b="0" lang="ru-RU" sz="2800" spc="-1" strike="noStrike">
                        <a:latin typeface="Arial"/>
                      </a:endParaRPr>
                    </a:p>
                    <a:p>
                      <a:pPr algn="ctr">
                        <a:lnSpc>
                          <a:spcPct val="100000"/>
                        </a:lnSpc>
                      </a:pPr>
                      <a:r>
                        <a:rPr b="1" lang="ru-RU" sz="2800" spc="-1" strike="noStrike">
                          <a:latin typeface="Arial"/>
                        </a:rPr>
                        <a:t>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ru-RU" sz="2800" spc="-1" strike="noStrike">
                          <a:latin typeface="Arial"/>
                        </a:rPr>
                        <a:t>Анатоксини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ru-RU" sz="2800" spc="-1" strike="noStrike">
                          <a:latin typeface="Arial"/>
                        </a:rPr>
                        <a:t>Асоційовані</a:t>
                      </a:r>
                      <a:endParaRPr b="0" lang="ru-RU" sz="2800" spc="-1" strike="noStrike">
                        <a:latin typeface="Arial"/>
                      </a:endParaRPr>
                    </a:p>
                    <a:p>
                      <a:pPr algn="ctr">
                        <a:lnSpc>
                          <a:spcPct val="100000"/>
                        </a:lnSpc>
                      </a:pPr>
                      <a:r>
                        <a:rPr b="1" lang="ru-RU" sz="2800" spc="-1" strike="noStrike">
                          <a:latin typeface="Arial"/>
                        </a:rPr>
                        <a:t>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ru-RU" sz="2800" spc="-1" strike="noStrike">
                          <a:latin typeface="Arial"/>
                        </a:rPr>
                        <a:t>Хімічні 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ru-RU" sz="2800" spc="-1" strike="noStrike">
                          <a:latin typeface="Arial"/>
                        </a:rPr>
                        <a:t>Рекомбінантні</a:t>
                      </a:r>
                      <a:endParaRPr b="0" lang="ru-RU" sz="2800" spc="-1" strike="noStrike">
                        <a:latin typeface="Arial"/>
                      </a:endParaRPr>
                    </a:p>
                    <a:p>
                      <a:pPr algn="ctr">
                        <a:lnSpc>
                          <a:spcPct val="100000"/>
                        </a:lnSpc>
                      </a:pPr>
                      <a:r>
                        <a:rPr b="1" lang="ru-RU" sz="2800" spc="-1" strike="noStrike">
                          <a:latin typeface="Arial"/>
                        </a:rPr>
                        <a:t>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19640">
                <a:tc>
                  <a:txBody>
                    <a:bodyPr lIns="90000" rIns="90000">
                      <a:noAutofit/>
                    </a:bodyPr>
                    <a:p>
                      <a:pPr algn="ctr">
                        <a:lnSpc>
                          <a:spcPct val="100000"/>
                        </a:lnSpc>
                      </a:pPr>
                      <a:r>
                        <a:rPr b="1" lang="ru-RU" sz="2800" spc="-1" strike="noStrike">
                          <a:latin typeface="Arial"/>
                        </a:rPr>
                        <a:t>Антиідіотипічні</a:t>
                      </a:r>
                      <a:endParaRPr b="0" lang="ru-RU" sz="2800" spc="-1" strike="noStrike">
                        <a:latin typeface="Arial"/>
                      </a:endParaRPr>
                    </a:p>
                    <a:p>
                      <a:pPr algn="ctr">
                        <a:lnSpc>
                          <a:spcPct val="100000"/>
                        </a:lnSpc>
                      </a:pPr>
                      <a:r>
                        <a:rPr b="1" lang="ru-RU" sz="2800" spc="-1" strike="noStrike">
                          <a:latin typeface="Arial"/>
                        </a:rPr>
                        <a:t>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a:noAutofit/>
                    </a:bodyPr>
                    <a:p>
                      <a:pPr algn="ctr">
                        <a:lnSpc>
                          <a:spcPct val="100000"/>
                        </a:lnSpc>
                      </a:pPr>
                      <a:r>
                        <a:rPr b="1" lang="ru-RU" sz="2800" spc="-1" strike="noStrike">
                          <a:latin typeface="Arial"/>
                        </a:rPr>
                        <a:t>ДНК-вакцини</a:t>
                      </a:r>
                      <a:endParaRPr b="0" lang="ru-RU" sz="2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578</TotalTime>
  <Application>LibreOffice/6.2.2.2$Windows_X86_64 LibreOffice_project/2b840030fec2aae0fd2658d8d4f9548af4e3518d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2022-03-28T17:30:32Z</dcterms:created>
  <dc:creator>user</dc:creator>
  <dc:description/>
  <dc:language>ru-RU</dc:language>
  <cp:lastModifiedBy/>
  <dcterms:modified xsi:type="dcterms:W3CDTF">2022-05-13T01:10:26Z</dcterms:modified>
  <cp:revision>68</cp:revision>
  <dc:subject/>
  <dc:title>ГАСТРОЭНТЕРОЛОГИЯ  ЗАНЯТИЕ №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reated">
    <vt:filetime>2019-08-26T00:00:00Z</vt:filetime>
  </property>
  <property fmtid="{D5CDD505-2E9C-101B-9397-08002B2CF9AE}" pid="4" name="Creator">
    <vt:lpwstr>Microsoft® PowerPoint® 2013</vt:lpwstr>
  </property>
  <property fmtid="{D5CDD505-2E9C-101B-9397-08002B2CF9AE}" pid="5" name="HyperlinksChanged">
    <vt:bool>0</vt:bool>
  </property>
  <property fmtid="{D5CDD505-2E9C-101B-9397-08002B2CF9AE}" pid="6" name="LastSaved">
    <vt:filetime>2022-03-28T00:00:00Z</vt:filetime>
  </property>
  <property fmtid="{D5CDD505-2E9C-101B-9397-08002B2CF9AE}" pid="7" name="LinksUpToDate">
    <vt:bool>0</vt:bool>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ies>
</file>