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64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3100" spc="-1" strike="noStrike">
                <a:latin typeface="Arial"/>
              </a:rPr>
              <a:t>Для перемещения страницы щёлкните мышью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800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810" spc="-1" strike="noStrike">
                <a:latin typeface="Arial"/>
              </a:rPr>
              <a:t>Для правки формата примечаний щёлкните мышью</a:t>
            </a:r>
            <a:endParaRPr b="0" lang="ru-RU" sz="281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47F93F0A-F02E-4B73-B0C0-3FB663382B2D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sldImg"/>
          </p:nvPr>
        </p:nvSpPr>
        <p:spPr>
          <a:xfrm>
            <a:off x="1260000" y="801720"/>
            <a:ext cx="5027400" cy="3996000"/>
          </a:xfrm>
          <a:prstGeom prst="rect">
            <a:avLst/>
          </a:prstGeom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35400" cy="4797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81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282200" y="10155600"/>
            <a:ext cx="3263040" cy="52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A5643E5-7886-41CB-A524-D6659313AB27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684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3100" spc="-1" strike="noStrike">
                <a:latin typeface="Arial"/>
              </a:rPr>
              <a:t>Для правки текста заглавия щёлкните мышью</a:t>
            </a:r>
            <a:endParaRPr b="0" lang="ru-RU" sz="31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684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99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50" spc="-1" strike="noStrike">
                <a:latin typeface="Arial"/>
              </a:rPr>
              <a:t>Для правки структуры щёлкните мышью</a:t>
            </a:r>
            <a:endParaRPr b="0" lang="ru-RU" sz="2250" spc="-1" strike="noStrike">
              <a:latin typeface="Arial"/>
            </a:endParaRPr>
          </a:p>
          <a:p>
            <a:pPr lvl="1" marL="864000" indent="-324000">
              <a:spcBef>
                <a:spcPts val="79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970" spc="-1" strike="noStrike">
                <a:latin typeface="Arial"/>
              </a:rPr>
              <a:t>Второй уровень структуры</a:t>
            </a:r>
            <a:endParaRPr b="0" lang="ru-RU" sz="1970" spc="-1" strike="noStrike">
              <a:latin typeface="Arial"/>
            </a:endParaRPr>
          </a:p>
          <a:p>
            <a:pPr lvl="2" marL="1296000" indent="-288000">
              <a:spcBef>
                <a:spcPts val="59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90" spc="-1" strike="noStrike">
                <a:latin typeface="Arial"/>
              </a:rPr>
              <a:t>Третий уровень структуры</a:t>
            </a:r>
            <a:endParaRPr b="0" lang="ru-RU" sz="1690" spc="-1" strike="noStrike">
              <a:latin typeface="Arial"/>
            </a:endParaRPr>
          </a:p>
          <a:p>
            <a:pPr lvl="3" marL="1728000" indent="-216000">
              <a:spcBef>
                <a:spcPts val="39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10" spc="-1" strike="noStrike">
                <a:latin typeface="Arial"/>
              </a:rPr>
              <a:t>Четвёртый уровень структуры</a:t>
            </a:r>
            <a:endParaRPr b="0" lang="ru-RU" sz="1410" spc="-1" strike="noStrike">
              <a:latin typeface="Arial"/>
            </a:endParaRPr>
          </a:p>
          <a:p>
            <a:pPr lvl="4" marL="2160000" indent="-216000">
              <a:spcBef>
                <a:spcPts val="1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10" spc="-1" strike="noStrike">
                <a:latin typeface="Arial"/>
              </a:rPr>
              <a:t>Пятый уровень структуры</a:t>
            </a:r>
            <a:endParaRPr b="0" lang="ru-RU" sz="1410" spc="-1" strike="noStrike">
              <a:latin typeface="Arial"/>
            </a:endParaRPr>
          </a:p>
          <a:p>
            <a:pPr lvl="5" marL="2592000" indent="-216000">
              <a:spcBef>
                <a:spcPts val="1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10" spc="-1" strike="noStrike">
                <a:latin typeface="Arial"/>
              </a:rPr>
              <a:t>Шестой уровень структуры</a:t>
            </a:r>
            <a:endParaRPr b="0" lang="ru-RU" sz="1410" spc="-1" strike="noStrike">
              <a:latin typeface="Arial"/>
            </a:endParaRPr>
          </a:p>
          <a:p>
            <a:pPr lvl="6" marL="3024000" indent="-216000">
              <a:spcBef>
                <a:spcPts val="19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10" spc="-1" strike="noStrike">
                <a:latin typeface="Arial"/>
              </a:rPr>
              <a:t>Седьмой уровень структуры</a:t>
            </a:r>
            <a:endParaRPr b="0" lang="ru-RU" sz="141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mazg.com.ua/ua/archive/2010/2%2829%29/article-316/rol-hla-antigeniv-u-porushennyah-reproduktivnoyi-funkciyi-zhinki" TargetMode="External"/><Relationship Id="rId2" Type="http://schemas.openxmlformats.org/officeDocument/2006/relationships/hyperlink" Target="https://kiai.com.ua/ua/archive/2017/1%2898%29/pages-36-38/neplidnist-ta-deyaki-imunologichni-faktori-shcho-yiyi-sprichinyayut" TargetMode="Externa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58560" y="2303640"/>
            <a:ext cx="855792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19000"/>
          </a:bodyPr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6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           </a:t>
            </a:r>
            <a:r>
              <a:rPr b="1" lang="ru-RU" sz="40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                                   </a:t>
            </a:r>
            <a:r>
              <a:rPr b="1" lang="ru-RU" sz="4800" spc="-1" strike="noStrike">
                <a:solidFill>
                  <a:srgbClr val="07068b"/>
                </a:solidFill>
                <a:latin typeface="Times New Roman"/>
                <a:ea typeface="DejaVu Sans"/>
              </a:rPr>
              <a:t>ВІКОВА ІМУНОЛОГІЯ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                 </a:t>
            </a: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Змістовий модуль 7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                    </a:t>
            </a:r>
            <a:r>
              <a:rPr b="1" lang="ru-RU" sz="4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Лабораторне заняття №7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    </a:t>
            </a:r>
            <a:r>
              <a:rPr b="1" lang="ru-RU" sz="4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                                 </a:t>
            </a:r>
            <a:r>
              <a:rPr b="1" lang="ru-RU" sz="4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Основи трансплантаційного                                                           імунітету. Імунологія репродукції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                               </a:t>
            </a: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(4 год)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b="1" lang="ru-RU" sz="4400" spc="-1" strike="noStrike">
                <a:solidFill>
                  <a:srgbClr val="0d7509"/>
                </a:solidFill>
                <a:latin typeface="Times New Roman"/>
                <a:ea typeface="DejaVu Sans"/>
              </a:rPr>
              <a:t>                               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641"/>
              </a:spcBef>
            </a:pP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143640" y="303840"/>
            <a:ext cx="1428840" cy="1340640"/>
          </a:xfrm>
          <a:prstGeom prst="rect">
            <a:avLst/>
          </a:prstGeom>
          <a:ln w="63360">
            <a:noFill/>
          </a:ln>
          <a:effectLst>
            <a:outerShdw dir="5400000" dist="291960">
              <a:srgbClr val="000000">
                <a:alpha val="22000"/>
              </a:srgbClr>
            </a:outerShdw>
          </a:effectLst>
        </p:spPr>
      </p:pic>
      <p:sp>
        <p:nvSpPr>
          <p:cNvPr id="122" name="CustomShape 2"/>
          <p:cNvSpPr/>
          <p:nvPr/>
        </p:nvSpPr>
        <p:spPr>
          <a:xfrm>
            <a:off x="323640" y="5229000"/>
            <a:ext cx="7981920" cy="135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80000"/>
              </a:lnSpc>
              <a:spcBef>
                <a:spcPts val="400"/>
              </a:spcBef>
            </a:pPr>
            <a:endParaRPr b="0" lang="ru-RU" sz="127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479"/>
              </a:spcBef>
            </a:pPr>
            <a:endParaRPr b="0" lang="ru-RU" sz="1270" spc="-1" strike="noStrike">
              <a:latin typeface="Arial"/>
            </a:endParaRPr>
          </a:p>
        </p:txBody>
      </p:sp>
      <p:sp>
        <p:nvSpPr>
          <p:cNvPr id="123" name="CustomShape 3"/>
          <p:cNvSpPr/>
          <p:nvPr/>
        </p:nvSpPr>
        <p:spPr>
          <a:xfrm>
            <a:off x="1583640" y="223920"/>
            <a:ext cx="7548840" cy="22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Запорізький національний університет </a:t>
            </a:r>
            <a:br/>
            <a:r>
              <a:rPr b="1" i="1" lang="ru-RU" sz="2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Кафедра фізіології, імунології і біохімії з курсом цивільного захисту та медицини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Microsoft YaHei"/>
              </a:rPr>
              <a:t>ОП «Середня освіта (біологія та здоров</a:t>
            </a:r>
            <a:r>
              <a:rPr b="1" lang="ru-RU" sz="2200" spc="-1" strike="noStrike">
                <a:solidFill>
                  <a:srgbClr val="ff3838"/>
                </a:solidFill>
                <a:latin typeface="Times New Roman"/>
                <a:ea typeface="Times New Roman"/>
              </a:rPr>
              <a:t>’</a:t>
            </a:r>
            <a:r>
              <a:rPr b="1" lang="ru-RU" sz="2400" spc="-1" strike="noStrike">
                <a:solidFill>
                  <a:srgbClr val="f10a03"/>
                </a:solidFill>
                <a:latin typeface="Times New Roman"/>
                <a:ea typeface="DejaVu Sans"/>
              </a:rPr>
              <a:t>я людини)»</a:t>
            </a:r>
            <a:br/>
            <a:endParaRPr b="0" lang="ru-RU" sz="2400" spc="-1" strike="noStrike"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62640" y="2878920"/>
            <a:ext cx="3969360" cy="2665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216000" y="204480"/>
            <a:ext cx="8782560" cy="627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3. </a:t>
            </a: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 Постановка реакції ЗКЛ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Постановку ЗКЛ як і РБТЛ можна проводити </a:t>
            </a: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мікрометодом з використанням цільної крові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і </a:t>
            </a: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макрометодом з виділеними лейкоцитами або сепарованими лімфоцитами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. Більш точні результати можна одержати при роботі з чистою популяцією лімфоцитів, виділеною на градієнті густини фікол-верографіна (1,077-1,078 г/мл).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Підготовка "стимулюючих" і "відповідаючих" клітин.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"Стимулюючі" клітини (А)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- це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лімфоцити донора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(наприклад, чоловіка при вивченні реактивності лімфоцитів матері на батьківські аллоантигени плоду) опрацьовані мітоміцином С або опромінюванням. Вони самі вже не можуть реагувати на чужі лімфоцити, бо у них подавлена здатність до проліферації, але вони зберігають здібність стимулювати аллогенні лімфоцити.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"Відповідаючі" клітини (Б)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- це </a:t>
            </a:r>
            <a:r>
              <a:rPr b="1" lang="ru-RU" sz="22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лімфоцити реціпієнта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, реактивність якого ми хочемо вивчити (наприклад, вагітної жінки). В однонаправленій змішаній культурі лімфоцитів ці лімфоцити відповідають імунною реакцією на аллогенні лімфоцити.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44000" y="235800"/>
            <a:ext cx="8710920" cy="6122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Виділені на фікол-верографіновому градієнті лімфоцити</a:t>
            </a: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 донора А і Б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після відмивання ресуспендують в 3 мл середовща 199 з 20% сиворотки людини або (краще) ембріональної телячої сиворотки (ETC) і підраховують кількість лімфоцитів в камері Горяєва.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"Стимулюючі" лімфоцити (А)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і одну третину </a:t>
            </a: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"відповідаючих" лімфоцитів (Б)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доводять до концентрації 2х10</a:t>
            </a:r>
            <a:r>
              <a:rPr b="1" lang="ru-RU" sz="2200" spc="-1" strike="noStrike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лімфоцитів на І мл, додають </a:t>
            </a: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16 мкг/мл мітоміцину С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(наприклад, в об'ємі 0,2 мл) і інкубують З0 хв при 37°С. Потім мітоміцин С одноразово відмивають середовищем 199 з 20% сировотки, осад ресуспендують в 1 мл такого же середовища, підраховують кількість мононуклеарів і їх концентрацію доводять до 1х10</a:t>
            </a:r>
            <a:r>
              <a:rPr b="1" lang="ru-RU" sz="2200" spc="-1" strike="noStrike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в 1 мл. Ті, що залишилися, - дві третини "відповідаючих" клітин доводять культуральним середовищем до концентрації 1х10</a:t>
            </a:r>
            <a:r>
              <a:rPr b="1" lang="ru-RU" sz="2200" spc="-1" strike="noStrike" baseline="33000">
                <a:solidFill>
                  <a:srgbClr val="000000"/>
                </a:solidFill>
                <a:latin typeface="Calibri"/>
                <a:ea typeface="DejaVu Sans"/>
              </a:rPr>
              <a:t>6 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млн/мл.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Дослідні культури одержують змішуванням 2 мл "стимулюючих" лімфоцитів (А) в концентрації 1 млн/мл (блоковані мітоміцином С) і 2 мл суспензії “відповідаючих” лімфоцитів (Б) також з концентрацією клітин 1 млн/мл (інтактні лімфоцити).</a:t>
            </a:r>
            <a:r>
              <a:rPr b="1" lang="ru-RU" sz="2200" spc="-1" strike="noStrike">
                <a:solidFill>
                  <a:srgbClr val="000000"/>
                </a:solidFill>
                <a:latin typeface="Calibri"/>
                <a:ea typeface="DejaVu Sans"/>
              </a:rPr>
              <a:t> Загальний об’єм змішаної культури складає 4 мл. Кожна така культура дублюється.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216000" y="144000"/>
            <a:ext cx="8710920" cy="630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Для контролю ставиться змішана культура лімфоцитів, що складається із 2 мл оброблених мітоміцином лімфоцитів реціпієнта (Б) (концентрація 1 млн/мл) і 2 мл інтактних (неопрацьованих) лімфоцитів того ж реціпієнта (концентрація 1 млн/мл). Цю культуру також дублюють.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Загальна схема культивації: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1) дослід - А (мітоміцин) + Б (інтактні);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2) контроль - Б (мітоміцин) + Б (інтактні).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Після герметизації гумовими корками над рівнем рідини у флаконах повинен залишатися прошарок повітря достатньої висоти, що відіграє роль газової фази. Для цієї мети найкраще підходять флакони об’ємом 20 мл.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000" spc="-1" strike="noStrike">
                <a:solidFill>
                  <a:srgbClr val="fc0621"/>
                </a:solidFill>
                <a:latin typeface="Calibri"/>
                <a:ea typeface="DejaVu Sans"/>
              </a:rPr>
              <a:t>Флакони інкубуються протягом 7 діб в термостаті при +37°С, кожний день їх обережно струшують.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fc0621"/>
                </a:solidFill>
                <a:latin typeface="Calibri"/>
                <a:ea typeface="DejaVu Sans"/>
              </a:rPr>
              <a:t>Методика роботи.</a:t>
            </a: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 Студенти розподіляються на дві групи. 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Перша група працює з "стимулюючими" клітинами (А), друга - з "відповідаючими" клітинами (Б). Потім з підготованих суспенізій лімфоцитів А і Б ставлять в двох повторах дослідні й контрольні культури. Облік реакції проводять на наступному занятті.</a:t>
            </a:r>
            <a:endParaRPr b="0" lang="ru-RU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Зрівнюють результати дублюючих культур, обчислюють середні показники, роблять висновки, які вносять до лабораторного зошита, про ступінь реактивності "відповідаючих" клітин.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1296000" y="144000"/>
            <a:ext cx="6982560" cy="660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rcRect l="5086" t="2894" r="6548" b="5453"/>
          <a:stretch/>
        </p:blipFill>
        <p:spPr>
          <a:xfrm>
            <a:off x="504000" y="216000"/>
            <a:ext cx="8330040" cy="6478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504000" y="360000"/>
            <a:ext cx="8176320" cy="6311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85840" y="357120"/>
            <a:ext cx="8641080" cy="612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4. </a:t>
            </a: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Оцінка стимулюючого ефекту в препаратах ЗКЛ.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Приготування мазків, фіксацію та фарбування проводять як і для препаратів РБТЛ.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c0621"/>
                </a:solidFill>
                <a:latin typeface="Calibri"/>
                <a:ea typeface="DejaVu Sans"/>
              </a:rPr>
              <a:t>Стимулюючий ефект в змішаній культурі лімфоцитів відображає ступінь сумісності лімфоцитів двох донорів за НLА-системою.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Існує два способи його оцінки, як і РБТЛ: цитоморфологічний і радіометричний. При </a:t>
            </a:r>
            <a:r>
              <a:rPr b="1" lang="ru-RU" sz="2400" spc="-1" strike="noStrike" u="sng">
                <a:solidFill>
                  <a:srgbClr val="000000"/>
                </a:solidFill>
                <a:uFillTx/>
                <a:latin typeface="Calibri"/>
                <a:ea typeface="DejaVu Sans"/>
              </a:rPr>
              <a:t>цитоморфологічному методі оцінки аналізу беруть різницю між дослідом і контролем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 Реакція вважається позитивною, якщо в змішаній культурі знаходять 7% і більше бласттрансформованих клітин або якщо відношення цих показників для дослідної і контрольної культур перевищують 2 рази. Аналізують не менше 300 лімфоцитів у мазку з урахуванням наведених для РБТЛ морфологічних форм клітин.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85840" y="216000"/>
            <a:ext cx="864108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26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5. Медико-біологічна інтерпретація клінічного прикладу значень у ЗКЛ. 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144000" y="1251720"/>
            <a:ext cx="8928000" cy="54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Приклад 1.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 Донор X. (№1), чоловік, вік 21 рік, проходив лабораторне обстеження в ЗАО «Сучасні медичні технології». Донор С. (№2), 21 рік (брат близнюк донора №1), також проходив лабораторне обстеження в ЗАО «</a:t>
            </a: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Сучасні медичні технології». Обом донорам було проведено молекулярно-генетичне типування гена HLA-DRB1 з використанням комерційних наборів НПФ «ДНК-технологія». Виявлено, що у донора №1 і донора №2 спільний генотип HLA-DRB1*14,15.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При проведенні змішаної культури мононуклеарів, використовуючи відомі формули, виявили наступні коефіцієнти для пари донор №1 проти донора №2: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KПCD3+HLA-DR+=((CD3+HLA-DR+ скл-CD3+HLA-DR+ кон.)×100)/CD3+HLA-DR+ кон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KПCD3+HLA-DR+=((6,21%-6,23%)*100%)/6,23%=-0,32%;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KПCD3-HLA-DR+=((CD3-HLA-DR+ скл-CD3-HLA-DR+ кон.)×100)/CD3-HLA-DR+ кон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КПCD3-HLA-DR+=((15,33%-16,02%)*100%)/16,02%=-4,31%;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KПCD45+HLA-DR+=((CD45+HLA-DR+ скл-CD45+HLA-DR+ кон.)×100)/CD45+HLA-DR+ кон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KПCD45+HLA-DR+=((21,54%-22,25%)*100%)/22,25%=-3,19%.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144000" y="216000"/>
            <a:ext cx="8782920" cy="61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При оцінці імунної відповіді у напрямку донор №2 проти донора №1, згідно наведеним нижче формулам, були отримані наступні коефіцієнти приросту: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KПCD3+HLA-DR+=((CD3+HLA-DR+ скл-CD3+HLA-DR+ кон.)×100)/CD3+HLA-DR+ кон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KПCD3+HLA-DR+=((6,11%-6,13%)*100%)/6,13%=-0,33%;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KПCD3-HLA-DR+=((CD3-HLA-DR+ скл-CD3-HLA-DR+ кон.)×100)/CD3-HLA-DR+ кон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КПCD3-HLA-DR+=((14,28%-15,01%)*100%)/15,01%=-4,87%;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ff0000"/>
                </a:solidFill>
                <a:latin typeface="Arial"/>
                <a:ea typeface="DejaVu Sans"/>
              </a:rPr>
              <a:t>KПCD45+HLA-DR+=((CD45+HLA-DR+ скл-CD45+HLA-DR+ кон.)×100)/CD45+HLA-DR+ кон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KПCD45+HLA-DR+=((20,39%-21,14%)*100%)/21,14%=-3,55%.</a:t>
            </a: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Аналізуючі викладене вище, можна зробити висновок, що за всіма трьома коефіцієнтами для імунної відповіді «донор №1 проти донора №2» і «донор №2 проти донора №1»відмічено відсутність збільшення чисельності субпопуляцій в змішаній культурі мононуклеарів по відношенню до контролю. Більше того, питома вага оцінюваних популяцій в змішаній культурі мононуклеарів була нижче, ніж в монокультурах, тому всі розрахункові коефіцієнти були негативні. Це вказує на відсутність аллогенної імунної відповіді по HLA, що справедливо, оскільки донори були близнюками та мали спільний генотип HLA-DRB1*. Останній факт був задокументований молекулярно-генетичним типуванням на комерційних наборах НПФ «ДНК-технології».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01240" y="144000"/>
            <a:ext cx="8636760" cy="639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i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Основні результати: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Спосіб оцінки аллогенної імунної відповіді в короткочасній ЗКЛ неродинних донорів на основі імунологічного дослідження венозної крові, відрізняється тим, що включає одномоментний аналіз субпопуляцій мононуклеарів з фенотипом CD3HLA-DR, CD3HLA-DR, CD45HLA-DR кожного донора, розділених і гейтованих різним флуоресцентним барвником в їх змішаній культурі, за допомогою проточної цитофлуориметрії, з наступн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им розрахунком коефіцієнтів приросту для кожної субпопуляції за формулами, де: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відносне число клітин субпопуляції CD3HLA-DR в ЗКЛ, %;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відносне число клітин субпопуляції CD3HLA-DR - в монокультуре анализируемого донора, %; где: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відносне число клітин субпопуляції CD3HLA-DR в смешанной культуре лимфоцитов, %;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відносне число клітин субпопуляції CD3HLA-DR в монокультуре анализируемого донора, %;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де: -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відносне число клітин субпопуляції CD45HLA-DR в смешанной культуре лимфоцитов, %;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відносне число клітин субпопуляції CD45HLA-DR в монокультуре анализируемого донора, %;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і при позитивних значеннях КП і КП роблять висновок про наявність імуннного розпізнавання по аллоHLA, а коефіцієнт КП вказує на функціональні особливості взаємодіючих генотипів HLA-DRB1.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4758480" y="431640"/>
            <a:ext cx="394236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Питання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для самопідготовки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344160" y="2430000"/>
            <a:ext cx="8564400" cy="72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38680" y="72000"/>
            <a:ext cx="3289320" cy="1841760"/>
          </a:xfrm>
          <a:prstGeom prst="rect">
            <a:avLst/>
          </a:prstGeom>
          <a:ln>
            <a:noFill/>
          </a:ln>
        </p:spPr>
      </p:pic>
      <p:sp>
        <p:nvSpPr>
          <p:cNvPr id="128" name="TextShape 3"/>
          <p:cNvSpPr txBox="1"/>
          <p:nvPr/>
        </p:nvSpPr>
        <p:spPr>
          <a:xfrm>
            <a:off x="332280" y="2031480"/>
            <a:ext cx="8576280" cy="4791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just"/>
            <a:r>
              <a:rPr b="0" lang="ru-RU" sz="1800" spc="-1" strike="noStrike">
                <a:latin typeface="Arial"/>
              </a:rPr>
              <a:t>Т</a:t>
            </a:r>
            <a:r>
              <a:rPr b="1" lang="ru-RU" sz="1500" spc="-1" strike="noStrike">
                <a:latin typeface="Arial"/>
              </a:rPr>
              <a:t>рансплантаційний імунітет. Еволюція внутрішньоутробного розвитку як відображення еволюції розпізнавання і регуляції імунокомпетентних клітин. Імунологія репродукції, імунозалежні форми безпліддя, імунологія вагітності. Імунна система в комплексі регуляторних механізмів при репродукції. Взаємозв'язки імунної та нервової системи. Імуномодуляторні ефекти гормонів гонадотропної системи. Характеристика антигенів у статевому тракті. Спермальні антигени. Групи антигенів ембріональних тканин. Експресія антигенів гістосумісності на трофобласті. Імунітет у статевому тракті. Клітинний імунітет статевого тракту жінки. Участь імунної системи в процесах гаметогенезу: спермато- і овогенезу. Імунологія запліднення. Безпліддя імунного генезу. Причини та імунологічні механізми утворення антиспермальних аутоантитiл у чоловiкiв i жінок, імунодіагностика. Основні регуляторні механізми, задіяні в процесі імплантації зародку. Імунологічні перебудови в організмі матері у доплацентарний період. Імунорегуляторні механізми трофобласта і плаценти. Роль плаценти у системі “мати-плід”: трофобластичні антигени, гормони, вибірковий транспорт. Імунорегуляторна роль фетал-специфічних антитіл при вагітності. Роль алоантигенів плоду на імунітет матері. Антигени першого і другого класів гістосумісності в становленні захисного (цитотоксичного) і наглядового (морфогенетичного) імунітету матері для розвитку плоду. Механізми толерантності в період постімплантаційного розвитку зародка. Імунний статус вагітних. Імунопатологія вагітності: спонтанні аборти, ранні і пізні токсикози вагітності, імунологічні підходи до їх лікування. Імунорегуляторні механізми, задіяні в процесі пологів. Iмуннi аспекти контрацепцiї.</a:t>
            </a:r>
            <a:endParaRPr b="0" lang="ru-RU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807480" y="562320"/>
            <a:ext cx="7112520" cy="6216120"/>
          </a:xfrm>
          <a:prstGeom prst="rect">
            <a:avLst/>
          </a:prstGeom>
          <a:ln>
            <a:noFill/>
          </a:ln>
        </p:spPr>
      </p:pic>
      <p:sp>
        <p:nvSpPr>
          <p:cNvPr id="150" name="TextShape 1"/>
          <p:cNvSpPr txBox="1"/>
          <p:nvPr/>
        </p:nvSpPr>
        <p:spPr>
          <a:xfrm>
            <a:off x="360000" y="157680"/>
            <a:ext cx="8064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1800" spc="-1" strike="noStrike">
                <a:latin typeface="Arial"/>
              </a:rPr>
              <a:t>Приклад 2.</a:t>
            </a:r>
            <a:endParaRPr b="1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196200" y="297360"/>
            <a:ext cx="8587800" cy="5959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just"/>
            <a:r>
              <a:rPr b="1" lang="ru-RU" sz="1600" spc="-1" strike="noStrike">
                <a:latin typeface="Arial"/>
              </a:rPr>
              <a:t>HLA — human leucocyte antigens  —  антигени тканинної сумісності (іноді також вживають скорочення MHC —  major histocompatibility complex —  головний комплекс гістосумісності) представляють собою великий регіон генома (велику ділянку в структурі біологічної спадкової інформації), відповідальний за збереження унікальності (біологічної індивідуальності).</a:t>
            </a:r>
            <a:endParaRPr b="1" lang="ru-RU" sz="1600" spc="-1" strike="noStrike">
              <a:latin typeface="Arial"/>
            </a:endParaRPr>
          </a:p>
          <a:p>
            <a:pPr algn="just"/>
            <a:r>
              <a:rPr b="1" lang="ru-RU" sz="1600" spc="-1" strike="noStrike">
                <a:latin typeface="Arial"/>
              </a:rPr>
              <a:t>50% генів тканинної сумісності (HLA) успадковується плодом від батька і 50% – від матері. Таким чином, плід є наполовину чужорідним для організму матері.</a:t>
            </a:r>
            <a:endParaRPr b="1" lang="ru-RU" sz="1600" spc="-1" strike="noStrike">
              <a:latin typeface="Arial"/>
            </a:endParaRPr>
          </a:p>
          <a:p>
            <a:pPr algn="just"/>
            <a:r>
              <a:rPr b="1" lang="ru-RU" sz="1600" spc="-1" strike="noStrike">
                <a:latin typeface="Arial"/>
              </a:rPr>
              <a:t>З самих ранніх строків вагітності виникає активний обмін антигенною (субклітинною) і клітинною інформацією між матір`ю і плодом: завдяки загальній кровоносній системі, відмерлі природним шляхом клітини ембріона і фрагменти вільної (позаклітинної) ембріональної ДНК потрапляють в кровотік матері, а материнські лімфоцити, еритроцити і біологічно активні молекули проникають через плацентарний бар`єр у кров плода.</a:t>
            </a:r>
            <a:endParaRPr b="1" lang="ru-RU" sz="1600" spc="-1" strike="noStrike">
              <a:latin typeface="Arial"/>
            </a:endParaRPr>
          </a:p>
          <a:p>
            <a:pPr algn="just"/>
            <a:r>
              <a:rPr b="1" lang="ru-RU" sz="1600" spc="-1" strike="noStrike">
                <a:latin typeface="Arial"/>
              </a:rPr>
              <a:t>Ця генетична чужорідність має еволюційний сенс і є нормальним біологічним явищем, що підтримує генетичну різноманітність людської популяції і запускає каскад імунологічних реакцій, спрямованих на збереження вагітності.</a:t>
            </a:r>
            <a:endParaRPr b="1" lang="ru-RU" sz="1600" spc="-1" strike="noStrike">
              <a:latin typeface="Arial"/>
            </a:endParaRPr>
          </a:p>
          <a:p>
            <a:pPr algn="just"/>
            <a:r>
              <a:rPr b="1" lang="ru-RU" sz="1600" spc="-1" strike="noStrike" u="sng">
                <a:uFillTx/>
                <a:latin typeface="Arial"/>
              </a:rPr>
              <a:t>Наявність у подружжя ідентичних генів головного комплексу тканинної сумісності (HLA), призводить до формування ембріона, дуже схожого на організм матері.</a:t>
            </a:r>
            <a:endParaRPr b="1" lang="ru-RU" sz="1600" spc="-1" strike="noStrike">
              <a:latin typeface="Arial"/>
            </a:endParaRPr>
          </a:p>
          <a:p>
            <a:pPr algn="just"/>
            <a:r>
              <a:rPr b="1" lang="ru-RU" sz="1600" spc="-1" strike="noStrike" u="sng">
                <a:uFillTx/>
                <a:latin typeface="Arial"/>
              </a:rPr>
              <a:t>У цьому випадку не виникає необхідної для благополучного виношування антигенної стимуляції імунної системи, а сама вагітність сприймається як власні, але дефектні клітини. Підсумком є ​​ мимовільний викидень</a:t>
            </a:r>
            <a:r>
              <a:rPr b="1" lang="ru-RU" sz="1600" spc="-1" strike="noStrike">
                <a:latin typeface="Arial"/>
              </a:rPr>
              <a:t>.</a:t>
            </a:r>
            <a:endParaRPr b="1" lang="ru-RU" sz="1600" spc="-1" strike="noStrike">
              <a:latin typeface="Arial"/>
            </a:endParaRPr>
          </a:p>
          <a:p>
            <a:pPr algn="just"/>
            <a:r>
              <a:rPr b="1" lang="ru-RU" sz="1600" spc="-1" strike="noStrike">
                <a:latin typeface="Arial"/>
              </a:rPr>
              <a:t>Виділяють три класи таких HLA-антигенів. Проводиться HLA-аналіз перших двох класів (HLA-A, HLA-В, HLA-С і DP, DR, DQ). Однак, на сьогоднішній день практично неможливо підрахувати всі варіанти комбінацій цих генів. Аналіз, який виконують в лабораторіях, є спрощеною версією. Оцінити збіги і припустити, що саме вони стали причиною проблем з безпліддям в даний час ставиться під сумнів. </a:t>
            </a:r>
            <a:endParaRPr b="1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184680" y="345240"/>
            <a:ext cx="8743320" cy="2121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just"/>
            <a:r>
              <a:rPr b="1" lang="ru-RU" sz="1600" spc="-1" strike="noStrike">
                <a:latin typeface="Arial"/>
              </a:rPr>
              <a:t>Лікування безпліддя у жінок на сьогоднішній день включає багато ефективних протоколів. Якщо у подружжя є збіг за кількома генами, це не означає, що пара категорично генетично несумісна, а просто у них серед кількох тисяч комбінацій генів виявилися схожі.</a:t>
            </a:r>
            <a:endParaRPr b="0" lang="ru-RU" sz="1600" spc="-1" strike="noStrike">
              <a:latin typeface="Arial"/>
            </a:endParaRPr>
          </a:p>
          <a:p>
            <a:pPr algn="just"/>
            <a:r>
              <a:rPr b="1" lang="ru-RU" sz="1600" spc="-1" strike="noStrike">
                <a:latin typeface="Arial"/>
              </a:rPr>
              <a:t>Абсолютним показанням до HLA-типування є кровноспоріднених шлюб. Тоді можна припустити ризик розвитку проблем (від невиношування вагітності до народження дітей з генетичною патологією).</a:t>
            </a:r>
            <a:endParaRPr b="0" lang="ru-RU" sz="1600" spc="-1" strike="noStrike">
              <a:latin typeface="Arial"/>
            </a:endParaRPr>
          </a:p>
          <a:p>
            <a:pPr algn="just"/>
            <a:r>
              <a:rPr b="1" lang="ru-RU" sz="1600" spc="-1" strike="noStrike">
                <a:latin typeface="Arial"/>
              </a:rPr>
              <a:t>Немає чітких критеріїв інтерпретації результатів даного дослідження, однак для лікаря він може стати підказкою.</a:t>
            </a:r>
            <a:endParaRPr b="0" lang="ru-RU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376000" y="2592000"/>
            <a:ext cx="489528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ru-RU" sz="3600" spc="-1" strike="noStrike">
                <a:solidFill>
                  <a:srgbClr val="7030a0"/>
                </a:solidFill>
                <a:latin typeface="Arial"/>
                <a:ea typeface="DejaVu Sans"/>
              </a:rPr>
              <a:t>ДЯКУЮ ЗА УВАГУ!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48000" y="432000"/>
            <a:ext cx="784044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Завдання 1. Проаналізуйте запропоновані статті та складіть схему/</a:t>
            </a:r>
            <a:endParaRPr b="0" lang="ru-RU" sz="1800" spc="-1" strike="noStrike">
              <a:latin typeface="Arial"/>
            </a:endParaRPr>
          </a:p>
          <a:p>
            <a:r>
              <a:rPr b="1" lang="ru-RU" sz="1800" spc="-1" strike="noStrike">
                <a:solidFill>
                  <a:srgbClr val="ff0000"/>
                </a:solidFill>
                <a:latin typeface="Arial"/>
              </a:rPr>
              <a:t>класифікацію порушень репродуктивної функції у жінок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14720" y="1440000"/>
            <a:ext cx="836928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1800" spc="-1" strike="noStrike">
                <a:latin typeface="Arial"/>
                <a:hlinkClick r:id="rId1"/>
              </a:rPr>
              <a:t>https://mazg.com.ua/ua/archive/2010/2%2829%29/article-316/rol-hla-antigeniv-u-porushennyah-reproduktivnoyi-funkciyi-zhinki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  <a:hlinkClick r:id="rId2"/>
              </a:rPr>
              <a:t>https://kiai.com.ua/ua/archive/2017/1%2898%29/pages-36-38/neplidnist-ta-deyaki-imunologichni-faktori-shcho-yiyi-sprichinyayut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785880" y="642960"/>
            <a:ext cx="7769520" cy="497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1000"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Завдання: складіть схему дослідження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85840" y="1285920"/>
            <a:ext cx="8498160" cy="492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4000" spc="-1" strike="noStrike">
                <a:solidFill>
                  <a:srgbClr val="0070c0"/>
                </a:solidFill>
                <a:latin typeface="Calibri"/>
                <a:ea typeface="DejaVu Sans"/>
              </a:rPr>
              <a:t>Лабораторна робота </a:t>
            </a: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endParaRPr b="0" lang="ru-RU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799"/>
              </a:spcBef>
            </a:pPr>
            <a:r>
              <a:rPr b="1" lang="ru-RU" sz="3600" spc="-1" strike="noStrike">
                <a:solidFill>
                  <a:srgbClr val="ff0000"/>
                </a:solidFill>
                <a:latin typeface="Calibri"/>
                <a:ea typeface="DejaVu Sans"/>
              </a:rPr>
              <a:t>МЕТОД ЗМІШАНОЇ КУЛЬТУРИ ЛІМФОЦИТІВ (ЗКЛ)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</a:pPr>
            <a:endParaRPr b="0" lang="ru-RU" sz="36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1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МЕТА: вивчити біологічні і методологічні принципи змішаної культури лімфоцитів для тестування HLA сумісності при аллотрансплантаціях клітин і тканин.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360000" y="504000"/>
            <a:ext cx="8350920" cy="593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fc0621"/>
                </a:solidFill>
                <a:latin typeface="Arial"/>
                <a:ea typeface="DejaVu Sans"/>
              </a:rPr>
              <a:t>Типування молекул і / або генів ГКГС</a:t>
            </a:r>
            <a:r>
              <a:rPr b="1" lang="ru-RU" sz="2600" spc="-1" strike="noStrike">
                <a:solidFill>
                  <a:srgbClr val="fc0621"/>
                </a:solidFill>
                <a:latin typeface="Arial"/>
                <a:ea typeface="DejaVu Sans"/>
              </a:rPr>
              <a:t> </a:t>
            </a:r>
            <a:endParaRPr b="0" lang="ru-RU" sz="26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має надзвичайно важливе завдання, що дозволяє вирішити ряд імунодіагностичних проблем. 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Типування ГКГС використовують </a:t>
            </a:r>
            <a:r>
              <a:rPr b="1" lang="ru-RU" sz="2200" spc="-1" strike="noStrike">
                <a:solidFill>
                  <a:srgbClr val="fc0621"/>
                </a:solidFill>
                <a:latin typeface="Arial"/>
                <a:ea typeface="DejaVu Sans"/>
              </a:rPr>
              <a:t>в трансплантології, при діагностиці аутоімунних захворювань, а також в науково-дослідних цілях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(при дослідженні процесів еволюції і становлення рас і народностей), причому варіанти типування ГКГС різні як за визначеними параметрами, так і за важливістю дослідження.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i="1" lang="ru-RU" sz="2200" spc="-1" strike="noStrike">
                <a:solidFill>
                  <a:srgbClr val="fc0621"/>
                </a:solidFill>
                <a:latin typeface="Arial"/>
                <a:ea typeface="DejaVu Sans"/>
              </a:rPr>
              <a:t>Методи типування молекул HLA (або ГКГС людини) умовно можна розділити на 2 групи: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ru-RU" sz="22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i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фенотипові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, тобто визначення антигенної специфічності молекул HLA (А);</a:t>
            </a:r>
            <a:endParaRPr b="0" lang="ru-RU" sz="2200" spc="-1" strike="noStrike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</a:pPr>
            <a:r>
              <a:rPr b="1" i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молекулярно-генетичні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 - ідентифікація різних локусів генів системи HLA, характерних для індивідуума (В).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rcRect l="28164" t="23258" r="28551" b="31954"/>
          <a:stretch/>
        </p:blipFill>
        <p:spPr>
          <a:xfrm>
            <a:off x="64440" y="720000"/>
            <a:ext cx="8909280" cy="5182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44000" y="432000"/>
            <a:ext cx="8854920" cy="594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fc0621"/>
                </a:solidFill>
                <a:latin typeface="Arial"/>
                <a:ea typeface="DejaVu Sans"/>
              </a:rPr>
              <a:t>Метод змішаної культури лімфоцитів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c0621"/>
                </a:solidFill>
                <a:latin typeface="Arial"/>
                <a:ea typeface="DejaVu Sans"/>
              </a:rPr>
              <a:t>Принцип методу.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Після розпізнавання чужорідного антигену починається проліферація Т-лімфоцитів. Цей процес можна відтворити in vitro в змішаній культурі лімфоцитів, що складається з лімфоцитів донора і реципієнта. </a:t>
            </a:r>
            <a:r>
              <a:rPr b="1" i="1" lang="ru-RU" sz="1800" spc="-1" strike="noStrike">
                <a:solidFill>
                  <a:srgbClr val="fc0621"/>
                </a:solidFill>
                <a:latin typeface="Arial"/>
                <a:ea typeface="DejaVu Sans"/>
              </a:rPr>
              <a:t>Якщо донор і реципієнт несуть різні антигени HLA класу II, в змішаній культурі відзначається проліферація.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Щоб оцінити імунну відповідь лімфоцитів тільки одного з досліджуваних (</a:t>
            </a:r>
            <a:r>
              <a:rPr b="1" lang="ru-RU" sz="1800" spc="-1" strike="noStrike">
                <a:solidFill>
                  <a:srgbClr val="fc0621"/>
                </a:solidFill>
                <a:latin typeface="Arial"/>
                <a:ea typeface="DejaVu Sans"/>
              </a:rPr>
              <a:t>відповідаючи клітини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), лімфоцити іншого (</a:t>
            </a:r>
            <a:r>
              <a:rPr b="1" lang="ru-RU" sz="1800" spc="-1" strike="noStrike">
                <a:solidFill>
                  <a:srgbClr val="fc0621"/>
                </a:solidFill>
                <a:latin typeface="Arial"/>
                <a:ea typeface="DejaVu Sans"/>
              </a:rPr>
              <a:t>стимулюючі клітини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) інактивують опроміненням або мітоміцином.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Змішана культура лімфоцитів дозволяє виявити відмінності за антигенами HLA, які не можна виявити серологічними методами, наприклад відмінності за антигенами HLA-DR і HLA-DQ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800" spc="-1" strike="noStrike">
                <a:solidFill>
                  <a:srgbClr val="fc0621"/>
                </a:solidFill>
                <a:latin typeface="Arial"/>
                <a:ea typeface="DejaVu Sans"/>
              </a:rPr>
              <a:t>Технологія методу. 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Для приготування змішаної культури лімфоцитів рівну кількість лімфоцитів донора і реципієнта змішують і інкубують при температурі 37 ºC. Після закінчення інкубації в культуру додають </a:t>
            </a:r>
            <a:r>
              <a:rPr b="1" i="1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суміш моноклональних антитіл, мічених різними флуорохромами (анти-HLADR-РЕ / анти-CD3-FITС)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Лімфоцити інкубують і результати оцінюють за допомогою </a:t>
            </a:r>
            <a:r>
              <a:rPr b="1" lang="ru-RU" sz="18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проточної цитометрії</a:t>
            </a:r>
            <a:r>
              <a:rPr b="1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. Основними недоліками клітинних методів є тривалість дослідження, трудомісткість, висока можливість технічних погрішностей і артефактів.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285840" y="357120"/>
            <a:ext cx="8641080" cy="551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ff0000"/>
                </a:solidFill>
                <a:latin typeface="Calibri"/>
                <a:ea typeface="DejaVu Sans"/>
              </a:rPr>
              <a:t>Навчальні завдання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1. </a:t>
            </a:r>
            <a:r>
              <a:rPr b="1" lang="ru-RU" sz="2800" spc="-1" strike="noStrike">
                <a:solidFill>
                  <a:srgbClr val="0070c0"/>
                </a:solidFill>
                <a:latin typeface="Calibri"/>
                <a:ea typeface="DejaVu Sans"/>
              </a:rPr>
              <a:t>Ознайомитись з принципом методу ЗКЛ.</a:t>
            </a:r>
            <a:endParaRPr b="0" lang="ru-RU" sz="2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Метод заснований на проліферативній реакції "</a:t>
            </a:r>
            <a:r>
              <a:rPr b="1" lang="ru-RU" sz="2400" spc="-1" strike="noStrike">
                <a:solidFill>
                  <a:srgbClr val="fc0621"/>
                </a:solidFill>
                <a:latin typeface="Calibri"/>
                <a:ea typeface="DejaVu Sans"/>
              </a:rPr>
              <a:t>відповідаючих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" лімфоцитів під впливом антигенів HLA - системи D-регіона "</a:t>
            </a:r>
            <a:r>
              <a:rPr b="1" lang="ru-RU" sz="2400" spc="-1" strike="noStrike">
                <a:solidFill>
                  <a:srgbClr val="fc0621"/>
                </a:solidFill>
                <a:latin typeface="Calibri"/>
                <a:ea typeface="DejaVu Sans"/>
              </a:rPr>
              <a:t>стимулюючих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" алогенних лімфоцитів. Сила реактивності "відповідаючих" лімфоцитів залежить від ступеня відмінності між антигенами HLA-системи "стимулюючих" лімфоцитів.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"Відповідаючі" клітини, як і у випадку методу РБТЛ на антигени вступають в мітотичний цикл, трансформуються в бластні клітини і проліферують.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Оцінка проліферативної реакції "відповідаючих" лімфоцитів проводиться цитоморфологічним і радіометричним способом.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85840" y="357120"/>
            <a:ext cx="8641080" cy="289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0070c0"/>
                </a:solidFill>
                <a:latin typeface="Calibri"/>
                <a:ea typeface="DejaVu Sans"/>
              </a:rPr>
              <a:t>ЗАВДАННЯ 2. Підготовка реактивів і обладнання для постановки ЗКЛ.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Набір реактивів і обладнання для ЗКЛ такий же як і для РБТЛ на мітогени. Замість стимуляції лімфоцитів мітогенами в даному випадку використовують </a:t>
            </a:r>
            <a:r>
              <a:rPr b="1" lang="ru-RU" sz="2400" spc="-1" strike="noStrike">
                <a:solidFill>
                  <a:srgbClr val="fc0621"/>
                </a:solidFill>
                <a:latin typeface="Calibri"/>
                <a:ea typeface="DejaVu Sans"/>
              </a:rPr>
              <a:t>мітознегативні аллогенні лімфоцити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опрацьовані мітоміцином С або іонізуючою радіацією. 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1367</TotalTime>
  <Application>LibreOffice/6.2.2.2$Windows_X86_64 LibreOffice_project/2b840030fec2aae0fd2658d8d4f9548af4e3518d</Application>
  <Words>3880</Words>
  <Paragraphs>276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2020-10-25T20:49:32Z</dcterms:created>
  <dc:creator>hp</dc:creator>
  <dc:description/>
  <dc:language>ru-RU</dc:language>
  <cp:lastModifiedBy/>
  <dcterms:modified xsi:type="dcterms:W3CDTF">2022-05-13T00:50:00Z</dcterms:modified>
  <cp:revision>185</cp:revision>
  <dc:subject/>
  <dc:title>Великий практикум з імунології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51</vt:i4>
  </property>
</Properties>
</file>