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3004800" cy="97536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3C7B4DE-0ACD-48DE-BB70-0CA13F6B808F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26680" cy="3995640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4680" cy="4797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282200" y="10155600"/>
            <a:ext cx="3262680" cy="5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7111B82-E952-4102-8D95-AD614CA8ABDB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vitapol.com.ua/user_files/pdfs/uzdvk/344982314275011_11102009020712.pdf" TargetMode="Externa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57040" y="1912320"/>
            <a:ext cx="10654920" cy="57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</a:t>
            </a:r>
            <a:r>
              <a:rPr b="1" lang="ru-RU" sz="48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ВІКОВА ІМУНОЛОГІЯ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Змістовий модуль 8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Лабораторне заняття №8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8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Імунна система при старінні.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8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        </a:t>
            </a:r>
            <a:r>
              <a:rPr b="1" lang="ru-RU" sz="48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Iмунологiя пухлин (4 год)</a:t>
            </a: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204480" y="432360"/>
            <a:ext cx="2031840" cy="1906560"/>
          </a:xfrm>
          <a:prstGeom prst="rect">
            <a:avLst/>
          </a:prstGeom>
          <a:ln w="63360">
            <a:noFill/>
          </a:ln>
          <a:effectLst>
            <a:outerShdw dir="5400000" dist="291960">
              <a:srgbClr val="000000">
                <a:alpha val="22000"/>
              </a:srgbClr>
            </a:outerShdw>
          </a:effectLst>
        </p:spPr>
      </p:pic>
      <p:sp>
        <p:nvSpPr>
          <p:cNvPr id="84" name="CustomShape 2"/>
          <p:cNvSpPr/>
          <p:nvPr/>
        </p:nvSpPr>
        <p:spPr>
          <a:xfrm>
            <a:off x="460440" y="7436880"/>
            <a:ext cx="11351520" cy="192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252520" y="318600"/>
            <a:ext cx="10735920" cy="188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Запорізький національний університет </a:t>
            </a:r>
            <a:br/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Кафедра фізіології, імунології і біохімії з курсом цивільного захисту та медицини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Microsoft YaHei"/>
              </a:rPr>
              <a:t>ОП «Середня освіта (біологія та здоров</a:t>
            </a:r>
            <a:r>
              <a:rPr b="1" lang="ru-RU" sz="2200" spc="-1" strike="noStrike">
                <a:solidFill>
                  <a:srgbClr val="ff3838"/>
                </a:solidFill>
                <a:latin typeface="Times New Roman"/>
                <a:ea typeface="Times New Roman"/>
              </a:rPr>
              <a:t>’</a:t>
            </a: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я людини)»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2"/>
          <a:srcRect l="8449" t="29866" r="7121" b="4948"/>
          <a:stretch/>
        </p:blipFill>
        <p:spPr>
          <a:xfrm>
            <a:off x="3240360" y="5976000"/>
            <a:ext cx="6550560" cy="359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2000" y="525960"/>
            <a:ext cx="12239640" cy="85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4. Робочі розчини біотин-кон’югату та кон’югату стрептовідин-пероксидази готують за інструкцією виробника.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Проведення дослідження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1. В усі лунки наливають 100 мкл дистильованої води.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2. У відповідні лунки планшети додають 50 мкл досліджуваних зразків сироватки крові та відповідних розведень стандартних розчинів людського ФНПα у двох повторах. У лунки, позначені «зразок для порівняння», наливають 50 мкл дистильованої води.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3. В усі лунки додають 100 мкл біотин-кон’югату та 100 мкл кон’югату стрептовадин-пероксидази. Вміст лунок перемішують шляхом переміщення колоподібними рухами планшети на плоскій поверхні.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4. Планшету накривають кришкою або плівкою та інкубують за кімнатної температури упродовж 3 год, періодично струшуючи.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5. Відкривають планшету та видаляють вміст усіх лунок, струшуючи планшету над раковиною. Промивають планшету 6 разів, додаючи в усі лунки 400 мкл промиваючого буферного розчину. За допомогою фільтрувального паперу обережно з планшети видаляють надлишок буферного розчину.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6. В усі лунки додають 100 мкл розчину субстрату.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7. Планшету інкубують у захищеному від світла місці упродовж 10 хв.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8. В усі лунки додають 100 мкл зупиняючого розчину.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latin typeface="Arial"/>
              </a:rPr>
              <a:t>9. Не більше як через 5 хв вимірюють оптичну густину на імуноферментному аналізаторі або фотометрі за довжини хвилі 450 нм.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36000" y="720000"/>
            <a:ext cx="11159640" cy="83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</a:rPr>
              <a:t>Обробка експериментальних даних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200" spc="-1" strike="noStrike">
                <a:latin typeface="Arial"/>
              </a:rPr>
              <a:t>Підрахувати середнє з двох значень оптичної густини для кожного стандартного та досліджуваного зразків. Значення повторних вимірювань не повинні відрізнятися більше ніж на 20 %.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200" spc="-1" strike="noStrike">
                <a:latin typeface="Arial"/>
              </a:rPr>
              <a:t>За отриманими даними побудувати калібрувальну криву залежності оптичної густини від концентрації ФПНα. Визначити концентрацію ФПНα у досліджуваних зразках сироватки крові.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</a:rPr>
              <a:t>Аналіз отриманих результатів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200" spc="-1" strike="noStrike">
                <a:latin typeface="Arial"/>
              </a:rPr>
              <a:t>Вміст ФНПα порівнюють між собою та з даними нормального вмісту даного цитокіну в сироватці крові.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http://www.vitapol.com.ua/user_files/pdfs/uzdvk/344982314275011_11102009020712.pdf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11920" y="1344240"/>
            <a:ext cx="11687760" cy="160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Дякую за увагу!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3583800" y="4095720"/>
            <a:ext cx="6016680" cy="399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024000" y="720000"/>
            <a:ext cx="8483400" cy="90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План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936000" y="288000"/>
            <a:ext cx="3873240" cy="216828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432000" y="2880000"/>
            <a:ext cx="12238920" cy="630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Імунна система при старінні.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Розвиток та інволюція тимусу як відображення участі його у морфогенезі тканин і органів. Лімфоцити — регулятори росту соматичних тканин.  Розвиток периферичних органів імунітету і характеристика імунітету в різні періоди післянатального онтогенезу. Роль вікової інволюції тимусу в змінах імунної реактивності при старінні організму. Імунна система і тривалість життя організмів. Iмунорегуляторнi процеси в похилому вiцi. Iмуннi теорiї старiння. Імунопатологiя у осіб похилого вiку. Імунно-регуляторна теорія старіння. Імунозапальна теорія старіння. Фактори, що впливають на старіння системи імунітету. </a:t>
            </a:r>
            <a:endParaRPr b="0" lang="ru-RU" sz="20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Проблеми канцерогенезу. Імунологія пухлин.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Біологічні особливості злоякісних і доброякісних пухлин. Канцерогенні фактори: хімічні, фізичні, біологічні. ДНКові і РНКові онковіруси. Механізми канцерогенеза. Теорії канцерогенеза. Вірусні онкогени і клітинні протоонкогени. Онкобілки і їх роль у пухлинній трансформації клітин. Антиканцерогенні механізми. Ведуча роль імунної системи у протипухлинному захисті. Антибластомні та пробластомні механізми взаємодії імунної системи організму «хазяїна» та пухлини. Фактори імунологічної резистентності пухлини. Поняття про пухлиноасоційовані антигени. Імуносупресивна дія пухлин. Імунні зміни у онкологічних хворих. Імунодіагностика, в т.ч. диференціальна відповідно до CD-фенотипу пухлинних клітин. Сучасні підходи до імунотерапії хворого з онкологічними захворюваннями. Визначення поняття аутоімунних реакцій, аутоімунної хвороби. Механізми зриву імунологічної толерантності, роль генетичних факторів.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rcRect l="48522" t="18720" r="10522" b="18278"/>
          <a:stretch/>
        </p:blipFill>
        <p:spPr>
          <a:xfrm>
            <a:off x="2160000" y="2376000"/>
            <a:ext cx="7957800" cy="688248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648000" y="1152000"/>
            <a:ext cx="1103616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Завдання 1. Проаналізуйте значення основних вікових змін в імунній системі </a:t>
            </a:r>
            <a:endParaRPr b="0" lang="ru-RU" sz="2200" spc="-1" strike="noStrike">
              <a:latin typeface="Arial"/>
            </a:endParaRPr>
          </a:p>
          <a:p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та їх вплив на стан імунітету.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rcRect l="27267" t="23858" r="27901" b="9183"/>
          <a:stretch/>
        </p:blipFill>
        <p:spPr>
          <a:xfrm>
            <a:off x="1392840" y="1224000"/>
            <a:ext cx="10055160" cy="844092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648000" y="576000"/>
            <a:ext cx="11565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Завдання 2. Проаналізуйте значення основних пухлинно-асоційованих антигенів.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94040" y="121680"/>
            <a:ext cx="12620880" cy="945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44320" y="432000"/>
            <a:ext cx="11951640" cy="87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</a:rPr>
              <a:t>Лабораторна робота 9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</a:rPr>
              <a:t>ВИЗНАЧЕННЯ ФАКТОРА НЕКРОЗУ ПУХЛИН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Мета роботи – кількісно визначити вміст фактора некрозу пухлин (ФНП) у сироватці крові за допомогою імуноферментного аналізу.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800" spc="-1" strike="noStrike" u="sng">
                <a:solidFill>
                  <a:srgbClr val="ff0000"/>
                </a:solidFill>
                <a:uFillTx/>
                <a:latin typeface="Arial"/>
              </a:rPr>
              <a:t>Основні теоретичні відомості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111111"/>
                </a:solidFill>
                <a:latin typeface="Arial"/>
              </a:rPr>
              <a:t>Є два фактори некрозу пухлин: ФНПα та ФНПβ. ФНПα продукується здебільшого моноцитами-макрофагами, а ФНПβ – Т-лімфоцитами, стимульованими різноманітними антигенами та мітогенами. Фактори є глікопротеїнами з молекулярною масою 17,4 кД (ФНПα) – 20–25 кД (ФНПβ). Діють вони на один і той самий рецептор, викликаючи однакові ефекти, зокрема руйнують пухлинні та інфіковані вірусами і паразитами клітини з розвитком геморагічного некрозу тканин та загальної кахексії організму.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111111"/>
                </a:solidFill>
                <a:latin typeface="Arial"/>
              </a:rPr>
              <a:t>Ступінь їх активності неоднаковий. Більш виражена вона у ФНПα, що може бути пов’язано зі швидкістю його утворення. Так, у максимальній кількості він накопичується вже через 2–3 год після стимуляції антигенами, а ФНПβ – лише на 2–3 доби. За спектром клітин-мішеней та біологічними ефектами ФНП близькі до ІЛ-1 та ІЛ-6. Крім трансформованих клітин на них реагують майже всі клітини, що беруть участь у запальних процесах.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83280" y="665640"/>
            <a:ext cx="11988360" cy="840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600" spc="-1" strike="noStrike">
                <a:latin typeface="Arial"/>
              </a:rPr>
              <a:t>Зокрема, ФНП підсилюють експресію молекул, що сприяють адгезії на ендотелії, впливають на хемотаксис фагоцитів, обумовлюють синтез білків гострої фази запалення.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latin typeface="Arial"/>
              </a:rPr>
              <a:t>У розвитку імунної відповіді вони беруть участь як кофактори ростових цитокінів, індукуючи проліферацію В- та Т-лімфоцитів, підсилюють антитілоутворення, пригнічують гіперчутливість уповільненого типу, перешкоджають формуванню імунологічної толерантності.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latin typeface="Arial"/>
              </a:rPr>
              <a:t>Значний інтерес викликають дані про те, що ФНП беруть участь у формуванні лімфовузлів та пеєрових бляшок, а також у формуванні зародкових центрів під час імунної відповіді.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Arial"/>
              </a:rPr>
              <a:t>Обладнання, прилади та матеріали:</a:t>
            </a:r>
            <a:r>
              <a:rPr b="1" lang="ru-RU" sz="2600" spc="-1" strike="noStrike">
                <a:latin typeface="Arial"/>
              </a:rPr>
              <a:t> імуноферментна тест-система: планшета полістиролова з імобілізованими мишачими моноклональними антитілами до людського ФНПα, біотин-кон’югат (анти-ФНПα поліклональні антитіла), концентрат промиваючого буферного розчину (фосфатно-сольовий буфер (ФСБ) з 1 % Твіну 20), стандартний зразок людського ФНПα, кон’югат стрептовідин-пероксидаза хрону, розчин субстрату (тетраметилбензидин), зупиняючий розчин (1 М ортофосфорна кислота), автоматичні мікропіпетки, пробірки, імуноферментний аналізатор або фотометр, зразки сироватки крові людини.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88000" y="576000"/>
            <a:ext cx="12312000" cy="81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Підготовка реагентів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800" spc="-1" strike="noStrike">
                <a:latin typeface="Arial"/>
              </a:rPr>
              <a:t>Перед постановкою дослідження набір витримують за кімнатної температури упродовж 30 хв.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800" spc="-1" strike="noStrike">
                <a:latin typeface="Arial"/>
              </a:rPr>
              <a:t>1. Готують необхідну кількість промиваючого буферного розчину, для чого розводять його в 20 разів дистильованою водою.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800" spc="-1" strike="noStrike">
                <a:latin typeface="Arial"/>
              </a:rPr>
              <a:t>При випаданні солі в осад концентрат необхідно нагріти за температури 30–40 °С до повного розчинення осаду. Приготований розчин використовують для розведення сироватки, кон’югату та промивання планшети. Отриманий розчин стабільний упродовж 30 діб за умови його зберігання за температури 2–25 °С.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800" spc="-1" strike="noStrike">
                <a:latin typeface="Arial"/>
              </a:rPr>
              <a:t>2. За кількістю досліджуваних та стандартних зразків, а також зразка для порівняння визначити кількість стрипів, необхідних для аналізу. Кожен досліджуваний, стандартний зразок та зразок для порівняння тестують у двох повторах. Зайві стрипи на планшеті видаляють. У табл. наведено приклад розміщення зразків на стрипах планшети.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800" spc="-1" strike="noStrike">
                <a:latin typeface="Arial"/>
              </a:rPr>
              <a:t>3. В окремих пробірках готують серійні розведення стандартного розчину людського ФНПα у промиваючому буферному розчині відповідно до табл.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rcRect l="24337" t="24281" r="23067" b="14104"/>
          <a:stretch/>
        </p:blipFill>
        <p:spPr>
          <a:xfrm>
            <a:off x="610200" y="864000"/>
            <a:ext cx="11917440" cy="78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Application>LibreOffice/6.2.2.2$Windows_X86_64 LibreOffice_project/2b840030fec2aae0fd2658d8d4f9548af4e3518d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2022-03-28T17:30:32Z</dcterms:created>
  <dc:creator>user</dc:creator>
  <dc:description/>
  <dc:language>ru-RU</dc:language>
  <cp:lastModifiedBy/>
  <dcterms:modified xsi:type="dcterms:W3CDTF">2022-05-20T11:09:30Z</dcterms:modified>
  <cp:revision>92</cp:revision>
  <dc:subject/>
  <dc:title>ГАСТРОЭНТЕРОЛОГИЯ  ЗАНЯТИЕ №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2019-08-26T00:00:00Z</vt:filetime>
  </property>
  <property fmtid="{D5CDD505-2E9C-101B-9397-08002B2CF9AE}" pid="4" name="Creator">
    <vt:lpwstr>Microsoft® PowerPoint® 2013</vt:lpwstr>
  </property>
  <property fmtid="{D5CDD505-2E9C-101B-9397-08002B2CF9AE}" pid="5" name="HyperlinksChanged">
    <vt:bool>0</vt:bool>
  </property>
  <property fmtid="{D5CDD505-2E9C-101B-9397-08002B2CF9AE}" pid="6" name="LastSaved">
    <vt:filetime>2022-03-28T00:00:00Z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