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62" r:id="rId4"/>
    <p:sldId id="264" r:id="rId5"/>
    <p:sldId id="263" r:id="rId6"/>
    <p:sldId id="261" r:id="rId7"/>
    <p:sldId id="265" r:id="rId8"/>
    <p:sldId id="268" r:id="rId9"/>
    <p:sldId id="267" r:id="rId10"/>
    <p:sldId id="259" r:id="rId11"/>
    <p:sldId id="271" r:id="rId12"/>
    <p:sldId id="273" r:id="rId13"/>
    <p:sldId id="272" r:id="rId14"/>
    <p:sldId id="270" r:id="rId15"/>
    <p:sldId id="274" r:id="rId16"/>
    <p:sldId id="258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AC0AB-C366-4C50-A46D-9D293A8CC2E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0FDD5FF-8EAD-4B7B-9A1E-758AED25769E}">
      <dgm:prSet phldrT="[Текст]" custT="1"/>
      <dgm:spPr/>
      <dgm:t>
        <a:bodyPr/>
        <a:lstStyle/>
        <a:p>
          <a:r>
            <a:rPr lang="ru-RU" sz="1800" b="0" i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ритуала (начинать за заканчивать занятие одинаковым действием)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DEAE6-BEC0-41CD-9F85-DD487B38268B}" type="parTrans" cxnId="{47802F9E-0C6C-4C16-BB3E-CC61329EFF07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62C3A-E358-4EC5-9E6B-DE97EB8CC425}" type="sibTrans" cxnId="{47802F9E-0C6C-4C16-BB3E-CC61329EFF07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F995E-0A52-415D-8EEF-25B0C40543D4}">
      <dgm:prSet phldrT="[Текст]" custT="1"/>
      <dgm:spPr/>
      <dgm:t>
        <a:bodyPr/>
        <a:lstStyle/>
        <a:p>
          <a:r>
            <a:rPr lang="ru-RU" sz="1800" b="0" i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похвалы, поощрения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E9406-1FC9-4C5F-9300-F2E562C68C1A}" type="parTrans" cxnId="{58AFDB43-3EFC-4232-A5B0-56BC5A3D7596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8161A-7196-4E1E-9CD6-50424CBACB79}" type="sibTrans" cxnId="{58AFDB43-3EFC-4232-A5B0-56BC5A3D7596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48B91-3F88-4F2D-879C-648DD1D22784}">
      <dgm:prSet phldrT="[Текст]" custT="1"/>
      <dgm:spPr/>
      <dgm:t>
        <a:bodyPr/>
        <a:lstStyle/>
        <a:p>
          <a:r>
            <a:rPr lang="ru-RU" sz="1800" b="0" i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отсутствия образца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8471E7-0446-4BBB-B2A4-87161F27CAA1}" type="parTrans" cxnId="{895B964D-5915-4947-B46F-EDC78091774C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D9C0B-54C3-493A-9CD4-55EC6F4536C1}" type="sibTrans" cxnId="{895B964D-5915-4947-B46F-EDC78091774C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A2BA6-B4E4-4847-90B3-A5115A79595E}">
      <dgm:prSet phldrT="[Текст]" custT="1"/>
      <dgm:spPr/>
      <dgm:t>
        <a:bodyPr/>
        <a:lstStyle/>
        <a:p>
          <a:r>
            <a:rPr lang="ru-RU" sz="1800" b="0" i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авторства (подписывать все работы их автором)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566C2-CBAC-4F4A-A281-E4FC5C4EB916}" type="parTrans" cxnId="{7BC450B5-4CF7-4F6F-A86C-488F405F459C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BB4DF-61E0-417E-865E-4114E19C2FDC}" type="sibTrans" cxnId="{7BC450B5-4CF7-4F6F-A86C-488F405F459C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C2EB5-88D6-455A-8F6E-E44214FE3D5A}">
      <dgm:prSet phldrT="[Текст]" custT="1"/>
      <dgm:spPr/>
      <dgm:t>
        <a:bodyPr/>
        <a:lstStyle/>
        <a:p>
          <a:r>
            <a:rPr lang="ru-RU" sz="18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диалогического обсуждения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65CF9-42F5-4B2E-9EEA-1A6B00BCECB3}" type="parTrans" cxnId="{911F8117-79B8-4A6A-A1A1-054F3EE55D82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AB978-81A6-4AB4-8462-7B931A3A5AE0}" type="sibTrans" cxnId="{911F8117-79B8-4A6A-A1A1-054F3EE55D82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1DDB6-9431-4BCC-B193-255BEDD50645}">
      <dgm:prSet custT="1"/>
      <dgm:spPr/>
      <dgm:t>
        <a:bodyPr/>
        <a:lstStyle/>
        <a:p>
          <a:r>
            <a:rPr lang="ru-RU" sz="1800" b="0" i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личностного общения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F6F1A-6AB0-4933-BADC-ADF09B19E25D}" type="parTrans" cxnId="{0070DBB2-9229-4FDB-933D-9B1692525146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A5F71-11FE-4500-8D0D-3A475316AC96}" type="sibTrans" cxnId="{0070DBB2-9229-4FDB-933D-9B1692525146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E2D9D-726F-4FC8-999F-F5DF070BBD4F}">
      <dgm:prSet phldrT="[Текст]" custT="1"/>
      <dgm:spPr/>
      <dgm:t>
        <a:bodyPr/>
        <a:lstStyle/>
        <a:p>
          <a:r>
            <a:rPr lang="ru-RU" sz="1800" b="0" i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права на ошибку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30459C-157B-4E5F-A369-A70BB6844ED1}" type="parTrans" cxnId="{0EF0D73B-F03E-4D16-A6C1-5B00F1AA7D6E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FE24A-E927-4468-B189-5DB8C773FCB1}" type="sibTrans" cxnId="{0EF0D73B-F03E-4D16-A6C1-5B00F1AA7D6E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16D1E-1B49-4308-81BA-BEC664E62E6F}">
      <dgm:prSet phldrT="[Текст]" custT="1"/>
      <dgm:spPr/>
      <dgm:t>
        <a:bodyPr/>
        <a:lstStyle/>
        <a:p>
          <a:r>
            <a:rPr lang="ru-RU" sz="1800" b="0" i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эмоциональной вовлечённости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4BE49-A8BC-41D0-87FC-8C5073F42CCC}" type="parTrans" cxnId="{64E89317-5EAF-4B40-92D0-06E78AF147FE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85B2B-C6A4-414C-BCFB-42CC19BF5727}" type="sibTrans" cxnId="{64E89317-5EAF-4B40-92D0-06E78AF147FE}">
      <dgm:prSet/>
      <dgm:spPr/>
      <dgm:t>
        <a:bodyPr/>
        <a:lstStyle/>
        <a:p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1665A-2787-4F3D-A3B6-6EBBB86AC787}" type="pres">
      <dgm:prSet presAssocID="{C34AC0AB-C366-4C50-A46D-9D293A8CC2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DB4A8-608B-4520-A223-04BFFBEE017F}" type="pres">
      <dgm:prSet presAssocID="{F0FDD5FF-8EAD-4B7B-9A1E-758AED25769E}" presName="node" presStyleLbl="node1" presStyleIdx="0" presStyleCnt="8" custScaleX="113812" custLinFactNeighborX="5338" custLinFactNeighborY="37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E159D-4BA0-406D-A746-619993F3F847}" type="pres">
      <dgm:prSet presAssocID="{EAF62C3A-E358-4EC5-9E6B-DE97EB8CC425}" presName="sibTrans" presStyleCnt="0"/>
      <dgm:spPr/>
    </dgm:pt>
    <dgm:pt modelId="{6C60E38A-251C-4B23-A463-AD875E39343A}" type="pres">
      <dgm:prSet presAssocID="{ABFF995E-0A52-415D-8EEF-25B0C40543D4}" presName="node" presStyleLbl="node1" presStyleIdx="1" presStyleCnt="8" custScaleY="46346" custLinFactNeighborX="-13312" custLinFactNeighborY="-42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F1283-7292-4435-A3C9-93EFBE298C5F}" type="pres">
      <dgm:prSet presAssocID="{EC18161A-7196-4E1E-9CD6-50424CBACB79}" presName="sibTrans" presStyleCnt="0"/>
      <dgm:spPr/>
    </dgm:pt>
    <dgm:pt modelId="{831466E2-7E7D-48D2-A6D7-4F743F898897}" type="pres">
      <dgm:prSet presAssocID="{888E2D9D-726F-4FC8-999F-F5DF070BBD4F}" presName="node" presStyleLbl="node1" presStyleIdx="2" presStyleCnt="8" custScaleY="43637" custLinFactNeighborX="-20934" custLinFactNeighborY="-42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61C3E-EC7A-4F79-81B2-68EBB6B2904C}" type="pres">
      <dgm:prSet presAssocID="{428FE24A-E927-4468-B189-5DB8C773FCB1}" presName="sibTrans" presStyleCnt="0"/>
      <dgm:spPr/>
    </dgm:pt>
    <dgm:pt modelId="{A208728D-872E-4EF3-8A9B-0919AF5A5924}" type="pres">
      <dgm:prSet presAssocID="{C6E16D1E-1B49-4308-81BA-BEC664E62E6F}" presName="node" presStyleLbl="node1" presStyleIdx="3" presStyleCnt="8" custScaleY="103845" custLinFactX="100000" custLinFactNeighborX="118798" custLinFactNeighborY="-78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DEC0B-C89A-498A-B31C-F607D3CBF9DC}" type="pres">
      <dgm:prSet presAssocID="{E1E85B2B-C6A4-414C-BCFB-42CC19BF5727}" presName="sibTrans" presStyleCnt="0"/>
      <dgm:spPr/>
    </dgm:pt>
    <dgm:pt modelId="{D214C000-A8C3-4336-A902-F701A6DBC3BA}" type="pres">
      <dgm:prSet presAssocID="{1FB48B91-3F88-4F2D-879C-648DD1D22784}" presName="node" presStyleLbl="node1" presStyleIdx="4" presStyleCnt="8" custScaleY="44512" custLinFactX="-13018" custLinFactY="-5914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B11E0-38D2-4D16-9A02-8A6EEFAFDE9B}" type="pres">
      <dgm:prSet presAssocID="{5B0D9C0B-54C3-493A-9CD4-55EC6F4536C1}" presName="sibTrans" presStyleCnt="0"/>
      <dgm:spPr/>
    </dgm:pt>
    <dgm:pt modelId="{735F4C35-387C-4F9E-821E-F9F7BE930646}" type="pres">
      <dgm:prSet presAssocID="{3331DDB6-9431-4BCC-B193-255BEDD50645}" presName="node" presStyleLbl="node1" presStyleIdx="5" presStyleCnt="8" custLinFactX="-4266" custLinFactNeighborX="-100000" custLinFactNeighborY="-79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1F3CF-41BC-4565-8EB7-9264DD6B90F4}" type="pres">
      <dgm:prSet presAssocID="{7C6A5F71-11FE-4500-8D0D-3A475316AC96}" presName="sibTrans" presStyleCnt="0"/>
      <dgm:spPr/>
    </dgm:pt>
    <dgm:pt modelId="{57125669-9445-4F4D-9D92-6B1538941A8C}" type="pres">
      <dgm:prSet presAssocID="{EDDA2BA6-B4E4-4847-90B3-A5115A79595E}" presName="node" presStyleLbl="node1" presStyleIdx="6" presStyleCnt="8" custLinFactNeighborX="-20059" custLinFactNeighborY="-9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69B76-2C29-41F3-84C7-6DC92E1A25E3}" type="pres">
      <dgm:prSet presAssocID="{D2ABB4DF-61E0-417E-865E-4114E19C2FDC}" presName="sibTrans" presStyleCnt="0"/>
      <dgm:spPr/>
    </dgm:pt>
    <dgm:pt modelId="{02E57790-7431-47DF-9E0D-E46A9DDB1BE3}" type="pres">
      <dgm:prSet presAssocID="{EE6C2EB5-88D6-455A-8F6E-E44214FE3D5A}" presName="node" presStyleLbl="node1" presStyleIdx="7" presStyleCnt="8" custLinFactNeighborX="-24516" custLinFactNeighborY="-91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F0D73B-F03E-4D16-A6C1-5B00F1AA7D6E}" srcId="{C34AC0AB-C366-4C50-A46D-9D293A8CC2EC}" destId="{888E2D9D-726F-4FC8-999F-F5DF070BBD4F}" srcOrd="2" destOrd="0" parTransId="{4E30459C-157B-4E5F-A369-A70BB6844ED1}" sibTransId="{428FE24A-E927-4468-B189-5DB8C773FCB1}"/>
    <dgm:cxn modelId="{72794205-0836-48A7-8747-0A2FEFDCDD15}" type="presOf" srcId="{1FB48B91-3F88-4F2D-879C-648DD1D22784}" destId="{D214C000-A8C3-4336-A902-F701A6DBC3BA}" srcOrd="0" destOrd="0" presId="urn:microsoft.com/office/officeart/2005/8/layout/default"/>
    <dgm:cxn modelId="{0C7DB4B2-9B0B-4065-9C81-3EFB05A06B67}" type="presOf" srcId="{888E2D9D-726F-4FC8-999F-F5DF070BBD4F}" destId="{831466E2-7E7D-48D2-A6D7-4F743F898897}" srcOrd="0" destOrd="0" presId="urn:microsoft.com/office/officeart/2005/8/layout/default"/>
    <dgm:cxn modelId="{47802F9E-0C6C-4C16-BB3E-CC61329EFF07}" srcId="{C34AC0AB-C366-4C50-A46D-9D293A8CC2EC}" destId="{F0FDD5FF-8EAD-4B7B-9A1E-758AED25769E}" srcOrd="0" destOrd="0" parTransId="{EC2DEAE6-BEC0-41CD-9F85-DD487B38268B}" sibTransId="{EAF62C3A-E358-4EC5-9E6B-DE97EB8CC425}"/>
    <dgm:cxn modelId="{E4886297-0D2A-4F33-BAC3-A2DAF6799759}" type="presOf" srcId="{C34AC0AB-C366-4C50-A46D-9D293A8CC2EC}" destId="{9C31665A-2787-4F3D-A3B6-6EBBB86AC787}" srcOrd="0" destOrd="0" presId="urn:microsoft.com/office/officeart/2005/8/layout/default"/>
    <dgm:cxn modelId="{58AFDB43-3EFC-4232-A5B0-56BC5A3D7596}" srcId="{C34AC0AB-C366-4C50-A46D-9D293A8CC2EC}" destId="{ABFF995E-0A52-415D-8EEF-25B0C40543D4}" srcOrd="1" destOrd="0" parTransId="{ADBE9406-1FC9-4C5F-9300-F2E562C68C1A}" sibTransId="{EC18161A-7196-4E1E-9CD6-50424CBACB79}"/>
    <dgm:cxn modelId="{0070DBB2-9229-4FDB-933D-9B1692525146}" srcId="{C34AC0AB-C366-4C50-A46D-9D293A8CC2EC}" destId="{3331DDB6-9431-4BCC-B193-255BEDD50645}" srcOrd="5" destOrd="0" parTransId="{15EF6F1A-6AB0-4933-BADC-ADF09B19E25D}" sibTransId="{7C6A5F71-11FE-4500-8D0D-3A475316AC96}"/>
    <dgm:cxn modelId="{911F8117-79B8-4A6A-A1A1-054F3EE55D82}" srcId="{C34AC0AB-C366-4C50-A46D-9D293A8CC2EC}" destId="{EE6C2EB5-88D6-455A-8F6E-E44214FE3D5A}" srcOrd="7" destOrd="0" parTransId="{6F065CF9-42F5-4B2E-9EEA-1A6B00BCECB3}" sibTransId="{D9EAB978-81A6-4AB4-8462-7B931A3A5AE0}"/>
    <dgm:cxn modelId="{1B8E43BF-C2B4-4DE1-848B-1B0AA67F1F1B}" type="presOf" srcId="{ABFF995E-0A52-415D-8EEF-25B0C40543D4}" destId="{6C60E38A-251C-4B23-A463-AD875E39343A}" srcOrd="0" destOrd="0" presId="urn:microsoft.com/office/officeart/2005/8/layout/default"/>
    <dgm:cxn modelId="{64E89317-5EAF-4B40-92D0-06E78AF147FE}" srcId="{C34AC0AB-C366-4C50-A46D-9D293A8CC2EC}" destId="{C6E16D1E-1B49-4308-81BA-BEC664E62E6F}" srcOrd="3" destOrd="0" parTransId="{0024BE49-A8BC-41D0-87FC-8C5073F42CCC}" sibTransId="{E1E85B2B-C6A4-414C-BCFB-42CC19BF5727}"/>
    <dgm:cxn modelId="{A5DE81CC-4B30-4AC9-9D13-0A80CF709249}" type="presOf" srcId="{EE6C2EB5-88D6-455A-8F6E-E44214FE3D5A}" destId="{02E57790-7431-47DF-9E0D-E46A9DDB1BE3}" srcOrd="0" destOrd="0" presId="urn:microsoft.com/office/officeart/2005/8/layout/default"/>
    <dgm:cxn modelId="{895B964D-5915-4947-B46F-EDC78091774C}" srcId="{C34AC0AB-C366-4C50-A46D-9D293A8CC2EC}" destId="{1FB48B91-3F88-4F2D-879C-648DD1D22784}" srcOrd="4" destOrd="0" parTransId="{D88471E7-0446-4BBB-B2A4-87161F27CAA1}" sibTransId="{5B0D9C0B-54C3-493A-9CD4-55EC6F4536C1}"/>
    <dgm:cxn modelId="{7BC450B5-4CF7-4F6F-A86C-488F405F459C}" srcId="{C34AC0AB-C366-4C50-A46D-9D293A8CC2EC}" destId="{EDDA2BA6-B4E4-4847-90B3-A5115A79595E}" srcOrd="6" destOrd="0" parTransId="{5BA566C2-CBAC-4F4A-A281-E4FC5C4EB916}" sibTransId="{D2ABB4DF-61E0-417E-865E-4114E19C2FDC}"/>
    <dgm:cxn modelId="{090D7D86-803A-4EA8-9003-4B5FFA77F6FE}" type="presOf" srcId="{EDDA2BA6-B4E4-4847-90B3-A5115A79595E}" destId="{57125669-9445-4F4D-9D92-6B1538941A8C}" srcOrd="0" destOrd="0" presId="urn:microsoft.com/office/officeart/2005/8/layout/default"/>
    <dgm:cxn modelId="{A4D0287D-C727-48D2-8C92-12269F63AD82}" type="presOf" srcId="{3331DDB6-9431-4BCC-B193-255BEDD50645}" destId="{735F4C35-387C-4F9E-821E-F9F7BE930646}" srcOrd="0" destOrd="0" presId="urn:microsoft.com/office/officeart/2005/8/layout/default"/>
    <dgm:cxn modelId="{65768FBC-3BC9-4DC1-9465-1414F46FFDF3}" type="presOf" srcId="{F0FDD5FF-8EAD-4B7B-9A1E-758AED25769E}" destId="{E54DB4A8-608B-4520-A223-04BFFBEE017F}" srcOrd="0" destOrd="0" presId="urn:microsoft.com/office/officeart/2005/8/layout/default"/>
    <dgm:cxn modelId="{582C0B21-DD1F-4DF4-B38D-063C03DA3AFD}" type="presOf" srcId="{C6E16D1E-1B49-4308-81BA-BEC664E62E6F}" destId="{A208728D-872E-4EF3-8A9B-0919AF5A5924}" srcOrd="0" destOrd="0" presId="urn:microsoft.com/office/officeart/2005/8/layout/default"/>
    <dgm:cxn modelId="{B9F0F313-5F7F-49CB-B17A-9CEE7EA2A8D2}" type="presParOf" srcId="{9C31665A-2787-4F3D-A3B6-6EBBB86AC787}" destId="{E54DB4A8-608B-4520-A223-04BFFBEE017F}" srcOrd="0" destOrd="0" presId="urn:microsoft.com/office/officeart/2005/8/layout/default"/>
    <dgm:cxn modelId="{B20D4FEB-43C5-462F-9051-25DD18CEC2C8}" type="presParOf" srcId="{9C31665A-2787-4F3D-A3B6-6EBBB86AC787}" destId="{184E159D-4BA0-406D-A746-619993F3F847}" srcOrd="1" destOrd="0" presId="urn:microsoft.com/office/officeart/2005/8/layout/default"/>
    <dgm:cxn modelId="{5720472B-C9E4-4F27-8AD3-9842A1188BE9}" type="presParOf" srcId="{9C31665A-2787-4F3D-A3B6-6EBBB86AC787}" destId="{6C60E38A-251C-4B23-A463-AD875E39343A}" srcOrd="2" destOrd="0" presId="urn:microsoft.com/office/officeart/2005/8/layout/default"/>
    <dgm:cxn modelId="{34F2DBA4-7E2D-4F56-9702-907DF41D315A}" type="presParOf" srcId="{9C31665A-2787-4F3D-A3B6-6EBBB86AC787}" destId="{83DF1283-7292-4435-A3C9-93EFBE298C5F}" srcOrd="3" destOrd="0" presId="urn:microsoft.com/office/officeart/2005/8/layout/default"/>
    <dgm:cxn modelId="{E0575061-2343-4229-97CF-485F0C6133E2}" type="presParOf" srcId="{9C31665A-2787-4F3D-A3B6-6EBBB86AC787}" destId="{831466E2-7E7D-48D2-A6D7-4F743F898897}" srcOrd="4" destOrd="0" presId="urn:microsoft.com/office/officeart/2005/8/layout/default"/>
    <dgm:cxn modelId="{20E68BC9-1A6F-421A-8E0F-AF33D14CA0F1}" type="presParOf" srcId="{9C31665A-2787-4F3D-A3B6-6EBBB86AC787}" destId="{4AE61C3E-EC7A-4F79-81B2-68EBB6B2904C}" srcOrd="5" destOrd="0" presId="urn:microsoft.com/office/officeart/2005/8/layout/default"/>
    <dgm:cxn modelId="{C183832F-8C72-48A1-933C-F921A96C6E1D}" type="presParOf" srcId="{9C31665A-2787-4F3D-A3B6-6EBBB86AC787}" destId="{A208728D-872E-4EF3-8A9B-0919AF5A5924}" srcOrd="6" destOrd="0" presId="urn:microsoft.com/office/officeart/2005/8/layout/default"/>
    <dgm:cxn modelId="{7E2C6706-9B78-41E8-AC6C-803F4F23AB41}" type="presParOf" srcId="{9C31665A-2787-4F3D-A3B6-6EBBB86AC787}" destId="{954DEC0B-C89A-498A-B31C-F607D3CBF9DC}" srcOrd="7" destOrd="0" presId="urn:microsoft.com/office/officeart/2005/8/layout/default"/>
    <dgm:cxn modelId="{915D4DC3-CC4F-4959-BC6D-DEA1774DAEF1}" type="presParOf" srcId="{9C31665A-2787-4F3D-A3B6-6EBBB86AC787}" destId="{D214C000-A8C3-4336-A902-F701A6DBC3BA}" srcOrd="8" destOrd="0" presId="urn:microsoft.com/office/officeart/2005/8/layout/default"/>
    <dgm:cxn modelId="{99AA79FE-E9F3-40E0-A59D-7A08FB17BC1F}" type="presParOf" srcId="{9C31665A-2787-4F3D-A3B6-6EBBB86AC787}" destId="{BCBB11E0-38D2-4D16-9A02-8A6EEFAFDE9B}" srcOrd="9" destOrd="0" presId="urn:microsoft.com/office/officeart/2005/8/layout/default"/>
    <dgm:cxn modelId="{A2C59B34-68DF-4120-B3DE-67F0BABFFB12}" type="presParOf" srcId="{9C31665A-2787-4F3D-A3B6-6EBBB86AC787}" destId="{735F4C35-387C-4F9E-821E-F9F7BE930646}" srcOrd="10" destOrd="0" presId="urn:microsoft.com/office/officeart/2005/8/layout/default"/>
    <dgm:cxn modelId="{E54A032D-03B3-478C-9E7C-EBB78110E276}" type="presParOf" srcId="{9C31665A-2787-4F3D-A3B6-6EBBB86AC787}" destId="{D451F3CF-41BC-4565-8EB7-9264DD6B90F4}" srcOrd="11" destOrd="0" presId="urn:microsoft.com/office/officeart/2005/8/layout/default"/>
    <dgm:cxn modelId="{D2DCC4C0-D958-484A-B4D4-934B79A877FE}" type="presParOf" srcId="{9C31665A-2787-4F3D-A3B6-6EBBB86AC787}" destId="{57125669-9445-4F4D-9D92-6B1538941A8C}" srcOrd="12" destOrd="0" presId="urn:microsoft.com/office/officeart/2005/8/layout/default"/>
    <dgm:cxn modelId="{D14ED114-C038-45B9-B414-9E53F5E1876B}" type="presParOf" srcId="{9C31665A-2787-4F3D-A3B6-6EBBB86AC787}" destId="{BDF69B76-2C29-41F3-84C7-6DC92E1A25E3}" srcOrd="13" destOrd="0" presId="urn:microsoft.com/office/officeart/2005/8/layout/default"/>
    <dgm:cxn modelId="{208019D0-4EE9-4723-81C2-CFF6C3C26842}" type="presParOf" srcId="{9C31665A-2787-4F3D-A3B6-6EBBB86AC787}" destId="{02E57790-7431-47DF-9E0D-E46A9DDB1BE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C3CD9-192A-4CCD-AAC2-C45F304865E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171E172-2077-4881-AAD9-996850FD6A35}">
      <dgm:prSet phldrT="[Текст]" custT="1"/>
      <dgm:spPr/>
      <dgm:t>
        <a:bodyPr/>
        <a:lstStyle/>
        <a:p>
          <a:pPr marL="0" indent="361950"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Тексты сказок вызывают интенсивный эмоциональный резонанс как у детей, так и у взрослых. Образы сказок обращаются одновременно к двум психическим уровням: к уровню сознания и подсознания, что создает особые возможности при коммуникации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707EE-D41F-4067-B073-F55D4A0E141F}" type="parTrans" cxnId="{E086A1F1-11F3-43F7-8D0C-15417182A29E}">
      <dgm:prSet/>
      <dgm:spPr/>
      <dgm:t>
        <a:bodyPr/>
        <a:lstStyle/>
        <a:p>
          <a:endParaRPr lang="ru-RU"/>
        </a:p>
      </dgm:t>
    </dgm:pt>
    <dgm:pt modelId="{AD10189F-D644-49A5-A617-9391077EFA53}" type="sibTrans" cxnId="{E086A1F1-11F3-43F7-8D0C-15417182A29E}">
      <dgm:prSet/>
      <dgm:spPr/>
      <dgm:t>
        <a:bodyPr/>
        <a:lstStyle/>
        <a:p>
          <a:endParaRPr lang="ru-RU"/>
        </a:p>
      </dgm:t>
    </dgm:pt>
    <dgm:pt modelId="{0D1118B4-9982-479F-A132-CD613DE433F4}">
      <dgm:prSet phldrT="[Текст]" custT="1"/>
      <dgm:spPr/>
      <dgm:t>
        <a:bodyPr/>
        <a:lstStyle/>
        <a:p>
          <a:pPr indent="360000" algn="just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сказкотерапии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основана на идее ценности метафоры как носителя информации:</a:t>
          </a:r>
        </a:p>
        <a:p>
          <a:pPr indent="360000" algn="just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о жизненно важных явлениях; </a:t>
          </a:r>
        </a:p>
        <a:p>
          <a:pPr indent="360000" algn="just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о жизненных ценностях; </a:t>
          </a:r>
        </a:p>
        <a:p>
          <a:pPr indent="360000" algn="just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о внутреннем мире автора (в случае авторской сказки).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D7595-1D37-4EA0-91E4-244D82CB53D9}" type="parTrans" cxnId="{F4121F73-5F6C-4D37-8F33-08FCD9D9EA59}">
      <dgm:prSet/>
      <dgm:spPr/>
      <dgm:t>
        <a:bodyPr/>
        <a:lstStyle/>
        <a:p>
          <a:endParaRPr lang="ru-RU"/>
        </a:p>
      </dgm:t>
    </dgm:pt>
    <dgm:pt modelId="{5BFC2AF3-6FE8-4773-9617-963EC36C8C84}" type="sibTrans" cxnId="{F4121F73-5F6C-4D37-8F33-08FCD9D9EA59}">
      <dgm:prSet/>
      <dgm:spPr/>
      <dgm:t>
        <a:bodyPr/>
        <a:lstStyle/>
        <a:p>
          <a:endParaRPr lang="ru-RU"/>
        </a:p>
      </dgm:t>
    </dgm:pt>
    <dgm:pt modelId="{E590152C-3868-4F18-9A58-A62705966372}">
      <dgm:prSet phldrT="[Текст]" custT="1"/>
      <dgm:spPr/>
      <dgm:t>
        <a:bodyPr/>
        <a:lstStyle/>
        <a:p>
          <a:pPr marL="0" indent="441325"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сказке в символической форме содержится информация о том как устроен мир, что происходит с человеком в разные периоды жизни, о ценностях, о самореализации, об отношениях между людьми и многом другом.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187A7-7A14-492F-BFD4-6A399B3C3670}" type="parTrans" cxnId="{453DAC03-0E8B-477C-ABA9-A30F7E93C309}">
      <dgm:prSet/>
      <dgm:spPr/>
      <dgm:t>
        <a:bodyPr/>
        <a:lstStyle/>
        <a:p>
          <a:endParaRPr lang="ru-RU"/>
        </a:p>
      </dgm:t>
    </dgm:pt>
    <dgm:pt modelId="{375ED066-B8C3-40C2-BB01-A19FD1883D94}" type="sibTrans" cxnId="{453DAC03-0E8B-477C-ABA9-A30F7E93C309}">
      <dgm:prSet/>
      <dgm:spPr/>
      <dgm:t>
        <a:bodyPr/>
        <a:lstStyle/>
        <a:p>
          <a:endParaRPr lang="ru-RU"/>
        </a:p>
      </dgm:t>
    </dgm:pt>
    <dgm:pt modelId="{C702304A-EB88-4535-B01B-CFB13859859A}" type="pres">
      <dgm:prSet presAssocID="{4CDC3CD9-192A-4CCD-AAC2-C45F304865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6D491-5777-437A-945E-636C01AC0B6A}" type="pres">
      <dgm:prSet presAssocID="{5171E172-2077-4881-AAD9-996850FD6A35}" presName="node" presStyleLbl="node1" presStyleIdx="0" presStyleCnt="3" custScaleX="83192" custScaleY="56606" custLinFactNeighborX="66749" custLinFactNeighborY="-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057BD-68F0-4AC7-96AA-8A638F849AC5}" type="pres">
      <dgm:prSet presAssocID="{AD10189F-D644-49A5-A617-9391077EFA53}" presName="sibTrans" presStyleCnt="0"/>
      <dgm:spPr/>
    </dgm:pt>
    <dgm:pt modelId="{D57C1321-8CD0-4987-B002-9A199EC8C793}" type="pres">
      <dgm:prSet presAssocID="{0D1118B4-9982-479F-A132-CD613DE433F4}" presName="node" presStyleLbl="node1" presStyleIdx="1" presStyleCnt="3" custScaleX="100411" custScaleY="54163" custLinFactNeighborX="-72859" custLinFactNeighborY="-9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D2F89-C82A-4FE1-BC60-F7E22F2882B7}" type="pres">
      <dgm:prSet presAssocID="{5BFC2AF3-6FE8-4773-9617-963EC36C8C84}" presName="sibTrans" presStyleCnt="0"/>
      <dgm:spPr/>
    </dgm:pt>
    <dgm:pt modelId="{A03AAF65-2B08-4AA1-BA1B-064C999545FF}" type="pres">
      <dgm:prSet presAssocID="{E590152C-3868-4F18-9A58-A62705966372}" presName="node" presStyleLbl="node1" presStyleIdx="2" presStyleCnt="3" custScaleX="84373" custScaleY="49799" custLinFactNeighborX="-49770" custLinFactNeighborY="-87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8623C-E439-4DAE-BD19-6530C965D4BE}" type="presOf" srcId="{0D1118B4-9982-479F-A132-CD613DE433F4}" destId="{D57C1321-8CD0-4987-B002-9A199EC8C793}" srcOrd="0" destOrd="0" presId="urn:microsoft.com/office/officeart/2005/8/layout/default"/>
    <dgm:cxn modelId="{B978B6F8-48B4-43AB-A94E-2152FC4B47DB}" type="presOf" srcId="{4CDC3CD9-192A-4CCD-AAC2-C45F304865EA}" destId="{C702304A-EB88-4535-B01B-CFB13859859A}" srcOrd="0" destOrd="0" presId="urn:microsoft.com/office/officeart/2005/8/layout/default"/>
    <dgm:cxn modelId="{D9976B19-2B67-4C42-8157-ACDB5FE3C10D}" type="presOf" srcId="{E590152C-3868-4F18-9A58-A62705966372}" destId="{A03AAF65-2B08-4AA1-BA1B-064C999545FF}" srcOrd="0" destOrd="0" presId="urn:microsoft.com/office/officeart/2005/8/layout/default"/>
    <dgm:cxn modelId="{F4121F73-5F6C-4D37-8F33-08FCD9D9EA59}" srcId="{4CDC3CD9-192A-4CCD-AAC2-C45F304865EA}" destId="{0D1118B4-9982-479F-A132-CD613DE433F4}" srcOrd="1" destOrd="0" parTransId="{A53D7595-1D37-4EA0-91E4-244D82CB53D9}" sibTransId="{5BFC2AF3-6FE8-4773-9617-963EC36C8C84}"/>
    <dgm:cxn modelId="{AA2B07BB-26D6-4D4E-B76F-46C91CC9144C}" type="presOf" srcId="{5171E172-2077-4881-AAD9-996850FD6A35}" destId="{0886D491-5777-437A-945E-636C01AC0B6A}" srcOrd="0" destOrd="0" presId="urn:microsoft.com/office/officeart/2005/8/layout/default"/>
    <dgm:cxn modelId="{E086A1F1-11F3-43F7-8D0C-15417182A29E}" srcId="{4CDC3CD9-192A-4CCD-AAC2-C45F304865EA}" destId="{5171E172-2077-4881-AAD9-996850FD6A35}" srcOrd="0" destOrd="0" parTransId="{F0C707EE-D41F-4067-B073-F55D4A0E141F}" sibTransId="{AD10189F-D644-49A5-A617-9391077EFA53}"/>
    <dgm:cxn modelId="{453DAC03-0E8B-477C-ABA9-A30F7E93C309}" srcId="{4CDC3CD9-192A-4CCD-AAC2-C45F304865EA}" destId="{E590152C-3868-4F18-9A58-A62705966372}" srcOrd="2" destOrd="0" parTransId="{5E9187A7-7A14-492F-BFD4-6A399B3C3670}" sibTransId="{375ED066-B8C3-40C2-BB01-A19FD1883D94}"/>
    <dgm:cxn modelId="{C04B4806-B18A-455F-8A69-70030375FD54}" type="presParOf" srcId="{C702304A-EB88-4535-B01B-CFB13859859A}" destId="{0886D491-5777-437A-945E-636C01AC0B6A}" srcOrd="0" destOrd="0" presId="urn:microsoft.com/office/officeart/2005/8/layout/default"/>
    <dgm:cxn modelId="{DD8C98E2-2D41-4CF8-8484-DFAC2BFCDA3E}" type="presParOf" srcId="{C702304A-EB88-4535-B01B-CFB13859859A}" destId="{DB0057BD-68F0-4AC7-96AA-8A638F849AC5}" srcOrd="1" destOrd="0" presId="urn:microsoft.com/office/officeart/2005/8/layout/default"/>
    <dgm:cxn modelId="{F00051F0-C7B8-42E3-AB0B-D897B92B4342}" type="presParOf" srcId="{C702304A-EB88-4535-B01B-CFB13859859A}" destId="{D57C1321-8CD0-4987-B002-9A199EC8C793}" srcOrd="2" destOrd="0" presId="urn:microsoft.com/office/officeart/2005/8/layout/default"/>
    <dgm:cxn modelId="{0D88A1BF-8C84-49FD-BFB8-9E652433B6FE}" type="presParOf" srcId="{C702304A-EB88-4535-B01B-CFB13859859A}" destId="{E4CD2F89-C82A-4FE1-BC60-F7E22F2882B7}" srcOrd="3" destOrd="0" presId="urn:microsoft.com/office/officeart/2005/8/layout/default"/>
    <dgm:cxn modelId="{9FA8F8C4-3BB6-4661-A550-D019F2256FB9}" type="presParOf" srcId="{C702304A-EB88-4535-B01B-CFB13859859A}" destId="{A03AAF65-2B08-4AA1-BA1B-064C999545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DB4A8-608B-4520-A223-04BFFBEE017F}">
      <dsp:nvSpPr>
        <dsp:cNvPr id="0" name=""/>
        <dsp:cNvSpPr/>
      </dsp:nvSpPr>
      <dsp:spPr>
        <a:xfrm>
          <a:off x="116277" y="1043956"/>
          <a:ext cx="2415225" cy="1273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ритуала (начинать за заканчивать занятие одинаковым действием)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277" y="1043956"/>
        <a:ext cx="2415225" cy="1273271"/>
      </dsp:txXfrm>
    </dsp:sp>
    <dsp:sp modelId="{6C60E38A-251C-4B23-A463-AD875E39343A}">
      <dsp:nvSpPr>
        <dsp:cNvPr id="0" name=""/>
        <dsp:cNvSpPr/>
      </dsp:nvSpPr>
      <dsp:spPr>
        <a:xfrm>
          <a:off x="2347939" y="363456"/>
          <a:ext cx="2122118" cy="5901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похвалы, поощрения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7939" y="363456"/>
        <a:ext cx="2122118" cy="590110"/>
      </dsp:txXfrm>
    </dsp:sp>
    <dsp:sp modelId="{831466E2-7E7D-48D2-A6D7-4F743F898897}">
      <dsp:nvSpPr>
        <dsp:cNvPr id="0" name=""/>
        <dsp:cNvSpPr/>
      </dsp:nvSpPr>
      <dsp:spPr>
        <a:xfrm>
          <a:off x="4520522" y="380703"/>
          <a:ext cx="2122118" cy="5556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права на ошибку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0522" y="380703"/>
        <a:ext cx="2122118" cy="555617"/>
      </dsp:txXfrm>
    </dsp:sp>
    <dsp:sp modelId="{A208728D-872E-4EF3-8A9B-0919AF5A5924}">
      <dsp:nvSpPr>
        <dsp:cNvPr id="0" name=""/>
        <dsp:cNvSpPr/>
      </dsp:nvSpPr>
      <dsp:spPr>
        <a:xfrm>
          <a:off x="4792705" y="1051617"/>
          <a:ext cx="2122118" cy="1322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эмоциональной вовлечённости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2705" y="1051617"/>
        <a:ext cx="2122118" cy="1322228"/>
      </dsp:txXfrm>
    </dsp:sp>
    <dsp:sp modelId="{D214C000-A8C3-4336-A902-F701A6DBC3BA}">
      <dsp:nvSpPr>
        <dsp:cNvPr id="0" name=""/>
        <dsp:cNvSpPr/>
      </dsp:nvSpPr>
      <dsp:spPr>
        <a:xfrm>
          <a:off x="85506" y="399619"/>
          <a:ext cx="2122118" cy="5667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отсутствия образца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506" y="399619"/>
        <a:ext cx="2122118" cy="566758"/>
      </dsp:txXfrm>
    </dsp:sp>
    <dsp:sp modelId="{735F4C35-387C-4F9E-821E-F9F7BE930646}">
      <dsp:nvSpPr>
        <dsp:cNvPr id="0" name=""/>
        <dsp:cNvSpPr/>
      </dsp:nvSpPr>
      <dsp:spPr>
        <a:xfrm>
          <a:off x="2605564" y="1063719"/>
          <a:ext cx="2122118" cy="1273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личностного общения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5564" y="1063719"/>
        <a:ext cx="2122118" cy="1273271"/>
      </dsp:txXfrm>
    </dsp:sp>
    <dsp:sp modelId="{57125669-9445-4F4D-9D92-6B1538941A8C}">
      <dsp:nvSpPr>
        <dsp:cNvPr id="0" name=""/>
        <dsp:cNvSpPr/>
      </dsp:nvSpPr>
      <dsp:spPr>
        <a:xfrm>
          <a:off x="891041" y="2416012"/>
          <a:ext cx="2122118" cy="12732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авторства (подписывать все работы их автором)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041" y="2416012"/>
        <a:ext cx="2122118" cy="1273271"/>
      </dsp:txXfrm>
    </dsp:sp>
    <dsp:sp modelId="{02E57790-7431-47DF-9E0D-E46A9DDB1BE3}">
      <dsp:nvSpPr>
        <dsp:cNvPr id="0" name=""/>
        <dsp:cNvSpPr/>
      </dsp:nvSpPr>
      <dsp:spPr>
        <a:xfrm>
          <a:off x="3130789" y="2416012"/>
          <a:ext cx="2122118" cy="12732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Принцип диалогического обсуждения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0789" y="2416012"/>
        <a:ext cx="2122118" cy="1273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6D491-5777-437A-945E-636C01AC0B6A}">
      <dsp:nvSpPr>
        <dsp:cNvPr id="0" name=""/>
        <dsp:cNvSpPr/>
      </dsp:nvSpPr>
      <dsp:spPr>
        <a:xfrm>
          <a:off x="6095603" y="0"/>
          <a:ext cx="5005358" cy="20434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36195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Тексты сказок вызывают интенсивный эмоциональный резонанс как у детей, так и у взрослых. Образы сказок обращаются одновременно к двум психическим уровням: к уровню сознания и подсознания, что создает особые возможности при коммуникации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5603" y="0"/>
        <a:ext cx="5005358" cy="2043465"/>
      </dsp:txXfrm>
    </dsp:sp>
    <dsp:sp modelId="{D57C1321-8CD0-4987-B002-9A199EC8C793}">
      <dsp:nvSpPr>
        <dsp:cNvPr id="0" name=""/>
        <dsp:cNvSpPr/>
      </dsp:nvSpPr>
      <dsp:spPr>
        <a:xfrm>
          <a:off x="0" y="0"/>
          <a:ext cx="6041363" cy="19552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3600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сказкотерапии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основана на идее ценности метафоры как носителя информации:</a:t>
          </a:r>
        </a:p>
        <a:p>
          <a:pPr lvl="0" indent="3600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о жизненно важных явлениях; </a:t>
          </a:r>
        </a:p>
        <a:p>
          <a:pPr lvl="0" indent="3600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о жизненных ценностях; </a:t>
          </a:r>
        </a:p>
        <a:p>
          <a:pPr lvl="0" indent="3600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о внутреннем мире автора (в случае авторской сказки).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041363" cy="1955273"/>
      </dsp:txXfrm>
    </dsp:sp>
    <dsp:sp modelId="{A03AAF65-2B08-4AA1-BA1B-064C999545FF}">
      <dsp:nvSpPr>
        <dsp:cNvPr id="0" name=""/>
        <dsp:cNvSpPr/>
      </dsp:nvSpPr>
      <dsp:spPr>
        <a:xfrm>
          <a:off x="17794" y="2062103"/>
          <a:ext cx="5076415" cy="17977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441325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сказке в символической форме содержится информация о том как устроен мир, что происходит с человеком в разные периоды жизни, о ценностях, о самореализации, об отношениях между людьми и многом другом.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94" y="2062103"/>
        <a:ext cx="5076415" cy="1797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2C808-75F8-476B-8002-595F4F73C85C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31E4F-997E-4EEA-91E1-BD9A0AD56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3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31E4F-997E-4EEA-91E1-BD9A0AD56E2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6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1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1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4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5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5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1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3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7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AAF4-2613-45C4-AA9A-31F89BCAF24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61746-0F41-40C9-821D-665FD87F7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6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4303" y="1024759"/>
            <a:ext cx="9632731" cy="2404241"/>
          </a:xfr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txBody>
          <a:bodyPr>
            <a:no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Индивидуально-исследовательское задание с дисциплины «Арт-терапия»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 в работе с заключенными.</a:t>
            </a:r>
            <a:b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6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СКАЗКОТЕРПАИЯ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66863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метод, использующий сказочную форму для интеграции личности, развития творческих способностей, расширения сознания, совершенствования взаимодействия с окружающим миром. К сказкам обращались в своем творчестве известные зарубежные и отечественные психологи: Э.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Фромм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Э. Берн, Э.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Гарднер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Менегетти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Осорина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 Лисина, Е. Петрова, Р. Азовцева, Т.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Зинкевич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-Евстигнеева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ÐÐ°ÑÑÐ¸Ð½ÐºÐ¸ Ð¿Ð¾ Ð·Ð°Ð¿ÑÐ¾ÑÑ ÑÐºÐ°Ð·ÐºÐ¾ÑÐµÑÐ°Ð¿Ð¸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7"/>
          <a:stretch/>
        </p:blipFill>
        <p:spPr bwMode="auto">
          <a:xfrm>
            <a:off x="838200" y="3408085"/>
            <a:ext cx="5157405" cy="2895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/>
          <a:stretch/>
        </p:blipFill>
        <p:spPr bwMode="auto">
          <a:xfrm>
            <a:off x="6258910" y="3392488"/>
            <a:ext cx="5094890" cy="2911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7813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170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особенности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24551296"/>
              </p:ext>
            </p:extLst>
          </p:nvPr>
        </p:nvGraphicFramePr>
        <p:xfrm>
          <a:off x="581286" y="1549626"/>
          <a:ext cx="11100962" cy="700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01710" y="3720663"/>
            <a:ext cx="5880538" cy="1734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 являются основой для формирования «нравственного иммунитета» и поддержания «иммунной памяти». «Нравственный иммунитет» — способность человека к противостоянию негативным воздействиям исходящим из социума.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088" y="5580993"/>
            <a:ext cx="11083159" cy="9616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 возвращают и ребенка, и взрослого в состояние целостного восприятия мира. Дают возможность мечтать, активизируют творческий потенциал, передают знания о мире, о человеческих взаимоотношениях.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5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86" y="-24738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психологического анализа сказок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986" y="1835231"/>
            <a:ext cx="3499945" cy="18381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безусловного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внутреннего мира клиента. Данный принцип позволяет воспринимать мир, представленный в сказке, целостно,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безоценочно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1237" y="4057510"/>
            <a:ext cx="3476297" cy="17328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объективности. Рекомендуется рассмотреть сказку с разных точек зрения, исследовать разные ее «слои» и «грани».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1877" y="1762959"/>
            <a:ext cx="4792718" cy="198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результативности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анализ авторской сказки всегда обусловлен конкретной целью — формированием перспективных задач психологической работы с клиентом.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ÐÐ°ÑÑÐ¸Ð½ÐºÐ¸ Ð¿Ð¾ Ð·Ð°Ð¿ÑÐ¾ÑÑ ÑÐºÐ°Ð·ÐºÐ¾ÑÐµÑÐ°Ð¿Ð¸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r="6971"/>
          <a:stretch/>
        </p:blipFill>
        <p:spPr bwMode="auto">
          <a:xfrm>
            <a:off x="4579805" y="2002562"/>
            <a:ext cx="2039163" cy="1898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ÐÐ°ÑÑÐ¸Ð½ÐºÐ¸ Ð¿Ð¾ Ð·Ð°Ð¿ÑÐ¾ÑÑ ÑÐºÐ°Ð·ÐºÐ¾ÑÐµÑÐ°Ð¿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69" y="3901533"/>
            <a:ext cx="2781376" cy="2362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ÐÐ°ÑÑÐ¸Ð½ÐºÐ¸ Ð¿Ð¾ Ð·Ð°Ð¿ÑÐ¾ÑÑ ÑÐºÐ°Ð·ÐºÐ¾ÑÐµÑÐ°Ð¿Ð¸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24" y="3944434"/>
            <a:ext cx="4074153" cy="2319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7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характеристики арт-терапевтической сказки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4453"/>
            <a:ext cx="5704490" cy="4351338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ключевыми характеристиками понимаются качественные показатели, с помощью которых можно описать авторскую сказку. Ключевые характеристики помогают психологу выявить отправные точки анализа сказки для понимания внутреннего мира клиента и особенностей его взаимоотношений с окружающим миром.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характеристики сказки таковы: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энергоинформационное поле сказки;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тема сказки;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 сказки;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главного героя;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символическое поле.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79" y="1955112"/>
            <a:ext cx="3871153" cy="2905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ÐÐ°ÑÑÐ¸Ð½ÐºÐ¸ Ð¿Ð¾ Ð·Ð°Ð¿ÑÐ¾ÑÑ ÐºÐ½Ð¸Ð³Ð° Ð¿Ð½Ð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335">
            <a:off x="8294628" y="4423647"/>
            <a:ext cx="3782821" cy="23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ÐÐ°ÑÑÐ¸Ð½ÐºÐ¸ Ð¿Ð¾ Ð·Ð°Ð¿ÑÐ¾ÑÑ ÐºÐ½Ð¸Ð³Ð° Ð¿Ð½Ð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471">
            <a:off x="4660652" y="5041020"/>
            <a:ext cx="2598522" cy="15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ÐÐ°ÑÑÐ¸Ð½ÐºÐ¸ Ð¿Ð¾ Ð·Ð°Ð¿ÑÐ¾ÑÑ ÐºÐ½Ð¸Ð³Ð° Ð¿Ð½Ð³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043">
            <a:off x="9858014" y="44154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4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эффективности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081" y="1690688"/>
            <a:ext cx="5715000" cy="2079625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сказках дидактики, нравоучений; 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четких персонификаций; 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образность и метафоричность языка; 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защищенность;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тайны и волшебства.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ÐÐ°ÑÑÐ¸Ð½ÐºÐ¸ Ð¿Ð¾ Ð·Ð°Ð¿ÑÐ¾ÑÑ ÑÐºÐ°Ð·ÐºÐ¾ÑÐµÑÐ°Ð¿Ð¸Ñ Ð´Ð»Ñ Ð´ÐµÑÐµ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8" y="1690688"/>
            <a:ext cx="5182342" cy="45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ÐÐ°ÑÑÐ¸Ð½ÐºÐ¸ Ð¿Ð¾ Ð·Ð°Ð¿ÑÐ¾ÑÑ ÑÐºÐ°Ð·ÐºÐ¾ÑÐµÑÐ°Ð¿Ð¸Ñ Ð´Ð»Ñ Ð´ÐµÑÐµÐ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4" b="19063"/>
          <a:stretch/>
        </p:blipFill>
        <p:spPr bwMode="auto">
          <a:xfrm>
            <a:off x="6095081" y="3770313"/>
            <a:ext cx="5715000" cy="26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8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работы со сказкой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1436410"/>
            <a:ext cx="3067050" cy="3097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СКАЗОК</a:t>
            </a:r>
          </a:p>
          <a:p>
            <a:pPr indent="2667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прослушивания детьми сказки им задается ряд вопросов: как вы думаете, о чем эта сказка? кто из героев вам больше всего понравился? как вы думаете, почему тот или иной герой совершал те или иные поступки?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9515" y="1436410"/>
            <a:ext cx="3905250" cy="3097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СКАЗОК</a:t>
            </a:r>
          </a:p>
          <a:p>
            <a:pPr indent="2667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помогает проработать такие моменты, как развитие фантазии, воображения, способности 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децентрированию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Можно предложить ребенку рассказать сказку от имени других действующих лиц, участвующих или не участвующих в сказке.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57181" y="1436410"/>
            <a:ext cx="4152900" cy="3097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ПЕРЕПИСЫВАНИЕ СКАЗОК</a:t>
            </a:r>
          </a:p>
          <a:p>
            <a:pPr indent="2667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Дописывая сказку, вставляя ситуации или персонажей, клиент сам выбирает наиболее соответствующий его внутреннему состоянию поворот и находит тот вариант разрешения ситуаций, который позволяет освободиться ему от внутреннего напряжения.</a:t>
            </a:r>
          </a:p>
          <a:p>
            <a:pPr indent="266700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50" y="4667250"/>
            <a:ext cx="4438650" cy="17285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ИНСЦЕНИЗАЦИЯ СКАЗОК</a:t>
            </a:r>
          </a:p>
          <a:p>
            <a:pPr indent="3619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озволяет совершенствовать и проявлять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эмоции, которые обычно ребенок по каким-то причинам не может себе позволить проявить.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7300" y="4667250"/>
            <a:ext cx="6742781" cy="17285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СКАЗОК</a:t>
            </a:r>
          </a:p>
          <a:p>
            <a:pPr indent="2667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собственной сказке клиент отражает свою проблемную ситуацию и способы ее решения. Она дает возможность отреагировать значимые эмоции, выявить внутренние конфликты и затруднения. 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8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1626"/>
            <a:ext cx="6762750" cy="4886324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богатый терапевтический материал, который может быть использован во многих аспектах: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сказки как метафоры, вызывая свободные ассоциации, касающиеся личной жизни клиента;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 мотивам сказки, когда свободные ассоциации проявляются в рисунке, и дальше возможен анализ полученного графического материала;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поведения и мотивов действий персонажа служит поводом к обсуждению ценностей поведения человека, выявляет систему оценок человека в категориях «хорошо-плохо»;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роигрывание эпизодов сказки, что дает возможность почувствовать эмоционально значимые ситуации и проиграть эмоции;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сказки как притчи-нравоучения.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ÐÐ°ÑÑÐ¸Ð½ÐºÐ¸ Ð¿Ð¾ Ð·Ð°Ð¿ÑÐ¾ÑÑ ÑÐºÐ°Ð·ÐºÐ¾ÑÐµÑÐ°Ð¿Ð¸Ñ Ð´Ð»Ñ Ð²Ð·ÑÐ¾ÑÐ»Ñ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7" y="1571626"/>
            <a:ext cx="4064688" cy="2805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ÑÐºÐ°Ð·ÐºÐ¾ÑÐµÑÐ°Ð¿Ð¸Ñ Ð´Ð»Ñ Ð²Ð·ÑÐ¾ÑÐ»ÑÑ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7" y="4495801"/>
            <a:ext cx="4057094" cy="1975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9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Колин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Тисдейл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Арт-терапия с осужденными. По изданию: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Teasdale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Art Therapy as a Shared Forensic Investigation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Inscape. Vol.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№2. 1997.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32-40.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Мариан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Либманн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правонарушения в рисунках. По изданию: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Liebmann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'It Just Happened': Looking at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Crime'Events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/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 Therapy in Practice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Liebmann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(ed.)- London: Jessica Kingsley Publishers,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1990.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133-155.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Киселева М. В. Арт-терапия в работе с детьми: Руководство для детских психологов, педагогов, врачей и специалистов, работающих с детьми. — СПб.: Речь, 2006. — 160 с,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ÐÐ°ÑÑÐ¸Ð½ÐºÐ¸ Ð¿Ð¾ Ð·Ð°Ð¿ÑÐ¾ÑÑ ÐºÐ½Ð¸Ð³Ð° Ð¿Ð½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02" y="3935108"/>
            <a:ext cx="6246395" cy="24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0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 с заключенными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Вступление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Цели арт-терапии с заключенными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Принципы арт-терапии с заключенными на коррекционных занятиях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«История в картинках»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Заключение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Вступление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AutoNum type="arabicParenR"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особенности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AutoNum type="arabicParenR"/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Принципы психологического анализа сказок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AutoNum type="arabicParenR"/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эффективности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AutoNum type="arabicParenR"/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приемы работы со сказкой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AutoNum type="arabicParenR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AutoNum type="arabicParenR"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5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2531" y="1538288"/>
            <a:ext cx="7067550" cy="4351338"/>
          </a:xfrm>
        </p:spPr>
        <p:txBody>
          <a:bodyPr>
            <a:noAutofit/>
          </a:bodyPr>
          <a:lstStyle/>
          <a:p>
            <a:pPr marL="0" indent="3619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енность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изобрази­тельного творчества в работе с осужденными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несомненно доказана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неясным, насколько оно может понижать или, наоборот, повышать риск рецидивов.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Арт-терапевтическая работа с заключёнными должна состоять с разнообразных методов, учитывая адекват­ные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потребности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особенности.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методы могут включать: выступающие в качестве элементов в ком­плексе поведенческих программ, тематически ориентированные или фо­кусированные на решении определенных задач сессии, студийную рабо­ту под наблюдением арт-терапевта, а также кратко- и долгосрочную групповую или индивидуальную арт-терапию.</a:t>
            </a:r>
          </a:p>
          <a:p>
            <a:pPr marL="0" indent="36195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ÐÐ°ÑÑÐ¸Ð½ÐºÐ¸ Ð¿Ð¾ Ð·Ð°Ð¿ÑÐ¾ÑÑ Ð·Ð°ÐºÐ»ÑÑÐµÐ½Ð½Ñ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538288"/>
            <a:ext cx="4027473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·Ð°ÐºÐ»ÑÑÐµÐ½Ð½Ñ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3793333"/>
            <a:ext cx="4027473" cy="24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7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АРТ-ТЕРАПИЯ С ЗАКЛЮЧЕННЫМИ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6115050" cy="4651375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Определенным образом сложившиеся условия ведут к появлению у человека мотивации к совершению преступления. Действия правонару­шителя могут быть импульсивными либо заранее обдуманными. Психо­терапевтическая работа с ним имеет своей целью помощь в осознании предпосылок преступления, собственных действий и их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Психотерапевтическая работа с правонарушителем должна моти­вировать его к изменениям в личностных установках.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арт-терапии с заключенными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побудить клиентов учить­ся посредством того опыта, который ранее не был ими осознан.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арт-терапевтической работы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«вскрыть» логику и доводы тех или иных ранее неосознанных поступков. </a:t>
            </a:r>
          </a:p>
        </p:txBody>
      </p:sp>
      <p:pic>
        <p:nvPicPr>
          <p:cNvPr id="6146" name="Picture 2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81" y="1825624"/>
            <a:ext cx="4511637" cy="3007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3"/>
          <a:stretch/>
        </p:blipFill>
        <p:spPr bwMode="auto">
          <a:xfrm rot="20283912">
            <a:off x="7337156" y="4897194"/>
            <a:ext cx="1807907" cy="1288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9888">
            <a:off x="9529039" y="4692886"/>
            <a:ext cx="2297907" cy="1531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8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720725"/>
            <a:ext cx="10668000" cy="2708276"/>
          </a:xfr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отличие от пси­хотерапевтической работы с правонарушителями, предоставляет уни­кальную возможность для создания «документов», помогающих в после­дующем обсуждении.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арт-терапия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обладает магической способностью «разрушать поведенческие и ментальные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паттерны»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обусловливающие преступление.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Арт-терапевт создает общие условия для обоюдной рефлексивной фокусировки, помогающей клиенту-правонарушителю визуально объеди­нить различные аспекты своего опыта.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способно противостоять возможным социально опасным действиям, не оставляющим камня на камне от жизней правонарушите­лей и их жертв.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38550"/>
            <a:ext cx="3990142" cy="281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69" y="3638550"/>
            <a:ext cx="4275931" cy="281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1" t="10159" r="11954" b="677"/>
          <a:stretch/>
        </p:blipFill>
        <p:spPr bwMode="auto">
          <a:xfrm>
            <a:off x="4906168" y="3638550"/>
            <a:ext cx="1898517" cy="281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9975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арт-терапии с заключенными на коррекционных занятиях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3943350" cy="4556125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арт-терапии здесь основано на тех же принципах, что и в работе с другими группами клиентов. Правонарушители могут зани­маться арт-терапией как индивидуально, в соответствии с личными про­граммами, так и в группах, использующих определенные темы, значимые для всех участников. В такого рода группах изобразительная деятель­ность дополняется комментариями, на основе которых затем разворачи­ваются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69575682"/>
              </p:ext>
            </p:extLst>
          </p:nvPr>
        </p:nvGraphicFramePr>
        <p:xfrm>
          <a:off x="5102116" y="2101485"/>
          <a:ext cx="70898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282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в картинках»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66" y="1690688"/>
            <a:ext cx="6498018" cy="4725878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правонарушители не понимают, что привело их к преступлению; для них оно является лишь «свершившимся фактом». Даже те из них, кто неоднократно привлекался к суду, порой не осознают, как «все это могло произойти», и воспринимают содеянное ими «результатом случай­ного стечения обстоятельств», управлять которыми они не в состоянии.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«рассказа в картинках» помогает человеку воссоздать закон­чившуюся преступлением цепочку обстоятельств и поступков, предста­вить свой взгляд на нее. Это способствует осознанию альтернативных вариантов развития событий, не имевших бы таких тяжелых послед­ствий. Кроме того, становятся очевидными некоторые стереотипы кри­миногенного поведения, осознать которые очень сложно, если использу­ются лишь вербальные способы коммуникации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5408" r="3673" b="9147"/>
          <a:stretch/>
        </p:blipFill>
        <p:spPr bwMode="auto">
          <a:xfrm>
            <a:off x="488733" y="1690688"/>
            <a:ext cx="4367049" cy="231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ÑÐ°ÑÑÐºÐ°Ð· Ð² ÐºÐ°ÑÑÐ¸Ð½ÐºÐ°Ñ Ð°ÑÑ ÑÐµÑÐ°Ð¿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3" y="4122215"/>
            <a:ext cx="2058716" cy="20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/>
          <a:stretch/>
        </p:blipFill>
        <p:spPr bwMode="auto">
          <a:xfrm>
            <a:off x="2736633" y="4110913"/>
            <a:ext cx="2119149" cy="2040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1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669" y="438260"/>
            <a:ext cx="7504386" cy="5899478"/>
          </a:xfrm>
        </p:spPr>
        <p:txBody>
          <a:bodyPr>
            <a:normAutofit lnSpcReduction="10000"/>
          </a:bodyPr>
          <a:lstStyle/>
          <a:p>
            <a:pPr marL="0" indent="3619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заключенными, которые любят рисовать, проще использовать методику «рассказа в картинках», поскольку они получают удовольствие от самого процесса. Арт-терапевт предлагает порисовать, задавая тему связанную с содеянным преступлением (на последующих заданиях более откровенно направляя на тему). </a:t>
            </a:r>
          </a:p>
          <a:p>
            <a:pPr marL="0" indent="3619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клиент не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рисованием как процессом,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предлагается воспользоваться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техникой «рассказа в картинках», чтобы поведать мне о случившемся и о том, как он сам это воспринимает. Не­которые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заключенные отказываются по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страха перед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рисованием, также существуют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правонаруше­ния, которые вряд ли целесообразно исследовать с помощью данной тех­ники,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например,повторные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преступления.</a:t>
            </a:r>
          </a:p>
          <a:p>
            <a:pPr marL="0" indent="3619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работы клиент нуждается в помощи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из-за неуверен­ности в своих художественных возможностях, либо из-за того, что ему трудно вспомнить и объяснить случившееся. Создание серии рисунков предполагает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на полу­чение как можно большей информации о правонарушении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45" y="3582714"/>
            <a:ext cx="3673365" cy="275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r="6521"/>
          <a:stretch/>
        </p:blipFill>
        <p:spPr bwMode="auto">
          <a:xfrm>
            <a:off x="8071945" y="583324"/>
            <a:ext cx="3742584" cy="2824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¾ÑÐ¸ÑÐ½ÐµÐ²ÑÐ¹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29"/>
            <a:ext cx="12266362" cy="68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4606" y="1580328"/>
            <a:ext cx="6716505" cy="4757409"/>
          </a:xfrm>
        </p:spPr>
        <p:txBody>
          <a:bodyPr>
            <a:normAutofit lnSpcReduction="10000"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главным преимуществом арт-терапии с заключенными является то, что клиент готов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право­нарушение, воспринимая себя глазами другого человека. Благодаря это­му он оказывается в состоянии осознать возможность изменений соб­ственной жизни и постепенно перейти к реализации этой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возможности. Такая работа с осужденными требует достаточно длительного времени, но позволяет изучить взгляд правонару­шителей на свои преступления, что далеко не всегда бывает возможно с помощью только вербального контакта.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рисунки, оступившиеся люди нередко помещают себя в центр событий и благодаря этому осознают, что являются главными-дей­ствующими лицами, а не жертвами обстоятельств. Они начинают ощу­щать свою ответственность за происходящее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совершенное пре­ступление, и за перспективы дальнейшей жизни.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8"/>
            <a:ext cx="2164672" cy="1588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92488"/>
            <a:ext cx="4055936" cy="281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ÐÐ°ÑÑÐ¸Ð½ÐºÐ¸ Ð¿Ð¾ Ð·Ð°Ð¿ÑÐ¾ÑÑ ÑÐµÑÐ°Ð¿Ð¸Ñ Ñ Ð·Ð°ÐºÐ»ÑÑÐµÐ½Ð½ÑÐ¼Ð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2035" b="8531"/>
          <a:stretch/>
        </p:blipFill>
        <p:spPr bwMode="auto">
          <a:xfrm>
            <a:off x="3065335" y="1690688"/>
            <a:ext cx="1828801" cy="1626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5900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1616</Words>
  <Application>Microsoft Office PowerPoint</Application>
  <PresentationFormat>Широкоэкранный</PresentationFormat>
  <Paragraphs>96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Индивидуально-исследовательское задание с дисциплины «Арт-терапия» Арт-терапия в работе с заключенными. Сказкотерапия</vt:lpstr>
      <vt:lpstr>СОДЕРЖАНИЕ</vt:lpstr>
      <vt:lpstr>ВСТУПЛЕНИЕ </vt:lpstr>
      <vt:lpstr>ЦЕЛИ АРТ-ТЕРАПИЯ С ЗАКЛЮЧЕННЫМИ</vt:lpstr>
      <vt:lpstr>Презентация PowerPoint</vt:lpstr>
      <vt:lpstr>Принципы арт-терапии с заключенными на коррекционных занятиях</vt:lpstr>
      <vt:lpstr>«История в картинках»</vt:lpstr>
      <vt:lpstr>Презентация PowerPoint</vt:lpstr>
      <vt:lpstr>ЗАКЛЮЧЕНИЕ</vt:lpstr>
      <vt:lpstr>СКАЗКОТЕРПАИЯ</vt:lpstr>
      <vt:lpstr>Функциональные особенности сказкотерапии</vt:lpstr>
      <vt:lpstr>Принципы психологического анализа сказок</vt:lpstr>
      <vt:lpstr>Ключевые характеристики арт-терапевтической сказки</vt:lpstr>
      <vt:lpstr>Факторы эффективности сказкотерапии </vt:lpstr>
      <vt:lpstr>Основные приемы работы со сказкой </vt:lpstr>
      <vt:lpstr>ЗАКЛЮЧЕНИЕ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Индивидуально-исследовательское задание с дисциплины «Арт-терапия» Арт-терапия в социальной сфере. Арт-терапия в работе с осужденными</dc:title>
  <dc:creator>Светлана</dc:creator>
  <cp:lastModifiedBy>Олег</cp:lastModifiedBy>
  <cp:revision>51</cp:revision>
  <dcterms:created xsi:type="dcterms:W3CDTF">2018-11-13T13:41:35Z</dcterms:created>
  <dcterms:modified xsi:type="dcterms:W3CDTF">2020-04-02T18:27:00Z</dcterms:modified>
</cp:coreProperties>
</file>