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1" r:id="rId9"/>
    <p:sldId id="265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A93BB2-EB6C-4F55-B8B7-92783E355C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2D7978-FA7D-4159-906B-7731F5ABCD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3BB2-EB6C-4F55-B8B7-92783E355C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7978-FA7D-4159-906B-7731F5ABC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1A93BB2-EB6C-4F55-B8B7-92783E355C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2D7978-FA7D-4159-906B-7731F5ABC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3BB2-EB6C-4F55-B8B7-92783E355C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7978-FA7D-4159-906B-7731F5ABC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A93BB2-EB6C-4F55-B8B7-92783E355C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032D7978-FA7D-4159-906B-7731F5ABCD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3BB2-EB6C-4F55-B8B7-92783E355C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7978-FA7D-4159-906B-7731F5ABC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3BB2-EB6C-4F55-B8B7-92783E355C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7978-FA7D-4159-906B-7731F5ABC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3BB2-EB6C-4F55-B8B7-92783E355C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7978-FA7D-4159-906B-7731F5ABC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A93BB2-EB6C-4F55-B8B7-92783E355C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7978-FA7D-4159-906B-7731F5ABC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3BB2-EB6C-4F55-B8B7-92783E355C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7978-FA7D-4159-906B-7731F5ABC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3BB2-EB6C-4F55-B8B7-92783E355C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7978-FA7D-4159-906B-7731F5ABCD0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1A93BB2-EB6C-4F55-B8B7-92783E355C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2D7978-FA7D-4159-906B-7731F5ABCD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7199808" cy="2076648"/>
          </a:xfrm>
        </p:spPr>
        <p:txBody>
          <a:bodyPr>
            <a:normAutofit/>
          </a:bodyPr>
          <a:lstStyle/>
          <a:p>
            <a:r>
              <a:rPr lang="ru-RU" sz="5400" b="1" dirty="0" err="1" smtClean="0"/>
              <a:t>Драматерапия</a:t>
            </a:r>
            <a:endParaRPr lang="ru-RU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7416824" cy="590465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ОБМЕН</a:t>
            </a:r>
          </a:p>
          <a:p>
            <a:r>
              <a:rPr lang="ru-RU" dirty="0" smtClean="0"/>
              <a:t>— Задание каждому: возьмите из своих вещей какой-нибудь небольшой предмет — расческу, авторучку, ключ. Пока я считаю до двадцати, внимательно рассмотрите предмет... 19! 20! Обменяйтесь предметами с соседом. Рассмотрите этот новый предмет... 19! 20! Стоп! Теперь расскажите друг другу по очереди сначала об одном предмете, потом о другом, а сосед пусть проверяет вас.</a:t>
            </a:r>
          </a:p>
          <a:p>
            <a:r>
              <a:rPr lang="ru-RU" dirty="0" smtClean="0"/>
              <a:t>— Не пропускайте ни одной мельчайшей подробности! А что это за царапина на расческе, когда она появилась, отчего? Вспомните или придумайте это. Часы соседа — давно они у него? Он их купил или это подарок? Решите, кто подарил? Почему вы так решили?</a:t>
            </a:r>
          </a:p>
          <a:p>
            <a:r>
              <a:rPr lang="ru-RU" dirty="0" smtClean="0"/>
              <a:t>— Сосед вам поверил? Вы убедили его?</a:t>
            </a:r>
          </a:p>
          <a:p>
            <a:r>
              <a:rPr lang="ru-RU" dirty="0" smtClean="0"/>
              <a:t>Так тренировка зрительной памяти связывается с развитием воображения, неотделимого от наблюдательности.</a:t>
            </a:r>
            <a:r>
              <a:rPr lang="ru-RU" b="1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РАССМОТРИТЕ ЛЮДЕЙ!</a:t>
            </a:r>
          </a:p>
          <a:p>
            <a:r>
              <a:rPr lang="ru-RU" dirty="0" smtClean="0"/>
              <a:t>Задание: «Рассматриваю двух людей, отыскивая в них сходство или различие».</a:t>
            </a:r>
          </a:p>
          <a:p>
            <a:r>
              <a:rPr lang="ru-RU" dirty="0" smtClean="0"/>
              <a:t>— Каждый сидящий в этом полукруге пусть рассмотрит своего правого и левого соседа. Ничего похожего? А вы присмотритесь. Начните с поисков сходства. Волосы разных оттенков, но одинаково тонкие, мягкие. А вот — более жесткие, длинные. Руки — у одного широкая и короткая ладонь, у другого узкая, но обратите внимания на форму ногтей, на рисунок луночек — они очень похожи. Продолжайте поиски... Подумайте о характерах, об особенностях поведения.</a:t>
            </a:r>
          </a:p>
          <a:p>
            <a:r>
              <a:rPr lang="ru-RU" dirty="0" smtClean="0"/>
              <a:t>— Для чего вы рассматриваете их? Ах, вот что — хотите одному из них поручить роль другого в капустнике? А вы для чего рассматриваете?..</a:t>
            </a:r>
          </a:p>
          <a:p>
            <a:r>
              <a:rPr lang="ru-RU" dirty="0" smtClean="0"/>
              <a:t>— Задание для всех: наблюдая на улице за двумя собеседниками, отыскать, в чем они схожи друг с другом внутренне и внешне, несмотря на все их различия, и в чем именно состоит различие между ними — внешнее и внутреннее, по характерам.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Бетенски</a:t>
            </a:r>
            <a:r>
              <a:rPr lang="ru-RU" dirty="0" smtClean="0"/>
              <a:t> М. Что ты видишь? Новые методы </a:t>
            </a:r>
            <a:r>
              <a:rPr lang="ru-RU" dirty="0" err="1" smtClean="0"/>
              <a:t>арт-терапии</a:t>
            </a:r>
            <a:r>
              <a:rPr lang="ru-RU" dirty="0" smtClean="0"/>
              <a:t> [Текст] / М. </a:t>
            </a:r>
            <a:r>
              <a:rPr lang="ru-RU" dirty="0" err="1" smtClean="0"/>
              <a:t>Бетенски</a:t>
            </a:r>
            <a:r>
              <a:rPr lang="ru-RU" dirty="0" smtClean="0"/>
              <a:t>; Пер. с англ.М. Злотник. – М.: Изд-во </a:t>
            </a:r>
            <a:r>
              <a:rPr lang="ru-RU" dirty="0" err="1" smtClean="0"/>
              <a:t>ЭКСМО-Пресс</a:t>
            </a:r>
            <a:r>
              <a:rPr lang="ru-RU" dirty="0" smtClean="0"/>
              <a:t>, 2002. – 256 с.</a:t>
            </a:r>
          </a:p>
          <a:p>
            <a:endParaRPr lang="ru-RU" dirty="0" smtClean="0"/>
          </a:p>
          <a:p>
            <a:r>
              <a:rPr lang="ru-RU" i="1" dirty="0" smtClean="0"/>
              <a:t>Гиппиус С.В.</a:t>
            </a:r>
            <a:r>
              <a:rPr lang="ru-RU" dirty="0" smtClean="0"/>
              <a:t> Тренинг развития </a:t>
            </a:r>
            <a:r>
              <a:rPr lang="ru-RU" dirty="0" err="1" smtClean="0"/>
              <a:t>креативности</a:t>
            </a:r>
            <a:r>
              <a:rPr lang="ru-RU" dirty="0" smtClean="0"/>
              <a:t>. Гимнастика чувств.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СПб: Речь, 2001. 364 с.</a:t>
            </a:r>
          </a:p>
          <a:p>
            <a:endParaRPr lang="ru-RU" dirty="0" smtClean="0"/>
          </a:p>
          <a:p>
            <a:r>
              <a:rPr lang="ru-RU" dirty="0" smtClean="0"/>
              <a:t>Колошина Т.Ю. "</a:t>
            </a:r>
            <a:r>
              <a:rPr lang="ru-RU" dirty="0" err="1" smtClean="0"/>
              <a:t>Арт-терапия</a:t>
            </a:r>
            <a:r>
              <a:rPr lang="ru-RU" dirty="0" smtClean="0"/>
              <a:t>" Методические рекомендации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71184" cy="948720"/>
          </a:xfrm>
        </p:spPr>
        <p:txBody>
          <a:bodyPr/>
          <a:lstStyle/>
          <a:p>
            <a:r>
              <a:rPr lang="ru-RU" dirty="0" smtClean="0"/>
              <a:t>   Что такое </a:t>
            </a:r>
            <a:r>
              <a:rPr lang="ru-RU" dirty="0" err="1" smtClean="0"/>
              <a:t>Драматерапия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1256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Драма </a:t>
            </a:r>
            <a:r>
              <a:rPr lang="ru-RU" dirty="0" smtClean="0"/>
              <a:t>(греч. </a:t>
            </a:r>
            <a:r>
              <a:rPr lang="ru-RU" dirty="0" err="1" smtClean="0"/>
              <a:t>drama</a:t>
            </a:r>
            <a:r>
              <a:rPr lang="ru-RU" dirty="0" smtClean="0"/>
              <a:t>) — "действие" совершающееся. Она изображает, как правило, частную жизнь человека и его конфликт с обществом. При этом акцент часто делается на общечеловеческих противоречиях, воплощённых в поведении и поступках конкретных персонажей. </a:t>
            </a:r>
          </a:p>
          <a:p>
            <a:r>
              <a:rPr lang="ru-RU" b="1" dirty="0" err="1" smtClean="0"/>
              <a:t>Драматерапия</a:t>
            </a:r>
            <a:r>
              <a:rPr lang="ru-RU" dirty="0" smtClean="0"/>
              <a:t> — это новое направление </a:t>
            </a:r>
            <a:r>
              <a:rPr lang="ru-RU" dirty="0" err="1" smtClean="0"/>
              <a:t>арт-терапии</a:t>
            </a:r>
            <a:r>
              <a:rPr lang="ru-RU" dirty="0" smtClean="0"/>
              <a:t>, набирающее темп и становящееся модным в наши дни. </a:t>
            </a:r>
          </a:p>
          <a:p>
            <a:r>
              <a:rPr lang="ru-RU" dirty="0" smtClean="0"/>
              <a:t>Она использует такой широко распространённый технический приём, как драматизация, т.е. разыгрывание какого либо сюжета. И хотя оно называется </a:t>
            </a:r>
            <a:r>
              <a:rPr lang="ru-RU" dirty="0" err="1" smtClean="0"/>
              <a:t>драматерапией</a:t>
            </a:r>
            <a:r>
              <a:rPr lang="ru-RU" dirty="0" smtClean="0"/>
              <a:t>, в её основе лежит искусство театра, а не драматургия.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5253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Данное направление использует силу искусства в рамках терапевтического процесса для получения доступа к латентным исцеляющим ресурсам в работе с клиентами. </a:t>
            </a:r>
          </a:p>
          <a:p>
            <a:r>
              <a:rPr lang="ru-RU" dirty="0" smtClean="0"/>
              <a:t>В творческом самовыражении клиента отражается как причина,  так и природа психического расстройства, а также оно способствует </a:t>
            </a:r>
            <a:r>
              <a:rPr lang="ru-RU" dirty="0" err="1" smtClean="0"/>
              <a:t>реинтеграции</a:t>
            </a:r>
            <a:r>
              <a:rPr lang="ru-RU" dirty="0" smtClean="0"/>
              <a:t> и </a:t>
            </a:r>
            <a:r>
              <a:rPr lang="ru-RU" dirty="0" err="1" smtClean="0"/>
              <a:t>диссоциативных</a:t>
            </a:r>
            <a:r>
              <a:rPr lang="ru-RU" dirty="0" smtClean="0"/>
              <a:t> состояний клиента. </a:t>
            </a:r>
          </a:p>
          <a:p>
            <a:r>
              <a:rPr lang="ru-RU" dirty="0" smtClean="0"/>
              <a:t>Оно способствует внесению цельности в условиях разрозненности сознания и оказывает эффект исцеления травмированной самости, испытывающей страдания. </a:t>
            </a:r>
          </a:p>
          <a:p>
            <a:r>
              <a:rPr lang="ru-RU" b="1" dirty="0" smtClean="0"/>
              <a:t>Сферы применения </a:t>
            </a:r>
            <a:r>
              <a:rPr lang="ru-RU" b="1" dirty="0" err="1" smtClean="0"/>
              <a:t>драматерапии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Межличностные  и </a:t>
            </a:r>
            <a:r>
              <a:rPr lang="ru-RU" dirty="0" err="1" smtClean="0"/>
              <a:t>внутриличностные</a:t>
            </a:r>
            <a:r>
              <a:rPr lang="ru-RU" dirty="0" smtClean="0"/>
              <a:t> проблемы,</a:t>
            </a:r>
          </a:p>
          <a:p>
            <a:r>
              <a:rPr lang="ru-RU" dirty="0" err="1" smtClean="0"/>
              <a:t>Семейнаяи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детско-родительская терапия,</a:t>
            </a:r>
          </a:p>
          <a:p>
            <a:r>
              <a:rPr lang="ru-RU" dirty="0" err="1" smtClean="0"/>
              <a:t>Оргконсультирование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Развитие </a:t>
            </a:r>
            <a:r>
              <a:rPr lang="ru-RU" dirty="0" err="1" smtClean="0"/>
              <a:t>креативности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в определённой профессии,</a:t>
            </a:r>
          </a:p>
          <a:p>
            <a:r>
              <a:rPr lang="ru-RU" dirty="0" smtClean="0"/>
              <a:t>Пограничные расстройства,</a:t>
            </a:r>
          </a:p>
          <a:p>
            <a:r>
              <a:rPr lang="ru-RU" dirty="0" err="1" smtClean="0"/>
              <a:t>Психосоматика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293096"/>
            <a:ext cx="3995936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                 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7776864" cy="56166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Впервые идея использовать театрализованные постановки в психотерапии пришла в голову молодому румынскому психиатру </a:t>
            </a:r>
            <a:r>
              <a:rPr lang="ru-RU" dirty="0" err="1" smtClean="0"/>
              <a:t>Якобу</a:t>
            </a:r>
            <a:r>
              <a:rPr lang="ru-RU" dirty="0" smtClean="0"/>
              <a:t> Л. Морено в далеком 1921 году. </a:t>
            </a:r>
          </a:p>
          <a:p>
            <a:r>
              <a:rPr lang="ru-RU" dirty="0" smtClean="0"/>
              <a:t>Наблюдая за играми детей, он заметил, что, разыгрывая различные ситуации из взрослой жизни, дети постепенно преображаются и начинают вести себя в обычной жизни так же, как и в игровой ситуации.</a:t>
            </a:r>
          </a:p>
          <a:p>
            <a:r>
              <a:rPr lang="ru-RU" dirty="0" smtClean="0"/>
              <a:t> Затем, включаясь в игры детей и самостоятельно распределяя между ними роли, Морено подтвердил раннее наблюдение и решил попробовать перенести элементы детских игр в поле своей профессиональной деятельности. Так зародилось новое направление в групповой психотерапии – </a:t>
            </a:r>
            <a:r>
              <a:rPr lang="ru-RU" dirty="0" err="1" smtClean="0"/>
              <a:t>психодрама</a:t>
            </a:r>
            <a:r>
              <a:rPr lang="ru-RU" dirty="0" smtClean="0"/>
              <a:t> (дословно с греческого «действие души». – Прим. ред.). </a:t>
            </a:r>
          </a:p>
          <a:p>
            <a:r>
              <a:rPr lang="ru-RU" b="1" dirty="0" err="1" smtClean="0"/>
              <a:t>Драматерапия</a:t>
            </a:r>
            <a:r>
              <a:rPr lang="ru-RU" b="1" dirty="0" smtClean="0"/>
              <a:t> – это по сути одно из современных направлений </a:t>
            </a:r>
            <a:r>
              <a:rPr lang="ru-RU" b="1" dirty="0" err="1" smtClean="0"/>
              <a:t>психодрамы</a:t>
            </a:r>
            <a:r>
              <a:rPr lang="ru-RU" b="1" dirty="0" smtClean="0"/>
              <a:t> Морено.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различие между </a:t>
            </a:r>
            <a:r>
              <a:rPr lang="ru-RU" sz="3200" dirty="0" err="1" smtClean="0"/>
              <a:t>драматерапией</a:t>
            </a:r>
            <a:r>
              <a:rPr lang="ru-RU" sz="3200" dirty="0" smtClean="0"/>
              <a:t> и </a:t>
            </a:r>
            <a:r>
              <a:rPr lang="ru-RU" sz="3200" dirty="0" err="1" smtClean="0"/>
              <a:t>психодрамой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9416"/>
            <a:ext cx="7704856" cy="49879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Существует серьезное различие между </a:t>
            </a:r>
            <a:r>
              <a:rPr lang="ru-RU" dirty="0" err="1" smtClean="0"/>
              <a:t>драматерапией</a:t>
            </a:r>
            <a:r>
              <a:rPr lang="ru-RU" dirty="0" smtClean="0"/>
              <a:t> и </a:t>
            </a:r>
            <a:r>
              <a:rPr lang="ru-RU" dirty="0" err="1" smtClean="0"/>
              <a:t>психодрамой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Оно заключается в том, что </a:t>
            </a:r>
            <a:r>
              <a:rPr lang="ru-RU" dirty="0" err="1" smtClean="0"/>
              <a:t>психодрама</a:t>
            </a:r>
            <a:r>
              <a:rPr lang="ru-RU" dirty="0" smtClean="0"/>
              <a:t> использует для драматизации конкретный биографический материал, </a:t>
            </a:r>
            <a:r>
              <a:rPr lang="ru-RU" dirty="0" err="1" smtClean="0"/>
              <a:t>драматерапия</a:t>
            </a:r>
            <a:r>
              <a:rPr lang="ru-RU" dirty="0" smtClean="0"/>
              <a:t> не фокусируется на реальной жизни клиента.</a:t>
            </a:r>
          </a:p>
          <a:p>
            <a:r>
              <a:rPr lang="ru-RU" dirty="0" err="1" smtClean="0"/>
              <a:t>Психодрама</a:t>
            </a:r>
            <a:r>
              <a:rPr lang="ru-RU" dirty="0" smtClean="0"/>
              <a:t> играет реальную жизнь клиента, </a:t>
            </a:r>
            <a:r>
              <a:rPr lang="ru-RU" dirty="0" err="1" smtClean="0"/>
              <a:t>драматерапия</a:t>
            </a:r>
            <a:r>
              <a:rPr lang="ru-RU" dirty="0" smtClean="0"/>
              <a:t> – что угодно и чью угодно жизнь, что не вызывает страха, тревоги, боли. Я могу играть кого угодно. «Жизнь – игра, театр». </a:t>
            </a:r>
          </a:p>
          <a:p>
            <a:r>
              <a:rPr lang="ru-RU" dirty="0" smtClean="0"/>
              <a:t>Уровень, на котором «работает» </a:t>
            </a:r>
            <a:r>
              <a:rPr lang="ru-RU" dirty="0" err="1" smtClean="0"/>
              <a:t>драматерапия</a:t>
            </a:r>
            <a:r>
              <a:rPr lang="ru-RU" dirty="0" smtClean="0"/>
              <a:t>, очень различен: от конкретной жизненной задачи (как это сделать) до глубинных экзистенциальных вопросов (зачем я живу, в чем мое предназначение?).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Задачи, которые решаются </a:t>
            </a:r>
            <a:r>
              <a:rPr lang="ru-RU" dirty="0" err="1" smtClean="0"/>
              <a:t>драматерапией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9416"/>
            <a:ext cx="7632848" cy="49879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осознание своих телесных и поведенческих моделей,</a:t>
            </a:r>
          </a:p>
          <a:p>
            <a:r>
              <a:rPr lang="ru-RU" dirty="0" smtClean="0"/>
              <a:t>развитие спонтанности и </a:t>
            </a:r>
            <a:r>
              <a:rPr lang="ru-RU" dirty="0" err="1" smtClean="0"/>
              <a:t>импровизационности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развитие и совершенствование способности к "режиссуре" собственной жизни,</a:t>
            </a:r>
          </a:p>
          <a:p>
            <a:r>
              <a:rPr lang="ru-RU" dirty="0" smtClean="0"/>
              <a:t>возможность "переиграть" жизненные сценарии и паттерны,</a:t>
            </a:r>
          </a:p>
          <a:p>
            <a:r>
              <a:rPr lang="ru-RU" dirty="0" smtClean="0"/>
              <a:t>развитие телесной пластичности и пластики (телесной, эмоциональной, когнитивной),</a:t>
            </a:r>
          </a:p>
          <a:p>
            <a:r>
              <a:rPr lang="ru-RU" dirty="0" smtClean="0"/>
              <a:t>расширение репертуара поведенческих моделей,</a:t>
            </a:r>
          </a:p>
          <a:p>
            <a:r>
              <a:rPr lang="ru-RU" dirty="0" smtClean="0"/>
              <a:t>возможность стать иным (развитие множественности личности),</a:t>
            </a:r>
          </a:p>
          <a:p>
            <a:r>
              <a:rPr lang="ru-RU" dirty="0" smtClean="0"/>
              <a:t>возможность вернуться в прошлое и заглянуть в будущее.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техники </a:t>
            </a:r>
            <a:r>
              <a:rPr lang="ru-RU" dirty="0" err="1" smtClean="0"/>
              <a:t>драматерапии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9416"/>
            <a:ext cx="7776864" cy="505994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1.Сценические поклоны.</a:t>
            </a:r>
          </a:p>
          <a:p>
            <a:r>
              <a:rPr lang="ru-RU" dirty="0" smtClean="0"/>
              <a:t> 2. Сценическая пластика.</a:t>
            </a:r>
          </a:p>
          <a:p>
            <a:r>
              <a:rPr lang="ru-RU" dirty="0" smtClean="0"/>
              <a:t> 3. Работа с оружием.</a:t>
            </a:r>
          </a:p>
          <a:p>
            <a:r>
              <a:rPr lang="ru-RU" dirty="0" smtClean="0"/>
              <a:t> 4. Работа с голосом.</a:t>
            </a:r>
          </a:p>
          <a:p>
            <a:r>
              <a:rPr lang="ru-RU" dirty="0" smtClean="0"/>
              <a:t> 5. Беспредметные этюды.</a:t>
            </a:r>
          </a:p>
          <a:p>
            <a:r>
              <a:rPr lang="ru-RU" dirty="0" smtClean="0"/>
              <a:t> 6. Предметные этюды с символическими предметами (веревка, цепь, раковина, посох, корона, меч, маска, плащ, чаша, плат и т.п.).</a:t>
            </a:r>
          </a:p>
          <a:p>
            <a:r>
              <a:rPr lang="ru-RU" dirty="0" smtClean="0"/>
              <a:t> 7. Пантомима (стили, танец, сцены).</a:t>
            </a:r>
          </a:p>
          <a:p>
            <a:r>
              <a:rPr lang="ru-RU" dirty="0" smtClean="0"/>
              <a:t> 8. Театр импровизации («история театра», национальные ритуалы, национальный танец и др.).</a:t>
            </a:r>
          </a:p>
          <a:p>
            <a:r>
              <a:rPr lang="ru-RU" dirty="0" smtClean="0"/>
              <a:t> 9. Средневековая драма.</a:t>
            </a:r>
          </a:p>
          <a:p>
            <a:r>
              <a:rPr lang="ru-RU" dirty="0" smtClean="0"/>
              <a:t> 10. Драматизация сказки, мифа, легенды.</a:t>
            </a:r>
          </a:p>
          <a:p>
            <a:r>
              <a:rPr lang="ru-RU" dirty="0" smtClean="0"/>
              <a:t> 11. Драматизации снов, фантазий, страхов.</a:t>
            </a:r>
          </a:p>
          <a:p>
            <a:r>
              <a:rPr lang="ru-RU" dirty="0" smtClean="0"/>
              <a:t> 12. Театр абсурда.</a:t>
            </a:r>
          </a:p>
          <a:p>
            <a:r>
              <a:rPr lang="ru-RU" dirty="0" smtClean="0"/>
              <a:t> 13. Комедия </a:t>
            </a:r>
            <a:r>
              <a:rPr lang="ru-RU" dirty="0" err="1" smtClean="0"/>
              <a:t>дель</a:t>
            </a:r>
            <a:r>
              <a:rPr lang="ru-RU" dirty="0" smtClean="0"/>
              <a:t> арте.</a:t>
            </a:r>
          </a:p>
          <a:p>
            <a:r>
              <a:rPr lang="ru-RU" dirty="0" smtClean="0"/>
              <a:t> 14. Работа с большими куклами.</a:t>
            </a:r>
          </a:p>
          <a:p>
            <a:r>
              <a:rPr lang="ru-RU" dirty="0" smtClean="0"/>
              <a:t> 15. Площадные театры.</a:t>
            </a:r>
          </a:p>
          <a:p>
            <a:r>
              <a:rPr lang="ru-RU" dirty="0" smtClean="0"/>
              <a:t> 16. Карнавал («шествие умерших богов», «корабль </a:t>
            </a:r>
            <a:r>
              <a:rPr lang="ru-RU" dirty="0" err="1" smtClean="0"/>
              <a:t>дураков</a:t>
            </a:r>
            <a:r>
              <a:rPr lang="ru-RU" dirty="0" smtClean="0"/>
              <a:t>»).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76672"/>
            <a:ext cx="23812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920880" cy="73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dirty="0" err="1" smtClean="0"/>
              <a:t>Драматерапевтическая</a:t>
            </a:r>
            <a:r>
              <a:rPr lang="ru-RU" dirty="0" smtClean="0"/>
              <a:t> сессия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100392" cy="547260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Первая стадия </a:t>
            </a:r>
            <a:r>
              <a:rPr lang="ru-RU" dirty="0" smtClean="0"/>
              <a:t>заключается в подготовке к взаимодействию с другими людьми и взаимному раскрытию, в подготовке к активной работе воображения и совместимым поступкам, мыслям и чувствам, что может быть для людей необычным и вызывать тревогу. Первая стадия предполагает постепенное укрепление ощущения человеком своей способности оказывать поддержку другим членам группы и, в свою очередь, получать ее от них. В определенной мере она напоминает театральную репетицию или подготовку к выходу на сцену. </a:t>
            </a:r>
          </a:p>
          <a:p>
            <a:r>
              <a:rPr lang="ru-RU" b="1" dirty="0" smtClean="0"/>
              <a:t>Вторая стадия </a:t>
            </a:r>
            <a:r>
              <a:rPr lang="ru-RU" dirty="0" smtClean="0"/>
              <a:t>обладает более драматичным характером. При этом создается сценарий, исследуются прошлые ситуации и их изображение в новом свете, происходит освоение ролей и экспериментирование с ними. Даже если действие не носит выраженного драматического оттенка, участники группы могут по-новому взглянуть на мир и прожить различные события совершенно по-иному. При этом они испытают чувство приятного удивления от проживания тех событий и состояний, которые представлялись им вполне обыденными и ничем не примечательными. </a:t>
            </a:r>
          </a:p>
          <a:p>
            <a:r>
              <a:rPr lang="ru-RU" b="1" dirty="0" smtClean="0"/>
              <a:t>На третьей стадии </a:t>
            </a:r>
            <a:r>
              <a:rPr lang="ru-RU" dirty="0" smtClean="0"/>
              <a:t>к участникам возвращается привычный взгляд на мир и обычные способы поведения. Если содержанием второй стадии был обмен ролями с другими членами группы, отождествление с того или иного рода вымышленными персонажами и переход из обыденной реальности в альтернативную, воображаемую реальность, третья — последняя стадия </a:t>
            </a:r>
            <a:r>
              <a:rPr lang="ru-RU" dirty="0" err="1" smtClean="0"/>
              <a:t>драматерапевтического</a:t>
            </a:r>
            <a:r>
              <a:rPr lang="ru-RU" dirty="0" smtClean="0"/>
              <a:t> процесса — предполагает разотождествление с ролями и восстановление привычной для членов группы идентичности. Наличие трех стадий является обязательным свойством </a:t>
            </a:r>
            <a:r>
              <a:rPr lang="ru-RU" dirty="0" err="1" smtClean="0"/>
              <a:t>драматерапевтического</a:t>
            </a:r>
            <a:r>
              <a:rPr lang="ru-RU" dirty="0" smtClean="0"/>
              <a:t> процесса.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упражнения(примеры)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НА ЧТО ПОХОЖЕ?</a:t>
            </a:r>
          </a:p>
          <a:p>
            <a:r>
              <a:rPr lang="ru-RU" dirty="0" smtClean="0"/>
              <a:t>Леонардо да Винчи рекомендовал художнику развивать свою фантазию, рассматривая пятна на стенах: «Ты можешь увидеть там разные битвы, — утверждал он, — быстрые движения странных фигур, выражения лиц, одежды и бесконечно много вещей».</a:t>
            </a:r>
          </a:p>
          <a:p>
            <a:r>
              <a:rPr lang="ru-RU" dirty="0" smtClean="0"/>
              <a:t>Фантазия проявляется в работе воображения у человека с развитым ассоциативным мышлением, с тренированной зрительной памятью, основой образного мышления.</a:t>
            </a:r>
          </a:p>
          <a:p>
            <a:r>
              <a:rPr lang="ru-RU" dirty="0" smtClean="0"/>
              <a:t>Все, что нас окружает в комнате, может быть объектом фантазии — линии древесных слоев паркета, тени на потолке, складки занавесей, скатертей, одежды.</a:t>
            </a:r>
          </a:p>
          <a:p>
            <a:r>
              <a:rPr lang="ru-RU" dirty="0" smtClean="0"/>
              <a:t>Кинем на стол несколько спичек, пусть они упадут как попало.</a:t>
            </a:r>
          </a:p>
          <a:p>
            <a:r>
              <a:rPr lang="ru-RU" dirty="0" smtClean="0"/>
              <a:t>— Всмотритесь, — что это вам напоминает?</a:t>
            </a:r>
          </a:p>
          <a:p>
            <a:r>
              <a:rPr lang="ru-RU" dirty="0" smtClean="0"/>
              <a:t>— Бревна по реке плывут...</a:t>
            </a:r>
          </a:p>
          <a:p>
            <a:r>
              <a:rPr lang="ru-RU" dirty="0" smtClean="0"/>
              <a:t>— Медведь пасть оскалил — вот глаза!</a:t>
            </a:r>
          </a:p>
          <a:p>
            <a:r>
              <a:rPr lang="ru-RU" dirty="0" smtClean="0"/>
              <a:t>— Нет, у медведя не такие жесткие линии. Это — гриф. Расправил крылья, сейчас полетит...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</TotalTime>
  <Words>1406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Trebuchet MS</vt:lpstr>
      <vt:lpstr>Wingdings</vt:lpstr>
      <vt:lpstr>Wingdings 2</vt:lpstr>
      <vt:lpstr>Изящная</vt:lpstr>
      <vt:lpstr>Драматерапия</vt:lpstr>
      <vt:lpstr>   Что такое Драматерапия?</vt:lpstr>
      <vt:lpstr>Презентация PowerPoint</vt:lpstr>
      <vt:lpstr>                 история</vt:lpstr>
      <vt:lpstr>различие между драматерапией и психодрамой</vt:lpstr>
      <vt:lpstr>Задачи, которые решаются драматерапией:</vt:lpstr>
      <vt:lpstr>Основные техники драматерапии:</vt:lpstr>
      <vt:lpstr>  Драматерапевтическая сессия</vt:lpstr>
      <vt:lpstr>    упражнения(примеры)</vt:lpstr>
      <vt:lpstr>Презентация PowerPoint</vt:lpstr>
      <vt:lpstr>Презентация PowerPoint</vt:lpstr>
      <vt:lpstr>            литература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Драматерапия</dc:title>
  <dc:creator>Test</dc:creator>
  <cp:lastModifiedBy>Олег</cp:lastModifiedBy>
  <cp:revision>16</cp:revision>
  <dcterms:created xsi:type="dcterms:W3CDTF">2014-05-04T14:02:11Z</dcterms:created>
  <dcterms:modified xsi:type="dcterms:W3CDTF">2020-04-02T17:34:31Z</dcterms:modified>
</cp:coreProperties>
</file>