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9" r:id="rId19"/>
    <p:sldId id="277" r:id="rId20"/>
    <p:sldId id="278" r:id="rId21"/>
    <p:sldId id="268" r:id="rId22"/>
    <p:sldId id="270" r:id="rId23"/>
    <p:sldId id="271" r:id="rId2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147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88417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18346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67186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97746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91601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3D3374-3DAC-4657-87BE-2544B04C65F1}"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365563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3D3374-3DAC-4657-87BE-2544B04C65F1}" type="datetimeFigureOut">
              <a:rPr lang="ru-RU" smtClean="0"/>
              <a:t>01.11.2022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118298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3D3374-3DAC-4657-87BE-2544B04C65F1}" type="datetimeFigureOut">
              <a:rPr lang="ru-RU" smtClean="0"/>
              <a:t>01.11.2022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41007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3D3374-3DAC-4657-87BE-2544B04C65F1}" type="datetimeFigureOut">
              <a:rPr lang="ru-RU" smtClean="0"/>
              <a:t>01.11.2022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3956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3D3374-3DAC-4657-87BE-2544B04C65F1}"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285442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3D3374-3DAC-4657-87BE-2544B04C65F1}" type="datetimeFigureOut">
              <a:rPr lang="ru-RU" smtClean="0"/>
              <a:t>01.11.2022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86D21B-4873-44BA-A91B-9FAC63360F5B}" type="slidenum">
              <a:rPr lang="ru-RU" smtClean="0"/>
              <a:t>‹№›</a:t>
            </a:fld>
            <a:endParaRPr lang="ru-RU"/>
          </a:p>
        </p:txBody>
      </p:sp>
    </p:spTree>
    <p:extLst>
      <p:ext uri="{BB962C8B-B14F-4D97-AF65-F5344CB8AC3E}">
        <p14:creationId xmlns:p14="http://schemas.microsoft.com/office/powerpoint/2010/main" val="397921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D3374-3DAC-4657-87BE-2544B04C65F1}" type="datetimeFigureOut">
              <a:rPr lang="ru-RU" smtClean="0"/>
              <a:t>01.11.2022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6D21B-4873-44BA-A91B-9FAC63360F5B}" type="slidenum">
              <a:rPr lang="ru-RU" smtClean="0"/>
              <a:t>‹№›</a:t>
            </a:fld>
            <a:endParaRPr lang="ru-RU"/>
          </a:p>
        </p:txBody>
      </p:sp>
    </p:spTree>
    <p:extLst>
      <p:ext uri="{BB962C8B-B14F-4D97-AF65-F5344CB8AC3E}">
        <p14:creationId xmlns:p14="http://schemas.microsoft.com/office/powerpoint/2010/main" val="55448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2696"/>
            <a:ext cx="7772400" cy="1470025"/>
          </a:xfrm>
        </p:spPr>
        <p:txBody>
          <a:bodyPr/>
          <a:lstStyle/>
          <a:p>
            <a:r>
              <a:rPr lang="uk-UA" b="1" dirty="0" smtClean="0"/>
              <a:t>Договір зберігання</a:t>
            </a:r>
            <a:endParaRPr lang="uk-U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202660" cy="343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48" y="2501280"/>
            <a:ext cx="6202660" cy="343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7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Строк зберігання</a:t>
            </a:r>
            <a:endParaRPr lang="ru-RU" dirty="0"/>
          </a:p>
        </p:txBody>
      </p:sp>
      <p:sp>
        <p:nvSpPr>
          <p:cNvPr id="3" name="Объект 2"/>
          <p:cNvSpPr>
            <a:spLocks noGrp="1"/>
          </p:cNvSpPr>
          <p:nvPr>
            <p:ph sz="half" idx="1"/>
          </p:nvPr>
        </p:nvSpPr>
        <p:spPr/>
        <p:txBody>
          <a:bodyPr>
            <a:normAutofit fontScale="92500" lnSpcReduction="20000"/>
          </a:bodyPr>
          <a:lstStyle/>
          <a:p>
            <a:r>
              <a:rPr lang="uk-UA" b="1" dirty="0" smtClean="0"/>
              <a:t>строковий</a:t>
            </a:r>
          </a:p>
          <a:p>
            <a:pPr marL="0" indent="0">
              <a:buNone/>
            </a:pPr>
            <a:r>
              <a:rPr lang="uk-UA" dirty="0" smtClean="0"/>
              <a:t>Зберігач </a:t>
            </a:r>
            <a:r>
              <a:rPr lang="uk-UA" dirty="0"/>
              <a:t>не має права вимагати від поклажодавця достроково забрати своє майно, якщо в договорі обумовлено строк його </a:t>
            </a:r>
            <a:r>
              <a:rPr lang="uk-UA" dirty="0" smtClean="0"/>
              <a:t>дії.</a:t>
            </a:r>
          </a:p>
          <a:p>
            <a:pPr marL="0" indent="0" algn="just">
              <a:buNone/>
            </a:pPr>
            <a:r>
              <a:rPr lang="uk-UA" dirty="0" smtClean="0"/>
              <a:t>Поклажодавець </a:t>
            </a:r>
            <a:r>
              <a:rPr lang="uk-UA" dirty="0"/>
              <a:t>може у будь-який момент вимагати повернення майна, навіть, якщо строк дії договору ще не закінчився</a:t>
            </a:r>
            <a:endParaRPr lang="ru-RU" dirty="0"/>
          </a:p>
        </p:txBody>
      </p:sp>
      <p:sp>
        <p:nvSpPr>
          <p:cNvPr id="4" name="Объект 3"/>
          <p:cNvSpPr>
            <a:spLocks noGrp="1"/>
          </p:cNvSpPr>
          <p:nvPr>
            <p:ph sz="half" idx="2"/>
          </p:nvPr>
        </p:nvSpPr>
        <p:spPr/>
        <p:txBody>
          <a:bodyPr>
            <a:normAutofit fontScale="92500" lnSpcReduction="20000"/>
          </a:bodyPr>
          <a:lstStyle/>
          <a:p>
            <a:r>
              <a:rPr lang="uk-UA" b="1" dirty="0"/>
              <a:t>б</a:t>
            </a:r>
            <a:r>
              <a:rPr lang="uk-UA" b="1" dirty="0" smtClean="0"/>
              <a:t>езстроковий</a:t>
            </a:r>
          </a:p>
          <a:p>
            <a:endParaRPr lang="uk-UA" b="1" dirty="0"/>
          </a:p>
        </p:txBody>
      </p:sp>
    </p:spTree>
    <p:extLst>
      <p:ext uri="{BB962C8B-B14F-4D97-AF65-F5344CB8AC3E}">
        <p14:creationId xmlns:p14="http://schemas.microsoft.com/office/powerpoint/2010/main" val="3715244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12976"/>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994122"/>
          </a:xfrm>
        </p:spPr>
        <p:txBody>
          <a:bodyPr/>
          <a:lstStyle/>
          <a:p>
            <a:r>
              <a:rPr lang="uk-UA" b="1" dirty="0"/>
              <a:t>Плата за договором</a:t>
            </a:r>
            <a:endParaRPr lang="ru-RU" dirty="0"/>
          </a:p>
        </p:txBody>
      </p:sp>
      <p:sp>
        <p:nvSpPr>
          <p:cNvPr id="3" name="Объект 2"/>
          <p:cNvSpPr>
            <a:spLocks noGrp="1"/>
          </p:cNvSpPr>
          <p:nvPr>
            <p:ph idx="1"/>
          </p:nvPr>
        </p:nvSpPr>
        <p:spPr>
          <a:xfrm>
            <a:off x="457200" y="1340768"/>
            <a:ext cx="8229600" cy="5112568"/>
          </a:xfrm>
        </p:spPr>
        <p:txBody>
          <a:bodyPr>
            <a:normAutofit fontScale="77500" lnSpcReduction="20000"/>
          </a:bodyPr>
          <a:lstStyle/>
          <a:p>
            <a:pPr marL="0" indent="0" algn="just">
              <a:buNone/>
            </a:pPr>
            <a:r>
              <a:rPr lang="uk-UA" dirty="0">
                <a:solidFill>
                  <a:srgbClr val="002060"/>
                </a:solidFill>
              </a:rPr>
              <a:t>Плата за зберігання та строки її внесення встановлюються договором </a:t>
            </a:r>
            <a:r>
              <a:rPr lang="uk-UA" dirty="0" smtClean="0">
                <a:solidFill>
                  <a:srgbClr val="002060"/>
                </a:solidFill>
              </a:rPr>
              <a:t>зберігання.</a:t>
            </a:r>
          </a:p>
          <a:p>
            <a:pPr marL="0" indent="0">
              <a:buNone/>
            </a:pPr>
            <a:endParaRPr lang="uk-UA" dirty="0" smtClean="0">
              <a:solidFill>
                <a:srgbClr val="002060"/>
              </a:solidFill>
            </a:endParaRPr>
          </a:p>
          <a:p>
            <a:pPr marL="0" indent="0" algn="just">
              <a:buNone/>
            </a:pPr>
            <a:r>
              <a:rPr lang="uk-UA" dirty="0" smtClean="0">
                <a:solidFill>
                  <a:srgbClr val="002060"/>
                </a:solidFill>
              </a:rPr>
              <a:t>Витрати </a:t>
            </a:r>
            <a:r>
              <a:rPr lang="uk-UA" dirty="0">
                <a:solidFill>
                  <a:srgbClr val="002060"/>
                </a:solidFill>
              </a:rPr>
              <a:t>зберігача на зберігання речі можуть бути включені до плати за </a:t>
            </a:r>
            <a:r>
              <a:rPr lang="uk-UA" dirty="0" smtClean="0">
                <a:solidFill>
                  <a:srgbClr val="002060"/>
                </a:solidFill>
              </a:rPr>
              <a:t>зберігання.</a:t>
            </a:r>
          </a:p>
          <a:p>
            <a:pPr marL="0" indent="0">
              <a:buNone/>
            </a:pPr>
            <a:endParaRPr lang="uk-UA" dirty="0">
              <a:solidFill>
                <a:srgbClr val="002060"/>
              </a:solidFill>
            </a:endParaRPr>
          </a:p>
          <a:p>
            <a:pPr marL="0" indent="0" algn="just">
              <a:buNone/>
            </a:pPr>
            <a:r>
              <a:rPr lang="uk-UA" dirty="0" smtClean="0">
                <a:solidFill>
                  <a:srgbClr val="002060"/>
                </a:solidFill>
              </a:rPr>
              <a:t>Витрати</a:t>
            </a:r>
            <a:r>
              <a:rPr lang="uk-UA" dirty="0">
                <a:solidFill>
                  <a:srgbClr val="002060"/>
                </a:solidFill>
              </a:rPr>
              <a:t>, які сторони не могли передбачити при укладенні договору зберігання (</a:t>
            </a:r>
            <a:r>
              <a:rPr lang="uk-UA" b="1" dirty="0">
                <a:solidFill>
                  <a:srgbClr val="002060"/>
                </a:solidFill>
              </a:rPr>
              <a:t>надзвичайні витрати</a:t>
            </a:r>
            <a:r>
              <a:rPr lang="uk-UA" dirty="0">
                <a:solidFill>
                  <a:srgbClr val="002060"/>
                </a:solidFill>
              </a:rPr>
              <a:t>), відшкодовуються понад плату, яка належить зберігачеві</a:t>
            </a:r>
            <a:r>
              <a:rPr lang="uk-UA" dirty="0" smtClean="0">
                <a:solidFill>
                  <a:srgbClr val="002060"/>
                </a:solidFill>
              </a:rPr>
              <a:t>.</a:t>
            </a:r>
          </a:p>
          <a:p>
            <a:pPr marL="0" indent="0" algn="just">
              <a:buNone/>
            </a:pPr>
            <a:endParaRPr lang="uk-UA" dirty="0" smtClean="0">
              <a:solidFill>
                <a:srgbClr val="002060"/>
              </a:solidFill>
            </a:endParaRPr>
          </a:p>
          <a:p>
            <a:pPr marL="0" indent="0" algn="just">
              <a:buNone/>
            </a:pPr>
            <a:r>
              <a:rPr lang="uk-UA" dirty="0">
                <a:solidFill>
                  <a:srgbClr val="002060"/>
                </a:solidFill>
              </a:rPr>
              <a:t>При безвідплатному зберіганні поклажодавець зобов'язаний відшкодувати зберігачеві здійснені ним витрати на зберігання речі, якщо інше не встановлено договором або законом</a:t>
            </a:r>
            <a:endParaRPr lang="ru-RU" dirty="0">
              <a:solidFill>
                <a:srgbClr val="002060"/>
              </a:solidFill>
            </a:endParaRPr>
          </a:p>
        </p:txBody>
      </p:sp>
    </p:spTree>
    <p:extLst>
      <p:ext uri="{BB962C8B-B14F-4D97-AF65-F5344CB8AC3E}">
        <p14:creationId xmlns:p14="http://schemas.microsoft.com/office/powerpoint/2010/main" val="265566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2. Права </a:t>
            </a:r>
            <a:r>
              <a:rPr lang="uk-UA" b="1" dirty="0"/>
              <a:t>та обов'язки сторін за договором зберігання</a:t>
            </a:r>
            <a:endParaRPr lang="ru-RU" dirty="0"/>
          </a:p>
        </p:txBody>
      </p:sp>
      <p:sp>
        <p:nvSpPr>
          <p:cNvPr id="3" name="Объект 2"/>
          <p:cNvSpPr>
            <a:spLocks noGrp="1"/>
          </p:cNvSpPr>
          <p:nvPr>
            <p:ph sz="half" idx="1"/>
          </p:nvPr>
        </p:nvSpPr>
        <p:spPr/>
        <p:txBody>
          <a:bodyPr>
            <a:normAutofit fontScale="85000" lnSpcReduction="20000"/>
          </a:bodyPr>
          <a:lstStyle/>
          <a:p>
            <a:pPr marL="0" indent="0">
              <a:buNone/>
            </a:pPr>
            <a:r>
              <a:rPr lang="uk-UA" b="1" dirty="0"/>
              <a:t>Обов</a:t>
            </a:r>
            <a:r>
              <a:rPr lang="uk-UA" dirty="0"/>
              <a:t>'</a:t>
            </a:r>
            <a:r>
              <a:rPr lang="uk-UA" b="1" dirty="0"/>
              <a:t>язки </a:t>
            </a:r>
            <a:r>
              <a:rPr lang="uk-UA" b="1" dirty="0" smtClean="0"/>
              <a:t>зберігача</a:t>
            </a:r>
          </a:p>
          <a:p>
            <a:pPr marL="0" indent="0">
              <a:buNone/>
            </a:pPr>
            <a:r>
              <a:rPr lang="uk-UA" dirty="0"/>
              <a:t>– прийняти річ на зберігання (для професійних зберігачів, які зберігають речі на складах (у камерах, приміщеннях) загального користування</a:t>
            </a:r>
            <a:r>
              <a:rPr lang="uk-UA" dirty="0" smtClean="0"/>
              <a:t>)</a:t>
            </a:r>
          </a:p>
          <a:p>
            <a:pPr marL="0" indent="0">
              <a:buNone/>
            </a:pPr>
            <a:endParaRPr lang="uk-UA" dirty="0" smtClean="0"/>
          </a:p>
          <a:p>
            <a:pPr marL="0" indent="0">
              <a:buNone/>
            </a:pPr>
            <a:r>
              <a:rPr lang="uk-UA" dirty="0"/>
              <a:t>– вживати усіх заходів, встановлених договором, законом, іншими актами цивільного законодавства, для забезпечення схоронності речі</a:t>
            </a:r>
            <a:endParaRPr lang="uk-UA" dirty="0" smtClean="0"/>
          </a:p>
          <a:p>
            <a:pPr marL="0" indent="0">
              <a:buNone/>
            </a:pPr>
            <a:endParaRPr lang="ru-RU" dirty="0"/>
          </a:p>
        </p:txBody>
      </p:sp>
      <p:sp>
        <p:nvSpPr>
          <p:cNvPr id="4" name="Объект 3"/>
          <p:cNvSpPr>
            <a:spLocks noGrp="1"/>
          </p:cNvSpPr>
          <p:nvPr>
            <p:ph sz="half" idx="2"/>
          </p:nvPr>
        </p:nvSpPr>
        <p:spPr>
          <a:xfrm>
            <a:off x="4648200" y="1600200"/>
            <a:ext cx="4038600" cy="4997152"/>
          </a:xfrm>
        </p:spPr>
        <p:txBody>
          <a:bodyPr>
            <a:normAutofit fontScale="85000" lnSpcReduction="20000"/>
          </a:bodyPr>
          <a:lstStyle/>
          <a:p>
            <a:pPr marL="0" indent="0">
              <a:buNone/>
            </a:pPr>
            <a:r>
              <a:rPr lang="uk-UA" b="1" dirty="0"/>
              <a:t>Обов</a:t>
            </a:r>
            <a:r>
              <a:rPr lang="uk-UA" dirty="0"/>
              <a:t>'</a:t>
            </a:r>
            <a:r>
              <a:rPr lang="uk-UA" b="1" dirty="0"/>
              <a:t>язки </a:t>
            </a:r>
            <a:r>
              <a:rPr lang="uk-UA" b="1" dirty="0" smtClean="0"/>
              <a:t>поклажодавця</a:t>
            </a:r>
          </a:p>
          <a:p>
            <a:pPr marL="0" indent="0">
              <a:buNone/>
            </a:pPr>
            <a:r>
              <a:rPr lang="uk-UA" dirty="0"/>
              <a:t>– поклажодавець, який не передав річ на зберігання (була попередня домовленість про передання речі на зберігання), зобов'язаний відшкодувати зберігачеві збитки, завдані йому у зв'язку з тим, що зберігання не відбулося, якщо він в розумний строк не попередив зберігача про відмову від договору </a:t>
            </a:r>
            <a:r>
              <a:rPr lang="uk-UA" dirty="0" smtClean="0"/>
              <a:t>зберігання</a:t>
            </a:r>
          </a:p>
          <a:p>
            <a:pPr marL="0" indent="0">
              <a:buNone/>
            </a:pPr>
            <a:r>
              <a:rPr lang="uk-UA" dirty="0"/>
              <a:t>– забрати річ після закінчення строку зберігання</a:t>
            </a:r>
            <a:endParaRPr lang="ru-RU" dirty="0"/>
          </a:p>
        </p:txBody>
      </p:sp>
    </p:spTree>
    <p:extLst>
      <p:ext uri="{BB962C8B-B14F-4D97-AF65-F5344CB8AC3E}">
        <p14:creationId xmlns:p14="http://schemas.microsoft.com/office/powerpoint/2010/main" val="181165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Права та обов'язки сторін за договором зберігання</a:t>
            </a:r>
            <a:r>
              <a:rPr lang="uk-UA" sz="2200" dirty="0" smtClean="0"/>
              <a:t> (продовження)</a:t>
            </a:r>
            <a:endParaRPr lang="uk-UA" sz="2200" dirty="0"/>
          </a:p>
        </p:txBody>
      </p:sp>
      <p:sp>
        <p:nvSpPr>
          <p:cNvPr id="3" name="Объект 2"/>
          <p:cNvSpPr>
            <a:spLocks noGrp="1"/>
          </p:cNvSpPr>
          <p:nvPr>
            <p:ph sz="half" idx="1"/>
          </p:nvPr>
        </p:nvSpPr>
        <p:spPr>
          <a:xfrm>
            <a:off x="457200" y="1600200"/>
            <a:ext cx="4038600" cy="4925144"/>
          </a:xfrm>
        </p:spPr>
        <p:txBody>
          <a:bodyPr>
            <a:noAutofit/>
          </a:bodyPr>
          <a:lstStyle/>
          <a:p>
            <a:pPr marL="0" indent="0" algn="ctr">
              <a:buNone/>
            </a:pPr>
            <a:r>
              <a:rPr lang="uk-UA" sz="2200" b="1" dirty="0"/>
              <a:t>Обов</a:t>
            </a:r>
            <a:r>
              <a:rPr lang="uk-UA" sz="2200" dirty="0"/>
              <a:t>'</a:t>
            </a:r>
            <a:r>
              <a:rPr lang="uk-UA" sz="2200" b="1" dirty="0"/>
              <a:t>язки зберігача</a:t>
            </a:r>
          </a:p>
          <a:p>
            <a:pPr marL="0" indent="0">
              <a:buNone/>
            </a:pPr>
            <a:r>
              <a:rPr lang="uk-UA" sz="2200" dirty="0"/>
              <a:t>– виконувати свої обов'язки за договором зберігання </a:t>
            </a:r>
            <a:r>
              <a:rPr lang="uk-UA" sz="2200" dirty="0" smtClean="0"/>
              <a:t>особисто</a:t>
            </a:r>
          </a:p>
          <a:p>
            <a:pPr marL="0" indent="0">
              <a:buNone/>
            </a:pPr>
            <a:r>
              <a:rPr lang="uk-UA" sz="2200" dirty="0" smtClean="0"/>
              <a:t>– </a:t>
            </a:r>
            <a:r>
              <a:rPr lang="uk-UA" sz="2200" dirty="0"/>
              <a:t>негайно повідомити поклажодавця про необхідність зміни умов зберігання речі і отримати його </a:t>
            </a:r>
            <a:r>
              <a:rPr lang="uk-UA" sz="2200" dirty="0" smtClean="0"/>
              <a:t>відповідь</a:t>
            </a:r>
          </a:p>
          <a:p>
            <a:pPr marL="0" indent="0">
              <a:buNone/>
            </a:pPr>
            <a:r>
              <a:rPr lang="uk-UA" sz="2200" dirty="0"/>
              <a:t>– повернути поклажодавцеві річ, яка була передана на зберігання, або відповідну кількість речей такого самого роду та такої самої якості</a:t>
            </a:r>
            <a:endParaRPr lang="ru-RU" sz="2200" dirty="0"/>
          </a:p>
        </p:txBody>
      </p:sp>
      <p:sp>
        <p:nvSpPr>
          <p:cNvPr id="5" name="Объект 4"/>
          <p:cNvSpPr>
            <a:spLocks noGrp="1"/>
          </p:cNvSpPr>
          <p:nvPr>
            <p:ph sz="half" idx="2"/>
          </p:nvPr>
        </p:nvSpPr>
        <p:spPr>
          <a:xfrm>
            <a:off x="4648200" y="1600200"/>
            <a:ext cx="4038600" cy="4925144"/>
          </a:xfrm>
        </p:spPr>
        <p:txBody>
          <a:bodyPr>
            <a:normAutofit fontScale="70000" lnSpcReduction="20000"/>
          </a:bodyPr>
          <a:lstStyle/>
          <a:p>
            <a:pPr marL="0" indent="0" algn="ctr">
              <a:buNone/>
            </a:pPr>
            <a:r>
              <a:rPr lang="uk-UA" sz="3400" b="1" dirty="0"/>
              <a:t>Обов</a:t>
            </a:r>
            <a:r>
              <a:rPr lang="uk-UA" sz="3400" dirty="0"/>
              <a:t>'</a:t>
            </a:r>
            <a:r>
              <a:rPr lang="uk-UA" sz="3400" b="1" dirty="0"/>
              <a:t>язки зберігача</a:t>
            </a:r>
          </a:p>
          <a:p>
            <a:pPr marL="0" indent="0">
              <a:buNone/>
            </a:pPr>
            <a:r>
              <a:rPr lang="uk-UA" dirty="0"/>
              <a:t>–</a:t>
            </a:r>
            <a:r>
              <a:rPr lang="uk-UA" sz="3100" dirty="0"/>
              <a:t> якщо річ пошкоджена або виникли реальна загроза її пошкодження чи інші обставини, що не дають змоги забезпечити її схоронність, а вжиття заходів з боку поклажодавця очікувати неможливо, зберігач має право продати річ або її частину</a:t>
            </a:r>
          </a:p>
          <a:p>
            <a:pPr marL="0" indent="0">
              <a:buNone/>
            </a:pPr>
            <a:r>
              <a:rPr lang="uk-UA" sz="3100" dirty="0"/>
              <a:t>– договором зберігання, в якому зберігачем є </a:t>
            </a:r>
            <a:r>
              <a:rPr lang="uk-UA" sz="3100" b="1" dirty="0"/>
              <a:t>професійний зберігач</a:t>
            </a:r>
            <a:r>
              <a:rPr lang="uk-UA" sz="3100" dirty="0"/>
              <a:t>, може бути встановлений обов'язок зберігача зберігати річ, яка буде передана зберігачеві в майбутньому</a:t>
            </a:r>
          </a:p>
          <a:p>
            <a:endParaRPr lang="ru-RU" dirty="0"/>
          </a:p>
        </p:txBody>
      </p:sp>
    </p:spTree>
    <p:extLst>
      <p:ext uri="{BB962C8B-B14F-4D97-AF65-F5344CB8AC3E}">
        <p14:creationId xmlns:p14="http://schemas.microsoft.com/office/powerpoint/2010/main" val="195302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Права та обов'язки сторін за договором зберігання</a:t>
            </a:r>
            <a:r>
              <a:rPr lang="uk-UA" sz="2200" dirty="0"/>
              <a:t> (продовження)</a:t>
            </a:r>
            <a:endParaRPr lang="ru-RU" dirty="0"/>
          </a:p>
        </p:txBody>
      </p:sp>
      <p:sp>
        <p:nvSpPr>
          <p:cNvPr id="3" name="Объект 2"/>
          <p:cNvSpPr>
            <a:spLocks noGrp="1"/>
          </p:cNvSpPr>
          <p:nvPr>
            <p:ph sz="half" idx="1"/>
          </p:nvPr>
        </p:nvSpPr>
        <p:spPr/>
        <p:txBody>
          <a:bodyPr>
            <a:normAutofit fontScale="85000" lnSpcReduction="20000"/>
          </a:bodyPr>
          <a:lstStyle/>
          <a:p>
            <a:pPr marL="0" indent="0">
              <a:buNone/>
            </a:pPr>
            <a:r>
              <a:rPr lang="uk-UA" b="1" dirty="0"/>
              <a:t>Права поклажодавця:</a:t>
            </a:r>
            <a:endParaRPr lang="ru-RU" dirty="0"/>
          </a:p>
          <a:p>
            <a:pPr marL="0" indent="0">
              <a:buNone/>
            </a:pPr>
            <a:r>
              <a:rPr lang="uk-UA" dirty="0"/>
              <a:t>– передача майна на зберігання</a:t>
            </a:r>
            <a:endParaRPr lang="ru-RU" dirty="0"/>
          </a:p>
        </p:txBody>
      </p:sp>
      <p:sp>
        <p:nvSpPr>
          <p:cNvPr id="4" name="Объект 3"/>
          <p:cNvSpPr>
            <a:spLocks noGrp="1"/>
          </p:cNvSpPr>
          <p:nvPr>
            <p:ph sz="half" idx="2"/>
          </p:nvPr>
        </p:nvSpPr>
        <p:spPr/>
        <p:txBody>
          <a:bodyPr>
            <a:normAutofit fontScale="85000" lnSpcReduction="20000"/>
          </a:bodyPr>
          <a:lstStyle/>
          <a:p>
            <a:pPr marL="0" indent="0">
              <a:buNone/>
            </a:pPr>
            <a:r>
              <a:rPr lang="uk-UA" b="1" dirty="0"/>
              <a:t>Права зберігача:</a:t>
            </a:r>
            <a:endParaRPr lang="ru-RU" dirty="0"/>
          </a:p>
          <a:p>
            <a:pPr marL="0" indent="0">
              <a:buNone/>
            </a:pPr>
            <a:r>
              <a:rPr lang="uk-UA" dirty="0"/>
              <a:t>– на пропорційну частину плати, якщо зберігання припинилося достроково через обставини, за які зберігач не </a:t>
            </a:r>
            <a:r>
              <a:rPr lang="uk-UA" dirty="0" smtClean="0"/>
              <a:t>відповідає</a:t>
            </a:r>
          </a:p>
          <a:p>
            <a:pPr marL="0" indent="0">
              <a:buNone/>
            </a:pPr>
            <a:endParaRPr lang="uk-UA" dirty="0"/>
          </a:p>
          <a:p>
            <a:pPr marL="0" indent="0">
              <a:buNone/>
            </a:pPr>
            <a:r>
              <a:rPr lang="uk-UA" dirty="0"/>
              <a:t>Зберігач не має права без згоди поклажодавця користуватися річчю, переданою йому на зберігання, а також передавати її у користування іншій особі</a:t>
            </a:r>
            <a:endParaRPr lang="ru-RU" dirty="0"/>
          </a:p>
        </p:txBody>
      </p:sp>
    </p:spTree>
    <p:extLst>
      <p:ext uri="{BB962C8B-B14F-4D97-AF65-F5344CB8AC3E}">
        <p14:creationId xmlns:p14="http://schemas.microsoft.com/office/powerpoint/2010/main" val="355553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Відповідальність сторін за договором</a:t>
            </a:r>
            <a:endParaRPr lang="uk-UA" dirty="0"/>
          </a:p>
        </p:txBody>
      </p:sp>
      <p:sp>
        <p:nvSpPr>
          <p:cNvPr id="3" name="Объект 2"/>
          <p:cNvSpPr>
            <a:spLocks noGrp="1"/>
          </p:cNvSpPr>
          <p:nvPr>
            <p:ph sz="half" idx="1"/>
          </p:nvPr>
        </p:nvSpPr>
        <p:spPr>
          <a:xfrm>
            <a:off x="457200" y="1600200"/>
            <a:ext cx="4038600" cy="4997152"/>
          </a:xfrm>
        </p:spPr>
        <p:txBody>
          <a:bodyPr>
            <a:normAutofit fontScale="62500" lnSpcReduction="20000"/>
          </a:bodyPr>
          <a:lstStyle/>
          <a:p>
            <a:pPr marL="0" indent="0">
              <a:buNone/>
            </a:pPr>
            <a:r>
              <a:rPr lang="uk-UA" dirty="0" smtClean="0"/>
              <a:t>За втрату (нестачу) або пошкодження речі, прийнятої на зберігання, зберігач відповідає на загальних підставах.</a:t>
            </a:r>
          </a:p>
          <a:p>
            <a:pPr marL="0" indent="0">
              <a:buNone/>
            </a:pPr>
            <a:endParaRPr lang="uk-UA" dirty="0" smtClean="0"/>
          </a:p>
          <a:p>
            <a:pPr marL="0" indent="0">
              <a:buNone/>
            </a:pPr>
            <a:r>
              <a:rPr lang="uk-UA" dirty="0" smtClean="0"/>
              <a:t>Професійний зберігач відповідає за втрату (нестачу) або пошкодження речі, якщо не доведе, що це сталося внаслідок непереборної сили, або через такі властивості речі, про які зберігач, приймаючи її на зберігання, не знав і не міг знати, або внаслідок умислу чи грубої необережності поклажодавця.</a:t>
            </a:r>
          </a:p>
          <a:p>
            <a:pPr marL="0" indent="0">
              <a:buNone/>
            </a:pPr>
            <a:endParaRPr lang="uk-UA" dirty="0" smtClean="0"/>
          </a:p>
          <a:p>
            <a:pPr marL="0" indent="0">
              <a:buNone/>
            </a:pPr>
            <a:r>
              <a:rPr lang="uk-UA" dirty="0" smtClean="0"/>
              <a:t>Зберігач відповідає за втрату (нестачу) або пошкодження речі після закінчення строку зберігання лише за наявності його умислу або грубої необережності.</a:t>
            </a:r>
            <a:endParaRPr lang="uk-UA" dirty="0"/>
          </a:p>
        </p:txBody>
      </p:sp>
      <p:sp>
        <p:nvSpPr>
          <p:cNvPr id="4" name="Объект 3"/>
          <p:cNvSpPr>
            <a:spLocks noGrp="1"/>
          </p:cNvSpPr>
          <p:nvPr>
            <p:ph sz="half" idx="2"/>
          </p:nvPr>
        </p:nvSpPr>
        <p:spPr>
          <a:xfrm>
            <a:off x="4648200" y="1600200"/>
            <a:ext cx="4038600" cy="4925144"/>
          </a:xfrm>
        </p:spPr>
        <p:txBody>
          <a:bodyPr>
            <a:normAutofit fontScale="62500" lnSpcReduction="20000"/>
          </a:bodyPr>
          <a:lstStyle/>
          <a:p>
            <a:pPr marL="0" indent="0">
              <a:buNone/>
            </a:pPr>
            <a:r>
              <a:rPr lang="uk-UA" dirty="0" smtClean="0"/>
              <a:t>Збитки, завдані поклажодавцеві втратою (нестачею) або пошкодженням речі, відшкодовуються зберігачем:</a:t>
            </a:r>
          </a:p>
          <a:p>
            <a:pPr marL="0" indent="0">
              <a:buNone/>
            </a:pPr>
            <a:endParaRPr lang="uk-UA" dirty="0" smtClean="0"/>
          </a:p>
          <a:p>
            <a:pPr marL="0" indent="0">
              <a:buNone/>
            </a:pPr>
            <a:r>
              <a:rPr lang="uk-UA" dirty="0" smtClean="0"/>
              <a:t>1) у разі втрати (нестачі) речі – у розмірі її вартості; </a:t>
            </a:r>
          </a:p>
          <a:p>
            <a:pPr marL="0" indent="0">
              <a:buNone/>
            </a:pPr>
            <a:endParaRPr lang="uk-UA" dirty="0" smtClean="0"/>
          </a:p>
          <a:p>
            <a:pPr marL="0" indent="0">
              <a:buNone/>
            </a:pPr>
            <a:r>
              <a:rPr lang="uk-UA" dirty="0" smtClean="0"/>
              <a:t>2) у разі пошкодження речі – у розмірі суми, на яку знизилася її вартість</a:t>
            </a:r>
          </a:p>
          <a:p>
            <a:pPr marL="0" indent="0">
              <a:buNone/>
            </a:pPr>
            <a:endParaRPr lang="uk-UA" dirty="0"/>
          </a:p>
          <a:p>
            <a:pPr marL="0" indent="0">
              <a:buNone/>
            </a:pPr>
            <a:r>
              <a:rPr lang="uk-UA" dirty="0"/>
              <a:t>Якщо внаслідок пошкодження речі її якість змінилася настільки, що вона не може бути використана за первісним призначенням, поклажодавець має право відмовитися від цієї речі і вимагати від зберігача відшкодування її вартості.</a:t>
            </a:r>
          </a:p>
        </p:txBody>
      </p:sp>
    </p:spTree>
    <p:extLst>
      <p:ext uri="{BB962C8B-B14F-4D97-AF65-F5344CB8AC3E}">
        <p14:creationId xmlns:p14="http://schemas.microsoft.com/office/powerpoint/2010/main" val="250732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Відповідальність сторін за договором </a:t>
            </a:r>
            <a:r>
              <a:rPr lang="uk-UA" sz="2200" dirty="0" smtClean="0"/>
              <a:t>(продовження)</a:t>
            </a:r>
            <a:endParaRPr lang="uk-UA" sz="2200" dirty="0"/>
          </a:p>
        </p:txBody>
      </p:sp>
      <p:sp>
        <p:nvSpPr>
          <p:cNvPr id="3" name="Объект 2"/>
          <p:cNvSpPr>
            <a:spLocks noGrp="1"/>
          </p:cNvSpPr>
          <p:nvPr>
            <p:ph sz="half" idx="1"/>
          </p:nvPr>
        </p:nvSpPr>
        <p:spPr>
          <a:xfrm>
            <a:off x="457200" y="1600200"/>
            <a:ext cx="8147248" cy="4997152"/>
          </a:xfrm>
        </p:spPr>
        <p:txBody>
          <a:bodyPr>
            <a:normAutofit/>
          </a:bodyPr>
          <a:lstStyle/>
          <a:p>
            <a:pPr marL="0" indent="0">
              <a:buNone/>
            </a:pPr>
            <a:r>
              <a:rPr lang="uk-UA" b="1" dirty="0"/>
              <a:t>Відшкодування збитків, завданих </a:t>
            </a:r>
            <a:r>
              <a:rPr lang="uk-UA" b="1" dirty="0" smtClean="0"/>
              <a:t>зберігачеві</a:t>
            </a:r>
          </a:p>
          <a:p>
            <a:pPr marL="0" indent="0">
              <a:buNone/>
            </a:pPr>
            <a:endParaRPr lang="uk-UA" b="1" dirty="0"/>
          </a:p>
          <a:p>
            <a:pPr marL="0" indent="0">
              <a:buNone/>
            </a:pPr>
            <a:r>
              <a:rPr lang="uk-UA" dirty="0"/>
              <a:t>Поклажодавець зобов'язаний відшкодувати зберігачеві збитки, завдані властивостями речі, переданої на зберігання, якщо зберігач, приймаючи її на зберігання, не знав і не міг знати про ці властивості</a:t>
            </a:r>
          </a:p>
        </p:txBody>
      </p:sp>
    </p:spTree>
    <p:extLst>
      <p:ext uri="{BB962C8B-B14F-4D97-AF65-F5344CB8AC3E}">
        <p14:creationId xmlns:p14="http://schemas.microsoft.com/office/powerpoint/2010/main" val="114163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3. Зберігання на товарному складі</a:t>
            </a:r>
            <a:r>
              <a:rPr lang="ru-RU" dirty="0"/>
              <a:t/>
            </a:r>
            <a:br>
              <a:rPr lang="ru-RU" dirty="0"/>
            </a:br>
            <a:endParaRPr lang="ru-RU" dirty="0"/>
          </a:p>
        </p:txBody>
      </p:sp>
      <p:sp>
        <p:nvSpPr>
          <p:cNvPr id="3" name="Объект 2"/>
          <p:cNvSpPr>
            <a:spLocks noGrp="1"/>
          </p:cNvSpPr>
          <p:nvPr>
            <p:ph sz="half" idx="1"/>
          </p:nvPr>
        </p:nvSpPr>
        <p:spPr>
          <a:xfrm>
            <a:off x="457200" y="1600200"/>
            <a:ext cx="4038600" cy="4565104"/>
          </a:xfrm>
        </p:spPr>
        <p:txBody>
          <a:bodyPr/>
          <a:lstStyle/>
          <a:p>
            <a:endParaRPr lang="ru-RU" dirty="0"/>
          </a:p>
        </p:txBody>
      </p:sp>
      <p:sp>
        <p:nvSpPr>
          <p:cNvPr id="4" name="Объект 3"/>
          <p:cNvSpPr>
            <a:spLocks noGrp="1"/>
          </p:cNvSpPr>
          <p:nvPr>
            <p:ph sz="half" idx="2"/>
          </p:nvPr>
        </p:nvSpPr>
        <p:spPr/>
        <p:txBody>
          <a:bodyPr/>
          <a:lstStyle/>
          <a:p>
            <a:r>
              <a:rPr lang="uk-UA" b="1" dirty="0"/>
              <a:t>Договір складського зберігання</a:t>
            </a:r>
            <a:r>
              <a:rPr lang="uk-UA" dirty="0"/>
              <a:t> – договір, за яким товарний склад зобов'язується за плату зберігати товар, переданий йому поклажодавцем, і повернути цей товар у схоронності.</a:t>
            </a: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34" y="1772816"/>
            <a:ext cx="38164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8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Товарний склад</a:t>
            </a:r>
            <a:endParaRPr lang="ru-RU" dirty="0"/>
          </a:p>
        </p:txBody>
      </p:sp>
      <p:sp>
        <p:nvSpPr>
          <p:cNvPr id="3" name="Объект 2"/>
          <p:cNvSpPr>
            <a:spLocks noGrp="1"/>
          </p:cNvSpPr>
          <p:nvPr>
            <p:ph sz="half" idx="1"/>
          </p:nvPr>
        </p:nvSpPr>
        <p:spPr/>
        <p:txBody>
          <a:bodyPr>
            <a:normAutofit/>
          </a:bodyPr>
          <a:lstStyle/>
          <a:p>
            <a:pPr marL="0" indent="0">
              <a:buNone/>
            </a:pPr>
            <a:r>
              <a:rPr lang="uk-UA" b="1" dirty="0"/>
              <a:t>Товарним складом є</a:t>
            </a:r>
            <a:r>
              <a:rPr lang="uk-UA" dirty="0"/>
              <a:t> організація, яка зберігає товар та надає послуги, пов'язані зі зберіганням, на засадах підприємницької діяльності. </a:t>
            </a:r>
            <a:endParaRPr lang="ru-RU" dirty="0"/>
          </a:p>
        </p:txBody>
      </p:sp>
      <p:sp>
        <p:nvSpPr>
          <p:cNvPr id="4" name="Объект 3"/>
          <p:cNvSpPr>
            <a:spLocks noGrp="1"/>
          </p:cNvSpPr>
          <p:nvPr>
            <p:ph sz="half" idx="2"/>
          </p:nvPr>
        </p:nvSpPr>
        <p:spPr/>
        <p:txBody>
          <a:bodyPr>
            <a:normAutofit/>
          </a:bodyPr>
          <a:lstStyle/>
          <a:p>
            <a:pPr marL="0" indent="0">
              <a:buNone/>
            </a:pPr>
            <a:r>
              <a:rPr lang="uk-UA" b="1" dirty="0"/>
              <a:t>Товарний склад є складом загального користування</a:t>
            </a:r>
            <a:r>
              <a:rPr lang="uk-UA" dirty="0"/>
              <a:t>, якщо відповідно до закону, інших нормативно-правових актів або дозволу (ліцензії) він зобов'язаний приймати на зберігання товари від будь-якої особи.</a:t>
            </a:r>
            <a:endParaRPr lang="ru-RU" dirty="0"/>
          </a:p>
          <a:p>
            <a:endParaRPr lang="ru-RU" dirty="0"/>
          </a:p>
        </p:txBody>
      </p:sp>
    </p:spTree>
    <p:extLst>
      <p:ext uri="{BB962C8B-B14F-4D97-AF65-F5344CB8AC3E}">
        <p14:creationId xmlns:p14="http://schemas.microsoft.com/office/powerpoint/2010/main" val="35305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Складські документи</a:t>
            </a:r>
            <a:endParaRPr lang="ru-RU" dirty="0"/>
          </a:p>
        </p:txBody>
      </p:sp>
      <p:sp>
        <p:nvSpPr>
          <p:cNvPr id="3" name="Объект 2"/>
          <p:cNvSpPr>
            <a:spLocks noGrp="1"/>
          </p:cNvSpPr>
          <p:nvPr>
            <p:ph sz="half" idx="1"/>
          </p:nvPr>
        </p:nvSpPr>
        <p:spPr/>
        <p:txBody>
          <a:bodyPr>
            <a:normAutofit fontScale="47500" lnSpcReduction="20000"/>
          </a:bodyPr>
          <a:lstStyle/>
          <a:p>
            <a:pPr marL="0" indent="0">
              <a:buNone/>
            </a:pPr>
            <a:r>
              <a:rPr lang="uk-UA" b="1" dirty="0"/>
              <a:t>1) </a:t>
            </a:r>
            <a:r>
              <a:rPr lang="uk-UA" b="1" dirty="0" smtClean="0"/>
              <a:t>складська квитанція</a:t>
            </a:r>
          </a:p>
          <a:p>
            <a:pPr marL="0" indent="0">
              <a:buNone/>
            </a:pPr>
            <a:endParaRPr lang="uk-UA" b="1" dirty="0"/>
          </a:p>
          <a:p>
            <a:pPr marL="0" indent="0">
              <a:buNone/>
            </a:pPr>
            <a:r>
              <a:rPr lang="uk-UA" b="1" dirty="0" smtClean="0"/>
              <a:t>2</a:t>
            </a:r>
            <a:r>
              <a:rPr lang="uk-UA" b="1" dirty="0"/>
              <a:t>) просте складське свідоцтво.</a:t>
            </a:r>
            <a:r>
              <a:rPr lang="uk-UA" dirty="0"/>
              <a:t> Просте складське свідоцтво видається на пред'явника. Просте складське свідоцтво має містити такі відомості:</a:t>
            </a:r>
            <a:endParaRPr lang="ru-RU" dirty="0"/>
          </a:p>
          <a:p>
            <a:pPr marL="0" indent="0">
              <a:buNone/>
            </a:pPr>
            <a:r>
              <a:rPr lang="uk-UA" dirty="0"/>
              <a:t>– найменування та місцезнаходження товарного складу, що прийняв товар на зберігання;</a:t>
            </a:r>
            <a:endParaRPr lang="ru-RU" dirty="0"/>
          </a:p>
          <a:p>
            <a:pPr marL="0" indent="0">
              <a:buNone/>
            </a:pPr>
            <a:r>
              <a:rPr lang="uk-UA" dirty="0"/>
              <a:t>– номер свідоцтва за реєстром товарного складу;</a:t>
            </a:r>
            <a:endParaRPr lang="ru-RU" dirty="0"/>
          </a:p>
          <a:p>
            <a:pPr marL="0" indent="0">
              <a:buNone/>
            </a:pPr>
            <a:r>
              <a:rPr lang="uk-UA" dirty="0"/>
              <a:t>– найменування і кількість прийнятого на зберігання товару – число одиниць та (або) товарних місць та (або) міра (вага, об'єм) товару;</a:t>
            </a:r>
            <a:endParaRPr lang="ru-RU" dirty="0"/>
          </a:p>
          <a:p>
            <a:pPr marL="0" indent="0">
              <a:buNone/>
            </a:pPr>
            <a:r>
              <a:rPr lang="uk-UA" dirty="0"/>
              <a:t>– дата видачі свідоцтва;</a:t>
            </a:r>
            <a:endParaRPr lang="ru-RU" dirty="0"/>
          </a:p>
          <a:p>
            <a:pPr marL="0" indent="0">
              <a:buNone/>
            </a:pPr>
            <a:r>
              <a:rPr lang="uk-UA" dirty="0"/>
              <a:t>– ідентичні підписи уповноваженої особи та печатки товарного складу;</a:t>
            </a:r>
            <a:endParaRPr lang="ru-RU" dirty="0"/>
          </a:p>
          <a:p>
            <a:pPr marL="0" indent="0">
              <a:buNone/>
            </a:pPr>
            <a:r>
              <a:rPr lang="uk-UA" dirty="0"/>
              <a:t>– вказівку на те, що воно видане на пред'явника.</a:t>
            </a:r>
            <a:endParaRPr lang="ru-RU" dirty="0"/>
          </a:p>
          <a:p>
            <a:pPr marL="0" indent="0">
              <a:buNone/>
            </a:pPr>
            <a:r>
              <a:rPr lang="uk-UA" dirty="0"/>
              <a:t>Документ, що не відповідає цим вимогам, не є простим складським свідоцтвом.</a:t>
            </a:r>
            <a:endParaRPr lang="ru-RU" dirty="0"/>
          </a:p>
          <a:p>
            <a:endParaRPr lang="ru-RU" dirty="0"/>
          </a:p>
          <a:p>
            <a:pPr marL="0" indent="0">
              <a:buNone/>
            </a:pPr>
            <a:endParaRPr lang="ru-RU" dirty="0"/>
          </a:p>
        </p:txBody>
      </p:sp>
      <p:sp>
        <p:nvSpPr>
          <p:cNvPr id="4" name="Объект 3"/>
          <p:cNvSpPr>
            <a:spLocks noGrp="1"/>
          </p:cNvSpPr>
          <p:nvPr>
            <p:ph sz="half" idx="2"/>
          </p:nvPr>
        </p:nvSpPr>
        <p:spPr/>
        <p:txBody>
          <a:bodyPr>
            <a:normAutofit fontScale="47500" lnSpcReduction="20000"/>
          </a:bodyPr>
          <a:lstStyle/>
          <a:p>
            <a:pPr marL="0" indent="0">
              <a:buNone/>
            </a:pPr>
            <a:r>
              <a:rPr lang="uk-UA" sz="2900" b="1" dirty="0"/>
              <a:t>3) подвійне складське свідоцтво.</a:t>
            </a:r>
            <a:r>
              <a:rPr lang="uk-UA" sz="2900" dirty="0"/>
              <a:t> Подвійне складське свідоцтво </a:t>
            </a:r>
            <a:r>
              <a:rPr lang="uk-UA" sz="2900" b="1" dirty="0"/>
              <a:t>складається з двох частин</a:t>
            </a:r>
            <a:r>
              <a:rPr lang="uk-UA" sz="2900" dirty="0"/>
              <a:t> – складського свідоцтва та заставного свідоцтва (</a:t>
            </a:r>
            <a:r>
              <a:rPr lang="uk-UA" sz="2900" b="1" dirty="0"/>
              <a:t>варанта</a:t>
            </a:r>
            <a:r>
              <a:rPr lang="uk-UA" sz="2900" dirty="0"/>
              <a:t>), які можуть бути відокремлені одне від одного. У кожній з двох частин подвійного складського свідоцтва мають бути однаково зазначені:</a:t>
            </a:r>
            <a:endParaRPr lang="ru-RU" sz="2900" dirty="0"/>
          </a:p>
          <a:p>
            <a:pPr marL="0" indent="0">
              <a:buNone/>
            </a:pPr>
            <a:r>
              <a:rPr lang="uk-UA" sz="2900" dirty="0"/>
              <a:t>– найменування та місцезнаходження товарного складу, що прийняв товар на зберігання;</a:t>
            </a:r>
            <a:endParaRPr lang="ru-RU" sz="2900" dirty="0"/>
          </a:p>
          <a:p>
            <a:pPr marL="0" indent="0">
              <a:buNone/>
            </a:pPr>
            <a:r>
              <a:rPr lang="uk-UA" sz="2900" dirty="0"/>
              <a:t>– номер свідоцтва за реєстром товарного складу;</a:t>
            </a:r>
            <a:endParaRPr lang="ru-RU" sz="2900" dirty="0"/>
          </a:p>
          <a:p>
            <a:pPr marL="0" indent="0">
              <a:buNone/>
            </a:pPr>
            <a:r>
              <a:rPr lang="uk-UA" sz="2900" dirty="0"/>
              <a:t>– найменування юридичної особи або ім'я фізичної особи, від якої прийнято товар на зберігання, її місцезнаходження або місце проживання;</a:t>
            </a:r>
            <a:endParaRPr lang="ru-RU" sz="2900" dirty="0"/>
          </a:p>
          <a:p>
            <a:pPr marL="0" indent="0">
              <a:buNone/>
            </a:pPr>
            <a:r>
              <a:rPr lang="uk-UA" sz="2900" dirty="0"/>
              <a:t>– найменування і кількість прийнятого на зберігання товару – число одиниць та (або) товарних місць та (або) міра (вага, об'єм) товару;</a:t>
            </a:r>
            <a:endParaRPr lang="ru-RU" sz="2900" dirty="0"/>
          </a:p>
          <a:p>
            <a:pPr marL="0" indent="0">
              <a:buNone/>
            </a:pPr>
            <a:r>
              <a:rPr lang="uk-UA" sz="2900" dirty="0"/>
              <a:t>– строк, на який прийнято товар на зберігання, або вказівка на те, що товар прийнято на зберігання до запитання;</a:t>
            </a:r>
            <a:endParaRPr lang="ru-RU" sz="2900" dirty="0"/>
          </a:p>
          <a:p>
            <a:pPr marL="0" indent="0">
              <a:buNone/>
            </a:pPr>
            <a:r>
              <a:rPr lang="uk-UA" sz="2900" dirty="0"/>
              <a:t>– розмір плати за зберігання або тарифи, на підставі яких вона обчислюється, та порядок її сплати;</a:t>
            </a:r>
            <a:endParaRPr lang="ru-RU" sz="2900" dirty="0"/>
          </a:p>
          <a:p>
            <a:pPr marL="0" indent="0">
              <a:buNone/>
            </a:pPr>
            <a:r>
              <a:rPr lang="uk-UA" sz="2900" dirty="0"/>
              <a:t>– дата видачі свідоцтва.</a:t>
            </a:r>
            <a:endParaRPr lang="ru-RU" sz="2900" dirty="0"/>
          </a:p>
          <a:p>
            <a:endParaRPr lang="ru-RU" dirty="0"/>
          </a:p>
        </p:txBody>
      </p:sp>
    </p:spTree>
    <p:extLst>
      <p:ext uri="{BB962C8B-B14F-4D97-AF65-F5344CB8AC3E}">
        <p14:creationId xmlns:p14="http://schemas.microsoft.com/office/powerpoint/2010/main" val="33371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t>Значення зберігання: </a:t>
            </a:r>
            <a:r>
              <a:rPr lang="uk-UA" sz="2800" dirty="0"/>
              <a:t>всебічно сприяти збереженню будь-якої форми власності</a:t>
            </a:r>
            <a:endParaRPr lang="ru-RU" sz="2800" dirty="0"/>
          </a:p>
        </p:txBody>
      </p:sp>
      <p:sp>
        <p:nvSpPr>
          <p:cNvPr id="3" name="Объект 2"/>
          <p:cNvSpPr>
            <a:spLocks noGrp="1"/>
          </p:cNvSpPr>
          <p:nvPr>
            <p:ph idx="1"/>
          </p:nvPr>
        </p:nvSpPr>
        <p:spPr/>
        <p:txBody>
          <a:bodyPr/>
          <a:lstStyle/>
          <a:p>
            <a:pPr algn="just"/>
            <a:r>
              <a:rPr lang="uk-UA" b="1" dirty="0"/>
              <a:t>Договір зберігання</a:t>
            </a:r>
            <a:r>
              <a:rPr lang="uk-UA" dirty="0"/>
              <a:t> – договір, за яким одна сторона (зберігач) зобов'язується зберігати річ, яка передана їй другою стороною (поклажодавцем), і повернути її поклажодавцеві у схоронності (ст. 936 ЦК України)</a:t>
            </a:r>
            <a:endParaRPr lang="ru-RU" dirty="0"/>
          </a:p>
        </p:txBody>
      </p:sp>
    </p:spTree>
    <p:extLst>
      <p:ext uri="{BB962C8B-B14F-4D97-AF65-F5344CB8AC3E}">
        <p14:creationId xmlns:p14="http://schemas.microsoft.com/office/powerpoint/2010/main" val="385330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4. Спеціальні види зберігання</a:t>
            </a:r>
            <a:r>
              <a:rPr lang="ru-RU" dirty="0"/>
              <a:t/>
            </a:r>
            <a:br>
              <a:rPr lang="ru-RU" dirty="0"/>
            </a:br>
            <a:endParaRPr lang="ru-RU" dirty="0"/>
          </a:p>
        </p:txBody>
      </p:sp>
      <p:sp>
        <p:nvSpPr>
          <p:cNvPr id="3" name="Объект 2"/>
          <p:cNvSpPr>
            <a:spLocks noGrp="1"/>
          </p:cNvSpPr>
          <p:nvPr>
            <p:ph sz="half" idx="1"/>
          </p:nvPr>
        </p:nvSpPr>
        <p:spPr>
          <a:xfrm>
            <a:off x="457200" y="1340768"/>
            <a:ext cx="8147248" cy="5040560"/>
          </a:xfrm>
        </p:spPr>
        <p:txBody>
          <a:bodyPr>
            <a:normAutofit fontScale="92500"/>
          </a:bodyPr>
          <a:lstStyle/>
          <a:p>
            <a:pPr marL="0" indent="0" algn="ctr">
              <a:buNone/>
            </a:pPr>
            <a:r>
              <a:rPr lang="uk-UA" b="1" dirty="0"/>
              <a:t>До спеціальних видів зберігання ЦК України </a:t>
            </a:r>
            <a:r>
              <a:rPr lang="uk-UA" b="1" dirty="0" smtClean="0"/>
              <a:t>відносить:</a:t>
            </a:r>
          </a:p>
          <a:p>
            <a:r>
              <a:rPr lang="uk-UA" dirty="0" smtClean="0"/>
              <a:t> </a:t>
            </a:r>
            <a:r>
              <a:rPr lang="uk-UA" dirty="0"/>
              <a:t>зберігання речі у </a:t>
            </a:r>
            <a:r>
              <a:rPr lang="uk-UA" dirty="0" smtClean="0"/>
              <a:t>ломбарді</a:t>
            </a:r>
          </a:p>
          <a:p>
            <a:r>
              <a:rPr lang="uk-UA" dirty="0" smtClean="0"/>
              <a:t>зберігання </a:t>
            </a:r>
            <a:r>
              <a:rPr lang="uk-UA" dirty="0"/>
              <a:t>цінностей у </a:t>
            </a:r>
            <a:r>
              <a:rPr lang="uk-UA" dirty="0" smtClean="0"/>
              <a:t>банку</a:t>
            </a:r>
          </a:p>
          <a:p>
            <a:r>
              <a:rPr lang="uk-UA" dirty="0" smtClean="0"/>
              <a:t>зберігання </a:t>
            </a:r>
            <a:r>
              <a:rPr lang="uk-UA" dirty="0"/>
              <a:t>в</a:t>
            </a:r>
            <a:r>
              <a:rPr lang="uk-UA" dirty="0" smtClean="0"/>
              <a:t> </a:t>
            </a:r>
            <a:r>
              <a:rPr lang="uk-UA" dirty="0"/>
              <a:t>індивідуальному банківському </a:t>
            </a:r>
            <a:r>
              <a:rPr lang="uk-UA" dirty="0" smtClean="0"/>
              <a:t>сейфі</a:t>
            </a:r>
          </a:p>
          <a:p>
            <a:r>
              <a:rPr lang="uk-UA" dirty="0" smtClean="0"/>
              <a:t>зберігання </a:t>
            </a:r>
            <a:r>
              <a:rPr lang="uk-UA" dirty="0"/>
              <a:t>речей у камерах схову організацій, підприємств </a:t>
            </a:r>
            <a:r>
              <a:rPr lang="uk-UA" dirty="0" smtClean="0"/>
              <a:t>транспорту</a:t>
            </a:r>
          </a:p>
          <a:p>
            <a:r>
              <a:rPr lang="uk-UA" dirty="0" smtClean="0"/>
              <a:t>зберігання </a:t>
            </a:r>
            <a:r>
              <a:rPr lang="uk-UA" dirty="0"/>
              <a:t>речей пасажира під час його перевезення</a:t>
            </a:r>
            <a:r>
              <a:rPr lang="uk-UA" dirty="0" smtClean="0"/>
              <a:t>,</a:t>
            </a:r>
          </a:p>
          <a:p>
            <a:r>
              <a:rPr lang="uk-UA" dirty="0" smtClean="0"/>
              <a:t>зберігання </a:t>
            </a:r>
            <a:r>
              <a:rPr lang="uk-UA" dirty="0"/>
              <a:t>речей у </a:t>
            </a:r>
            <a:r>
              <a:rPr lang="uk-UA" dirty="0" smtClean="0"/>
              <a:t>готелі</a:t>
            </a:r>
          </a:p>
          <a:p>
            <a:r>
              <a:rPr lang="uk-UA" dirty="0" smtClean="0"/>
              <a:t>зберігання </a:t>
            </a:r>
            <a:r>
              <a:rPr lang="uk-UA" dirty="0"/>
              <a:t>речей, що є предметом </a:t>
            </a:r>
            <a:r>
              <a:rPr lang="uk-UA" dirty="0" smtClean="0"/>
              <a:t>спору</a:t>
            </a:r>
          </a:p>
          <a:p>
            <a:r>
              <a:rPr lang="uk-UA" dirty="0" smtClean="0"/>
              <a:t>зберігання </a:t>
            </a:r>
            <a:r>
              <a:rPr lang="uk-UA"/>
              <a:t>автотранспортних </a:t>
            </a:r>
            <a:r>
              <a:rPr lang="uk-UA" smtClean="0"/>
              <a:t>засобів</a:t>
            </a:r>
            <a:endParaRPr lang="ru-RU" dirty="0"/>
          </a:p>
        </p:txBody>
      </p:sp>
    </p:spTree>
    <p:extLst>
      <p:ext uri="{BB962C8B-B14F-4D97-AF65-F5344CB8AC3E}">
        <p14:creationId xmlns:p14="http://schemas.microsoft.com/office/powerpoint/2010/main" val="329632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Зберігання цінностей у банку </a:t>
            </a:r>
            <a:endParaRPr lang="uk-UA" dirty="0"/>
          </a:p>
        </p:txBody>
      </p:sp>
      <p:sp>
        <p:nvSpPr>
          <p:cNvPr id="3" name="Объект 2"/>
          <p:cNvSpPr>
            <a:spLocks noGrp="1"/>
          </p:cNvSpPr>
          <p:nvPr>
            <p:ph sz="half" idx="1"/>
          </p:nvPr>
        </p:nvSpPr>
        <p:spPr>
          <a:xfrm>
            <a:off x="457200" y="1600200"/>
            <a:ext cx="2890664" cy="4525963"/>
          </a:xfrm>
        </p:spPr>
        <p:txBody>
          <a:bodyPr>
            <a:normAutofit fontScale="70000" lnSpcReduction="20000"/>
          </a:bodyPr>
          <a:lstStyle/>
          <a:p>
            <a:pPr marL="0" indent="0">
              <a:buNone/>
            </a:pPr>
            <a:r>
              <a:rPr lang="uk-UA" dirty="0" smtClean="0"/>
              <a:t>Право банків надавати послуги з відповідального зберігання цінностей та документів й надання в оренду сейфів для забезпечення їх схоронності і, одночасно, вільного доступу поклажодавця до них визначається положеннями ст. 47 Закону України «Про банки і банківську діяльність»</a:t>
            </a:r>
            <a:endParaRPr lang="uk-UA" dirty="0"/>
          </a:p>
        </p:txBody>
      </p:sp>
      <p:sp>
        <p:nvSpPr>
          <p:cNvPr id="4" name="Объект 3"/>
          <p:cNvSpPr>
            <a:spLocks noGrp="1"/>
          </p:cNvSpPr>
          <p:nvPr>
            <p:ph sz="half" idx="2"/>
          </p:nvPr>
        </p:nvSpPr>
        <p:spPr>
          <a:xfrm>
            <a:off x="3635896" y="1600200"/>
            <a:ext cx="5050904" cy="4525963"/>
          </a:xfrm>
        </p:spPr>
        <p:txBody>
          <a:bodyPr>
            <a:normAutofit fontScale="70000" lnSpcReduction="20000"/>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04864"/>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07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Зберігання речей у гардеробі організації </a:t>
            </a:r>
            <a:endParaRPr lang="ru-RU" dirty="0"/>
          </a:p>
        </p:txBody>
      </p:sp>
      <p:sp>
        <p:nvSpPr>
          <p:cNvPr id="3" name="Объект 2"/>
          <p:cNvSpPr>
            <a:spLocks noGrp="1"/>
          </p:cNvSpPr>
          <p:nvPr>
            <p:ph sz="half" idx="1"/>
          </p:nvPr>
        </p:nvSpPr>
        <p:spPr/>
        <p:txBody>
          <a:bodyPr/>
          <a:lstStyle/>
          <a:p>
            <a:pPr marL="0" indent="0">
              <a:buNone/>
            </a:pPr>
            <a:r>
              <a:rPr lang="uk-UA" b="1" dirty="0"/>
              <a:t>Гардероб організації</a:t>
            </a:r>
            <a:r>
              <a:rPr lang="uk-UA" dirty="0"/>
              <a:t> – це приміщення, спеціально пристосоване для зберігання верхнього одягу і головних уборів її працівників та відвідувачів протягом робочого дня або на час відвідування</a:t>
            </a:r>
            <a:endParaRPr lang="ru-RU" dirty="0"/>
          </a:p>
        </p:txBody>
      </p:sp>
      <p:sp>
        <p:nvSpPr>
          <p:cNvPr id="4" name="Объект 3"/>
          <p:cNvSpPr>
            <a:spLocks noGrp="1"/>
          </p:cNvSpPr>
          <p:nvPr>
            <p:ph sz="half" idx="2"/>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403743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99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Зберігання автотранспортних засобів </a:t>
            </a:r>
            <a:endParaRPr lang="ru-RU" dirty="0"/>
          </a:p>
        </p:txBody>
      </p:sp>
      <p:sp>
        <p:nvSpPr>
          <p:cNvPr id="3" name="Объект 2"/>
          <p:cNvSpPr>
            <a:spLocks noGrp="1"/>
          </p:cNvSpPr>
          <p:nvPr>
            <p:ph sz="half" idx="1"/>
          </p:nvPr>
        </p:nvSpPr>
        <p:spPr>
          <a:xfrm>
            <a:off x="457200" y="1556792"/>
            <a:ext cx="4038600" cy="4525963"/>
          </a:xfrm>
        </p:spPr>
        <p:txBody>
          <a:bodyPr>
            <a:normAutofit fontScale="85000" lnSpcReduction="10000"/>
          </a:bodyPr>
          <a:lstStyle/>
          <a:p>
            <a:pPr marL="0" indent="0">
              <a:buNone/>
            </a:pPr>
            <a:r>
              <a:rPr lang="uk-UA" dirty="0"/>
              <a:t>У разі надання </a:t>
            </a:r>
            <a:r>
              <a:rPr lang="uk-UA" dirty="0" smtClean="0"/>
              <a:t>послуги зі зберігання  транспортних засобів суб'єктом </a:t>
            </a:r>
            <a:r>
              <a:rPr lang="uk-UA" dirty="0"/>
              <a:t>підприємницької діяльності, </a:t>
            </a:r>
            <a:r>
              <a:rPr lang="uk-UA" dirty="0" smtClean="0"/>
              <a:t>такий договір </a:t>
            </a:r>
            <a:r>
              <a:rPr lang="uk-UA" dirty="0"/>
              <a:t>зберігання </a:t>
            </a:r>
            <a:r>
              <a:rPr lang="uk-UA" dirty="0" smtClean="0"/>
              <a:t>є </a:t>
            </a:r>
            <a:r>
              <a:rPr lang="uk-UA" b="1" dirty="0"/>
              <a:t>публічним</a:t>
            </a:r>
            <a:r>
              <a:rPr lang="uk-UA" dirty="0"/>
              <a:t>. Публічний характер, зокрема, носить договір зберігання автотранспортних засобів, який укладається у випадках їх розміщення у боксах, гаражах або на спеціальних автомобільних стоянках</a:t>
            </a:r>
            <a:endParaRPr lang="ru-RU" dirty="0"/>
          </a:p>
        </p:txBody>
      </p:sp>
      <p:sp>
        <p:nvSpPr>
          <p:cNvPr id="4" name="Объект 3"/>
          <p:cNvSpPr>
            <a:spLocks noGrp="1"/>
          </p:cNvSpPr>
          <p:nvPr>
            <p:ph sz="half" idx="2"/>
          </p:nvPr>
        </p:nvSpPr>
        <p:spPr/>
        <p:txBody>
          <a:bodyPr>
            <a:normAutofit fontScale="85000" lnSpcReduction="10000"/>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360538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93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Юридична характеристика</a:t>
            </a:r>
            <a:endParaRPr lang="ru-RU" dirty="0"/>
          </a:p>
        </p:txBody>
      </p:sp>
      <p:sp>
        <p:nvSpPr>
          <p:cNvPr id="3" name="Объект 2"/>
          <p:cNvSpPr>
            <a:spLocks noGrp="1"/>
          </p:cNvSpPr>
          <p:nvPr>
            <p:ph idx="1"/>
          </p:nvPr>
        </p:nvSpPr>
        <p:spPr/>
        <p:txBody>
          <a:bodyPr>
            <a:normAutofit fontScale="92500" lnSpcReduction="10000"/>
          </a:bodyPr>
          <a:lstStyle/>
          <a:p>
            <a:pPr algn="just"/>
            <a:r>
              <a:rPr lang="uk-UA" dirty="0" smtClean="0"/>
              <a:t>може бути як реальним, так і консенсуальним</a:t>
            </a:r>
          </a:p>
          <a:p>
            <a:r>
              <a:rPr lang="uk-UA" dirty="0" smtClean="0"/>
              <a:t>може </a:t>
            </a:r>
            <a:r>
              <a:rPr lang="uk-UA" dirty="0"/>
              <a:t>бути як </a:t>
            </a:r>
            <a:r>
              <a:rPr lang="uk-UA" dirty="0" smtClean="0"/>
              <a:t>оплатним</a:t>
            </a:r>
            <a:r>
              <a:rPr lang="uk-UA" dirty="0"/>
              <a:t>, так і </a:t>
            </a:r>
            <a:r>
              <a:rPr lang="uk-UA" dirty="0" smtClean="0"/>
              <a:t>безоплатним </a:t>
            </a:r>
          </a:p>
          <a:p>
            <a:r>
              <a:rPr lang="uk-UA" dirty="0" smtClean="0"/>
              <a:t> </a:t>
            </a:r>
            <a:r>
              <a:rPr lang="uk-UA" dirty="0"/>
              <a:t>двосторонній (взаємний</a:t>
            </a:r>
            <a:r>
              <a:rPr lang="uk-UA" dirty="0" smtClean="0"/>
              <a:t>).</a:t>
            </a:r>
          </a:p>
          <a:p>
            <a:pPr marL="0" indent="0">
              <a:buNone/>
            </a:pPr>
            <a:endParaRPr lang="uk-UA" dirty="0"/>
          </a:p>
          <a:p>
            <a:pPr marL="0" indent="0" algn="just">
              <a:buNone/>
            </a:pPr>
            <a:r>
              <a:rPr lang="uk-UA" dirty="0" smtClean="0"/>
              <a:t> </a:t>
            </a:r>
            <a:r>
              <a:rPr lang="uk-UA" dirty="0"/>
              <a:t>Договір зберігання </a:t>
            </a:r>
            <a:r>
              <a:rPr lang="uk-UA" b="1" dirty="0"/>
              <a:t>є публічним</a:t>
            </a:r>
            <a:r>
              <a:rPr lang="uk-UA" dirty="0"/>
              <a:t>, якщо зберігання речей здійснюється суб'єктом підприємницької діяльності на складах (у камерах, приміщеннях) загального користування.</a:t>
            </a:r>
            <a:endParaRPr lang="ru-RU" dirty="0"/>
          </a:p>
        </p:txBody>
      </p:sp>
    </p:spTree>
    <p:extLst>
      <p:ext uri="{BB962C8B-B14F-4D97-AF65-F5344CB8AC3E}">
        <p14:creationId xmlns:p14="http://schemas.microsoft.com/office/powerpoint/2010/main" val="185260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Предмет</a:t>
            </a:r>
            <a:endParaRPr lang="ru-RU" dirty="0"/>
          </a:p>
        </p:txBody>
      </p:sp>
      <p:sp>
        <p:nvSpPr>
          <p:cNvPr id="3" name="Объект 2"/>
          <p:cNvSpPr>
            <a:spLocks noGrp="1"/>
          </p:cNvSpPr>
          <p:nvPr>
            <p:ph idx="1"/>
          </p:nvPr>
        </p:nvSpPr>
        <p:spPr/>
        <p:txBody>
          <a:bodyPr>
            <a:normAutofit lnSpcReduction="10000"/>
          </a:bodyPr>
          <a:lstStyle/>
          <a:p>
            <a:pPr marL="0" indent="0">
              <a:buNone/>
            </a:pPr>
            <a:r>
              <a:rPr lang="uk-UA" dirty="0"/>
              <a:t>фактичні послуги, що надаються зберігачем </a:t>
            </a:r>
            <a:r>
              <a:rPr lang="uk-UA" dirty="0" smtClean="0"/>
              <a:t>поклажодавцю </a:t>
            </a:r>
            <a:r>
              <a:rPr lang="uk-UA" dirty="0"/>
              <a:t>та спрямовані на забезпечення збереження </a:t>
            </a:r>
            <a:r>
              <a:rPr lang="uk-UA" dirty="0" smtClean="0"/>
              <a:t>майна, а саме:</a:t>
            </a:r>
          </a:p>
          <a:p>
            <a:pPr marL="0" indent="0">
              <a:buNone/>
            </a:pPr>
            <a:r>
              <a:rPr lang="uk-UA" dirty="0" smtClean="0"/>
              <a:t> а) індивідуально-визначених речей, коли ризик </a:t>
            </a:r>
            <a:r>
              <a:rPr lang="uk-UA" dirty="0"/>
              <a:t>випадкової загибелі лежить на власникові – </a:t>
            </a:r>
            <a:r>
              <a:rPr lang="uk-UA" dirty="0" smtClean="0"/>
              <a:t>поклажодавцеві; </a:t>
            </a:r>
          </a:p>
          <a:p>
            <a:pPr marL="0" indent="0">
              <a:buNone/>
            </a:pPr>
            <a:r>
              <a:rPr lang="uk-UA" dirty="0" smtClean="0"/>
              <a:t>б</a:t>
            </a:r>
            <a:r>
              <a:rPr lang="uk-UA" dirty="0"/>
              <a:t>) </a:t>
            </a:r>
            <a:r>
              <a:rPr lang="uk-UA" dirty="0" smtClean="0"/>
              <a:t>речей, визначених </a:t>
            </a:r>
            <a:r>
              <a:rPr lang="uk-UA" dirty="0"/>
              <a:t>родовими </a:t>
            </a:r>
            <a:r>
              <a:rPr lang="uk-UA" dirty="0" smtClean="0"/>
              <a:t>ознаками, коли ризик </a:t>
            </a:r>
            <a:r>
              <a:rPr lang="uk-UA" dirty="0"/>
              <a:t>випадкової загибелі лежить на </a:t>
            </a:r>
            <a:r>
              <a:rPr lang="uk-UA" dirty="0" smtClean="0"/>
              <a:t>зберігачеві</a:t>
            </a:r>
            <a:endParaRPr lang="ru-RU" dirty="0"/>
          </a:p>
        </p:txBody>
      </p:sp>
    </p:spTree>
    <p:extLst>
      <p:ext uri="{BB962C8B-B14F-4D97-AF65-F5344CB8AC3E}">
        <p14:creationId xmlns:p14="http://schemas.microsoft.com/office/powerpoint/2010/main" val="52022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Знеособлене зберігання речей</a:t>
            </a:r>
            <a:r>
              <a:rPr lang="uk-UA" dirty="0"/>
              <a:t> </a:t>
            </a:r>
            <a:endParaRPr lang="ru-RU" dirty="0"/>
          </a:p>
        </p:txBody>
      </p:sp>
      <p:sp>
        <p:nvSpPr>
          <p:cNvPr id="3" name="Объект 2"/>
          <p:cNvSpPr>
            <a:spLocks noGrp="1"/>
          </p:cNvSpPr>
          <p:nvPr>
            <p:ph idx="1"/>
          </p:nvPr>
        </p:nvSpPr>
        <p:spPr/>
        <p:txBody>
          <a:bodyPr/>
          <a:lstStyle/>
          <a:p>
            <a:pPr marL="0" indent="0" algn="just">
              <a:buNone/>
            </a:pPr>
            <a:r>
              <a:rPr lang="uk-UA" dirty="0" smtClean="0"/>
              <a:t>ситуації, коли одержані </a:t>
            </a:r>
            <a:r>
              <a:rPr lang="uk-UA" dirty="0"/>
              <a:t>на зберігання речі одного поклажодавця можуть бути змішані з речами того самого роду і тієї самої якості інших поклажодавців, тобто повертаються не ті самі речі, а </a:t>
            </a:r>
            <a:r>
              <a:rPr lang="uk-UA" dirty="0" smtClean="0"/>
              <a:t>речі </a:t>
            </a:r>
            <a:r>
              <a:rPr lang="uk-UA" dirty="0"/>
              <a:t>того самого роду і тієї самої </a:t>
            </a:r>
            <a:r>
              <a:rPr lang="uk-UA" dirty="0" smtClean="0"/>
              <a:t>якості</a:t>
            </a:r>
            <a:endParaRPr lang="ru-RU" dirty="0"/>
          </a:p>
        </p:txBody>
      </p:sp>
    </p:spTree>
    <p:extLst>
      <p:ext uri="{BB962C8B-B14F-4D97-AF65-F5344CB8AC3E}">
        <p14:creationId xmlns:p14="http://schemas.microsoft.com/office/powerpoint/2010/main" val="213341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Сторони договору</a:t>
            </a:r>
            <a:endParaRPr lang="ru-RU" dirty="0"/>
          </a:p>
        </p:txBody>
      </p:sp>
      <p:sp>
        <p:nvSpPr>
          <p:cNvPr id="3" name="Объект 2"/>
          <p:cNvSpPr>
            <a:spLocks noGrp="1"/>
          </p:cNvSpPr>
          <p:nvPr>
            <p:ph sz="half" idx="1"/>
          </p:nvPr>
        </p:nvSpPr>
        <p:spPr/>
        <p:txBody>
          <a:bodyPr>
            <a:normAutofit fontScale="92500" lnSpcReduction="20000"/>
          </a:bodyPr>
          <a:lstStyle/>
          <a:p>
            <a:pPr marL="514350" indent="-514350">
              <a:buAutoNum type="arabicParenR"/>
            </a:pPr>
            <a:r>
              <a:rPr lang="uk-UA" b="1" dirty="0" smtClean="0"/>
              <a:t>Поклажодавець</a:t>
            </a:r>
          </a:p>
          <a:p>
            <a:pPr marL="0" indent="0">
              <a:buNone/>
            </a:pPr>
            <a:endParaRPr lang="uk-UA" b="1" dirty="0"/>
          </a:p>
          <a:p>
            <a:pPr marL="0" indent="0">
              <a:buNone/>
            </a:pPr>
            <a:r>
              <a:rPr lang="uk-UA" dirty="0"/>
              <a:t>М</a:t>
            </a:r>
            <a:r>
              <a:rPr lang="uk-UA" dirty="0" smtClean="0"/>
              <a:t>ожуть </a:t>
            </a:r>
            <a:r>
              <a:rPr lang="uk-UA" dirty="0"/>
              <a:t>бути будь-які фізичні та юридичні особи. Поклажодавцем, як правило, </a:t>
            </a:r>
            <a:r>
              <a:rPr lang="uk-UA" dirty="0" smtClean="0"/>
              <a:t>є </a:t>
            </a:r>
            <a:r>
              <a:rPr lang="uk-UA" dirty="0"/>
              <a:t>власник майна. </a:t>
            </a:r>
            <a:endParaRPr lang="uk-UA" dirty="0" smtClean="0"/>
          </a:p>
          <a:p>
            <a:pPr marL="0" indent="0">
              <a:buNone/>
            </a:pPr>
            <a:r>
              <a:rPr lang="uk-UA" dirty="0" smtClean="0"/>
              <a:t>Майно </a:t>
            </a:r>
            <a:r>
              <a:rPr lang="uk-UA" dirty="0"/>
              <a:t>може бути передане поклажодавцю власником у довірче управління за договорами майнового найму (оренди), позички тощо</a:t>
            </a:r>
            <a:endParaRPr lang="ru-RU" dirty="0"/>
          </a:p>
        </p:txBody>
      </p:sp>
      <p:sp>
        <p:nvSpPr>
          <p:cNvPr id="4" name="Объект 3"/>
          <p:cNvSpPr>
            <a:spLocks noGrp="1"/>
          </p:cNvSpPr>
          <p:nvPr>
            <p:ph sz="half" idx="2"/>
          </p:nvPr>
        </p:nvSpPr>
        <p:spPr/>
        <p:txBody>
          <a:bodyPr>
            <a:normAutofit fontScale="92500" lnSpcReduction="20000"/>
          </a:bodyPr>
          <a:lstStyle/>
          <a:p>
            <a:pPr marL="0" indent="0" algn="ctr">
              <a:buNone/>
            </a:pPr>
            <a:r>
              <a:rPr lang="uk-UA" b="1" dirty="0"/>
              <a:t>2) </a:t>
            </a:r>
            <a:r>
              <a:rPr lang="uk-UA" b="1" dirty="0" smtClean="0"/>
              <a:t>Зберігач</a:t>
            </a:r>
            <a:endParaRPr lang="uk-UA" b="1" dirty="0"/>
          </a:p>
          <a:p>
            <a:pPr marL="0" indent="0">
              <a:buNone/>
            </a:pPr>
            <a:endParaRPr lang="uk-UA" b="1" dirty="0"/>
          </a:p>
          <a:p>
            <a:pPr marL="0" indent="0">
              <a:buNone/>
            </a:pPr>
            <a:r>
              <a:rPr lang="uk-UA" dirty="0" smtClean="0"/>
              <a:t>Можуть </a:t>
            </a:r>
            <a:r>
              <a:rPr lang="uk-UA" dirty="0"/>
              <a:t>бути будь-які фізичні та юридичні особи</a:t>
            </a:r>
            <a:r>
              <a:rPr lang="uk-UA" dirty="0" smtClean="0"/>
              <a:t>.</a:t>
            </a:r>
          </a:p>
          <a:p>
            <a:pPr marL="0" indent="0">
              <a:buNone/>
            </a:pPr>
            <a:endParaRPr lang="uk-UA" dirty="0"/>
          </a:p>
          <a:p>
            <a:pPr marL="0" indent="0">
              <a:buNone/>
            </a:pPr>
            <a:r>
              <a:rPr lang="uk-UA" dirty="0" smtClean="0"/>
              <a:t> </a:t>
            </a:r>
            <a:r>
              <a:rPr lang="uk-UA" dirty="0"/>
              <a:t>Зберігання на засадах підприємницької діяльності може здійснювати тільки професійний зберігач (ч. 2 ст. 936 ЦК України</a:t>
            </a:r>
            <a:r>
              <a:rPr lang="uk-UA" dirty="0" smtClean="0"/>
              <a:t>).</a:t>
            </a:r>
            <a:endParaRPr lang="ru-RU" dirty="0"/>
          </a:p>
        </p:txBody>
      </p:sp>
    </p:spTree>
    <p:extLst>
      <p:ext uri="{BB962C8B-B14F-4D97-AF65-F5344CB8AC3E}">
        <p14:creationId xmlns:p14="http://schemas.microsoft.com/office/powerpoint/2010/main" val="81145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4665"/>
            <a:ext cx="568863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sz="3200" dirty="0"/>
              <a:t>Форма договору</a:t>
            </a:r>
            <a:endParaRPr lang="ru-RU" sz="3200" dirty="0"/>
          </a:p>
        </p:txBody>
      </p:sp>
      <p:sp>
        <p:nvSpPr>
          <p:cNvPr id="3" name="Объект 2"/>
          <p:cNvSpPr>
            <a:spLocks noGrp="1"/>
          </p:cNvSpPr>
          <p:nvPr>
            <p:ph idx="1"/>
          </p:nvPr>
        </p:nvSpPr>
        <p:spPr>
          <a:xfrm>
            <a:off x="2627784" y="273050"/>
            <a:ext cx="6059016" cy="6252294"/>
          </a:xfrm>
        </p:spPr>
        <p:txBody>
          <a:bodyPr/>
          <a:lstStyle/>
          <a:p>
            <a:r>
              <a:rPr lang="uk-UA" dirty="0">
                <a:solidFill>
                  <a:srgbClr val="FFC000"/>
                </a:solidFill>
              </a:rPr>
              <a:t>між юридичними </a:t>
            </a:r>
            <a:r>
              <a:rPr lang="uk-UA" dirty="0" smtClean="0">
                <a:solidFill>
                  <a:srgbClr val="FFC000"/>
                </a:solidFill>
              </a:rPr>
              <a:t>особами</a:t>
            </a:r>
          </a:p>
          <a:p>
            <a:endParaRPr lang="uk-UA" dirty="0">
              <a:solidFill>
                <a:srgbClr val="FFC000"/>
              </a:solidFill>
            </a:endParaRPr>
          </a:p>
          <a:p>
            <a:r>
              <a:rPr lang="uk-UA" dirty="0" smtClean="0">
                <a:solidFill>
                  <a:srgbClr val="FFC000"/>
                </a:solidFill>
              </a:rPr>
              <a:t> </a:t>
            </a:r>
            <a:r>
              <a:rPr lang="uk-UA" dirty="0">
                <a:solidFill>
                  <a:srgbClr val="FFC000"/>
                </a:solidFill>
              </a:rPr>
              <a:t>між фізичною та юридичною </a:t>
            </a:r>
            <a:r>
              <a:rPr lang="uk-UA" dirty="0" smtClean="0">
                <a:solidFill>
                  <a:srgbClr val="FFC000"/>
                </a:solidFill>
              </a:rPr>
              <a:t>особою</a:t>
            </a:r>
          </a:p>
          <a:p>
            <a:endParaRPr lang="uk-UA" dirty="0">
              <a:solidFill>
                <a:srgbClr val="FFC000"/>
              </a:solidFill>
            </a:endParaRPr>
          </a:p>
          <a:p>
            <a:r>
              <a:rPr lang="uk-UA" dirty="0" smtClean="0">
                <a:solidFill>
                  <a:srgbClr val="FFC000"/>
                </a:solidFill>
              </a:rPr>
              <a:t> </a:t>
            </a:r>
            <a:r>
              <a:rPr lang="uk-UA" dirty="0">
                <a:solidFill>
                  <a:srgbClr val="FFC000"/>
                </a:solidFill>
              </a:rPr>
              <a:t>між фізичними особами на суму, що перевищує у 20 і більше разів розмір неоподаткованого мінімуму доходів </a:t>
            </a:r>
            <a:r>
              <a:rPr lang="uk-UA" dirty="0" smtClean="0">
                <a:solidFill>
                  <a:srgbClr val="FFC000"/>
                </a:solidFill>
              </a:rPr>
              <a:t>громадян</a:t>
            </a:r>
            <a:endParaRPr lang="ru-RU" dirty="0">
              <a:solidFill>
                <a:srgbClr val="FFC000"/>
              </a:solidFill>
            </a:endParaRPr>
          </a:p>
          <a:p>
            <a:endParaRPr lang="ru-RU" dirty="0">
              <a:solidFill>
                <a:srgbClr val="FFC000"/>
              </a:solidFill>
            </a:endParaRPr>
          </a:p>
        </p:txBody>
      </p:sp>
      <p:sp>
        <p:nvSpPr>
          <p:cNvPr id="4" name="Текст 3"/>
          <p:cNvSpPr>
            <a:spLocks noGrp="1"/>
          </p:cNvSpPr>
          <p:nvPr>
            <p:ph type="body" sz="half" idx="2"/>
          </p:nvPr>
        </p:nvSpPr>
        <p:spPr>
          <a:xfrm>
            <a:off x="457201" y="1435100"/>
            <a:ext cx="1666528" cy="4691063"/>
          </a:xfrm>
        </p:spPr>
        <p:txBody>
          <a:bodyPr vert="vert270">
            <a:normAutofit/>
          </a:bodyPr>
          <a:lstStyle/>
          <a:p>
            <a:r>
              <a:rPr lang="uk-UA" sz="3200" dirty="0"/>
              <a:t>письмова, якщо договір укладається</a:t>
            </a:r>
            <a:endParaRPr lang="ru-RU" sz="3200" dirty="0"/>
          </a:p>
        </p:txBody>
      </p:sp>
    </p:spTree>
    <p:extLst>
      <p:ext uri="{BB962C8B-B14F-4D97-AF65-F5344CB8AC3E}">
        <p14:creationId xmlns:p14="http://schemas.microsoft.com/office/powerpoint/2010/main" val="14035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8229600" cy="5721499"/>
          </a:xfrm>
        </p:spPr>
        <p:txBody>
          <a:bodyPr>
            <a:normAutofit/>
          </a:bodyPr>
          <a:lstStyle/>
          <a:p>
            <a:pPr marL="0" indent="0" algn="just">
              <a:buNone/>
            </a:pPr>
            <a:r>
              <a:rPr lang="uk-UA" dirty="0" smtClean="0">
                <a:solidFill>
                  <a:srgbClr val="FF0000"/>
                </a:solidFill>
              </a:rPr>
              <a:t>Договір зберігання, за яким зберігач зобов'язується прийняти річ на зберігання в майбутньому, має бути укладений у письмовій формі, незалежно від вартості речі, яка буде передана на зберігання. Письмова форма договору вважається дотриманою, якщо прийняття речі на зберігання посвідчене розпискою, квитанцією або іншим документом, підписаним зберігачем.</a:t>
            </a:r>
            <a:endParaRPr lang="uk-UA" dirty="0">
              <a:solidFill>
                <a:srgbClr val="FF0000"/>
              </a:solidFill>
            </a:endParaRPr>
          </a:p>
        </p:txBody>
      </p:sp>
    </p:spTree>
    <p:extLst>
      <p:ext uri="{BB962C8B-B14F-4D97-AF65-F5344CB8AC3E}">
        <p14:creationId xmlns:p14="http://schemas.microsoft.com/office/powerpoint/2010/main" val="370821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48672"/>
          </a:xfrm>
        </p:spPr>
        <p:txBody>
          <a:bodyPr>
            <a:normAutofit lnSpcReduction="10000"/>
          </a:bodyPr>
          <a:lstStyle/>
          <a:p>
            <a:pPr marL="0" indent="0" algn="just">
              <a:buNone/>
            </a:pPr>
            <a:r>
              <a:rPr lang="uk-UA" dirty="0"/>
              <a:t>Прийняття речі на зберігання при пожежі, повені, раптовому захворюванні або за інших надзвичайних обставин </a:t>
            </a:r>
            <a:r>
              <a:rPr lang="uk-UA" b="1" dirty="0"/>
              <a:t>може підтверджуватися свідченням </a:t>
            </a:r>
            <a:r>
              <a:rPr lang="uk-UA" b="1" dirty="0" smtClean="0"/>
              <a:t>свідків</a:t>
            </a:r>
          </a:p>
          <a:p>
            <a:pPr marL="0" indent="0">
              <a:buNone/>
            </a:pPr>
            <a:endParaRPr lang="uk-UA" b="1" dirty="0" smtClean="0"/>
          </a:p>
          <a:p>
            <a:pPr marL="0" indent="0" algn="just">
              <a:buNone/>
            </a:pPr>
            <a:r>
              <a:rPr lang="uk-UA" dirty="0"/>
              <a:t>Прийняття речі на зберігання </a:t>
            </a:r>
            <a:r>
              <a:rPr lang="uk-UA" b="1" dirty="0"/>
              <a:t>може підтверджуватися</a:t>
            </a:r>
            <a:r>
              <a:rPr lang="uk-UA" dirty="0"/>
              <a:t> видачею поклажодавцеві </a:t>
            </a:r>
            <a:r>
              <a:rPr lang="uk-UA" b="1" dirty="0"/>
              <a:t>номерного жетона, іншого знака</a:t>
            </a:r>
            <a:r>
              <a:rPr lang="uk-UA" dirty="0"/>
              <a:t>, що посвідчує прийняття речі на зберігання, якщо це встановлено законом, іншими актами цивільного законодавства або є звичним для цього виду зберігання</a:t>
            </a:r>
            <a:endParaRPr lang="uk-UA" b="1" dirty="0" smtClean="0"/>
          </a:p>
          <a:p>
            <a:endParaRPr lang="uk-UA" b="1" dirty="0"/>
          </a:p>
          <a:p>
            <a:endParaRPr lang="ru-RU" dirty="0"/>
          </a:p>
        </p:txBody>
      </p:sp>
    </p:spTree>
    <p:extLst>
      <p:ext uri="{BB962C8B-B14F-4D97-AF65-F5344CB8AC3E}">
        <p14:creationId xmlns:p14="http://schemas.microsoft.com/office/powerpoint/2010/main" val="1896689547"/>
      </p:ext>
    </p:extLst>
  </p:cSld>
  <p:clrMapOvr>
    <a:masterClrMapping/>
  </p:clrMapOvr>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1581</Words>
  <Application>Microsoft Office PowerPoint</Application>
  <PresentationFormat>Екран (4:3)</PresentationFormat>
  <Paragraphs>129</Paragraphs>
  <Slides>23</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23</vt:i4>
      </vt:variant>
    </vt:vector>
  </HeadingPairs>
  <TitlesOfParts>
    <vt:vector size="26" baseType="lpstr">
      <vt:lpstr>Arial</vt:lpstr>
      <vt:lpstr>Calibri</vt:lpstr>
      <vt:lpstr>Тема Office</vt:lpstr>
      <vt:lpstr>Договір зберігання</vt:lpstr>
      <vt:lpstr>Значення зберігання: всебічно сприяти збереженню будь-якої форми власності</vt:lpstr>
      <vt:lpstr>Юридична характеристика</vt:lpstr>
      <vt:lpstr>Предмет</vt:lpstr>
      <vt:lpstr>Знеособлене зберігання речей </vt:lpstr>
      <vt:lpstr>Сторони договору</vt:lpstr>
      <vt:lpstr>Форма договору</vt:lpstr>
      <vt:lpstr>Презентація PowerPoint</vt:lpstr>
      <vt:lpstr>Презентація PowerPoint</vt:lpstr>
      <vt:lpstr>Строк зберігання</vt:lpstr>
      <vt:lpstr>Плата за договором</vt:lpstr>
      <vt:lpstr>2. Права та обов'язки сторін за договором зберігання</vt:lpstr>
      <vt:lpstr>Права та обов'язки сторін за договором зберігання (продовження)</vt:lpstr>
      <vt:lpstr>Права та обов'язки сторін за договором зберігання (продовження)</vt:lpstr>
      <vt:lpstr>Відповідальність сторін за договором</vt:lpstr>
      <vt:lpstr>Відповідальність сторін за договором (продовження)</vt:lpstr>
      <vt:lpstr>3. Зберігання на товарному складі </vt:lpstr>
      <vt:lpstr>Товарний склад</vt:lpstr>
      <vt:lpstr>Складські документи</vt:lpstr>
      <vt:lpstr>4. Спеціальні види зберігання </vt:lpstr>
      <vt:lpstr>Зберігання цінностей у банку </vt:lpstr>
      <vt:lpstr>Зберігання речей у гардеробі організації </vt:lpstr>
      <vt:lpstr>Зберігання автотранспортних засобів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Договір зберігання</dc:title>
  <dc:creator>Инна</dc:creator>
  <cp:lastModifiedBy>LasVenturas</cp:lastModifiedBy>
  <cp:revision>38</cp:revision>
  <cp:lastPrinted>2018-11-25T12:08:58Z</cp:lastPrinted>
  <dcterms:created xsi:type="dcterms:W3CDTF">2018-11-24T18:13:05Z</dcterms:created>
  <dcterms:modified xsi:type="dcterms:W3CDTF">2022-11-01T09:14:50Z</dcterms:modified>
</cp:coreProperties>
</file>