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772400" cy="1470025"/>
          </a:xfrm>
        </p:spPr>
        <p:txBody>
          <a:bodyPr>
            <a:normAutofit/>
          </a:bodyPr>
          <a:lstStyle/>
          <a:p>
            <a:r>
              <a:rPr lang="uk-UA" sz="4800" b="1" dirty="0">
                <a:solidFill>
                  <a:schemeClr val="accent4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Договір комісії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048" y="25012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dirty="0"/>
              <a:t>Звіт комісіонера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Після </a:t>
            </a:r>
            <a:r>
              <a:rPr lang="uk-UA" dirty="0"/>
              <a:t>вчинення правочину за дорученням комітента комісіонер </a:t>
            </a:r>
            <a:r>
              <a:rPr lang="uk-UA" b="1" dirty="0"/>
              <a:t>повинен надати комітентові звіт</a:t>
            </a:r>
            <a:r>
              <a:rPr lang="uk-UA" dirty="0"/>
              <a:t> і передати йому все одержане за договором комісії.</a:t>
            </a:r>
            <a:endParaRPr lang="en-US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Комітент</a:t>
            </a:r>
            <a:r>
              <a:rPr lang="uk-UA" dirty="0"/>
              <a:t>, який має заперечення щодо звіту комісіонера, повинен повідомити його про це </a:t>
            </a:r>
            <a:r>
              <a:rPr lang="uk-UA" b="1" dirty="0"/>
              <a:t>протягом тридцяти днів</a:t>
            </a:r>
            <a:r>
              <a:rPr lang="uk-UA" dirty="0"/>
              <a:t> від дня отримання звіту. Якщо такі заперечення не надійдуть, звіт </a:t>
            </a:r>
            <a:r>
              <a:rPr lang="uk-UA" b="1" dirty="0"/>
              <a:t>вважається прийнятим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61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Договір </a:t>
            </a:r>
            <a:r>
              <a:rPr lang="uk-UA" sz="4800" b="1" dirty="0" smtClean="0"/>
              <a:t>комісії</a:t>
            </a:r>
            <a:endParaRPr lang="en-US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/>
              <a:t>д</a:t>
            </a:r>
            <a:r>
              <a:rPr lang="uk-UA" dirty="0" smtClean="0"/>
              <a:t>оговір, </a:t>
            </a:r>
            <a:r>
              <a:rPr lang="uk-UA" dirty="0" smtClean="0"/>
              <a:t>за яким </a:t>
            </a:r>
            <a:r>
              <a:rPr lang="uk-UA" dirty="0"/>
              <a:t>одна сторона (комісіонер) зобов'язується за дорученням другої сторони (комітента)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ЗА ПЛАТУ</a:t>
            </a:r>
            <a:r>
              <a:rPr lang="uk-UA" dirty="0" smtClean="0"/>
              <a:t> </a:t>
            </a:r>
            <a:r>
              <a:rPr lang="uk-UA" dirty="0"/>
              <a:t>вчинити один або кілька правочинів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ВІД СВОГО ІМЕНІ</a:t>
            </a:r>
            <a:r>
              <a:rPr lang="uk-UA" dirty="0" smtClean="0"/>
              <a:t>, </a:t>
            </a:r>
            <a:r>
              <a:rPr lang="uk-UA" dirty="0"/>
              <a:t>але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ЗА РАХУНОК КОМІТЕНТА </a:t>
            </a:r>
            <a:r>
              <a:rPr lang="uk-UA" dirty="0" smtClean="0"/>
              <a:t>(ст</a:t>
            </a:r>
            <a:r>
              <a:rPr lang="uk-UA" dirty="0"/>
              <a:t>. </a:t>
            </a:r>
            <a:r>
              <a:rPr lang="uk-UA" dirty="0" smtClean="0"/>
              <a:t>1011 </a:t>
            </a:r>
            <a:r>
              <a:rPr lang="uk-UA" dirty="0"/>
              <a:t>ЦК України)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30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Умови </a:t>
            </a:r>
            <a:r>
              <a:rPr lang="uk-UA" sz="4800" b="1" dirty="0"/>
              <a:t>договору </a:t>
            </a:r>
            <a:r>
              <a:rPr lang="uk-UA" sz="4800" b="1" dirty="0" smtClean="0"/>
              <a:t>комісії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5100" b="1" dirty="0" smtClean="0">
                <a:solidFill>
                  <a:schemeClr val="accent4">
                    <a:lumMod val="50000"/>
                  </a:schemeClr>
                </a:solidFill>
              </a:rPr>
              <a:t>СТРОК</a:t>
            </a:r>
          </a:p>
          <a:p>
            <a:pPr marL="0" indent="0" algn="just">
              <a:buNone/>
            </a:pPr>
            <a:r>
              <a:rPr lang="uk-UA" dirty="0" smtClean="0"/>
              <a:t>Договір </a:t>
            </a:r>
            <a:r>
              <a:rPr lang="uk-UA" dirty="0"/>
              <a:t>комісії може бути укладений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НА ВИЗНАЧЕНИЙ СТРОК </a:t>
            </a:r>
            <a:r>
              <a:rPr lang="uk-UA" dirty="0" smtClean="0"/>
              <a:t>або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БЕЗ ВИЗНАЧЕННЯ СТРОКУ</a:t>
            </a:r>
          </a:p>
          <a:p>
            <a:pPr algn="just"/>
            <a:r>
              <a:rPr lang="uk-UA" sz="5100" b="1" dirty="0" smtClean="0">
                <a:solidFill>
                  <a:schemeClr val="accent4">
                    <a:lumMod val="50000"/>
                  </a:schemeClr>
                </a:solidFill>
              </a:rPr>
              <a:t>ТЕРИТОРІЯ </a:t>
            </a:r>
            <a:endParaRPr lang="uk-UA" sz="51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uk-UA" dirty="0"/>
              <a:t>Договір комісії може бути укладений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З ВИЗНАЧЕННЯМ </a:t>
            </a:r>
            <a:r>
              <a:rPr lang="uk-UA" dirty="0" smtClean="0"/>
              <a:t>або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БЕЗ ВИЗНАЧЕННЯ</a:t>
            </a:r>
            <a:r>
              <a:rPr lang="uk-UA" dirty="0" smtClean="0"/>
              <a:t> </a:t>
            </a:r>
            <a:r>
              <a:rPr lang="uk-UA" dirty="0"/>
              <a:t>території його </a:t>
            </a:r>
            <a:r>
              <a:rPr lang="uk-UA" dirty="0" smtClean="0"/>
              <a:t>виконання</a:t>
            </a:r>
          </a:p>
          <a:p>
            <a:pPr algn="just"/>
            <a:r>
              <a:rPr lang="uk-UA" sz="5100" b="1" dirty="0">
                <a:solidFill>
                  <a:schemeClr val="accent4">
                    <a:lumMod val="50000"/>
                  </a:schemeClr>
                </a:solidFill>
              </a:rPr>
              <a:t>Умова про </a:t>
            </a:r>
            <a:r>
              <a:rPr lang="uk-UA" sz="5100" b="1" dirty="0" smtClean="0">
                <a:solidFill>
                  <a:schemeClr val="accent4">
                    <a:lumMod val="50000"/>
                  </a:schemeClr>
                </a:solidFill>
              </a:rPr>
              <a:t>АСОРТИМЕНТ </a:t>
            </a:r>
            <a:r>
              <a:rPr lang="uk-UA" sz="5100" b="1" dirty="0">
                <a:solidFill>
                  <a:schemeClr val="accent4">
                    <a:lumMod val="50000"/>
                  </a:schemeClr>
                </a:solidFill>
              </a:rPr>
              <a:t>товарів, які є предметом комісії</a:t>
            </a:r>
          </a:p>
          <a:p>
            <a:pPr marL="0" indent="0" algn="just">
              <a:buNone/>
            </a:pPr>
            <a:r>
              <a:rPr lang="uk-UA" dirty="0" smtClean="0"/>
              <a:t>Договір комісії може бути укладений з умовою чи без умови щодо асортименту товарів, які є предметом комісії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15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Умови </a:t>
            </a:r>
            <a:r>
              <a:rPr lang="uk-UA" sz="4800" b="1" dirty="0"/>
              <a:t>договору </a:t>
            </a:r>
            <a:r>
              <a:rPr lang="uk-UA" sz="4800" b="1" dirty="0" smtClean="0"/>
              <a:t>комісії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Комітент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МОЖЕ БУТИ </a:t>
            </a:r>
            <a:r>
              <a:rPr lang="uk-UA" dirty="0" smtClean="0"/>
              <a:t>зобов'язаний </a:t>
            </a:r>
            <a:r>
              <a:rPr lang="uk-UA" b="1" dirty="0"/>
              <a:t>утримуватися від укладення договору </a:t>
            </a:r>
            <a:r>
              <a:rPr lang="uk-UA" dirty="0"/>
              <a:t>комісії </a:t>
            </a:r>
            <a:r>
              <a:rPr lang="uk-UA" b="1" dirty="0"/>
              <a:t>з іншими особами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uk-UA" dirty="0" smtClean="0"/>
              <a:t>Істотними </a:t>
            </a:r>
            <a:r>
              <a:rPr lang="uk-UA" dirty="0"/>
              <a:t>умовами договору комісії, за якими комісіонер зобов'язується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ПРОДАТИ АБО КУПИТИ МАЙНО</a:t>
            </a:r>
            <a:r>
              <a:rPr lang="uk-UA" dirty="0" smtClean="0"/>
              <a:t>, </a:t>
            </a:r>
            <a:r>
              <a:rPr lang="uk-UA" dirty="0"/>
              <a:t>є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УМОВИ ПРО </a:t>
            </a:r>
            <a:r>
              <a:rPr lang="uk-UA" dirty="0" smtClean="0"/>
              <a:t>це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МАЙНО ТА </a:t>
            </a:r>
            <a:r>
              <a:rPr lang="uk-UA" dirty="0" smtClean="0"/>
              <a:t>його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 ЦІНУ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1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/>
              <a:t>Комісійна </a:t>
            </a:r>
            <a:r>
              <a:rPr lang="uk-UA" sz="4800" b="1" dirty="0" smtClean="0"/>
              <a:t>плата </a:t>
            </a:r>
            <a:r>
              <a:rPr lang="uk-UA" sz="2400" b="1" dirty="0" smtClean="0"/>
              <a:t>(ст.1013 ЦК України)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Комітент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ПОВИНЕН</a:t>
            </a:r>
            <a:r>
              <a:rPr lang="uk-UA" dirty="0" smtClean="0"/>
              <a:t> </a:t>
            </a:r>
            <a:r>
              <a:rPr lang="uk-UA" dirty="0"/>
              <a:t>виплатити комісіонерові плату в розмірі та порядку, встановлених у договорі комісії.</a:t>
            </a:r>
            <a:endParaRPr lang="en-US" dirty="0"/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комісіонер поручився за виконання правочину третьою особою, він має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ПРАВО НА ДОДАТКОВУ ПЛАТУ</a:t>
            </a:r>
            <a:r>
              <a:rPr lang="uk-UA" dirty="0" smtClean="0"/>
              <a:t>.</a:t>
            </a:r>
            <a:endParaRPr lang="en-US" dirty="0"/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договором комісії розмір плати не визначений, вона виплачується після виконання договору комісії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ВИХОДЯЧИ ІЗ ЗВИЧАЙНИХ ЦІН ЗА ТАКІ ПОСЛУГИ</a:t>
            </a:r>
            <a:r>
              <a:rPr lang="uk-UA" dirty="0" smtClean="0"/>
              <a:t>.</a:t>
            </a:r>
            <a:endParaRPr lang="en-US" dirty="0"/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договір комісії </a:t>
            </a:r>
            <a:r>
              <a:rPr lang="uk-UA" b="1" dirty="0"/>
              <a:t>не був виконаний </a:t>
            </a:r>
            <a:r>
              <a:rPr lang="uk-UA" dirty="0"/>
              <a:t>з причин, які залежали від комітента, комісіонер має право на комісійну плату на загальних підставах.</a:t>
            </a:r>
            <a:endParaRPr lang="en-US" dirty="0"/>
          </a:p>
          <a:p>
            <a:pPr algn="just"/>
            <a:r>
              <a:rPr lang="uk-UA" dirty="0" smtClean="0"/>
              <a:t>У </a:t>
            </a:r>
            <a:r>
              <a:rPr lang="uk-UA" dirty="0"/>
              <a:t>разі розірвання або односторонньої відмови від договору комісії комісіонер має </a:t>
            </a:r>
            <a:r>
              <a:rPr lang="uk-UA" b="1" dirty="0"/>
              <a:t>право на плату за фактично вчинені дії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96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/>
              <a:t>Виконання </a:t>
            </a:r>
            <a:r>
              <a:rPr lang="uk-UA" sz="4800" b="1" dirty="0" smtClean="0"/>
              <a:t>договору </a:t>
            </a:r>
            <a:r>
              <a:rPr lang="uk-UA" sz="4800" b="1" dirty="0" smtClean="0"/>
              <a:t>комісії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Комісіонер </a:t>
            </a:r>
            <a:r>
              <a:rPr lang="uk-UA" dirty="0"/>
              <a:t>зобов'язаний вчиняти правочини </a:t>
            </a:r>
            <a:r>
              <a:rPr lang="uk-UA" b="1" dirty="0"/>
              <a:t>на умовах, найбільш вигідних для комітента</a:t>
            </a:r>
            <a:r>
              <a:rPr lang="uk-UA" dirty="0"/>
              <a:t>, і відповідно до його вказівок. Якщо у договорі комісії таких вказівок немає, комісіонер зобов'язаний вчиняти правочини </a:t>
            </a:r>
            <a:r>
              <a:rPr lang="uk-UA" b="1" dirty="0"/>
              <a:t>відповідно до звичаїв ділового обороту або вимог, що звичайно ставляться</a:t>
            </a:r>
            <a:r>
              <a:rPr lang="uk-UA" b="1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комісіонер вчинив правочин на умовах більш вигідних, ніж ті, що були визначені комітентом, </a:t>
            </a:r>
            <a:r>
              <a:rPr lang="uk-UA" b="1" dirty="0"/>
              <a:t>додатково одержана вигода належить комітентові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1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Субкомісія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/>
              <a:t>За </a:t>
            </a:r>
            <a:r>
              <a:rPr lang="uk-UA" b="1" dirty="0"/>
              <a:t>згодою комітента </a:t>
            </a:r>
            <a:r>
              <a:rPr lang="uk-UA" dirty="0"/>
              <a:t>комісіонер має право укласти договір субкомісії з третьою особою (субкомісіонером), </a:t>
            </a:r>
            <a:r>
              <a:rPr lang="uk-UA" b="1" dirty="0"/>
              <a:t>залишаючись відповідальним за дії субкомісіонера</a:t>
            </a:r>
            <a:r>
              <a:rPr lang="uk-UA" dirty="0"/>
              <a:t> перед комітентом.</a:t>
            </a:r>
            <a:endParaRPr lang="en-US" dirty="0"/>
          </a:p>
          <a:p>
            <a:pPr algn="just"/>
            <a:r>
              <a:rPr lang="uk-UA" dirty="0"/>
              <a:t>За договором субкомісії </a:t>
            </a:r>
            <a:r>
              <a:rPr lang="uk-UA" b="1" dirty="0"/>
              <a:t>комісіонер набуває </a:t>
            </a:r>
            <a:r>
              <a:rPr lang="uk-UA" dirty="0"/>
              <a:t>щодо субкомісіонера </a:t>
            </a:r>
            <a:r>
              <a:rPr lang="uk-UA" b="1" dirty="0"/>
              <a:t>права та обов'язки комітента</a:t>
            </a:r>
            <a:r>
              <a:rPr lang="uk-UA" dirty="0"/>
              <a:t>.</a:t>
            </a:r>
            <a:endParaRPr lang="en-US" dirty="0"/>
          </a:p>
          <a:p>
            <a:pPr algn="just"/>
            <a:r>
              <a:rPr lang="uk-UA" b="1" dirty="0" smtClean="0"/>
              <a:t>У </a:t>
            </a:r>
            <a:r>
              <a:rPr lang="uk-UA" b="1" dirty="0"/>
              <a:t>виняткових випадках</a:t>
            </a:r>
            <a:r>
              <a:rPr lang="uk-UA" dirty="0"/>
              <a:t>, якщо цього вимагають інтереси комітента, комісіонер має право укласти договір субкомісії </a:t>
            </a:r>
            <a:r>
              <a:rPr lang="uk-UA" b="1" dirty="0"/>
              <a:t>без згоди комітента</a:t>
            </a:r>
            <a:r>
              <a:rPr lang="uk-UA" dirty="0"/>
              <a:t>.</a:t>
            </a:r>
            <a:endParaRPr lang="en-US" dirty="0"/>
          </a:p>
          <a:p>
            <a:pPr algn="just"/>
            <a:r>
              <a:rPr lang="uk-UA" dirty="0" smtClean="0"/>
              <a:t>Комітент </a:t>
            </a:r>
            <a:r>
              <a:rPr lang="uk-UA" dirty="0"/>
              <a:t>не має права без згоди комісіонера вступати у відносини з субкомісіонером.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97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Виконання договору, укладеного комісіонером з третьою особою</a:t>
            </a:r>
            <a:endParaRPr lang="uk-UA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Комітент </a:t>
            </a:r>
            <a:r>
              <a:rPr lang="uk-UA" b="1" dirty="0"/>
              <a:t>зобов'язаний забезпечити комісіонера усім необхідним для виконання обов'язку </a:t>
            </a:r>
            <a:r>
              <a:rPr lang="uk-UA" dirty="0"/>
              <a:t>перед третьою особою.</a:t>
            </a:r>
            <a:endParaRPr lang="en-US" dirty="0"/>
          </a:p>
          <a:p>
            <a:pPr marL="0" indent="0" algn="just">
              <a:buNone/>
            </a:pPr>
            <a:endParaRPr lang="uk-UA" dirty="0" smtClean="0"/>
          </a:p>
          <a:p>
            <a:pPr algn="just"/>
            <a:r>
              <a:rPr lang="uk-UA" dirty="0" smtClean="0"/>
              <a:t>За </a:t>
            </a:r>
            <a:r>
              <a:rPr lang="uk-UA" dirty="0"/>
              <a:t>договором, укладеним з третьою особою, комісіонер набуває права навіть тоді, коли комітент був названий у договорі або прийняв від третьої особи виконання договору.</a:t>
            </a:r>
            <a:endParaRPr lang="en-US" dirty="0"/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Комісіонер </a:t>
            </a:r>
            <a:r>
              <a:rPr lang="uk-UA" dirty="0"/>
              <a:t>не відповідає перед комітентом за невиконання третьою особою договору, укладеного з нею за рахунок комітента, крім випадків, коли комісіонер був необачним при виборі цієї особи або поручився за виконання договору (делькредере).</a:t>
            </a:r>
            <a:endParaRPr lang="en-US" dirty="0"/>
          </a:p>
          <a:p>
            <a:pPr algn="just"/>
            <a:r>
              <a:rPr lang="uk-UA" dirty="0" smtClean="0"/>
              <a:t>У </a:t>
            </a:r>
            <a:r>
              <a:rPr lang="uk-UA" dirty="0"/>
              <a:t>разі порушення третьою особою договору, укладеного з нею комісіонером, комісіонер зобов'язаний негайно повідомити про це комітента, зібрати та забезпечити необхідні докази. Комітент має право вимагати від комісіонера відступлення права вимоги до цієї особи.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4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/>
              <a:t>Право власності комітента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algn="just"/>
            <a:endParaRPr lang="uk-UA" dirty="0" smtClean="0"/>
          </a:p>
          <a:p>
            <a:pPr algn="just"/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Майно</a:t>
            </a:r>
            <a:r>
              <a:rPr lang="uk-UA" dirty="0"/>
              <a:t>, придбане комісіонером за рахунок комітента, є </a:t>
            </a:r>
            <a:r>
              <a:rPr lang="uk-UA" b="1" dirty="0" smtClean="0"/>
              <a:t>ВЛАСНІСТЮ КОМІТЕНТА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552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573</Words>
  <Application>Microsoft Office PowerPoint</Application>
  <PresentationFormat>Екран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Договір комісії</vt:lpstr>
      <vt:lpstr>Договір комісії</vt:lpstr>
      <vt:lpstr>Умови договору комісії</vt:lpstr>
      <vt:lpstr>Умови договору комісії</vt:lpstr>
      <vt:lpstr>Комісійна плата (ст.1013 ЦК України)</vt:lpstr>
      <vt:lpstr>Виконання договору комісії</vt:lpstr>
      <vt:lpstr>Субкомісія</vt:lpstr>
      <vt:lpstr>Виконання договору, укладеного комісіонером з третьою особою</vt:lpstr>
      <vt:lpstr>Право власності комітента</vt:lpstr>
      <vt:lpstr>Звіт комісіонера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LasVenturas</cp:lastModifiedBy>
  <cp:revision>39</cp:revision>
  <cp:lastPrinted>2018-11-25T12:08:58Z</cp:lastPrinted>
  <dcterms:created xsi:type="dcterms:W3CDTF">2018-11-24T18:13:05Z</dcterms:created>
  <dcterms:modified xsi:type="dcterms:W3CDTF">2022-11-02T05:34:32Z</dcterms:modified>
</cp:coreProperties>
</file>