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1" r:id="rId3"/>
    <p:sldId id="292" r:id="rId4"/>
    <p:sldId id="293" r:id="rId5"/>
    <p:sldId id="294" r:id="rId6"/>
    <p:sldId id="299" r:id="rId7"/>
    <p:sldId id="300" r:id="rId8"/>
    <p:sldId id="301" r:id="rId9"/>
    <p:sldId id="302" r:id="rId10"/>
    <p:sldId id="303" r:id="rId11"/>
    <p:sldId id="304" r:id="rId12"/>
    <p:sldId id="305" r:id="rId13"/>
    <p:sldId id="306" r:id="rId14"/>
    <p:sldId id="307" r:id="rId15"/>
    <p:sldId id="295" r:id="rId16"/>
    <p:sldId id="296" r:id="rId17"/>
    <p:sldId id="297" r:id="rId18"/>
    <p:sldId id="298" r:id="rId1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15" d="100"/>
          <a:sy n="115" d="100"/>
        </p:scale>
        <p:origin x="147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179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466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1864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46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010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633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298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0763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806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42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9212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D3374-3DAC-4657-87BE-2544B04C65F1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6D21B-4873-44BA-A91B-9FAC63360F5B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483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92696"/>
            <a:ext cx="7772400" cy="1470025"/>
          </a:xfrm>
        </p:spPr>
        <p:txBody>
          <a:bodyPr/>
          <a:lstStyle/>
          <a:p>
            <a:r>
              <a:rPr lang="uk-UA" b="1" dirty="0" smtClean="0"/>
              <a:t>Договір управління майном</a:t>
            </a:r>
            <a:endParaRPr lang="uk-UA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8880"/>
            <a:ext cx="6202660" cy="343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6048" y="2501280"/>
            <a:ext cx="6202660" cy="343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67207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r>
              <a:rPr lang="uk-UA" sz="2800" b="1" dirty="0"/>
              <a:t>Стаття 360. Утримання майна, що є у спільній частковій власності</a:t>
            </a:r>
            <a:endParaRPr lang="en-US" sz="2800" b="1" dirty="0"/>
          </a:p>
          <a:p>
            <a:pPr marL="0" indent="0" algn="just">
              <a:buNone/>
            </a:pPr>
            <a:r>
              <a:rPr lang="uk-UA" sz="2800" dirty="0"/>
              <a:t>1. Співвласник відповідно до своєї частки у праві спільної часткової власності зобов'язаний брати участь </a:t>
            </a:r>
            <a:r>
              <a:rPr lang="uk-UA" sz="2800" b="1" dirty="0" smtClean="0"/>
              <a:t>У ВИТРАТАХ НА УПРАВЛІННЯ</a:t>
            </a:r>
            <a:r>
              <a:rPr lang="uk-UA" sz="2800" dirty="0" smtClean="0"/>
              <a:t>, </a:t>
            </a:r>
            <a:r>
              <a:rPr lang="uk-UA" sz="2800" dirty="0"/>
              <a:t>утримання та збереження спільного майна, у сплаті податків, зборів (обов'язкових платежів), а також нести відповідальність перед третіми особами за зобов'язаннями, пов'язаними із спільним майном.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09455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800" b="1" dirty="0" smtClean="0"/>
              <a:t>Стаття </a:t>
            </a:r>
            <a:r>
              <a:rPr lang="uk-UA" sz="2800" b="1" dirty="0"/>
              <a:t>385. Об’єднання співвласників багатоквартирного будинку</a:t>
            </a:r>
            <a:endParaRPr lang="en-US" sz="2800" b="1" dirty="0"/>
          </a:p>
          <a:p>
            <a:pPr marL="0" indent="0" algn="just">
              <a:buNone/>
            </a:pPr>
            <a:r>
              <a:rPr lang="uk-UA" sz="2800" dirty="0"/>
              <a:t>1. Власники квартир та нежитлових приміщень у багатоквартирному будинку (будинках) для забезпечення експлуатації такого будинку (будинків), користування квартирами та нежитловими приміщеннями </a:t>
            </a:r>
            <a:r>
              <a:rPr lang="uk-UA" sz="2800" b="1" dirty="0" smtClean="0"/>
              <a:t>ТА УПРАВЛІННЯ</a:t>
            </a:r>
            <a:r>
              <a:rPr lang="uk-UA" sz="2800" dirty="0" smtClean="0"/>
              <a:t>, </a:t>
            </a:r>
            <a:r>
              <a:rPr lang="uk-UA" sz="2800" dirty="0"/>
              <a:t>утримання і використання спільного майна багатоквартирного будинку (будинків) можуть створювати об’єднання співвласників багатоквартирного будинку (будинків</a:t>
            </a:r>
            <a:r>
              <a:rPr lang="uk-UA" sz="2800" dirty="0" smtClean="0"/>
              <a:t>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56492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b="1" dirty="0" smtClean="0"/>
          </a:p>
          <a:p>
            <a:pPr marL="0" indent="0" algn="ctr">
              <a:buNone/>
            </a:pPr>
            <a:r>
              <a:rPr lang="uk-UA" b="1" dirty="0" smtClean="0"/>
              <a:t>Стаття </a:t>
            </a:r>
            <a:r>
              <a:rPr lang="uk-UA" b="1" dirty="0"/>
              <a:t>829. </a:t>
            </a:r>
            <a:r>
              <a:rPr lang="uk-UA" b="1" dirty="0" smtClean="0"/>
              <a:t>Позичкодавець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just">
              <a:buNone/>
            </a:pPr>
            <a:r>
              <a:rPr lang="uk-UA" dirty="0"/>
              <a:t>1. </a:t>
            </a:r>
            <a:r>
              <a:rPr lang="uk-UA" dirty="0" smtClean="0"/>
              <a:t>…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Особа, </a:t>
            </a:r>
            <a:r>
              <a:rPr lang="uk-UA" b="1" dirty="0" smtClean="0"/>
              <a:t>ЯКА ЗДІЙСНЮЄ УПРАВЛІННЯ МАЙНОМ</a:t>
            </a:r>
            <a:r>
              <a:rPr lang="uk-UA" dirty="0" smtClean="0"/>
              <a:t>, </a:t>
            </a:r>
            <a:r>
              <a:rPr lang="uk-UA" dirty="0"/>
              <a:t>може бути позичкодавцем за згодою власника.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536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 smtClean="0"/>
              <a:t>Стаття 1285. Управління спадщиною</a:t>
            </a:r>
            <a:endParaRPr lang="en-US" sz="2000" b="1" dirty="0" smtClean="0"/>
          </a:p>
          <a:p>
            <a:pPr marL="0" indent="0" algn="just">
              <a:buNone/>
            </a:pPr>
            <a:r>
              <a:rPr lang="uk-UA" sz="2000" dirty="0" smtClean="0"/>
              <a:t>1. Якщо у складі спадщини є майно, яке потребує утримання, догляду, вчинення інших фактичних чи юридичних дій для підтримання його в належному стані, нотаріус, а в населених пунктах, де немає нотаріуса, - відповідний орган місцевого самоврядування, у разі відсутності спадкоємців або виконавця заповіту укладають договір на управління спадщиною з іншою особою.</a:t>
            </a:r>
            <a:endParaRPr lang="en-US" sz="2000" dirty="0" smtClean="0"/>
          </a:p>
          <a:p>
            <a:pPr marL="0" indent="0" algn="just">
              <a:buNone/>
            </a:pPr>
            <a:r>
              <a:rPr lang="uk-UA" sz="2000" dirty="0" smtClean="0"/>
              <a:t>У </a:t>
            </a:r>
            <a:r>
              <a:rPr lang="uk-UA" sz="2000" dirty="0"/>
              <a:t>разі відсутності спадкоємців або виконавця заповіту особою, яка управляє спадщиною, до складу якої входить земельна ділянка, є сільська, селищна, міська рада за місцезнаходженням такої земельної ділянки.</a:t>
            </a:r>
            <a:endParaRPr lang="en-US" sz="2000" dirty="0"/>
          </a:p>
          <a:p>
            <a:pPr marL="0" indent="0" algn="just">
              <a:buNone/>
            </a:pPr>
            <a:r>
              <a:rPr lang="uk-UA" sz="2000" dirty="0" smtClean="0"/>
              <a:t>2</a:t>
            </a:r>
            <a:r>
              <a:rPr lang="uk-UA" sz="2000" dirty="0"/>
              <a:t>. Особа, яка управляє спадщиною, має право на вчинення будь-яких необхідних дій, спрямованих на збереження спадщини до з'явлення спадкоємців або до прийняття спадщини.</a:t>
            </a:r>
            <a:endParaRPr lang="en-US" sz="2000" dirty="0"/>
          </a:p>
          <a:p>
            <a:pPr marL="0" indent="0" algn="just">
              <a:buNone/>
            </a:pPr>
            <a:r>
              <a:rPr lang="uk-UA" sz="2000" dirty="0"/>
              <a:t>3. Особа, яка управляє спадщиною, має право на плату за виконання своїх повноважень.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880720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b="1" dirty="0" smtClean="0"/>
              <a:t>Стаття </a:t>
            </a:r>
            <a:r>
              <a:rPr lang="uk-UA" b="1" dirty="0"/>
              <a:t>1291. Право виконавця заповіту на плату за виконання своїх повноважень</a:t>
            </a:r>
            <a:endParaRPr lang="en-US" b="1" dirty="0"/>
          </a:p>
          <a:p>
            <a:pPr marL="0" indent="0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3</a:t>
            </a:r>
            <a:r>
              <a:rPr lang="uk-UA" dirty="0"/>
              <a:t>. Виконавець заповіту має право вимагати від спадкоємців відшкодування тих витрат, які були ним </a:t>
            </a:r>
            <a:r>
              <a:rPr lang="uk-UA" b="1" dirty="0" smtClean="0"/>
              <a:t>ЗРОБЛЕНІ ДЛЯ </a:t>
            </a:r>
            <a:r>
              <a:rPr lang="uk-UA" dirty="0" smtClean="0"/>
              <a:t>охорони </a:t>
            </a:r>
            <a:r>
              <a:rPr lang="uk-UA" dirty="0"/>
              <a:t>спадщини, </a:t>
            </a:r>
            <a:r>
              <a:rPr lang="uk-UA" b="1" dirty="0" smtClean="0"/>
              <a:t>УПРАВЛІННЯ</a:t>
            </a:r>
            <a:r>
              <a:rPr lang="uk-UA" dirty="0" smtClean="0"/>
              <a:t> </a:t>
            </a:r>
            <a:r>
              <a:rPr lang="uk-UA" dirty="0"/>
              <a:t>нею та виконання заповіту.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3084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Строк </a:t>
            </a:r>
            <a:r>
              <a:rPr lang="uk-UA" b="1" dirty="0" smtClean="0"/>
              <a:t>договору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строк </a:t>
            </a:r>
            <a:r>
              <a:rPr lang="uk-UA" dirty="0"/>
              <a:t>управління майном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встановлюється у договорі </a:t>
            </a:r>
            <a:r>
              <a:rPr lang="uk-UA" dirty="0"/>
              <a:t>управління майном</a:t>
            </a:r>
            <a:r>
              <a:rPr lang="uk-UA" dirty="0" smtClean="0"/>
              <a:t>.</a:t>
            </a:r>
          </a:p>
          <a:p>
            <a:endParaRPr lang="en-US" dirty="0"/>
          </a:p>
          <a:p>
            <a:pPr algn="just"/>
            <a:r>
              <a:rPr lang="uk-UA" dirty="0"/>
              <a:t>я</a:t>
            </a:r>
            <a:r>
              <a:rPr lang="uk-UA" dirty="0" smtClean="0"/>
              <a:t>кщо </a:t>
            </a:r>
            <a:r>
              <a:rPr lang="uk-UA" dirty="0"/>
              <a:t>сторони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не визначили</a:t>
            </a:r>
            <a:r>
              <a:rPr lang="uk-UA" dirty="0"/>
              <a:t> строку договору управління майном, він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вважається укладеним на п'ять років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 smtClean="0"/>
              <a:t>Можливість пролонгації</a:t>
            </a:r>
          </a:p>
          <a:p>
            <a:endParaRPr lang="uk-UA" b="1" dirty="0"/>
          </a:p>
          <a:p>
            <a:pPr marL="0" indent="0" algn="just">
              <a:buNone/>
            </a:pPr>
            <a:r>
              <a:rPr lang="uk-UA" dirty="0" smtClean="0"/>
              <a:t>у </a:t>
            </a:r>
            <a:r>
              <a:rPr lang="uk-UA" dirty="0"/>
              <a:t>разі відсутності заяви однієї із сторін про припинення або зміну договору управління майном після закінчення його строку договір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вважається продовженим на такий самий строк і на таких самих умова</a:t>
            </a:r>
            <a:r>
              <a:rPr lang="uk-UA" dirty="0"/>
              <a:t>х.</a:t>
            </a:r>
            <a:endParaRPr lang="en-US" dirty="0"/>
          </a:p>
          <a:p>
            <a:pPr marL="0" indent="0">
              <a:buNone/>
            </a:pPr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6096072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uk-UA" sz="3600" b="1" dirty="0"/>
              <a:t>Припинення договору управління майном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85000" lnSpcReduction="20000"/>
          </a:bodyPr>
          <a:lstStyle/>
          <a:p>
            <a:pPr marL="0" indent="0" algn="r">
              <a:buNone/>
            </a:pP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Договір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управління майном припиняється у разі: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1</a:t>
            </a:r>
            <a:r>
              <a:rPr lang="uk-UA" dirty="0"/>
              <a:t>) загибелі майна, переданого в управління;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2) припинення договору за заявою однієї із сторін у зв'язку із закінченням його строку;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3) смерті фізичної особи - вигодонабувача або ліквідації юридичної особи - вигодонабувача, якщо інше не встановлено договором;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4) відмови вигодонабувача від одержання вигоди за договором;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5) визнання управителя недієздатним, безвісно відсутнім, обмеження його цивільної дієздатності або смерті;</a:t>
            </a:r>
            <a:endParaRPr lang="en-US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37799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uk-UA" sz="3600" b="1" dirty="0"/>
              <a:t>Припинення договору управління </a:t>
            </a:r>
            <a:r>
              <a:rPr lang="uk-UA" sz="3600" b="1" dirty="0" smtClean="0"/>
              <a:t>майном </a:t>
            </a:r>
            <a:r>
              <a:rPr lang="uk-UA" sz="1800" b="1" dirty="0" smtClean="0"/>
              <a:t>(продовження)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uk-UA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Договір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управління майном припиняється у разі:</a:t>
            </a:r>
            <a:endParaRPr lang="en-US" b="1" dirty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6</a:t>
            </a:r>
            <a:r>
              <a:rPr lang="uk-UA" dirty="0"/>
              <a:t>) відмови управителя або установника управління від договору управління майном у зв'язку з неможливістю управителя здійснювати управління майном;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7) відмови установника управління від договору з іншої, ніж указана в пункті 6 цієї частини, причини за умови виплати управителеві плати, передбаченої договором;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8) визнання фізичної особи - установника управління банкрутом;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9) повного завершення виконання сторонами договору управління майном;</a:t>
            </a:r>
            <a:endParaRPr lang="en-US" dirty="0"/>
          </a:p>
          <a:p>
            <a:pPr marL="0" indent="0" algn="just">
              <a:buNone/>
            </a:pPr>
            <a:r>
              <a:rPr lang="uk-UA" dirty="0"/>
              <a:t>10) дострокового припинення управління майном, якщо це передбачено цим договором, або за рішенням суду.</a:t>
            </a:r>
            <a:endParaRPr lang="en-US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3671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uk-UA" sz="3600" b="1" dirty="0"/>
              <a:t>Припинення договору управління </a:t>
            </a:r>
            <a:r>
              <a:rPr lang="uk-UA" sz="3600" b="1" dirty="0" smtClean="0"/>
              <a:t>майном </a:t>
            </a:r>
            <a:r>
              <a:rPr lang="uk-UA" sz="1800" b="1" dirty="0" smtClean="0"/>
              <a:t>(продовження)</a:t>
            </a:r>
            <a:endParaRPr lang="ru-RU" sz="1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/>
              <a:t>У </a:t>
            </a:r>
            <a:r>
              <a:rPr lang="uk-UA" dirty="0"/>
              <a:t>разі відмови однієї сторони від договору управління майном вона повинна повідомити другу сторону про це за три місяці до припинення договору, якщо договором не встановлений інший строк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uk-UA" dirty="0" smtClean="0"/>
              <a:t>У </a:t>
            </a:r>
            <a:r>
              <a:rPr lang="uk-UA" dirty="0"/>
              <a:t>разі припинення договору управління майном майно, що було передане в управління, або майно, набуте від такого управління, передається установникові управління у порядку, визначеному договором.</a:t>
            </a:r>
            <a:endParaRPr lang="en-US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5841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/>
              <a:t>Договір </a:t>
            </a:r>
            <a:r>
              <a:rPr lang="uk-UA" sz="4800" b="1" dirty="0" smtClean="0"/>
              <a:t>управління майном</a:t>
            </a:r>
            <a:endParaRPr lang="en-US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dirty="0"/>
              <a:t>д</a:t>
            </a:r>
            <a:r>
              <a:rPr lang="uk-UA" dirty="0" smtClean="0"/>
              <a:t>оговір</a:t>
            </a:r>
            <a:r>
              <a:rPr lang="uk-UA" b="1" dirty="0" smtClean="0"/>
              <a:t> </a:t>
            </a:r>
            <a:r>
              <a:rPr lang="uk-UA" dirty="0" smtClean="0"/>
              <a:t>за </a:t>
            </a:r>
            <a:r>
              <a:rPr lang="uk-UA" dirty="0" smtClean="0"/>
              <a:t>яким одна </a:t>
            </a:r>
            <a:r>
              <a:rPr lang="uk-UA" dirty="0"/>
              <a:t>сторона (</a:t>
            </a:r>
            <a:r>
              <a:rPr lang="uk-UA" b="1" dirty="0"/>
              <a:t>установник управління</a:t>
            </a:r>
            <a:r>
              <a:rPr lang="uk-UA" dirty="0"/>
              <a:t>) передає другій стороні (</a:t>
            </a:r>
            <a:r>
              <a:rPr lang="uk-UA" b="1" dirty="0"/>
              <a:t>управителеві</a:t>
            </a:r>
            <a:r>
              <a:rPr lang="uk-UA" dirty="0"/>
              <a:t>) на </a:t>
            </a:r>
            <a:r>
              <a:rPr lang="uk-UA" b="1" dirty="0"/>
              <a:t>певний строк </a:t>
            </a:r>
            <a:r>
              <a:rPr lang="uk-UA" dirty="0"/>
              <a:t>майно в управління, а друга сторона зобов'язується </a:t>
            </a:r>
            <a:r>
              <a:rPr lang="uk-UA" b="1" dirty="0"/>
              <a:t>за плату </a:t>
            </a:r>
            <a:r>
              <a:rPr lang="uk-UA" dirty="0"/>
              <a:t>здійснювати </a:t>
            </a:r>
            <a:r>
              <a:rPr lang="uk-UA" b="1" dirty="0"/>
              <a:t>від свого імені </a:t>
            </a:r>
            <a:r>
              <a:rPr lang="uk-UA" dirty="0"/>
              <a:t>управління цим майном </a:t>
            </a:r>
            <a:r>
              <a:rPr lang="uk-UA" b="1" dirty="0"/>
              <a:t>в інтересах установника управління</a:t>
            </a:r>
            <a:r>
              <a:rPr lang="uk-UA" dirty="0"/>
              <a:t> або вказаної ним особи (вигодонабувача</a:t>
            </a:r>
            <a:r>
              <a:rPr lang="uk-UA" dirty="0" smtClean="0"/>
              <a:t>) (ст</a:t>
            </a:r>
            <a:r>
              <a:rPr lang="uk-UA" dirty="0"/>
              <a:t>. </a:t>
            </a:r>
            <a:r>
              <a:rPr lang="uk-UA" dirty="0" smtClean="0"/>
              <a:t>1029 </a:t>
            </a:r>
            <a:r>
              <a:rPr lang="uk-UA" dirty="0"/>
              <a:t>ЦК України)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4035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Предмет </a:t>
            </a:r>
            <a:r>
              <a:rPr lang="uk-UA" sz="3600" b="1" dirty="0"/>
              <a:t>договору управління майном 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підприємство </a:t>
            </a:r>
            <a:r>
              <a:rPr lang="uk-UA" dirty="0"/>
              <a:t>як єдиний майновий </a:t>
            </a:r>
            <a:r>
              <a:rPr lang="uk-UA" dirty="0" smtClean="0"/>
              <a:t>комплекс</a:t>
            </a:r>
          </a:p>
          <a:p>
            <a:r>
              <a:rPr lang="uk-UA" dirty="0" smtClean="0"/>
              <a:t>нерухома річ</a:t>
            </a:r>
          </a:p>
          <a:p>
            <a:r>
              <a:rPr lang="uk-UA" dirty="0" smtClean="0"/>
              <a:t>цінні папери</a:t>
            </a:r>
          </a:p>
          <a:p>
            <a:r>
              <a:rPr lang="uk-UA" dirty="0" smtClean="0"/>
              <a:t>майнові права</a:t>
            </a:r>
          </a:p>
          <a:p>
            <a:r>
              <a:rPr lang="uk-UA" dirty="0" smtClean="0"/>
              <a:t>інше </a:t>
            </a:r>
            <a:r>
              <a:rPr lang="uk-UA" dirty="0"/>
              <a:t>майно.</a:t>
            </a:r>
            <a:endParaRPr lang="en-US" dirty="0"/>
          </a:p>
          <a:p>
            <a:pPr marL="0" indent="0" algn="just">
              <a:buNone/>
            </a:pPr>
            <a:endParaRPr lang="uk-UA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НЕ МОЖУТЬ </a:t>
            </a:r>
            <a:r>
              <a:rPr lang="uk-UA" dirty="0" smtClean="0"/>
              <a:t>бути </a:t>
            </a:r>
            <a:r>
              <a:rPr lang="uk-UA" dirty="0"/>
              <a:t>предметом договору управління майном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ГРОШОВІ КОШТИ</a:t>
            </a:r>
            <a:r>
              <a:rPr lang="uk-UA" dirty="0" smtClean="0"/>
              <a:t>, </a:t>
            </a:r>
            <a:r>
              <a:rPr lang="uk-UA" dirty="0"/>
              <a:t>крім випадків, коли право здійснювати управління грошовими коштами прямо встановлено законом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uk-UA" dirty="0" smtClean="0"/>
              <a:t>Майно</a:t>
            </a:r>
            <a:r>
              <a:rPr lang="uk-UA" dirty="0"/>
              <a:t>, передане в управління,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МАЄ БУТИ ВІДОКРЕМЛЕНЕ </a:t>
            </a:r>
            <a:r>
              <a:rPr lang="uk-UA" dirty="0" smtClean="0"/>
              <a:t>від </a:t>
            </a:r>
            <a:r>
              <a:rPr lang="uk-UA" dirty="0"/>
              <a:t>іншого майна установника управління та від майна управителя.</a:t>
            </a:r>
            <a:endParaRPr lang="en-US" dirty="0"/>
          </a:p>
          <a:p>
            <a:pPr algn="just"/>
            <a:r>
              <a:rPr lang="uk-UA" dirty="0"/>
              <a:t>Майно, передане в управління, </a:t>
            </a:r>
            <a:r>
              <a:rPr lang="uk-UA" b="1" dirty="0" smtClean="0">
                <a:solidFill>
                  <a:schemeClr val="accent4">
                    <a:lumMod val="50000"/>
                  </a:schemeClr>
                </a:solidFill>
              </a:rPr>
              <a:t>МАЄ ОБЛІКОВУВАТИСЯ </a:t>
            </a:r>
            <a:r>
              <a:rPr lang="uk-UA" dirty="0" smtClean="0"/>
              <a:t>в </a:t>
            </a:r>
            <a:r>
              <a:rPr lang="uk-UA" dirty="0"/>
              <a:t>управителя </a:t>
            </a:r>
            <a:r>
              <a:rPr lang="uk-UA" b="1" dirty="0"/>
              <a:t>на окремому балансі</a:t>
            </a:r>
            <a:r>
              <a:rPr lang="uk-UA" dirty="0"/>
              <a:t>, і щодо нього ведеться окремий облік.</a:t>
            </a:r>
            <a:endParaRPr lang="en-US" dirty="0"/>
          </a:p>
          <a:p>
            <a:pPr algn="just"/>
            <a:r>
              <a:rPr lang="uk-UA" b="1" dirty="0"/>
              <a:t>Розрахунки</a:t>
            </a:r>
            <a:r>
              <a:rPr lang="uk-UA" dirty="0"/>
              <a:t>, пов'язані з управлінням майном, здійснюються </a:t>
            </a:r>
            <a:r>
              <a:rPr lang="uk-UA" b="1" dirty="0"/>
              <a:t>на окремому банківському рахунку</a:t>
            </a:r>
            <a:r>
              <a:rPr lang="uk-UA" dirty="0"/>
              <a:t>.</a:t>
            </a:r>
            <a:endParaRPr lang="en-US" dirty="0"/>
          </a:p>
          <a:p>
            <a:pPr algn="just"/>
            <a:r>
              <a:rPr lang="uk-UA" dirty="0"/>
              <a:t>4. Майно, набуте управителем у результаті управління майном, включається до складу отриманого в управління майна.</a:t>
            </a:r>
            <a:endParaRPr lang="en-US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5406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800" b="1" dirty="0" smtClean="0"/>
              <a:t>форма</a:t>
            </a:r>
            <a:endParaRPr lang="en-US" sz="4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 smtClean="0"/>
              <a:t>Договір </a:t>
            </a:r>
            <a:r>
              <a:rPr lang="uk-UA" dirty="0"/>
              <a:t>управління майном укладається в </a:t>
            </a:r>
            <a:r>
              <a:rPr lang="uk-UA" b="1" dirty="0">
                <a:solidFill>
                  <a:schemeClr val="accent4">
                    <a:lumMod val="50000"/>
                  </a:schemeClr>
                </a:solidFill>
              </a:rPr>
              <a:t>письмовій формі</a:t>
            </a:r>
            <a:r>
              <a:rPr lang="uk-UA" dirty="0"/>
              <a:t>.</a:t>
            </a:r>
            <a:endParaRPr lang="en-US" dirty="0"/>
          </a:p>
          <a:p>
            <a:pPr marL="0" indent="0">
              <a:buNone/>
            </a:pPr>
            <a:endParaRPr lang="uk-UA" dirty="0" smtClean="0"/>
          </a:p>
          <a:p>
            <a:pPr algn="just"/>
            <a:r>
              <a:rPr lang="uk-UA" dirty="0" smtClean="0"/>
              <a:t>Договір </a:t>
            </a:r>
            <a:r>
              <a:rPr lang="uk-UA" dirty="0"/>
              <a:t>управління </a:t>
            </a:r>
            <a:r>
              <a:rPr lang="uk-UA" dirty="0" smtClean="0"/>
              <a:t>1) нерухомим майном; 2) об’єктом </a:t>
            </a:r>
            <a:r>
              <a:rPr lang="uk-UA" dirty="0"/>
              <a:t>незавершеного </a:t>
            </a:r>
            <a:r>
              <a:rPr lang="uk-UA" dirty="0" smtClean="0"/>
              <a:t>будівництва; 3) майбутнім </a:t>
            </a:r>
            <a:r>
              <a:rPr lang="uk-UA" dirty="0"/>
              <a:t>об’єктом нерухомості </a:t>
            </a:r>
            <a:r>
              <a:rPr lang="uk-UA" dirty="0">
                <a:solidFill>
                  <a:schemeClr val="accent4">
                    <a:lumMod val="50000"/>
                  </a:schemeClr>
                </a:solidFill>
              </a:rPr>
              <a:t>підлягає нотаріальному посвідченню</a:t>
            </a:r>
            <a:r>
              <a:rPr lang="uk-UA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283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Сторони договору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uk-UA" sz="5900" b="1" dirty="0" smtClean="0">
                <a:solidFill>
                  <a:schemeClr val="accent4">
                    <a:lumMod val="50000"/>
                  </a:schemeClr>
                </a:solidFill>
              </a:rPr>
              <a:t>1. Установник управління</a:t>
            </a:r>
          </a:p>
          <a:p>
            <a:pPr marL="0" indent="0" algn="ctr">
              <a:buNone/>
            </a:pPr>
            <a:endParaRPr lang="en-US" sz="5900" b="1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3000" b="1" dirty="0" smtClean="0">
                <a:solidFill>
                  <a:schemeClr val="accent4">
                    <a:lumMod val="50000"/>
                  </a:schemeClr>
                </a:solidFill>
              </a:rPr>
              <a:t>Основне правило </a:t>
            </a:r>
            <a:r>
              <a:rPr lang="uk-UA" sz="3000" dirty="0" smtClean="0"/>
              <a:t>- власник </a:t>
            </a:r>
            <a:r>
              <a:rPr lang="uk-UA" sz="3000" dirty="0"/>
              <a:t>майна.</a:t>
            </a:r>
            <a:endParaRPr lang="en-US" sz="3000" dirty="0"/>
          </a:p>
          <a:p>
            <a:pPr marL="0" indent="0" algn="just">
              <a:buNone/>
            </a:pPr>
            <a:endParaRPr lang="uk-UA" sz="3000" dirty="0" smtClean="0"/>
          </a:p>
          <a:p>
            <a:pPr algn="just"/>
            <a:r>
              <a:rPr lang="uk-UA" sz="3000" b="1" dirty="0" smtClean="0">
                <a:solidFill>
                  <a:schemeClr val="accent4">
                    <a:lumMod val="50000"/>
                  </a:schemeClr>
                </a:solidFill>
              </a:rPr>
              <a:t>Винятки з основного правила </a:t>
            </a:r>
            <a:r>
              <a:rPr lang="uk-UA" sz="3000" dirty="0" smtClean="0"/>
              <a:t>:</a:t>
            </a:r>
          </a:p>
          <a:p>
            <a:pPr algn="just"/>
            <a:r>
              <a:rPr lang="uk-UA" sz="3000" dirty="0" smtClean="0"/>
              <a:t>якщо </a:t>
            </a:r>
            <a:r>
              <a:rPr lang="uk-UA" sz="3000" dirty="0"/>
              <a:t>власником майна є фізична особа, місце перебування якої невідоме або її визнано безвісно відсутньою, установником управління є </a:t>
            </a:r>
            <a:r>
              <a:rPr lang="uk-UA" sz="3000" b="1" dirty="0">
                <a:solidFill>
                  <a:schemeClr val="accent4">
                    <a:lumMod val="50000"/>
                  </a:schemeClr>
                </a:solidFill>
              </a:rPr>
              <a:t>орган опіки та піклування</a:t>
            </a:r>
            <a:r>
              <a:rPr lang="uk-UA" sz="3000" dirty="0"/>
              <a:t>.</a:t>
            </a:r>
            <a:endParaRPr lang="en-US" sz="3000" dirty="0"/>
          </a:p>
          <a:p>
            <a:pPr algn="just"/>
            <a:r>
              <a:rPr lang="uk-UA" sz="3000" dirty="0" smtClean="0"/>
              <a:t>якщо </a:t>
            </a:r>
            <a:r>
              <a:rPr lang="uk-UA" sz="3000" dirty="0"/>
              <a:t>власником майна є малолітня особа або фізична особа, яка визнана недієздатною, установником управління може бути </a:t>
            </a:r>
            <a:r>
              <a:rPr lang="uk-UA" sz="3000" b="1" dirty="0">
                <a:solidFill>
                  <a:schemeClr val="accent4">
                    <a:lumMod val="50000"/>
                  </a:schemeClr>
                </a:solidFill>
              </a:rPr>
              <a:t>опікун або орган опіки та піклування</a:t>
            </a:r>
            <a:r>
              <a:rPr lang="uk-UA" sz="3000" dirty="0"/>
              <a:t>.</a:t>
            </a:r>
            <a:endParaRPr lang="en-US" sz="3000" dirty="0"/>
          </a:p>
          <a:p>
            <a:pPr algn="just"/>
            <a:r>
              <a:rPr lang="uk-UA" sz="3000" dirty="0" smtClean="0"/>
              <a:t>якщо </a:t>
            </a:r>
            <a:r>
              <a:rPr lang="uk-UA" sz="3000" dirty="0"/>
              <a:t>власником майна є </a:t>
            </a:r>
            <a:r>
              <a:rPr lang="uk-UA" sz="3000" b="1" dirty="0">
                <a:solidFill>
                  <a:schemeClr val="accent4">
                    <a:lumMod val="50000"/>
                  </a:schemeClr>
                </a:solidFill>
              </a:rPr>
              <a:t>неповнолітня особа</a:t>
            </a:r>
            <a:r>
              <a:rPr lang="uk-UA" sz="3000" dirty="0"/>
              <a:t>, установником управління є ця особа </a:t>
            </a:r>
            <a:r>
              <a:rPr lang="uk-UA" sz="3000" b="1" dirty="0">
                <a:solidFill>
                  <a:schemeClr val="accent4">
                    <a:lumMod val="50000"/>
                  </a:schemeClr>
                </a:solidFill>
              </a:rPr>
              <a:t>за дозволом батьків (усиновлювачів) або піклувальника</a:t>
            </a:r>
            <a:r>
              <a:rPr lang="uk-UA" sz="3000" dirty="0"/>
              <a:t>.</a:t>
            </a:r>
            <a:endParaRPr lang="en-US" sz="3000" dirty="0"/>
          </a:p>
          <a:p>
            <a:pPr algn="just"/>
            <a:r>
              <a:rPr lang="uk-UA" sz="3000" dirty="0" smtClean="0"/>
              <a:t>якщо </a:t>
            </a:r>
            <a:r>
              <a:rPr lang="uk-UA" sz="3000" dirty="0"/>
              <a:t>власником майна є особа, цивільна дієздатність якої обмежена, установником управління є її </a:t>
            </a:r>
            <a:r>
              <a:rPr lang="uk-UA" sz="3000" b="1" dirty="0">
                <a:solidFill>
                  <a:schemeClr val="accent4">
                    <a:lumMod val="50000"/>
                  </a:schemeClr>
                </a:solidFill>
              </a:rPr>
              <a:t>піклувальник</a:t>
            </a:r>
            <a:r>
              <a:rPr lang="uk-UA" sz="3000" dirty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en-US" sz="3000" dirty="0">
              <a:solidFill>
                <a:schemeClr val="accent4">
                  <a:lumMod val="50000"/>
                </a:schemeClr>
              </a:solidFill>
            </a:endParaRPr>
          </a:p>
          <a:p>
            <a:pPr algn="just"/>
            <a:r>
              <a:rPr lang="uk-UA" sz="3000" dirty="0" smtClean="0"/>
              <a:t>у </a:t>
            </a:r>
            <a:r>
              <a:rPr lang="uk-UA" sz="3000" dirty="0"/>
              <a:t>випадках, встановлених законом, установником управління може бути </a:t>
            </a:r>
            <a:r>
              <a:rPr lang="uk-UA" sz="3000" b="1" dirty="0">
                <a:solidFill>
                  <a:schemeClr val="accent4">
                    <a:lumMod val="50000"/>
                  </a:schemeClr>
                </a:solidFill>
              </a:rPr>
              <a:t>Національне агентство України з питань виявлення, розшуку та управління активами, одержаними від корупційних та інших злочинів</a:t>
            </a:r>
            <a:r>
              <a:rPr lang="uk-UA" sz="3000" dirty="0">
                <a:solidFill>
                  <a:schemeClr val="accent4">
                    <a:lumMod val="50000"/>
                  </a:schemeClr>
                </a:solidFill>
              </a:rPr>
              <a:t>.</a:t>
            </a:r>
            <a:endParaRPr lang="en-US" sz="3000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uk-UA" sz="5900" b="1" dirty="0" smtClean="0">
                <a:solidFill>
                  <a:schemeClr val="accent4">
                    <a:lumMod val="50000"/>
                  </a:schemeClr>
                </a:solidFill>
              </a:rPr>
              <a:t>2. Управитель</a:t>
            </a:r>
          </a:p>
          <a:p>
            <a:pPr marL="0" indent="0">
              <a:buNone/>
            </a:pPr>
            <a:endParaRPr lang="en-US" sz="5900" b="1" dirty="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uk-UA" sz="3700" dirty="0" smtClean="0"/>
              <a:t>суб'єкт </a:t>
            </a:r>
            <a:r>
              <a:rPr lang="uk-UA" sz="3700" dirty="0"/>
              <a:t>підприємницької діяльності</a:t>
            </a:r>
            <a:r>
              <a:rPr lang="uk-UA" sz="3700" dirty="0" smtClean="0"/>
              <a:t>.</a:t>
            </a:r>
          </a:p>
          <a:p>
            <a:endParaRPr lang="en-US" sz="3700" dirty="0"/>
          </a:p>
          <a:p>
            <a:r>
              <a:rPr lang="uk-UA" sz="3700" b="1" dirty="0" smtClean="0">
                <a:solidFill>
                  <a:schemeClr val="accent4">
                    <a:lumMod val="50000"/>
                  </a:schemeClr>
                </a:solidFill>
              </a:rPr>
              <a:t>НЕ МОЖЕ</a:t>
            </a:r>
            <a:r>
              <a:rPr lang="uk-UA" sz="3700" dirty="0" smtClean="0"/>
              <a:t> </a:t>
            </a:r>
            <a:r>
              <a:rPr lang="uk-UA" sz="3700" dirty="0"/>
              <a:t>бути орган державної влади, орган влади Автономної Республіки Крим або орган місцевого самоврядування, якщо інше не встановлено законом</a:t>
            </a:r>
            <a:r>
              <a:rPr lang="uk-UA" sz="3700" dirty="0" smtClean="0"/>
              <a:t>.</a:t>
            </a:r>
          </a:p>
          <a:p>
            <a:endParaRPr lang="en-US" sz="3700" dirty="0"/>
          </a:p>
          <a:p>
            <a:r>
              <a:rPr lang="uk-UA" sz="3700" dirty="0" smtClean="0"/>
              <a:t>Вигодонабувач </a:t>
            </a:r>
            <a:r>
              <a:rPr lang="uk-UA" sz="3700" dirty="0"/>
              <a:t>не може бути управителем</a:t>
            </a:r>
            <a:r>
              <a:rPr lang="uk-UA" sz="3700" dirty="0" smtClean="0"/>
              <a:t>.</a:t>
            </a:r>
          </a:p>
          <a:p>
            <a:pPr marL="0" indent="0">
              <a:buNone/>
            </a:pPr>
            <a:endParaRPr lang="en-US" sz="3700" dirty="0"/>
          </a:p>
          <a:p>
            <a:r>
              <a:rPr lang="uk-UA" sz="3700" dirty="0" smtClean="0"/>
              <a:t>діє </a:t>
            </a:r>
            <a:r>
              <a:rPr lang="uk-UA" sz="3700" dirty="0"/>
              <a:t>без довіреності</a:t>
            </a:r>
            <a:r>
              <a:rPr lang="uk-UA" sz="3700" dirty="0" smtClean="0"/>
              <a:t>.</a:t>
            </a:r>
          </a:p>
          <a:p>
            <a:endParaRPr lang="en-US" sz="3700" dirty="0"/>
          </a:p>
          <a:p>
            <a:pPr algn="just"/>
            <a:r>
              <a:rPr lang="uk-UA" sz="3700" dirty="0" smtClean="0"/>
              <a:t>якщо </a:t>
            </a:r>
            <a:r>
              <a:rPr lang="uk-UA" sz="3700" dirty="0"/>
              <a:t>це визначено договором про управління майном, </a:t>
            </a:r>
            <a:r>
              <a:rPr lang="uk-UA" sz="3700" dirty="0" smtClean="0">
                <a:solidFill>
                  <a:schemeClr val="accent4">
                    <a:lumMod val="50000"/>
                  </a:schemeClr>
                </a:solidFill>
              </a:rPr>
              <a:t>Є ДОВІРЧИМ ВЛАСНИКОМ</a:t>
            </a:r>
            <a:r>
              <a:rPr lang="uk-UA" sz="3700" dirty="0" smtClean="0"/>
              <a:t> </a:t>
            </a:r>
            <a:r>
              <a:rPr lang="uk-UA" sz="3700" dirty="0"/>
              <a:t>цього майна, яким він володіє, користується і розпоряджається відповідно до закону та договору управління майном</a:t>
            </a:r>
            <a:r>
              <a:rPr lang="uk-UA" sz="3700" dirty="0" smtClean="0"/>
              <a:t>.</a:t>
            </a:r>
          </a:p>
          <a:p>
            <a:pPr algn="just"/>
            <a:endParaRPr lang="uk-UA" sz="3700" dirty="0"/>
          </a:p>
          <a:p>
            <a:pPr marL="0" indent="0" algn="just">
              <a:buNone/>
            </a:pPr>
            <a:r>
              <a:rPr lang="uk-UA" sz="3700" dirty="0" smtClean="0"/>
              <a:t> </a:t>
            </a:r>
            <a:r>
              <a:rPr lang="uk-UA" sz="3700" dirty="0"/>
              <a:t>Договір про управління майном </a:t>
            </a:r>
            <a:r>
              <a:rPr lang="uk-UA" sz="3700" b="1" dirty="0" smtClean="0">
                <a:solidFill>
                  <a:schemeClr val="accent4">
                    <a:lumMod val="50000"/>
                  </a:schemeClr>
                </a:solidFill>
              </a:rPr>
              <a:t>НЕ ТЯГНЕ ЗА СОБОЮ ПЕРЕХОДУ ПРАВА ВЛАСНОСТІ ДО УПРАВИТЕЛЯ </a:t>
            </a:r>
            <a:r>
              <a:rPr lang="uk-UA" sz="3700" dirty="0" smtClean="0"/>
              <a:t>на </a:t>
            </a:r>
            <a:r>
              <a:rPr lang="uk-UA" sz="3700" dirty="0"/>
              <a:t>майно, передане в управління.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val="147914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1800" b="1" dirty="0"/>
              <a:t>Стаття 54. Управління майном, що використовується у підприємницькій діяльності, </a:t>
            </a:r>
            <a:r>
              <a:rPr lang="uk-UA" sz="1800" b="1" dirty="0">
                <a:solidFill>
                  <a:schemeClr val="accent4">
                    <a:lumMod val="50000"/>
                  </a:schemeClr>
                </a:solidFill>
              </a:rPr>
              <a:t>органом опіки та </a:t>
            </a:r>
            <a:r>
              <a:rPr lang="uk-UA" sz="1800" b="1" dirty="0">
                <a:solidFill>
                  <a:schemeClr val="accent4">
                    <a:lumMod val="50000"/>
                  </a:schemeClr>
                </a:solidFill>
              </a:rPr>
              <a:t>піклування</a:t>
            </a:r>
          </a:p>
          <a:p>
            <a:pPr marL="0" indent="0" algn="just">
              <a:buNone/>
            </a:pPr>
            <a:r>
              <a:rPr lang="uk-UA" sz="1800" dirty="0" smtClean="0"/>
              <a:t>1</a:t>
            </a:r>
            <a:r>
              <a:rPr lang="uk-UA" sz="1800" dirty="0"/>
              <a:t>. Якщо фізична особа - підприємець визнана безвісно відсутньою, недієздатною чи її цивільна дієздатність обмежена або якщо власником майна, яке використовувалося у підприємницькій діяльності, стала неповнолітня чи малолітня особа, орган опіки та піклування може призначити управителя цього </a:t>
            </a:r>
            <a:r>
              <a:rPr lang="uk-UA" sz="1800" dirty="0" smtClean="0"/>
              <a:t>майна. Орган </a:t>
            </a:r>
            <a:r>
              <a:rPr lang="uk-UA" sz="1800" dirty="0"/>
              <a:t>опіки та піклування укладає з управителем договір про управління цим майном.</a:t>
            </a:r>
            <a:endParaRPr lang="en-US" sz="1800" dirty="0"/>
          </a:p>
          <a:p>
            <a:pPr marL="0" indent="0" algn="just">
              <a:buNone/>
            </a:pPr>
            <a:r>
              <a:rPr lang="uk-UA" sz="1800" dirty="0"/>
              <a:t>2. При здійсненні повноважень щодо управління майном управитель діє від свого імені в інтересах особи, яка є власником майна.</a:t>
            </a:r>
            <a:endParaRPr lang="en-US" sz="1800" dirty="0"/>
          </a:p>
          <a:p>
            <a:pPr marL="0" indent="0" algn="just">
              <a:buNone/>
            </a:pPr>
            <a:r>
              <a:rPr lang="uk-UA" sz="1800" dirty="0"/>
              <a:t>3. У договорі про управління майном встановлюються права та обов'язки управителя.</a:t>
            </a:r>
            <a:endParaRPr lang="en-US" sz="1800" dirty="0"/>
          </a:p>
          <a:p>
            <a:pPr marL="0" indent="0" algn="just">
              <a:buNone/>
            </a:pPr>
            <a:r>
              <a:rPr lang="uk-UA" sz="1800" dirty="0"/>
              <a:t>Орган опіки та піклування здійснює контроль за діяльністю управителя майном відповідно до правил про контроль за діяльністю опікуна і піклувальника.</a:t>
            </a:r>
            <a:endParaRPr lang="en-US" sz="1800" dirty="0"/>
          </a:p>
          <a:p>
            <a:pPr marL="0" indent="0" algn="just">
              <a:buNone/>
            </a:pPr>
            <a:r>
              <a:rPr lang="uk-UA" sz="1800" dirty="0"/>
              <a:t>4. Договір про управління майном припиняється, якщо відпали обставини, на підставі яких він був укладений.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46491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2000" b="1" dirty="0"/>
              <a:t>Стаття 72. Управління майном особи, над якою встановлено опіку</a:t>
            </a:r>
            <a:endParaRPr lang="en-US" sz="2000" b="1" dirty="0"/>
          </a:p>
          <a:p>
            <a:pPr marL="0" indent="0" algn="just">
              <a:buNone/>
            </a:pPr>
            <a:r>
              <a:rPr lang="uk-UA" sz="2000" dirty="0"/>
              <a:t>1. Опікун зобов'язаний дбати про збереження та використання майна підопічного в його інтересах.</a:t>
            </a:r>
            <a:endParaRPr lang="en-US" sz="2000" dirty="0"/>
          </a:p>
          <a:p>
            <a:pPr marL="0" indent="0" algn="just">
              <a:buNone/>
            </a:pPr>
            <a:r>
              <a:rPr lang="uk-UA" sz="2000" dirty="0"/>
              <a:t>2. Якщо малолітня особа може самостійно визначити свої потреби та інтереси, опікун, здійснюючи управління її майном, повинен враховувати її бажання.</a:t>
            </a:r>
            <a:endParaRPr lang="en-US" sz="2000" dirty="0"/>
          </a:p>
          <a:p>
            <a:pPr marL="0" indent="0" algn="just">
              <a:buNone/>
            </a:pPr>
            <a:r>
              <a:rPr lang="uk-UA" sz="2000" dirty="0"/>
              <a:t>3. Опікун самостійно здійснює витрати, необхідні для задоволення потреб підопічного, за рахунок пенсії, аліментів, відшкодування шкоди у зв'язку з втратою годувальника, допомоги на підопічну дитину та інших соціальних виплат, призначених на підопічну дитину відповідно до законів України, доходів від майна підопічного тощо.</a:t>
            </a:r>
            <a:endParaRPr lang="en-US" sz="2000" dirty="0"/>
          </a:p>
          <a:p>
            <a:pPr marL="0" indent="0" algn="just">
              <a:buNone/>
            </a:pPr>
            <a:r>
              <a:rPr lang="uk-UA" sz="2000" dirty="0" smtClean="0"/>
              <a:t>4</a:t>
            </a:r>
            <a:r>
              <a:rPr lang="uk-UA" sz="2000" dirty="0"/>
              <a:t>. Якщо підопічний є власником нерухомого майна або майна, яке потребує постійного управління, опікун може з дозволу органу опіки та піклування управляти цим майном або передати його за договором в управління іншій особі.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31043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r>
              <a:rPr lang="uk-UA" sz="2800" b="1" dirty="0" smtClean="0"/>
              <a:t>Стаття </a:t>
            </a:r>
            <a:r>
              <a:rPr lang="uk-UA" sz="2800" b="1" dirty="0"/>
              <a:t>326. Право державної </a:t>
            </a:r>
            <a:r>
              <a:rPr lang="uk-UA" sz="2800" b="1" dirty="0" smtClean="0"/>
              <a:t>власності</a:t>
            </a:r>
          </a:p>
          <a:p>
            <a:pPr marL="0" indent="0" algn="ctr">
              <a:buNone/>
            </a:pPr>
            <a:endParaRPr lang="en-US" sz="2800" b="1" dirty="0"/>
          </a:p>
          <a:p>
            <a:pPr marL="0" indent="0" algn="just">
              <a:buNone/>
            </a:pPr>
            <a:r>
              <a:rPr lang="uk-UA" sz="2800" dirty="0" smtClean="0"/>
              <a:t>3</a:t>
            </a:r>
            <a:r>
              <a:rPr lang="uk-UA" sz="2800" dirty="0"/>
              <a:t>. </a:t>
            </a:r>
            <a:r>
              <a:rPr lang="uk-UA" sz="2800" b="1" dirty="0"/>
              <a:t>Управління майном, що є у державній власності, здійснюється</a:t>
            </a:r>
            <a:r>
              <a:rPr lang="uk-UA" sz="2800" dirty="0"/>
              <a:t> державними органами, а у випадках, передбачених законом, може здійснюватися іншими суб'єктами.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7729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b="1" dirty="0" smtClean="0"/>
              <a:t>Доповнення до слайду про установника управління </a:t>
            </a:r>
            <a:r>
              <a:rPr lang="uk-UA" sz="2200" b="1" dirty="0" smtClean="0"/>
              <a:t>(винятки з основного правила)</a:t>
            </a:r>
            <a:endParaRPr lang="en-US" sz="2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800" b="1" dirty="0" smtClean="0"/>
          </a:p>
          <a:p>
            <a:pPr marL="0" indent="0" algn="ctr">
              <a:buNone/>
            </a:pPr>
            <a:r>
              <a:rPr lang="uk-UA" sz="2800" b="1" dirty="0"/>
              <a:t>Стаття 327. Право комунальної </a:t>
            </a:r>
            <a:r>
              <a:rPr lang="uk-UA" sz="2800" b="1" dirty="0" smtClean="0"/>
              <a:t>власності</a:t>
            </a:r>
          </a:p>
          <a:p>
            <a:pPr marL="0" indent="0" algn="ctr">
              <a:buNone/>
            </a:pPr>
            <a:endParaRPr lang="en-US" sz="2800" b="1" dirty="0"/>
          </a:p>
          <a:p>
            <a:pPr marL="0" indent="0" algn="just">
              <a:buNone/>
            </a:pPr>
            <a:r>
              <a:rPr lang="uk-UA" sz="2800" dirty="0" smtClean="0"/>
              <a:t>2</a:t>
            </a:r>
            <a:r>
              <a:rPr lang="uk-UA" sz="2800" dirty="0"/>
              <a:t>. </a:t>
            </a:r>
            <a:r>
              <a:rPr lang="uk-UA" sz="2800" b="1" dirty="0"/>
              <a:t>Управління майном, що є у комунальній власності</a:t>
            </a:r>
            <a:r>
              <a:rPr lang="uk-UA" sz="2800" dirty="0"/>
              <a:t>, </a:t>
            </a:r>
            <a:r>
              <a:rPr lang="uk-UA" sz="2800" b="1" dirty="0"/>
              <a:t>здійснюють</a:t>
            </a:r>
            <a:r>
              <a:rPr lang="uk-UA" sz="2800" dirty="0"/>
              <a:t> безпосередньо територіальна громада та утворені нею органи місцевого самоврядування.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449634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</TotalTime>
  <Words>1514</Words>
  <Application>Microsoft Office PowerPoint</Application>
  <PresentationFormat>Екран (4:3)</PresentationFormat>
  <Paragraphs>120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1" baseType="lpstr">
      <vt:lpstr>Arial</vt:lpstr>
      <vt:lpstr>Calibri</vt:lpstr>
      <vt:lpstr>Тема Office</vt:lpstr>
      <vt:lpstr>Договір управління майном</vt:lpstr>
      <vt:lpstr>Договір управління майном</vt:lpstr>
      <vt:lpstr>Предмет договору управління майном </vt:lpstr>
      <vt:lpstr>форма</vt:lpstr>
      <vt:lpstr>Сторони договору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Доповнення до слайду про установника управління (винятки з основного правила)</vt:lpstr>
      <vt:lpstr>Строк договору</vt:lpstr>
      <vt:lpstr>Припинення договору управління майном</vt:lpstr>
      <vt:lpstr>Припинення договору управління майном (продовження)</vt:lpstr>
      <vt:lpstr>Припинення договору управління майном (продовження)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Договір зберігання</dc:title>
  <dc:creator>Инна</dc:creator>
  <cp:lastModifiedBy>LasVenturas</cp:lastModifiedBy>
  <cp:revision>43</cp:revision>
  <cp:lastPrinted>2018-11-25T12:08:58Z</cp:lastPrinted>
  <dcterms:created xsi:type="dcterms:W3CDTF">2018-11-24T18:13:05Z</dcterms:created>
  <dcterms:modified xsi:type="dcterms:W3CDTF">2022-11-01T08:33:04Z</dcterms:modified>
</cp:coreProperties>
</file>