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61" r:id="rId4"/>
    <p:sldId id="269" r:id="rId5"/>
    <p:sldId id="270" r:id="rId6"/>
    <p:sldId id="271" r:id="rId7"/>
    <p:sldId id="272" r:id="rId8"/>
    <p:sldId id="273" r:id="rId9"/>
    <p:sldId id="274" r:id="rId10"/>
    <p:sldId id="275" r:id="rId11"/>
    <p:sldId id="276" r:id="rId12"/>
    <p:sldId id="277"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20B823C-54C1-4CC1-8978-747EB1A09153}"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2920A-3242-42B5-B81B-C887E7B03C27}"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97055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720B823C-54C1-4CC1-8978-747EB1A09153}" type="datetimeFigureOut">
              <a:rPr lang="en-US" smtClean="0"/>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4168329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0B823C-54C1-4CC1-8978-747EB1A09153}"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37862218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0B823C-54C1-4CC1-8978-747EB1A09153}"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2920A-3242-42B5-B81B-C887E7B03C27}"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111115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0B823C-54C1-4CC1-8978-747EB1A09153}"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1170676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0B823C-54C1-4CC1-8978-747EB1A09153}"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2920A-3242-42B5-B81B-C887E7B03C27}"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47189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0B823C-54C1-4CC1-8978-747EB1A09153}"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32037763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0B823C-54C1-4CC1-8978-747EB1A09153}"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39032457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0B823C-54C1-4CC1-8978-747EB1A09153}"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836673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0B823C-54C1-4CC1-8978-747EB1A09153}"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3890356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0B823C-54C1-4CC1-8978-747EB1A09153}"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1424209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20B823C-54C1-4CC1-8978-747EB1A09153}"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1314900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20B823C-54C1-4CC1-8978-747EB1A09153}" type="datetimeFigureOut">
              <a:rPr lang="en-US" smtClean="0"/>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2800823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20B823C-54C1-4CC1-8978-747EB1A09153}" type="datetimeFigureOut">
              <a:rPr lang="en-US" smtClean="0"/>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3922408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0B823C-54C1-4CC1-8978-747EB1A09153}" type="datetimeFigureOut">
              <a:rPr lang="en-US" smtClean="0"/>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4273228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20B823C-54C1-4CC1-8978-747EB1A09153}"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2301739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20B823C-54C1-4CC1-8978-747EB1A09153}"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2920A-3242-42B5-B81B-C887E7B03C27}" type="slidenum">
              <a:rPr lang="en-US" smtClean="0"/>
              <a:t>‹#›</a:t>
            </a:fld>
            <a:endParaRPr lang="en-US"/>
          </a:p>
        </p:txBody>
      </p:sp>
    </p:spTree>
    <p:extLst>
      <p:ext uri="{BB962C8B-B14F-4D97-AF65-F5344CB8AC3E}">
        <p14:creationId xmlns:p14="http://schemas.microsoft.com/office/powerpoint/2010/main" val="2263404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720B823C-54C1-4CC1-8978-747EB1A09153}" type="datetimeFigureOut">
              <a:rPr lang="en-US" smtClean="0"/>
              <a:t>3/3/2026</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02E2920A-3242-42B5-B81B-C887E7B03C27}" type="slidenum">
              <a:rPr lang="en-US" smtClean="0"/>
              <a:t>‹#›</a:t>
            </a:fld>
            <a:endParaRPr lang="en-US"/>
          </a:p>
        </p:txBody>
      </p:sp>
    </p:spTree>
    <p:extLst>
      <p:ext uri="{BB962C8B-B14F-4D97-AF65-F5344CB8AC3E}">
        <p14:creationId xmlns:p14="http://schemas.microsoft.com/office/powerpoint/2010/main" val="326631625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44066" y="942109"/>
            <a:ext cx="10594047" cy="1644073"/>
          </a:xfrm>
        </p:spPr>
        <p:txBody>
          <a:bodyPr>
            <a:normAutofit fontScale="90000"/>
          </a:bodyPr>
          <a:lstStyle/>
          <a:p>
            <a:r>
              <a:rPr lang="uk-UA" sz="5400" b="1" dirty="0" smtClean="0">
                <a:solidFill>
                  <a:srgbClr val="0070C0"/>
                </a:solidFill>
              </a:rPr>
              <a:t>Договір банківського вкладу</a:t>
            </a:r>
            <a:endParaRPr lang="en-US" sz="5400" b="1" dirty="0">
              <a:solidFill>
                <a:srgbClr val="0070C0"/>
              </a:solidFill>
            </a:endParaRPr>
          </a:p>
        </p:txBody>
      </p:sp>
    </p:spTree>
    <p:extLst>
      <p:ext uri="{BB962C8B-B14F-4D97-AF65-F5344CB8AC3E}">
        <p14:creationId xmlns:p14="http://schemas.microsoft.com/office/powerpoint/2010/main" val="2428744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397163"/>
            <a:ext cx="10621097" cy="1025237"/>
          </a:xfrm>
        </p:spPr>
        <p:txBody>
          <a:bodyPr>
            <a:normAutofit fontScale="90000"/>
          </a:bodyPr>
          <a:lstStyle/>
          <a:p>
            <a:pPr algn="ctr"/>
            <a:r>
              <a:rPr lang="uk-UA" sz="3600" b="1" dirty="0" smtClean="0">
                <a:solidFill>
                  <a:srgbClr val="0070C0"/>
                </a:solidFill>
              </a:rPr>
              <a:t>Договір банківського вкладу на користь третьої особи</a:t>
            </a:r>
            <a:endParaRPr lang="uk-UA" sz="3600" b="1" dirty="0">
              <a:solidFill>
                <a:srgbClr val="0070C0"/>
              </a:solidFill>
            </a:endParaRPr>
          </a:p>
        </p:txBody>
      </p:sp>
      <p:sp>
        <p:nvSpPr>
          <p:cNvPr id="3" name="Подзаголовок 2"/>
          <p:cNvSpPr>
            <a:spLocks noGrp="1"/>
          </p:cNvSpPr>
          <p:nvPr>
            <p:ph type="subTitle" idx="1"/>
          </p:nvPr>
        </p:nvSpPr>
        <p:spPr>
          <a:xfrm>
            <a:off x="684211" y="1764145"/>
            <a:ext cx="11221461" cy="4793673"/>
          </a:xfrm>
        </p:spPr>
        <p:txBody>
          <a:bodyPr>
            <a:normAutofit fontScale="85000" lnSpcReduction="20000"/>
          </a:bodyPr>
          <a:lstStyle/>
          <a:p>
            <a:pPr indent="457200" algn="just"/>
            <a:r>
              <a:rPr lang="uk-UA" sz="3200" dirty="0" smtClean="0"/>
              <a:t>Фізична або юридична особа може укласти договір банківського вкладу (зробити вклад) на користь третьої особи. Ця особа набуває права вкладника з моменту пред'явлення нею до банку першої вимоги, що випливає з прав вкладника, або вираження нею іншим способом наміру скористатися такими правами.</a:t>
            </a:r>
          </a:p>
          <a:p>
            <a:pPr indent="457200" algn="just"/>
            <a:r>
              <a:rPr lang="uk-UA" sz="3200" dirty="0" smtClean="0"/>
              <a:t>До набуття особою, на користь якої зроблений банківський вклад, прав вкладника ці права належать особі, яка зробила вклад.</a:t>
            </a:r>
          </a:p>
          <a:p>
            <a:pPr indent="457200" algn="just"/>
            <a:r>
              <a:rPr lang="uk-UA" sz="3200" dirty="0" smtClean="0"/>
              <a:t>Визначення імені фізичної особи або найменування юридичної особи, на користь якої зроблений вклад, </a:t>
            </a:r>
            <a:r>
              <a:rPr lang="uk-UA" sz="3200" b="1" dirty="0" smtClean="0"/>
              <a:t>є істотною умовою договору банківського вкладу</a:t>
            </a:r>
            <a:r>
              <a:rPr lang="uk-UA" sz="3200" dirty="0" smtClean="0"/>
              <a:t>.</a:t>
            </a:r>
            <a:endParaRPr lang="uk-UA" sz="3200" dirty="0"/>
          </a:p>
        </p:txBody>
      </p:sp>
    </p:spTree>
    <p:extLst>
      <p:ext uri="{BB962C8B-B14F-4D97-AF65-F5344CB8AC3E}">
        <p14:creationId xmlns:p14="http://schemas.microsoft.com/office/powerpoint/2010/main" val="412977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397163"/>
            <a:ext cx="10621097" cy="1025237"/>
          </a:xfrm>
        </p:spPr>
        <p:txBody>
          <a:bodyPr>
            <a:normAutofit/>
          </a:bodyPr>
          <a:lstStyle/>
          <a:p>
            <a:pPr algn="ctr"/>
            <a:r>
              <a:rPr lang="uk-UA" sz="3600" b="1" dirty="0">
                <a:solidFill>
                  <a:srgbClr val="0070C0"/>
                </a:solidFill>
              </a:rPr>
              <a:t>Ощадна книжка</a:t>
            </a:r>
          </a:p>
        </p:txBody>
      </p:sp>
      <p:sp>
        <p:nvSpPr>
          <p:cNvPr id="3" name="Подзаголовок 2"/>
          <p:cNvSpPr>
            <a:spLocks noGrp="1"/>
          </p:cNvSpPr>
          <p:nvPr>
            <p:ph type="subTitle" idx="1"/>
          </p:nvPr>
        </p:nvSpPr>
        <p:spPr>
          <a:xfrm>
            <a:off x="684211" y="1764145"/>
            <a:ext cx="11221461" cy="4793673"/>
          </a:xfrm>
        </p:spPr>
        <p:txBody>
          <a:bodyPr>
            <a:normAutofit fontScale="85000" lnSpcReduction="20000"/>
          </a:bodyPr>
          <a:lstStyle/>
          <a:p>
            <a:pPr indent="457200" algn="just"/>
            <a:r>
              <a:rPr lang="uk-UA" sz="3200" dirty="0" smtClean="0"/>
              <a:t>Укладення </a:t>
            </a:r>
            <a:r>
              <a:rPr lang="uk-UA" sz="3200" dirty="0"/>
              <a:t>договору банківського вкладу з фізичною особою і внесення грошових коштів на її рахунок за вкладом </a:t>
            </a:r>
            <a:r>
              <a:rPr lang="uk-UA" sz="3200" b="1" dirty="0"/>
              <a:t>підтверджуються ощадною книжкою</a:t>
            </a:r>
            <a:r>
              <a:rPr lang="uk-UA" sz="3200" dirty="0"/>
              <a:t>. Відомості про вклад, вказані в ощадній книжці, є підставою для розрахунків за вкладом між банком і вкладником.</a:t>
            </a:r>
          </a:p>
          <a:p>
            <a:pPr indent="457200" algn="just"/>
            <a:r>
              <a:rPr lang="uk-UA" sz="3200" dirty="0" smtClean="0"/>
              <a:t>Видача </a:t>
            </a:r>
            <a:r>
              <a:rPr lang="uk-UA" sz="3200" dirty="0"/>
              <a:t>банківського вкладу, виплата процентів за ним і виконання розпоряджень вкладника про перерахування грошових коштів з рахунка за вкладом іншим особам здійснюються банком у разі пред'явлення ощадної книжки.</a:t>
            </a:r>
          </a:p>
          <a:p>
            <a:pPr indent="457200" algn="just"/>
            <a:r>
              <a:rPr lang="uk-UA" sz="3200" dirty="0"/>
              <a:t>Якщо ощадну книжку втрачено або приведено у непридатний для пред'явлення стан, банк за заявою вкладника видає йому нову ощадну книжку.</a:t>
            </a:r>
          </a:p>
        </p:txBody>
      </p:sp>
    </p:spTree>
    <p:extLst>
      <p:ext uri="{BB962C8B-B14F-4D97-AF65-F5344CB8AC3E}">
        <p14:creationId xmlns:p14="http://schemas.microsoft.com/office/powerpoint/2010/main" val="1165056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397163"/>
            <a:ext cx="10621097" cy="1025237"/>
          </a:xfrm>
        </p:spPr>
        <p:txBody>
          <a:bodyPr>
            <a:normAutofit/>
          </a:bodyPr>
          <a:lstStyle/>
          <a:p>
            <a:pPr algn="ctr"/>
            <a:r>
              <a:rPr lang="uk-UA" sz="3600" b="1" dirty="0">
                <a:solidFill>
                  <a:srgbClr val="0070C0"/>
                </a:solidFill>
              </a:rPr>
              <a:t>Ощадний (депозитний) сертифікат</a:t>
            </a:r>
          </a:p>
        </p:txBody>
      </p:sp>
      <p:sp>
        <p:nvSpPr>
          <p:cNvPr id="3" name="Подзаголовок 2"/>
          <p:cNvSpPr>
            <a:spLocks noGrp="1"/>
          </p:cNvSpPr>
          <p:nvPr>
            <p:ph type="subTitle" idx="1"/>
          </p:nvPr>
        </p:nvSpPr>
        <p:spPr>
          <a:xfrm>
            <a:off x="684211" y="1764145"/>
            <a:ext cx="11221461" cy="3479659"/>
          </a:xfrm>
        </p:spPr>
        <p:txBody>
          <a:bodyPr>
            <a:normAutofit/>
          </a:bodyPr>
          <a:lstStyle/>
          <a:p>
            <a:pPr indent="457200" algn="just"/>
            <a:r>
              <a:rPr lang="uk-UA" sz="3200" dirty="0" smtClean="0"/>
              <a:t>Ощадний (депозитний) сертифікат підтверджує суму вкладу, внесеного у банк, і права вкладника (володільця сертифіката) на одержання зі спливом встановленого строку суми вкладу та процентів, встановлених сертифікатом, у банку, який його видав.</a:t>
            </a:r>
            <a:endParaRPr lang="uk-UA" sz="3200" dirty="0"/>
          </a:p>
        </p:txBody>
      </p:sp>
    </p:spTree>
    <p:extLst>
      <p:ext uri="{BB962C8B-B14F-4D97-AF65-F5344CB8AC3E}">
        <p14:creationId xmlns:p14="http://schemas.microsoft.com/office/powerpoint/2010/main" val="2655112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84211" y="1764145"/>
            <a:ext cx="11221461" cy="3479659"/>
          </a:xfrm>
        </p:spPr>
        <p:txBody>
          <a:bodyPr>
            <a:normAutofit/>
          </a:bodyPr>
          <a:lstStyle/>
          <a:p>
            <a:pPr indent="457200" algn="ctr"/>
            <a:r>
              <a:rPr lang="uk-UA" sz="3200" dirty="0" smtClean="0"/>
              <a:t>Дякую за увагу!!!</a:t>
            </a:r>
            <a:endParaRPr lang="uk-UA" sz="3200" dirty="0"/>
          </a:p>
        </p:txBody>
      </p:sp>
      <p:sp>
        <p:nvSpPr>
          <p:cNvPr id="4" name="Заголовок 3"/>
          <p:cNvSpPr>
            <a:spLocks noGrp="1"/>
          </p:cNvSpPr>
          <p:nvPr>
            <p:ph type="ctrTitle"/>
          </p:nvPr>
        </p:nvSpPr>
        <p:spPr>
          <a:xfrm>
            <a:off x="684211" y="685799"/>
            <a:ext cx="10979053" cy="2971801"/>
          </a:xfrm>
        </p:spPr>
        <p:txBody>
          <a:bodyPr/>
          <a:lstStyle/>
          <a:p>
            <a:pPr algn="ctr"/>
            <a:r>
              <a:rPr lang="uk-UA" dirty="0" smtClean="0"/>
              <a:t/>
            </a:r>
            <a:br>
              <a:rPr lang="uk-UA" dirty="0" smtClean="0"/>
            </a:br>
            <a:r>
              <a:rPr lang="uk-UA" dirty="0" smtClean="0">
                <a:sym typeface="Wingdings" panose="05000000000000000000" pitchFamily="2" charset="2"/>
              </a:rPr>
              <a:t></a:t>
            </a:r>
            <a:endParaRPr lang="en-US" dirty="0"/>
          </a:p>
        </p:txBody>
      </p:sp>
    </p:spTree>
    <p:extLst>
      <p:ext uri="{BB962C8B-B14F-4D97-AF65-F5344CB8AC3E}">
        <p14:creationId xmlns:p14="http://schemas.microsoft.com/office/powerpoint/2010/main" val="125544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685800"/>
            <a:ext cx="10981315" cy="3755572"/>
          </a:xfrm>
        </p:spPr>
        <p:txBody>
          <a:bodyPr>
            <a:normAutofit/>
          </a:bodyPr>
          <a:lstStyle/>
          <a:p>
            <a:pPr algn="just"/>
            <a:r>
              <a:rPr lang="uk-UA" sz="2800" b="1" cap="none" dirty="0" smtClean="0">
                <a:solidFill>
                  <a:schemeClr val="bg1"/>
                </a:solidFill>
              </a:rPr>
              <a:t>Рекомендовані нормативно-правові акти:</a:t>
            </a:r>
            <a:br>
              <a:rPr lang="uk-UA" sz="2800" b="1" cap="none" dirty="0" smtClean="0">
                <a:solidFill>
                  <a:schemeClr val="bg1"/>
                </a:solidFill>
              </a:rPr>
            </a:br>
            <a:r>
              <a:rPr lang="uk-UA" sz="1800" cap="none" dirty="0">
                <a:solidFill>
                  <a:schemeClr val="bg1"/>
                </a:solidFill>
              </a:rPr>
              <a:t/>
            </a:r>
            <a:br>
              <a:rPr lang="uk-UA" sz="1800" cap="none" dirty="0">
                <a:solidFill>
                  <a:schemeClr val="bg1"/>
                </a:solidFill>
              </a:rPr>
            </a:br>
            <a:r>
              <a:rPr lang="uk-UA" sz="1800" cap="none" dirty="0" smtClean="0">
                <a:solidFill>
                  <a:schemeClr val="bg1"/>
                </a:solidFill>
              </a:rPr>
              <a:t/>
            </a:r>
            <a:br>
              <a:rPr lang="uk-UA" sz="1800" cap="none" dirty="0" smtClean="0">
                <a:solidFill>
                  <a:schemeClr val="bg1"/>
                </a:solidFill>
              </a:rPr>
            </a:br>
            <a:r>
              <a:rPr lang="uk-UA" sz="1800" cap="none" dirty="0" smtClean="0">
                <a:solidFill>
                  <a:schemeClr val="bg1"/>
                </a:solidFill>
              </a:rPr>
              <a:t>Цивільний кодекс України від 16.01.2003 р. № 435-ІV (§3 Глави 11), із змінами. URL: https://zakon.rada.gov.ua/laws/show/435-15#Text.</a:t>
            </a:r>
            <a:br>
              <a:rPr lang="uk-UA" sz="1800" cap="none" dirty="0" smtClean="0">
                <a:solidFill>
                  <a:schemeClr val="bg1"/>
                </a:solidFill>
              </a:rPr>
            </a:br>
            <a:r>
              <a:rPr lang="uk-UA" sz="1800" cap="none" dirty="0" smtClean="0">
                <a:solidFill>
                  <a:schemeClr val="bg1"/>
                </a:solidFill>
              </a:rPr>
              <a:t/>
            </a:r>
            <a:br>
              <a:rPr lang="uk-UA" sz="1800" cap="none" dirty="0" smtClean="0">
                <a:solidFill>
                  <a:schemeClr val="bg1"/>
                </a:solidFill>
              </a:rPr>
            </a:br>
            <a:r>
              <a:rPr lang="uk-UA" sz="1800" cap="none" dirty="0" smtClean="0">
                <a:solidFill>
                  <a:schemeClr val="bg1"/>
                </a:solidFill>
              </a:rPr>
              <a:t>Про банки та банківську діяльність : Закон України від 07.12.2000 р. № 2121-III (із змінами). URL: https://zakon.rada.gov.ua/laws/main/2121-14#Text.</a:t>
            </a:r>
            <a:br>
              <a:rPr lang="uk-UA" sz="1800" cap="none" dirty="0" smtClean="0">
                <a:solidFill>
                  <a:schemeClr val="bg1"/>
                </a:solidFill>
              </a:rPr>
            </a:br>
            <a:r>
              <a:rPr lang="uk-UA" sz="1800" cap="none" dirty="0" smtClean="0">
                <a:solidFill>
                  <a:schemeClr val="bg1"/>
                </a:solidFill>
              </a:rPr>
              <a:t/>
            </a:r>
            <a:br>
              <a:rPr lang="uk-UA" sz="1800" cap="none" dirty="0" smtClean="0">
                <a:solidFill>
                  <a:schemeClr val="bg1"/>
                </a:solidFill>
              </a:rPr>
            </a:br>
            <a:endParaRPr lang="en-US" sz="1800" cap="none" dirty="0">
              <a:solidFill>
                <a:schemeClr val="bg1"/>
              </a:solidFill>
            </a:endParaRPr>
          </a:p>
        </p:txBody>
      </p:sp>
    </p:spTree>
    <p:extLst>
      <p:ext uri="{BB962C8B-B14F-4D97-AF65-F5344CB8AC3E}">
        <p14:creationId xmlns:p14="http://schemas.microsoft.com/office/powerpoint/2010/main" val="1093473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397163"/>
            <a:ext cx="10621097" cy="1025237"/>
          </a:xfrm>
        </p:spPr>
        <p:txBody>
          <a:bodyPr>
            <a:normAutofit/>
          </a:bodyPr>
          <a:lstStyle/>
          <a:p>
            <a:pPr algn="ctr"/>
            <a:r>
              <a:rPr lang="uk-UA" b="1" dirty="0">
                <a:solidFill>
                  <a:srgbClr val="0070C0"/>
                </a:solidFill>
              </a:rPr>
              <a:t>Поняття </a:t>
            </a:r>
            <a:r>
              <a:rPr lang="uk-UA" b="1" dirty="0" smtClean="0">
                <a:solidFill>
                  <a:srgbClr val="0070C0"/>
                </a:solidFill>
              </a:rPr>
              <a:t>договору</a:t>
            </a:r>
            <a:endParaRPr lang="en-US" b="1" dirty="0">
              <a:solidFill>
                <a:srgbClr val="0070C0"/>
              </a:solidFill>
            </a:endParaRPr>
          </a:p>
        </p:txBody>
      </p:sp>
      <p:sp>
        <p:nvSpPr>
          <p:cNvPr id="3" name="Подзаголовок 2"/>
          <p:cNvSpPr>
            <a:spLocks noGrp="1"/>
          </p:cNvSpPr>
          <p:nvPr>
            <p:ph type="subTitle" idx="1"/>
          </p:nvPr>
        </p:nvSpPr>
        <p:spPr>
          <a:xfrm>
            <a:off x="684211" y="1764145"/>
            <a:ext cx="11221461" cy="4793673"/>
          </a:xfrm>
        </p:spPr>
        <p:txBody>
          <a:bodyPr>
            <a:normAutofit/>
          </a:bodyPr>
          <a:lstStyle/>
          <a:p>
            <a:pPr indent="457200" algn="just"/>
            <a:r>
              <a:rPr lang="uk-UA" sz="3200" dirty="0" smtClean="0"/>
              <a:t>За договором банківського вкладу (депозиту) одна сторона (банк), що прийняла від другої сторони (вкладника) або для неї грошову суму (вклад), що надійшла, зобов'язується виплачувати вкладникові таку суму та проценти на неї або дохід в іншій формі на умовах та в порядку, встановлених договором(ч. 1 ст. 1058 ЦК України).</a:t>
            </a:r>
            <a:endParaRPr lang="uk-UA" sz="3200" dirty="0"/>
          </a:p>
        </p:txBody>
      </p:sp>
    </p:spTree>
    <p:extLst>
      <p:ext uri="{BB962C8B-B14F-4D97-AF65-F5344CB8AC3E}">
        <p14:creationId xmlns:p14="http://schemas.microsoft.com/office/powerpoint/2010/main" val="3601331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397163"/>
            <a:ext cx="10621097" cy="1025237"/>
          </a:xfrm>
        </p:spPr>
        <p:txBody>
          <a:bodyPr>
            <a:normAutofit/>
          </a:bodyPr>
          <a:lstStyle/>
          <a:p>
            <a:pPr algn="ctr"/>
            <a:r>
              <a:rPr lang="uk-UA" sz="3600" b="1" dirty="0">
                <a:solidFill>
                  <a:srgbClr val="0070C0"/>
                </a:solidFill>
              </a:rPr>
              <a:t>Форма договору банківського вкладу</a:t>
            </a:r>
          </a:p>
        </p:txBody>
      </p:sp>
      <p:sp>
        <p:nvSpPr>
          <p:cNvPr id="3" name="Подзаголовок 2"/>
          <p:cNvSpPr>
            <a:spLocks noGrp="1"/>
          </p:cNvSpPr>
          <p:nvPr>
            <p:ph type="subTitle" idx="1"/>
          </p:nvPr>
        </p:nvSpPr>
        <p:spPr>
          <a:xfrm>
            <a:off x="684211" y="1764145"/>
            <a:ext cx="11221461" cy="4793673"/>
          </a:xfrm>
        </p:spPr>
        <p:txBody>
          <a:bodyPr>
            <a:normAutofit fontScale="85000" lnSpcReduction="10000"/>
          </a:bodyPr>
          <a:lstStyle/>
          <a:p>
            <a:pPr indent="457200" algn="just"/>
            <a:r>
              <a:rPr lang="uk-UA" sz="3200" dirty="0" smtClean="0"/>
              <a:t>Договір </a:t>
            </a:r>
            <a:r>
              <a:rPr lang="uk-UA" sz="3200" dirty="0"/>
              <a:t>банківського вкладу укладається у письмовій формі.</a:t>
            </a:r>
          </a:p>
          <a:p>
            <a:pPr indent="457200" algn="just"/>
            <a:r>
              <a:rPr lang="uk-UA" sz="3200" dirty="0"/>
              <a:t>Письмова форма договору банківського вкладу вважається додержаною, якщо внесення грошової суми підтверджено договором банківського вкладу з </a:t>
            </a:r>
            <a:r>
              <a:rPr lang="uk-UA" sz="3200" dirty="0" err="1"/>
              <a:t>видачею</a:t>
            </a:r>
            <a:r>
              <a:rPr lang="uk-UA" sz="3200" dirty="0"/>
              <a:t> ощадної книжки або сертифіката чи іншого документа, що відповідає вимогам, встановленим законом, іншими нормативно-правовими актами у сфері банківської діяльності (банківськими правилами) та звичаями ділового </a:t>
            </a:r>
            <a:r>
              <a:rPr lang="uk-UA" sz="3200" dirty="0" smtClean="0"/>
              <a:t>обороту.</a:t>
            </a:r>
          </a:p>
          <a:p>
            <a:pPr indent="457200" algn="just"/>
            <a:r>
              <a:rPr lang="uk-UA" sz="3200" dirty="0" smtClean="0"/>
              <a:t> </a:t>
            </a:r>
            <a:r>
              <a:rPr lang="uk-UA" sz="3200" dirty="0"/>
              <a:t>У разі недодержання письмової форми договору банківського вкладу цей договір є </a:t>
            </a:r>
            <a:r>
              <a:rPr lang="uk-UA" sz="3200" dirty="0" smtClean="0"/>
              <a:t>нікчемним.</a:t>
            </a:r>
            <a:endParaRPr lang="uk-UA" sz="3200" dirty="0"/>
          </a:p>
        </p:txBody>
      </p:sp>
    </p:spTree>
    <p:extLst>
      <p:ext uri="{BB962C8B-B14F-4D97-AF65-F5344CB8AC3E}">
        <p14:creationId xmlns:p14="http://schemas.microsoft.com/office/powerpoint/2010/main" val="747462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397163"/>
            <a:ext cx="10621097" cy="1025237"/>
          </a:xfrm>
        </p:spPr>
        <p:txBody>
          <a:bodyPr>
            <a:normAutofit/>
          </a:bodyPr>
          <a:lstStyle/>
          <a:p>
            <a:pPr algn="ctr"/>
            <a:r>
              <a:rPr lang="uk-UA" sz="3600" b="1" dirty="0">
                <a:solidFill>
                  <a:srgbClr val="0070C0"/>
                </a:solidFill>
              </a:rPr>
              <a:t>Види банківських вкладів</a:t>
            </a:r>
          </a:p>
        </p:txBody>
      </p:sp>
      <p:sp>
        <p:nvSpPr>
          <p:cNvPr id="3" name="Подзаголовок 2"/>
          <p:cNvSpPr>
            <a:spLocks noGrp="1"/>
          </p:cNvSpPr>
          <p:nvPr>
            <p:ph type="subTitle" idx="1"/>
          </p:nvPr>
        </p:nvSpPr>
        <p:spPr>
          <a:xfrm>
            <a:off x="684211" y="1764145"/>
            <a:ext cx="11221461" cy="4793673"/>
          </a:xfrm>
        </p:spPr>
        <p:txBody>
          <a:bodyPr>
            <a:normAutofit/>
          </a:bodyPr>
          <a:lstStyle/>
          <a:p>
            <a:pPr indent="457200" algn="just"/>
            <a:r>
              <a:rPr lang="uk-UA" sz="3200" dirty="0" smtClean="0"/>
              <a:t>Договір банківського вкладу </a:t>
            </a:r>
            <a:r>
              <a:rPr lang="uk-UA" sz="3200" b="1" dirty="0" smtClean="0"/>
              <a:t>укладається на умовах:</a:t>
            </a:r>
          </a:p>
          <a:p>
            <a:pPr indent="457200" algn="just"/>
            <a:r>
              <a:rPr lang="uk-UA" sz="3200" dirty="0" smtClean="0"/>
              <a:t> видачі вкладу на першу вимогу (</a:t>
            </a:r>
            <a:r>
              <a:rPr lang="uk-UA" sz="3200" b="1" dirty="0" smtClean="0"/>
              <a:t>вклад на вимогу</a:t>
            </a:r>
            <a:r>
              <a:rPr lang="uk-UA" sz="3200" dirty="0" smtClean="0"/>
              <a:t>)</a:t>
            </a:r>
          </a:p>
          <a:p>
            <a:pPr indent="457200" algn="ctr"/>
            <a:r>
              <a:rPr lang="uk-UA" sz="3200" dirty="0"/>
              <a:t>а</a:t>
            </a:r>
            <a:r>
              <a:rPr lang="uk-UA" sz="3200" dirty="0" smtClean="0"/>
              <a:t>бо</a:t>
            </a:r>
          </a:p>
          <a:p>
            <a:pPr indent="457200" algn="just"/>
            <a:r>
              <a:rPr lang="uk-UA" sz="3200" dirty="0" smtClean="0"/>
              <a:t>повернення вкладу зі спливом встановленого договором строку (</a:t>
            </a:r>
            <a:r>
              <a:rPr lang="uk-UA" sz="3200" b="1" dirty="0" smtClean="0"/>
              <a:t>строковий вклад</a:t>
            </a:r>
            <a:r>
              <a:rPr lang="uk-UA" sz="3200" dirty="0" smtClean="0"/>
              <a:t>).</a:t>
            </a:r>
          </a:p>
          <a:p>
            <a:pPr indent="457200" algn="just"/>
            <a:r>
              <a:rPr lang="uk-UA" sz="3200" dirty="0" smtClean="0"/>
              <a:t>Договором може бути передбачено внесення грошової суми на інших умовах її повернення..</a:t>
            </a:r>
            <a:endParaRPr lang="uk-UA" sz="3200" dirty="0"/>
          </a:p>
        </p:txBody>
      </p:sp>
    </p:spTree>
    <p:extLst>
      <p:ext uri="{BB962C8B-B14F-4D97-AF65-F5344CB8AC3E}">
        <p14:creationId xmlns:p14="http://schemas.microsoft.com/office/powerpoint/2010/main" val="2326845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397163"/>
            <a:ext cx="10621097" cy="1025237"/>
          </a:xfrm>
        </p:spPr>
        <p:txBody>
          <a:bodyPr>
            <a:normAutofit/>
          </a:bodyPr>
          <a:lstStyle/>
          <a:p>
            <a:pPr algn="ctr"/>
            <a:r>
              <a:rPr lang="uk-UA" sz="3600" b="1" dirty="0">
                <a:solidFill>
                  <a:srgbClr val="0070C0"/>
                </a:solidFill>
              </a:rPr>
              <a:t>Проценти на банківський вклад</a:t>
            </a:r>
          </a:p>
        </p:txBody>
      </p:sp>
      <p:sp>
        <p:nvSpPr>
          <p:cNvPr id="3" name="Подзаголовок 2"/>
          <p:cNvSpPr>
            <a:spLocks noGrp="1"/>
          </p:cNvSpPr>
          <p:nvPr>
            <p:ph type="subTitle" idx="1"/>
          </p:nvPr>
        </p:nvSpPr>
        <p:spPr>
          <a:xfrm>
            <a:off x="684211" y="1764145"/>
            <a:ext cx="11221461" cy="4793673"/>
          </a:xfrm>
        </p:spPr>
        <p:txBody>
          <a:bodyPr>
            <a:normAutofit fontScale="85000" lnSpcReduction="20000"/>
          </a:bodyPr>
          <a:lstStyle/>
          <a:p>
            <a:pPr indent="457200" algn="just"/>
            <a:r>
              <a:rPr lang="uk-UA" sz="3200" dirty="0" smtClean="0"/>
              <a:t>Банк виплачує вкладникові проценти на суму </a:t>
            </a:r>
            <a:r>
              <a:rPr lang="uk-UA" sz="3200" b="1" dirty="0" smtClean="0"/>
              <a:t>вкладу в розмірі, встановленому договором</a:t>
            </a:r>
            <a:r>
              <a:rPr lang="uk-UA" sz="3200" dirty="0" smtClean="0"/>
              <a:t> банківського вкладу.</a:t>
            </a:r>
          </a:p>
          <a:p>
            <a:pPr indent="457200" algn="just"/>
            <a:r>
              <a:rPr lang="uk-UA" sz="3200" b="1" dirty="0" smtClean="0"/>
              <a:t>Якщо</a:t>
            </a:r>
            <a:r>
              <a:rPr lang="uk-UA" sz="3200" dirty="0" smtClean="0"/>
              <a:t> договором </a:t>
            </a:r>
            <a:r>
              <a:rPr lang="uk-UA" sz="3200" b="1" dirty="0" smtClean="0"/>
              <a:t>не встановлений </a:t>
            </a:r>
            <a:r>
              <a:rPr lang="uk-UA" sz="3200" dirty="0" smtClean="0"/>
              <a:t>розмір процентів, банк зобов'язаний виплачувати проценти </a:t>
            </a:r>
            <a:r>
              <a:rPr lang="uk-UA" sz="3200" b="1" dirty="0" smtClean="0"/>
              <a:t>у розмірі облікової ставки Національного банку України.</a:t>
            </a:r>
          </a:p>
          <a:p>
            <a:pPr indent="457200" algn="just"/>
            <a:r>
              <a:rPr lang="uk-UA" sz="3200" dirty="0" smtClean="0"/>
              <a:t>Банк має право </a:t>
            </a:r>
            <a:r>
              <a:rPr lang="uk-UA" sz="3200" b="1" dirty="0" smtClean="0"/>
              <a:t>змінити</a:t>
            </a:r>
            <a:r>
              <a:rPr lang="uk-UA" sz="3200" dirty="0" smtClean="0"/>
              <a:t> розмір процентів, які виплачуються на вклади на вимогу, якщо інше не встановлено договором.</a:t>
            </a:r>
          </a:p>
          <a:p>
            <a:pPr indent="457200" algn="just"/>
            <a:r>
              <a:rPr lang="uk-UA" sz="3200" b="1" dirty="0" smtClean="0"/>
              <a:t>У разі зменшення </a:t>
            </a:r>
            <a:r>
              <a:rPr lang="uk-UA" sz="3200" dirty="0" smtClean="0"/>
              <a:t>банком розміру процентів на вклади на вимогу новий розмір процентів застосовується до вкладів, внесених до повідомлення вкладників про зменшення процентів, </a:t>
            </a:r>
            <a:r>
              <a:rPr lang="uk-UA" sz="3200" b="1" dirty="0" smtClean="0"/>
              <a:t>зі спливом одного місяця </a:t>
            </a:r>
            <a:r>
              <a:rPr lang="uk-UA" sz="3200" dirty="0" smtClean="0"/>
              <a:t>з моменту відповідного повідомлення, якщо інше не встановлено договором.</a:t>
            </a:r>
            <a:endParaRPr lang="uk-UA" sz="3200" dirty="0"/>
          </a:p>
        </p:txBody>
      </p:sp>
    </p:spTree>
    <p:extLst>
      <p:ext uri="{BB962C8B-B14F-4D97-AF65-F5344CB8AC3E}">
        <p14:creationId xmlns:p14="http://schemas.microsoft.com/office/powerpoint/2010/main" val="145210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397163"/>
            <a:ext cx="10621097" cy="1025237"/>
          </a:xfrm>
        </p:spPr>
        <p:txBody>
          <a:bodyPr>
            <a:normAutofit/>
          </a:bodyPr>
          <a:lstStyle/>
          <a:p>
            <a:pPr algn="ctr"/>
            <a:r>
              <a:rPr lang="uk-UA" sz="3600" b="1" dirty="0">
                <a:solidFill>
                  <a:srgbClr val="0070C0"/>
                </a:solidFill>
              </a:rPr>
              <a:t>Проценти на банківський </a:t>
            </a:r>
            <a:r>
              <a:rPr lang="uk-UA" sz="3600" b="1" dirty="0" smtClean="0">
                <a:solidFill>
                  <a:srgbClr val="0070C0"/>
                </a:solidFill>
              </a:rPr>
              <a:t>вклад</a:t>
            </a:r>
            <a:br>
              <a:rPr lang="uk-UA" sz="3600" b="1" dirty="0" smtClean="0">
                <a:solidFill>
                  <a:srgbClr val="0070C0"/>
                </a:solidFill>
              </a:rPr>
            </a:br>
            <a:r>
              <a:rPr lang="uk-UA" sz="1600" b="1" dirty="0" smtClean="0">
                <a:solidFill>
                  <a:srgbClr val="0070C0"/>
                </a:solidFill>
              </a:rPr>
              <a:t>(продовження)</a:t>
            </a:r>
            <a:endParaRPr lang="uk-UA" sz="3600" b="1" dirty="0">
              <a:solidFill>
                <a:srgbClr val="0070C0"/>
              </a:solidFill>
            </a:endParaRPr>
          </a:p>
        </p:txBody>
      </p:sp>
      <p:sp>
        <p:nvSpPr>
          <p:cNvPr id="3" name="Подзаголовок 2"/>
          <p:cNvSpPr>
            <a:spLocks noGrp="1"/>
          </p:cNvSpPr>
          <p:nvPr>
            <p:ph type="subTitle" idx="1"/>
          </p:nvPr>
        </p:nvSpPr>
        <p:spPr>
          <a:xfrm>
            <a:off x="684211" y="1764145"/>
            <a:ext cx="11221461" cy="4793673"/>
          </a:xfrm>
        </p:spPr>
        <p:txBody>
          <a:bodyPr>
            <a:normAutofit/>
          </a:bodyPr>
          <a:lstStyle/>
          <a:p>
            <a:pPr indent="457200" algn="just"/>
            <a:r>
              <a:rPr lang="uk-UA" sz="3200" dirty="0" smtClean="0"/>
              <a:t>Встановлений договором розмір процентів на строковий вклад або на вклад, внесений на умовах його повернення у разі настання визначених договором обставин, </a:t>
            </a:r>
            <a:r>
              <a:rPr lang="uk-UA" sz="3200" b="1" dirty="0" smtClean="0"/>
              <a:t>не може бути односторонньо зменшений банком</a:t>
            </a:r>
            <a:r>
              <a:rPr lang="uk-UA" sz="3200" dirty="0" smtClean="0"/>
              <a:t>, якщо інше не встановлено законом.</a:t>
            </a:r>
          </a:p>
          <a:p>
            <a:pPr indent="457200" algn="just"/>
            <a:r>
              <a:rPr lang="uk-UA" sz="3200" dirty="0" smtClean="0"/>
              <a:t>Умова договору щодо права банку змінювати розмір процентів на строковий вклад в односторонньому порядку </a:t>
            </a:r>
            <a:r>
              <a:rPr lang="uk-UA" sz="3200" b="1" dirty="0" smtClean="0"/>
              <a:t>є нікчемною</a:t>
            </a:r>
            <a:r>
              <a:rPr lang="uk-UA" sz="3200" dirty="0" smtClean="0"/>
              <a:t>.</a:t>
            </a:r>
            <a:endParaRPr lang="uk-UA" sz="3200" dirty="0"/>
          </a:p>
        </p:txBody>
      </p:sp>
    </p:spTree>
    <p:extLst>
      <p:ext uri="{BB962C8B-B14F-4D97-AF65-F5344CB8AC3E}">
        <p14:creationId xmlns:p14="http://schemas.microsoft.com/office/powerpoint/2010/main" val="1065918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397163"/>
            <a:ext cx="10621097" cy="1025237"/>
          </a:xfrm>
        </p:spPr>
        <p:txBody>
          <a:bodyPr>
            <a:normAutofit/>
          </a:bodyPr>
          <a:lstStyle/>
          <a:p>
            <a:pPr algn="ctr"/>
            <a:r>
              <a:rPr lang="uk-UA" sz="3600" b="1" dirty="0">
                <a:solidFill>
                  <a:srgbClr val="0070C0"/>
                </a:solidFill>
              </a:rPr>
              <a:t>Проценти на банківський </a:t>
            </a:r>
            <a:r>
              <a:rPr lang="uk-UA" sz="3600" b="1" dirty="0" smtClean="0">
                <a:solidFill>
                  <a:srgbClr val="0070C0"/>
                </a:solidFill>
              </a:rPr>
              <a:t>вклад</a:t>
            </a:r>
            <a:br>
              <a:rPr lang="uk-UA" sz="3600" b="1" dirty="0" smtClean="0">
                <a:solidFill>
                  <a:srgbClr val="0070C0"/>
                </a:solidFill>
              </a:rPr>
            </a:br>
            <a:r>
              <a:rPr lang="uk-UA" sz="1600" b="1" dirty="0" smtClean="0">
                <a:solidFill>
                  <a:srgbClr val="0070C0"/>
                </a:solidFill>
              </a:rPr>
              <a:t>(продовження)</a:t>
            </a:r>
            <a:endParaRPr lang="uk-UA" sz="3600" b="1" dirty="0">
              <a:solidFill>
                <a:srgbClr val="0070C0"/>
              </a:solidFill>
            </a:endParaRPr>
          </a:p>
        </p:txBody>
      </p:sp>
      <p:sp>
        <p:nvSpPr>
          <p:cNvPr id="3" name="Подзаголовок 2"/>
          <p:cNvSpPr>
            <a:spLocks noGrp="1"/>
          </p:cNvSpPr>
          <p:nvPr>
            <p:ph type="subTitle" idx="1"/>
          </p:nvPr>
        </p:nvSpPr>
        <p:spPr>
          <a:xfrm>
            <a:off x="684211" y="1764145"/>
            <a:ext cx="11221461" cy="4793673"/>
          </a:xfrm>
        </p:spPr>
        <p:txBody>
          <a:bodyPr>
            <a:normAutofit fontScale="85000" lnSpcReduction="10000"/>
          </a:bodyPr>
          <a:lstStyle/>
          <a:p>
            <a:pPr indent="457200" algn="just"/>
            <a:r>
              <a:rPr lang="uk-UA" sz="3200" dirty="0" smtClean="0"/>
              <a:t>Проценти на банківський вклад нараховуються </a:t>
            </a:r>
            <a:r>
              <a:rPr lang="uk-UA" sz="3200" b="1" dirty="0" smtClean="0"/>
              <a:t>від дня, наступного за днем надходження вкладу у банк</a:t>
            </a:r>
            <a:r>
              <a:rPr lang="uk-UA" sz="3200" dirty="0" smtClean="0"/>
              <a:t>, до дня, який передує його поверненню вкладникові або списанню з рахунка вкладника з інших підстав.</a:t>
            </a:r>
          </a:p>
          <a:p>
            <a:pPr indent="457200" algn="just"/>
            <a:r>
              <a:rPr lang="uk-UA" sz="3200" dirty="0" smtClean="0"/>
              <a:t>Проценти на банківський вклад виплачуються вкладникові на його вимогу </a:t>
            </a:r>
            <a:r>
              <a:rPr lang="uk-UA" sz="3200" b="1" dirty="0" smtClean="0"/>
              <a:t>зі спливом кожного кварталу </a:t>
            </a:r>
            <a:r>
              <a:rPr lang="uk-UA" sz="3200" dirty="0" smtClean="0"/>
              <a:t>окремо від суми вкладу, а невитребувані у цей строк проценти збільшують суму вкладу, на яку нараховуються проценти, якщо інше не встановлено договором банківського вкладу.</a:t>
            </a:r>
          </a:p>
          <a:p>
            <a:pPr indent="457200" algn="just"/>
            <a:r>
              <a:rPr lang="uk-UA" sz="3200" dirty="0" smtClean="0"/>
              <a:t>У разі повернення вкладу виплачуються усі нараховані до цього моменту проценти.</a:t>
            </a:r>
            <a:endParaRPr lang="uk-UA" sz="3200" dirty="0"/>
          </a:p>
        </p:txBody>
      </p:sp>
    </p:spTree>
    <p:extLst>
      <p:ext uri="{BB962C8B-B14F-4D97-AF65-F5344CB8AC3E}">
        <p14:creationId xmlns:p14="http://schemas.microsoft.com/office/powerpoint/2010/main" val="2279157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397163"/>
            <a:ext cx="10621097" cy="1025237"/>
          </a:xfrm>
        </p:spPr>
        <p:txBody>
          <a:bodyPr>
            <a:normAutofit fontScale="90000"/>
          </a:bodyPr>
          <a:lstStyle/>
          <a:p>
            <a:pPr algn="ctr"/>
            <a:r>
              <a:rPr lang="uk-UA" sz="3600" b="1" dirty="0" smtClean="0">
                <a:solidFill>
                  <a:srgbClr val="0070C0"/>
                </a:solidFill>
              </a:rPr>
              <a:t>Внесення грошових коштів на рахунок вкладника іншою особою</a:t>
            </a:r>
            <a:endParaRPr lang="uk-UA" sz="3600" b="1" dirty="0">
              <a:solidFill>
                <a:srgbClr val="0070C0"/>
              </a:solidFill>
            </a:endParaRPr>
          </a:p>
        </p:txBody>
      </p:sp>
      <p:sp>
        <p:nvSpPr>
          <p:cNvPr id="3" name="Подзаголовок 2"/>
          <p:cNvSpPr>
            <a:spLocks noGrp="1"/>
          </p:cNvSpPr>
          <p:nvPr>
            <p:ph type="subTitle" idx="1"/>
          </p:nvPr>
        </p:nvSpPr>
        <p:spPr>
          <a:xfrm>
            <a:off x="684211" y="1764145"/>
            <a:ext cx="11221461" cy="4793673"/>
          </a:xfrm>
        </p:spPr>
        <p:txBody>
          <a:bodyPr>
            <a:normAutofit/>
          </a:bodyPr>
          <a:lstStyle/>
          <a:p>
            <a:pPr indent="457200" algn="just"/>
            <a:r>
              <a:rPr lang="uk-UA" sz="3200" dirty="0" smtClean="0"/>
              <a:t>На </a:t>
            </a:r>
            <a:r>
              <a:rPr lang="uk-UA" sz="3200" dirty="0"/>
              <a:t>рахунок за банківським вкладом зараховуються грошові кошти, які надійшли до банку на ім'я вкладника від іншої особи, якщо договором банківського вкладу не передбачено інше. При цьому </a:t>
            </a:r>
            <a:r>
              <a:rPr lang="uk-UA" sz="3200" b="1" dirty="0"/>
              <a:t>вважається, що вкладник погодився на одержання грошових коштів від іншої особи</a:t>
            </a:r>
            <a:r>
              <a:rPr lang="uk-UA" sz="3200" dirty="0"/>
              <a:t>, надавши їй необхідні дані про рахунок за вкладом.</a:t>
            </a:r>
          </a:p>
          <a:p>
            <a:pPr indent="457200" algn="just"/>
            <a:r>
              <a:rPr lang="uk-UA" sz="3200" dirty="0" smtClean="0"/>
              <a:t>Кошти</a:t>
            </a:r>
            <a:r>
              <a:rPr lang="uk-UA" sz="3200" dirty="0"/>
              <a:t>, </a:t>
            </a:r>
            <a:r>
              <a:rPr lang="uk-UA" sz="3200" b="1" dirty="0"/>
              <a:t>помилково зараховані </a:t>
            </a:r>
            <a:r>
              <a:rPr lang="uk-UA" sz="3200" dirty="0"/>
              <a:t>на рахунок вкладника, </a:t>
            </a:r>
            <a:r>
              <a:rPr lang="uk-UA" sz="3200" b="1" dirty="0"/>
              <a:t>підлягають поверненню</a:t>
            </a:r>
          </a:p>
        </p:txBody>
      </p:sp>
    </p:spTree>
    <p:extLst>
      <p:ext uri="{BB962C8B-B14F-4D97-AF65-F5344CB8AC3E}">
        <p14:creationId xmlns:p14="http://schemas.microsoft.com/office/powerpoint/2010/main" val="602448635"/>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88</TotalTime>
  <Words>749</Words>
  <Application>Microsoft Office PowerPoint</Application>
  <PresentationFormat>Широкоэкранный</PresentationFormat>
  <Paragraphs>41</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Century Gothic</vt:lpstr>
      <vt:lpstr>Wingdings</vt:lpstr>
      <vt:lpstr>Wingdings 3</vt:lpstr>
      <vt:lpstr>Сектор</vt:lpstr>
      <vt:lpstr>Договір банківського вкладу</vt:lpstr>
      <vt:lpstr>Рекомендовані нормативно-правові акти:   Цивільний кодекс України від 16.01.2003 р. № 435-ІV (§3 Глави 11), із змінами. URL: https://zakon.rada.gov.ua/laws/show/435-15#Text.  Про банки та банківську діяльність : Закон України від 07.12.2000 р. № 2121-III (із змінами). URL: https://zakon.rada.gov.ua/laws/main/2121-14#Text.  </vt:lpstr>
      <vt:lpstr>Поняття договору</vt:lpstr>
      <vt:lpstr>Форма договору банківського вкладу</vt:lpstr>
      <vt:lpstr>Види банківських вкладів</vt:lpstr>
      <vt:lpstr>Проценти на банківський вклад</vt:lpstr>
      <vt:lpstr>Проценти на банківський вклад (продовження)</vt:lpstr>
      <vt:lpstr>Проценти на банківський вклад (продовження)</vt:lpstr>
      <vt:lpstr>Внесення грошових коштів на рахунок вкладника іншою особою</vt:lpstr>
      <vt:lpstr>Договір банківського вкладу на користь третьої особи</vt:lpstr>
      <vt:lpstr>Ощадна книжка</vt:lpstr>
      <vt:lpstr>Ощадний (депозитний) сертифікат</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Договір факторингу</dc:title>
  <dc:creator>Инна</dc:creator>
  <cp:lastModifiedBy>Инна</cp:lastModifiedBy>
  <cp:revision>15</cp:revision>
  <dcterms:created xsi:type="dcterms:W3CDTF">2023-12-02T17:40:18Z</dcterms:created>
  <dcterms:modified xsi:type="dcterms:W3CDTF">2026-03-03T07:46:11Z</dcterms:modified>
</cp:coreProperties>
</file>