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8" r:id="rId4"/>
    <p:sldId id="261" r:id="rId5"/>
    <p:sldId id="262" r:id="rId6"/>
    <p:sldId id="257" r:id="rId7"/>
    <p:sldId id="258" r:id="rId8"/>
    <p:sldId id="259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B823C-54C1-4CC1-8978-747EB1A0915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920A-3242-42B5-B81B-C887E7B03C27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7055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B823C-54C1-4CC1-8978-747EB1A0915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920A-3242-42B5-B81B-C887E7B03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329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B823C-54C1-4CC1-8978-747EB1A0915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920A-3242-42B5-B81B-C887E7B03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2218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B823C-54C1-4CC1-8978-747EB1A0915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920A-3242-42B5-B81B-C887E7B03C2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11115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B823C-54C1-4CC1-8978-747EB1A0915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920A-3242-42B5-B81B-C887E7B03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67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B823C-54C1-4CC1-8978-747EB1A0915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920A-3242-42B5-B81B-C887E7B03C2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471896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B823C-54C1-4CC1-8978-747EB1A0915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920A-3242-42B5-B81B-C887E7B03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7763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B823C-54C1-4CC1-8978-747EB1A0915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920A-3242-42B5-B81B-C887E7B03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2457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B823C-54C1-4CC1-8978-747EB1A0915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920A-3242-42B5-B81B-C887E7B03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67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B823C-54C1-4CC1-8978-747EB1A0915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920A-3242-42B5-B81B-C887E7B03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356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B823C-54C1-4CC1-8978-747EB1A0915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920A-3242-42B5-B81B-C887E7B03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209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B823C-54C1-4CC1-8978-747EB1A0915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920A-3242-42B5-B81B-C887E7B03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900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B823C-54C1-4CC1-8978-747EB1A0915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920A-3242-42B5-B81B-C887E7B03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823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B823C-54C1-4CC1-8978-747EB1A0915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920A-3242-42B5-B81B-C887E7B03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408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B823C-54C1-4CC1-8978-747EB1A0915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920A-3242-42B5-B81B-C887E7B03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228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B823C-54C1-4CC1-8978-747EB1A0915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920A-3242-42B5-B81B-C887E7B03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739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B823C-54C1-4CC1-8978-747EB1A0915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920A-3242-42B5-B81B-C887E7B03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404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20B823C-54C1-4CC1-8978-747EB1A0915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2E2920A-3242-42B5-B81B-C887E7B03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3162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44067" y="942109"/>
            <a:ext cx="8001000" cy="1644073"/>
          </a:xfrm>
        </p:spPr>
        <p:txBody>
          <a:bodyPr>
            <a:normAutofit/>
          </a:bodyPr>
          <a:lstStyle/>
          <a:p>
            <a:r>
              <a:rPr lang="uk-UA" sz="5400" b="1" dirty="0" smtClean="0">
                <a:solidFill>
                  <a:srgbClr val="0070C0"/>
                </a:solidFill>
              </a:rPr>
              <a:t>Договір факторингу</a:t>
            </a:r>
            <a:endParaRPr lang="en-US" sz="5400" b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3600" b="1" dirty="0" smtClean="0"/>
              <a:t>Презентація лекції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4287444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0437" y="316346"/>
            <a:ext cx="10797308" cy="90285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solidFill>
                  <a:srgbClr val="0070C0"/>
                </a:solidFill>
              </a:rPr>
              <a:t>сторони договору </a:t>
            </a:r>
            <a:r>
              <a:rPr lang="uk-UA" sz="2800" b="1" dirty="0">
                <a:solidFill>
                  <a:srgbClr val="0070C0"/>
                </a:solidFill>
              </a:rPr>
              <a:t>факторингу</a:t>
            </a:r>
            <a:endParaRPr lang="en-US" sz="2800" b="1" dirty="0">
              <a:solidFill>
                <a:srgbClr val="0070C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8218" y="1625600"/>
            <a:ext cx="8783782" cy="4830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173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0437" y="316346"/>
            <a:ext cx="10797308" cy="90285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solidFill>
                  <a:srgbClr val="0070C0"/>
                </a:solidFill>
              </a:rPr>
              <a:t>Правовідносини за договором факторингу</a:t>
            </a:r>
            <a:endParaRPr lang="en-US" sz="2800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3927" y="1847273"/>
            <a:ext cx="7217173" cy="4119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368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1808" y="672551"/>
            <a:ext cx="6121619" cy="5623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513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2583" y="692728"/>
            <a:ext cx="8266546" cy="568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879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0437" y="316346"/>
            <a:ext cx="10797308" cy="90285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</a:rPr>
              <a:t>4. Відповідальність сторін договору факторингу </a:t>
            </a:r>
            <a:endParaRPr lang="en-US" sz="2800" b="1" dirty="0">
              <a:solidFill>
                <a:srgbClr val="0070C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8218" y="1746246"/>
            <a:ext cx="7420373" cy="4414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9932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1745" y="639943"/>
            <a:ext cx="8288591" cy="570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4710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3127" y="758923"/>
            <a:ext cx="9698182" cy="578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976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56503" y="969817"/>
            <a:ext cx="10981315" cy="3325091"/>
          </a:xfrm>
        </p:spPr>
        <p:txBody>
          <a:bodyPr>
            <a:normAutofit/>
          </a:bodyPr>
          <a:lstStyle/>
          <a:p>
            <a:r>
              <a:rPr lang="uk-UA" sz="2800" b="1" cap="none" dirty="0" smtClean="0">
                <a:solidFill>
                  <a:schemeClr val="bg1"/>
                </a:solidFill>
              </a:rPr>
              <a:t>План лекційного заняття:</a:t>
            </a:r>
            <a:br>
              <a:rPr lang="uk-UA" sz="2800" b="1" cap="none" dirty="0" smtClean="0">
                <a:solidFill>
                  <a:schemeClr val="bg1"/>
                </a:solidFill>
              </a:rPr>
            </a:br>
            <a:r>
              <a:rPr lang="uk-UA" sz="2800" b="1" cap="none" dirty="0" smtClean="0">
                <a:solidFill>
                  <a:schemeClr val="bg1"/>
                </a:solidFill>
              </a:rPr>
              <a:t/>
            </a:r>
            <a:br>
              <a:rPr lang="uk-UA" sz="2800" b="1" cap="none" dirty="0" smtClean="0">
                <a:solidFill>
                  <a:schemeClr val="bg1"/>
                </a:solidFill>
              </a:rPr>
            </a:br>
            <a:r>
              <a:rPr lang="uk-UA" sz="2800" b="1" cap="none" dirty="0">
                <a:solidFill>
                  <a:schemeClr val="bg1"/>
                </a:solidFill>
              </a:rPr>
              <a:t/>
            </a:r>
            <a:br>
              <a:rPr lang="uk-UA" sz="2800" b="1" cap="none" dirty="0">
                <a:solidFill>
                  <a:schemeClr val="bg1"/>
                </a:solidFill>
              </a:rPr>
            </a:br>
            <a:r>
              <a:rPr lang="uk-UA" sz="2800" cap="none" dirty="0" smtClean="0">
                <a:solidFill>
                  <a:schemeClr val="bg1"/>
                </a:solidFill>
              </a:rPr>
              <a:t>1. Загальна характеристика договору факторингу.</a:t>
            </a:r>
            <a:br>
              <a:rPr lang="uk-UA" sz="2800" cap="none" dirty="0" smtClean="0">
                <a:solidFill>
                  <a:schemeClr val="bg1"/>
                </a:solidFill>
              </a:rPr>
            </a:br>
            <a:r>
              <a:rPr lang="uk-UA" sz="2800" cap="none" dirty="0" smtClean="0">
                <a:solidFill>
                  <a:schemeClr val="bg1"/>
                </a:solidFill>
              </a:rPr>
              <a:t>2. Сторони договору факторингу.</a:t>
            </a:r>
            <a:br>
              <a:rPr lang="uk-UA" sz="2800" cap="none" dirty="0" smtClean="0">
                <a:solidFill>
                  <a:schemeClr val="bg1"/>
                </a:solidFill>
              </a:rPr>
            </a:br>
            <a:r>
              <a:rPr lang="uk-UA" sz="2800" cap="none" dirty="0" smtClean="0">
                <a:solidFill>
                  <a:schemeClr val="bg1"/>
                </a:solidFill>
              </a:rPr>
              <a:t>3. Права та обов’язки учасників факторингових відносин.</a:t>
            </a:r>
            <a:br>
              <a:rPr lang="uk-UA" sz="2800" cap="none" dirty="0" smtClean="0">
                <a:solidFill>
                  <a:schemeClr val="bg1"/>
                </a:solidFill>
              </a:rPr>
            </a:br>
            <a:r>
              <a:rPr lang="uk-UA" sz="2800" cap="none" dirty="0" smtClean="0">
                <a:solidFill>
                  <a:schemeClr val="bg1"/>
                </a:solidFill>
              </a:rPr>
              <a:t>4. Відповідальність сторін договору факторингу.</a:t>
            </a:r>
            <a:endParaRPr lang="uk-UA" sz="2800" cap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518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211" y="685799"/>
            <a:ext cx="10981315" cy="5872019"/>
          </a:xfrm>
        </p:spPr>
        <p:txBody>
          <a:bodyPr>
            <a:normAutofit fontScale="90000"/>
          </a:bodyPr>
          <a:lstStyle/>
          <a:p>
            <a:r>
              <a:rPr lang="uk-UA" sz="2800" b="1" cap="none" dirty="0" smtClean="0">
                <a:solidFill>
                  <a:schemeClr val="bg1"/>
                </a:solidFill>
              </a:rPr>
              <a:t>Рекомендовані </a:t>
            </a:r>
            <a:r>
              <a:rPr lang="uk-UA" sz="2800" b="1" cap="none" smtClean="0">
                <a:solidFill>
                  <a:schemeClr val="bg1"/>
                </a:solidFill>
              </a:rPr>
              <a:t>нормативно-правові </a:t>
            </a:r>
            <a:r>
              <a:rPr lang="uk-UA" sz="2800" b="1" cap="none" smtClean="0">
                <a:solidFill>
                  <a:schemeClr val="bg1"/>
                </a:solidFill>
              </a:rPr>
              <a:t>акти:</a:t>
            </a:r>
            <a:r>
              <a:rPr lang="uk-UA" sz="2800" b="1" cap="none" dirty="0" smtClean="0">
                <a:solidFill>
                  <a:schemeClr val="bg1"/>
                </a:solidFill>
              </a:rPr>
              <a:t/>
            </a:r>
            <a:br>
              <a:rPr lang="uk-UA" sz="2800" b="1" cap="none" dirty="0" smtClean="0">
                <a:solidFill>
                  <a:schemeClr val="bg1"/>
                </a:solidFill>
              </a:rPr>
            </a:br>
            <a:r>
              <a:rPr lang="uk-UA" sz="2800" b="1" cap="none" dirty="0" smtClean="0">
                <a:solidFill>
                  <a:schemeClr val="bg1"/>
                </a:solidFill>
              </a:rPr>
              <a:t/>
            </a:r>
            <a:br>
              <a:rPr lang="uk-UA" sz="2800" b="1" cap="none" dirty="0" smtClean="0">
                <a:solidFill>
                  <a:schemeClr val="bg1"/>
                </a:solidFill>
              </a:rPr>
            </a:br>
            <a:r>
              <a:rPr lang="uk-UA" sz="1800" cap="none" dirty="0">
                <a:solidFill>
                  <a:schemeClr val="bg1"/>
                </a:solidFill>
              </a:rPr>
              <a:t>Цивільний кодекс України від 16.01.2003 р. № 435-ІV (статті 512-519, Глава 73), із змінами. URL: https://zakon.rada.gov.ua/laws/show/435-15#Text.</a:t>
            </a:r>
            <a:br>
              <a:rPr lang="uk-UA" sz="1800" cap="none" dirty="0">
                <a:solidFill>
                  <a:schemeClr val="bg1"/>
                </a:solidFill>
              </a:rPr>
            </a:br>
            <a:r>
              <a:rPr lang="uk-UA" sz="1800" cap="none" dirty="0">
                <a:solidFill>
                  <a:schemeClr val="bg1"/>
                </a:solidFill>
              </a:rPr>
              <a:t/>
            </a:r>
            <a:br>
              <a:rPr lang="uk-UA" sz="1800" cap="none" dirty="0">
                <a:solidFill>
                  <a:schemeClr val="bg1"/>
                </a:solidFill>
              </a:rPr>
            </a:br>
            <a:r>
              <a:rPr lang="uk-UA" sz="1800" cap="none" dirty="0" smtClean="0">
                <a:solidFill>
                  <a:schemeClr val="bg1"/>
                </a:solidFill>
              </a:rPr>
              <a:t>Про факторинг : Закон України від 03.06.2025 р. № 4466-IX (введення в дію відбудеться 30.07.2026). URL: https://zakon.rada.gov.ua/laws/show/4466-20#Text.</a:t>
            </a:r>
            <a:r>
              <a:rPr lang="uk-UA" sz="1800" cap="none" dirty="0" smtClean="0">
                <a:solidFill>
                  <a:schemeClr val="bg1"/>
                </a:solidFill>
              </a:rPr>
              <a:t/>
            </a:r>
            <a:br>
              <a:rPr lang="uk-UA" sz="1800" cap="none" dirty="0" smtClean="0">
                <a:solidFill>
                  <a:schemeClr val="bg1"/>
                </a:solidFill>
              </a:rPr>
            </a:br>
            <a:r>
              <a:rPr lang="uk-UA" sz="1800" cap="none" dirty="0">
                <a:solidFill>
                  <a:schemeClr val="bg1"/>
                </a:solidFill>
              </a:rPr>
              <a:t/>
            </a:r>
            <a:br>
              <a:rPr lang="uk-UA" sz="1800" cap="none" dirty="0">
                <a:solidFill>
                  <a:schemeClr val="bg1"/>
                </a:solidFill>
              </a:rPr>
            </a:br>
            <a:r>
              <a:rPr lang="uk-UA" sz="1800" cap="none" dirty="0" smtClean="0">
                <a:solidFill>
                  <a:schemeClr val="bg1"/>
                </a:solidFill>
              </a:rPr>
              <a:t>Про </a:t>
            </a:r>
            <a:r>
              <a:rPr lang="uk-UA" sz="1800" cap="none" dirty="0" smtClean="0">
                <a:solidFill>
                  <a:schemeClr val="bg1"/>
                </a:solidFill>
              </a:rPr>
              <a:t>банки та банківську діяльність : Закон України від 07.12.2000 р. № 2121-III (із змінами). URL: https://zakon.rada.gov.ua/laws/main/2121-14#Text.</a:t>
            </a:r>
            <a:br>
              <a:rPr lang="uk-UA" sz="1800" cap="none" dirty="0" smtClean="0">
                <a:solidFill>
                  <a:schemeClr val="bg1"/>
                </a:solidFill>
              </a:rPr>
            </a:br>
            <a:r>
              <a:rPr lang="uk-UA" sz="1800" cap="none" dirty="0" smtClean="0">
                <a:solidFill>
                  <a:schemeClr val="bg1"/>
                </a:solidFill>
              </a:rPr>
              <a:t/>
            </a:r>
            <a:br>
              <a:rPr lang="uk-UA" sz="1800" cap="none" dirty="0" smtClean="0">
                <a:solidFill>
                  <a:schemeClr val="bg1"/>
                </a:solidFill>
              </a:rPr>
            </a:br>
            <a:r>
              <a:rPr lang="uk-UA" sz="1800" cap="none" dirty="0" smtClean="0">
                <a:solidFill>
                  <a:schemeClr val="bg1"/>
                </a:solidFill>
              </a:rPr>
              <a:t>Про фінансові послуги та фінансові компанії: Закон України від 14.12.2021 р. (із змінами) № 1953-IX. URL: https://zakon.rada.gov.ua/laws/show/1953-20#Text.</a:t>
            </a:r>
            <a:br>
              <a:rPr lang="uk-UA" sz="1800" cap="none" dirty="0" smtClean="0">
                <a:solidFill>
                  <a:schemeClr val="bg1"/>
                </a:solidFill>
              </a:rPr>
            </a:br>
            <a:r>
              <a:rPr lang="uk-UA" sz="1800" cap="none" dirty="0" smtClean="0">
                <a:solidFill>
                  <a:schemeClr val="bg1"/>
                </a:solidFill>
              </a:rPr>
              <a:t/>
            </a:r>
            <a:br>
              <a:rPr lang="uk-UA" sz="1800" cap="none" dirty="0" smtClean="0">
                <a:solidFill>
                  <a:schemeClr val="bg1"/>
                </a:solidFill>
              </a:rPr>
            </a:br>
            <a:r>
              <a:rPr lang="uk-UA" sz="1800" cap="none" dirty="0" smtClean="0">
                <a:solidFill>
                  <a:schemeClr val="bg1"/>
                </a:solidFill>
              </a:rPr>
              <a:t>Щодо методичних рекомендацій по наданню послуг підприємствам та організаціям через факторинг: Лист Національного банку України від 04.05.1992 р. № 12001/200. URL: https://zakon.rada.gov.ua/laws/show/v_200500-92#Text.</a:t>
            </a:r>
            <a:br>
              <a:rPr lang="uk-UA" sz="1800" cap="none" dirty="0" smtClean="0">
                <a:solidFill>
                  <a:schemeClr val="bg1"/>
                </a:solidFill>
              </a:rPr>
            </a:br>
            <a:r>
              <a:rPr lang="uk-UA" sz="1800" cap="none" dirty="0" smtClean="0">
                <a:solidFill>
                  <a:schemeClr val="bg1"/>
                </a:solidFill>
              </a:rPr>
              <a:t/>
            </a:r>
            <a:br>
              <a:rPr lang="uk-UA" sz="1800" cap="none" dirty="0" smtClean="0">
                <a:solidFill>
                  <a:schemeClr val="bg1"/>
                </a:solidFill>
              </a:rPr>
            </a:br>
            <a:r>
              <a:rPr lang="uk-UA" sz="1800" cap="none" dirty="0" smtClean="0">
                <a:solidFill>
                  <a:schemeClr val="bg1"/>
                </a:solidFill>
              </a:rPr>
              <a:t>Конвенція УНІДРУА про міжнародний факторинг (Оттава, 28 травня 1988 року) (28.05.1988 р., м. Оттава (Канада). https://zakon.rada.gov.ua/laws/show/995_210#Text.</a:t>
            </a:r>
            <a:br>
              <a:rPr lang="uk-UA" sz="1800" cap="none" dirty="0" smtClean="0">
                <a:solidFill>
                  <a:schemeClr val="bg1"/>
                </a:solidFill>
              </a:rPr>
            </a:br>
            <a:endParaRPr lang="en-US" sz="1800" cap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473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211" y="397163"/>
            <a:ext cx="10621097" cy="1025237"/>
          </a:xfrm>
        </p:spPr>
        <p:txBody>
          <a:bodyPr>
            <a:normAutofit/>
          </a:bodyPr>
          <a:lstStyle/>
          <a:p>
            <a:r>
              <a:rPr lang="uk-UA" b="1" dirty="0">
                <a:solidFill>
                  <a:srgbClr val="0070C0"/>
                </a:solidFill>
              </a:rPr>
              <a:t>Поняття договору факторингу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1" y="1764145"/>
            <a:ext cx="11221461" cy="4793673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За договором факторингу (фінансування під відступлення права грошової вимоги) одна сторона (фактор) передає або зобов'язується передати грошові кошти в розпорядження другої сторони (клієнта) за плату (у будь-який передбачений договором спосіб), а клієнт відступає або зобов'язується відступити факторові своє право грошової вимоги до третьої особи (боржника) (ст. 1077 ЦК України).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601331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211" y="397163"/>
            <a:ext cx="10621097" cy="1025237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>
                <a:solidFill>
                  <a:srgbClr val="0070C0"/>
                </a:solidFill>
              </a:rPr>
              <a:t>розмежування цесії та договору факторингу</a:t>
            </a:r>
            <a:endParaRPr lang="uk-UA" sz="3200" b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1" y="1764145"/>
            <a:ext cx="11221461" cy="4793673"/>
          </a:xfrm>
        </p:spPr>
        <p:txBody>
          <a:bodyPr>
            <a:normAutofit/>
          </a:bodyPr>
          <a:lstStyle/>
          <a:p>
            <a:endParaRPr lang="uk-UA" sz="1800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5420654"/>
              </p:ext>
            </p:extLst>
          </p:nvPr>
        </p:nvGraphicFramePr>
        <p:xfrm>
          <a:off x="3468110" y="2011506"/>
          <a:ext cx="6105525" cy="429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Документ" r:id="rId3" imgW="6105053" imgH="4299126" progId="Word.Document.12">
                  <p:embed/>
                </p:oleObj>
              </mc:Choice>
              <mc:Fallback>
                <p:oleObj name="Документ" r:id="rId3" imgW="6105053" imgH="429912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68110" y="2011506"/>
                        <a:ext cx="6105525" cy="429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84834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8692" y="1145308"/>
            <a:ext cx="9485744" cy="5218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765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7455" y="1182255"/>
            <a:ext cx="7291054" cy="4692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341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0437" y="316346"/>
            <a:ext cx="10797308" cy="902854"/>
          </a:xfrm>
        </p:spPr>
        <p:txBody>
          <a:bodyPr>
            <a:normAutofit/>
          </a:bodyPr>
          <a:lstStyle/>
          <a:p>
            <a:r>
              <a:rPr lang="uk-UA" sz="2800" b="1" dirty="0">
                <a:solidFill>
                  <a:srgbClr val="0070C0"/>
                </a:solidFill>
              </a:rPr>
              <a:t>Юридична характеристика договору факторингу</a:t>
            </a:r>
            <a:endParaRPr lang="en-US" sz="2800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4181" y="1754909"/>
            <a:ext cx="8809381" cy="4008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066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0437" y="316346"/>
            <a:ext cx="10797308" cy="90285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solidFill>
                  <a:srgbClr val="0070C0"/>
                </a:solidFill>
              </a:rPr>
              <a:t>Види договору </a:t>
            </a:r>
            <a:r>
              <a:rPr lang="uk-UA" sz="2800" b="1" dirty="0">
                <a:solidFill>
                  <a:srgbClr val="0070C0"/>
                </a:solidFill>
              </a:rPr>
              <a:t>факторингу</a:t>
            </a:r>
            <a:endParaRPr lang="en-US" sz="2800" b="1" dirty="0">
              <a:solidFill>
                <a:srgbClr val="0070C0"/>
              </a:solidFill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2256" y="1749648"/>
            <a:ext cx="6373090" cy="4401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637357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68</TotalTime>
  <Words>102</Words>
  <Application>Microsoft Office PowerPoint</Application>
  <PresentationFormat>Широкоэкранный</PresentationFormat>
  <Paragraphs>12</Paragraphs>
  <Slides>16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Century Gothic</vt:lpstr>
      <vt:lpstr>Wingdings 3</vt:lpstr>
      <vt:lpstr>Сектор</vt:lpstr>
      <vt:lpstr>Документ</vt:lpstr>
      <vt:lpstr>Договір факторингу</vt:lpstr>
      <vt:lpstr>План лекційного заняття:   1. Загальна характеристика договору факторингу. 2. Сторони договору факторингу. 3. Права та обов’язки учасників факторингових відносин. 4. Відповідальність сторін договору факторингу.</vt:lpstr>
      <vt:lpstr>Рекомендовані нормативно-правові акти:  Цивільний кодекс України від 16.01.2003 р. № 435-ІV (статті 512-519, Глава 73), із змінами. URL: https://zakon.rada.gov.ua/laws/show/435-15#Text.  Про факторинг : Закон України від 03.06.2025 р. № 4466-IX (введення в дію відбудеться 30.07.2026). URL: https://zakon.rada.gov.ua/laws/show/4466-20#Text.  Про банки та банківську діяльність : Закон України від 07.12.2000 р. № 2121-III (із змінами). URL: https://zakon.rada.gov.ua/laws/main/2121-14#Text.  Про фінансові послуги та фінансові компанії: Закон України від 14.12.2021 р. (із змінами) № 1953-IX. URL: https://zakon.rada.gov.ua/laws/show/1953-20#Text.  Щодо методичних рекомендацій по наданню послуг підприємствам та організаціям через факторинг: Лист Національного банку України від 04.05.1992 р. № 12001/200. URL: https://zakon.rada.gov.ua/laws/show/v_200500-92#Text.  Конвенція УНІДРУА про міжнародний факторинг (Оттава, 28 травня 1988 року) (28.05.1988 р., м. Оттава (Канада). https://zakon.rada.gov.ua/laws/show/995_210#Text. </vt:lpstr>
      <vt:lpstr>Поняття договору факторингу</vt:lpstr>
      <vt:lpstr>розмежування цесії та договору факторингу</vt:lpstr>
      <vt:lpstr>Презентация PowerPoint</vt:lpstr>
      <vt:lpstr>Презентация PowerPoint</vt:lpstr>
      <vt:lpstr>Юридична характеристика договору факторингу</vt:lpstr>
      <vt:lpstr>Види договору факторингу</vt:lpstr>
      <vt:lpstr>сторони договору факторингу</vt:lpstr>
      <vt:lpstr>Правовідносини за договором факторингу</vt:lpstr>
      <vt:lpstr>Презентация PowerPoint</vt:lpstr>
      <vt:lpstr>Презентация PowerPoint</vt:lpstr>
      <vt:lpstr>4. Відповідальність сторін договору факторингу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Договір факторингу</dc:title>
  <dc:creator>Инна</dc:creator>
  <cp:lastModifiedBy>Инна</cp:lastModifiedBy>
  <cp:revision>9</cp:revision>
  <dcterms:created xsi:type="dcterms:W3CDTF">2023-12-02T17:40:18Z</dcterms:created>
  <dcterms:modified xsi:type="dcterms:W3CDTF">2025-12-01T10:01:32Z</dcterms:modified>
</cp:coreProperties>
</file>