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57" r:id="rId5"/>
    <p:sldId id="258" r:id="rId6"/>
    <p:sldId id="259" r:id="rId7"/>
    <p:sldId id="260" r:id="rId8"/>
    <p:sldId id="261" r:id="rId9"/>
    <p:sldId id="270" r:id="rId10"/>
    <p:sldId id="262" r:id="rId11"/>
    <p:sldId id="271" r:id="rId12"/>
    <p:sldId id="265" r:id="rId13"/>
    <p:sldId id="273" r:id="rId14"/>
    <p:sldId id="266" r:id="rId15"/>
    <p:sldId id="274" r:id="rId16"/>
    <p:sldId id="27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179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66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86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46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010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633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984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763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806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421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212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D3374-3DAC-4657-87BE-2544B04C65F1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483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zakon.rada.gov.ua/laws/show/z0336-13#Text" TargetMode="External"/><Relationship Id="rId3" Type="http://schemas.openxmlformats.org/officeDocument/2006/relationships/hyperlink" Target="https://zakon.rada.gov.ua/laws/main/1953-20#Text" TargetMode="External"/><Relationship Id="rId7" Type="http://schemas.openxmlformats.org/officeDocument/2006/relationships/hyperlink" Target="https://zakon.rada.gov.ua/laws/show/v0148500-17#n19" TargetMode="External"/><Relationship Id="rId2" Type="http://schemas.openxmlformats.org/officeDocument/2006/relationships/hyperlink" Target="https://zakon.rada.gov.ua/laws/show/435-15#Tex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main/679-14#Text" TargetMode="External"/><Relationship Id="rId5" Type="http://schemas.openxmlformats.org/officeDocument/2006/relationships/hyperlink" Target="https://zakon.rada.gov.ua/laws/main/1591-20#Text" TargetMode="External"/><Relationship Id="rId4" Type="http://schemas.openxmlformats.org/officeDocument/2006/relationships/hyperlink" Target="https://zakon.rada.gov.ua/laws/show/2473-19#Tex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8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7200" b="1" dirty="0" smtClean="0"/>
              <a:t>Договір позики</a:t>
            </a:r>
            <a:endParaRPr lang="uk-UA" sz="7200" b="1" dirty="0"/>
          </a:p>
        </p:txBody>
      </p:sp>
    </p:spTree>
    <p:extLst>
      <p:ext uri="{BB962C8B-B14F-4D97-AF65-F5344CB8AC3E}">
        <p14:creationId xmlns:p14="http://schemas.microsoft.com/office/powerpoint/2010/main" val="1236720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170584" cy="1162050"/>
          </a:xfrm>
        </p:spPr>
        <p:txBody>
          <a:bodyPr>
            <a:normAutofit/>
          </a:bodyPr>
          <a:lstStyle/>
          <a:p>
            <a:r>
              <a:rPr lang="uk-UA" sz="3200" dirty="0"/>
              <a:t>Форма договору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27784" y="273050"/>
            <a:ext cx="6059016" cy="5853113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у</a:t>
            </a:r>
            <a:r>
              <a:rPr lang="uk-UA" dirty="0" smtClean="0"/>
              <a:t>сна</a:t>
            </a:r>
          </a:p>
          <a:p>
            <a:r>
              <a:rPr lang="uk-UA" dirty="0" smtClean="0"/>
              <a:t>проста письмова</a:t>
            </a:r>
          </a:p>
          <a:p>
            <a:r>
              <a:rPr lang="uk-UA" dirty="0"/>
              <a:t> </a:t>
            </a:r>
            <a:r>
              <a:rPr lang="uk-UA" dirty="0" smtClean="0"/>
              <a:t>нотаріальна </a:t>
            </a:r>
            <a:r>
              <a:rPr lang="uk-UA" dirty="0"/>
              <a:t>форма не є обов'язковою для договорів позики, однак вона може бути надана договору за бажанням </a:t>
            </a:r>
            <a:r>
              <a:rPr lang="uk-UA" dirty="0" smtClean="0"/>
              <a:t>сторін.</a:t>
            </a:r>
          </a:p>
          <a:p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b="1" dirty="0"/>
              <a:t>Боргові документи повинні підтверджувати дві обставини:</a:t>
            </a:r>
            <a:r>
              <a:rPr lang="uk-UA" dirty="0"/>
              <a:t> </a:t>
            </a:r>
            <a:endParaRPr lang="uk-UA" dirty="0" smtClean="0"/>
          </a:p>
          <a:p>
            <a:pPr marL="514350" indent="-514350">
              <a:buAutoNum type="arabicParenR"/>
            </a:pPr>
            <a:r>
              <a:rPr lang="uk-UA" dirty="0" smtClean="0"/>
              <a:t>факт </a:t>
            </a:r>
            <a:r>
              <a:rPr lang="uk-UA" dirty="0"/>
              <a:t>отримання боржником грошей або речей, їх кількість, рід та якість</a:t>
            </a:r>
            <a:r>
              <a:rPr lang="uk-UA" dirty="0" smtClean="0"/>
              <a:t>;</a:t>
            </a:r>
          </a:p>
          <a:p>
            <a:pPr marL="514350" indent="-514350">
              <a:buAutoNum type="arabicParenR"/>
            </a:pPr>
            <a:r>
              <a:rPr lang="uk-UA" dirty="0" smtClean="0"/>
              <a:t>волевиявлення </a:t>
            </a:r>
            <a:r>
              <a:rPr lang="uk-UA" dirty="0"/>
              <a:t>боржника у певний строк – точно визначений чи визначений моментом витребування – повернути речі. Обов'язковим реквізитом боргового документа є власноручний підпис боржника (позичальника) чи його уповноваженого представника, а факультативними – дата, місце видачі, вказівка про </a:t>
            </a:r>
            <a:r>
              <a:rPr lang="uk-UA" dirty="0" smtClean="0"/>
              <a:t>свідків.</a:t>
            </a:r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350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Форма договору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Спеціальні </a:t>
            </a:r>
            <a:r>
              <a:rPr lang="uk-UA" dirty="0"/>
              <a:t>умови щодо форми договору позики, що укладається між фізичними особами. Договір позики на суму, що не менш як </a:t>
            </a:r>
            <a:r>
              <a:rPr lang="uk-UA" b="1" dirty="0"/>
              <a:t>у 10 разів перевищує встановлений законом розмір неоподатковуваного мінімуму доходів громадян</a:t>
            </a:r>
            <a:r>
              <a:rPr lang="uk-UA" dirty="0"/>
              <a:t>, повинен бути вчинений у письмовій формі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2534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2. Права та обов'язки сторін за договором позики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dirty="0"/>
              <a:t>Обов'язки позичальника</a:t>
            </a:r>
            <a:r>
              <a:rPr lang="uk-UA" b="1" dirty="0" smtClean="0"/>
              <a:t>:</a:t>
            </a:r>
          </a:p>
          <a:p>
            <a:pPr marL="0" indent="0">
              <a:buNone/>
            </a:pPr>
            <a:r>
              <a:rPr lang="uk-UA" dirty="0"/>
              <a:t>‒ повернути позикодавцю отриману суму грошей або таку ж саму кількість речей того ж роду та </a:t>
            </a:r>
            <a:r>
              <a:rPr lang="uk-UA" dirty="0" smtClean="0"/>
              <a:t>якості</a:t>
            </a:r>
          </a:p>
          <a:p>
            <a:pPr marL="0" indent="0">
              <a:buNone/>
            </a:pPr>
            <a:r>
              <a:rPr lang="uk-UA" dirty="0"/>
              <a:t>– виплатити проценти (винагороду) (за загальним правилом)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dirty="0"/>
              <a:t>Права позичальника:</a:t>
            </a:r>
          </a:p>
          <a:p>
            <a:pPr marL="0" indent="0">
              <a:buNone/>
            </a:pPr>
            <a:r>
              <a:rPr lang="uk-UA" dirty="0"/>
              <a:t>– у судовому порядку оспорювати договір позики на тій підставі, що грошові кошти або речі фактично не були одержані ним від позикодавця або були одержані у меншій кількості, ніж встановлено </a:t>
            </a:r>
            <a:r>
              <a:rPr lang="uk-UA" dirty="0" smtClean="0"/>
              <a:t>договором</a:t>
            </a: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15244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2. Права та обов'язки сторін за договором позики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/>
              <a:t>Права позикодавця</a:t>
            </a:r>
            <a:r>
              <a:rPr lang="uk-UA" b="1" dirty="0" smtClean="0"/>
              <a:t>:</a:t>
            </a:r>
          </a:p>
          <a:p>
            <a:r>
              <a:rPr lang="uk-UA" dirty="0"/>
              <a:t>– вимагати повернення отриманої позичальником суми грошей або такої ж самої кількості речей того ж роду та якості;</a:t>
            </a:r>
            <a:endParaRPr lang="ru-RU" dirty="0"/>
          </a:p>
          <a:p>
            <a:r>
              <a:rPr lang="uk-UA" dirty="0"/>
              <a:t>– вимагати виплати йому процентів (винагороди) (за загальним правилом).</a:t>
            </a:r>
            <a:endParaRPr lang="ru-RU" dirty="0"/>
          </a:p>
          <a:p>
            <a:r>
              <a:rPr lang="uk-UA" dirty="0"/>
              <a:t>– вимагати дострокового повернення частини позики, що залишилася, та сплати процентів, належних йому відповідно до ст. 1048 ЦК України (у випадках, коли умовами договору передбачено повернення позики частинами (з розстроченням), в разі порушення позичальником строку повернення чергової частини).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4396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3. Відповідальність за порушення умов договору позики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b="1" dirty="0"/>
              <a:t>Відповідальність за прострочення позичальником виконання грошового зобов'язання – </a:t>
            </a:r>
            <a:r>
              <a:rPr lang="uk-UA" dirty="0"/>
              <a:t>сплата суми боргу з урахуванням встановленого індексу інфляції за весь час прострочення, а також 3% річних від простроченої суми, якщо інший розмір процентів не встановлений договором або законом (на вимогу позикодавця). </a:t>
            </a:r>
            <a:endParaRPr lang="uk-UA" dirty="0" smtClean="0"/>
          </a:p>
          <a:p>
            <a:pPr marL="0" indent="0" algn="just">
              <a:buNone/>
            </a:pPr>
            <a:r>
              <a:rPr lang="uk-UA" b="1" dirty="0"/>
              <a:t>Відповідальність за несвоєчасне повернення речей, визначених родовими ознаками</a:t>
            </a:r>
            <a:r>
              <a:rPr lang="uk-UA" dirty="0"/>
              <a:t> – сплата неустойки (штрафу, пені).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5667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4. Припинення договору </a:t>
            </a:r>
            <a:r>
              <a:rPr lang="uk-UA" b="1" dirty="0" smtClean="0"/>
              <a:t>позики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– повернення позики (виконання зобов'язання);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зарахування зустрічних однорідних вимог;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передання відступного;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прощення боргу </a:t>
            </a:r>
            <a:r>
              <a:rPr lang="uk-UA" dirty="0" smtClean="0"/>
              <a:t>тощо.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3972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Відмінності договору позики від кредитного договору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dirty="0" smtClean="0"/>
              <a:t>Обидва різновиди договору оформлюють </a:t>
            </a:r>
            <a:r>
              <a:rPr lang="uk-UA" dirty="0"/>
              <a:t>єдині за своєю економічною природою відносини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b="1" dirty="0"/>
              <a:t>Відмінності між ними</a:t>
            </a:r>
            <a:r>
              <a:rPr lang="uk-UA" dirty="0"/>
              <a:t>: </a:t>
            </a:r>
            <a:endParaRPr lang="uk-UA" dirty="0" smtClean="0"/>
          </a:p>
          <a:p>
            <a:pPr marL="514350" indent="-514350">
              <a:buAutoNum type="arabicParenR"/>
            </a:pPr>
            <a:r>
              <a:rPr lang="uk-UA" dirty="0" smtClean="0"/>
              <a:t>кредитором </a:t>
            </a:r>
            <a:r>
              <a:rPr lang="uk-UA" dirty="0"/>
              <a:t>за кредитним договором виступають банки та інші фінансові установи, тоді як в якості позикодавця можуть виступати будь-які фізичні та юридичні особи; </a:t>
            </a:r>
            <a:endParaRPr lang="uk-UA" dirty="0" smtClean="0"/>
          </a:p>
          <a:p>
            <a:pPr marL="514350" indent="-514350">
              <a:buAutoNum type="arabicParenR"/>
            </a:pPr>
            <a:r>
              <a:rPr lang="uk-UA" dirty="0" smtClean="0"/>
              <a:t>банк </a:t>
            </a:r>
            <a:r>
              <a:rPr lang="uk-UA" dirty="0"/>
              <a:t>не може відмовити у видачі кредиту після укладення (підписання) кредитного договору, тоді як просте укладання договору позики без передання грошей не породжує зобов'язання з передання предмету позики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1253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 лекційного заняття: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/>
              <a:t>1. Загальна характеристика договору позики.</a:t>
            </a:r>
          </a:p>
          <a:p>
            <a:pPr marL="0" indent="0" algn="just">
              <a:buNone/>
            </a:pPr>
            <a:r>
              <a:rPr lang="uk-UA" dirty="0" smtClean="0"/>
              <a:t>2. Права та обов'язки сторін за договором позики.</a:t>
            </a:r>
          </a:p>
          <a:p>
            <a:pPr marL="0" indent="0" algn="just">
              <a:buNone/>
            </a:pPr>
            <a:r>
              <a:rPr lang="uk-UA" dirty="0" smtClean="0"/>
              <a:t>3.</a:t>
            </a:r>
            <a:r>
              <a:rPr lang="uk-UA" b="1" dirty="0" smtClean="0"/>
              <a:t> </a:t>
            </a:r>
            <a:r>
              <a:rPr lang="uk-UA" dirty="0" smtClean="0"/>
              <a:t>Відповідальність сторін за порушення умов договору позики.</a:t>
            </a:r>
          </a:p>
          <a:p>
            <a:pPr marL="0" indent="0" algn="just">
              <a:buNone/>
            </a:pPr>
            <a:r>
              <a:rPr lang="uk-UA" dirty="0" smtClean="0"/>
              <a:t>4. Припинення договору позики. Розмежування договору позики із іншими договірними конструкціями.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06076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Рекомендовані нормативно-правові акти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Autofit/>
          </a:bodyPr>
          <a:lstStyle/>
          <a:p>
            <a:r>
              <a:rPr lang="uk-UA" sz="1600" dirty="0"/>
              <a:t>Цивільний кодекс України від 16.01.2010 р. (із змінами) № 435-ІV (§1 Глави 71). URL: </a:t>
            </a:r>
            <a:r>
              <a:rPr lang="uk-UA" sz="1600" u="sng" dirty="0">
                <a:hlinkClick r:id="rId2"/>
              </a:rPr>
              <a:t>https://zakon.rada.gov.ua/laws/show/435-15#Text</a:t>
            </a:r>
            <a:r>
              <a:rPr lang="uk-UA" sz="1600" dirty="0"/>
              <a:t>.</a:t>
            </a:r>
            <a:endParaRPr lang="en-US" sz="1600" dirty="0"/>
          </a:p>
          <a:p>
            <a:r>
              <a:rPr lang="uk-UA" sz="1600" dirty="0" smtClean="0"/>
              <a:t>Про </a:t>
            </a:r>
            <a:r>
              <a:rPr lang="uk-UA" sz="1600" dirty="0"/>
              <a:t>фінансові послуги та фінансові компанії: Закон України від 14.122021 р. № </a:t>
            </a:r>
            <a:r>
              <a:rPr lang="uk-UA" sz="1600" dirty="0" smtClean="0"/>
              <a:t>1953-IX. URL</a:t>
            </a:r>
            <a:r>
              <a:rPr lang="uk-UA" sz="1600" dirty="0"/>
              <a:t>: </a:t>
            </a:r>
            <a:r>
              <a:rPr lang="uk-UA" sz="1600" u="sng" dirty="0">
                <a:hlinkClick r:id="rId3"/>
              </a:rPr>
              <a:t>https://zakon.rada.gov.ua/laws/main/1953-20#Text</a:t>
            </a:r>
            <a:r>
              <a:rPr lang="uk-UA" sz="1600" dirty="0"/>
              <a:t>.</a:t>
            </a:r>
            <a:endParaRPr lang="en-US" sz="1600" dirty="0"/>
          </a:p>
          <a:p>
            <a:r>
              <a:rPr lang="uk-UA" sz="1600" dirty="0"/>
              <a:t>Про валюту і валютні операції : Закон України від 21.06.2018 р. (із змінами) № 2473-VIII. URL: </a:t>
            </a:r>
            <a:r>
              <a:rPr lang="uk-UA" sz="1600" u="sng" dirty="0">
                <a:hlinkClick r:id="rId4"/>
              </a:rPr>
              <a:t>https://zakon.rada.gov.ua/laws/show/2473-19#Text</a:t>
            </a:r>
            <a:r>
              <a:rPr lang="uk-UA" sz="1600" dirty="0"/>
              <a:t>.</a:t>
            </a:r>
            <a:endParaRPr lang="en-US" sz="1600" dirty="0"/>
          </a:p>
          <a:p>
            <a:r>
              <a:rPr lang="uk-UA" sz="1600" dirty="0"/>
              <a:t>Про платіжні послуги: Закон України від 30.06.2021 р. (із змінами) № 1591-IX. URL: </a:t>
            </a:r>
            <a:r>
              <a:rPr lang="ru-RU" sz="1600" u="sng" dirty="0">
                <a:hlinkClick r:id="rId5"/>
              </a:rPr>
              <a:t>https://zakon.rada.gov.ua/laws/main/1591-20#Text</a:t>
            </a:r>
            <a:r>
              <a:rPr lang="uk-UA" sz="1600" dirty="0"/>
              <a:t>.</a:t>
            </a:r>
            <a:endParaRPr lang="en-US" sz="1600" dirty="0"/>
          </a:p>
          <a:p>
            <a:r>
              <a:rPr lang="uk-UA" sz="1600" dirty="0"/>
              <a:t>Про Національний банк України : Закон України від 20.05.1999 р. (із змінами) № 679-XIV. URL: </a:t>
            </a:r>
            <a:r>
              <a:rPr lang="uk-UA" sz="1600" u="sng" dirty="0">
                <a:hlinkClick r:id="rId6"/>
              </a:rPr>
              <a:t>https://zakon.rada.gov.ua/laws/main/679-14#Text</a:t>
            </a:r>
            <a:r>
              <a:rPr lang="uk-UA" sz="1600" dirty="0"/>
              <a:t>.</a:t>
            </a:r>
            <a:endParaRPr lang="en-US" sz="1600" dirty="0"/>
          </a:p>
          <a:p>
            <a:r>
              <a:rPr lang="uk-UA" sz="1600" dirty="0"/>
              <a:t>Про затвердження Положення про ведення касових операцій у національній валюті в Україні : Постанова Правління Національного банку України від 29.12.2017 р. (із змінами) № 148. URL: </a:t>
            </a:r>
            <a:r>
              <a:rPr lang="uk-UA" sz="1600" u="sng" dirty="0">
                <a:hlinkClick r:id="rId7"/>
              </a:rPr>
              <a:t>https://zakon.rada.gov.ua/laws/show/v0148500-17#n19</a:t>
            </a:r>
            <a:r>
              <a:rPr lang="uk-UA" sz="1600" dirty="0"/>
              <a:t>.</a:t>
            </a:r>
            <a:endParaRPr lang="en-US" sz="1600" dirty="0"/>
          </a:p>
          <a:p>
            <a:r>
              <a:rPr lang="uk-UA" sz="1600" dirty="0"/>
              <a:t>Про затвердження Національного положення (стандарту) бухгалтерського обліку 1 «Загальні вимоги до фінансової звітності» : Наказ Міністерства фінансів України від 07.02.2013 р. (із змінами) № 73. URL: </a:t>
            </a:r>
            <a:r>
              <a:rPr lang="uk-UA" sz="1600" u="sng" dirty="0">
                <a:hlinkClick r:id="rId8"/>
              </a:rPr>
              <a:t>https://zakon.rada.gov.ua/laws/show/z0336-13#Text</a:t>
            </a:r>
            <a:r>
              <a:rPr lang="uk-UA" sz="1600" dirty="0" smtClean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4076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000" dirty="0"/>
              <a:t>Термін позика походить з латинського creditum – позика, що означав передачу родових речей (особливо грошей) позичальнику з тим, щоб останній через деякий час повернув таку ж кількість речей того ж роду та такої самої якості.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b="1" dirty="0"/>
              <a:t>Договір позики </a:t>
            </a:r>
            <a:r>
              <a:rPr lang="uk-UA" dirty="0"/>
              <a:t>– договір, за яким одна сторона (позикодавець) передає у власність другій стороні (позичальникові) грошові кошти або інші речі, визначені родовими ознаками, а позичальник зобов'язується повернути позикодавцеві таку ж суму грошових коштів (суму позики) або таку ж кількість речей того ж роду та такої ж якості (ст. 1046 ЦК України)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3302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Юридична характеристика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 smtClean="0"/>
              <a:t>реальний</a:t>
            </a:r>
            <a:r>
              <a:rPr lang="uk-UA" b="1" dirty="0"/>
              <a:t>. </a:t>
            </a:r>
            <a:r>
              <a:rPr lang="uk-UA" dirty="0"/>
              <a:t>Договір позики є укладеним з моменту передання грошей або інших речей, визначених родовими ознаками. Сам по собі факт підписання сторонами тексту договору, без передачі грошей або речей, не породжує у майбутнього позичальника обов'язку повернути обумовлену угодою суму грошей або кількість визначених родовими ознаками речей</a:t>
            </a:r>
            <a:r>
              <a:rPr lang="uk-UA" dirty="0" smtClean="0"/>
              <a:t>;</a:t>
            </a:r>
          </a:p>
          <a:p>
            <a:endParaRPr lang="ru-RU" dirty="0"/>
          </a:p>
          <a:p>
            <a:r>
              <a:rPr lang="uk-UA" b="1" dirty="0" smtClean="0"/>
              <a:t>односторонній</a:t>
            </a:r>
            <a:r>
              <a:rPr lang="uk-UA" dirty="0" smtClean="0"/>
              <a:t>;</a:t>
            </a:r>
          </a:p>
          <a:p>
            <a:endParaRPr lang="ru-RU" dirty="0"/>
          </a:p>
          <a:p>
            <a:pPr algn="just"/>
            <a:r>
              <a:rPr lang="uk-UA" dirty="0" smtClean="0"/>
              <a:t>може </a:t>
            </a:r>
            <a:r>
              <a:rPr lang="uk-UA" dirty="0"/>
              <a:t>бути як </a:t>
            </a:r>
            <a:r>
              <a:rPr lang="uk-UA" b="1" dirty="0"/>
              <a:t>оплатним</a:t>
            </a:r>
            <a:r>
              <a:rPr lang="uk-UA" dirty="0"/>
              <a:t>, так і </a:t>
            </a:r>
            <a:r>
              <a:rPr lang="uk-UA" b="1" dirty="0"/>
              <a:t>безоплатним</a:t>
            </a:r>
            <a:r>
              <a:rPr lang="uk-UA" dirty="0"/>
              <a:t>. Якщо інше не передбачено законом або договором позики, позикодавець має право на одержання від позичальника процентів від суми позики у розмірах і в порядку, передбачених договором.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2607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Предмет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dirty="0"/>
              <a:t>грошові кошти або інші речі, визначені родовими </a:t>
            </a:r>
            <a:r>
              <a:rPr lang="uk-UA" dirty="0" smtClean="0"/>
              <a:t>ознаками</a:t>
            </a:r>
          </a:p>
          <a:p>
            <a:pPr marL="0" indent="0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Поняття </a:t>
            </a:r>
            <a:r>
              <a:rPr lang="uk-UA" b="1" dirty="0"/>
              <a:t>«грошові кошти»</a:t>
            </a:r>
            <a:r>
              <a:rPr lang="uk-UA" dirty="0"/>
              <a:t> охоплює </a:t>
            </a:r>
            <a:r>
              <a:rPr lang="uk-UA" b="1" dirty="0"/>
              <a:t>готівку</a:t>
            </a:r>
            <a:r>
              <a:rPr lang="uk-UA" dirty="0"/>
              <a:t> (грошові знаки національної валюти України (банкноти і монети, у тому числі розмінні, обігові, пам'ятні монети, які є платіжними </a:t>
            </a:r>
            <a:r>
              <a:rPr lang="uk-UA" dirty="0" smtClean="0"/>
              <a:t>засобами), </a:t>
            </a:r>
            <a:r>
              <a:rPr lang="uk-UA" dirty="0"/>
              <a:t>а також кошти на рахунках у банках та депозити до </a:t>
            </a:r>
            <a:r>
              <a:rPr lang="uk-UA" dirty="0" smtClean="0"/>
              <a:t>запитання.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0221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/>
              <a:t>Особливість договору позики</a:t>
            </a:r>
            <a:r>
              <a:rPr lang="uk-UA" sz="2400" dirty="0"/>
              <a:t> – позичальник отримує предмет позики </a:t>
            </a:r>
            <a:r>
              <a:rPr lang="uk-UA" sz="2400" b="1" dirty="0"/>
              <a:t>у </a:t>
            </a:r>
            <a:r>
              <a:rPr lang="uk-UA" sz="2400" b="1" dirty="0" smtClean="0"/>
              <a:t>власність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dirty="0" smtClean="0"/>
              <a:t>Строк</a:t>
            </a:r>
          </a:p>
          <a:p>
            <a:pPr marL="0" indent="0" algn="just">
              <a:buNone/>
            </a:pPr>
            <a:r>
              <a:rPr lang="uk-UA" dirty="0" smtClean="0"/>
              <a:t>Договір </a:t>
            </a:r>
            <a:r>
              <a:rPr lang="uk-UA" dirty="0"/>
              <a:t>позики може бути строковим, тобто таким, що передбачає </a:t>
            </a:r>
            <a:r>
              <a:rPr lang="uk-UA" b="1" dirty="0"/>
              <a:t>конкретний строк </a:t>
            </a:r>
            <a:r>
              <a:rPr lang="uk-UA" dirty="0"/>
              <a:t>повернення отриманого позичальником майна, або </a:t>
            </a:r>
            <a:r>
              <a:rPr lang="uk-UA" b="1" dirty="0"/>
              <a:t>безстроковим</a:t>
            </a:r>
            <a:r>
              <a:rPr lang="uk-UA" dirty="0"/>
              <a:t>, якщо строк виконання позичальником його зобов'язання не визначений або визначений моментом </a:t>
            </a:r>
            <a:r>
              <a:rPr lang="uk-UA" dirty="0" smtClean="0"/>
              <a:t>витребування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3413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оплата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arenR"/>
            </a:pPr>
            <a:r>
              <a:rPr lang="uk-UA" b="1" dirty="0" smtClean="0"/>
              <a:t>оплатний</a:t>
            </a:r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r>
              <a:rPr lang="uk-UA" dirty="0"/>
              <a:t>Якщо розглядати надання позики в якості послуги, то ціною цієї послуги є </a:t>
            </a:r>
            <a:r>
              <a:rPr lang="uk-UA" b="1" dirty="0"/>
              <a:t>процентна ставка</a:t>
            </a:r>
            <a:r>
              <a:rPr lang="uk-UA" dirty="0"/>
              <a:t>. Ціна в договорі має вказуватись у гривні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b="1" dirty="0"/>
              <a:t>2) </a:t>
            </a:r>
            <a:r>
              <a:rPr lang="uk-UA" b="1" dirty="0" smtClean="0"/>
              <a:t>безоплатний</a:t>
            </a:r>
            <a:endParaRPr lang="uk-UA" b="1" dirty="0"/>
          </a:p>
          <a:p>
            <a:pPr marL="0" indent="0">
              <a:buNone/>
            </a:pPr>
            <a:r>
              <a:rPr lang="uk-UA" b="1" dirty="0" smtClean="0"/>
              <a:t>Формулювання у договорі: </a:t>
            </a:r>
            <a:r>
              <a:rPr lang="uk-UA" dirty="0" smtClean="0"/>
              <a:t>«</a:t>
            </a:r>
            <a:r>
              <a:rPr lang="uk-UA" dirty="0"/>
              <a:t>проценти не нараховуються і не сплачуються. Ціна послуги за надання позики складає 0 грн</a:t>
            </a:r>
            <a:r>
              <a:rPr lang="uk-UA" dirty="0" smtClean="0"/>
              <a:t>.»</a:t>
            </a:r>
          </a:p>
          <a:p>
            <a:pPr marL="0" indent="0" algn="ctr">
              <a:buNone/>
            </a:pPr>
            <a:r>
              <a:rPr lang="uk-UA" b="1" dirty="0"/>
              <a:t>Проценти не сплачуються, якщо договір:</a:t>
            </a:r>
            <a:r>
              <a:rPr lang="uk-UA" dirty="0"/>
              <a:t>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) </a:t>
            </a:r>
            <a:r>
              <a:rPr lang="uk-UA" dirty="0"/>
              <a:t>укладений на суму, яка не перевищує 50-кратного розміру </a:t>
            </a:r>
            <a:r>
              <a:rPr lang="uk-UA" dirty="0" smtClean="0"/>
              <a:t>НМДГ;</a:t>
            </a:r>
          </a:p>
          <a:p>
            <a:pPr marL="0" indent="0">
              <a:buNone/>
            </a:pPr>
            <a:r>
              <a:rPr lang="uk-UA" dirty="0" smtClean="0"/>
              <a:t>2</a:t>
            </a:r>
            <a:r>
              <a:rPr lang="uk-UA" dirty="0"/>
              <a:t>) не пов'язаний із здійсненням підприємницької діяльності хоча б однією із сторін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dirty="0"/>
              <a:t>3) позичальникові передані речі, визначені родовими ознаками.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1451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Сторони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 algn="ctr">
              <a:buAutoNum type="arabicParenR"/>
            </a:pPr>
            <a:r>
              <a:rPr lang="uk-UA" b="1" dirty="0" smtClean="0"/>
              <a:t>Позикодавець</a:t>
            </a:r>
          </a:p>
          <a:p>
            <a:pPr marL="0" indent="0" algn="just">
              <a:buNone/>
            </a:pPr>
            <a:r>
              <a:rPr lang="uk-UA" b="1" dirty="0"/>
              <a:t>До фінансових </a:t>
            </a:r>
            <a:r>
              <a:rPr lang="uk-UA" b="1" dirty="0" smtClean="0"/>
              <a:t>установ, </a:t>
            </a:r>
            <a:r>
              <a:rPr lang="uk-UA" dirty="0" smtClean="0"/>
              <a:t>зокрема,</a:t>
            </a:r>
            <a:r>
              <a:rPr lang="uk-UA" b="1" dirty="0" smtClean="0"/>
              <a:t> </a:t>
            </a:r>
            <a:r>
              <a:rPr lang="uk-UA" b="1" dirty="0" smtClean="0"/>
              <a:t>належать:</a:t>
            </a:r>
            <a:r>
              <a:rPr lang="uk-UA" dirty="0" smtClean="0"/>
              <a:t> </a:t>
            </a:r>
            <a:r>
              <a:rPr lang="uk-UA" dirty="0"/>
              <a:t>банки, кредитні спілки, ломбарди, лізингові компанії, довірчі товариства, страхові компанії, установи накопичувального пенсійного забезпечення, інвестиційні фонди і компанії та інші юридичні особи, виключним видом діяльності яких є надання фінансових </a:t>
            </a:r>
            <a:r>
              <a:rPr lang="uk-UA" dirty="0" smtClean="0"/>
              <a:t>послуг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dirty="0"/>
              <a:t>2) </a:t>
            </a:r>
            <a:r>
              <a:rPr lang="uk-UA" b="1" dirty="0" smtClean="0"/>
              <a:t>Позичальник</a:t>
            </a:r>
          </a:p>
          <a:p>
            <a:pPr marL="0" indent="0" algn="just">
              <a:buNone/>
            </a:pPr>
            <a:r>
              <a:rPr lang="uk-UA" dirty="0"/>
              <a:t>Обмежень щодо особи позичальника ЦК України не вміщує. Ним можуть бути дієздатні фізичні особи, юридичні особи, держава, інші публічні утворення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1223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1177</Words>
  <Application>Microsoft Office PowerPoint</Application>
  <PresentationFormat>Экран (4:3)</PresentationFormat>
  <Paragraphs>79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Calibri</vt:lpstr>
      <vt:lpstr>Тема Office</vt:lpstr>
      <vt:lpstr>Договір позики</vt:lpstr>
      <vt:lpstr>План лекційного заняття:</vt:lpstr>
      <vt:lpstr>Рекомендовані нормативно-правові акти </vt:lpstr>
      <vt:lpstr>Термін позика походить з латинського creditum – позика, що означав передачу родових речей (особливо грошей) позичальнику з тим, щоб останній через деякий час повернув таку ж кількість речей того ж роду та такої самої якості.</vt:lpstr>
      <vt:lpstr>Юридична характеристика</vt:lpstr>
      <vt:lpstr>Предмет</vt:lpstr>
      <vt:lpstr>Особливість договору позики – позичальник отримує предмет позики у власність</vt:lpstr>
      <vt:lpstr>оплата</vt:lpstr>
      <vt:lpstr>Сторони</vt:lpstr>
      <vt:lpstr>Форма договору</vt:lpstr>
      <vt:lpstr>Форма договору</vt:lpstr>
      <vt:lpstr>2. Права та обов'язки сторін за договором позики</vt:lpstr>
      <vt:lpstr>2. Права та обов'язки сторін за договором позики</vt:lpstr>
      <vt:lpstr>3. Відповідальність за порушення умов договору позики</vt:lpstr>
      <vt:lpstr>4. Припинення договору позики</vt:lpstr>
      <vt:lpstr>Відмінності договору позики від кредитного договору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Договір зберігання</dc:title>
  <dc:creator>Инна</dc:creator>
  <cp:lastModifiedBy>Инна</cp:lastModifiedBy>
  <cp:revision>18</cp:revision>
  <cp:lastPrinted>2018-12-01T20:08:49Z</cp:lastPrinted>
  <dcterms:created xsi:type="dcterms:W3CDTF">2018-11-24T18:13:05Z</dcterms:created>
  <dcterms:modified xsi:type="dcterms:W3CDTF">2024-11-10T19:42:37Z</dcterms:modified>
</cp:coreProperties>
</file>