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96" r:id="rId4"/>
    <p:sldId id="297" r:id="rId5"/>
    <p:sldId id="298" r:id="rId6"/>
    <p:sldId id="320" r:id="rId7"/>
    <p:sldId id="321" r:id="rId8"/>
    <p:sldId id="288" r:id="rId9"/>
    <p:sldId id="322" r:id="rId10"/>
    <p:sldId id="289" r:id="rId11"/>
    <p:sldId id="290" r:id="rId12"/>
    <p:sldId id="291" r:id="rId13"/>
    <p:sldId id="323" r:id="rId14"/>
    <p:sldId id="292" r:id="rId15"/>
    <p:sldId id="302" r:id="rId16"/>
    <p:sldId id="303" r:id="rId17"/>
    <p:sldId id="293" r:id="rId18"/>
    <p:sldId id="325" r:id="rId19"/>
    <p:sldId id="324" r:id="rId20"/>
    <p:sldId id="304" r:id="rId21"/>
    <p:sldId id="305" r:id="rId22"/>
    <p:sldId id="309" r:id="rId23"/>
    <p:sldId id="310" r:id="rId24"/>
    <p:sldId id="312" r:id="rId25"/>
    <p:sldId id="313" r:id="rId26"/>
    <p:sldId id="314" r:id="rId27"/>
    <p:sldId id="315" r:id="rId28"/>
    <p:sldId id="316" r:id="rId29"/>
    <p:sldId id="317" r:id="rId30"/>
    <p:sldId id="319" r:id="rId31"/>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57" autoAdjust="0"/>
    <p:restoredTop sz="94660"/>
  </p:normalViewPr>
  <p:slideViewPr>
    <p:cSldViewPr>
      <p:cViewPr varScale="1">
        <p:scale>
          <a:sx n="87" d="100"/>
          <a:sy n="87" d="100"/>
        </p:scale>
        <p:origin x="145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01.12.2025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884179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01.12.2025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183466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01.12.2025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671864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D3D3374-3DAC-4657-87BE-2544B04C65F1}" type="datetimeFigureOut">
              <a:rPr lang="ru-RU" smtClean="0"/>
              <a:t>01.12.2025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97746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D3D3374-3DAC-4657-87BE-2544B04C65F1}" type="datetimeFigureOut">
              <a:rPr lang="ru-RU" smtClean="0"/>
              <a:t>01.12.2025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916010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D3D3374-3DAC-4657-87BE-2544B04C65F1}" type="datetimeFigureOut">
              <a:rPr lang="ru-RU" smtClean="0"/>
              <a:t>01.12.2025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3655633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D3D3374-3DAC-4657-87BE-2544B04C65F1}" type="datetimeFigureOut">
              <a:rPr lang="ru-RU" smtClean="0"/>
              <a:t>01.12.2025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1182984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D3D3374-3DAC-4657-87BE-2544B04C65F1}" type="datetimeFigureOut">
              <a:rPr lang="ru-RU" smtClean="0"/>
              <a:t>01.12.2025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4100763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D3D3374-3DAC-4657-87BE-2544B04C65F1}" type="datetimeFigureOut">
              <a:rPr lang="ru-RU" smtClean="0"/>
              <a:t>01.12.2025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3956806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D3D3374-3DAC-4657-87BE-2544B04C65F1}" type="datetimeFigureOut">
              <a:rPr lang="ru-RU" smtClean="0"/>
              <a:t>01.12.2025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2854421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D3D3374-3DAC-4657-87BE-2544B04C65F1}" type="datetimeFigureOut">
              <a:rPr lang="ru-RU" smtClean="0"/>
              <a:t>01.12.2025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086D21B-4873-44BA-A91B-9FAC63360F5B}" type="slidenum">
              <a:rPr lang="ru-RU" smtClean="0"/>
              <a:t>‹#›</a:t>
            </a:fld>
            <a:endParaRPr lang="ru-RU"/>
          </a:p>
        </p:txBody>
      </p:sp>
    </p:spTree>
    <p:extLst>
      <p:ext uri="{BB962C8B-B14F-4D97-AF65-F5344CB8AC3E}">
        <p14:creationId xmlns:p14="http://schemas.microsoft.com/office/powerpoint/2010/main" val="397921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3D3374-3DAC-4657-87BE-2544B04C65F1}" type="datetimeFigureOut">
              <a:rPr lang="ru-RU" smtClean="0"/>
              <a:t>01.12.2025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86D21B-4873-44BA-A91B-9FAC63360F5B}" type="slidenum">
              <a:rPr lang="ru-RU" smtClean="0"/>
              <a:t>‹#›</a:t>
            </a:fld>
            <a:endParaRPr lang="ru-RU"/>
          </a:p>
        </p:txBody>
      </p:sp>
    </p:spTree>
    <p:extLst>
      <p:ext uri="{BB962C8B-B14F-4D97-AF65-F5344CB8AC3E}">
        <p14:creationId xmlns:p14="http://schemas.microsoft.com/office/powerpoint/2010/main" val="554483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zakon.rada.gov.ua/laws/show/155-20#Text" TargetMode="External"/><Relationship Id="rId2" Type="http://schemas.openxmlformats.org/officeDocument/2006/relationships/hyperlink" Target="https://zakon.rada.gov.ua/laws/show/435-15#Text" TargetMode="External"/><Relationship Id="rId1" Type="http://schemas.openxmlformats.org/officeDocument/2006/relationships/slideLayout" Target="../slideLayouts/slideLayout1.xml"/><Relationship Id="rId4" Type="http://schemas.openxmlformats.org/officeDocument/2006/relationships/hyperlink" Target="https://zakon.rada.gov.ua/laws/show/n0014323-11#Tex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1196752"/>
            <a:ext cx="8280920" cy="1470025"/>
          </a:xfrm>
        </p:spPr>
        <p:txBody>
          <a:bodyPr>
            <a:normAutofit/>
          </a:bodyPr>
          <a:lstStyle/>
          <a:p>
            <a:r>
              <a:rPr lang="uk-UA" sz="4800" b="1" dirty="0">
                <a:solidFill>
                  <a:srgbClr val="0070C0"/>
                </a:solidFill>
                <a:latin typeface="+mn-lt"/>
                <a:ea typeface="+mn-ea"/>
                <a:cs typeface="+mn-cs"/>
              </a:rPr>
              <a:t>Договір </a:t>
            </a:r>
            <a:r>
              <a:rPr lang="uk-UA" sz="4800" b="1" dirty="0" smtClean="0">
                <a:solidFill>
                  <a:srgbClr val="0070C0"/>
                </a:solidFill>
                <a:latin typeface="+mn-lt"/>
                <a:ea typeface="+mn-ea"/>
                <a:cs typeface="+mn-cs"/>
              </a:rPr>
              <a:t>комерційної концесії</a:t>
            </a:r>
            <a:endParaRPr lang="uk-UA" sz="4800" b="1" dirty="0">
              <a:solidFill>
                <a:srgbClr val="0070C0"/>
              </a:solidFill>
              <a:latin typeface="+mn-lt"/>
              <a:ea typeface="+mn-ea"/>
              <a:cs typeface="+mn-cs"/>
            </a:endParaRPr>
          </a:p>
        </p:txBody>
      </p:sp>
    </p:spTree>
    <p:extLst>
      <p:ext uri="{BB962C8B-B14F-4D97-AF65-F5344CB8AC3E}">
        <p14:creationId xmlns:p14="http://schemas.microsoft.com/office/powerpoint/2010/main" val="1236720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a:solidFill>
                  <a:srgbClr val="0070C0"/>
                </a:solidFill>
              </a:rPr>
              <a:t>Форма договору комерційної концесії</a:t>
            </a:r>
            <a:endParaRPr lang="ru-RU" sz="36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a:bodyPr>
          <a:lstStyle/>
          <a:p>
            <a:pPr marL="0" indent="0" algn="ctr">
              <a:buNone/>
            </a:pPr>
            <a:r>
              <a:rPr lang="uk-UA" b="1" dirty="0">
                <a:solidFill>
                  <a:srgbClr val="0070C0"/>
                </a:solidFill>
              </a:rPr>
              <a:t>ст. 1118 ЦК </a:t>
            </a:r>
            <a:r>
              <a:rPr lang="uk-UA" b="1" dirty="0" smtClean="0">
                <a:solidFill>
                  <a:srgbClr val="0070C0"/>
                </a:solidFill>
              </a:rPr>
              <a:t>України</a:t>
            </a:r>
          </a:p>
          <a:p>
            <a:pPr marL="0" indent="0" algn="ctr">
              <a:buNone/>
            </a:pPr>
            <a:endParaRPr lang="uk-UA" b="1" dirty="0" smtClean="0">
              <a:solidFill>
                <a:srgbClr val="0070C0"/>
              </a:solidFill>
            </a:endParaRPr>
          </a:p>
          <a:p>
            <a:pPr marL="0" indent="0" algn="just">
              <a:buNone/>
            </a:pPr>
            <a:r>
              <a:rPr lang="uk-UA" dirty="0" smtClean="0"/>
              <a:t>договір </a:t>
            </a:r>
            <a:r>
              <a:rPr lang="uk-UA" dirty="0"/>
              <a:t>комерційної концесії укладається </a:t>
            </a:r>
            <a:r>
              <a:rPr lang="uk-UA" b="1" dirty="0">
                <a:solidFill>
                  <a:srgbClr val="0070C0"/>
                </a:solidFill>
              </a:rPr>
              <a:t>у письмовій формі</a:t>
            </a:r>
            <a:r>
              <a:rPr lang="uk-UA" dirty="0"/>
              <a:t>, а у разі недодержання письмової форми договору концесії такий договір </a:t>
            </a:r>
            <a:r>
              <a:rPr lang="uk-UA" b="1" dirty="0">
                <a:solidFill>
                  <a:srgbClr val="0070C0"/>
                </a:solidFill>
              </a:rPr>
              <a:t>є </a:t>
            </a:r>
            <a:r>
              <a:rPr lang="uk-UA" b="1" dirty="0" smtClean="0">
                <a:solidFill>
                  <a:srgbClr val="0070C0"/>
                </a:solidFill>
              </a:rPr>
              <a:t>нікчемним</a:t>
            </a:r>
            <a:endParaRPr lang="en-US" dirty="0"/>
          </a:p>
        </p:txBody>
      </p:sp>
    </p:spTree>
    <p:extLst>
      <p:ext uri="{BB962C8B-B14F-4D97-AF65-F5344CB8AC3E}">
        <p14:creationId xmlns:p14="http://schemas.microsoft.com/office/powerpoint/2010/main" val="691117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solidFill>
                  <a:srgbClr val="0070C0"/>
                </a:solidFill>
              </a:rPr>
              <a:t>Сторони договору </a:t>
            </a:r>
            <a:r>
              <a:rPr lang="uk-UA" sz="3600" b="1" dirty="0">
                <a:solidFill>
                  <a:srgbClr val="0070C0"/>
                </a:solidFill>
              </a:rPr>
              <a:t>комерційної концесії</a:t>
            </a:r>
            <a:endParaRPr lang="en-US" sz="3600" dirty="0">
              <a:solidFill>
                <a:srgbClr val="0070C0"/>
              </a:solidFill>
            </a:endParaRPr>
          </a:p>
        </p:txBody>
      </p:sp>
      <p:sp>
        <p:nvSpPr>
          <p:cNvPr id="3" name="Объект 2"/>
          <p:cNvSpPr>
            <a:spLocks noGrp="1"/>
          </p:cNvSpPr>
          <p:nvPr>
            <p:ph idx="1"/>
          </p:nvPr>
        </p:nvSpPr>
        <p:spPr>
          <a:xfrm>
            <a:off x="457200" y="1628800"/>
            <a:ext cx="8229600" cy="4997152"/>
          </a:xfrm>
        </p:spPr>
        <p:txBody>
          <a:bodyPr>
            <a:normAutofit/>
          </a:bodyPr>
          <a:lstStyle/>
          <a:p>
            <a:pPr marL="0" indent="0" algn="just">
              <a:buNone/>
            </a:pPr>
            <a:r>
              <a:rPr lang="uk-UA" dirty="0" smtClean="0">
                <a:solidFill>
                  <a:srgbClr val="0070C0"/>
                </a:solidFill>
              </a:rPr>
              <a:t>Сторонами </a:t>
            </a:r>
            <a:r>
              <a:rPr lang="uk-UA" dirty="0">
                <a:solidFill>
                  <a:srgbClr val="0070C0"/>
                </a:solidFill>
              </a:rPr>
              <a:t>в договорі комерційної концесії можуть бути </a:t>
            </a:r>
            <a:r>
              <a:rPr lang="uk-UA" b="1" dirty="0">
                <a:solidFill>
                  <a:srgbClr val="0070C0"/>
                </a:solidFill>
              </a:rPr>
              <a:t>фізична та юридична особи, які є суб'єктами підприємницької діяльності</a:t>
            </a:r>
            <a:r>
              <a:rPr lang="uk-UA" dirty="0">
                <a:solidFill>
                  <a:srgbClr val="0070C0"/>
                </a:solidFill>
              </a:rPr>
              <a:t> (ст. 1117 ЦК України</a:t>
            </a:r>
            <a:r>
              <a:rPr lang="uk-UA" dirty="0" smtClean="0">
                <a:solidFill>
                  <a:srgbClr val="0070C0"/>
                </a:solidFill>
              </a:rPr>
              <a:t>)</a:t>
            </a:r>
          </a:p>
          <a:p>
            <a:pPr marL="0" indent="0" algn="just">
              <a:buNone/>
            </a:pPr>
            <a:endParaRPr lang="uk-UA" dirty="0" smtClean="0">
              <a:solidFill>
                <a:srgbClr val="0070C0"/>
              </a:solidFill>
            </a:endParaRPr>
          </a:p>
          <a:p>
            <a:pPr marL="0" indent="0" algn="just">
              <a:buNone/>
            </a:pPr>
            <a:endParaRPr lang="uk-UA" dirty="0">
              <a:solidFill>
                <a:srgbClr val="0070C0"/>
              </a:solidFill>
            </a:endParaRPr>
          </a:p>
          <a:p>
            <a:pPr marL="0" indent="0" algn="just">
              <a:buNone/>
            </a:pPr>
            <a:r>
              <a:rPr lang="uk-UA" b="1" dirty="0" smtClean="0">
                <a:solidFill>
                  <a:srgbClr val="FF0000"/>
                </a:solidFill>
              </a:rPr>
              <a:t>Правоволоділець  </a:t>
            </a:r>
            <a:r>
              <a:rPr lang="uk-UA" dirty="0" smtClean="0">
                <a:solidFill>
                  <a:srgbClr val="0070C0"/>
                </a:solidFill>
              </a:rPr>
              <a:t>                        </a:t>
            </a:r>
            <a:r>
              <a:rPr lang="uk-UA" b="1" dirty="0" smtClean="0">
                <a:solidFill>
                  <a:srgbClr val="0070C0"/>
                </a:solidFill>
              </a:rPr>
              <a:t>Користувач </a:t>
            </a:r>
            <a:endParaRPr lang="en-US" b="1" dirty="0">
              <a:solidFill>
                <a:srgbClr val="0070C0"/>
              </a:solidFill>
            </a:endParaRPr>
          </a:p>
        </p:txBody>
      </p:sp>
    </p:spTree>
    <p:extLst>
      <p:ext uri="{BB962C8B-B14F-4D97-AF65-F5344CB8AC3E}">
        <p14:creationId xmlns:p14="http://schemas.microsoft.com/office/powerpoint/2010/main" val="1821969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800" b="1" dirty="0" smtClean="0">
                <a:solidFill>
                  <a:srgbClr val="0070C0"/>
                </a:solidFill>
              </a:rPr>
              <a:t>Обов'язки правоволодільця</a:t>
            </a:r>
            <a:endParaRPr lang="uk-UA" sz="32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a:bodyPr>
          <a:lstStyle/>
          <a:p>
            <a:pPr marL="0" indent="0" algn="just">
              <a:buNone/>
            </a:pPr>
            <a:r>
              <a:rPr lang="uk-UA" dirty="0">
                <a:solidFill>
                  <a:srgbClr val="0070C0"/>
                </a:solidFill>
              </a:rPr>
              <a:t>– </a:t>
            </a:r>
            <a:r>
              <a:rPr lang="uk-UA" b="1" dirty="0" smtClean="0">
                <a:solidFill>
                  <a:srgbClr val="0070C0"/>
                </a:solidFill>
              </a:rPr>
              <a:t>імперативні</a:t>
            </a:r>
            <a:r>
              <a:rPr lang="uk-UA" dirty="0" smtClean="0">
                <a:solidFill>
                  <a:srgbClr val="0070C0"/>
                </a:solidFill>
              </a:rPr>
              <a:t> (не допускають змін за волею сторін)</a:t>
            </a:r>
            <a:endParaRPr lang="uk-UA" dirty="0">
              <a:solidFill>
                <a:srgbClr val="0070C0"/>
              </a:solidFill>
            </a:endParaRPr>
          </a:p>
          <a:p>
            <a:pPr marL="0" indent="0" algn="just">
              <a:buNone/>
            </a:pPr>
            <a:r>
              <a:rPr lang="uk-UA" dirty="0" smtClean="0">
                <a:solidFill>
                  <a:srgbClr val="0070C0"/>
                </a:solidFill>
              </a:rPr>
              <a:t>– </a:t>
            </a:r>
            <a:r>
              <a:rPr lang="uk-UA" b="1" dirty="0" smtClean="0">
                <a:solidFill>
                  <a:srgbClr val="0070C0"/>
                </a:solidFill>
              </a:rPr>
              <a:t>диспозитивні</a:t>
            </a:r>
            <a:r>
              <a:rPr lang="uk-UA" dirty="0" smtClean="0">
                <a:solidFill>
                  <a:srgbClr val="0070C0"/>
                </a:solidFill>
              </a:rPr>
              <a:t> (можуть бути змінені або сторони взагалі можуть відмовитись від включення відповідних обов’язків до змісту свого договору)</a:t>
            </a:r>
            <a:endParaRPr lang="uk-UA" dirty="0">
              <a:solidFill>
                <a:srgbClr val="0070C0"/>
              </a:solidFill>
            </a:endParaRPr>
          </a:p>
          <a:p>
            <a:pPr marL="0" indent="0" algn="just">
              <a:buNone/>
            </a:pPr>
            <a:endParaRPr lang="en-US" dirty="0"/>
          </a:p>
        </p:txBody>
      </p:sp>
    </p:spTree>
    <p:extLst>
      <p:ext uri="{BB962C8B-B14F-4D97-AF65-F5344CB8AC3E}">
        <p14:creationId xmlns:p14="http://schemas.microsoft.com/office/powerpoint/2010/main" val="2391915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800" b="1" dirty="0" smtClean="0">
                <a:solidFill>
                  <a:srgbClr val="0070C0"/>
                </a:solidFill>
              </a:rPr>
              <a:t>Обов'язки правоволодільця</a:t>
            </a:r>
            <a:br>
              <a:rPr lang="uk-UA" sz="4800" b="1" dirty="0" smtClean="0">
                <a:solidFill>
                  <a:srgbClr val="0070C0"/>
                </a:solidFill>
              </a:rPr>
            </a:br>
            <a:r>
              <a:rPr lang="uk-UA" sz="3200" b="1" dirty="0" smtClean="0">
                <a:solidFill>
                  <a:srgbClr val="0070C0"/>
                </a:solidFill>
              </a:rPr>
              <a:t>(</a:t>
            </a:r>
            <a:r>
              <a:rPr lang="uk-UA" sz="3200" b="1" dirty="0">
                <a:solidFill>
                  <a:srgbClr val="0070C0"/>
                </a:solidFill>
              </a:rPr>
              <a:t>ст. 1120 ЦК України</a:t>
            </a:r>
            <a:r>
              <a:rPr lang="uk-UA" sz="3200" b="1" dirty="0" smtClean="0">
                <a:solidFill>
                  <a:srgbClr val="0070C0"/>
                </a:solidFill>
              </a:rPr>
              <a:t>)</a:t>
            </a:r>
            <a:endParaRPr lang="uk-UA" sz="32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fontScale="85000" lnSpcReduction="20000"/>
          </a:bodyPr>
          <a:lstStyle/>
          <a:p>
            <a:pPr marL="0" indent="0" algn="just">
              <a:buNone/>
            </a:pPr>
            <a:r>
              <a:rPr lang="uk-UA" dirty="0">
                <a:solidFill>
                  <a:srgbClr val="0070C0"/>
                </a:solidFill>
              </a:rPr>
              <a:t>– передати користувачеві технічну та комерційну документацію і надати іншу інформацію, необхідну для здійснення прав, наданих йому за договором комерційної концесії, а також проінформувати користувача та його працівників з питань, пов'язаних із здійсненням цих прав.</a:t>
            </a:r>
          </a:p>
          <a:p>
            <a:pPr marL="0" indent="0" algn="just">
              <a:buNone/>
            </a:pPr>
            <a:r>
              <a:rPr lang="uk-UA" dirty="0">
                <a:solidFill>
                  <a:srgbClr val="0070C0"/>
                </a:solidFill>
              </a:rPr>
              <a:t>– надавати користувачеві постійне технічне та консультативне сприяння, включаючи сприяння у навчанні та підвищенні кваліфікації працівників </a:t>
            </a:r>
            <a:r>
              <a:rPr lang="uk-UA" dirty="0"/>
              <a:t>(</a:t>
            </a:r>
            <a:r>
              <a:rPr lang="uk-UA" dirty="0">
                <a:solidFill>
                  <a:srgbClr val="FF0000"/>
                </a:solidFill>
              </a:rPr>
              <a:t>якщо інше не встановлено договором комерційної концесії</a:t>
            </a:r>
            <a:r>
              <a:rPr lang="uk-UA" dirty="0">
                <a:solidFill>
                  <a:srgbClr val="0070C0"/>
                </a:solidFill>
              </a:rPr>
              <a:t>);</a:t>
            </a:r>
          </a:p>
          <a:p>
            <a:pPr marL="0" indent="0" algn="just">
              <a:buNone/>
            </a:pPr>
            <a:r>
              <a:rPr lang="uk-UA" dirty="0" smtClean="0">
                <a:solidFill>
                  <a:srgbClr val="0070C0"/>
                </a:solidFill>
              </a:rPr>
              <a:t>– </a:t>
            </a:r>
            <a:r>
              <a:rPr lang="uk-UA" dirty="0">
                <a:solidFill>
                  <a:srgbClr val="0070C0"/>
                </a:solidFill>
              </a:rPr>
              <a:t>контролювати якість товарів (робіт, послуг), що виробляються (виконуються, надаються) користувачем на підставі договору комерційної концесії (</a:t>
            </a:r>
            <a:r>
              <a:rPr lang="uk-UA" dirty="0">
                <a:solidFill>
                  <a:srgbClr val="FF0000"/>
                </a:solidFill>
              </a:rPr>
              <a:t>якщо інше не встановлено договором комерційної концесії</a:t>
            </a:r>
            <a:r>
              <a:rPr lang="uk-UA" dirty="0">
                <a:solidFill>
                  <a:srgbClr val="0070C0"/>
                </a:solidFill>
              </a:rPr>
              <a:t>).</a:t>
            </a:r>
          </a:p>
          <a:p>
            <a:pPr marL="0" indent="0" algn="just">
              <a:buNone/>
            </a:pPr>
            <a:endParaRPr lang="en-US" dirty="0"/>
          </a:p>
        </p:txBody>
      </p:sp>
    </p:spTree>
    <p:extLst>
      <p:ext uri="{BB962C8B-B14F-4D97-AF65-F5344CB8AC3E}">
        <p14:creationId xmlns:p14="http://schemas.microsoft.com/office/powerpoint/2010/main" val="3603090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smtClean="0">
                <a:solidFill>
                  <a:srgbClr val="0070C0"/>
                </a:solidFill>
              </a:rPr>
              <a:t>Відповідальність правоволодільця за вимогами, що пред'являються до користувача. </a:t>
            </a:r>
            <a:endParaRPr lang="uk-UA" sz="28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a:bodyPr>
          <a:lstStyle/>
          <a:p>
            <a:pPr marL="0" indent="457200" algn="just">
              <a:buNone/>
            </a:pPr>
            <a:r>
              <a:rPr lang="uk-UA" dirty="0">
                <a:solidFill>
                  <a:srgbClr val="0070C0"/>
                </a:solidFill>
              </a:rPr>
              <a:t>Правоволоділець несе </a:t>
            </a:r>
            <a:r>
              <a:rPr lang="uk-UA" b="1" dirty="0">
                <a:solidFill>
                  <a:srgbClr val="0070C0"/>
                </a:solidFill>
              </a:rPr>
              <a:t>субсидіарну відповідальність</a:t>
            </a:r>
            <a:r>
              <a:rPr lang="uk-UA" dirty="0">
                <a:solidFill>
                  <a:srgbClr val="0070C0"/>
                </a:solidFill>
              </a:rPr>
              <a:t> за вимогами, що пред'являються до користувача у зв'язку з невідповідністю якості товарів (робіт, послуг), проданих (виконаних, наданих) користувачем. За вимогами, що пред'являються до користувача як виробника продукції (товарів) правоволодільця, правоволоділець відповідає </a:t>
            </a:r>
            <a:r>
              <a:rPr lang="uk-UA" b="1" dirty="0">
                <a:solidFill>
                  <a:srgbClr val="0070C0"/>
                </a:solidFill>
              </a:rPr>
              <a:t>солідарно з користувачем</a:t>
            </a:r>
            <a:r>
              <a:rPr lang="uk-UA" dirty="0">
                <a:solidFill>
                  <a:srgbClr val="0070C0"/>
                </a:solidFill>
              </a:rPr>
              <a:t> (ст. 1123 ЦК України).</a:t>
            </a:r>
            <a:endParaRPr lang="en-US" dirty="0">
              <a:solidFill>
                <a:srgbClr val="0070C0"/>
              </a:solidFill>
            </a:endParaRPr>
          </a:p>
        </p:txBody>
      </p:sp>
    </p:spTree>
    <p:extLst>
      <p:ext uri="{BB962C8B-B14F-4D97-AF65-F5344CB8AC3E}">
        <p14:creationId xmlns:p14="http://schemas.microsoft.com/office/powerpoint/2010/main" val="1929797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800" b="1" dirty="0" smtClean="0">
                <a:solidFill>
                  <a:srgbClr val="0070C0"/>
                </a:solidFill>
              </a:rPr>
              <a:t>Обов'язки користувача</a:t>
            </a:r>
            <a:br>
              <a:rPr lang="uk-UA" sz="4800" b="1" dirty="0" smtClean="0">
                <a:solidFill>
                  <a:srgbClr val="0070C0"/>
                </a:solidFill>
              </a:rPr>
            </a:br>
            <a:r>
              <a:rPr lang="uk-UA" sz="3200" b="1" dirty="0" smtClean="0">
                <a:solidFill>
                  <a:srgbClr val="0070C0"/>
                </a:solidFill>
              </a:rPr>
              <a:t>(ст. 1121 ЦК України)</a:t>
            </a:r>
            <a:endParaRPr lang="uk-UA" sz="32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fontScale="85000" lnSpcReduction="20000"/>
          </a:bodyPr>
          <a:lstStyle/>
          <a:p>
            <a:pPr marL="0" indent="0" algn="just">
              <a:buNone/>
            </a:pPr>
            <a:r>
              <a:rPr lang="uk-UA" dirty="0">
                <a:solidFill>
                  <a:srgbClr val="0070C0"/>
                </a:solidFill>
              </a:rPr>
              <a:t>– використовувати торговельну марку та інші позначення правоволодільця визначеним у договорі способом;</a:t>
            </a:r>
            <a:endParaRPr lang="en-US" dirty="0">
              <a:solidFill>
                <a:srgbClr val="0070C0"/>
              </a:solidFill>
            </a:endParaRPr>
          </a:p>
          <a:p>
            <a:pPr marL="0" indent="0" algn="just">
              <a:buNone/>
            </a:pPr>
            <a:r>
              <a:rPr lang="uk-UA" dirty="0">
                <a:solidFill>
                  <a:srgbClr val="0070C0"/>
                </a:solidFill>
              </a:rPr>
              <a:t>– забезпечити відповідність якості товарів (робіт, послуг), що виробляються (виконуються, надаються) відповідно до договору комерційної концесії, якості </a:t>
            </a:r>
            <a:r>
              <a:rPr lang="uk-UA" b="1" dirty="0">
                <a:solidFill>
                  <a:srgbClr val="0070C0"/>
                </a:solidFill>
              </a:rPr>
              <a:t>аналогічних </a:t>
            </a:r>
            <a:r>
              <a:rPr lang="uk-UA" dirty="0">
                <a:solidFill>
                  <a:srgbClr val="0070C0"/>
                </a:solidFill>
              </a:rPr>
              <a:t>товарів (робіт, послуг), що виробляються (виконуються, надаються) правоволодільцем;</a:t>
            </a:r>
            <a:endParaRPr lang="en-US" dirty="0">
              <a:solidFill>
                <a:srgbClr val="0070C0"/>
              </a:solidFill>
            </a:endParaRPr>
          </a:p>
          <a:p>
            <a:pPr marL="0" indent="0" algn="just">
              <a:buNone/>
            </a:pPr>
            <a:r>
              <a:rPr lang="uk-UA" dirty="0">
                <a:solidFill>
                  <a:srgbClr val="0070C0"/>
                </a:solidFill>
              </a:rPr>
              <a:t>– дотримуватися інструкцій та вказівок правоволодільця, спрямованих на забезпечення відповідності характеру, способів та умов використання комплексу наданих прав використанню цих прав правоволодільцем;</a:t>
            </a:r>
            <a:endParaRPr lang="en-US" dirty="0">
              <a:solidFill>
                <a:srgbClr val="0070C0"/>
              </a:solidFill>
            </a:endParaRPr>
          </a:p>
          <a:p>
            <a:pPr marL="0" indent="0" algn="just">
              <a:buNone/>
            </a:pPr>
            <a:endParaRPr lang="en-US" dirty="0"/>
          </a:p>
        </p:txBody>
      </p:sp>
    </p:spTree>
    <p:extLst>
      <p:ext uri="{BB962C8B-B14F-4D97-AF65-F5344CB8AC3E}">
        <p14:creationId xmlns:p14="http://schemas.microsoft.com/office/powerpoint/2010/main" val="4187316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800" b="1" dirty="0" smtClean="0">
                <a:solidFill>
                  <a:srgbClr val="0070C0"/>
                </a:solidFill>
              </a:rPr>
              <a:t>Обов'язки користувача</a:t>
            </a:r>
            <a:br>
              <a:rPr lang="uk-UA" sz="4800" b="1" dirty="0" smtClean="0">
                <a:solidFill>
                  <a:srgbClr val="0070C0"/>
                </a:solidFill>
              </a:rPr>
            </a:br>
            <a:r>
              <a:rPr lang="uk-UA" sz="3200" dirty="0" smtClean="0">
                <a:solidFill>
                  <a:srgbClr val="0070C0"/>
                </a:solidFill>
              </a:rPr>
              <a:t>(ЦК України, </a:t>
            </a:r>
            <a:r>
              <a:rPr lang="uk-UA" sz="3200" dirty="0" smtClean="0">
                <a:solidFill>
                  <a:srgbClr val="FF0000"/>
                </a:solidFill>
              </a:rPr>
              <a:t>продовження)</a:t>
            </a:r>
            <a:endParaRPr lang="uk-UA" sz="3200" dirty="0">
              <a:solidFill>
                <a:srgbClr val="FF0000"/>
              </a:solidFill>
            </a:endParaRPr>
          </a:p>
        </p:txBody>
      </p:sp>
      <p:sp>
        <p:nvSpPr>
          <p:cNvPr id="3" name="Объект 2"/>
          <p:cNvSpPr>
            <a:spLocks noGrp="1"/>
          </p:cNvSpPr>
          <p:nvPr>
            <p:ph idx="1"/>
          </p:nvPr>
        </p:nvSpPr>
        <p:spPr>
          <a:xfrm>
            <a:off x="457200" y="1600200"/>
            <a:ext cx="8229600" cy="4997152"/>
          </a:xfrm>
        </p:spPr>
        <p:txBody>
          <a:bodyPr>
            <a:normAutofit fontScale="92500" lnSpcReduction="20000"/>
          </a:bodyPr>
          <a:lstStyle/>
          <a:p>
            <a:pPr marL="0" indent="0" algn="just">
              <a:buNone/>
            </a:pPr>
            <a:r>
              <a:rPr lang="ru-RU" dirty="0">
                <a:solidFill>
                  <a:srgbClr val="0070C0"/>
                </a:solidFill>
              </a:rPr>
              <a:t>– </a:t>
            </a:r>
            <a:r>
              <a:rPr lang="uk-UA" dirty="0" smtClean="0">
                <a:solidFill>
                  <a:srgbClr val="0070C0"/>
                </a:solidFill>
              </a:rPr>
              <a:t>надавати покупцям (замовникам) додаткові послуги, на які вони могли б розраховувати, купуючи (замовляючи) товари (роботи, послуги) безпосередньо у правоволодільця;</a:t>
            </a:r>
          </a:p>
          <a:p>
            <a:pPr marL="0" indent="0" algn="just">
              <a:buNone/>
            </a:pPr>
            <a:r>
              <a:rPr lang="uk-UA" dirty="0" smtClean="0">
                <a:solidFill>
                  <a:srgbClr val="0070C0"/>
                </a:solidFill>
              </a:rPr>
              <a:t>– інформувати покупців (замовників) найбільш очевидним для них способом про використання ним торговельної марки та інших позначень правоволодільця за договором комерційної концесії;</a:t>
            </a:r>
          </a:p>
          <a:p>
            <a:pPr marL="0" indent="0" algn="just">
              <a:buNone/>
            </a:pPr>
            <a:r>
              <a:rPr lang="uk-UA" dirty="0" smtClean="0">
                <a:solidFill>
                  <a:srgbClr val="0070C0"/>
                </a:solidFill>
              </a:rPr>
              <a:t>– не розголошувати секрети виробництва правоволодільця, іншу одержану від нього конфіденційну інформацію.</a:t>
            </a:r>
          </a:p>
          <a:p>
            <a:pPr marL="0" indent="0" algn="just">
              <a:buNone/>
            </a:pPr>
            <a:endParaRPr lang="en-US" dirty="0"/>
          </a:p>
        </p:txBody>
      </p:sp>
    </p:spTree>
    <p:extLst>
      <p:ext uri="{BB962C8B-B14F-4D97-AF65-F5344CB8AC3E}">
        <p14:creationId xmlns:p14="http://schemas.microsoft.com/office/powerpoint/2010/main" val="1003550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a:solidFill>
                  <a:srgbClr val="0070C0"/>
                </a:solidFill>
              </a:rPr>
              <a:t>В договорі комерційної концесії </a:t>
            </a:r>
            <a:r>
              <a:rPr lang="uk-UA" sz="3200" b="1" dirty="0">
                <a:solidFill>
                  <a:srgbClr val="FF0000"/>
                </a:solidFill>
              </a:rPr>
              <a:t>можуть бути </a:t>
            </a:r>
            <a:r>
              <a:rPr lang="uk-UA" sz="3200" b="1" dirty="0">
                <a:solidFill>
                  <a:srgbClr val="0070C0"/>
                </a:solidFill>
              </a:rPr>
              <a:t>передбачені </a:t>
            </a:r>
            <a:r>
              <a:rPr lang="uk-UA" sz="3200" b="1" dirty="0">
                <a:solidFill>
                  <a:srgbClr val="FF0000"/>
                </a:solidFill>
              </a:rPr>
              <a:t>особливі умови</a:t>
            </a:r>
          </a:p>
        </p:txBody>
      </p:sp>
      <p:sp>
        <p:nvSpPr>
          <p:cNvPr id="3" name="Объект 2"/>
          <p:cNvSpPr>
            <a:spLocks noGrp="1"/>
          </p:cNvSpPr>
          <p:nvPr>
            <p:ph idx="1"/>
          </p:nvPr>
        </p:nvSpPr>
        <p:spPr>
          <a:xfrm>
            <a:off x="457200" y="1600200"/>
            <a:ext cx="8229600" cy="4997152"/>
          </a:xfrm>
        </p:spPr>
        <p:txBody>
          <a:bodyPr>
            <a:normAutofit lnSpcReduction="10000"/>
          </a:bodyPr>
          <a:lstStyle/>
          <a:p>
            <a:pPr marL="0" indent="0" algn="ctr">
              <a:buNone/>
            </a:pPr>
            <a:r>
              <a:rPr lang="uk-UA" dirty="0" smtClean="0">
                <a:solidFill>
                  <a:schemeClr val="bg2">
                    <a:lumMod val="50000"/>
                  </a:schemeClr>
                </a:solidFill>
              </a:rPr>
              <a:t>це, по суті, обмеження прав сторін за договором комерційної концесії</a:t>
            </a:r>
          </a:p>
          <a:p>
            <a:pPr marL="0" indent="0" algn="ctr">
              <a:buNone/>
            </a:pPr>
            <a:endParaRPr lang="uk-UA" dirty="0" smtClean="0">
              <a:solidFill>
                <a:schemeClr val="bg2">
                  <a:lumMod val="50000"/>
                </a:schemeClr>
              </a:solidFill>
            </a:endParaRPr>
          </a:p>
          <a:p>
            <a:pPr marL="0" indent="0" algn="ctr">
              <a:buNone/>
            </a:pPr>
            <a:r>
              <a:rPr lang="uk-UA" dirty="0">
                <a:solidFill>
                  <a:schemeClr val="bg2">
                    <a:lumMod val="50000"/>
                  </a:schemeClr>
                </a:solidFill>
              </a:rPr>
              <a:t>а</a:t>
            </a:r>
            <a:r>
              <a:rPr lang="uk-UA" dirty="0" smtClean="0">
                <a:solidFill>
                  <a:schemeClr val="bg2">
                    <a:lumMod val="50000"/>
                  </a:schemeClr>
                </a:solidFill>
              </a:rPr>
              <a:t>бо, іншими словами,</a:t>
            </a:r>
          </a:p>
          <a:p>
            <a:pPr marL="0" indent="0" algn="ctr">
              <a:buNone/>
            </a:pPr>
            <a:endParaRPr lang="uk-UA" dirty="0" smtClean="0">
              <a:solidFill>
                <a:schemeClr val="bg2">
                  <a:lumMod val="50000"/>
                </a:schemeClr>
              </a:solidFill>
            </a:endParaRPr>
          </a:p>
          <a:p>
            <a:pPr marL="0" indent="0" algn="ctr">
              <a:buNone/>
            </a:pPr>
            <a:r>
              <a:rPr lang="uk-UA" dirty="0">
                <a:solidFill>
                  <a:schemeClr val="bg2">
                    <a:lumMod val="50000"/>
                  </a:schemeClr>
                </a:solidFill>
              </a:rPr>
              <a:t>д</a:t>
            </a:r>
            <a:r>
              <a:rPr lang="uk-UA" dirty="0" smtClean="0">
                <a:solidFill>
                  <a:schemeClr val="bg2">
                    <a:lumMod val="50000"/>
                  </a:schemeClr>
                </a:solidFill>
              </a:rPr>
              <a:t>одаткові обов’язки</a:t>
            </a:r>
          </a:p>
          <a:p>
            <a:pPr marL="0" indent="0" algn="ctr">
              <a:buNone/>
            </a:pPr>
            <a:endParaRPr lang="uk-UA" dirty="0" smtClean="0">
              <a:solidFill>
                <a:schemeClr val="bg2">
                  <a:lumMod val="50000"/>
                </a:schemeClr>
              </a:solidFill>
            </a:endParaRPr>
          </a:p>
          <a:p>
            <a:pPr marL="0" indent="0" algn="ctr">
              <a:buNone/>
            </a:pPr>
            <a:r>
              <a:rPr lang="uk-UA" dirty="0">
                <a:solidFill>
                  <a:schemeClr val="bg2">
                    <a:lumMod val="50000"/>
                  </a:schemeClr>
                </a:solidFill>
              </a:rPr>
              <a:t>а</a:t>
            </a:r>
            <a:r>
              <a:rPr lang="uk-UA" dirty="0" smtClean="0">
                <a:solidFill>
                  <a:schemeClr val="bg2">
                    <a:lumMod val="50000"/>
                  </a:schemeClr>
                </a:solidFill>
              </a:rPr>
              <a:t>ле у них </a:t>
            </a:r>
            <a:r>
              <a:rPr lang="uk-UA" b="1" dirty="0" smtClean="0">
                <a:solidFill>
                  <a:srgbClr val="FF0000"/>
                </a:solidFill>
              </a:rPr>
              <a:t>диспозитивна природа</a:t>
            </a:r>
          </a:p>
          <a:p>
            <a:pPr marL="0" indent="0" algn="ctr">
              <a:buNone/>
            </a:pPr>
            <a:r>
              <a:rPr lang="uk-UA" b="1" dirty="0" smtClean="0">
                <a:solidFill>
                  <a:srgbClr val="0070C0"/>
                </a:solidFill>
              </a:rPr>
              <a:t>мета- обмеження конкуренції</a:t>
            </a:r>
            <a:endParaRPr lang="uk-UA" b="1" dirty="0">
              <a:solidFill>
                <a:srgbClr val="0070C0"/>
              </a:solidFill>
            </a:endParaRPr>
          </a:p>
        </p:txBody>
      </p:sp>
    </p:spTree>
    <p:extLst>
      <p:ext uri="{BB962C8B-B14F-4D97-AF65-F5344CB8AC3E}">
        <p14:creationId xmlns:p14="http://schemas.microsoft.com/office/powerpoint/2010/main" val="3698744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smtClean="0">
                <a:solidFill>
                  <a:srgbClr val="0070C0"/>
                </a:solidFill>
              </a:rPr>
              <a:t>Дві групи таких </a:t>
            </a:r>
            <a:r>
              <a:rPr lang="uk-UA" sz="3200" b="1" dirty="0" smtClean="0">
                <a:solidFill>
                  <a:srgbClr val="FF0000"/>
                </a:solidFill>
              </a:rPr>
              <a:t>особливих умов</a:t>
            </a:r>
            <a:endParaRPr lang="uk-UA" sz="3200" b="1" dirty="0">
              <a:solidFill>
                <a:srgbClr val="FF0000"/>
              </a:solidFill>
            </a:endParaRPr>
          </a:p>
        </p:txBody>
      </p:sp>
      <p:sp>
        <p:nvSpPr>
          <p:cNvPr id="3" name="Объект 2"/>
          <p:cNvSpPr>
            <a:spLocks noGrp="1"/>
          </p:cNvSpPr>
          <p:nvPr>
            <p:ph idx="1"/>
          </p:nvPr>
        </p:nvSpPr>
        <p:spPr>
          <a:xfrm>
            <a:off x="457200" y="1600200"/>
            <a:ext cx="8229600" cy="4997152"/>
          </a:xfrm>
        </p:spPr>
        <p:txBody>
          <a:bodyPr>
            <a:normAutofit/>
          </a:bodyPr>
          <a:lstStyle/>
          <a:p>
            <a:pPr marL="514350" indent="-514350" algn="just">
              <a:buAutoNum type="arabicParenR"/>
            </a:pPr>
            <a:r>
              <a:rPr lang="uk-UA" sz="2400" dirty="0" smtClean="0">
                <a:solidFill>
                  <a:srgbClr val="0070C0"/>
                </a:solidFill>
              </a:rPr>
              <a:t>обмеження, встановлення яких в договорі можливе, але вони можуть бути визнані недійсними за вимогою антимонопольного органу чи іншої зацікавленої особи, якщо ці умови з урахуванням стану відповідного ринку й економічного стану сторін суперечать антимонопольному законодавству (</a:t>
            </a:r>
            <a:r>
              <a:rPr lang="uk-UA" sz="2400" b="1" dirty="0" smtClean="0">
                <a:solidFill>
                  <a:srgbClr val="0070C0"/>
                </a:solidFill>
              </a:rPr>
              <a:t>заперечні обмеження</a:t>
            </a:r>
            <a:r>
              <a:rPr lang="uk-UA" sz="2400" dirty="0" smtClean="0">
                <a:solidFill>
                  <a:srgbClr val="0070C0"/>
                </a:solidFill>
              </a:rPr>
              <a:t>) (далі у слайдах з такими умовами виділені синім)</a:t>
            </a:r>
            <a:endParaRPr lang="uk-UA" sz="2400" dirty="0">
              <a:solidFill>
                <a:srgbClr val="0070C0"/>
              </a:solidFill>
            </a:endParaRPr>
          </a:p>
          <a:p>
            <a:pPr marL="514350" indent="-514350" algn="just">
              <a:buFont typeface="Arial" pitchFamily="34" charset="0"/>
              <a:buAutoNum type="arabicParenR"/>
            </a:pPr>
            <a:r>
              <a:rPr lang="uk-UA" sz="2400" dirty="0">
                <a:solidFill>
                  <a:srgbClr val="0070C0"/>
                </a:solidFill>
              </a:rPr>
              <a:t>о</a:t>
            </a:r>
            <a:r>
              <a:rPr lang="uk-UA" sz="2400" dirty="0" smtClean="0">
                <a:solidFill>
                  <a:srgbClr val="0070C0"/>
                </a:solidFill>
              </a:rPr>
              <a:t>бмеження, включені в договір комерційної концесії, прямо заборонені законом (</a:t>
            </a:r>
            <a:r>
              <a:rPr lang="uk-UA" sz="2400" b="1" dirty="0" smtClean="0">
                <a:solidFill>
                  <a:srgbClr val="0070C0"/>
                </a:solidFill>
              </a:rPr>
              <a:t>нікчемні обмеження</a:t>
            </a:r>
            <a:r>
              <a:rPr lang="uk-UA" sz="2400" dirty="0" smtClean="0">
                <a:solidFill>
                  <a:srgbClr val="0070C0"/>
                </a:solidFill>
              </a:rPr>
              <a:t>) (</a:t>
            </a:r>
            <a:r>
              <a:rPr lang="uk-UA" sz="2400" dirty="0">
                <a:solidFill>
                  <a:srgbClr val="FF0000"/>
                </a:solidFill>
              </a:rPr>
              <a:t>далі у слайдах з такими умовами виділені червоним</a:t>
            </a:r>
            <a:r>
              <a:rPr lang="uk-UA" sz="2400" dirty="0" smtClean="0">
                <a:solidFill>
                  <a:srgbClr val="0070C0"/>
                </a:solidFill>
              </a:rPr>
              <a:t>)</a:t>
            </a:r>
          </a:p>
        </p:txBody>
      </p:sp>
    </p:spTree>
    <p:extLst>
      <p:ext uri="{BB962C8B-B14F-4D97-AF65-F5344CB8AC3E}">
        <p14:creationId xmlns:p14="http://schemas.microsoft.com/office/powerpoint/2010/main" val="1248488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a:solidFill>
                  <a:srgbClr val="0070C0"/>
                </a:solidFill>
              </a:rPr>
              <a:t>В договорі комерційної концесії </a:t>
            </a:r>
            <a:r>
              <a:rPr lang="uk-UA" sz="3200" b="1" dirty="0">
                <a:solidFill>
                  <a:srgbClr val="FF0000"/>
                </a:solidFill>
              </a:rPr>
              <a:t>можуть бути </a:t>
            </a:r>
            <a:r>
              <a:rPr lang="uk-UA" sz="3200" b="1" dirty="0">
                <a:solidFill>
                  <a:srgbClr val="0070C0"/>
                </a:solidFill>
              </a:rPr>
              <a:t>передбачені </a:t>
            </a:r>
            <a:r>
              <a:rPr lang="uk-UA" sz="3200" b="1" dirty="0">
                <a:solidFill>
                  <a:srgbClr val="FF0000"/>
                </a:solidFill>
              </a:rPr>
              <a:t>особливі умови</a:t>
            </a:r>
          </a:p>
        </p:txBody>
      </p:sp>
      <p:sp>
        <p:nvSpPr>
          <p:cNvPr id="3" name="Объект 2"/>
          <p:cNvSpPr>
            <a:spLocks noGrp="1"/>
          </p:cNvSpPr>
          <p:nvPr>
            <p:ph idx="1"/>
          </p:nvPr>
        </p:nvSpPr>
        <p:spPr>
          <a:xfrm>
            <a:off x="457200" y="1600200"/>
            <a:ext cx="8229600" cy="4997152"/>
          </a:xfrm>
        </p:spPr>
        <p:txBody>
          <a:bodyPr>
            <a:normAutofit fontScale="92500" lnSpcReduction="10000"/>
          </a:bodyPr>
          <a:lstStyle/>
          <a:p>
            <a:pPr marL="0" indent="0" algn="just">
              <a:buNone/>
            </a:pPr>
            <a:r>
              <a:rPr lang="uk-UA" dirty="0">
                <a:solidFill>
                  <a:schemeClr val="bg2">
                    <a:lumMod val="50000"/>
                  </a:schemeClr>
                </a:solidFill>
              </a:rPr>
              <a:t>1) обов'язок правоволодільця </a:t>
            </a:r>
            <a:r>
              <a:rPr lang="uk-UA" dirty="0" smtClean="0">
                <a:solidFill>
                  <a:srgbClr val="FF0000"/>
                </a:solidFill>
              </a:rPr>
              <a:t>НЕ</a:t>
            </a:r>
            <a:r>
              <a:rPr lang="uk-UA" dirty="0" smtClean="0">
                <a:solidFill>
                  <a:schemeClr val="bg2">
                    <a:lumMod val="50000"/>
                  </a:schemeClr>
                </a:solidFill>
              </a:rPr>
              <a:t> </a:t>
            </a:r>
            <a:r>
              <a:rPr lang="uk-UA" dirty="0">
                <a:solidFill>
                  <a:schemeClr val="bg2">
                    <a:lumMod val="50000"/>
                  </a:schemeClr>
                </a:solidFill>
              </a:rPr>
              <a:t>надавати іншим особам </a:t>
            </a:r>
            <a:r>
              <a:rPr lang="uk-UA" dirty="0">
                <a:solidFill>
                  <a:srgbClr val="FF0000"/>
                </a:solidFill>
              </a:rPr>
              <a:t>аналогічні</a:t>
            </a:r>
            <a:r>
              <a:rPr lang="uk-UA" dirty="0">
                <a:solidFill>
                  <a:schemeClr val="bg2">
                    <a:lumMod val="50000"/>
                  </a:schemeClr>
                </a:solidFill>
              </a:rPr>
              <a:t> комплекси прав для їх використання на закріпленій за користувачем території або утримуватися від власної аналогічної діяльності на цій території;</a:t>
            </a:r>
          </a:p>
          <a:p>
            <a:pPr marL="0" indent="0" algn="just">
              <a:buNone/>
            </a:pPr>
            <a:r>
              <a:rPr lang="uk-UA" dirty="0">
                <a:solidFill>
                  <a:schemeClr val="bg2">
                    <a:lumMod val="50000"/>
                  </a:schemeClr>
                </a:solidFill>
              </a:rPr>
              <a:t>2) обов'язок користувача </a:t>
            </a:r>
            <a:r>
              <a:rPr lang="uk-UA" dirty="0" smtClean="0">
                <a:solidFill>
                  <a:srgbClr val="FF0000"/>
                </a:solidFill>
              </a:rPr>
              <a:t>НЕ </a:t>
            </a:r>
            <a:r>
              <a:rPr lang="uk-UA" dirty="0">
                <a:solidFill>
                  <a:schemeClr val="bg2">
                    <a:lumMod val="50000"/>
                  </a:schemeClr>
                </a:solidFill>
              </a:rPr>
              <a:t>конкурувати з правоволодільцем на території, на яку поширюється чинність договору, щодо підприємницької діяльності, яку здійснює користувач з використанням наданих правоволодільцем прав;</a:t>
            </a:r>
          </a:p>
        </p:txBody>
      </p:sp>
    </p:spTree>
    <p:extLst>
      <p:ext uri="{BB962C8B-B14F-4D97-AF65-F5344CB8AC3E}">
        <p14:creationId xmlns:p14="http://schemas.microsoft.com/office/powerpoint/2010/main" val="2198881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solidFill>
                  <a:srgbClr val="0070C0"/>
                </a:solidFill>
              </a:rPr>
              <a:t>ПЛАН ЛЕКЦІЙНОГО </a:t>
            </a:r>
            <a:r>
              <a:rPr lang="uk-UA" sz="4800" dirty="0" smtClean="0">
                <a:solidFill>
                  <a:srgbClr val="0070C0"/>
                </a:solidFill>
              </a:rPr>
              <a:t>ЗАНЯТТЯ</a:t>
            </a:r>
            <a:endParaRPr lang="en-US" sz="4800" b="1" dirty="0">
              <a:solidFill>
                <a:srgbClr val="0070C0"/>
              </a:solidFill>
            </a:endParaRPr>
          </a:p>
        </p:txBody>
      </p:sp>
      <p:sp>
        <p:nvSpPr>
          <p:cNvPr id="3" name="Объект 2"/>
          <p:cNvSpPr>
            <a:spLocks noGrp="1"/>
          </p:cNvSpPr>
          <p:nvPr>
            <p:ph idx="1"/>
          </p:nvPr>
        </p:nvSpPr>
        <p:spPr/>
        <p:txBody>
          <a:bodyPr>
            <a:normAutofit/>
          </a:bodyPr>
          <a:lstStyle/>
          <a:p>
            <a:pPr marL="0" indent="0" algn="just">
              <a:buNone/>
            </a:pPr>
            <a:endParaRPr lang="uk-UA" b="1" dirty="0" smtClean="0"/>
          </a:p>
          <a:p>
            <a:pPr marL="0" indent="0" algn="just">
              <a:buNone/>
            </a:pPr>
            <a:r>
              <a:rPr lang="uk-UA" dirty="0" smtClean="0">
                <a:solidFill>
                  <a:srgbClr val="0070C0"/>
                </a:solidFill>
              </a:rPr>
              <a:t>1. Поняття, предмет та форма договору комерційної концесії.</a:t>
            </a:r>
          </a:p>
          <a:p>
            <a:pPr marL="0" indent="0" algn="just">
              <a:buNone/>
            </a:pPr>
            <a:r>
              <a:rPr lang="uk-UA" dirty="0" smtClean="0">
                <a:solidFill>
                  <a:srgbClr val="0070C0"/>
                </a:solidFill>
              </a:rPr>
              <a:t>2. Сторони. Права та обов’язки сторін договору комерційної концесії.</a:t>
            </a:r>
            <a:br>
              <a:rPr lang="uk-UA" dirty="0" smtClean="0">
                <a:solidFill>
                  <a:srgbClr val="0070C0"/>
                </a:solidFill>
              </a:rPr>
            </a:br>
            <a:r>
              <a:rPr lang="uk-UA" dirty="0" smtClean="0">
                <a:solidFill>
                  <a:srgbClr val="0070C0"/>
                </a:solidFill>
              </a:rPr>
              <a:t>3. Зміна та припинення договору комерційної концесії.</a:t>
            </a:r>
          </a:p>
          <a:p>
            <a:pPr marL="0" indent="0" algn="just">
              <a:buNone/>
            </a:pPr>
            <a:r>
              <a:rPr lang="uk-UA" dirty="0" smtClean="0">
                <a:solidFill>
                  <a:srgbClr val="0070C0"/>
                </a:solidFill>
              </a:rPr>
              <a:t>4. Договір комерційної субконцесії.</a:t>
            </a:r>
            <a:endParaRPr lang="uk-UA" dirty="0">
              <a:solidFill>
                <a:srgbClr val="0070C0"/>
              </a:solidFill>
            </a:endParaRPr>
          </a:p>
        </p:txBody>
      </p:sp>
    </p:spTree>
    <p:extLst>
      <p:ext uri="{BB962C8B-B14F-4D97-AF65-F5344CB8AC3E}">
        <p14:creationId xmlns:p14="http://schemas.microsoft.com/office/powerpoint/2010/main" val="3429306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a:solidFill>
                  <a:srgbClr val="0070C0"/>
                </a:solidFill>
              </a:rPr>
              <a:t>В договорі комерційної концесії можуть бути передбачені особливі умови</a:t>
            </a:r>
          </a:p>
        </p:txBody>
      </p:sp>
      <p:sp>
        <p:nvSpPr>
          <p:cNvPr id="3" name="Объект 2"/>
          <p:cNvSpPr>
            <a:spLocks noGrp="1"/>
          </p:cNvSpPr>
          <p:nvPr>
            <p:ph idx="1"/>
          </p:nvPr>
        </p:nvSpPr>
        <p:spPr>
          <a:xfrm>
            <a:off x="457200" y="1600200"/>
            <a:ext cx="8229600" cy="4997152"/>
          </a:xfrm>
        </p:spPr>
        <p:txBody>
          <a:bodyPr>
            <a:normAutofit/>
          </a:bodyPr>
          <a:lstStyle/>
          <a:p>
            <a:pPr marL="0" indent="0" algn="just">
              <a:buNone/>
            </a:pPr>
            <a:r>
              <a:rPr lang="uk-UA" dirty="0">
                <a:solidFill>
                  <a:schemeClr val="bg2">
                    <a:lumMod val="50000"/>
                  </a:schemeClr>
                </a:solidFill>
              </a:rPr>
              <a:t>3) обов'язок користувача </a:t>
            </a:r>
            <a:r>
              <a:rPr lang="uk-UA" dirty="0" smtClean="0">
                <a:solidFill>
                  <a:srgbClr val="FF0000"/>
                </a:solidFill>
              </a:rPr>
              <a:t>НЕ</a:t>
            </a:r>
            <a:r>
              <a:rPr lang="uk-UA" dirty="0" smtClean="0">
                <a:solidFill>
                  <a:schemeClr val="bg2">
                    <a:lumMod val="50000"/>
                  </a:schemeClr>
                </a:solidFill>
              </a:rPr>
              <a:t> </a:t>
            </a:r>
            <a:r>
              <a:rPr lang="uk-UA" dirty="0">
                <a:solidFill>
                  <a:schemeClr val="bg2">
                    <a:lumMod val="50000"/>
                  </a:schemeClr>
                </a:solidFill>
              </a:rPr>
              <a:t>одержувати </a:t>
            </a:r>
            <a:r>
              <a:rPr lang="uk-UA" dirty="0">
                <a:solidFill>
                  <a:srgbClr val="FF0000"/>
                </a:solidFill>
              </a:rPr>
              <a:t>аналогічні </a:t>
            </a:r>
            <a:r>
              <a:rPr lang="uk-UA" dirty="0">
                <a:solidFill>
                  <a:schemeClr val="bg2">
                    <a:lumMod val="50000"/>
                  </a:schemeClr>
                </a:solidFill>
              </a:rPr>
              <a:t>права від конкурентів (потенційних конкурентів) правоволодільця;</a:t>
            </a:r>
          </a:p>
          <a:p>
            <a:pPr marL="0" indent="0" algn="just">
              <a:buNone/>
            </a:pPr>
            <a:r>
              <a:rPr lang="uk-UA" dirty="0">
                <a:solidFill>
                  <a:schemeClr val="bg2">
                    <a:lumMod val="50000"/>
                  </a:schemeClr>
                </a:solidFill>
              </a:rPr>
              <a:t>4) обов'язок користувача погоджувати з правоволодільцем місце розташування приміщень для продажу товарів (виконання робіт, надання послуг), передбачених договором, а також їх внутрішнє і зовнішнє оформлення</a:t>
            </a:r>
            <a:r>
              <a:rPr lang="uk-UA" dirty="0" smtClean="0">
                <a:solidFill>
                  <a:schemeClr val="bg2">
                    <a:lumMod val="50000"/>
                  </a:schemeClr>
                </a:solidFill>
              </a:rPr>
              <a:t>.</a:t>
            </a:r>
            <a:endParaRPr lang="uk-UA" dirty="0">
              <a:solidFill>
                <a:schemeClr val="bg2">
                  <a:lumMod val="50000"/>
                </a:schemeClr>
              </a:solidFill>
            </a:endParaRPr>
          </a:p>
        </p:txBody>
      </p:sp>
    </p:spTree>
    <p:extLst>
      <p:ext uri="{BB962C8B-B14F-4D97-AF65-F5344CB8AC3E}">
        <p14:creationId xmlns:p14="http://schemas.microsoft.com/office/powerpoint/2010/main" val="3626260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a:solidFill>
                  <a:srgbClr val="0070C0"/>
                </a:solidFill>
              </a:rPr>
              <a:t>В договорі комерційної концесії можуть бути передбачені </a:t>
            </a:r>
            <a:r>
              <a:rPr lang="uk-UA" sz="3200" b="1" dirty="0">
                <a:solidFill>
                  <a:srgbClr val="FF0000"/>
                </a:solidFill>
              </a:rPr>
              <a:t>особливі умови</a:t>
            </a:r>
          </a:p>
        </p:txBody>
      </p:sp>
      <p:sp>
        <p:nvSpPr>
          <p:cNvPr id="3" name="Объект 2"/>
          <p:cNvSpPr>
            <a:spLocks noGrp="1"/>
          </p:cNvSpPr>
          <p:nvPr>
            <p:ph idx="1"/>
          </p:nvPr>
        </p:nvSpPr>
        <p:spPr>
          <a:xfrm>
            <a:off x="457200" y="1600200"/>
            <a:ext cx="8229600" cy="4997152"/>
          </a:xfrm>
        </p:spPr>
        <p:txBody>
          <a:bodyPr>
            <a:normAutofit fontScale="85000" lnSpcReduction="10000"/>
          </a:bodyPr>
          <a:lstStyle/>
          <a:p>
            <a:pPr marL="0" indent="457200" algn="just">
              <a:buNone/>
            </a:pPr>
            <a:r>
              <a:rPr lang="uk-UA" dirty="0" smtClean="0">
                <a:solidFill>
                  <a:schemeClr val="bg2">
                    <a:lumMod val="50000"/>
                  </a:schemeClr>
                </a:solidFill>
              </a:rPr>
              <a:t>Умова </a:t>
            </a:r>
            <a:r>
              <a:rPr lang="uk-UA" dirty="0">
                <a:solidFill>
                  <a:schemeClr val="bg2">
                    <a:lumMod val="50000"/>
                  </a:schemeClr>
                </a:solidFill>
              </a:rPr>
              <a:t>договору, відповідно до якої </a:t>
            </a:r>
            <a:r>
              <a:rPr lang="uk-UA" b="1" dirty="0">
                <a:solidFill>
                  <a:srgbClr val="FF0000"/>
                </a:solidFill>
              </a:rPr>
              <a:t>правоволоділець має право визначати ціну товару </a:t>
            </a:r>
            <a:r>
              <a:rPr lang="uk-UA" dirty="0">
                <a:solidFill>
                  <a:schemeClr val="bg2">
                    <a:lumMod val="50000"/>
                  </a:schemeClr>
                </a:solidFill>
              </a:rPr>
              <a:t>(робіт, послуг), передбаченого договором, або </a:t>
            </a:r>
            <a:r>
              <a:rPr lang="uk-UA" b="1" dirty="0">
                <a:solidFill>
                  <a:srgbClr val="FF0000"/>
                </a:solidFill>
              </a:rPr>
              <a:t>встановлювати верхню чи нижню межу</a:t>
            </a:r>
            <a:r>
              <a:rPr lang="uk-UA" dirty="0">
                <a:solidFill>
                  <a:schemeClr val="bg2">
                    <a:lumMod val="50000"/>
                  </a:schemeClr>
                </a:solidFill>
              </a:rPr>
              <a:t> цієї ціни, </a:t>
            </a:r>
            <a:r>
              <a:rPr lang="uk-UA" b="1" dirty="0">
                <a:solidFill>
                  <a:srgbClr val="FF0000"/>
                </a:solidFill>
              </a:rPr>
              <a:t>є нікчемною </a:t>
            </a:r>
            <a:r>
              <a:rPr lang="uk-UA" dirty="0">
                <a:solidFill>
                  <a:schemeClr val="bg2">
                    <a:lumMod val="50000"/>
                  </a:schemeClr>
                </a:solidFill>
              </a:rPr>
              <a:t>(ч. 2 ст. 1122 ЦК України</a:t>
            </a:r>
            <a:r>
              <a:rPr lang="uk-UA" dirty="0" smtClean="0">
                <a:solidFill>
                  <a:schemeClr val="bg2">
                    <a:lumMod val="50000"/>
                  </a:schemeClr>
                </a:solidFill>
              </a:rPr>
              <a:t>).</a:t>
            </a:r>
          </a:p>
          <a:p>
            <a:pPr marL="0" indent="457200" algn="just">
              <a:buNone/>
            </a:pPr>
            <a:r>
              <a:rPr lang="uk-UA" dirty="0" smtClean="0">
                <a:solidFill>
                  <a:schemeClr val="bg2">
                    <a:lumMod val="50000"/>
                  </a:schemeClr>
                </a:solidFill>
              </a:rPr>
              <a:t>Умова договору, відповідно до якої користувач має право продавати товари (виконувати роботи, надавати послуги) </a:t>
            </a:r>
            <a:r>
              <a:rPr lang="uk-UA" b="1" dirty="0" smtClean="0">
                <a:solidFill>
                  <a:srgbClr val="FF0000"/>
                </a:solidFill>
              </a:rPr>
              <a:t>виключно певній категорії покупців</a:t>
            </a:r>
            <a:r>
              <a:rPr lang="uk-UA" dirty="0" smtClean="0">
                <a:solidFill>
                  <a:schemeClr val="bg2">
                    <a:lumMod val="50000"/>
                  </a:schemeClr>
                </a:solidFill>
              </a:rPr>
              <a:t> (замовників) </a:t>
            </a:r>
            <a:r>
              <a:rPr lang="uk-UA" dirty="0" smtClean="0">
                <a:solidFill>
                  <a:srgbClr val="FF0000"/>
                </a:solidFill>
              </a:rPr>
              <a:t>або виключно покупцям </a:t>
            </a:r>
            <a:r>
              <a:rPr lang="uk-UA" dirty="0" smtClean="0">
                <a:solidFill>
                  <a:schemeClr val="bg2">
                    <a:lumMod val="50000"/>
                  </a:schemeClr>
                </a:solidFill>
              </a:rPr>
              <a:t>(замовникам), </a:t>
            </a:r>
            <a:r>
              <a:rPr lang="uk-UA" dirty="0" smtClean="0">
                <a:solidFill>
                  <a:srgbClr val="FF0000"/>
                </a:solidFill>
              </a:rPr>
              <a:t>які мають місцезнаходження </a:t>
            </a:r>
            <a:r>
              <a:rPr lang="uk-UA" dirty="0" smtClean="0">
                <a:solidFill>
                  <a:schemeClr val="bg2">
                    <a:lumMod val="50000"/>
                  </a:schemeClr>
                </a:solidFill>
              </a:rPr>
              <a:t>(місце проживання) </a:t>
            </a:r>
            <a:r>
              <a:rPr lang="uk-UA" dirty="0" smtClean="0">
                <a:solidFill>
                  <a:srgbClr val="FF0000"/>
                </a:solidFill>
              </a:rPr>
              <a:t>на території, визначеній у договорі </a:t>
            </a:r>
            <a:r>
              <a:rPr lang="uk-UA" dirty="0" smtClean="0">
                <a:solidFill>
                  <a:schemeClr val="bg2">
                    <a:lumMod val="50000"/>
                  </a:schemeClr>
                </a:solidFill>
              </a:rPr>
              <a:t>(</a:t>
            </a:r>
            <a:r>
              <a:rPr lang="uk-UA" dirty="0" smtClean="0">
                <a:solidFill>
                  <a:srgbClr val="FFFF00"/>
                </a:solidFill>
              </a:rPr>
              <a:t>……???</a:t>
            </a:r>
            <a:r>
              <a:rPr lang="uk-UA" dirty="0" smtClean="0">
                <a:solidFill>
                  <a:schemeClr val="bg2">
                    <a:lumMod val="50000"/>
                  </a:schemeClr>
                </a:solidFill>
              </a:rPr>
              <a:t>) </a:t>
            </a:r>
            <a:r>
              <a:rPr lang="uk-UA" dirty="0" smtClean="0">
                <a:solidFill>
                  <a:srgbClr val="FFFF00"/>
                </a:solidFill>
              </a:rPr>
              <a:t>має бути додано – «є нікчемною»</a:t>
            </a:r>
            <a:r>
              <a:rPr lang="uk-UA" dirty="0" smtClean="0">
                <a:solidFill>
                  <a:srgbClr val="FF0000"/>
                </a:solidFill>
              </a:rPr>
              <a:t> </a:t>
            </a:r>
            <a:r>
              <a:rPr lang="uk-UA" dirty="0" smtClean="0">
                <a:solidFill>
                  <a:schemeClr val="bg2">
                    <a:lumMod val="50000"/>
                  </a:schemeClr>
                </a:solidFill>
              </a:rPr>
              <a:t>(ч. 3 ст. 1122 ЦК України).</a:t>
            </a:r>
            <a:endParaRPr lang="uk-UA" dirty="0">
              <a:solidFill>
                <a:schemeClr val="bg2">
                  <a:lumMod val="50000"/>
                </a:schemeClr>
              </a:solidFill>
            </a:endParaRPr>
          </a:p>
        </p:txBody>
      </p:sp>
    </p:spTree>
    <p:extLst>
      <p:ext uri="{BB962C8B-B14F-4D97-AF65-F5344CB8AC3E}">
        <p14:creationId xmlns:p14="http://schemas.microsoft.com/office/powerpoint/2010/main" val="2725642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800" b="1" dirty="0" smtClean="0">
                <a:solidFill>
                  <a:srgbClr val="0070C0"/>
                </a:solidFill>
              </a:rPr>
              <a:t>Права користувача</a:t>
            </a:r>
            <a:endParaRPr lang="uk-UA" sz="32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a:bodyPr>
          <a:lstStyle/>
          <a:p>
            <a:pPr marL="0" indent="0" algn="just">
              <a:buNone/>
            </a:pPr>
            <a:r>
              <a:rPr lang="uk-UA" dirty="0" smtClean="0">
                <a:solidFill>
                  <a:srgbClr val="0070C0"/>
                </a:solidFill>
              </a:rPr>
              <a:t>Користувач, який належним чином виконував свої обов'язки, має право на укладення договору комерційної концесії на новий строк </a:t>
            </a:r>
            <a:r>
              <a:rPr lang="uk-UA" dirty="0" smtClean="0">
                <a:solidFill>
                  <a:srgbClr val="FF0000"/>
                </a:solidFill>
              </a:rPr>
              <a:t>на тих же умовах</a:t>
            </a:r>
            <a:r>
              <a:rPr lang="uk-UA" dirty="0" smtClean="0">
                <a:solidFill>
                  <a:srgbClr val="0070C0"/>
                </a:solidFill>
              </a:rPr>
              <a:t>.</a:t>
            </a:r>
          </a:p>
          <a:p>
            <a:pPr marL="0" indent="0">
              <a:buNone/>
            </a:pPr>
            <a:endParaRPr lang="uk-UA" dirty="0">
              <a:solidFill>
                <a:srgbClr val="0070C0"/>
              </a:solidFill>
            </a:endParaRPr>
          </a:p>
          <a:p>
            <a:pPr marL="0" indent="0" algn="just">
              <a:buNone/>
            </a:pPr>
            <a:r>
              <a:rPr lang="uk-UA" dirty="0" smtClean="0">
                <a:solidFill>
                  <a:srgbClr val="FF0000"/>
                </a:solidFill>
              </a:rPr>
              <a:t>Законом</a:t>
            </a:r>
            <a:r>
              <a:rPr lang="uk-UA" dirty="0" smtClean="0">
                <a:solidFill>
                  <a:srgbClr val="0070C0"/>
                </a:solidFill>
              </a:rPr>
              <a:t> можуть бути встановлені умови, за яких правоволоділець може відмовитися від укладення договору концесії на новий строк.</a:t>
            </a:r>
            <a:endParaRPr lang="uk-UA" dirty="0"/>
          </a:p>
        </p:txBody>
      </p:sp>
    </p:spTree>
    <p:extLst>
      <p:ext uri="{BB962C8B-B14F-4D97-AF65-F5344CB8AC3E}">
        <p14:creationId xmlns:p14="http://schemas.microsoft.com/office/powerpoint/2010/main" val="738357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solidFill>
                  <a:srgbClr val="0070C0"/>
                </a:solidFill>
              </a:rPr>
              <a:t>Припинення </a:t>
            </a:r>
            <a:r>
              <a:rPr lang="uk-UA" sz="3600" b="1" dirty="0">
                <a:solidFill>
                  <a:srgbClr val="0070C0"/>
                </a:solidFill>
              </a:rPr>
              <a:t>договору комерційної концесії</a:t>
            </a:r>
            <a:endParaRPr lang="ru-RU" sz="36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a:bodyPr>
          <a:lstStyle/>
          <a:p>
            <a:pPr marL="0" indent="0">
              <a:buNone/>
            </a:pPr>
            <a:endParaRPr lang="uk-UA" dirty="0" smtClean="0">
              <a:solidFill>
                <a:srgbClr val="0070C0"/>
              </a:solidFill>
            </a:endParaRPr>
          </a:p>
          <a:p>
            <a:pPr marL="0" indent="0" algn="just">
              <a:buNone/>
            </a:pPr>
            <a:r>
              <a:rPr lang="uk-UA" dirty="0" smtClean="0">
                <a:solidFill>
                  <a:srgbClr val="0070C0"/>
                </a:solidFill>
              </a:rPr>
              <a:t>Кожна із сторін у договорі комерційної концесії, </a:t>
            </a:r>
            <a:r>
              <a:rPr lang="uk-UA" dirty="0" smtClean="0">
                <a:solidFill>
                  <a:srgbClr val="FF0000"/>
                </a:solidFill>
              </a:rPr>
              <a:t>строк якого не встановлений</a:t>
            </a:r>
            <a:r>
              <a:rPr lang="uk-UA" dirty="0" smtClean="0">
                <a:solidFill>
                  <a:srgbClr val="0070C0"/>
                </a:solidFill>
              </a:rPr>
              <a:t>, має право у будь-який час відмовитися від договору, повідомивши про це другу сторону </a:t>
            </a:r>
            <a:r>
              <a:rPr lang="uk-UA" dirty="0" smtClean="0">
                <a:solidFill>
                  <a:srgbClr val="FF0000"/>
                </a:solidFill>
              </a:rPr>
              <a:t>не менш </a:t>
            </a:r>
            <a:r>
              <a:rPr lang="uk-UA" dirty="0" smtClean="0">
                <a:solidFill>
                  <a:srgbClr val="0070C0"/>
                </a:solidFill>
              </a:rPr>
              <a:t>як за </a:t>
            </a:r>
            <a:r>
              <a:rPr lang="uk-UA" dirty="0" smtClean="0">
                <a:solidFill>
                  <a:srgbClr val="FF0000"/>
                </a:solidFill>
              </a:rPr>
              <a:t>шість місяців</a:t>
            </a:r>
            <a:r>
              <a:rPr lang="uk-UA" dirty="0" smtClean="0">
                <a:solidFill>
                  <a:srgbClr val="0070C0"/>
                </a:solidFill>
              </a:rPr>
              <a:t>, якщо більш тривалий строк не встановлений договором. </a:t>
            </a:r>
            <a:endParaRPr lang="uk-UA" dirty="0">
              <a:solidFill>
                <a:srgbClr val="0070C0"/>
              </a:solidFill>
            </a:endParaRPr>
          </a:p>
        </p:txBody>
      </p:sp>
    </p:spTree>
    <p:extLst>
      <p:ext uri="{BB962C8B-B14F-4D97-AF65-F5344CB8AC3E}">
        <p14:creationId xmlns:p14="http://schemas.microsoft.com/office/powerpoint/2010/main" val="2384674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solidFill>
                  <a:srgbClr val="0070C0"/>
                </a:solidFill>
              </a:rPr>
              <a:t>Припинення </a:t>
            </a:r>
            <a:r>
              <a:rPr lang="uk-UA" sz="3600" b="1" dirty="0">
                <a:solidFill>
                  <a:srgbClr val="0070C0"/>
                </a:solidFill>
              </a:rPr>
              <a:t>договору комерційної концесії</a:t>
            </a:r>
            <a:endParaRPr lang="ru-RU" sz="36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a:bodyPr>
          <a:lstStyle/>
          <a:p>
            <a:pPr marL="0" indent="0">
              <a:buNone/>
            </a:pPr>
            <a:endParaRPr lang="uk-UA" dirty="0" smtClean="0">
              <a:solidFill>
                <a:srgbClr val="0070C0"/>
              </a:solidFill>
            </a:endParaRPr>
          </a:p>
          <a:p>
            <a:pPr marL="0" indent="0" algn="just">
              <a:buNone/>
            </a:pPr>
            <a:r>
              <a:rPr lang="uk-UA" dirty="0" smtClean="0">
                <a:solidFill>
                  <a:srgbClr val="0070C0"/>
                </a:solidFill>
              </a:rPr>
              <a:t>1) припинення права правоволодільця на торговельну марку чи інше позначення, визначене в договорі, без його заміни аналогічним правом;</a:t>
            </a:r>
          </a:p>
          <a:p>
            <a:pPr marL="0" indent="0">
              <a:buNone/>
            </a:pPr>
            <a:endParaRPr lang="uk-UA" dirty="0" smtClean="0">
              <a:solidFill>
                <a:srgbClr val="0070C0"/>
              </a:solidFill>
            </a:endParaRPr>
          </a:p>
          <a:p>
            <a:pPr marL="0" indent="0" algn="just">
              <a:buNone/>
            </a:pPr>
            <a:r>
              <a:rPr lang="uk-UA" dirty="0" smtClean="0">
                <a:solidFill>
                  <a:srgbClr val="0070C0"/>
                </a:solidFill>
              </a:rPr>
              <a:t>2) оголошення правоволодільця або користувача неплатоспроможним (банкрутом).</a:t>
            </a:r>
            <a:endParaRPr lang="uk-UA" dirty="0">
              <a:solidFill>
                <a:srgbClr val="0070C0"/>
              </a:solidFill>
            </a:endParaRPr>
          </a:p>
        </p:txBody>
      </p:sp>
    </p:spTree>
    <p:extLst>
      <p:ext uri="{BB962C8B-B14F-4D97-AF65-F5344CB8AC3E}">
        <p14:creationId xmlns:p14="http://schemas.microsoft.com/office/powerpoint/2010/main" val="445816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solidFill>
                  <a:srgbClr val="0070C0"/>
                </a:solidFill>
              </a:rPr>
              <a:t>Збереження чинності договору комерційної концесії у разі зміни сторін </a:t>
            </a:r>
            <a:endParaRPr lang="uk-UA" sz="36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fontScale="92500" lnSpcReduction="20000"/>
          </a:bodyPr>
          <a:lstStyle/>
          <a:p>
            <a:pPr marL="0" indent="457200" algn="just">
              <a:buNone/>
            </a:pPr>
            <a:r>
              <a:rPr lang="uk-UA" dirty="0">
                <a:solidFill>
                  <a:srgbClr val="0070C0"/>
                </a:solidFill>
              </a:rPr>
              <a:t>Перехід виключного права на об'єкт права інтелектуальної власності, визначений у договорі комерційної концесії, від правоволодільця до іншої особи не є підставою для зміни або розірвання договору комерційної концесії. У разі смерті правоволодільця його права та обов'язки за договором комерційної концесії переходять до спадкоємця за умови, що він зареєстрований або протягом шести місяців від дня відкриття спадщини зареєструється як суб'єкт підприємницької діяльності або передасть свої права і обов'язки особі, яка має право займатися підприємницькою діяльністю.</a:t>
            </a:r>
          </a:p>
        </p:txBody>
      </p:sp>
    </p:spTree>
    <p:extLst>
      <p:ext uri="{BB962C8B-B14F-4D97-AF65-F5344CB8AC3E}">
        <p14:creationId xmlns:p14="http://schemas.microsoft.com/office/powerpoint/2010/main" val="184890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smtClean="0">
                <a:solidFill>
                  <a:srgbClr val="0070C0"/>
                </a:solidFill>
              </a:rPr>
              <a:t>Наслідки зміни торговельної марки чи іншого позначення правоволодільця</a:t>
            </a:r>
            <a:endParaRPr lang="uk-UA" sz="32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fontScale="92500" lnSpcReduction="10000"/>
          </a:bodyPr>
          <a:lstStyle/>
          <a:p>
            <a:pPr marL="0" indent="457200" algn="just">
              <a:buNone/>
            </a:pPr>
            <a:r>
              <a:rPr lang="uk-UA" dirty="0">
                <a:solidFill>
                  <a:srgbClr val="0070C0"/>
                </a:solidFill>
              </a:rPr>
              <a:t>У разі зміни торговельної марки чи іншого позначення правоволодільця, права на використання яких входять до комплексу прав, наданих користувачеві за договором комерційної концесії, цей договір зберігає чинність щодо нового позначення правоволодільця, якщо користувач не вимагає розірвання договору і відшкодування збитків. У разі продовження чинності договору користувач має право вимагати відповідного зменшення належної правоволодільцеві плати.</a:t>
            </a:r>
          </a:p>
        </p:txBody>
      </p:sp>
    </p:spTree>
    <p:extLst>
      <p:ext uri="{BB962C8B-B14F-4D97-AF65-F5344CB8AC3E}">
        <p14:creationId xmlns:p14="http://schemas.microsoft.com/office/powerpoint/2010/main" val="28671067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smtClean="0">
                <a:solidFill>
                  <a:srgbClr val="0070C0"/>
                </a:solidFill>
              </a:rPr>
              <a:t>Наслідки припинення права, користування яким надано за договором комерційної концесії</a:t>
            </a:r>
            <a:endParaRPr lang="uk-UA" sz="28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a:bodyPr>
          <a:lstStyle/>
          <a:p>
            <a:pPr marL="0" indent="0">
              <a:buNone/>
            </a:pPr>
            <a:endParaRPr lang="uk-UA" dirty="0" smtClean="0">
              <a:solidFill>
                <a:srgbClr val="0070C0"/>
              </a:solidFill>
            </a:endParaRPr>
          </a:p>
          <a:p>
            <a:pPr marL="0" indent="0" algn="just">
              <a:buNone/>
            </a:pPr>
            <a:r>
              <a:rPr lang="uk-UA" dirty="0" smtClean="0">
                <a:solidFill>
                  <a:srgbClr val="0070C0"/>
                </a:solidFill>
              </a:rPr>
              <a:t>Якщо в період дії договору комерційної концесії припинилося право, користування яким надано за цим договором, дія договору не припиняється, крім тих його положень, що стосуються права, яке припинилося, а користувач має право вимагати відповідного зменшення належної правоволодільцеві плати, якщо інше не встановлено договором. </a:t>
            </a:r>
            <a:endParaRPr lang="uk-UA" dirty="0">
              <a:solidFill>
                <a:srgbClr val="0070C0"/>
              </a:solidFill>
            </a:endParaRPr>
          </a:p>
        </p:txBody>
      </p:sp>
    </p:spTree>
    <p:extLst>
      <p:ext uri="{BB962C8B-B14F-4D97-AF65-F5344CB8AC3E}">
        <p14:creationId xmlns:p14="http://schemas.microsoft.com/office/powerpoint/2010/main" val="26471601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smtClean="0">
                <a:solidFill>
                  <a:srgbClr val="0070C0"/>
                </a:solidFill>
              </a:rPr>
              <a:t>Наслідки зміни торговельної марки чи іншого позначення правоволодільця </a:t>
            </a:r>
            <a:endParaRPr lang="uk-UA" sz="28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fontScale="70000" lnSpcReduction="20000"/>
          </a:bodyPr>
          <a:lstStyle/>
          <a:p>
            <a:pPr marL="0" indent="0">
              <a:buNone/>
            </a:pPr>
            <a:endParaRPr lang="uk-UA" dirty="0" smtClean="0">
              <a:solidFill>
                <a:srgbClr val="0070C0"/>
              </a:solidFill>
            </a:endParaRPr>
          </a:p>
          <a:p>
            <a:pPr marL="0" indent="0" algn="just">
              <a:buNone/>
            </a:pPr>
            <a:r>
              <a:rPr lang="uk-UA" dirty="0" smtClean="0">
                <a:solidFill>
                  <a:srgbClr val="0070C0"/>
                </a:solidFill>
              </a:rPr>
              <a:t>У </a:t>
            </a:r>
            <a:r>
              <a:rPr lang="uk-UA" dirty="0">
                <a:solidFill>
                  <a:srgbClr val="0070C0"/>
                </a:solidFill>
              </a:rPr>
              <a:t>разі зміни торговельної марки чи іншого позначення правоволодільця, права на використання яких входять у комплекс прав за договором комерційної концесії, цей договір зберігає чинність щодо нових позначень правоволодільця, якщо користувач не вимагає розірвання договору. У разі продовження чинності договору комерційної концесії користувач має право вимагати відповідного зменшення належної правоволодільцеві винагороди. Якщо в період дії договору комерційної концесії припинилося право, користування яким надано за цим договором, договір продовжує свою чинність, крім положень, що стосуються права, яке припинилося, а користувач, якщо інше не передбачено договором, має право вимагати відповідного зменшення належної правоволодільцеві винагороди.</a:t>
            </a:r>
          </a:p>
        </p:txBody>
      </p:sp>
    </p:spTree>
    <p:extLst>
      <p:ext uri="{BB962C8B-B14F-4D97-AF65-F5344CB8AC3E}">
        <p14:creationId xmlns:p14="http://schemas.microsoft.com/office/powerpoint/2010/main" val="6091000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a:solidFill>
                  <a:srgbClr val="0070C0"/>
                </a:solidFill>
              </a:rPr>
              <a:t>Договір комерційної субконцесії </a:t>
            </a:r>
            <a:br>
              <a:rPr lang="uk-UA" sz="2800" b="1" dirty="0">
                <a:solidFill>
                  <a:srgbClr val="0070C0"/>
                </a:solidFill>
              </a:rPr>
            </a:br>
            <a:r>
              <a:rPr lang="uk-UA" sz="2400" dirty="0" smtClean="0">
                <a:solidFill>
                  <a:srgbClr val="0070C0"/>
                </a:solidFill>
              </a:rPr>
              <a:t>(ст</a:t>
            </a:r>
            <a:r>
              <a:rPr lang="uk-UA" sz="2400" dirty="0">
                <a:solidFill>
                  <a:srgbClr val="0070C0"/>
                </a:solidFill>
              </a:rPr>
              <a:t>. 1119 ЦК </a:t>
            </a:r>
            <a:r>
              <a:rPr lang="uk-UA" sz="2400" dirty="0" smtClean="0">
                <a:solidFill>
                  <a:srgbClr val="0070C0"/>
                </a:solidFill>
              </a:rPr>
              <a:t>України)</a:t>
            </a:r>
            <a:endParaRPr lang="uk-UA" sz="2400"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fontScale="70000" lnSpcReduction="20000"/>
          </a:bodyPr>
          <a:lstStyle/>
          <a:p>
            <a:pPr marL="0" indent="0">
              <a:buNone/>
            </a:pPr>
            <a:endParaRPr lang="uk-UA" dirty="0" smtClean="0">
              <a:solidFill>
                <a:srgbClr val="0070C0"/>
              </a:solidFill>
            </a:endParaRPr>
          </a:p>
          <a:p>
            <a:pPr marL="0" indent="0" algn="just">
              <a:buNone/>
            </a:pPr>
            <a:r>
              <a:rPr lang="uk-UA" sz="3400" dirty="0" smtClean="0">
                <a:solidFill>
                  <a:srgbClr val="0070C0"/>
                </a:solidFill>
              </a:rPr>
              <a:t>У </a:t>
            </a:r>
            <a:r>
              <a:rPr lang="uk-UA" sz="3400" dirty="0">
                <a:solidFill>
                  <a:srgbClr val="0070C0"/>
                </a:solidFill>
              </a:rPr>
              <a:t>випадках, передбачених договором комерційної концесії, користувач може укласти договір комерційної субконцесії, за яким він надає іншій особі (субкористувачу) право користування наданим йому правоволодільцем комплексом прав або частиною комплексу прав на умовах, погоджених із правоволодільцем або визначених договором комерційної </a:t>
            </a:r>
            <a:r>
              <a:rPr lang="uk-UA" sz="3400" dirty="0" smtClean="0">
                <a:solidFill>
                  <a:srgbClr val="0070C0"/>
                </a:solidFill>
              </a:rPr>
              <a:t>концесії.</a:t>
            </a:r>
          </a:p>
          <a:p>
            <a:pPr marL="0" indent="0" algn="just">
              <a:buNone/>
            </a:pPr>
            <a:r>
              <a:rPr lang="uk-UA" sz="3400" dirty="0" smtClean="0">
                <a:solidFill>
                  <a:srgbClr val="0070C0"/>
                </a:solidFill>
              </a:rPr>
              <a:t>До </a:t>
            </a:r>
            <a:r>
              <a:rPr lang="uk-UA" sz="3400" dirty="0">
                <a:solidFill>
                  <a:srgbClr val="0070C0"/>
                </a:solidFill>
              </a:rPr>
              <a:t>договору комерційної субконцесії застосовуються положення про договір комерційної концесії, встановлені ЦК України або іншим законом, якщо інше не випливає з особливостей субконцесії. Користувач та субкористувач відповідають перед правоволодільцем за завдану йому шкоду солідарно. Визнання недійсним договору комерційної концесії має наслідком недійсність договору комерційної субконцесії.</a:t>
            </a:r>
          </a:p>
        </p:txBody>
      </p:sp>
    </p:spTree>
    <p:extLst>
      <p:ext uri="{BB962C8B-B14F-4D97-AF65-F5344CB8AC3E}">
        <p14:creationId xmlns:p14="http://schemas.microsoft.com/office/powerpoint/2010/main" val="2142331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a:bodyPr>
          <a:lstStyle/>
          <a:p>
            <a:pPr algn="l"/>
            <a:r>
              <a:rPr lang="uk-UA" sz="3200" dirty="0"/>
              <a:t/>
            </a:r>
            <a:br>
              <a:rPr lang="uk-UA" sz="3200" dirty="0"/>
            </a:br>
            <a:r>
              <a:rPr lang="uk-UA" sz="3200" dirty="0"/>
              <a:t/>
            </a:r>
            <a:br>
              <a:rPr lang="uk-UA" sz="3200" dirty="0"/>
            </a:br>
            <a:endParaRPr lang="en-US" sz="3200" dirty="0"/>
          </a:p>
        </p:txBody>
      </p:sp>
    </p:spTree>
    <p:extLst>
      <p:ext uri="{BB962C8B-B14F-4D97-AF65-F5344CB8AC3E}">
        <p14:creationId xmlns:p14="http://schemas.microsoft.com/office/powerpoint/2010/main" val="2402729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stretch>
            <a:fillRect l="-17000" r="-17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22714"/>
          </a:xfrm>
        </p:spPr>
        <p:txBody>
          <a:bodyPr>
            <a:normAutofit/>
          </a:bodyPr>
          <a:lstStyle/>
          <a:p>
            <a:r>
              <a:rPr lang="uk-UA" dirty="0" smtClean="0">
                <a:solidFill>
                  <a:srgbClr val="0070C0"/>
                </a:solidFill>
              </a:rPr>
              <a:t>Дякую за увагу!</a:t>
            </a:r>
            <a:br>
              <a:rPr lang="uk-UA" dirty="0" smtClean="0">
                <a:solidFill>
                  <a:srgbClr val="0070C0"/>
                </a:solidFill>
              </a:rPr>
            </a:br>
            <a:r>
              <a:rPr lang="uk-UA" sz="8800" dirty="0" smtClean="0">
                <a:solidFill>
                  <a:srgbClr val="0070C0"/>
                </a:solidFill>
                <a:sym typeface="Wingdings" panose="05000000000000000000" pitchFamily="2" charset="2"/>
              </a:rPr>
              <a:t></a:t>
            </a:r>
            <a:endParaRPr lang="en-US" sz="8800" dirty="0">
              <a:solidFill>
                <a:srgbClr val="0070C0"/>
              </a:solidFill>
            </a:endParaRPr>
          </a:p>
        </p:txBody>
      </p:sp>
    </p:spTree>
    <p:extLst>
      <p:ext uri="{BB962C8B-B14F-4D97-AF65-F5344CB8AC3E}">
        <p14:creationId xmlns:p14="http://schemas.microsoft.com/office/powerpoint/2010/main" val="3392024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476672"/>
            <a:ext cx="7992888" cy="1470025"/>
          </a:xfrm>
        </p:spPr>
        <p:txBody>
          <a:bodyPr/>
          <a:lstStyle/>
          <a:p>
            <a:r>
              <a:rPr lang="uk-UA" b="1" dirty="0">
                <a:solidFill>
                  <a:srgbClr val="0070C0"/>
                </a:solidFill>
              </a:rPr>
              <a:t>Рекомендовані нормативно-правові </a:t>
            </a:r>
            <a:r>
              <a:rPr lang="uk-UA" b="1" dirty="0" smtClean="0">
                <a:solidFill>
                  <a:srgbClr val="0070C0"/>
                </a:solidFill>
              </a:rPr>
              <a:t>акти</a:t>
            </a:r>
            <a:endParaRPr lang="en-US" b="1" dirty="0">
              <a:solidFill>
                <a:srgbClr val="0070C0"/>
              </a:solidFill>
            </a:endParaRPr>
          </a:p>
        </p:txBody>
      </p:sp>
      <p:sp>
        <p:nvSpPr>
          <p:cNvPr id="3" name="Подзаголовок 2"/>
          <p:cNvSpPr>
            <a:spLocks noGrp="1"/>
          </p:cNvSpPr>
          <p:nvPr>
            <p:ph type="subTitle" idx="1"/>
          </p:nvPr>
        </p:nvSpPr>
        <p:spPr>
          <a:xfrm>
            <a:off x="539552" y="2276872"/>
            <a:ext cx="8064896" cy="4104456"/>
          </a:xfrm>
        </p:spPr>
        <p:txBody>
          <a:bodyPr>
            <a:normAutofit fontScale="47500" lnSpcReduction="20000"/>
          </a:bodyPr>
          <a:lstStyle/>
          <a:p>
            <a:pPr algn="l"/>
            <a:r>
              <a:rPr lang="uk-UA" sz="5700" dirty="0">
                <a:solidFill>
                  <a:srgbClr val="0070C0"/>
                </a:solidFill>
                <a:latin typeface="+mj-lt"/>
                <a:ea typeface="+mj-ea"/>
                <a:cs typeface="+mj-cs"/>
              </a:rPr>
              <a:t>Цивільний кодекс України від 16.01.2003 р. (із змінами) </a:t>
            </a:r>
            <a:r>
              <a:rPr lang="ru-RU" sz="5700" dirty="0">
                <a:solidFill>
                  <a:srgbClr val="0070C0"/>
                </a:solidFill>
                <a:latin typeface="+mj-lt"/>
                <a:ea typeface="+mj-ea"/>
                <a:cs typeface="+mj-cs"/>
              </a:rPr>
              <a:t>№ 435-IV </a:t>
            </a:r>
            <a:r>
              <a:rPr lang="uk-UA" sz="5700" dirty="0">
                <a:solidFill>
                  <a:srgbClr val="0070C0"/>
                </a:solidFill>
                <a:latin typeface="+mj-lt"/>
                <a:ea typeface="+mj-ea"/>
                <a:cs typeface="+mj-cs"/>
              </a:rPr>
              <a:t>(Глава 76). </a:t>
            </a:r>
            <a:r>
              <a:rPr lang="en-US" sz="5700" dirty="0">
                <a:solidFill>
                  <a:srgbClr val="0070C0"/>
                </a:solidFill>
                <a:latin typeface="+mj-lt"/>
                <a:ea typeface="+mj-ea"/>
                <a:cs typeface="+mj-cs"/>
              </a:rPr>
              <a:t>URL</a:t>
            </a:r>
            <a:r>
              <a:rPr lang="uk-UA" sz="5700" dirty="0">
                <a:solidFill>
                  <a:srgbClr val="0070C0"/>
                </a:solidFill>
                <a:latin typeface="+mj-lt"/>
                <a:ea typeface="+mj-ea"/>
                <a:cs typeface="+mj-cs"/>
              </a:rPr>
              <a:t>: </a:t>
            </a:r>
            <a:r>
              <a:rPr lang="uk-UA" sz="5700" dirty="0">
                <a:solidFill>
                  <a:srgbClr val="0070C0"/>
                </a:solidFill>
                <a:latin typeface="+mj-lt"/>
                <a:ea typeface="+mj-ea"/>
                <a:cs typeface="+mj-cs"/>
                <a:hlinkClick r:id="rId2"/>
              </a:rPr>
              <a:t>https://zakon.rada.gov.ua/laws/show/435-15#Text</a:t>
            </a:r>
            <a:r>
              <a:rPr lang="uk-UA" sz="5700" dirty="0">
                <a:solidFill>
                  <a:srgbClr val="0070C0"/>
                </a:solidFill>
                <a:latin typeface="+mj-lt"/>
                <a:ea typeface="+mj-ea"/>
                <a:cs typeface="+mj-cs"/>
              </a:rPr>
              <a:t>.</a:t>
            </a:r>
            <a:endParaRPr lang="en-US" sz="5700" dirty="0">
              <a:solidFill>
                <a:srgbClr val="0070C0"/>
              </a:solidFill>
              <a:latin typeface="+mj-lt"/>
              <a:ea typeface="+mj-ea"/>
              <a:cs typeface="+mj-cs"/>
            </a:endParaRPr>
          </a:p>
          <a:p>
            <a:r>
              <a:rPr lang="uk-UA" sz="5700" b="1" dirty="0" smtClean="0">
                <a:solidFill>
                  <a:srgbClr val="0070C0"/>
                </a:solidFill>
                <a:latin typeface="+mj-lt"/>
                <a:ea typeface="+mj-ea"/>
                <a:cs typeface="+mj-cs"/>
              </a:rPr>
              <a:t>для </a:t>
            </a:r>
            <a:r>
              <a:rPr lang="uk-UA" sz="5700" b="1" dirty="0" smtClean="0">
                <a:solidFill>
                  <a:srgbClr val="0070C0"/>
                </a:solidFill>
                <a:latin typeface="+mj-lt"/>
                <a:ea typeface="+mj-ea"/>
                <a:cs typeface="+mj-cs"/>
              </a:rPr>
              <a:t>порівняння</a:t>
            </a:r>
            <a:endParaRPr lang="en-US" sz="5700" b="1" dirty="0">
              <a:solidFill>
                <a:srgbClr val="0070C0"/>
              </a:solidFill>
              <a:latin typeface="+mj-lt"/>
              <a:ea typeface="+mj-ea"/>
              <a:cs typeface="+mj-cs"/>
            </a:endParaRPr>
          </a:p>
          <a:p>
            <a:pPr algn="just"/>
            <a:r>
              <a:rPr lang="uk-UA" sz="5700" dirty="0">
                <a:solidFill>
                  <a:srgbClr val="0070C0"/>
                </a:solidFill>
                <a:latin typeface="+mj-lt"/>
                <a:ea typeface="+mj-ea"/>
                <a:cs typeface="+mj-cs"/>
              </a:rPr>
              <a:t>Про концесію </a:t>
            </a:r>
            <a:r>
              <a:rPr lang="uk-UA" sz="5700" dirty="0" smtClean="0">
                <a:solidFill>
                  <a:srgbClr val="0070C0"/>
                </a:solidFill>
                <a:latin typeface="+mj-lt"/>
                <a:ea typeface="+mj-ea"/>
                <a:cs typeface="+mj-cs"/>
              </a:rPr>
              <a:t>: Закон </a:t>
            </a:r>
            <a:r>
              <a:rPr lang="uk-UA" sz="5700" dirty="0">
                <a:solidFill>
                  <a:srgbClr val="0070C0"/>
                </a:solidFill>
                <a:latin typeface="+mj-lt"/>
                <a:ea typeface="+mj-ea"/>
                <a:cs typeface="+mj-cs"/>
              </a:rPr>
              <a:t>України від 03.10.2019 р. (із змінами) № 155-IX. </a:t>
            </a:r>
            <a:r>
              <a:rPr lang="en-US" sz="5700" dirty="0">
                <a:solidFill>
                  <a:srgbClr val="0070C0"/>
                </a:solidFill>
                <a:latin typeface="+mj-lt"/>
                <a:ea typeface="+mj-ea"/>
                <a:cs typeface="+mj-cs"/>
              </a:rPr>
              <a:t>URL</a:t>
            </a:r>
            <a:r>
              <a:rPr lang="uk-UA" sz="5700" dirty="0">
                <a:solidFill>
                  <a:srgbClr val="0070C0"/>
                </a:solidFill>
                <a:latin typeface="+mj-lt"/>
                <a:ea typeface="+mj-ea"/>
                <a:cs typeface="+mj-cs"/>
              </a:rPr>
              <a:t>: </a:t>
            </a:r>
            <a:r>
              <a:rPr lang="uk-UA" sz="5700" dirty="0">
                <a:solidFill>
                  <a:srgbClr val="0070C0"/>
                </a:solidFill>
                <a:latin typeface="+mj-lt"/>
                <a:ea typeface="+mj-ea"/>
                <a:cs typeface="+mj-cs"/>
                <a:hlinkClick r:id="rId3"/>
              </a:rPr>
              <a:t>https://zakon.rada.gov.ua/laws/show/155-20#Text</a:t>
            </a:r>
            <a:r>
              <a:rPr lang="uk-UA" sz="5700" dirty="0">
                <a:solidFill>
                  <a:srgbClr val="0070C0"/>
                </a:solidFill>
                <a:latin typeface="+mj-lt"/>
                <a:ea typeface="+mj-ea"/>
                <a:cs typeface="+mj-cs"/>
              </a:rPr>
              <a:t>.</a:t>
            </a:r>
            <a:endParaRPr lang="en-US" sz="5700" dirty="0">
              <a:solidFill>
                <a:srgbClr val="0070C0"/>
              </a:solidFill>
              <a:latin typeface="+mj-lt"/>
              <a:ea typeface="+mj-ea"/>
              <a:cs typeface="+mj-cs"/>
            </a:endParaRPr>
          </a:p>
          <a:p>
            <a:pPr algn="just"/>
            <a:r>
              <a:rPr lang="uk-UA" sz="5700" dirty="0">
                <a:solidFill>
                  <a:srgbClr val="0070C0"/>
                </a:solidFill>
                <a:latin typeface="+mj-lt"/>
                <a:ea typeface="+mj-ea"/>
                <a:cs typeface="+mj-cs"/>
              </a:rPr>
              <a:t>Особливості укладення договору концесії : Роз'яснення Мін'юсту України від 19.01.2011 р. </a:t>
            </a:r>
            <a:r>
              <a:rPr lang="en-US" sz="5700" dirty="0">
                <a:solidFill>
                  <a:srgbClr val="0070C0"/>
                </a:solidFill>
                <a:latin typeface="+mj-lt"/>
                <a:ea typeface="+mj-ea"/>
                <a:cs typeface="+mj-cs"/>
              </a:rPr>
              <a:t>URL</a:t>
            </a:r>
            <a:r>
              <a:rPr lang="uk-UA" sz="5700" dirty="0">
                <a:solidFill>
                  <a:srgbClr val="0070C0"/>
                </a:solidFill>
                <a:latin typeface="+mj-lt"/>
                <a:ea typeface="+mj-ea"/>
                <a:cs typeface="+mj-cs"/>
              </a:rPr>
              <a:t>: </a:t>
            </a:r>
            <a:r>
              <a:rPr lang="uk-UA" sz="5700" dirty="0">
                <a:solidFill>
                  <a:srgbClr val="0070C0"/>
                </a:solidFill>
                <a:latin typeface="+mj-lt"/>
                <a:ea typeface="+mj-ea"/>
                <a:cs typeface="+mj-cs"/>
                <a:hlinkClick r:id="rId4"/>
              </a:rPr>
              <a:t>https://zakon.rada.gov.ua/laws/show/n0014323-11#Text</a:t>
            </a:r>
            <a:r>
              <a:rPr lang="uk-UA" dirty="0">
                <a:solidFill>
                  <a:srgbClr val="0070C0"/>
                </a:solidFill>
              </a:rPr>
              <a:t>.</a:t>
            </a:r>
            <a:endParaRPr lang="en-US" dirty="0">
              <a:solidFill>
                <a:srgbClr val="0070C0"/>
              </a:solidFill>
            </a:endParaRPr>
          </a:p>
          <a:p>
            <a:pPr algn="l"/>
            <a:endParaRPr lang="en-US" dirty="0"/>
          </a:p>
        </p:txBody>
      </p:sp>
    </p:spTree>
    <p:extLst>
      <p:ext uri="{BB962C8B-B14F-4D97-AF65-F5344CB8AC3E}">
        <p14:creationId xmlns:p14="http://schemas.microsoft.com/office/powerpoint/2010/main" val="2565700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b="1" dirty="0">
                <a:solidFill>
                  <a:srgbClr val="0070C0"/>
                </a:solidFill>
              </a:rPr>
              <a:t>Договір комерційної концесії</a:t>
            </a:r>
            <a:endParaRPr lang="en-US" sz="4800" b="1" dirty="0">
              <a:solidFill>
                <a:srgbClr val="0070C0"/>
              </a:solidFill>
            </a:endParaRPr>
          </a:p>
        </p:txBody>
      </p:sp>
      <p:sp>
        <p:nvSpPr>
          <p:cNvPr id="3" name="Объект 2"/>
          <p:cNvSpPr>
            <a:spLocks noGrp="1"/>
          </p:cNvSpPr>
          <p:nvPr>
            <p:ph idx="1"/>
          </p:nvPr>
        </p:nvSpPr>
        <p:spPr/>
        <p:txBody>
          <a:bodyPr>
            <a:normAutofit lnSpcReduction="10000"/>
          </a:bodyPr>
          <a:lstStyle/>
          <a:p>
            <a:pPr marL="0" indent="0" algn="just">
              <a:buNone/>
            </a:pPr>
            <a:endParaRPr lang="uk-UA" b="1" dirty="0" smtClean="0"/>
          </a:p>
          <a:p>
            <a:pPr marL="0" indent="0" algn="ctr">
              <a:buNone/>
            </a:pPr>
            <a:r>
              <a:rPr lang="uk-UA" dirty="0" smtClean="0">
                <a:solidFill>
                  <a:srgbClr val="0070C0"/>
                </a:solidFill>
              </a:rPr>
              <a:t>договір</a:t>
            </a:r>
            <a:r>
              <a:rPr lang="uk-UA" dirty="0">
                <a:solidFill>
                  <a:srgbClr val="0070C0"/>
                </a:solidFill>
              </a:rPr>
              <a:t>, за яким одна сторона (правоволоділець) зобов'язується надати другій стороні (користувачеві) за плату право користування відповідно до її вимог </a:t>
            </a:r>
            <a:r>
              <a:rPr lang="uk-UA" b="1" dirty="0">
                <a:solidFill>
                  <a:srgbClr val="0070C0"/>
                </a:solidFill>
              </a:rPr>
              <a:t>комплексом</a:t>
            </a:r>
            <a:r>
              <a:rPr lang="uk-UA" dirty="0">
                <a:solidFill>
                  <a:srgbClr val="0070C0"/>
                </a:solidFill>
              </a:rPr>
              <a:t> належних цій стороні прав з метою виготовлення та (або) продажу певного виду товару та (або) надання послуг (ст. 1115 ЦК України).</a:t>
            </a:r>
            <a:endParaRPr lang="en-US" dirty="0">
              <a:solidFill>
                <a:srgbClr val="0070C0"/>
              </a:solidFill>
            </a:endParaRPr>
          </a:p>
        </p:txBody>
      </p:sp>
    </p:spTree>
    <p:extLst>
      <p:ext uri="{BB962C8B-B14F-4D97-AF65-F5344CB8AC3E}">
        <p14:creationId xmlns:p14="http://schemas.microsoft.com/office/powerpoint/2010/main" val="2349875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rgbClr val="0070C0"/>
                </a:solidFill>
              </a:rPr>
              <a:t>Юридична характеристика</a:t>
            </a:r>
            <a:endParaRPr lang="en-US" dirty="0">
              <a:solidFill>
                <a:srgbClr val="0070C0"/>
              </a:solidFill>
            </a:endParaRPr>
          </a:p>
        </p:txBody>
      </p:sp>
      <p:sp>
        <p:nvSpPr>
          <p:cNvPr id="3" name="Объект 2"/>
          <p:cNvSpPr>
            <a:spLocks noGrp="1"/>
          </p:cNvSpPr>
          <p:nvPr>
            <p:ph idx="1"/>
          </p:nvPr>
        </p:nvSpPr>
        <p:spPr/>
        <p:txBody>
          <a:bodyPr/>
          <a:lstStyle/>
          <a:p>
            <a:pPr marL="0" indent="0" algn="ctr">
              <a:buNone/>
            </a:pPr>
            <a:endParaRPr lang="uk-UA" dirty="0" smtClean="0">
              <a:solidFill>
                <a:srgbClr val="0070C0"/>
              </a:solidFill>
            </a:endParaRPr>
          </a:p>
          <a:p>
            <a:pPr marL="0" indent="0" algn="ctr">
              <a:buNone/>
            </a:pPr>
            <a:r>
              <a:rPr lang="uk-UA" dirty="0" smtClean="0">
                <a:solidFill>
                  <a:srgbClr val="0070C0"/>
                </a:solidFill>
              </a:rPr>
              <a:t>консенсуальний</a:t>
            </a:r>
          </a:p>
          <a:p>
            <a:pPr marL="0" indent="0" algn="ctr">
              <a:buNone/>
            </a:pPr>
            <a:r>
              <a:rPr lang="uk-UA" dirty="0" smtClean="0">
                <a:solidFill>
                  <a:srgbClr val="0070C0"/>
                </a:solidFill>
              </a:rPr>
              <a:t>оплатний</a:t>
            </a:r>
          </a:p>
          <a:p>
            <a:pPr marL="0" indent="0" algn="ctr">
              <a:buNone/>
            </a:pPr>
            <a:r>
              <a:rPr lang="uk-UA" dirty="0">
                <a:solidFill>
                  <a:srgbClr val="0070C0"/>
                </a:solidFill>
              </a:rPr>
              <a:t>д</a:t>
            </a:r>
            <a:r>
              <a:rPr lang="uk-UA" dirty="0" smtClean="0">
                <a:solidFill>
                  <a:srgbClr val="0070C0"/>
                </a:solidFill>
              </a:rPr>
              <a:t>восторонній</a:t>
            </a:r>
          </a:p>
          <a:p>
            <a:pPr marL="0" indent="0" algn="ctr">
              <a:buNone/>
            </a:pPr>
            <a:r>
              <a:rPr lang="uk-UA" dirty="0">
                <a:solidFill>
                  <a:srgbClr val="0070C0"/>
                </a:solidFill>
              </a:rPr>
              <a:t>к</a:t>
            </a:r>
            <a:r>
              <a:rPr lang="uk-UA" dirty="0" smtClean="0">
                <a:solidFill>
                  <a:srgbClr val="0070C0"/>
                </a:solidFill>
              </a:rPr>
              <a:t>аузальний</a:t>
            </a:r>
          </a:p>
          <a:p>
            <a:pPr marL="0" indent="0" algn="ctr">
              <a:buNone/>
            </a:pPr>
            <a:r>
              <a:rPr lang="uk-UA" dirty="0" smtClean="0">
                <a:solidFill>
                  <a:srgbClr val="0070C0"/>
                </a:solidFill>
              </a:rPr>
              <a:t>підприємницький</a:t>
            </a:r>
          </a:p>
          <a:p>
            <a:pPr marL="0" indent="0">
              <a:buNone/>
            </a:pPr>
            <a:endParaRPr lang="uk-UA" dirty="0" smtClean="0"/>
          </a:p>
          <a:p>
            <a:endParaRPr lang="uk-UA" dirty="0" smtClean="0"/>
          </a:p>
          <a:p>
            <a:endParaRPr lang="en-US" dirty="0"/>
          </a:p>
        </p:txBody>
      </p:sp>
    </p:spTree>
    <p:extLst>
      <p:ext uri="{BB962C8B-B14F-4D97-AF65-F5344CB8AC3E}">
        <p14:creationId xmlns:p14="http://schemas.microsoft.com/office/powerpoint/2010/main" val="995941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solidFill>
                  <a:srgbClr val="0070C0"/>
                </a:solidFill>
              </a:rPr>
              <a:t>Істотні умови </a:t>
            </a:r>
            <a:r>
              <a:rPr lang="uk-UA" sz="3600" b="1" dirty="0">
                <a:solidFill>
                  <a:srgbClr val="0070C0"/>
                </a:solidFill>
              </a:rPr>
              <a:t>договору комерційної концесії</a:t>
            </a:r>
            <a:endParaRPr lang="ru-RU" sz="36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a:bodyPr>
          <a:lstStyle/>
          <a:p>
            <a:pPr marL="0" indent="0" algn="ctr">
              <a:buNone/>
            </a:pPr>
            <a:endParaRPr lang="uk-UA" b="1" dirty="0" smtClean="0">
              <a:solidFill>
                <a:srgbClr val="0070C0"/>
              </a:solidFill>
            </a:endParaRPr>
          </a:p>
          <a:p>
            <a:pPr marL="0" indent="0" algn="ctr">
              <a:buNone/>
            </a:pPr>
            <a:r>
              <a:rPr lang="uk-UA" b="1" dirty="0" smtClean="0">
                <a:solidFill>
                  <a:srgbClr val="0070C0"/>
                </a:solidFill>
              </a:rPr>
              <a:t>предмет</a:t>
            </a:r>
          </a:p>
          <a:p>
            <a:pPr marL="0" indent="0" algn="ctr">
              <a:buNone/>
            </a:pPr>
            <a:endParaRPr lang="uk-UA" dirty="0"/>
          </a:p>
          <a:p>
            <a:pPr marL="0" indent="0" algn="ctr">
              <a:buNone/>
            </a:pPr>
            <a:r>
              <a:rPr lang="uk-UA" b="1" dirty="0">
                <a:solidFill>
                  <a:srgbClr val="0070C0"/>
                </a:solidFill>
              </a:rPr>
              <a:t>ц</a:t>
            </a:r>
            <a:r>
              <a:rPr lang="uk-UA" b="1" dirty="0" smtClean="0">
                <a:solidFill>
                  <a:srgbClr val="0070C0"/>
                </a:solidFill>
              </a:rPr>
              <a:t>іна (винагорода)</a:t>
            </a:r>
          </a:p>
          <a:p>
            <a:pPr marL="0" indent="0" algn="ctr">
              <a:buNone/>
            </a:pPr>
            <a:endParaRPr lang="uk-UA" b="1" dirty="0" smtClean="0">
              <a:solidFill>
                <a:srgbClr val="0070C0"/>
              </a:solidFill>
            </a:endParaRPr>
          </a:p>
          <a:p>
            <a:pPr marL="0" indent="0" algn="ctr">
              <a:buNone/>
            </a:pPr>
            <a:r>
              <a:rPr lang="uk-UA" b="1" dirty="0" smtClean="0">
                <a:solidFill>
                  <a:srgbClr val="0070C0"/>
                </a:solidFill>
              </a:rPr>
              <a:t>строк</a:t>
            </a:r>
          </a:p>
          <a:p>
            <a:pPr marL="0" indent="0" algn="ctr">
              <a:buNone/>
            </a:pPr>
            <a:endParaRPr lang="en-US" dirty="0"/>
          </a:p>
        </p:txBody>
      </p:sp>
      <p:cxnSp>
        <p:nvCxnSpPr>
          <p:cNvPr id="5" name="Прямая соединительная линия 4"/>
          <p:cNvCxnSpPr/>
          <p:nvPr/>
        </p:nvCxnSpPr>
        <p:spPr>
          <a:xfrm>
            <a:off x="4139952" y="4437112"/>
            <a:ext cx="792088" cy="864096"/>
          </a:xfrm>
          <a:prstGeom prst="line">
            <a:avLst/>
          </a:prstGeom>
          <a:ln w="60325"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flipH="1">
            <a:off x="4211960" y="4365104"/>
            <a:ext cx="720080" cy="936104"/>
          </a:xfrm>
          <a:prstGeom prst="line">
            <a:avLst/>
          </a:prstGeom>
          <a:ln w="6032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179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a:solidFill>
                  <a:srgbClr val="0070C0"/>
                </a:solidFill>
              </a:rPr>
              <a:t>Предмет договору комерційної концесії</a:t>
            </a:r>
            <a:endParaRPr lang="ru-RU" sz="36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fontScale="85000" lnSpcReduction="20000"/>
          </a:bodyPr>
          <a:lstStyle/>
          <a:p>
            <a:pPr marL="0" indent="0" algn="just">
              <a:buNone/>
            </a:pPr>
            <a:r>
              <a:rPr lang="uk-UA" b="1" dirty="0" smtClean="0">
                <a:solidFill>
                  <a:srgbClr val="0070C0"/>
                </a:solidFill>
              </a:rPr>
              <a:t>виключні </a:t>
            </a:r>
            <a:r>
              <a:rPr lang="uk-UA" b="1" dirty="0">
                <a:solidFill>
                  <a:srgbClr val="0070C0"/>
                </a:solidFill>
              </a:rPr>
              <a:t>права на результати інтелектуальної діяльності (насамперед ті, які спрямовані на індивідуалізацію продукції (робіт, послуг)</a:t>
            </a:r>
          </a:p>
          <a:p>
            <a:pPr marL="0" indent="0" algn="ctr">
              <a:buNone/>
            </a:pPr>
            <a:r>
              <a:rPr lang="uk-UA" sz="4400" b="1" dirty="0">
                <a:solidFill>
                  <a:srgbClr val="FF0000"/>
                </a:solidFill>
              </a:rPr>
              <a:t>КОМПЛЕКС </a:t>
            </a:r>
            <a:r>
              <a:rPr lang="uk-UA" sz="4400" b="1" dirty="0" smtClean="0">
                <a:solidFill>
                  <a:srgbClr val="FF0000"/>
                </a:solidFill>
              </a:rPr>
              <a:t>ПРАВ</a:t>
            </a:r>
          </a:p>
          <a:p>
            <a:pPr marL="0" indent="0" algn="ctr">
              <a:buNone/>
            </a:pPr>
            <a:endParaRPr lang="ru-RU" sz="4400" b="1" dirty="0">
              <a:solidFill>
                <a:srgbClr val="FF0000"/>
              </a:solidFill>
            </a:endParaRPr>
          </a:p>
          <a:p>
            <a:pPr marL="0" indent="0" algn="just">
              <a:buNone/>
            </a:pPr>
            <a:r>
              <a:rPr lang="uk-UA" b="1" dirty="0" smtClean="0">
                <a:solidFill>
                  <a:srgbClr val="0070C0"/>
                </a:solidFill>
              </a:rPr>
              <a:t>право </a:t>
            </a:r>
            <a:r>
              <a:rPr lang="uk-UA" b="1" dirty="0">
                <a:solidFill>
                  <a:srgbClr val="0070C0"/>
                </a:solidFill>
              </a:rPr>
              <a:t>на використання об'єктів права інтелектуальної </a:t>
            </a:r>
            <a:r>
              <a:rPr lang="uk-UA" b="1" dirty="0" smtClean="0">
                <a:solidFill>
                  <a:srgbClr val="0070C0"/>
                </a:solidFill>
              </a:rPr>
              <a:t>власності</a:t>
            </a:r>
          </a:p>
          <a:p>
            <a:pPr marL="0" indent="0" algn="just">
              <a:buNone/>
            </a:pPr>
            <a:r>
              <a:rPr lang="uk-UA" dirty="0" smtClean="0"/>
              <a:t>торговельних марок, промислових зразків, винаходів, творів, комерційних таємниць</a:t>
            </a:r>
          </a:p>
          <a:p>
            <a:pPr marL="0" indent="0" algn="just">
              <a:buNone/>
            </a:pPr>
            <a:endParaRPr lang="uk-UA" dirty="0" smtClean="0"/>
          </a:p>
          <a:p>
            <a:pPr marL="0" indent="0" algn="just">
              <a:buNone/>
            </a:pPr>
            <a:r>
              <a:rPr lang="uk-UA" dirty="0" smtClean="0"/>
              <a:t> </a:t>
            </a:r>
            <a:r>
              <a:rPr lang="uk-UA" b="1" dirty="0">
                <a:solidFill>
                  <a:srgbClr val="0070C0"/>
                </a:solidFill>
              </a:rPr>
              <a:t>право на використання </a:t>
            </a:r>
            <a:r>
              <a:rPr lang="uk-UA" b="1" dirty="0" smtClean="0">
                <a:solidFill>
                  <a:srgbClr val="0070C0"/>
                </a:solidFill>
              </a:rPr>
              <a:t>комерційного </a:t>
            </a:r>
            <a:r>
              <a:rPr lang="uk-UA" b="1" dirty="0">
                <a:solidFill>
                  <a:srgbClr val="0070C0"/>
                </a:solidFill>
              </a:rPr>
              <a:t>досвіду та ділової </a:t>
            </a:r>
            <a:r>
              <a:rPr lang="uk-UA" b="1" dirty="0" smtClean="0">
                <a:solidFill>
                  <a:srgbClr val="0070C0"/>
                </a:solidFill>
              </a:rPr>
              <a:t>репутації</a:t>
            </a:r>
          </a:p>
        </p:txBody>
      </p:sp>
    </p:spTree>
    <p:extLst>
      <p:ext uri="{BB962C8B-B14F-4D97-AF65-F5344CB8AC3E}">
        <p14:creationId xmlns:p14="http://schemas.microsoft.com/office/powerpoint/2010/main" val="525151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solidFill>
                  <a:srgbClr val="0070C0"/>
                </a:solidFill>
              </a:rPr>
              <a:t>Ціна у договорі </a:t>
            </a:r>
            <a:r>
              <a:rPr lang="uk-UA" sz="3600" b="1" dirty="0">
                <a:solidFill>
                  <a:srgbClr val="0070C0"/>
                </a:solidFill>
              </a:rPr>
              <a:t>комерційної концесії</a:t>
            </a:r>
            <a:endParaRPr lang="ru-RU" sz="3600" b="1" dirty="0">
              <a:solidFill>
                <a:srgbClr val="0070C0"/>
              </a:solidFill>
            </a:endParaRPr>
          </a:p>
        </p:txBody>
      </p:sp>
      <p:sp>
        <p:nvSpPr>
          <p:cNvPr id="3" name="Объект 2"/>
          <p:cNvSpPr>
            <a:spLocks noGrp="1"/>
          </p:cNvSpPr>
          <p:nvPr>
            <p:ph idx="1"/>
          </p:nvPr>
        </p:nvSpPr>
        <p:spPr>
          <a:xfrm>
            <a:off x="457200" y="1600200"/>
            <a:ext cx="8229600" cy="4997152"/>
          </a:xfrm>
        </p:spPr>
        <p:txBody>
          <a:bodyPr>
            <a:normAutofit fontScale="92500" lnSpcReduction="10000"/>
          </a:bodyPr>
          <a:lstStyle/>
          <a:p>
            <a:pPr marL="0" indent="457200" algn="just">
              <a:buNone/>
            </a:pPr>
            <a:r>
              <a:rPr lang="uk-UA" dirty="0" smtClean="0">
                <a:solidFill>
                  <a:srgbClr val="0070C0"/>
                </a:solidFill>
              </a:rPr>
              <a:t>Якщо враховувати, що виключні права за своєю природою унікальні, то плату за користування ними не можна визначити за правилом про ціну, яка при порівнянних обставинах переважно стягується за аналогічні товари, роботи, послуги</a:t>
            </a:r>
          </a:p>
          <a:p>
            <a:pPr marL="0" indent="457200" algn="just">
              <a:buNone/>
            </a:pPr>
            <a:r>
              <a:rPr lang="uk-UA" dirty="0" smtClean="0">
                <a:solidFill>
                  <a:srgbClr val="0070C0"/>
                </a:solidFill>
              </a:rPr>
              <a:t>Часто складається </a:t>
            </a:r>
            <a:r>
              <a:rPr lang="uk-UA" b="1" dirty="0" smtClean="0">
                <a:solidFill>
                  <a:srgbClr val="0070C0"/>
                </a:solidFill>
              </a:rPr>
              <a:t>з двох частин</a:t>
            </a:r>
            <a:r>
              <a:rPr lang="uk-UA" dirty="0" smtClean="0">
                <a:solidFill>
                  <a:srgbClr val="0070C0"/>
                </a:solidFill>
              </a:rPr>
              <a:t>: 1) своєрідна </a:t>
            </a:r>
            <a:r>
              <a:rPr lang="uk-UA" b="1" dirty="0" smtClean="0">
                <a:solidFill>
                  <a:srgbClr val="0070C0"/>
                </a:solidFill>
              </a:rPr>
              <a:t>«вхідна плата» </a:t>
            </a:r>
            <a:r>
              <a:rPr lang="uk-UA" dirty="0" smtClean="0">
                <a:solidFill>
                  <a:srgbClr val="0070C0"/>
                </a:solidFill>
              </a:rPr>
              <a:t>за приєднання до фірмової мережі правоволодільця; 2) наступні </a:t>
            </a:r>
            <a:r>
              <a:rPr lang="uk-UA" b="1" dirty="0" smtClean="0">
                <a:solidFill>
                  <a:srgbClr val="0070C0"/>
                </a:solidFill>
              </a:rPr>
              <a:t>періодичні платежі</a:t>
            </a:r>
            <a:r>
              <a:rPr lang="uk-UA" dirty="0" smtClean="0">
                <a:solidFill>
                  <a:srgbClr val="0070C0"/>
                </a:solidFill>
              </a:rPr>
              <a:t> (визначаються за твердою шкалою або в процентах від прибутку)</a:t>
            </a:r>
            <a:endParaRPr lang="uk-UA" b="1" dirty="0" smtClean="0">
              <a:solidFill>
                <a:srgbClr val="0070C0"/>
              </a:solidFill>
            </a:endParaRPr>
          </a:p>
        </p:txBody>
      </p:sp>
    </p:spTree>
    <p:extLst>
      <p:ext uri="{BB962C8B-B14F-4D97-AF65-F5344CB8AC3E}">
        <p14:creationId xmlns:p14="http://schemas.microsoft.com/office/powerpoint/2010/main" val="1990993322"/>
      </p:ext>
    </p:extLst>
  </p:cSld>
  <p:clrMapOvr>
    <a:masterClrMapping/>
  </p:clrMapOvr>
</p:sld>
</file>

<file path=ppt/theme/theme1.xml><?xml version="1.0" encoding="utf-8"?>
<a:theme xmlns:a="http://schemas.openxmlformats.org/drawingml/2006/main" name="Тема Office">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730</TotalTime>
  <Words>1630</Words>
  <Application>Microsoft Office PowerPoint</Application>
  <PresentationFormat>Экран (4:3)</PresentationFormat>
  <Paragraphs>115</Paragraphs>
  <Slides>30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30</vt:i4>
      </vt:variant>
    </vt:vector>
  </HeadingPairs>
  <TitlesOfParts>
    <vt:vector size="34" baseType="lpstr">
      <vt:lpstr>Arial</vt:lpstr>
      <vt:lpstr>Calibri</vt:lpstr>
      <vt:lpstr>Wingdings</vt:lpstr>
      <vt:lpstr>Тема Office</vt:lpstr>
      <vt:lpstr>Договір комерційної концесії</vt:lpstr>
      <vt:lpstr>ПЛАН ЛЕКЦІЙНОГО ЗАНЯТТЯ</vt:lpstr>
      <vt:lpstr>  </vt:lpstr>
      <vt:lpstr>Рекомендовані нормативно-правові акти</vt:lpstr>
      <vt:lpstr>Договір комерційної концесії</vt:lpstr>
      <vt:lpstr>Юридична характеристика</vt:lpstr>
      <vt:lpstr>Істотні умови договору комерційної концесії</vt:lpstr>
      <vt:lpstr>Предмет договору комерційної концесії</vt:lpstr>
      <vt:lpstr>Ціна у договорі комерційної концесії</vt:lpstr>
      <vt:lpstr>Форма договору комерційної концесії</vt:lpstr>
      <vt:lpstr>Сторони договору комерційної концесії</vt:lpstr>
      <vt:lpstr>Обов'язки правоволодільця</vt:lpstr>
      <vt:lpstr>Обов'язки правоволодільця (ст. 1120 ЦК України)</vt:lpstr>
      <vt:lpstr>Відповідальність правоволодільця за вимогами, що пред'являються до користувача. </vt:lpstr>
      <vt:lpstr>Обов'язки користувача (ст. 1121 ЦК України)</vt:lpstr>
      <vt:lpstr>Обов'язки користувача (ЦК України, продовження)</vt:lpstr>
      <vt:lpstr>В договорі комерційної концесії можуть бути передбачені особливі умови</vt:lpstr>
      <vt:lpstr>Дві групи таких особливих умов</vt:lpstr>
      <vt:lpstr>В договорі комерційної концесії можуть бути передбачені особливі умови</vt:lpstr>
      <vt:lpstr>В договорі комерційної концесії можуть бути передбачені особливі умови</vt:lpstr>
      <vt:lpstr>В договорі комерційної концесії можуть бути передбачені особливі умови</vt:lpstr>
      <vt:lpstr>Права користувача</vt:lpstr>
      <vt:lpstr>Припинення договору комерційної концесії</vt:lpstr>
      <vt:lpstr>Припинення договору комерційної концесії</vt:lpstr>
      <vt:lpstr>Збереження чинності договору комерційної концесії у разі зміни сторін </vt:lpstr>
      <vt:lpstr>Наслідки зміни торговельної марки чи іншого позначення правоволодільця</vt:lpstr>
      <vt:lpstr>Наслідки припинення права, користування яким надано за договором комерційної концесії</vt:lpstr>
      <vt:lpstr>Наслідки зміни торговельної марки чи іншого позначення правоволодільця </vt:lpstr>
      <vt:lpstr>Договір комерційної субконцесії  (ст. 1119 ЦК України)</vt:lpstr>
      <vt:lpstr>Дякую за увагу!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Договір зберігання</dc:title>
  <dc:creator>Инна</dc:creator>
  <cp:lastModifiedBy>Инна</cp:lastModifiedBy>
  <cp:revision>79</cp:revision>
  <cp:lastPrinted>2018-11-25T12:08:58Z</cp:lastPrinted>
  <dcterms:created xsi:type="dcterms:W3CDTF">2018-11-24T18:13:05Z</dcterms:created>
  <dcterms:modified xsi:type="dcterms:W3CDTF">2025-12-01T19:07:08Z</dcterms:modified>
</cp:coreProperties>
</file>