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9888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Навчальна дисципліна</a:t>
            </a:r>
            <a:br>
              <a:rPr lang="uk-UA" dirty="0" smtClean="0"/>
            </a:br>
            <a:r>
              <a:rPr lang="uk-UA" dirty="0" smtClean="0"/>
              <a:t> </a:t>
            </a:r>
            <a:r>
              <a:rPr lang="uk-UA" dirty="0" smtClean="0"/>
              <a:t>«ДОСЛІДЖЕННЯ РИНКУ»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221088"/>
            <a:ext cx="8229600" cy="1905075"/>
          </a:xfrm>
        </p:spPr>
        <p:txBody>
          <a:bodyPr/>
          <a:lstStyle/>
          <a:p>
            <a:pPr marL="0" indent="0" algn="r">
              <a:buNone/>
            </a:pPr>
            <a:r>
              <a:rPr lang="uk-UA" dirty="0" smtClean="0"/>
              <a:t>Викладач: </a:t>
            </a:r>
            <a:r>
              <a:rPr lang="uk-UA" dirty="0" err="1" smtClean="0"/>
              <a:t>к.е.н</a:t>
            </a:r>
            <a:r>
              <a:rPr lang="uk-UA" dirty="0" smtClean="0"/>
              <a:t>., доц. </a:t>
            </a:r>
            <a:r>
              <a:rPr lang="uk-UA" dirty="0" err="1" smtClean="0"/>
              <a:t>Хацер</a:t>
            </a:r>
            <a:r>
              <a:rPr lang="uk-UA" dirty="0" smtClean="0"/>
              <a:t> М.В.</a:t>
            </a:r>
            <a:endParaRPr lang="ru-RU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dirty="0" smtClean="0"/>
              <a:t>Кафедра «Підприємництва, менеджменту організацій та логістики»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48680"/>
            <a:ext cx="6400800" cy="5090120"/>
          </a:xfrm>
        </p:spPr>
        <p:txBody>
          <a:bodyPr>
            <a:normAutofit fontScale="40000" lnSpcReduction="20000"/>
          </a:bodyPr>
          <a:lstStyle/>
          <a:p>
            <a:r>
              <a:rPr lang="uk-UA" sz="4500" b="1" dirty="0">
                <a:solidFill>
                  <a:schemeClr val="tx1"/>
                </a:solidFill>
              </a:rPr>
              <a:t>Метою вивчення навчальної дисципліни «Дослідження ринку» </a:t>
            </a:r>
            <a:r>
              <a:rPr lang="uk-UA" sz="4500" dirty="0">
                <a:solidFill>
                  <a:schemeClr val="tx1"/>
                </a:solidFill>
              </a:rPr>
              <a:t>є набуття знань та навичок з теоретико-методологічних, методичних, технологічних і змістовних аспектів організації та виконання досліджень ринку; формування уявлення про можливості використання результатів досліджень ринку для прийняття ефективних організаційних та виробничих рішень.</a:t>
            </a:r>
            <a:endParaRPr lang="uk-UA" dirty="0">
              <a:solidFill>
                <a:schemeClr val="tx1"/>
              </a:solidFill>
            </a:endParaRPr>
          </a:p>
          <a:p>
            <a:endParaRPr lang="uk-UA" dirty="0">
              <a:solidFill>
                <a:schemeClr val="tx1"/>
              </a:solidFill>
            </a:endParaRPr>
          </a:p>
          <a:p>
            <a:r>
              <a:rPr lang="uk-UA" sz="4500" b="1" dirty="0">
                <a:solidFill>
                  <a:schemeClr val="tx1"/>
                </a:solidFill>
              </a:rPr>
              <a:t>Основними завданнями вивчення дисципліни «Дослідження ринку» </a:t>
            </a:r>
            <a:r>
              <a:rPr lang="uk-UA" sz="4500" dirty="0">
                <a:solidFill>
                  <a:schemeClr val="tx1"/>
                </a:solidFill>
              </a:rPr>
              <a:t>є набуття професійної компетентності у розумінні основних категорій дисципліни; розкриття можливостей використання досліджень ринку в господарській діяльності підприємства для підвищення його конкурентоспроможності; висвітлення особливостей здійснення досліджень ринку залежно від їх цілей та напрямів; формування уявлень про комплекс спеціальних методів та технологій, що використовуються при виконанні досліджень ринку; навчання використання результатів досліджень ринку для підвищення ефективності прийняття управлінських рішень.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71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b="1" dirty="0" smtClean="0"/>
              <a:t>У результаті вивчення навчальної дисципліни студент повинен знати: </a:t>
            </a:r>
          </a:p>
          <a:p>
            <a:r>
              <a:rPr lang="uk-UA" dirty="0" smtClean="0"/>
              <a:t>- класифікацію </a:t>
            </a:r>
            <a:r>
              <a:rPr lang="uk-UA" dirty="0"/>
              <a:t>ринків;</a:t>
            </a:r>
          </a:p>
          <a:p>
            <a:r>
              <a:rPr lang="uk-UA" dirty="0" smtClean="0"/>
              <a:t>- основні </a:t>
            </a:r>
            <a:r>
              <a:rPr lang="uk-UA" dirty="0"/>
              <a:t>методи та школи організації досліджень ринку;</a:t>
            </a:r>
          </a:p>
          <a:p>
            <a:r>
              <a:rPr lang="uk-UA" dirty="0" smtClean="0"/>
              <a:t>- відмінності </a:t>
            </a:r>
            <a:r>
              <a:rPr lang="uk-UA" dirty="0" err="1"/>
              <a:t>макро-</a:t>
            </a:r>
            <a:r>
              <a:rPr lang="uk-UA" dirty="0"/>
              <a:t>, </a:t>
            </a:r>
            <a:r>
              <a:rPr lang="uk-UA" dirty="0" err="1"/>
              <a:t>мезо</a:t>
            </a:r>
            <a:r>
              <a:rPr lang="uk-UA" dirty="0"/>
              <a:t> та мікросередовища у дослідженнях ринку;</a:t>
            </a:r>
          </a:p>
          <a:p>
            <a:r>
              <a:rPr lang="uk-UA" dirty="0" smtClean="0"/>
              <a:t>- види </a:t>
            </a:r>
            <a:r>
              <a:rPr lang="uk-UA" dirty="0"/>
              <a:t>та принципи ринкової інформації;</a:t>
            </a:r>
          </a:p>
          <a:p>
            <a:r>
              <a:rPr lang="uk-UA" dirty="0" smtClean="0"/>
              <a:t>- види </a:t>
            </a:r>
            <a:r>
              <a:rPr lang="uk-UA" dirty="0"/>
              <a:t>місткості ринку;</a:t>
            </a:r>
          </a:p>
          <a:p>
            <a:r>
              <a:rPr lang="uk-UA" dirty="0" smtClean="0"/>
              <a:t>- класифікацію </a:t>
            </a:r>
            <a:r>
              <a:rPr lang="uk-UA" dirty="0"/>
              <a:t>кон’юнктури ринку;</a:t>
            </a:r>
          </a:p>
          <a:p>
            <a:r>
              <a:rPr lang="uk-UA" dirty="0" smtClean="0"/>
              <a:t>- типологію </a:t>
            </a:r>
            <a:r>
              <a:rPr lang="uk-UA" dirty="0"/>
              <a:t>конкуренції;</a:t>
            </a:r>
          </a:p>
          <a:p>
            <a:r>
              <a:rPr lang="uk-UA" dirty="0" smtClean="0"/>
              <a:t>- фактори</a:t>
            </a:r>
            <a:r>
              <a:rPr lang="uk-UA" dirty="0"/>
              <a:t>, що обумовлюють стан і розвиток ринку;</a:t>
            </a:r>
          </a:p>
          <a:p>
            <a:r>
              <a:rPr lang="uk-UA" dirty="0" smtClean="0"/>
              <a:t>- сутність </a:t>
            </a:r>
            <a:r>
              <a:rPr lang="uk-UA" dirty="0"/>
              <a:t>та функції маркетингової діяльності;</a:t>
            </a:r>
          </a:p>
          <a:p>
            <a:r>
              <a:rPr lang="uk-UA" dirty="0" smtClean="0"/>
              <a:t>- форми </a:t>
            </a:r>
            <a:r>
              <a:rPr lang="uk-UA" dirty="0"/>
              <a:t>й типи реакцій ринку на маркетингові дії.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4680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b="1" dirty="0" smtClean="0"/>
              <a:t>У результаті вивчення навчальної дисципліни студент повинен вміти: </a:t>
            </a:r>
          </a:p>
          <a:p>
            <a:pPr marL="0" indent="0">
              <a:buNone/>
            </a:pPr>
            <a:r>
              <a:rPr lang="uk-UA" dirty="0" smtClean="0"/>
              <a:t>- розрізняти </a:t>
            </a:r>
            <a:r>
              <a:rPr lang="uk-UA" dirty="0"/>
              <a:t>підходи до вивчення ринків;</a:t>
            </a:r>
          </a:p>
          <a:p>
            <a:pPr marL="0" indent="0">
              <a:buNone/>
            </a:pPr>
            <a:r>
              <a:rPr lang="uk-UA" dirty="0" smtClean="0"/>
              <a:t>- використовувати </a:t>
            </a:r>
            <a:r>
              <a:rPr lang="uk-UA" dirty="0"/>
              <a:t>методи організації досліджень ринку;</a:t>
            </a:r>
          </a:p>
          <a:p>
            <a:pPr marL="0" indent="0">
              <a:buNone/>
            </a:pPr>
            <a:r>
              <a:rPr lang="uk-UA" dirty="0" smtClean="0"/>
              <a:t>- оцінювати </a:t>
            </a:r>
            <a:r>
              <a:rPr lang="uk-UA" dirty="0" err="1"/>
              <a:t>макро-</a:t>
            </a:r>
            <a:r>
              <a:rPr lang="uk-UA" dirty="0"/>
              <a:t>, </a:t>
            </a:r>
            <a:r>
              <a:rPr lang="uk-UA" dirty="0" err="1"/>
              <a:t>мезо-</a:t>
            </a:r>
            <a:r>
              <a:rPr lang="uk-UA" dirty="0"/>
              <a:t>, мікросередовище у дослідження ринку;</a:t>
            </a:r>
          </a:p>
          <a:p>
            <a:pPr marL="0" indent="0">
              <a:buNone/>
            </a:pPr>
            <a:r>
              <a:rPr lang="uk-UA" dirty="0" smtClean="0"/>
              <a:t>- збирати </a:t>
            </a:r>
            <a:r>
              <a:rPr lang="uk-UA" dirty="0"/>
              <a:t>ринкову інформацію;</a:t>
            </a:r>
          </a:p>
          <a:p>
            <a:pPr marL="0" indent="0">
              <a:buNone/>
            </a:pPr>
            <a:r>
              <a:rPr lang="uk-UA" dirty="0"/>
              <a:t>- проводити сегментацію ринку;</a:t>
            </a:r>
          </a:p>
          <a:p>
            <a:pPr marL="0" indent="0">
              <a:buNone/>
            </a:pPr>
            <a:r>
              <a:rPr lang="uk-UA" dirty="0"/>
              <a:t>- досліджувати кон’юнктуру ринку;</a:t>
            </a:r>
          </a:p>
          <a:p>
            <a:pPr marL="0" indent="0">
              <a:buNone/>
            </a:pPr>
            <a:r>
              <a:rPr lang="uk-UA" dirty="0"/>
              <a:t>- проводити конкурентний аналіз;</a:t>
            </a:r>
          </a:p>
          <a:p>
            <a:pPr marL="0" indent="0">
              <a:buNone/>
            </a:pPr>
            <a:r>
              <a:rPr lang="uk-UA" dirty="0"/>
              <a:t>- аналізувати динаміку, стійкість та коливання ринку;</a:t>
            </a:r>
          </a:p>
          <a:p>
            <a:pPr marL="0" indent="0">
              <a:buNone/>
            </a:pPr>
            <a:r>
              <a:rPr lang="uk-UA" dirty="0"/>
              <a:t>- проводити маркетингові дослідження;</a:t>
            </a:r>
          </a:p>
          <a:p>
            <a:pPr marL="0" indent="0">
              <a:buNone/>
            </a:pPr>
            <a:r>
              <a:rPr lang="uk-UA" dirty="0"/>
              <a:t>- надати характеристику моделей реакції ринку на маркетингові дії.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100" b="1" dirty="0" smtClean="0"/>
              <a:t>Згідно з вимогами освітньо-професійної  програми студенти повинні досягти таких </a:t>
            </a:r>
            <a:r>
              <a:rPr lang="uk-UA" sz="2100" b="1" dirty="0" err="1" smtClean="0"/>
              <a:t>компетентностей</a:t>
            </a:r>
            <a:r>
              <a:rPr lang="uk-UA" sz="2100" b="1" dirty="0" smtClean="0"/>
              <a:t>: </a:t>
            </a:r>
          </a:p>
          <a:p>
            <a:pPr marL="0" indent="0">
              <a:buNone/>
            </a:pPr>
            <a:r>
              <a:rPr lang="uk-UA" sz="2100" dirty="0" smtClean="0"/>
              <a:t>- Здатність </a:t>
            </a:r>
            <a:r>
              <a:rPr lang="uk-UA" sz="2100" dirty="0"/>
              <a:t>працювати в команді та налагоджувати міжособистісну взаємодію при вирішенні професійних завдань.</a:t>
            </a:r>
          </a:p>
          <a:p>
            <a:pPr marL="0" indent="0">
              <a:buNone/>
            </a:pPr>
            <a:r>
              <a:rPr lang="uk-UA" sz="2100" dirty="0" smtClean="0"/>
              <a:t>- Здатність </a:t>
            </a:r>
            <a:r>
              <a:rPr lang="uk-UA" sz="2100" dirty="0"/>
              <a:t>створювати та організовувати ефективні комунікації в процесі управління.</a:t>
            </a:r>
          </a:p>
          <a:p>
            <a:pPr marL="0" indent="0">
              <a:buNone/>
            </a:pPr>
            <a:r>
              <a:rPr lang="uk-UA" sz="2100" dirty="0" smtClean="0"/>
              <a:t>- Здатність </a:t>
            </a:r>
            <a:r>
              <a:rPr lang="uk-UA" sz="2100" dirty="0"/>
              <a:t>до адаптації, креативності, генерування ідей та дій у новій ситуації.</a:t>
            </a:r>
          </a:p>
          <a:p>
            <a:pPr marL="0" indent="0">
              <a:buNone/>
            </a:pPr>
            <a:r>
              <a:rPr lang="uk-UA" sz="2100" dirty="0" smtClean="0"/>
              <a:t>- Здатність </a:t>
            </a:r>
            <a:r>
              <a:rPr lang="uk-UA" sz="2100" dirty="0"/>
              <a:t>діяти на основі етичних міркувань, соціально відповідально і свідомо.</a:t>
            </a:r>
          </a:p>
          <a:p>
            <a:pPr marL="0" indent="0">
              <a:buNone/>
            </a:pPr>
            <a:r>
              <a:rPr lang="uk-UA" sz="2100" smtClean="0"/>
              <a:t>- Здатність </a:t>
            </a:r>
            <a:r>
              <a:rPr lang="uk-UA" sz="2100" dirty="0"/>
              <a:t>аналізувати результати діяльності суб’єктів господарювання на ринках, зіставляти їх з факторами впливу зовнішнього та внутрішнього середовища, визначати перспективи розвитку ринків.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384</Words>
  <Application>Microsoft Office PowerPoint</Application>
  <PresentationFormat>Экран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Навчальна дисципліна  «ДОСЛІДЖЕННЯ РИНКУ»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6</cp:revision>
  <dcterms:created xsi:type="dcterms:W3CDTF">2020-08-26T06:53:27Z</dcterms:created>
  <dcterms:modified xsi:type="dcterms:W3CDTF">2021-09-07T14:04:00Z</dcterms:modified>
</cp:coreProperties>
</file>