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79" r:id="rId3"/>
    <p:sldId id="260" r:id="rId4"/>
    <p:sldId id="280" r:id="rId5"/>
    <p:sldId id="281" r:id="rId6"/>
    <p:sldId id="266" r:id="rId7"/>
    <p:sldId id="276" r:id="rId8"/>
    <p:sldId id="275" r:id="rId9"/>
    <p:sldId id="277" r:id="rId10"/>
    <p:sldId id="267" r:id="rId11"/>
    <p:sldId id="268" r:id="rId12"/>
    <p:sldId id="269" r:id="rId13"/>
    <p:sldId id="278" r:id="rId14"/>
    <p:sldId id="270" r:id="rId15"/>
    <p:sldId id="271" r:id="rId16"/>
    <p:sldId id="272" r:id="rId17"/>
    <p:sldId id="288" r:id="rId18"/>
    <p:sldId id="287" r:id="rId19"/>
    <p:sldId id="289" r:id="rId20"/>
    <p:sldId id="273" r:id="rId21"/>
    <p:sldId id="274" r:id="rId22"/>
    <p:sldId id="259" r:id="rId23"/>
    <p:sldId id="264" r:id="rId24"/>
    <p:sldId id="258" r:id="rId25"/>
    <p:sldId id="263" r:id="rId26"/>
    <p:sldId id="282" r:id="rId27"/>
    <p:sldId id="283" r:id="rId28"/>
    <p:sldId id="290" r:id="rId29"/>
    <p:sldId id="291" r:id="rId30"/>
    <p:sldId id="284" r:id="rId31"/>
    <p:sldId id="285" r:id="rId32"/>
    <p:sldId id="286" r:id="rId33"/>
    <p:sldId id="262" r:id="rId34"/>
    <p:sldId id="26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D12BE-886D-45F5-AE06-E4D05BB4BFC5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A1A54-AFD4-40E9-A803-A17385E0A1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54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A1A54-AFD4-40E9-A803-A17385E0A1D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85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09420" y="-171400"/>
            <a:ext cx="4067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Фізична</a:t>
            </a:r>
            <a:r>
              <a:rPr lang="ru-RU" sz="54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реабілітація</a:t>
            </a:r>
            <a:r>
              <a:rPr lang="ru-RU" sz="54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людей </a:t>
            </a:r>
            <a:r>
              <a:rPr lang="ru-RU" sz="5400" b="1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похилого</a:t>
            </a:r>
            <a:r>
              <a:rPr lang="ru-RU" sz="54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віку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8663" y="6021288"/>
            <a:ext cx="2855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</a:pPr>
            <a:r>
              <a:rPr lang="uk-UA" sz="2200" dirty="0">
                <a:solidFill>
                  <a:srgbClr val="073E87"/>
                </a:solidFill>
              </a:rPr>
              <a:t>Робота Матвієнко Р. Г.</a:t>
            </a:r>
            <a:endParaRPr lang="ru-RU" sz="2200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35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980728"/>
            <a:ext cx="5832648" cy="3951288"/>
          </a:xfrm>
        </p:spPr>
        <p:txBody>
          <a:bodyPr>
            <a:normAutofit/>
          </a:bodyPr>
          <a:lstStyle/>
          <a:p>
            <a:r>
              <a:rPr lang="ru-RU" dirty="0" err="1" smtClean="0"/>
              <a:t>елементарні</a:t>
            </a:r>
            <a:r>
              <a:rPr lang="ru-RU" dirty="0" smtClean="0"/>
              <a:t> </a:t>
            </a:r>
            <a:r>
              <a:rPr lang="ru-RU" dirty="0" err="1"/>
              <a:t>вправи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розтягування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розслаблення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вправи</a:t>
            </a:r>
            <a:r>
              <a:rPr lang="ru-RU" dirty="0" smtClean="0"/>
              <a:t> </a:t>
            </a:r>
            <a:r>
              <a:rPr lang="ru-RU" dirty="0"/>
              <a:t>з палками, булавами, гантелями, </a:t>
            </a:r>
            <a:r>
              <a:rPr lang="ru-RU" dirty="0" err="1"/>
              <a:t>набивними</a:t>
            </a:r>
            <a:r>
              <a:rPr lang="ru-RU" dirty="0"/>
              <a:t> </a:t>
            </a:r>
            <a:r>
              <a:rPr lang="ru-RU" dirty="0" err="1" smtClean="0"/>
              <a:t>м‘ячами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шведській</a:t>
            </a:r>
            <a:r>
              <a:rPr lang="ru-RU" dirty="0"/>
              <a:t> </a:t>
            </a:r>
            <a:r>
              <a:rPr lang="ru-RU" dirty="0" err="1"/>
              <a:t>стінці</a:t>
            </a:r>
            <a:r>
              <a:rPr lang="ru-RU" dirty="0"/>
              <a:t>, </a:t>
            </a:r>
            <a:r>
              <a:rPr lang="ru-RU" dirty="0" err="1"/>
              <a:t>лавочці</a:t>
            </a:r>
            <a:r>
              <a:rPr lang="ru-RU" dirty="0"/>
              <a:t>, </a:t>
            </a:r>
            <a:r>
              <a:rPr lang="ru-RU" dirty="0" err="1"/>
              <a:t>бревні</a:t>
            </a:r>
            <a:r>
              <a:rPr lang="ru-RU" dirty="0"/>
              <a:t> – </a:t>
            </a:r>
            <a:r>
              <a:rPr lang="ru-RU" dirty="0" err="1"/>
              <a:t>змішані</a:t>
            </a:r>
            <a:r>
              <a:rPr lang="ru-RU" dirty="0"/>
              <a:t> ваги і </a:t>
            </a:r>
            <a:r>
              <a:rPr lang="ru-RU" dirty="0" err="1"/>
              <a:t>упори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вправи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опір</a:t>
            </a:r>
            <a:r>
              <a:rPr lang="ru-RU" dirty="0"/>
              <a:t> з партнером, </a:t>
            </a:r>
            <a:r>
              <a:rPr lang="ru-RU" dirty="0" err="1"/>
              <a:t>кидаючи</a:t>
            </a:r>
            <a:r>
              <a:rPr lang="ru-RU" dirty="0"/>
              <a:t> і </a:t>
            </a:r>
            <a:r>
              <a:rPr lang="ru-RU" dirty="0" err="1"/>
              <a:t>ловлячи</a:t>
            </a:r>
            <a:r>
              <a:rPr lang="ru-RU" dirty="0"/>
              <a:t> </a:t>
            </a:r>
            <a:r>
              <a:rPr lang="ru-RU" dirty="0" err="1"/>
              <a:t>м‘яча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рівновагу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1393" y="908720"/>
            <a:ext cx="3157383" cy="20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err="1"/>
              <a:t>Основна</a:t>
            </a:r>
            <a:r>
              <a:rPr lang="ru-RU" sz="2800" dirty="0"/>
              <a:t> </a:t>
            </a:r>
            <a:r>
              <a:rPr lang="ru-RU" sz="2800" dirty="0" err="1"/>
              <a:t>гімнастика</a:t>
            </a:r>
            <a:r>
              <a:rPr lang="ru-RU" sz="2800" dirty="0"/>
              <a:t>: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3885456" cy="25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761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785" y="692696"/>
            <a:ext cx="8507288" cy="2160239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 err="1" smtClean="0"/>
              <a:t>Звичайно</a:t>
            </a:r>
            <a:r>
              <a:rPr lang="ru-RU" b="0" dirty="0"/>
              <a:t>, </a:t>
            </a:r>
            <a:r>
              <a:rPr lang="ru-RU" b="0" dirty="0" err="1"/>
              <a:t>спортивну</a:t>
            </a:r>
            <a:r>
              <a:rPr lang="ru-RU" b="0" dirty="0"/>
              <a:t> ходьбу складно </a:t>
            </a:r>
            <a:r>
              <a:rPr lang="ru-RU" b="0" dirty="0" err="1"/>
              <a:t>віднести</a:t>
            </a:r>
            <a:r>
              <a:rPr lang="ru-RU" b="0" dirty="0"/>
              <a:t> до таких </a:t>
            </a:r>
            <a:r>
              <a:rPr lang="ru-RU" b="0" dirty="0" err="1"/>
              <a:t>фізичних</a:t>
            </a:r>
            <a:r>
              <a:rPr lang="ru-RU" b="0" dirty="0"/>
              <a:t> </a:t>
            </a:r>
            <a:r>
              <a:rPr lang="ru-RU" b="0" dirty="0" err="1"/>
              <a:t>вправ</a:t>
            </a:r>
            <a:r>
              <a:rPr lang="ru-RU" b="0" dirty="0"/>
              <a:t>, як йога </a:t>
            </a:r>
            <a:r>
              <a:rPr lang="ru-RU" b="0" dirty="0" err="1"/>
              <a:t>або</a:t>
            </a:r>
            <a:r>
              <a:rPr lang="ru-RU" b="0" dirty="0"/>
              <a:t> Тай-</a:t>
            </a:r>
            <a:r>
              <a:rPr lang="ru-RU" b="0" dirty="0" err="1"/>
              <a:t>Чі</a:t>
            </a:r>
            <a:r>
              <a:rPr lang="ru-RU" b="0" dirty="0"/>
              <a:t>, </a:t>
            </a:r>
            <a:r>
              <a:rPr lang="ru-RU" b="0" dirty="0" err="1"/>
              <a:t>тим</a:t>
            </a:r>
            <a:r>
              <a:rPr lang="ru-RU" b="0" dirty="0"/>
              <a:t> не </a:t>
            </a:r>
            <a:r>
              <a:rPr lang="ru-RU" b="0" dirty="0" err="1"/>
              <a:t>менш</a:t>
            </a:r>
            <a:r>
              <a:rPr lang="ru-RU" b="0" dirty="0"/>
              <a:t>, вона є одним з </a:t>
            </a:r>
            <a:r>
              <a:rPr lang="ru-RU" b="0" dirty="0" err="1"/>
              <a:t>дієвих</a:t>
            </a:r>
            <a:r>
              <a:rPr lang="ru-RU" b="0" dirty="0"/>
              <a:t> </a:t>
            </a:r>
            <a:r>
              <a:rPr lang="ru-RU" b="0" dirty="0" err="1"/>
              <a:t>способів</a:t>
            </a:r>
            <a:r>
              <a:rPr lang="ru-RU" b="0" dirty="0"/>
              <a:t> </a:t>
            </a:r>
            <a:r>
              <a:rPr lang="ru-RU" b="0" dirty="0" err="1"/>
              <a:t>оздоровлення</a:t>
            </a:r>
            <a:r>
              <a:rPr lang="ru-RU" b="0" dirty="0"/>
              <a:t> </a:t>
            </a:r>
            <a:r>
              <a:rPr lang="ru-RU" b="0" dirty="0" err="1"/>
              <a:t>організму</a:t>
            </a:r>
            <a:r>
              <a:rPr lang="ru-RU" b="0" dirty="0"/>
              <a:t> і </a:t>
            </a:r>
            <a:r>
              <a:rPr lang="ru-RU" b="0" dirty="0" err="1"/>
              <a:t>підвищення</a:t>
            </a:r>
            <a:r>
              <a:rPr lang="ru-RU" b="0" dirty="0"/>
              <a:t> </a:t>
            </a:r>
            <a:r>
              <a:rPr lang="ru-RU" b="0" dirty="0" err="1"/>
              <a:t>витривалості</a:t>
            </a:r>
            <a:r>
              <a:rPr lang="ru-RU" b="0" dirty="0"/>
              <a:t>. </a:t>
            </a:r>
            <a:r>
              <a:rPr lang="ru-RU" b="0" dirty="0" err="1"/>
              <a:t>Крім</a:t>
            </a:r>
            <a:r>
              <a:rPr lang="ru-RU" b="0" dirty="0"/>
              <a:t> того, </a:t>
            </a:r>
            <a:r>
              <a:rPr lang="ru-RU" b="0" dirty="0" err="1"/>
              <a:t>заняття</a:t>
            </a:r>
            <a:r>
              <a:rPr lang="ru-RU" b="0" dirty="0"/>
              <a:t> </a:t>
            </a:r>
            <a:r>
              <a:rPr lang="ru-RU" b="0" dirty="0" err="1"/>
              <a:t>ходьбою</a:t>
            </a:r>
            <a:r>
              <a:rPr lang="ru-RU" b="0" dirty="0"/>
              <a:t> </a:t>
            </a:r>
            <a:r>
              <a:rPr lang="ru-RU" b="0" dirty="0" err="1"/>
              <a:t>тонізують</a:t>
            </a:r>
            <a:r>
              <a:rPr lang="ru-RU" b="0" dirty="0"/>
              <a:t> </a:t>
            </a:r>
            <a:r>
              <a:rPr lang="ru-RU" b="0" dirty="0" err="1"/>
              <a:t>серцевий</a:t>
            </a:r>
            <a:r>
              <a:rPr lang="ru-RU" b="0" dirty="0"/>
              <a:t> </a:t>
            </a:r>
            <a:r>
              <a:rPr lang="ru-RU" b="0" dirty="0" err="1"/>
              <a:t>м’яз</a:t>
            </a:r>
            <a:r>
              <a:rPr lang="ru-RU" b="0" dirty="0"/>
              <a:t>, </a:t>
            </a:r>
            <a:r>
              <a:rPr lang="ru-RU" b="0" dirty="0" err="1"/>
              <a:t>зберігаючи</a:t>
            </a:r>
            <a:r>
              <a:rPr lang="ru-RU" b="0" dirty="0"/>
              <a:t> </a:t>
            </a:r>
            <a:r>
              <a:rPr lang="ru-RU" b="0" dirty="0" err="1"/>
              <a:t>його</a:t>
            </a:r>
            <a:r>
              <a:rPr lang="ru-RU" b="0" dirty="0"/>
              <a:t> </a:t>
            </a:r>
            <a:r>
              <a:rPr lang="ru-RU" b="0" dirty="0" err="1"/>
              <a:t>здоровим</a:t>
            </a:r>
            <a:r>
              <a:rPr lang="ru-RU" b="0" dirty="0"/>
              <a:t>.</a:t>
            </a:r>
          </a:p>
          <a:p>
            <a:endParaRPr lang="ru-RU" b="0" dirty="0"/>
          </a:p>
          <a:p>
            <a:r>
              <a:rPr lang="ru-RU" b="0" dirty="0" smtClean="0"/>
              <a:t>На </a:t>
            </a:r>
            <a:r>
              <a:rPr lang="ru-RU" b="0" dirty="0" err="1"/>
              <a:t>відміну</a:t>
            </a:r>
            <a:r>
              <a:rPr lang="ru-RU" b="0" dirty="0"/>
              <a:t> </a:t>
            </a:r>
            <a:r>
              <a:rPr lang="ru-RU" b="0" dirty="0" err="1"/>
              <a:t>від</a:t>
            </a:r>
            <a:r>
              <a:rPr lang="ru-RU" b="0" dirty="0"/>
              <a:t> </a:t>
            </a:r>
            <a:r>
              <a:rPr lang="ru-RU" b="0" dirty="0" err="1"/>
              <a:t>інших</a:t>
            </a:r>
            <a:r>
              <a:rPr lang="ru-RU" b="0" dirty="0"/>
              <a:t> </a:t>
            </a:r>
            <a:r>
              <a:rPr lang="ru-RU" b="0" dirty="0" err="1"/>
              <a:t>фізкультурних</a:t>
            </a:r>
            <a:r>
              <a:rPr lang="ru-RU" b="0" dirty="0"/>
              <a:t> </a:t>
            </a:r>
            <a:r>
              <a:rPr lang="ru-RU" b="0" dirty="0" err="1"/>
              <a:t>напрямків</a:t>
            </a:r>
            <a:r>
              <a:rPr lang="ru-RU" b="0" dirty="0"/>
              <a:t>, </a:t>
            </a:r>
            <a:r>
              <a:rPr lang="ru-RU" b="0" dirty="0" err="1"/>
              <a:t>ходьбою</a:t>
            </a:r>
            <a:r>
              <a:rPr lang="ru-RU" b="0" dirty="0"/>
              <a:t> не </a:t>
            </a:r>
            <a:r>
              <a:rPr lang="ru-RU" b="0" dirty="0" err="1"/>
              <a:t>обов’язково</a:t>
            </a:r>
            <a:r>
              <a:rPr lang="ru-RU" b="0" dirty="0"/>
              <a:t> </a:t>
            </a:r>
            <a:r>
              <a:rPr lang="ru-RU" b="0" dirty="0" err="1"/>
              <a:t>займатися</a:t>
            </a:r>
            <a:r>
              <a:rPr lang="ru-RU" b="0" dirty="0"/>
              <a:t> в </a:t>
            </a:r>
            <a:r>
              <a:rPr lang="ru-RU" b="0" dirty="0" err="1"/>
              <a:t>групах</a:t>
            </a:r>
            <a:r>
              <a:rPr lang="ru-RU" b="0" dirty="0"/>
              <a:t>, </a:t>
            </a:r>
            <a:r>
              <a:rPr lang="ru-RU" b="0" dirty="0" err="1"/>
              <a:t>це</a:t>
            </a:r>
            <a:r>
              <a:rPr lang="ru-RU" b="0" dirty="0"/>
              <a:t> </a:t>
            </a:r>
            <a:r>
              <a:rPr lang="ru-RU" b="0" dirty="0" err="1"/>
              <a:t>можна</a:t>
            </a:r>
            <a:r>
              <a:rPr lang="ru-RU" b="0" dirty="0"/>
              <a:t> </a:t>
            </a:r>
            <a:r>
              <a:rPr lang="ru-RU" b="0" dirty="0" err="1"/>
              <a:t>робити</a:t>
            </a:r>
            <a:r>
              <a:rPr lang="ru-RU" b="0" dirty="0"/>
              <a:t> </a:t>
            </a:r>
            <a:r>
              <a:rPr lang="ru-RU" b="0" dirty="0" err="1"/>
              <a:t>індивідуально</a:t>
            </a:r>
            <a:r>
              <a:rPr lang="ru-RU" b="0" dirty="0"/>
              <a:t>.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117558320"/>
              </p:ext>
            </p:extLst>
          </p:nvPr>
        </p:nvGraphicFramePr>
        <p:xfrm>
          <a:off x="179512" y="2996955"/>
          <a:ext cx="5040558" cy="2917821"/>
        </p:xfrm>
        <a:graphic>
          <a:graphicData uri="http://schemas.openxmlformats.org/drawingml/2006/table">
            <a:tbl>
              <a:tblPr/>
              <a:tblGrid>
                <a:gridCol w="703648"/>
                <a:gridCol w="832200"/>
                <a:gridCol w="832200"/>
                <a:gridCol w="967516"/>
                <a:gridCol w="967516"/>
                <a:gridCol w="737478"/>
              </a:tblGrid>
              <a:tr h="324202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err="1">
                          <a:effectLst/>
                          <a:latin typeface="open_sansregular"/>
                        </a:rPr>
                        <a:t>Тижні</a:t>
                      </a:r>
                      <a:endParaRPr lang="ru-RU" sz="1000" dirty="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Темп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8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Спокійно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err="1">
                          <a:effectLst/>
                          <a:latin typeface="open_sansregular"/>
                        </a:rPr>
                        <a:t>Прискорено</a:t>
                      </a:r>
                      <a:endParaRPr lang="ru-RU" sz="1000" dirty="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Спокійно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Прискорено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Спокійно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1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2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-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-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3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open_sansregular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4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5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4202">
                <a:tc>
                  <a:txBody>
                    <a:bodyPr/>
                    <a:lstStyle/>
                    <a:p>
                      <a:pPr algn="ctr"/>
                      <a:r>
                        <a:rPr lang="ru-RU" sz="1000" b="1">
                          <a:effectLst/>
                          <a:latin typeface="open_sansregular"/>
                        </a:rPr>
                        <a:t>6</a:t>
                      </a:r>
                      <a:endParaRPr lang="ru-RU" sz="1000">
                        <a:effectLst/>
                        <a:latin typeface="open_sansregula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open_sansregular"/>
                        </a:rPr>
                        <a:t>-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open_sansregular"/>
                        </a:rPr>
                        <a:t>-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51520" y="6021288"/>
            <a:ext cx="8136904" cy="692696"/>
          </a:xfrm>
        </p:spPr>
        <p:txBody>
          <a:bodyPr>
            <a:normAutofit/>
          </a:bodyPr>
          <a:lstStyle/>
          <a:p>
            <a:r>
              <a:rPr lang="ru-RU" dirty="0"/>
              <a:t>Для </a:t>
            </a:r>
            <a:r>
              <a:rPr lang="ru-RU" dirty="0" err="1"/>
              <a:t>самостійних</a:t>
            </a:r>
            <a:r>
              <a:rPr lang="ru-RU" dirty="0"/>
              <a:t> занять,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графік</a:t>
            </a:r>
            <a:r>
              <a:rPr lang="ru-RU" dirty="0"/>
              <a:t> 6-го </a:t>
            </a:r>
            <a:r>
              <a:rPr lang="ru-RU" dirty="0" err="1"/>
              <a:t>тижня</a:t>
            </a:r>
            <a:r>
              <a:rPr lang="ru-RU" dirty="0"/>
              <a:t>,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збільшуючи</a:t>
            </a:r>
            <a:r>
              <a:rPr lang="ru-RU" dirty="0"/>
              <a:t> </a:t>
            </a:r>
            <a:r>
              <a:rPr lang="ru-RU" dirty="0" err="1"/>
              <a:t>загальну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до 60хв.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Спортивна ходьба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407" y="3284984"/>
            <a:ext cx="3467101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692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1556792"/>
            <a:ext cx="3346704" cy="2743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– </a:t>
            </a:r>
            <a:r>
              <a:rPr lang="ru-RU" sz="2000" dirty="0"/>
              <a:t>до 3-4 км, </a:t>
            </a:r>
            <a:r>
              <a:rPr lang="ru-RU" sz="2000" dirty="0" err="1"/>
              <a:t>тривалість</a:t>
            </a:r>
            <a:r>
              <a:rPr lang="ru-RU" sz="2000" dirty="0"/>
              <a:t> 30-50хв (ІІІ </a:t>
            </a:r>
            <a:r>
              <a:rPr lang="ru-RU" sz="2000" dirty="0" err="1"/>
              <a:t>група</a:t>
            </a:r>
            <a:r>
              <a:rPr lang="ru-RU" sz="2000" dirty="0"/>
              <a:t>), </a:t>
            </a:r>
            <a:endParaRPr lang="ru-RU" sz="2000" dirty="0" smtClean="0"/>
          </a:p>
          <a:p>
            <a:r>
              <a:rPr lang="ru-RU" sz="2000" dirty="0" smtClean="0"/>
              <a:t>до </a:t>
            </a:r>
            <a:r>
              <a:rPr lang="ru-RU" sz="2000" dirty="0"/>
              <a:t>5км 60-75хв (ІІ </a:t>
            </a:r>
            <a:r>
              <a:rPr lang="ru-RU" sz="2000" dirty="0" err="1"/>
              <a:t>група</a:t>
            </a:r>
            <a:r>
              <a:rPr lang="ru-RU" sz="2000" dirty="0"/>
              <a:t>), </a:t>
            </a:r>
            <a:endParaRPr lang="ru-RU" sz="2000" dirty="0" smtClean="0"/>
          </a:p>
          <a:p>
            <a:r>
              <a:rPr lang="ru-RU" sz="2000" dirty="0" smtClean="0"/>
              <a:t>7-10км </a:t>
            </a:r>
            <a:r>
              <a:rPr lang="ru-RU" sz="2000" dirty="0"/>
              <a:t>і 70-100хв (І </a:t>
            </a:r>
            <a:r>
              <a:rPr lang="ru-RU" sz="2000" dirty="0" err="1" smtClean="0"/>
              <a:t>група</a:t>
            </a:r>
            <a:r>
              <a:rPr lang="ru-RU" sz="2000" dirty="0"/>
              <a:t>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512511" cy="1143000"/>
          </a:xfrm>
        </p:spPr>
        <p:txBody>
          <a:bodyPr/>
          <a:lstStyle/>
          <a:p>
            <a:r>
              <a:rPr lang="ru-RU" sz="2800" dirty="0" smtClean="0"/>
              <a:t>Ходьба в </a:t>
            </a:r>
            <a:r>
              <a:rPr lang="ru-RU" sz="2800" dirty="0" err="1"/>
              <a:t>формі</a:t>
            </a:r>
            <a:r>
              <a:rPr lang="ru-RU" sz="2800" dirty="0"/>
              <a:t> </a:t>
            </a:r>
            <a:r>
              <a:rPr lang="ru-RU" sz="2800" dirty="0" err="1"/>
              <a:t>прогулянок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24"/>
          <a:stretch/>
        </p:blipFill>
        <p:spPr bwMode="auto">
          <a:xfrm>
            <a:off x="4716016" y="1628800"/>
            <a:ext cx="3896871" cy="264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" y="3930284"/>
            <a:ext cx="4215383" cy="251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215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5218912" cy="2743200"/>
          </a:xfrm>
        </p:spPr>
        <p:txBody>
          <a:bodyPr>
            <a:noAutofit/>
          </a:bodyPr>
          <a:lstStyle/>
          <a:p>
            <a:r>
              <a:rPr lang="ru-RU" dirty="0" smtClean="0"/>
              <a:t>- </a:t>
            </a: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для </a:t>
            </a:r>
            <a:r>
              <a:rPr lang="ru-RU" dirty="0" err="1"/>
              <a:t>м'язів</a:t>
            </a:r>
            <a:r>
              <a:rPr lang="ru-RU" dirty="0"/>
              <a:t> в </a:t>
            </a:r>
            <a:r>
              <a:rPr lang="ru-RU" dirty="0" err="1"/>
              <a:t>поєднанні</a:t>
            </a:r>
            <a:r>
              <a:rPr lang="ru-RU" dirty="0"/>
              <a:t> з </a:t>
            </a:r>
            <a:r>
              <a:rPr lang="ru-RU" dirty="0" err="1"/>
              <a:t>дихальними</a:t>
            </a:r>
            <a:r>
              <a:rPr lang="ru-RU" dirty="0"/>
              <a:t> </a:t>
            </a:r>
            <a:r>
              <a:rPr lang="ru-RU" dirty="0" err="1"/>
              <a:t>вправами</a:t>
            </a:r>
            <a:r>
              <a:rPr lang="ru-RU" dirty="0"/>
              <a:t> - </a:t>
            </a:r>
            <a:r>
              <a:rPr lang="ru-RU" dirty="0" err="1"/>
              <a:t>тренує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r>
              <a:rPr lang="ru-RU" dirty="0"/>
              <a:t>, </a:t>
            </a:r>
            <a:r>
              <a:rPr lang="ru-RU" dirty="0" err="1"/>
              <a:t>серце</a:t>
            </a:r>
            <a:r>
              <a:rPr lang="ru-RU" dirty="0"/>
              <a:t> і </a:t>
            </a:r>
            <a:r>
              <a:rPr lang="ru-RU" dirty="0" err="1"/>
              <a:t>м'язи</a:t>
            </a:r>
            <a:r>
              <a:rPr lang="ru-RU" dirty="0"/>
              <a:t> і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залишатися</a:t>
            </a:r>
            <a:r>
              <a:rPr lang="ru-RU" dirty="0"/>
              <a:t> людям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рухливими</a:t>
            </a:r>
            <a:r>
              <a:rPr lang="ru-RU" dirty="0"/>
              <a:t> і </a:t>
            </a:r>
            <a:r>
              <a:rPr lang="ru-RU" dirty="0" err="1"/>
              <a:t>незалежними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сторонньої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хорошу</a:t>
            </a:r>
            <a:r>
              <a:rPr lang="ru-RU" dirty="0"/>
              <a:t> </a:t>
            </a:r>
            <a:r>
              <a:rPr lang="ru-RU" dirty="0" err="1"/>
              <a:t>фізичну</a:t>
            </a:r>
            <a:r>
              <a:rPr lang="ru-RU" dirty="0"/>
              <a:t> форму за </a:t>
            </a:r>
            <a:r>
              <a:rPr lang="ru-RU" dirty="0" err="1"/>
              <a:t>допомогою</a:t>
            </a:r>
            <a:r>
              <a:rPr lang="ru-RU" dirty="0"/>
              <a:t> будь </a:t>
            </a:r>
            <a:r>
              <a:rPr lang="ru-RU" dirty="0" err="1"/>
              <a:t>деятельсноті</a:t>
            </a:r>
            <a:r>
              <a:rPr lang="ru-RU" dirty="0"/>
              <a:t>, яка </a:t>
            </a:r>
            <a:r>
              <a:rPr lang="ru-RU" dirty="0" err="1"/>
              <a:t>підвищує</a:t>
            </a:r>
            <a:r>
              <a:rPr lang="ru-RU" dirty="0"/>
              <a:t> частоту </a:t>
            </a:r>
            <a:r>
              <a:rPr lang="ru-RU" dirty="0" err="1"/>
              <a:t>серцевих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: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ходьбою</a:t>
            </a:r>
            <a:r>
              <a:rPr lang="ru-RU" dirty="0"/>
              <a:t>, </a:t>
            </a:r>
            <a:r>
              <a:rPr lang="ru-RU" dirty="0" err="1"/>
              <a:t>їздою</a:t>
            </a:r>
            <a:r>
              <a:rPr lang="ru-RU" dirty="0"/>
              <a:t> на </a:t>
            </a:r>
            <a:r>
              <a:rPr lang="ru-RU" dirty="0" err="1"/>
              <a:t>велосипеді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плаванням</a:t>
            </a:r>
            <a:r>
              <a:rPr lang="ru-RU" dirty="0"/>
              <a:t>, і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відчувати</a:t>
            </a:r>
            <a:r>
              <a:rPr lang="ru-RU" dirty="0"/>
              <a:t> себе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задиханим</a:t>
            </a:r>
            <a:r>
              <a:rPr lang="ru-RU" dirty="0"/>
              <a:t>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4128" y="404664"/>
            <a:ext cx="2900759" cy="290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3344159" cy="1143000"/>
          </a:xfrm>
        </p:spPr>
        <p:txBody>
          <a:bodyPr/>
          <a:lstStyle/>
          <a:p>
            <a:r>
              <a:rPr lang="ru-RU" sz="2800" dirty="0" err="1"/>
              <a:t>Аеробний</a:t>
            </a:r>
            <a:r>
              <a:rPr lang="ru-RU" sz="2800" dirty="0"/>
              <a:t> </a:t>
            </a:r>
            <a:r>
              <a:rPr lang="ru-RU" sz="2800" dirty="0" err="1"/>
              <a:t>фітнес</a:t>
            </a:r>
            <a:r>
              <a:rPr lang="ru-RU" sz="28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29928"/>
            <a:ext cx="2811178" cy="22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39604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94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1674" y="3356992"/>
            <a:ext cx="4040188" cy="3951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open_sansregular"/>
              </a:rPr>
              <a:t>–</a:t>
            </a:r>
            <a:r>
              <a:rPr lang="ru-RU" b="1" dirty="0">
                <a:solidFill>
                  <a:srgbClr val="000000"/>
                </a:solidFill>
                <a:latin typeface="open_sansregular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більш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інтенсивна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дія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функції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кровообігу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дихання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обмін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речовин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підвищення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витривалості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</a:t>
            </a:r>
          </a:p>
          <a:p>
            <a:r>
              <a:rPr lang="ru-RU" dirty="0">
                <a:solidFill>
                  <a:srgbClr val="000000"/>
                </a:solidFill>
                <a:latin typeface="open_sansregular"/>
              </a:rPr>
              <a:t>В ІІ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групі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повинна бути проведена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попередня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підготовка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формі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швидкої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ходьби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пробігами</a:t>
            </a:r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.</a:t>
            </a:r>
          </a:p>
          <a:p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ІІІ </a:t>
            </a:r>
            <a:r>
              <a:rPr lang="ru-RU" dirty="0" err="1" smtClean="0">
                <a:solidFill>
                  <a:srgbClr val="000000"/>
                </a:solidFill>
                <a:latin typeface="open_sansregular"/>
              </a:rPr>
              <a:t>група</a:t>
            </a:r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–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біг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“</a:t>
            </a:r>
            <a:r>
              <a:rPr lang="ru-RU" dirty="0" err="1" smtClean="0">
                <a:solidFill>
                  <a:srgbClr val="000000"/>
                </a:solidFill>
                <a:latin typeface="open_sansregular"/>
              </a:rPr>
              <a:t>трусцою</a:t>
            </a:r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”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нетривалий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після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медичного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огляду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19625" y="2276872"/>
            <a:ext cx="4041775" cy="395128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open_sansregular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(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потребують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координації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рухів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).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Підготовка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укріплення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м‘язів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ніг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(особливо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гомілково-ступневого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суглобу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.).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Виключаються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для ІІІ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групи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open_sansregular"/>
              </a:rPr>
              <a:t>дозуються</a:t>
            </a:r>
            <a:r>
              <a:rPr lang="ru-RU" sz="2000" dirty="0">
                <a:solidFill>
                  <a:srgbClr val="000000"/>
                </a:solidFill>
                <a:latin typeface="open_sansregular"/>
              </a:rPr>
              <a:t> для ІІ.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488" y="0"/>
            <a:ext cx="4851086" cy="27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471"/>
            <a:ext cx="1936626" cy="19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39613"/>
            <a:ext cx="3232770" cy="229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170471"/>
            <a:ext cx="177446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1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Стрибки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033" y="161932"/>
            <a:ext cx="739305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1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799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780928"/>
            <a:ext cx="3346704" cy="639762"/>
          </a:xfrm>
        </p:spPr>
        <p:txBody>
          <a:bodyPr/>
          <a:lstStyle/>
          <a:p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Метання</a:t>
            </a:r>
            <a:endParaRPr lang="ru-RU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040188" cy="39512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open_sansregular"/>
              </a:rPr>
              <a:t>–</a:t>
            </a:r>
            <a:r>
              <a:rPr lang="ru-RU" b="1" dirty="0">
                <a:solidFill>
                  <a:srgbClr val="000000"/>
                </a:solidFill>
                <a:latin typeface="open_sansregular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удосконалюється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координація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точність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міткість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збільшується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рухомість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плечовому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суглобі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укріплюються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м‘язи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верхніх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кінцівок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тулуба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Використовуються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м‘чі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волейбольні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набивні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м‘ячі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палки.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Викликає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позитивні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емоції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8144" y="1908747"/>
            <a:ext cx="3115047" cy="639762"/>
          </a:xfrm>
        </p:spPr>
        <p:txBody>
          <a:bodyPr/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Ходьба на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лижах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64088" y="2662088"/>
            <a:ext cx="4041775" cy="3951288"/>
          </a:xfrm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open_sansregular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Залежить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open_sansregular"/>
              </a:rPr>
              <a:t>від</a:t>
            </a:r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ступеня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володіння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технікою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пересування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швидкості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79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5705"/>
            <a:ext cx="3835127" cy="214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84376" cy="224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360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5" y="2132856"/>
            <a:ext cx="4536503" cy="367240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закритому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відкритому</a:t>
            </a:r>
            <a:r>
              <a:rPr lang="ru-RU" dirty="0"/>
              <a:t> з </a:t>
            </a:r>
            <a:r>
              <a:rPr lang="ru-RU" dirty="0" err="1" smtClean="0"/>
              <a:t>підігрівом</a:t>
            </a:r>
            <a:r>
              <a:rPr lang="ru-RU" dirty="0" smtClean="0"/>
              <a:t> </a:t>
            </a:r>
            <a:r>
              <a:rPr lang="ru-RU" dirty="0"/>
              <a:t>води. </a:t>
            </a:r>
            <a:endParaRPr lang="ru-RU" dirty="0" smtClean="0"/>
          </a:p>
          <a:p>
            <a:r>
              <a:rPr lang="ru-RU" dirty="0" err="1" smtClean="0"/>
              <a:t>Ввідна</a:t>
            </a:r>
            <a:r>
              <a:rPr lang="ru-RU" dirty="0" smtClean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(20-25хв) –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суші</a:t>
            </a:r>
            <a:r>
              <a:rPr lang="ru-RU" dirty="0"/>
              <a:t>, душ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20-30хв. –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, </a:t>
            </a:r>
            <a:r>
              <a:rPr lang="ru-RU" dirty="0" err="1"/>
              <a:t>гри</a:t>
            </a:r>
            <a:r>
              <a:rPr lang="ru-RU" dirty="0"/>
              <a:t> в </a:t>
            </a:r>
            <a:r>
              <a:rPr lang="ru-RU" dirty="0" err="1"/>
              <a:t>воді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/>
              <a:t>заключній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(7-10хв) – </a:t>
            </a:r>
            <a:r>
              <a:rPr lang="ru-RU" dirty="0" err="1"/>
              <a:t>вільне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з </a:t>
            </a:r>
            <a:r>
              <a:rPr lang="ru-RU" dirty="0" err="1"/>
              <a:t>пробковими</a:t>
            </a:r>
            <a:r>
              <a:rPr lang="ru-RU" dirty="0"/>
              <a:t> поясами,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недостатньо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технікою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басейнах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починати</a:t>
            </a:r>
            <a:r>
              <a:rPr lang="ru-RU" dirty="0"/>
              <a:t> при </a:t>
            </a:r>
            <a:r>
              <a:rPr lang="ru-RU" dirty="0" err="1"/>
              <a:t>температурі</a:t>
            </a:r>
            <a:r>
              <a:rPr lang="ru-RU" dirty="0"/>
              <a:t> води не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smtClean="0"/>
              <a:t>20-22 </a:t>
            </a:r>
            <a:r>
              <a:rPr lang="ru-RU" dirty="0"/>
              <a:t>і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smtClean="0"/>
              <a:t>24-26, </a:t>
            </a:r>
            <a:r>
              <a:rPr lang="ru-RU" dirty="0" err="1" smtClean="0"/>
              <a:t>поступово</a:t>
            </a:r>
            <a:r>
              <a:rPr lang="ru-RU" dirty="0" smtClean="0"/>
              <a:t> температуру </a:t>
            </a:r>
            <a:r>
              <a:rPr lang="ru-RU" dirty="0"/>
              <a:t>води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знизити</a:t>
            </a:r>
            <a:r>
              <a:rPr lang="ru-RU" dirty="0"/>
              <a:t> до </a:t>
            </a:r>
            <a:r>
              <a:rPr lang="ru-RU" dirty="0" smtClean="0"/>
              <a:t>18-17, </a:t>
            </a:r>
            <a:r>
              <a:rPr lang="ru-RU" dirty="0"/>
              <a:t>а температуру </a:t>
            </a:r>
            <a:r>
              <a:rPr lang="ru-RU" dirty="0" err="1"/>
              <a:t>повітря</a:t>
            </a:r>
            <a:r>
              <a:rPr lang="ru-RU" dirty="0"/>
              <a:t> до </a:t>
            </a:r>
            <a:r>
              <a:rPr lang="ru-RU" dirty="0" smtClean="0"/>
              <a:t>20-21 </a:t>
            </a:r>
            <a:r>
              <a:rPr lang="ru-RU" dirty="0" err="1" smtClean="0"/>
              <a:t>градусів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81202" y="2204864"/>
            <a:ext cx="3983286" cy="1830189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Плавання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є </a:t>
            </a:r>
            <a:r>
              <a:rPr lang="ru-RU" dirty="0" err="1"/>
              <a:t>відмінним</a:t>
            </a:r>
            <a:r>
              <a:rPr lang="ru-RU" dirty="0"/>
              <a:t> </a:t>
            </a:r>
            <a:r>
              <a:rPr lang="ru-RU" dirty="0" err="1"/>
              <a:t>вибором</a:t>
            </a:r>
            <a:r>
              <a:rPr lang="ru-RU" dirty="0"/>
              <a:t> для </a:t>
            </a:r>
            <a:r>
              <a:rPr lang="ru-RU" dirty="0" err="1"/>
              <a:t>літніх</a:t>
            </a:r>
            <a:r>
              <a:rPr lang="ru-RU" dirty="0"/>
              <a:t> людей </a:t>
            </a:r>
            <a:r>
              <a:rPr lang="ru-RU" dirty="0" err="1"/>
              <a:t>ще</a:t>
            </a:r>
            <a:r>
              <a:rPr lang="ru-RU" dirty="0"/>
              <a:t> й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не </a:t>
            </a:r>
            <a:r>
              <a:rPr lang="ru-RU" dirty="0" err="1"/>
              <a:t>перевантажує</a:t>
            </a:r>
            <a:r>
              <a:rPr lang="ru-RU" dirty="0"/>
              <a:t> </a:t>
            </a:r>
            <a:r>
              <a:rPr lang="ru-RU" dirty="0" err="1"/>
              <a:t>суглоби</a:t>
            </a:r>
            <a:r>
              <a:rPr lang="ru-RU" dirty="0"/>
              <a:t>.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басейнах</a:t>
            </a:r>
            <a:r>
              <a:rPr lang="ru-RU" dirty="0"/>
              <a:t> і </a:t>
            </a:r>
            <a:r>
              <a:rPr lang="ru-RU" dirty="0" err="1"/>
              <a:t>фітнес</a:t>
            </a:r>
            <a:r>
              <a:rPr lang="ru-RU" dirty="0"/>
              <a:t>-центрах є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з </a:t>
            </a:r>
            <a:r>
              <a:rPr lang="ru-RU" dirty="0" err="1"/>
              <a:t>плавання</a:t>
            </a:r>
            <a:r>
              <a:rPr lang="ru-RU" dirty="0"/>
              <a:t> та </a:t>
            </a:r>
            <a:r>
              <a:rPr lang="ru-RU" dirty="0" err="1"/>
              <a:t>аквааеробіки</a:t>
            </a:r>
            <a:r>
              <a:rPr lang="ru-RU" dirty="0"/>
              <a:t>, </a:t>
            </a:r>
            <a:r>
              <a:rPr lang="ru-RU" dirty="0" err="1"/>
              <a:t>розраховані</a:t>
            </a:r>
            <a:r>
              <a:rPr lang="ru-RU" dirty="0"/>
              <a:t> на </a:t>
            </a:r>
            <a:r>
              <a:rPr lang="ru-RU" dirty="0" err="1"/>
              <a:t>літніх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5848544" cy="548680"/>
          </a:xfrm>
        </p:spPr>
        <p:txBody>
          <a:bodyPr>
            <a:noAutofit/>
          </a:bodyPr>
          <a:lstStyle/>
          <a:p>
            <a:pPr algn="l"/>
            <a:r>
              <a:rPr lang="ru-RU" sz="4000" dirty="0" err="1" smtClean="0"/>
              <a:t>Плавання</a:t>
            </a:r>
            <a:r>
              <a:rPr lang="ru-RU" sz="4000" dirty="0"/>
              <a:t>.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0872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Плавання</a:t>
            </a:r>
            <a:r>
              <a:rPr lang="ru-RU" dirty="0"/>
              <a:t>, як і йога, </a:t>
            </a:r>
            <a:r>
              <a:rPr lang="ru-RU" dirty="0" err="1"/>
              <a:t>відноситься</a:t>
            </a:r>
            <a:r>
              <a:rPr lang="ru-RU" dirty="0"/>
              <a:t> до </a:t>
            </a:r>
            <a:r>
              <a:rPr lang="ru-RU" dirty="0" err="1"/>
              <a:t>розряду</a:t>
            </a:r>
            <a:r>
              <a:rPr lang="ru-RU" dirty="0"/>
              <a:t> </a:t>
            </a:r>
            <a:r>
              <a:rPr lang="ru-RU" dirty="0" err="1"/>
              <a:t>щадної</a:t>
            </a:r>
            <a:r>
              <a:rPr lang="ru-RU" dirty="0"/>
              <a:t> </a:t>
            </a:r>
            <a:r>
              <a:rPr lang="ru-RU" dirty="0" err="1"/>
              <a:t>фізкультури</a:t>
            </a:r>
            <a:r>
              <a:rPr lang="ru-RU" dirty="0"/>
              <a:t>, яка, </a:t>
            </a:r>
            <a:r>
              <a:rPr lang="ru-RU" dirty="0" err="1"/>
              <a:t>тим</a:t>
            </a:r>
            <a:r>
              <a:rPr lang="ru-RU" dirty="0"/>
              <a:t> не </a:t>
            </a:r>
            <a:r>
              <a:rPr lang="ru-RU" dirty="0" err="1"/>
              <a:t>менш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масу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, таких як </a:t>
            </a:r>
            <a:r>
              <a:rPr lang="ru-RU" dirty="0" err="1"/>
              <a:t>поліпшення</a:t>
            </a:r>
            <a:r>
              <a:rPr lang="ru-RU" dirty="0"/>
              <a:t> балансу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зняття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/>
              <a:t>напруги</a:t>
            </a:r>
            <a:r>
              <a:rPr lang="ru-RU" dirty="0"/>
              <a:t> і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остеопорозу.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202" y="4166129"/>
            <a:ext cx="4006419" cy="26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685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3059832" cy="4824536"/>
          </a:xfrm>
        </p:spPr>
        <p:txBody>
          <a:bodyPr>
            <a:normAutofit/>
          </a:bodyPr>
          <a:lstStyle/>
          <a:p>
            <a:r>
              <a:rPr lang="ru-RU" dirty="0"/>
              <a:t>– </a:t>
            </a:r>
            <a:r>
              <a:rPr lang="ru-RU" dirty="0" err="1"/>
              <a:t>тільки</a:t>
            </a:r>
            <a:r>
              <a:rPr lang="ru-RU" dirty="0"/>
              <a:t> особам І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smtClean="0"/>
              <a:t>ІІ </a:t>
            </a:r>
            <a:r>
              <a:rPr lang="ru-RU" dirty="0" err="1" smtClean="0"/>
              <a:t>медичних</a:t>
            </a:r>
            <a:r>
              <a:rPr lang="ru-RU" dirty="0" smtClean="0"/>
              <a:t> </a:t>
            </a:r>
            <a:r>
              <a:rPr lang="ru-RU" dirty="0" err="1"/>
              <a:t>груп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вміють</a:t>
            </a:r>
            <a:r>
              <a:rPr lang="ru-RU" dirty="0"/>
              <a:t> грести і </a:t>
            </a:r>
            <a:r>
              <a:rPr lang="ru-RU" dirty="0" err="1" smtClean="0"/>
              <a:t>плавати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водобоязні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 err="1"/>
              <a:t>страждуючих</a:t>
            </a:r>
            <a:r>
              <a:rPr lang="ru-RU" dirty="0"/>
              <a:t> “</a:t>
            </a:r>
            <a:r>
              <a:rPr lang="ru-RU" dirty="0" err="1" smtClean="0"/>
              <a:t>закачуванням</a:t>
            </a:r>
            <a:r>
              <a:rPr lang="ru-RU" dirty="0" smtClean="0"/>
              <a:t>” </a:t>
            </a:r>
            <a:r>
              <a:rPr lang="ru-RU" dirty="0"/>
              <a:t>і </a:t>
            </a:r>
            <a:r>
              <a:rPr lang="ru-RU" dirty="0" err="1"/>
              <a:t>головокружіннями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/>
              <a:t>20-30хв до 1,5 – 2 </a:t>
            </a:r>
            <a:r>
              <a:rPr lang="ru-RU" dirty="0" err="1"/>
              <a:t>години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916832"/>
            <a:ext cx="5040560" cy="334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2336047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Гребля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688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989880"/>
            <a:ext cx="4824536" cy="3519240"/>
          </a:xfrm>
        </p:spPr>
        <p:txBody>
          <a:bodyPr>
            <a:normAutofit/>
          </a:bodyPr>
          <a:lstStyle/>
          <a:p>
            <a:r>
              <a:rPr lang="ru-RU" dirty="0" err="1"/>
              <a:t>Постійні</a:t>
            </a:r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знижують</a:t>
            </a:r>
            <a:r>
              <a:rPr lang="ru-RU" dirty="0"/>
              <a:t> </a:t>
            </a:r>
            <a:r>
              <a:rPr lang="ru-RU" dirty="0" err="1"/>
              <a:t>стрес</a:t>
            </a:r>
            <a:r>
              <a:rPr lang="ru-RU" dirty="0"/>
              <a:t> та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позбутися</a:t>
            </a:r>
            <a:r>
              <a:rPr lang="ru-RU" dirty="0"/>
              <a:t> </a:t>
            </a:r>
            <a:r>
              <a:rPr lang="ru-RU" dirty="0" err="1"/>
              <a:t>депресії</a:t>
            </a:r>
            <a:r>
              <a:rPr lang="ru-RU" dirty="0"/>
              <a:t>. </a:t>
            </a:r>
            <a:r>
              <a:rPr lang="ru-RU" dirty="0" err="1"/>
              <a:t>Велоактивність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вільна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ударних</a:t>
            </a:r>
            <a:r>
              <a:rPr lang="ru-RU" dirty="0"/>
              <a:t> </a:t>
            </a:r>
            <a:r>
              <a:rPr lang="ru-RU" dirty="0" err="1"/>
              <a:t>навантажень</a:t>
            </a:r>
            <a:r>
              <a:rPr lang="ru-RU" dirty="0"/>
              <a:t> (</a:t>
            </a:r>
            <a:r>
              <a:rPr lang="ru-RU" dirty="0" err="1"/>
              <a:t>поступаючись</a:t>
            </a:r>
            <a:r>
              <a:rPr lang="ru-RU" dirty="0"/>
              <a:t>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плаванню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полегшує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себе у </a:t>
            </a:r>
            <a:r>
              <a:rPr lang="ru-RU" dirty="0" err="1"/>
              <a:t>формі</a:t>
            </a:r>
            <a:r>
              <a:rPr lang="ru-RU" dirty="0"/>
              <a:t>, </a:t>
            </a:r>
            <a:r>
              <a:rPr lang="ru-RU" dirty="0" err="1"/>
              <a:t>береже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травм. Велосипед —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дешевий</a:t>
            </a:r>
            <a:r>
              <a:rPr lang="ru-RU" dirty="0"/>
              <a:t> </a:t>
            </a:r>
            <a:r>
              <a:rPr lang="ru-RU" dirty="0" err="1"/>
              <a:t>трнаспортний</a:t>
            </a:r>
            <a:r>
              <a:rPr lang="ru-RU" dirty="0"/>
              <a:t> </a:t>
            </a:r>
            <a:r>
              <a:rPr lang="ru-RU" dirty="0" err="1"/>
              <a:t>засіб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довезе</a:t>
            </a:r>
            <a:r>
              <a:rPr lang="ru-RU" dirty="0"/>
              <a:t> вас з пункту А до пункту Б бесплатно та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потрібно</a:t>
            </a:r>
            <a:r>
              <a:rPr lang="ru-RU" dirty="0"/>
              <a:t>. </a:t>
            </a:r>
            <a:r>
              <a:rPr lang="ru-RU" dirty="0" err="1"/>
              <a:t>Ніякої</a:t>
            </a:r>
            <a:r>
              <a:rPr lang="ru-RU" dirty="0"/>
              <a:t>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міських</a:t>
            </a:r>
            <a:r>
              <a:rPr lang="ru-RU" dirty="0"/>
              <a:t> </a:t>
            </a:r>
            <a:r>
              <a:rPr lang="ru-RU" dirty="0" err="1"/>
              <a:t>заторів</a:t>
            </a:r>
            <a:r>
              <a:rPr lang="ru-RU" dirty="0"/>
              <a:t>, </a:t>
            </a:r>
            <a:r>
              <a:rPr lang="ru-RU" dirty="0" err="1"/>
              <a:t>ніякого</a:t>
            </a:r>
            <a:r>
              <a:rPr lang="ru-RU" dirty="0"/>
              <a:t> </a:t>
            </a:r>
            <a:r>
              <a:rPr lang="ru-RU" dirty="0" err="1"/>
              <a:t>очікування</a:t>
            </a:r>
            <a:r>
              <a:rPr lang="ru-RU" dirty="0"/>
              <a:t> транспорту на </a:t>
            </a:r>
            <a:r>
              <a:rPr lang="ru-RU" dirty="0" err="1"/>
              <a:t>зупинці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022" y="1268760"/>
            <a:ext cx="37827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Велотренування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Багато</a:t>
            </a:r>
            <a:r>
              <a:rPr lang="ru-RU" dirty="0"/>
              <a:t> людей у </a:t>
            </a:r>
            <a:r>
              <a:rPr lang="ru-RU" dirty="0" err="1"/>
              <a:t>свої</a:t>
            </a:r>
            <a:r>
              <a:rPr lang="ru-RU" dirty="0"/>
              <a:t> 50-60 та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катаються</a:t>
            </a:r>
            <a:r>
              <a:rPr lang="ru-RU" dirty="0"/>
              <a:t> на велосипедах для </a:t>
            </a:r>
            <a:r>
              <a:rPr lang="ru-RU" dirty="0" err="1"/>
              <a:t>задоволення</a:t>
            </a:r>
            <a:r>
              <a:rPr lang="ru-RU" dirty="0"/>
              <a:t>, </a:t>
            </a:r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себе у </a:t>
            </a:r>
            <a:r>
              <a:rPr lang="ru-RU" dirty="0" err="1"/>
              <a:t>гарній</a:t>
            </a:r>
            <a:r>
              <a:rPr lang="ru-RU" dirty="0"/>
              <a:t> </a:t>
            </a:r>
            <a:r>
              <a:rPr lang="ru-RU" dirty="0" err="1"/>
              <a:t>фізичній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та просто для </a:t>
            </a:r>
            <a:r>
              <a:rPr lang="ru-RU" dirty="0" err="1"/>
              <a:t>переміщення</a:t>
            </a:r>
            <a:r>
              <a:rPr lang="ru-RU" dirty="0"/>
              <a:t> з пункту А у пункт Б.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56401"/>
            <a:ext cx="3816846" cy="184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174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332656"/>
            <a:ext cx="4176464" cy="6264696"/>
          </a:xfrm>
        </p:spPr>
        <p:txBody>
          <a:bodyPr>
            <a:normAutofit/>
          </a:bodyPr>
          <a:lstStyle/>
          <a:p>
            <a:r>
              <a:rPr lang="ru-RU" dirty="0" err="1" smtClean="0"/>
              <a:t>Фізичні</a:t>
            </a:r>
            <a:r>
              <a:rPr lang="ru-RU" dirty="0" smtClean="0"/>
              <a:t> </a:t>
            </a:r>
            <a:r>
              <a:rPr lang="ru-RU" dirty="0" err="1"/>
              <a:t>вправи</a:t>
            </a:r>
            <a:r>
              <a:rPr lang="ru-RU" dirty="0"/>
              <a:t> далеко не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пов’язані</a:t>
            </a:r>
            <a:r>
              <a:rPr lang="ru-RU" dirty="0"/>
              <a:t> з </a:t>
            </a:r>
            <a:r>
              <a:rPr lang="ru-RU" dirty="0" err="1"/>
              <a:t>витривалістю</a:t>
            </a:r>
            <a:r>
              <a:rPr lang="ru-RU" dirty="0"/>
              <a:t> і </a:t>
            </a:r>
            <a:r>
              <a:rPr lang="ru-RU" dirty="0" err="1"/>
              <a:t>надмірним</a:t>
            </a:r>
            <a:r>
              <a:rPr lang="ru-RU" dirty="0"/>
              <a:t> </a:t>
            </a:r>
            <a:r>
              <a:rPr lang="ru-RU" dirty="0" err="1"/>
              <a:t>навантаженням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Тай-</a:t>
            </a:r>
            <a:r>
              <a:rPr lang="ru-RU" dirty="0" err="1"/>
              <a:t>Чі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розслаблюючу</a:t>
            </a:r>
            <a:r>
              <a:rPr lang="ru-RU" dirty="0"/>
              <a:t> </a:t>
            </a:r>
            <a:r>
              <a:rPr lang="ru-RU" dirty="0" err="1"/>
              <a:t>медитативну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найкращим</a:t>
            </a:r>
            <a:r>
              <a:rPr lang="ru-RU" dirty="0"/>
              <a:t> чином </a:t>
            </a:r>
            <a:r>
              <a:rPr lang="ru-RU" dirty="0" err="1"/>
              <a:t>підходять</a:t>
            </a:r>
            <a:r>
              <a:rPr lang="ru-RU" dirty="0"/>
              <a:t> для </a:t>
            </a:r>
            <a:r>
              <a:rPr lang="ru-RU" dirty="0" err="1"/>
              <a:t>літніх</a:t>
            </a:r>
            <a:r>
              <a:rPr lang="ru-RU" dirty="0"/>
              <a:t> людей,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почали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зміцненням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здоров’я</a:t>
            </a:r>
            <a:r>
              <a:rPr lang="ru-RU" dirty="0"/>
              <a:t> і </a:t>
            </a:r>
            <a:r>
              <a:rPr lang="ru-RU" dirty="0" err="1"/>
              <a:t>нещодавно</a:t>
            </a:r>
            <a:r>
              <a:rPr lang="ru-RU" dirty="0"/>
              <a:t> приступили до </a:t>
            </a:r>
            <a:r>
              <a:rPr lang="ru-RU" dirty="0" err="1"/>
              <a:t>тренувань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Заняття</a:t>
            </a:r>
            <a:r>
              <a:rPr lang="ru-RU" dirty="0"/>
              <a:t> Тай-</a:t>
            </a:r>
            <a:r>
              <a:rPr lang="ru-RU" dirty="0" err="1"/>
              <a:t>Чі</a:t>
            </a:r>
            <a:r>
              <a:rPr lang="ru-RU" dirty="0"/>
              <a:t>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позбутися</a:t>
            </a:r>
            <a:r>
              <a:rPr lang="ru-RU" dirty="0"/>
              <a:t> </a:t>
            </a:r>
            <a:r>
              <a:rPr lang="ru-RU" dirty="0" err="1"/>
              <a:t>артритних</a:t>
            </a:r>
            <a:r>
              <a:rPr lang="ru-RU" dirty="0"/>
              <a:t> </a:t>
            </a:r>
            <a:r>
              <a:rPr lang="ru-RU" dirty="0" err="1"/>
              <a:t>болів</a:t>
            </a:r>
            <a:r>
              <a:rPr lang="ru-RU" dirty="0"/>
              <a:t>, </a:t>
            </a:r>
            <a:r>
              <a:rPr lang="ru-RU" dirty="0" err="1"/>
              <a:t>знизити</a:t>
            </a:r>
            <a:r>
              <a:rPr lang="ru-RU" dirty="0"/>
              <a:t> </a:t>
            </a:r>
            <a:r>
              <a:rPr lang="ru-RU" dirty="0" err="1"/>
              <a:t>кров’яний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, </a:t>
            </a:r>
            <a:r>
              <a:rPr lang="ru-RU" dirty="0" err="1"/>
              <a:t>підвищити</a:t>
            </a:r>
            <a:r>
              <a:rPr lang="ru-RU" dirty="0"/>
              <a:t> </a:t>
            </a:r>
            <a:r>
              <a:rPr lang="ru-RU" dirty="0" err="1"/>
              <a:t>концентрацію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і </a:t>
            </a:r>
            <a:r>
              <a:rPr lang="ru-RU" dirty="0" err="1"/>
              <a:t>поліпшити</a:t>
            </a:r>
            <a:r>
              <a:rPr lang="ru-RU" dirty="0"/>
              <a:t> </a:t>
            </a:r>
            <a:r>
              <a:rPr lang="ru-RU" dirty="0" err="1"/>
              <a:t>розумову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кращим</a:t>
            </a:r>
            <a:r>
              <a:rPr lang="ru-RU" dirty="0"/>
              <a:t> </a:t>
            </a:r>
            <a:r>
              <a:rPr lang="ru-RU" dirty="0" err="1"/>
              <a:t>вибором</a:t>
            </a:r>
            <a:r>
              <a:rPr lang="ru-RU" dirty="0"/>
              <a:t> для </a:t>
            </a:r>
            <a:r>
              <a:rPr lang="ru-RU" dirty="0" err="1"/>
              <a:t>пацієнтів</a:t>
            </a:r>
            <a:r>
              <a:rPr lang="ru-RU" dirty="0"/>
              <a:t> з </a:t>
            </a:r>
            <a:r>
              <a:rPr lang="ru-RU" dirty="0" err="1"/>
              <a:t>деменцією</a:t>
            </a:r>
            <a:r>
              <a:rPr lang="ru-RU" dirty="0"/>
              <a:t> і хворобою Альцгеймера.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024" y="1657769"/>
            <a:ext cx="4180501" cy="277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88640"/>
            <a:ext cx="229364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Тай-</a:t>
            </a:r>
            <a:r>
              <a:rPr lang="ru-RU" dirty="0" err="1"/>
              <a:t>Чі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332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1143000"/>
          </a:xfrm>
        </p:spPr>
        <p:txBody>
          <a:bodyPr/>
          <a:lstStyle/>
          <a:p>
            <a:r>
              <a:rPr lang="ru-RU" sz="2800" dirty="0" err="1"/>
              <a:t>Фізична</a:t>
            </a:r>
            <a:r>
              <a:rPr lang="ru-RU" sz="2800" dirty="0"/>
              <a:t> </a:t>
            </a:r>
            <a:r>
              <a:rPr lang="ru-RU" sz="2800" dirty="0" err="1"/>
              <a:t>реабілітація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96752"/>
            <a:ext cx="8352928" cy="3474720"/>
          </a:xfrm>
        </p:spPr>
        <p:txBody>
          <a:bodyPr>
            <a:normAutofit/>
          </a:bodyPr>
          <a:lstStyle/>
          <a:p>
            <a:r>
              <a:rPr lang="ru-RU" dirty="0" smtClean="0"/>
              <a:t>– </a:t>
            </a:r>
            <a:r>
              <a:rPr lang="ru-RU" dirty="0"/>
              <a:t>система </a:t>
            </a:r>
            <a:r>
              <a:rPr lang="ru-RU" dirty="0" err="1"/>
              <a:t>заходів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вироблення</a:t>
            </a:r>
            <a:r>
              <a:rPr lang="ru-RU" dirty="0"/>
              <a:t> і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і </a:t>
            </a:r>
            <a:r>
              <a:rPr lang="ru-RU" dirty="0" err="1"/>
              <a:t>реабілітації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/>
              <a:t> особи, </a:t>
            </a:r>
            <a:r>
              <a:rPr lang="ru-RU" dirty="0" err="1"/>
              <a:t>виявляють</a:t>
            </a:r>
            <a:r>
              <a:rPr lang="ru-RU" dirty="0"/>
              <a:t> і </a:t>
            </a:r>
            <a:r>
              <a:rPr lang="ru-RU" dirty="0" err="1"/>
              <a:t>розвивають</a:t>
            </a:r>
            <a:r>
              <a:rPr lang="ru-RU" dirty="0"/>
              <a:t> </a:t>
            </a:r>
            <a:r>
              <a:rPr lang="ru-RU" dirty="0" err="1"/>
              <a:t>резервні</a:t>
            </a:r>
            <a:r>
              <a:rPr lang="ru-RU" dirty="0"/>
              <a:t> і </a:t>
            </a:r>
            <a:r>
              <a:rPr lang="ru-RU" dirty="0" err="1"/>
              <a:t>компенсаторні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шляхом </a:t>
            </a:r>
            <a:r>
              <a:rPr lang="ru-RU" dirty="0" err="1"/>
              <a:t>вироблення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</a:t>
            </a:r>
            <a:r>
              <a:rPr lang="ru-RU" dirty="0" err="1"/>
              <a:t>компенсаторних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користування</a:t>
            </a:r>
            <a:r>
              <a:rPr lang="ru-RU" dirty="0"/>
              <a:t> </a:t>
            </a:r>
            <a:r>
              <a:rPr lang="ru-RU" dirty="0" err="1"/>
              <a:t>технічними</a:t>
            </a:r>
            <a:r>
              <a:rPr lang="ru-RU" dirty="0"/>
              <a:t> та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 </a:t>
            </a:r>
            <a:r>
              <a:rPr lang="ru-RU" dirty="0" err="1"/>
              <a:t>реабілітації</a:t>
            </a:r>
            <a:r>
              <a:rPr lang="ru-RU" dirty="0"/>
              <a:t>, </a:t>
            </a:r>
            <a:r>
              <a:rPr lang="ru-RU" dirty="0" err="1"/>
              <a:t>виробами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57957"/>
            <a:ext cx="4176464" cy="27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4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4040188" cy="639762"/>
          </a:xfrm>
        </p:spPr>
        <p:txBody>
          <a:bodyPr/>
          <a:lstStyle/>
          <a:p>
            <a:r>
              <a:rPr lang="ru-RU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692696"/>
            <a:ext cx="4040188" cy="3951288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000000"/>
                </a:solidFill>
                <a:latin typeface="open_sansregular"/>
              </a:rPr>
              <a:t>малорухомі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рухомі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спортивні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ігри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(волейбол,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теніс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бадмінтон</a:t>
            </a:r>
            <a:r>
              <a:rPr lang="ru-RU" dirty="0" smtClean="0">
                <a:solidFill>
                  <a:srgbClr val="000000"/>
                </a:solidFill>
                <a:latin typeface="open_sansregular"/>
              </a:rPr>
              <a:t>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2492896"/>
            <a:ext cx="3635896" cy="639762"/>
          </a:xfrm>
        </p:spPr>
        <p:txBody>
          <a:bodyPr/>
          <a:lstStyle/>
          <a:p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73007" y="3140968"/>
            <a:ext cx="4041775" cy="3951288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open_sansregular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літній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осінній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час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лижні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прогулянки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– в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зимній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Допускаються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особи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і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груп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після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спеціального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медичного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огляду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попереднього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_sansregular"/>
              </a:rPr>
              <a:t>тренування</a:t>
            </a:r>
            <a:r>
              <a:rPr lang="ru-RU" dirty="0">
                <a:solidFill>
                  <a:srgbClr val="000000"/>
                </a:solidFill>
                <a:latin typeface="open_sansregular"/>
              </a:rPr>
              <a:t>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3"/>
            <a:ext cx="3744417" cy="27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9334" y="4917787"/>
            <a:ext cx="3464666" cy="19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1856" cy="25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275" y="4365104"/>
            <a:ext cx="4054589" cy="24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64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124744"/>
            <a:ext cx="4040188" cy="395128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sz="23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при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підборі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загальноукріплюючих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вправ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слід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надавати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перевагу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вправам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динамічного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характеру, без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статичних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напружень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м‘язів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(вони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менш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благоприємні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для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кровобігу</a:t>
            </a:r>
            <a:r>
              <a:rPr lang="ru-RU" sz="23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0" lvl="0" indent="0">
              <a:buNone/>
            </a:pPr>
            <a:endParaRPr lang="ru-RU" sz="23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2) для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осіб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ІІІ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групи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протипоказана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силова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робота з моменту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натужування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підняття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важкого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бо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вони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неблагопрємнідля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кровобігуі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погіршують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живлення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серцевого</a:t>
            </a:r>
            <a:r>
              <a:rPr lang="ru-RU" sz="23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м‘яза</a:t>
            </a:r>
            <a:r>
              <a:rPr lang="ru-RU" sz="23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23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23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Включати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заняття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вправи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,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які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посилюють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вимоги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до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серцево-судинної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і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дихальної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системи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біг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стрибки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потрібно</a:t>
            </a:r>
            <a:r>
              <a:rPr lang="ru-RU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 строго </a:t>
            </a:r>
            <a:r>
              <a:rPr lang="ru-RU" sz="23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індивідуально</a:t>
            </a:r>
            <a:endParaRPr lang="ru-RU" sz="23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endParaRPr lang="ru-RU" sz="2000" dirty="0">
              <a:solidFill>
                <a:srgbClr val="000000"/>
              </a:solidFill>
              <a:latin typeface="open_sansregular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268760"/>
            <a:ext cx="4041775" cy="395128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Оборежно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включати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вправи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з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нахилами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тулуба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особливість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кровопостачання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головного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мозку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).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Поступове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збільшення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амплітуди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повільному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а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потім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середньому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темпі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5) При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проведенні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занять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гімнастикою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необхідно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уникати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перебування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основній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стойці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яка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сприяє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погіршенню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кровобігу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м‘язах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нижніх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кінцівок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заняттях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слід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чергувати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вихідні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положення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стоячи –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сидячи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сидячи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лежачи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, але голова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припіднята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6)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Особливе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місце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заняттях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в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групах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здоров‘я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відводиться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дихальним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вправам</a:t>
            </a:r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open_sansregular"/>
              </a:rPr>
              <a:t>При любому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поєднанні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фізичних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вправ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в комплексному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занятті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необхідно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виконувати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ряд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методичних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open_sansregular"/>
              </a:rPr>
              <a:t>вказівок</a:t>
            </a:r>
            <a:r>
              <a:rPr lang="ru-RU" sz="2400" dirty="0">
                <a:solidFill>
                  <a:srgbClr val="000000"/>
                </a:solidFill>
                <a:latin typeface="open_sansregular"/>
              </a:rPr>
              <a:t>:</a:t>
            </a:r>
            <a:br>
              <a:rPr lang="ru-RU" sz="2400" dirty="0">
                <a:solidFill>
                  <a:srgbClr val="000000"/>
                </a:solidFill>
                <a:latin typeface="open_sansregular"/>
              </a:rPr>
            </a:b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01208"/>
            <a:ext cx="3114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025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4869160"/>
            <a:ext cx="3672408" cy="1584176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покращують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обмін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речовин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знімають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больовий</a:t>
            </a:r>
            <a:r>
              <a:rPr lang="ru-RU" dirty="0">
                <a:solidFill>
                  <a:schemeClr val="tx1"/>
                </a:solidFill>
              </a:rPr>
              <a:t> синдром і </a:t>
            </a:r>
            <a:r>
              <a:rPr lang="ru-RU" dirty="0" err="1">
                <a:solidFill>
                  <a:schemeClr val="tx1"/>
                </a:solidFill>
              </a:rPr>
              <a:t>запалення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6096" y="1052736"/>
            <a:ext cx="3346704" cy="2743200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Дуже</a:t>
            </a:r>
            <a:r>
              <a:rPr lang="ru-RU" dirty="0"/>
              <a:t> широко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фізіотерапія</a:t>
            </a:r>
            <a:r>
              <a:rPr lang="ru-RU" dirty="0"/>
              <a:t> і </a:t>
            </a:r>
            <a:r>
              <a:rPr lang="ru-RU" dirty="0" err="1"/>
              <a:t>лікувальна</a:t>
            </a:r>
            <a:r>
              <a:rPr lang="ru-RU" dirty="0"/>
              <a:t> </a:t>
            </a:r>
            <a:r>
              <a:rPr lang="ru-RU" dirty="0" err="1"/>
              <a:t>фізкультура</a:t>
            </a:r>
            <a:r>
              <a:rPr lang="ru-RU" dirty="0"/>
              <a:t> - вони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підтримці</a:t>
            </a:r>
            <a:r>
              <a:rPr lang="ru-RU" dirty="0"/>
              <a:t> нормального </a:t>
            </a:r>
            <a:r>
              <a:rPr lang="ru-RU" dirty="0" err="1"/>
              <a:t>кровообігу</a:t>
            </a:r>
            <a:r>
              <a:rPr lang="ru-RU" dirty="0"/>
              <a:t>, </a:t>
            </a:r>
            <a:r>
              <a:rPr lang="ru-RU" dirty="0" err="1"/>
              <a:t>зміцнюють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,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зберегти</a:t>
            </a:r>
            <a:r>
              <a:rPr lang="ru-RU" dirty="0"/>
              <a:t> </a:t>
            </a:r>
            <a:r>
              <a:rPr lang="ru-RU" dirty="0" err="1"/>
              <a:t>гнучкість</a:t>
            </a:r>
            <a:r>
              <a:rPr lang="ru-RU" dirty="0"/>
              <a:t> </a:t>
            </a:r>
            <a:r>
              <a:rPr lang="ru-RU" dirty="0" err="1"/>
              <a:t>суглобів</a:t>
            </a:r>
            <a:r>
              <a:rPr lang="ru-RU" dirty="0"/>
              <a:t>, </a:t>
            </a:r>
            <a:r>
              <a:rPr lang="ru-RU" dirty="0" err="1"/>
              <a:t>тримають</a:t>
            </a:r>
            <a:r>
              <a:rPr lang="ru-RU" dirty="0"/>
              <a:t> в </a:t>
            </a:r>
            <a:r>
              <a:rPr lang="ru-RU" dirty="0" err="1"/>
              <a:t>тонусі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 і </a:t>
            </a:r>
            <a:r>
              <a:rPr lang="ru-RU" dirty="0" err="1"/>
              <a:t>попереджають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атрофію</a:t>
            </a:r>
            <a:r>
              <a:rPr lang="ru-RU" dirty="0"/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Фізіотерапевтичні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методи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Фізіотерапія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перекладі</a:t>
            </a:r>
            <a:r>
              <a:rPr lang="ru-RU" dirty="0"/>
              <a:t> з </a:t>
            </a:r>
            <a:r>
              <a:rPr lang="ru-RU" dirty="0" err="1"/>
              <a:t>грецької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</a:t>
            </a:r>
            <a:r>
              <a:rPr lang="ru-RU" dirty="0" err="1"/>
              <a:t>чинниками</a:t>
            </a:r>
            <a:r>
              <a:rPr lang="ru-RU" dirty="0"/>
              <a:t>, широко </a:t>
            </a:r>
            <a:r>
              <a:rPr lang="ru-RU" dirty="0" err="1"/>
              <a:t>застосовується</a:t>
            </a:r>
            <a:r>
              <a:rPr lang="ru-RU" dirty="0"/>
              <a:t> у </a:t>
            </a:r>
            <a:r>
              <a:rPr lang="ru-RU" dirty="0" err="1"/>
              <a:t>комплексі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фізичної</a:t>
            </a:r>
            <a:r>
              <a:rPr lang="ru-RU" dirty="0"/>
              <a:t> </a:t>
            </a:r>
            <a:r>
              <a:rPr lang="ru-RU" dirty="0" err="1"/>
              <a:t>реабілітації</a:t>
            </a:r>
            <a:r>
              <a:rPr lang="ru-RU" dirty="0"/>
              <a:t> при </a:t>
            </a:r>
            <a:r>
              <a:rPr lang="ru-RU" dirty="0" err="1"/>
              <a:t>лікуванні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та з метою </a:t>
            </a:r>
            <a:r>
              <a:rPr lang="ru-RU" dirty="0" err="1"/>
              <a:t>профілактики</a:t>
            </a:r>
            <a:r>
              <a:rPr lang="ru-RU" dirty="0"/>
              <a:t>.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лікувальні</a:t>
            </a:r>
            <a:r>
              <a:rPr lang="ru-RU" dirty="0"/>
              <a:t> </a:t>
            </a:r>
            <a:r>
              <a:rPr lang="ru-RU" dirty="0" err="1"/>
              <a:t>чинники</a:t>
            </a:r>
            <a:r>
              <a:rPr lang="ru-RU" dirty="0"/>
              <a:t> — </a:t>
            </a:r>
            <a:r>
              <a:rPr lang="ru-RU" dirty="0" err="1"/>
              <a:t>сонце</a:t>
            </a:r>
            <a:r>
              <a:rPr lang="ru-RU" dirty="0"/>
              <a:t>,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клімат</a:t>
            </a:r>
            <a:r>
              <a:rPr lang="ru-RU" dirty="0"/>
              <a:t>, вода (</a:t>
            </a:r>
            <a:r>
              <a:rPr lang="ru-RU" dirty="0" err="1"/>
              <a:t>прісна</a:t>
            </a:r>
            <a:r>
              <a:rPr lang="ru-RU" dirty="0"/>
              <a:t>, </a:t>
            </a:r>
            <a:r>
              <a:rPr lang="ru-RU" dirty="0" err="1"/>
              <a:t>морська</a:t>
            </a:r>
            <a:r>
              <a:rPr lang="ru-RU" dirty="0"/>
              <a:t>, </a:t>
            </a:r>
            <a:r>
              <a:rPr lang="ru-RU" dirty="0" err="1"/>
              <a:t>мінеральна</a:t>
            </a:r>
            <a:r>
              <a:rPr lang="ru-RU" dirty="0"/>
              <a:t>), </a:t>
            </a:r>
            <a:r>
              <a:rPr lang="ru-RU" dirty="0" err="1"/>
              <a:t>лікувальні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 (</a:t>
            </a:r>
            <a:r>
              <a:rPr lang="ru-RU" dirty="0" err="1"/>
              <a:t>пелоїди</a:t>
            </a:r>
            <a:r>
              <a:rPr lang="ru-RU" dirty="0"/>
              <a:t>) та </a:t>
            </a:r>
            <a:r>
              <a:rPr lang="ru-RU" dirty="0" err="1"/>
              <a:t>преформовані</a:t>
            </a:r>
            <a:r>
              <a:rPr lang="ru-RU" dirty="0"/>
              <a:t> (</a:t>
            </a:r>
            <a:r>
              <a:rPr lang="ru-RU" dirty="0" err="1"/>
              <a:t>штучні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одержують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 шляхом </a:t>
            </a:r>
            <a:r>
              <a:rPr lang="ru-RU" dirty="0" err="1"/>
              <a:t>трансформування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електричної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у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і </a:t>
            </a:r>
            <a:r>
              <a:rPr lang="ru-RU" dirty="0" err="1"/>
              <a:t>форми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43022"/>
            <a:ext cx="3433564" cy="227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474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804" y="980728"/>
            <a:ext cx="8594863" cy="2313549"/>
          </a:xfrm>
        </p:spPr>
        <p:txBody>
          <a:bodyPr>
            <a:normAutofit/>
          </a:bodyPr>
          <a:lstStyle/>
          <a:p>
            <a:r>
              <a:rPr lang="ru-RU" dirty="0" smtClean="0"/>
              <a:t>–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фізичними</a:t>
            </a:r>
            <a:r>
              <a:rPr lang="ru-RU" dirty="0"/>
              <a:t> </a:t>
            </a:r>
            <a:r>
              <a:rPr lang="ru-RU" dirty="0" err="1"/>
              <a:t>вправами</a:t>
            </a:r>
            <a:r>
              <a:rPr lang="ru-RU" dirty="0"/>
              <a:t>, </a:t>
            </a:r>
            <a:r>
              <a:rPr lang="ru-RU" dirty="0" err="1"/>
              <a:t>виконуваними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механотерапевтичних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, принцип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базується</a:t>
            </a:r>
            <a:r>
              <a:rPr lang="ru-RU" dirty="0"/>
              <a:t> на </a:t>
            </a:r>
            <a:r>
              <a:rPr lang="ru-RU" dirty="0" err="1"/>
              <a:t>біомеханічних</a:t>
            </a:r>
            <a:r>
              <a:rPr lang="ru-RU" dirty="0"/>
              <a:t> </a:t>
            </a:r>
            <a:r>
              <a:rPr lang="ru-RU" dirty="0" err="1"/>
              <a:t>особливостях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у </a:t>
            </a:r>
            <a:r>
              <a:rPr lang="ru-RU" dirty="0" err="1"/>
              <a:t>суглобах</a:t>
            </a:r>
            <a:r>
              <a:rPr lang="ru-RU" dirty="0"/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544" y="2365284"/>
            <a:ext cx="5215777" cy="1240517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одна з </a:t>
            </a:r>
            <a:r>
              <a:rPr lang="ru-RU" dirty="0" err="1">
                <a:solidFill>
                  <a:prstClr val="black"/>
                </a:solidFill>
              </a:rPr>
              <a:t>різновидів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фізкультури</a:t>
            </a:r>
            <a:r>
              <a:rPr lang="ru-RU" dirty="0">
                <a:solidFill>
                  <a:prstClr val="black"/>
                </a:solidFill>
              </a:rPr>
              <a:t>, яка </a:t>
            </a:r>
            <a:r>
              <a:rPr lang="ru-RU" dirty="0" err="1">
                <a:solidFill>
                  <a:prstClr val="black"/>
                </a:solidFill>
              </a:rPr>
              <a:t>використовує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можливість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спеціальних</a:t>
            </a:r>
            <a:r>
              <a:rPr lang="ru-RU" dirty="0">
                <a:solidFill>
                  <a:prstClr val="black"/>
                </a:solidFill>
              </a:rPr>
              <a:t> «</a:t>
            </a:r>
            <a:r>
              <a:rPr lang="ru-RU" dirty="0" err="1">
                <a:solidFill>
                  <a:prstClr val="black"/>
                </a:solidFill>
              </a:rPr>
              <a:t>розумних</a:t>
            </a:r>
            <a:r>
              <a:rPr lang="ru-RU" dirty="0">
                <a:solidFill>
                  <a:prstClr val="black"/>
                </a:solidFill>
              </a:rPr>
              <a:t>» </a:t>
            </a:r>
            <a:r>
              <a:rPr lang="ru-RU" dirty="0" err="1">
                <a:solidFill>
                  <a:prstClr val="black"/>
                </a:solidFill>
              </a:rPr>
              <a:t>тренажерів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апаратів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Механотерапія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321" y="2365284"/>
            <a:ext cx="3289548" cy="219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321" y="4581128"/>
            <a:ext cx="3227146" cy="214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631908"/>
            <a:ext cx="5112568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Точно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спрямовані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та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суворо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дозовані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рухи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, метою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яких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є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відновлення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рухливості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у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суглобах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і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зміцнення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сили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м'язів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діють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локально на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тканини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підсилюють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лімфо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- і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кровообіг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збільшують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еластичність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м'язів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і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зв'язок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05E0DB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повертають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суглобам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властиву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функцію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02445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7583" y="2492896"/>
            <a:ext cx="369625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5536" y="980728"/>
            <a:ext cx="8424936" cy="2016224"/>
          </a:xfrm>
        </p:spPr>
        <p:txBody>
          <a:bodyPr>
            <a:normAutofit/>
          </a:bodyPr>
          <a:lstStyle/>
          <a:p>
            <a:r>
              <a:rPr lang="ru-RU" dirty="0" smtClean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працею</a:t>
            </a:r>
            <a:r>
              <a:rPr lang="ru-RU" dirty="0"/>
              <a:t> з метою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порушених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і </a:t>
            </a:r>
            <a:r>
              <a:rPr lang="ru-RU" dirty="0" err="1"/>
              <a:t>працездатності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. </a:t>
            </a:r>
            <a:r>
              <a:rPr lang="ru-RU" dirty="0" err="1"/>
              <a:t>Працетерапія</a:t>
            </a:r>
            <a:r>
              <a:rPr lang="ru-RU" dirty="0"/>
              <a:t> </a:t>
            </a:r>
            <a:r>
              <a:rPr lang="ru-RU" dirty="0" err="1"/>
              <a:t>концентрує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і </a:t>
            </a:r>
            <a:r>
              <a:rPr lang="ru-RU" dirty="0" err="1"/>
              <a:t>соціальної</a:t>
            </a:r>
            <a:r>
              <a:rPr lang="ru-RU" dirty="0"/>
              <a:t> </a:t>
            </a:r>
            <a:r>
              <a:rPr lang="ru-RU" dirty="0" err="1"/>
              <a:t>реабілітації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ЛФК, </a:t>
            </a:r>
            <a:r>
              <a:rPr lang="ru-RU" dirty="0" err="1"/>
              <a:t>масажу</a:t>
            </a:r>
            <a:r>
              <a:rPr lang="ru-RU" dirty="0"/>
              <a:t>, </a:t>
            </a:r>
            <a:r>
              <a:rPr lang="ru-RU" dirty="0" err="1"/>
              <a:t>фізіотерапії</a:t>
            </a:r>
            <a:r>
              <a:rPr lang="ru-RU" dirty="0"/>
              <a:t> і </a:t>
            </a:r>
            <a:r>
              <a:rPr lang="ru-RU" dirty="0" err="1"/>
              <a:t>механотерапії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545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3100" dirty="0" err="1"/>
              <a:t>Працетерапія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00676" cy="246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755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3717032"/>
            <a:ext cx="4040188" cy="3951288"/>
          </a:xfrm>
        </p:spPr>
        <p:txBody>
          <a:bodyPr>
            <a:normAutofit/>
          </a:bodyPr>
          <a:lstStyle/>
          <a:p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ефективним</a:t>
            </a:r>
            <a:r>
              <a:rPr lang="ru-RU" dirty="0"/>
              <a:t> методом </a:t>
            </a:r>
            <a:r>
              <a:rPr lang="ru-RU" dirty="0" err="1"/>
              <a:t>реабілітації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показаний як лежачим </a:t>
            </a:r>
            <a:r>
              <a:rPr lang="ru-RU" dirty="0" err="1"/>
              <a:t>хворим</a:t>
            </a:r>
            <a:r>
              <a:rPr lang="ru-RU" dirty="0"/>
              <a:t>, так і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не </a:t>
            </a:r>
            <a:r>
              <a:rPr lang="ru-RU" dirty="0" err="1"/>
              <a:t>втратив</a:t>
            </a:r>
            <a:r>
              <a:rPr lang="ru-RU" dirty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/>
              <a:t>рухатися</a:t>
            </a:r>
            <a:r>
              <a:rPr lang="ru-RU" dirty="0"/>
              <a:t>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43236" y="2780928"/>
            <a:ext cx="4041775" cy="3951288"/>
          </a:xfrm>
        </p:spPr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підтримки</a:t>
            </a:r>
            <a:r>
              <a:rPr lang="ru-RU" dirty="0"/>
              <a:t> правильного </a:t>
            </a:r>
            <a:r>
              <a:rPr lang="ru-RU" dirty="0" err="1"/>
              <a:t>метаболізму</a:t>
            </a:r>
            <a:r>
              <a:rPr lang="ru-RU" dirty="0"/>
              <a:t> і гарного </a:t>
            </a:r>
            <a:r>
              <a:rPr lang="ru-RU" dirty="0" err="1"/>
              <a:t>травлення</a:t>
            </a:r>
            <a:r>
              <a:rPr lang="ru-RU" dirty="0"/>
              <a:t> </a:t>
            </a:r>
            <a:r>
              <a:rPr lang="ru-RU" dirty="0" err="1"/>
              <a:t>застосовується</a:t>
            </a:r>
            <a:r>
              <a:rPr lang="ru-RU" dirty="0"/>
              <a:t> </a:t>
            </a:r>
            <a:r>
              <a:rPr lang="ru-RU" dirty="0" err="1"/>
              <a:t>дієтотерапія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7948"/>
            <a:ext cx="8229600" cy="1143000"/>
          </a:xfrm>
        </p:spPr>
        <p:txBody>
          <a:bodyPr/>
          <a:lstStyle/>
          <a:p>
            <a:r>
              <a:rPr lang="ru-RU" dirty="0" err="1"/>
              <a:t>Масаж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0075" y="843677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Лікувальний</a:t>
            </a:r>
            <a:r>
              <a:rPr lang="ru-RU" dirty="0"/>
              <a:t> </a:t>
            </a:r>
            <a:r>
              <a:rPr lang="ru-RU" dirty="0" err="1"/>
              <a:t>масаж</a:t>
            </a:r>
            <a:r>
              <a:rPr lang="ru-RU" dirty="0"/>
              <a:t>, </a:t>
            </a:r>
            <a:r>
              <a:rPr lang="ru-RU" dirty="0" err="1"/>
              <a:t>застосовують</a:t>
            </a:r>
            <a:r>
              <a:rPr lang="ru-RU" dirty="0"/>
              <a:t> для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і </a:t>
            </a:r>
            <a:r>
              <a:rPr lang="ru-RU" dirty="0" err="1"/>
              <a:t>ушкоджень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є </a:t>
            </a:r>
            <a:r>
              <a:rPr lang="ru-RU" dirty="0" err="1"/>
              <a:t>ефективним</a:t>
            </a:r>
            <a:r>
              <a:rPr lang="ru-RU" dirty="0"/>
              <a:t> </a:t>
            </a:r>
            <a:r>
              <a:rPr lang="ru-RU" dirty="0" err="1"/>
              <a:t>засобом</a:t>
            </a:r>
            <a:r>
              <a:rPr lang="ru-RU" dirty="0"/>
              <a:t> </a:t>
            </a:r>
            <a:r>
              <a:rPr lang="ru-RU" dirty="0" err="1"/>
              <a:t>функціональної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і тому </a:t>
            </a:r>
            <a:r>
              <a:rPr lang="ru-RU" dirty="0" err="1"/>
              <a:t>використовується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етапах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 smtClean="0"/>
              <a:t>реабілітації</a:t>
            </a:r>
            <a:r>
              <a:rPr lang="ru-RU" dirty="0" smtClean="0"/>
              <a:t>. </a:t>
            </a:r>
            <a:r>
              <a:rPr lang="ru-RU" dirty="0" err="1"/>
              <a:t>Масаж</a:t>
            </a:r>
            <a:r>
              <a:rPr lang="ru-RU" dirty="0"/>
              <a:t> </a:t>
            </a:r>
            <a:r>
              <a:rPr lang="ru-RU" dirty="0" err="1"/>
              <a:t>призначають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/>
              <a:t>комплексному </a:t>
            </a:r>
            <a:r>
              <a:rPr lang="ru-RU" dirty="0" err="1"/>
              <a:t>відновному</a:t>
            </a:r>
            <a:r>
              <a:rPr lang="ru-RU" dirty="0"/>
              <a:t> </a:t>
            </a:r>
            <a:r>
              <a:rPr lang="ru-RU" dirty="0" err="1"/>
              <a:t>лікуванні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</a:t>
            </a:r>
            <a:r>
              <a:rPr lang="ru-RU" dirty="0" err="1"/>
              <a:t>серцево-судинної</a:t>
            </a:r>
            <a:r>
              <a:rPr lang="ru-RU" dirty="0"/>
              <a:t>, </a:t>
            </a:r>
            <a:r>
              <a:rPr lang="ru-RU" dirty="0" err="1"/>
              <a:t>дихальної</a:t>
            </a:r>
            <a:r>
              <a:rPr lang="ru-RU" dirty="0"/>
              <a:t> і </a:t>
            </a:r>
            <a:r>
              <a:rPr lang="ru-RU" dirty="0" err="1"/>
              <a:t>нервової</a:t>
            </a:r>
            <a:r>
              <a:rPr lang="ru-RU" dirty="0"/>
              <a:t> систем, опорно-</a:t>
            </a:r>
            <a:r>
              <a:rPr lang="ru-RU" dirty="0" err="1"/>
              <a:t>рухового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,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, </a:t>
            </a:r>
            <a:r>
              <a:rPr lang="ru-RU" dirty="0" err="1"/>
              <a:t>шкіри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травм, у </a:t>
            </a:r>
            <a:r>
              <a:rPr lang="ru-RU" dirty="0" err="1"/>
              <a:t>хірургії</a:t>
            </a:r>
            <a:r>
              <a:rPr lang="ru-RU" dirty="0"/>
              <a:t>, </a:t>
            </a:r>
            <a:r>
              <a:rPr lang="ru-RU" dirty="0" err="1"/>
              <a:t>гінекології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з метою </a:t>
            </a:r>
            <a:r>
              <a:rPr lang="ru-RU" dirty="0" err="1"/>
              <a:t>профілактики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44124"/>
            <a:ext cx="3684832" cy="24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55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07904" y="3501008"/>
            <a:ext cx="5112568" cy="30963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пози</a:t>
            </a:r>
            <a:r>
              <a:rPr lang="ru-RU" dirty="0"/>
              <a:t> (</a:t>
            </a:r>
            <a:r>
              <a:rPr lang="ru-RU" dirty="0" err="1"/>
              <a:t>асани</a:t>
            </a:r>
            <a:r>
              <a:rPr lang="ru-RU" dirty="0"/>
              <a:t>) і </a:t>
            </a:r>
            <a:r>
              <a:rPr lang="ru-RU" dirty="0" err="1"/>
              <a:t>сфокусоване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. </a:t>
            </a:r>
            <a:r>
              <a:rPr lang="ru-RU" dirty="0" err="1"/>
              <a:t>Хатха</a:t>
            </a:r>
            <a:r>
              <a:rPr lang="ru-RU" dirty="0"/>
              <a:t>-йога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і </a:t>
            </a:r>
            <a:r>
              <a:rPr lang="ru-RU" dirty="0" err="1"/>
              <a:t>дисципліни</a:t>
            </a:r>
            <a:r>
              <a:rPr lang="ru-RU" dirty="0" smtClean="0"/>
              <a:t>. </a:t>
            </a:r>
            <a:r>
              <a:rPr lang="ru-RU" dirty="0" err="1"/>
              <a:t>Кожен</a:t>
            </a:r>
            <a:r>
              <a:rPr lang="ru-RU" dirty="0"/>
              <a:t>,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конституції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віку</a:t>
            </a:r>
            <a:r>
              <a:rPr lang="ru-RU" dirty="0"/>
              <a:t>, </a:t>
            </a:r>
            <a:r>
              <a:rPr lang="ru-RU" dirty="0" err="1"/>
              <a:t>досвіду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практикувати</a:t>
            </a:r>
            <a:r>
              <a:rPr lang="ru-RU" dirty="0"/>
              <a:t> йогу. Популярна культура </a:t>
            </a:r>
            <a:r>
              <a:rPr lang="ru-RU" dirty="0" err="1"/>
              <a:t>нав'язала</a:t>
            </a:r>
            <a:r>
              <a:rPr lang="ru-RU" dirty="0"/>
              <a:t> нам думку, </a:t>
            </a:r>
            <a:r>
              <a:rPr lang="ru-RU" dirty="0" err="1"/>
              <a:t>що</a:t>
            </a:r>
            <a:r>
              <a:rPr lang="ru-RU" dirty="0"/>
              <a:t> йога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закручування</a:t>
            </a:r>
            <a:r>
              <a:rPr lang="ru-RU" dirty="0"/>
              <a:t> </a:t>
            </a:r>
            <a:r>
              <a:rPr lang="ru-RU" dirty="0" err="1" smtClean="0"/>
              <a:t>тіла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некомфортні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свічками</a:t>
            </a:r>
            <a:r>
              <a:rPr lang="ru-RU" dirty="0"/>
              <a:t> і ладаном. </a:t>
            </a:r>
            <a:r>
              <a:rPr lang="ru-RU" dirty="0" smtClean="0"/>
              <a:t>Йога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нанизування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виконати</a:t>
            </a:r>
            <a:r>
              <a:rPr lang="ru-RU" dirty="0"/>
              <a:t> практично </a:t>
            </a:r>
            <a:r>
              <a:rPr lang="ru-RU" dirty="0" err="1"/>
              <a:t>кожна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фізично</a:t>
            </a:r>
            <a:r>
              <a:rPr lang="ru-RU" dirty="0"/>
              <a:t> </a:t>
            </a:r>
            <a:r>
              <a:rPr lang="ru-RU" dirty="0" err="1"/>
              <a:t>підготовлена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53" y="3717032"/>
            <a:ext cx="3347864" cy="21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Заняття</a:t>
            </a:r>
            <a:r>
              <a:rPr lang="ru-RU" sz="2800" dirty="0"/>
              <a:t> </a:t>
            </a:r>
            <a:r>
              <a:rPr lang="ru-RU" sz="2800" dirty="0" err="1"/>
              <a:t>йогою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2546" y="788511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йога - </a:t>
            </a:r>
            <a:r>
              <a:rPr lang="ru-RU" dirty="0" err="1" smtClean="0">
                <a:solidFill>
                  <a:prstClr val="black"/>
                </a:solidFill>
              </a:rPr>
              <a:t>це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стародавня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індійська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філософія</a:t>
            </a:r>
            <a:r>
              <a:rPr lang="ru-RU" dirty="0" smtClean="0">
                <a:solidFill>
                  <a:prstClr val="black"/>
                </a:solidFill>
              </a:rPr>
              <a:t>. Вона </a:t>
            </a:r>
            <a:r>
              <a:rPr lang="ru-RU" dirty="0" err="1" smtClean="0">
                <a:solidFill>
                  <a:prstClr val="black"/>
                </a:solidFill>
              </a:rPr>
              <a:t>допомагає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досягти</a:t>
            </a:r>
            <a:r>
              <a:rPr lang="ru-RU" dirty="0" smtClean="0">
                <a:solidFill>
                  <a:prstClr val="black"/>
                </a:solidFill>
              </a:rPr>
              <a:t> персонального росту і гарного </a:t>
            </a:r>
            <a:r>
              <a:rPr lang="ru-RU" dirty="0" err="1" smtClean="0">
                <a:solidFill>
                  <a:prstClr val="black"/>
                </a:solidFill>
              </a:rPr>
              <a:t>самопочуття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  <a:r>
              <a:rPr lang="ru-RU" dirty="0" err="1" smtClean="0">
                <a:solidFill>
                  <a:prstClr val="black"/>
                </a:solidFill>
              </a:rPr>
              <a:t>Хоча</a:t>
            </a:r>
            <a:r>
              <a:rPr lang="ru-RU" dirty="0" smtClean="0">
                <a:solidFill>
                  <a:prstClr val="black"/>
                </a:solidFill>
              </a:rPr>
              <a:t> йога - </a:t>
            </a:r>
            <a:r>
              <a:rPr lang="ru-RU" dirty="0" err="1" smtClean="0">
                <a:solidFill>
                  <a:prstClr val="black"/>
                </a:solidFill>
              </a:rPr>
              <a:t>це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систематичний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підхід</a:t>
            </a:r>
            <a:r>
              <a:rPr lang="ru-RU" dirty="0" smtClean="0">
                <a:solidFill>
                  <a:prstClr val="black"/>
                </a:solidFill>
              </a:rPr>
              <a:t> до </a:t>
            </a:r>
            <a:r>
              <a:rPr lang="ru-RU" dirty="0" err="1" smtClean="0">
                <a:solidFill>
                  <a:prstClr val="black"/>
                </a:solidFill>
              </a:rPr>
              <a:t>життя</a:t>
            </a:r>
            <a:r>
              <a:rPr lang="ru-RU" dirty="0" smtClean="0">
                <a:solidFill>
                  <a:prstClr val="black"/>
                </a:solidFill>
              </a:rPr>
              <a:t>, вона не є </a:t>
            </a:r>
            <a:r>
              <a:rPr lang="ru-RU" dirty="0" err="1" smtClean="0">
                <a:solidFill>
                  <a:prstClr val="black"/>
                </a:solidFill>
              </a:rPr>
              <a:t>релігією</a:t>
            </a:r>
            <a:r>
              <a:rPr lang="ru-RU" dirty="0" smtClean="0">
                <a:solidFill>
                  <a:prstClr val="black"/>
                </a:solidFill>
              </a:rPr>
              <a:t>, але </a:t>
            </a:r>
            <a:r>
              <a:rPr lang="ru-RU" dirty="0" err="1" smtClean="0">
                <a:solidFill>
                  <a:prstClr val="black"/>
                </a:solidFill>
              </a:rPr>
              <a:t>швидше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чудовим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доповненням</a:t>
            </a:r>
            <a:r>
              <a:rPr lang="ru-RU" dirty="0" smtClean="0">
                <a:solidFill>
                  <a:prstClr val="black"/>
                </a:solidFill>
              </a:rPr>
              <a:t> для будь-</a:t>
            </a:r>
            <a:r>
              <a:rPr lang="ru-RU" dirty="0" err="1" smtClean="0">
                <a:solidFill>
                  <a:prstClr val="black"/>
                </a:solidFill>
              </a:rPr>
              <a:t>якої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релігії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або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духовної</a:t>
            </a:r>
            <a:r>
              <a:rPr lang="ru-RU" dirty="0" smtClean="0">
                <a:solidFill>
                  <a:prstClr val="black"/>
                </a:solidFill>
              </a:rPr>
              <a:t> практики.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546" y="1988840"/>
            <a:ext cx="8597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Йога - </a:t>
            </a:r>
            <a:r>
              <a:rPr lang="ru-RU" dirty="0" err="1">
                <a:solidFill>
                  <a:prstClr val="black"/>
                </a:solidFill>
              </a:rPr>
              <a:t>це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інструмент</a:t>
            </a:r>
            <a:r>
              <a:rPr lang="ru-RU" dirty="0">
                <a:solidFill>
                  <a:prstClr val="black"/>
                </a:solidFill>
              </a:rPr>
              <a:t> для </a:t>
            </a:r>
            <a:r>
              <a:rPr lang="ru-RU" dirty="0" err="1">
                <a:solidFill>
                  <a:prstClr val="black"/>
                </a:solidFill>
              </a:rPr>
              <a:t>досягнення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усвідомленості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тіла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розуму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Кожен</a:t>
            </a:r>
            <a:r>
              <a:rPr lang="ru-RU" dirty="0">
                <a:solidFill>
                  <a:prstClr val="black"/>
                </a:solidFill>
              </a:rPr>
              <a:t> сеанс йоги </a:t>
            </a:r>
            <a:r>
              <a:rPr lang="ru-RU" dirty="0" err="1">
                <a:solidFill>
                  <a:prstClr val="black"/>
                </a:solidFill>
              </a:rPr>
              <a:t>залишатиме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після</a:t>
            </a:r>
            <a:r>
              <a:rPr lang="ru-RU" dirty="0">
                <a:solidFill>
                  <a:prstClr val="black"/>
                </a:solidFill>
              </a:rPr>
              <a:t> себе </a:t>
            </a:r>
            <a:r>
              <a:rPr lang="ru-RU" dirty="0" err="1">
                <a:solidFill>
                  <a:prstClr val="black"/>
                </a:solidFill>
              </a:rPr>
              <a:t>відчуття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внутрішньої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енергії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 smtClean="0">
                <a:solidFill>
                  <a:prstClr val="black"/>
                </a:solidFill>
              </a:rPr>
              <a:t>релаксації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тренування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м'язів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і </a:t>
            </a:r>
            <a:r>
              <a:rPr lang="ru-RU" dirty="0" err="1" smtClean="0">
                <a:solidFill>
                  <a:prstClr val="black"/>
                </a:solidFill>
              </a:rPr>
              <a:t>правильне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вирівнювання</a:t>
            </a:r>
            <a:r>
              <a:rPr lang="ru-RU" dirty="0" smtClean="0">
                <a:solidFill>
                  <a:prstClr val="black"/>
                </a:solidFill>
              </a:rPr>
              <a:t> хребта, </a:t>
            </a:r>
            <a:r>
              <a:rPr lang="ru-RU" dirty="0" err="1" smtClean="0">
                <a:solidFill>
                  <a:prstClr val="black"/>
                </a:solidFill>
              </a:rPr>
              <a:t>правильне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дихання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 err="1" smtClean="0">
                <a:solidFill>
                  <a:prstClr val="black"/>
                </a:solidFill>
              </a:rPr>
              <a:t>наповнння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легенів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киснем і </a:t>
            </a:r>
            <a:r>
              <a:rPr lang="ru-RU" dirty="0" err="1" smtClean="0">
                <a:solidFill>
                  <a:prstClr val="black"/>
                </a:solidFill>
              </a:rPr>
              <a:t>регулювання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кровообігу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16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4365104"/>
            <a:ext cx="4608512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Вона </a:t>
            </a:r>
            <a:r>
              <a:rPr lang="ru-RU" dirty="0"/>
              <a:t>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підтримувати</a:t>
            </a:r>
            <a:r>
              <a:rPr lang="ru-RU" dirty="0"/>
              <a:t> здоровий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а й </a:t>
            </a:r>
            <a:r>
              <a:rPr lang="ru-RU" dirty="0" err="1"/>
              <a:t>очистити</a:t>
            </a:r>
            <a:r>
              <a:rPr lang="ru-RU" dirty="0"/>
              <a:t> </a:t>
            </a:r>
            <a:r>
              <a:rPr lang="ru-RU" dirty="0" err="1"/>
              <a:t>розум</a:t>
            </a:r>
            <a:r>
              <a:rPr lang="ru-RU" dirty="0"/>
              <a:t> та </a:t>
            </a:r>
            <a:r>
              <a:rPr lang="ru-RU" dirty="0" err="1"/>
              <a:t>зосередитися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28525" y="4036488"/>
            <a:ext cx="3570010" cy="236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068960"/>
            <a:ext cx="8784976" cy="70609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 </a:t>
            </a:r>
            <a:r>
              <a:rPr lang="ru-RU" sz="2000" b="0" dirty="0" err="1" smtClean="0"/>
              <a:t>Полягають</a:t>
            </a:r>
            <a:r>
              <a:rPr lang="ru-RU" sz="2000" b="0" dirty="0" smtClean="0"/>
              <a:t> </a:t>
            </a:r>
            <a:r>
              <a:rPr lang="ru-RU" sz="2000" b="0" dirty="0"/>
              <a:t>у </a:t>
            </a:r>
            <a:r>
              <a:rPr lang="ru-RU" sz="2000" b="0" dirty="0" err="1"/>
              <a:t>підвищенні</a:t>
            </a:r>
            <a:r>
              <a:rPr lang="ru-RU" sz="2000" b="0" dirty="0"/>
              <a:t> </a:t>
            </a:r>
            <a:r>
              <a:rPr lang="ru-RU" sz="2000" b="0" dirty="0" err="1"/>
              <a:t>гнучкості</a:t>
            </a:r>
            <a:r>
              <a:rPr lang="ru-RU" sz="2000" b="0" dirty="0"/>
              <a:t> </a:t>
            </a:r>
            <a:r>
              <a:rPr lang="ru-RU" sz="2000" b="0" dirty="0" err="1"/>
              <a:t>суглобів</a:t>
            </a:r>
            <a:r>
              <a:rPr lang="ru-RU" sz="2000" b="0" dirty="0"/>
              <a:t>, </a:t>
            </a:r>
            <a:r>
              <a:rPr lang="ru-RU" sz="2000" b="0" dirty="0" err="1"/>
              <a:t>зменшенні</a:t>
            </a:r>
            <a:r>
              <a:rPr lang="ru-RU" sz="2000" b="0" dirty="0"/>
              <a:t> </a:t>
            </a:r>
            <a:r>
              <a:rPr lang="ru-RU" sz="2000" b="0" dirty="0" err="1"/>
              <a:t>артритних</a:t>
            </a:r>
            <a:r>
              <a:rPr lang="ru-RU" sz="2000" b="0" dirty="0"/>
              <a:t> </a:t>
            </a:r>
            <a:r>
              <a:rPr lang="ru-RU" sz="2000" b="0" dirty="0" err="1"/>
              <a:t>болів</a:t>
            </a:r>
            <a:r>
              <a:rPr lang="ru-RU" sz="2000" b="0" dirty="0"/>
              <a:t> і </a:t>
            </a:r>
            <a:r>
              <a:rPr lang="ru-RU" sz="2000" b="0" dirty="0" err="1"/>
              <a:t>розслабленні</a:t>
            </a:r>
            <a:r>
              <a:rPr lang="ru-RU" sz="2000" b="0" dirty="0"/>
              <a:t>, яке </a:t>
            </a:r>
            <a:r>
              <a:rPr lang="ru-RU" sz="2000" b="0" dirty="0" err="1"/>
              <a:t>знижує</a:t>
            </a:r>
            <a:r>
              <a:rPr lang="ru-RU" sz="2000" b="0" dirty="0"/>
              <a:t> </a:t>
            </a:r>
            <a:r>
              <a:rPr lang="ru-RU" sz="2000" b="0" dirty="0" err="1"/>
              <a:t>кров’яний</a:t>
            </a:r>
            <a:r>
              <a:rPr lang="ru-RU" sz="2000" b="0" dirty="0"/>
              <a:t> </a:t>
            </a:r>
            <a:r>
              <a:rPr lang="ru-RU" sz="2000" b="0" dirty="0" err="1"/>
              <a:t>тиск</a:t>
            </a:r>
            <a:r>
              <a:rPr lang="ru-RU" sz="2000" b="0" dirty="0"/>
              <a:t> і </a:t>
            </a:r>
            <a:r>
              <a:rPr lang="ru-RU" sz="2000" b="0" dirty="0" err="1"/>
              <a:t>допомагає</a:t>
            </a:r>
            <a:r>
              <a:rPr lang="ru-RU" sz="2000" b="0" dirty="0"/>
              <a:t> </a:t>
            </a:r>
            <a:r>
              <a:rPr lang="ru-RU" sz="2000" b="0" dirty="0" err="1"/>
              <a:t>швидше</a:t>
            </a:r>
            <a:r>
              <a:rPr lang="ru-RU" sz="2000" b="0" dirty="0"/>
              <a:t> </a:t>
            </a:r>
            <a:r>
              <a:rPr lang="ru-RU" sz="2000" b="0" dirty="0" err="1"/>
              <a:t>заснути</a:t>
            </a:r>
            <a:r>
              <a:rPr lang="ru-RU" sz="2000" b="0" dirty="0"/>
              <a:t>.</a:t>
            </a:r>
            <a:br>
              <a:rPr lang="ru-RU" sz="2000" b="0" dirty="0"/>
            </a:br>
            <a:endParaRPr lang="ru-RU" sz="2000" b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799589"/>
            <a:ext cx="4282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Переваги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йоги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endParaRPr 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74" y="116632"/>
            <a:ext cx="3971156" cy="26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91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9512" y="764704"/>
            <a:ext cx="4395647" cy="5904656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/>
              <a:t>– </a:t>
            </a:r>
            <a:r>
              <a:rPr lang="ru-RU" sz="2600" dirty="0" err="1"/>
              <a:t>це</a:t>
            </a:r>
            <a:r>
              <a:rPr lang="ru-RU" sz="2600" dirty="0"/>
              <a:t> один </a:t>
            </a:r>
            <a:r>
              <a:rPr lang="ru-RU" sz="2600" dirty="0" err="1"/>
              <a:t>із</a:t>
            </a:r>
            <a:r>
              <a:rPr lang="ru-RU" sz="2600" dirty="0"/>
              <a:t> </a:t>
            </a:r>
            <a:r>
              <a:rPr lang="ru-RU" sz="2600" dirty="0" err="1"/>
              <a:t>нетрадиційних</a:t>
            </a:r>
            <a:r>
              <a:rPr lang="ru-RU" sz="2600" dirty="0"/>
              <a:t> </a:t>
            </a:r>
            <a:r>
              <a:rPr lang="ru-RU" sz="2600" dirty="0" err="1"/>
              <a:t>видів</a:t>
            </a:r>
            <a:r>
              <a:rPr lang="ru-RU" sz="2600" dirty="0"/>
              <a:t> </a:t>
            </a:r>
            <a:r>
              <a:rPr lang="ru-RU" sz="2600" dirty="0" err="1"/>
              <a:t>оздоровчої</a:t>
            </a:r>
            <a:r>
              <a:rPr lang="ru-RU" sz="2600" dirty="0"/>
              <a:t> </a:t>
            </a:r>
            <a:r>
              <a:rPr lang="ru-RU" sz="2600" dirty="0" err="1" smtClean="0"/>
              <a:t>гімнастики</a:t>
            </a:r>
            <a:r>
              <a:rPr lang="ru-RU" sz="2600" dirty="0" smtClean="0"/>
              <a:t>. </a:t>
            </a:r>
            <a:r>
              <a:rPr lang="ru-RU" sz="2600" dirty="0"/>
              <a:t>Суть </a:t>
            </a:r>
            <a:r>
              <a:rPr lang="ru-RU" sz="2600" dirty="0" err="1"/>
              <a:t>його</a:t>
            </a:r>
            <a:r>
              <a:rPr lang="ru-RU" sz="2600" dirty="0"/>
              <a:t> </a:t>
            </a:r>
            <a:r>
              <a:rPr lang="ru-RU" sz="2600" dirty="0" err="1"/>
              <a:t>складається</a:t>
            </a:r>
            <a:r>
              <a:rPr lang="ru-RU" sz="2600" dirty="0"/>
              <a:t> в </a:t>
            </a:r>
            <a:r>
              <a:rPr lang="ru-RU" sz="2600" dirty="0" err="1"/>
              <a:t>сполучені</a:t>
            </a:r>
            <a:r>
              <a:rPr lang="ru-RU" sz="2600" dirty="0"/>
              <a:t> </a:t>
            </a:r>
            <a:r>
              <a:rPr lang="ru-RU" sz="2600" dirty="0" err="1"/>
              <a:t>аеробіки</a:t>
            </a:r>
            <a:r>
              <a:rPr lang="ru-RU" sz="2600" dirty="0"/>
              <a:t> з </a:t>
            </a:r>
            <a:r>
              <a:rPr lang="ru-RU" sz="2600" dirty="0" err="1"/>
              <a:t>атлетичною</a:t>
            </a:r>
            <a:r>
              <a:rPr lang="ru-RU" sz="2600" dirty="0"/>
              <a:t> </a:t>
            </a:r>
            <a:r>
              <a:rPr lang="ru-RU" sz="2600" dirty="0" err="1"/>
              <a:t>гімнастикою</a:t>
            </a:r>
            <a:r>
              <a:rPr lang="ru-RU" sz="2600" dirty="0"/>
              <a:t>, </a:t>
            </a:r>
            <a:r>
              <a:rPr lang="ru-RU" sz="2600" dirty="0" err="1"/>
              <a:t>що</a:t>
            </a:r>
            <a:r>
              <a:rPr lang="ru-RU" sz="2600" dirty="0"/>
              <a:t> особливо </a:t>
            </a:r>
            <a:r>
              <a:rPr lang="ru-RU" sz="2600" dirty="0" err="1"/>
              <a:t>залучає</a:t>
            </a:r>
            <a:r>
              <a:rPr lang="ru-RU" sz="2600" dirty="0"/>
              <a:t> </a:t>
            </a:r>
            <a:r>
              <a:rPr lang="ru-RU" sz="2600" dirty="0" err="1"/>
              <a:t>жінок</a:t>
            </a:r>
            <a:r>
              <a:rPr lang="ru-RU" sz="2600" dirty="0"/>
              <a:t> до занять. </a:t>
            </a:r>
            <a:r>
              <a:rPr lang="ru-RU" sz="2600" dirty="0" err="1"/>
              <a:t>Шейпінг</a:t>
            </a:r>
            <a:r>
              <a:rPr lang="ru-RU" sz="2600" dirty="0"/>
              <a:t> </a:t>
            </a:r>
            <a:r>
              <a:rPr lang="ru-RU" sz="2600" dirty="0" err="1"/>
              <a:t>узяв</a:t>
            </a:r>
            <a:r>
              <a:rPr lang="ru-RU" sz="2600" dirty="0"/>
              <a:t> усе </a:t>
            </a:r>
            <a:r>
              <a:rPr lang="ru-RU" sz="2600" dirty="0" err="1"/>
              <a:t>найкраще</a:t>
            </a:r>
            <a:r>
              <a:rPr lang="ru-RU" sz="2600" dirty="0"/>
              <a:t> з того й </a:t>
            </a:r>
            <a:r>
              <a:rPr lang="ru-RU" sz="2600" dirty="0" err="1"/>
              <a:t>іншого</a:t>
            </a:r>
            <a:r>
              <a:rPr lang="ru-RU" sz="2600" dirty="0"/>
              <a:t>: з </a:t>
            </a:r>
            <a:r>
              <a:rPr lang="ru-RU" sz="2600" dirty="0" err="1"/>
              <a:t>аеробіки</a:t>
            </a:r>
            <a:r>
              <a:rPr lang="ru-RU" sz="2600" dirty="0"/>
              <a:t> – </a:t>
            </a:r>
            <a:r>
              <a:rPr lang="ru-RU" sz="2600" dirty="0" err="1"/>
              <a:t>музику</a:t>
            </a:r>
            <a:r>
              <a:rPr lang="ru-RU" sz="2600" dirty="0"/>
              <a:t>, </a:t>
            </a:r>
            <a:r>
              <a:rPr lang="ru-RU" sz="2600" dirty="0" err="1"/>
              <a:t>динамічні</a:t>
            </a:r>
            <a:r>
              <a:rPr lang="ru-RU" sz="2600" dirty="0"/>
              <a:t> </a:t>
            </a:r>
            <a:r>
              <a:rPr lang="ru-RU" sz="2600" dirty="0" err="1"/>
              <a:t>навантаження</a:t>
            </a:r>
            <a:r>
              <a:rPr lang="ru-RU" sz="2600" dirty="0"/>
              <a:t>, </a:t>
            </a:r>
            <a:r>
              <a:rPr lang="ru-RU" sz="2600" dirty="0" err="1"/>
              <a:t>що</a:t>
            </a:r>
            <a:r>
              <a:rPr lang="ru-RU" sz="2600" dirty="0"/>
              <a:t> </a:t>
            </a:r>
            <a:r>
              <a:rPr lang="ru-RU" sz="2600" dirty="0" err="1"/>
              <a:t>дозволяють</a:t>
            </a:r>
            <a:r>
              <a:rPr lang="ru-RU" sz="2600" dirty="0"/>
              <a:t> </a:t>
            </a:r>
            <a:r>
              <a:rPr lang="ru-RU" sz="2600" dirty="0" err="1"/>
              <a:t>зміцнювати</a:t>
            </a:r>
            <a:r>
              <a:rPr lang="ru-RU" sz="2600" dirty="0"/>
              <a:t> </a:t>
            </a:r>
            <a:r>
              <a:rPr lang="ru-RU" sz="2600" dirty="0" err="1"/>
              <a:t>серцево-судинну</a:t>
            </a:r>
            <a:r>
              <a:rPr lang="ru-RU" sz="2600" dirty="0"/>
              <a:t> систему, </a:t>
            </a:r>
            <a:r>
              <a:rPr lang="ru-RU" sz="2600" dirty="0" err="1"/>
              <a:t>забирати</a:t>
            </a:r>
            <a:r>
              <a:rPr lang="ru-RU" sz="2600" dirty="0"/>
              <a:t> </a:t>
            </a:r>
            <a:r>
              <a:rPr lang="ru-RU" sz="2600" dirty="0" err="1"/>
              <a:t>зайві</a:t>
            </a:r>
            <a:r>
              <a:rPr lang="ru-RU" sz="2600" dirty="0"/>
              <a:t> «запаси», а з атлетизму – </a:t>
            </a:r>
            <a:r>
              <a:rPr lang="ru-RU" sz="2600" dirty="0" err="1"/>
              <a:t>можливість</a:t>
            </a:r>
            <a:r>
              <a:rPr lang="ru-RU" sz="2600" dirty="0"/>
              <a:t> </a:t>
            </a:r>
            <a:r>
              <a:rPr lang="ru-RU" sz="2600" dirty="0" err="1"/>
              <a:t>впливати</a:t>
            </a:r>
            <a:r>
              <a:rPr lang="ru-RU" sz="2600" dirty="0"/>
              <a:t> на </a:t>
            </a:r>
            <a:r>
              <a:rPr lang="ru-RU" sz="2600" dirty="0" err="1"/>
              <a:t>локальні</a:t>
            </a:r>
            <a:r>
              <a:rPr lang="ru-RU" sz="2600" dirty="0"/>
              <a:t> </a:t>
            </a:r>
            <a:r>
              <a:rPr lang="ru-RU" sz="2600" dirty="0" err="1"/>
              <a:t>групи</a:t>
            </a:r>
            <a:r>
              <a:rPr lang="ru-RU" sz="2600" dirty="0"/>
              <a:t> </a:t>
            </a:r>
            <a:r>
              <a:rPr lang="ru-RU" sz="2600" dirty="0" err="1"/>
              <a:t>м’язів</a:t>
            </a:r>
            <a:r>
              <a:rPr lang="ru-RU" sz="2600" dirty="0"/>
              <a:t>.</a:t>
            </a:r>
          </a:p>
          <a:p>
            <a:endParaRPr lang="ru-RU" sz="2600" dirty="0"/>
          </a:p>
          <a:p>
            <a:r>
              <a:rPr lang="ru-RU" sz="2600" dirty="0" err="1"/>
              <a:t>Класичний</a:t>
            </a:r>
            <a:r>
              <a:rPr lang="ru-RU" sz="2600" dirty="0"/>
              <a:t> </a:t>
            </a:r>
            <a:r>
              <a:rPr lang="ru-RU" sz="2600" dirty="0" err="1"/>
              <a:t>шейпінг</a:t>
            </a:r>
            <a:r>
              <a:rPr lang="ru-RU" sz="2600" dirty="0"/>
              <a:t> – </a:t>
            </a:r>
            <a:r>
              <a:rPr lang="ru-RU" sz="2600" dirty="0" err="1"/>
              <a:t>це</a:t>
            </a:r>
            <a:r>
              <a:rPr lang="ru-RU" sz="2600" dirty="0"/>
              <a:t> система </a:t>
            </a:r>
            <a:r>
              <a:rPr lang="ru-RU" sz="2600" dirty="0" err="1"/>
              <a:t>фізичних</a:t>
            </a:r>
            <a:r>
              <a:rPr lang="ru-RU" sz="2600" dirty="0"/>
              <a:t> </a:t>
            </a:r>
            <a:r>
              <a:rPr lang="ru-RU" sz="2600" dirty="0" err="1"/>
              <a:t>вправ</a:t>
            </a:r>
            <a:r>
              <a:rPr lang="ru-RU" sz="2600" dirty="0"/>
              <a:t>, </a:t>
            </a:r>
            <a:r>
              <a:rPr lang="ru-RU" sz="2600" dirty="0" err="1"/>
              <a:t>спрямована</a:t>
            </a:r>
            <a:r>
              <a:rPr lang="ru-RU" sz="2600" dirty="0"/>
              <a:t> на </a:t>
            </a:r>
            <a:r>
              <a:rPr lang="ru-RU" sz="2600" dirty="0" err="1"/>
              <a:t>фізичне</a:t>
            </a:r>
            <a:r>
              <a:rPr lang="ru-RU" sz="2600" dirty="0"/>
              <a:t> </a:t>
            </a:r>
            <a:r>
              <a:rPr lang="ru-RU" sz="2600" dirty="0" err="1"/>
              <a:t>вдосконалення</a:t>
            </a:r>
            <a:r>
              <a:rPr lang="ru-RU" sz="2600" dirty="0"/>
              <a:t> </a:t>
            </a:r>
            <a:r>
              <a:rPr lang="ru-RU" sz="2600" dirty="0" err="1"/>
              <a:t>організму</a:t>
            </a:r>
            <a:r>
              <a:rPr lang="ru-RU" sz="2600" dirty="0"/>
              <a:t> шляхом </a:t>
            </a:r>
            <a:r>
              <a:rPr lang="ru-RU" sz="2600" dirty="0" err="1"/>
              <a:t>зміни</a:t>
            </a:r>
            <a:r>
              <a:rPr lang="ru-RU" sz="2600" dirty="0"/>
              <a:t> </a:t>
            </a:r>
            <a:r>
              <a:rPr lang="ru-RU" sz="2600" dirty="0" err="1"/>
              <a:t>співвідношення</a:t>
            </a:r>
            <a:r>
              <a:rPr lang="ru-RU" sz="2600" dirty="0"/>
              <a:t> </a:t>
            </a:r>
            <a:r>
              <a:rPr lang="ru-RU" sz="2600" dirty="0" err="1"/>
              <a:t>між</a:t>
            </a:r>
            <a:r>
              <a:rPr lang="ru-RU" sz="2600" dirty="0"/>
              <a:t> </a:t>
            </a:r>
            <a:r>
              <a:rPr lang="ru-RU" sz="2600" dirty="0" err="1"/>
              <a:t>окремими</a:t>
            </a:r>
            <a:r>
              <a:rPr lang="ru-RU" sz="2600" dirty="0"/>
              <a:t> </a:t>
            </a:r>
            <a:r>
              <a:rPr lang="ru-RU" sz="2600" dirty="0" err="1"/>
              <a:t>елементами</a:t>
            </a:r>
            <a:r>
              <a:rPr lang="ru-RU" sz="2600" dirty="0"/>
              <a:t> складу </a:t>
            </a:r>
            <a:r>
              <a:rPr lang="ru-RU" sz="2600" dirty="0" err="1"/>
              <a:t>тіла</a:t>
            </a:r>
            <a:r>
              <a:rPr lang="ru-RU" sz="2600" dirty="0"/>
              <a:t> та </a:t>
            </a:r>
            <a:r>
              <a:rPr lang="ru-RU" sz="2600" dirty="0" err="1"/>
              <a:t>об'єднання</a:t>
            </a:r>
            <a:r>
              <a:rPr lang="ru-RU" sz="2600" dirty="0"/>
              <a:t> з </a:t>
            </a:r>
            <a:r>
              <a:rPr lang="ru-RU" sz="2600" dirty="0" err="1"/>
              <a:t>підвищенням</a:t>
            </a:r>
            <a:r>
              <a:rPr lang="ru-RU" sz="2600" dirty="0"/>
              <a:t> </a:t>
            </a:r>
            <a:r>
              <a:rPr lang="ru-RU" sz="2600" dirty="0" err="1"/>
              <a:t>загальної</a:t>
            </a:r>
            <a:r>
              <a:rPr lang="ru-RU" sz="2600" dirty="0"/>
              <a:t> </a:t>
            </a:r>
            <a:r>
              <a:rPr lang="ru-RU" sz="2600" dirty="0" err="1"/>
              <a:t>рухової</a:t>
            </a:r>
            <a:r>
              <a:rPr lang="ru-RU" sz="2600" dirty="0"/>
              <a:t> </a:t>
            </a:r>
            <a:r>
              <a:rPr lang="ru-RU" sz="2600" dirty="0" err="1"/>
              <a:t>активності</a:t>
            </a:r>
            <a:r>
              <a:rPr lang="ru-RU" sz="2600" dirty="0"/>
              <a:t>.</a:t>
            </a:r>
          </a:p>
          <a:p>
            <a:endParaRPr lang="ru-RU" sz="2600" dirty="0"/>
          </a:p>
          <a:p>
            <a:r>
              <a:rPr lang="ru-RU" sz="2600" dirty="0"/>
              <a:t>У </a:t>
            </a:r>
            <a:r>
              <a:rPr lang="ru-RU" sz="2600" dirty="0" err="1"/>
              <a:t>порівнянні</a:t>
            </a:r>
            <a:r>
              <a:rPr lang="ru-RU" sz="2600" dirty="0"/>
              <a:t> з </a:t>
            </a:r>
            <a:r>
              <a:rPr lang="ru-RU" sz="2600" dirty="0" err="1"/>
              <a:t>іншими</a:t>
            </a:r>
            <a:r>
              <a:rPr lang="ru-RU" sz="2600" dirty="0"/>
              <a:t> видами </a:t>
            </a:r>
            <a:r>
              <a:rPr lang="ru-RU" sz="2600" dirty="0" err="1"/>
              <a:t>оздоровчої</a:t>
            </a:r>
            <a:r>
              <a:rPr lang="ru-RU" sz="2600" dirty="0"/>
              <a:t> </a:t>
            </a:r>
            <a:r>
              <a:rPr lang="ru-RU" sz="2600" dirty="0" err="1"/>
              <a:t>гімнастики</a:t>
            </a:r>
            <a:r>
              <a:rPr lang="ru-RU" sz="2600" dirty="0"/>
              <a:t> </a:t>
            </a:r>
            <a:r>
              <a:rPr lang="ru-RU" sz="2600" dirty="0" err="1"/>
              <a:t>шейпінг</a:t>
            </a:r>
            <a:r>
              <a:rPr lang="ru-RU" sz="2600" dirty="0"/>
              <a:t> </a:t>
            </a:r>
            <a:r>
              <a:rPr lang="ru-RU" sz="2600" dirty="0" err="1"/>
              <a:t>має</a:t>
            </a:r>
            <a:r>
              <a:rPr lang="ru-RU" sz="2600" dirty="0"/>
              <a:t> ряд </a:t>
            </a:r>
            <a:r>
              <a:rPr lang="ru-RU" sz="2600" dirty="0" err="1"/>
              <a:t>відмінних</a:t>
            </a:r>
            <a:r>
              <a:rPr lang="ru-RU" sz="2600" dirty="0"/>
              <a:t> </a:t>
            </a:r>
            <a:r>
              <a:rPr lang="ru-RU" sz="2600" dirty="0" err="1"/>
              <a:t>особливостей</a:t>
            </a:r>
            <a:r>
              <a:rPr lang="ru-RU" sz="2600" dirty="0"/>
              <a:t>: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2005608" cy="496992"/>
          </a:xfrm>
        </p:spPr>
        <p:txBody>
          <a:bodyPr/>
          <a:lstStyle/>
          <a:p>
            <a:r>
              <a:rPr lang="ru-RU" sz="2800" dirty="0" err="1"/>
              <a:t>Шейпінг</a:t>
            </a:r>
            <a:r>
              <a:rPr lang="ru-RU" sz="2800" dirty="0"/>
              <a:t>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314" y="188640"/>
            <a:ext cx="3853412" cy="256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7075" y="3861048"/>
            <a:ext cx="3785405" cy="26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626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3528" y="260648"/>
            <a:ext cx="8496944" cy="440493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1.      для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вихідних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займаючихся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медичне</a:t>
            </a:r>
            <a:r>
              <a:rPr lang="ru-RU" dirty="0"/>
              <a:t> і </a:t>
            </a:r>
            <a:r>
              <a:rPr lang="ru-RU" dirty="0" err="1"/>
              <a:t>антропометричне</a:t>
            </a:r>
            <a:r>
              <a:rPr lang="ru-RU" dirty="0"/>
              <a:t> </a:t>
            </a:r>
            <a:r>
              <a:rPr lang="ru-RU" dirty="0" err="1"/>
              <a:t>тестування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функціональні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,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об'єктивно-суб'єктивну</a:t>
            </a:r>
            <a:r>
              <a:rPr lang="ru-RU" dirty="0"/>
              <a:t> </a:t>
            </a:r>
            <a:r>
              <a:rPr lang="ru-RU" dirty="0" err="1"/>
              <a:t>оцінку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 і </a:t>
            </a:r>
            <a:r>
              <a:rPr lang="ru-RU" dirty="0" err="1"/>
              <a:t>вибрати</a:t>
            </a:r>
            <a:r>
              <a:rPr lang="ru-RU" dirty="0"/>
              <a:t> </a:t>
            </a:r>
            <a:r>
              <a:rPr lang="ru-RU" dirty="0" err="1"/>
              <a:t>відповідну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для </a:t>
            </a:r>
            <a:r>
              <a:rPr lang="ru-RU" dirty="0" err="1"/>
              <a:t>тренування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2. вся система занять </a:t>
            </a:r>
            <a:r>
              <a:rPr lang="ru-RU" dirty="0" err="1"/>
              <a:t>шейпінгом</a:t>
            </a:r>
            <a:r>
              <a:rPr lang="ru-RU" dirty="0"/>
              <a:t> </a:t>
            </a:r>
            <a:r>
              <a:rPr lang="ru-RU" dirty="0" err="1"/>
              <a:t>забезпечується</a:t>
            </a:r>
            <a:r>
              <a:rPr lang="ru-RU" dirty="0"/>
              <a:t>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комп'ютерних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, </a:t>
            </a:r>
            <a:r>
              <a:rPr lang="ru-RU" dirty="0" err="1"/>
              <a:t>починаючи</a:t>
            </a:r>
            <a:r>
              <a:rPr lang="ru-RU" dirty="0"/>
              <a:t> з </a:t>
            </a:r>
            <a:r>
              <a:rPr lang="ru-RU" dirty="0" err="1"/>
              <a:t>діагностики</a:t>
            </a:r>
            <a:r>
              <a:rPr lang="ru-RU" dirty="0"/>
              <a:t> стану </a:t>
            </a:r>
            <a:r>
              <a:rPr lang="ru-RU" dirty="0" err="1"/>
              <a:t>займаючогося</a:t>
            </a:r>
            <a:r>
              <a:rPr lang="ru-RU" dirty="0"/>
              <a:t> і </a:t>
            </a:r>
            <a:r>
              <a:rPr lang="ru-RU" dirty="0" err="1"/>
              <a:t>визначенням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готовності</a:t>
            </a:r>
            <a:r>
              <a:rPr lang="ru-RU" dirty="0"/>
              <a:t> до занять;</a:t>
            </a:r>
          </a:p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невід'ємним</a:t>
            </a:r>
            <a:r>
              <a:rPr lang="ru-RU" dirty="0"/>
              <a:t> атрибутом занять </a:t>
            </a:r>
            <a:r>
              <a:rPr lang="ru-RU" dirty="0" err="1"/>
              <a:t>шейпінгом</a:t>
            </a:r>
            <a:r>
              <a:rPr lang="ru-RU" dirty="0"/>
              <a:t> є </a:t>
            </a:r>
            <a:r>
              <a:rPr lang="ru-RU" dirty="0" err="1"/>
              <a:t>відеомоніторинг</a:t>
            </a:r>
            <a:r>
              <a:rPr lang="ru-RU" dirty="0"/>
              <a:t>. </a:t>
            </a:r>
            <a:r>
              <a:rPr lang="ru-RU" dirty="0" err="1"/>
              <a:t>Відтворення</a:t>
            </a:r>
            <a:r>
              <a:rPr lang="ru-RU" dirty="0"/>
              <a:t> </a:t>
            </a:r>
            <a:r>
              <a:rPr lang="ru-RU" dirty="0" err="1"/>
              <a:t>відеопрограм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музичне</a:t>
            </a:r>
            <a:r>
              <a:rPr lang="ru-RU" dirty="0"/>
              <a:t> </a:t>
            </a:r>
            <a:r>
              <a:rPr lang="ru-RU" dirty="0" err="1"/>
              <a:t>оформлення</a:t>
            </a:r>
            <a:r>
              <a:rPr lang="ru-RU" dirty="0"/>
              <a:t> занять, </a:t>
            </a:r>
            <a:r>
              <a:rPr lang="ru-RU" dirty="0" err="1"/>
              <a:t>підвищує</a:t>
            </a:r>
            <a:r>
              <a:rPr lang="ru-RU" dirty="0"/>
              <a:t> </a:t>
            </a:r>
            <a:r>
              <a:rPr lang="ru-RU" dirty="0" err="1"/>
              <a:t>самостійність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позитивний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занять </a:t>
            </a:r>
            <a:r>
              <a:rPr lang="ru-RU" dirty="0" err="1"/>
              <a:t>шейпінгом</a:t>
            </a:r>
            <a:r>
              <a:rPr lang="ru-RU" dirty="0"/>
              <a:t> </a:t>
            </a:r>
            <a:r>
              <a:rPr lang="ru-RU" dirty="0" err="1"/>
              <a:t>немислимий</a:t>
            </a:r>
            <a:r>
              <a:rPr lang="ru-RU" dirty="0"/>
              <a:t> без </a:t>
            </a:r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з </a:t>
            </a:r>
            <a:r>
              <a:rPr lang="ru-RU" dirty="0" err="1"/>
              <a:t>раціональним</a:t>
            </a:r>
            <a:r>
              <a:rPr lang="ru-RU" dirty="0"/>
              <a:t> </a:t>
            </a:r>
            <a:r>
              <a:rPr lang="ru-RU" dirty="0" err="1"/>
              <a:t>харчуванням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повинен бути </a:t>
            </a:r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принципі</a:t>
            </a:r>
            <a:r>
              <a:rPr lang="ru-RU" dirty="0"/>
              <a:t> </a:t>
            </a:r>
            <a:r>
              <a:rPr lang="ru-RU" dirty="0" err="1"/>
              <a:t>достатності</a:t>
            </a:r>
            <a:r>
              <a:rPr lang="ru-RU" dirty="0"/>
              <a:t> (складу та </a:t>
            </a:r>
            <a:r>
              <a:rPr lang="ru-RU" dirty="0" err="1"/>
              <a:t>калорійності</a:t>
            </a:r>
            <a:r>
              <a:rPr lang="ru-RU" dirty="0"/>
              <a:t>, набору </a:t>
            </a:r>
            <a:r>
              <a:rPr lang="ru-RU" dirty="0" err="1"/>
              <a:t>поживних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),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реалізується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рухової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, характеру </a:t>
            </a:r>
            <a:r>
              <a:rPr lang="ru-RU" dirty="0" err="1"/>
              <a:t>професійної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генетичної</a:t>
            </a:r>
            <a:r>
              <a:rPr lang="ru-RU" dirty="0"/>
              <a:t> </a:t>
            </a:r>
            <a:r>
              <a:rPr lang="ru-RU" dirty="0" err="1"/>
              <a:t>схильності</a:t>
            </a:r>
            <a:r>
              <a:rPr lang="ru-RU" dirty="0"/>
              <a:t> у </a:t>
            </a:r>
            <a:r>
              <a:rPr lang="ru-RU" dirty="0" err="1"/>
              <a:t>фізичному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Для </a:t>
            </a:r>
            <a:r>
              <a:rPr lang="ru-RU" dirty="0" err="1"/>
              <a:t>шейпінгу</a:t>
            </a:r>
            <a:r>
              <a:rPr lang="ru-RU" dirty="0"/>
              <a:t>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індивідуальний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в </a:t>
            </a:r>
            <a:r>
              <a:rPr lang="ru-RU" dirty="0" err="1"/>
              <a:t>організації</a:t>
            </a:r>
            <a:r>
              <a:rPr lang="ru-RU" dirty="0"/>
              <a:t> занять.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проявляється</a:t>
            </a:r>
            <a:r>
              <a:rPr lang="ru-RU" dirty="0"/>
              <a:t>: в </a:t>
            </a:r>
            <a:r>
              <a:rPr lang="ru-RU" dirty="0" err="1"/>
              <a:t>оцінці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здоров'я</a:t>
            </a:r>
            <a:r>
              <a:rPr lang="ru-RU" dirty="0"/>
              <a:t>, </a:t>
            </a:r>
            <a:r>
              <a:rPr lang="ru-RU" dirty="0" err="1"/>
              <a:t>генетичної</a:t>
            </a:r>
            <a:r>
              <a:rPr lang="ru-RU" dirty="0"/>
              <a:t> </a:t>
            </a:r>
            <a:r>
              <a:rPr lang="ru-RU" dirty="0" err="1"/>
              <a:t>схильності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функціонального</a:t>
            </a:r>
            <a:r>
              <a:rPr lang="ru-RU" dirty="0"/>
              <a:t> стану і </a:t>
            </a:r>
            <a:r>
              <a:rPr lang="ru-RU" dirty="0" err="1"/>
              <a:t>можливостей</a:t>
            </a:r>
            <a:r>
              <a:rPr lang="ru-RU" dirty="0"/>
              <a:t> </a:t>
            </a:r>
            <a:r>
              <a:rPr lang="ru-RU" dirty="0" err="1"/>
              <a:t>серцево-судинної</a:t>
            </a:r>
            <a:r>
              <a:rPr lang="ru-RU" dirty="0"/>
              <a:t> та </a:t>
            </a:r>
            <a:r>
              <a:rPr lang="ru-RU" dirty="0" err="1"/>
              <a:t>дихальної</a:t>
            </a:r>
            <a:r>
              <a:rPr lang="ru-RU" dirty="0"/>
              <a:t> систем; </a:t>
            </a:r>
            <a:r>
              <a:rPr lang="ru-RU" dirty="0" err="1"/>
              <a:t>визначенні</a:t>
            </a:r>
            <a:r>
              <a:rPr lang="ru-RU" dirty="0"/>
              <a:t> </a:t>
            </a:r>
            <a:r>
              <a:rPr lang="ru-RU" dirty="0" err="1"/>
              <a:t>тканинного</a:t>
            </a:r>
            <a:r>
              <a:rPr lang="ru-RU" dirty="0"/>
              <a:t> складу </a:t>
            </a:r>
            <a:r>
              <a:rPr lang="ru-RU" dirty="0" err="1"/>
              <a:t>тіла</a:t>
            </a:r>
            <a:r>
              <a:rPr lang="ru-RU" dirty="0"/>
              <a:t> (</a:t>
            </a:r>
            <a:r>
              <a:rPr lang="ru-RU" dirty="0" err="1"/>
              <a:t>жирової</a:t>
            </a:r>
            <a:r>
              <a:rPr lang="ru-RU" dirty="0"/>
              <a:t> </a:t>
            </a:r>
            <a:r>
              <a:rPr lang="ru-RU" dirty="0" err="1"/>
              <a:t>підшкірної</a:t>
            </a:r>
            <a:r>
              <a:rPr lang="ru-RU" dirty="0"/>
              <a:t> </a:t>
            </a:r>
            <a:r>
              <a:rPr lang="ru-RU" dirty="0" err="1"/>
              <a:t>прошарки</a:t>
            </a:r>
            <a:r>
              <a:rPr lang="ru-RU" dirty="0"/>
              <a:t>); </a:t>
            </a:r>
            <a:r>
              <a:rPr lang="ru-RU" dirty="0" err="1"/>
              <a:t>підборі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раціону</a:t>
            </a:r>
            <a:r>
              <a:rPr lang="ru-RU" dirty="0"/>
              <a:t> і режиму </a:t>
            </a:r>
            <a:r>
              <a:rPr lang="ru-RU" dirty="0" err="1"/>
              <a:t>харчування</a:t>
            </a:r>
            <a:r>
              <a:rPr lang="ru-RU" dirty="0"/>
              <a:t> та стилю </a:t>
            </a:r>
            <a:r>
              <a:rPr lang="ru-RU" dirty="0" err="1"/>
              <a:t>поведінки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3" t="3876" r="3111" b="12722"/>
          <a:stretch/>
        </p:blipFill>
        <p:spPr bwMode="auto">
          <a:xfrm>
            <a:off x="2771800" y="4548102"/>
            <a:ext cx="3607296" cy="21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791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124744"/>
            <a:ext cx="4032448" cy="3312368"/>
          </a:xfrm>
        </p:spPr>
        <p:txBody>
          <a:bodyPr>
            <a:normAutofit/>
          </a:bodyPr>
          <a:lstStyle/>
          <a:p>
            <a:r>
              <a:rPr lang="ru-RU" dirty="0" err="1" smtClean="0"/>
              <a:t>масштабний</a:t>
            </a:r>
            <a:r>
              <a:rPr lang="ru-RU" dirty="0" smtClean="0"/>
              <a:t> </a:t>
            </a:r>
            <a:r>
              <a:rPr lang="ru-RU" dirty="0" err="1"/>
              <a:t>напрямок</a:t>
            </a:r>
            <a:r>
              <a:rPr lang="ru-RU" dirty="0"/>
              <a:t> в </a:t>
            </a:r>
            <a:r>
              <a:rPr lang="ru-RU" dirty="0" err="1"/>
              <a:t>сучасній</a:t>
            </a:r>
            <a:r>
              <a:rPr lang="ru-RU" dirty="0"/>
              <a:t> </a:t>
            </a:r>
            <a:r>
              <a:rPr lang="ru-RU" dirty="0" err="1"/>
              <a:t>реабілітології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своєчасних</a:t>
            </a:r>
            <a:r>
              <a:rPr lang="ru-RU" dirty="0"/>
              <a:t> і </a:t>
            </a:r>
            <a:r>
              <a:rPr lang="ru-RU" dirty="0" err="1"/>
              <a:t>грамотних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повернути</a:t>
            </a:r>
            <a:r>
              <a:rPr lang="ru-RU" dirty="0"/>
              <a:t> людям старшого </a:t>
            </a:r>
            <a:r>
              <a:rPr lang="ru-RU" dirty="0" err="1"/>
              <a:t>віку</a:t>
            </a:r>
            <a:r>
              <a:rPr lang="ru-RU" dirty="0"/>
              <a:t> добре </a:t>
            </a:r>
            <a:r>
              <a:rPr lang="ru-RU" dirty="0" err="1"/>
              <a:t>самопочуття</a:t>
            </a:r>
            <a:r>
              <a:rPr lang="ru-RU" dirty="0"/>
              <a:t>, </a:t>
            </a:r>
            <a:r>
              <a:rPr lang="ru-RU" dirty="0" err="1"/>
              <a:t>відновити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і,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підсумку</a:t>
            </a:r>
            <a:r>
              <a:rPr lang="ru-RU" dirty="0"/>
              <a:t>,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поліпшити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92080" y="1052736"/>
            <a:ext cx="3498924" cy="262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942818" cy="1143000"/>
          </a:xfrm>
        </p:spPr>
        <p:txBody>
          <a:bodyPr/>
          <a:lstStyle/>
          <a:p>
            <a:r>
              <a:rPr lang="ru-RU" sz="2800" dirty="0" err="1"/>
              <a:t>Реабілітація</a:t>
            </a:r>
            <a:r>
              <a:rPr lang="ru-RU" sz="2800" dirty="0"/>
              <a:t> </a:t>
            </a:r>
            <a:r>
              <a:rPr lang="ru-RU" sz="2800" dirty="0" err="1"/>
              <a:t>літніх</a:t>
            </a:r>
            <a:r>
              <a:rPr lang="ru-RU" sz="2800" dirty="0"/>
              <a:t> -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56" y="3933056"/>
            <a:ext cx="3899917" cy="253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26022"/>
            <a:ext cx="3456384" cy="25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211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995829"/>
            <a:ext cx="8640960" cy="185710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/>
              <a:t>Для </a:t>
            </a:r>
            <a:r>
              <a:rPr lang="ru-RU" dirty="0"/>
              <a:t>людей,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ведуть</a:t>
            </a:r>
            <a:r>
              <a:rPr lang="ru-RU" dirty="0"/>
              <a:t> сидячий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планують</a:t>
            </a:r>
            <a:r>
              <a:rPr lang="ru-RU" dirty="0"/>
              <a:t> </a:t>
            </a:r>
            <a:r>
              <a:rPr lang="ru-RU" dirty="0" err="1"/>
              <a:t>почати</a:t>
            </a:r>
            <a:r>
              <a:rPr lang="ru-RU" dirty="0"/>
              <a:t> </a:t>
            </a:r>
            <a:r>
              <a:rPr lang="ru-RU" dirty="0" err="1"/>
              <a:t>інтенсивні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,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передбачити</a:t>
            </a:r>
            <a:r>
              <a:rPr lang="ru-RU" dirty="0"/>
              <a:t> </a:t>
            </a:r>
            <a:r>
              <a:rPr lang="ru-RU" dirty="0" err="1"/>
              <a:t>тестування</a:t>
            </a:r>
            <a:r>
              <a:rPr lang="ru-RU" dirty="0"/>
              <a:t> </a:t>
            </a:r>
            <a:r>
              <a:rPr lang="ru-RU" dirty="0" err="1"/>
              <a:t>стресу</a:t>
            </a:r>
            <a:r>
              <a:rPr lang="ru-RU" dirty="0"/>
              <a:t> при </a:t>
            </a:r>
            <a:r>
              <a:rPr lang="ru-RU" dirty="0" err="1"/>
              <a:t>наявності</a:t>
            </a:r>
            <a:r>
              <a:rPr lang="ru-RU" dirty="0"/>
              <a:t> у них будь-</a:t>
            </a:r>
            <a:r>
              <a:rPr lang="ru-RU" dirty="0" err="1"/>
              <a:t>якого</a:t>
            </a:r>
            <a:r>
              <a:rPr lang="ru-RU" dirty="0"/>
              <a:t> з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: </a:t>
            </a:r>
            <a:r>
              <a:rPr lang="ru-RU" dirty="0" err="1"/>
              <a:t>встановлена</a:t>
            </a:r>
            <a:r>
              <a:rPr lang="ru-RU" dirty="0"/>
              <a:t> </a:t>
            </a:r>
            <a:r>
              <a:rPr lang="ru-RU" dirty="0" err="1"/>
              <a:t>ішемічна</a:t>
            </a:r>
            <a:r>
              <a:rPr lang="ru-RU" dirty="0"/>
              <a:t> хвороба </a:t>
            </a:r>
            <a:r>
              <a:rPr lang="ru-RU" dirty="0" err="1"/>
              <a:t>серця</a:t>
            </a:r>
            <a:r>
              <a:rPr lang="ru-RU" dirty="0"/>
              <a:t>;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ішемічної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; два і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; </a:t>
            </a:r>
            <a:r>
              <a:rPr lang="ru-RU" dirty="0" err="1"/>
              <a:t>підозра</a:t>
            </a:r>
            <a:r>
              <a:rPr lang="ru-RU" dirty="0"/>
              <a:t> на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; </a:t>
            </a:r>
            <a:r>
              <a:rPr lang="ru-RU" dirty="0" err="1"/>
              <a:t>підозра</a:t>
            </a:r>
            <a:r>
              <a:rPr lang="ru-RU" dirty="0"/>
              <a:t> на </a:t>
            </a:r>
            <a:r>
              <a:rPr lang="ru-RU" dirty="0" err="1"/>
              <a:t>діабет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990" y="3717032"/>
            <a:ext cx="4331592" cy="216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Скринінг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02994" y="3284984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Перед початком </a:t>
            </a:r>
            <a:r>
              <a:rPr lang="ru-RU" dirty="0" err="1">
                <a:solidFill>
                  <a:prstClr val="black"/>
                </a:solidFill>
              </a:rPr>
              <a:t>виконання</a:t>
            </a:r>
            <a:r>
              <a:rPr lang="ru-RU" dirty="0">
                <a:solidFill>
                  <a:prstClr val="black"/>
                </a:solidFill>
              </a:rPr>
              <a:t> комплексу </a:t>
            </a:r>
            <a:r>
              <a:rPr lang="ru-RU" dirty="0" err="1">
                <a:solidFill>
                  <a:prstClr val="black"/>
                </a:solidFill>
              </a:rPr>
              <a:t>вправ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літнім</a:t>
            </a:r>
            <a:r>
              <a:rPr lang="ru-RU" dirty="0">
                <a:solidFill>
                  <a:prstClr val="black"/>
                </a:solidFill>
              </a:rPr>
              <a:t> людям </a:t>
            </a:r>
            <a:r>
              <a:rPr lang="ru-RU" dirty="0" err="1">
                <a:solidFill>
                  <a:prstClr val="black"/>
                </a:solidFill>
              </a:rPr>
              <a:t>слід</a:t>
            </a:r>
            <a:r>
              <a:rPr lang="ru-RU" dirty="0">
                <a:solidFill>
                  <a:prstClr val="black"/>
                </a:solidFill>
              </a:rPr>
              <a:t> пройти </a:t>
            </a:r>
            <a:r>
              <a:rPr lang="ru-RU" dirty="0" err="1">
                <a:solidFill>
                  <a:prstClr val="black"/>
                </a:solidFill>
              </a:rPr>
              <a:t>клінічне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обстеження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спрямоване</a:t>
            </a:r>
            <a:r>
              <a:rPr lang="ru-RU" dirty="0">
                <a:solidFill>
                  <a:prstClr val="black"/>
                </a:solidFill>
              </a:rPr>
              <a:t> на </a:t>
            </a:r>
            <a:r>
              <a:rPr lang="ru-RU" dirty="0" err="1">
                <a:solidFill>
                  <a:prstClr val="black"/>
                </a:solidFill>
              </a:rPr>
              <a:t>виявлення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захворювань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серця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фізичних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обмежень</a:t>
            </a:r>
            <a:r>
              <a:rPr lang="ru-RU" dirty="0">
                <a:solidFill>
                  <a:prstClr val="black"/>
                </a:solidFill>
              </a:rPr>
              <a:t> для </a:t>
            </a:r>
            <a:r>
              <a:rPr lang="ru-RU" dirty="0" err="1">
                <a:solidFill>
                  <a:prstClr val="black"/>
                </a:solidFill>
              </a:rPr>
              <a:t>тренувань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Звичайна</a:t>
            </a:r>
            <a:r>
              <a:rPr lang="ru-RU" dirty="0">
                <a:solidFill>
                  <a:prstClr val="black"/>
                </a:solidFill>
              </a:rPr>
              <a:t> ЕКГ </a:t>
            </a:r>
            <a:r>
              <a:rPr lang="ru-RU" dirty="0" err="1">
                <a:solidFill>
                  <a:prstClr val="black"/>
                </a:solidFill>
              </a:rPr>
              <a:t>необов`язкова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Дослідження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стресу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від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фізичного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навантаження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зазвичай</a:t>
            </a:r>
            <a:r>
              <a:rPr lang="ru-RU" dirty="0">
                <a:solidFill>
                  <a:prstClr val="black"/>
                </a:solidFill>
              </a:rPr>
              <a:t> не </a:t>
            </a:r>
            <a:r>
              <a:rPr lang="ru-RU" dirty="0" err="1">
                <a:solidFill>
                  <a:prstClr val="black"/>
                </a:solidFill>
              </a:rPr>
              <a:t>потрібно</a:t>
            </a:r>
            <a:r>
              <a:rPr lang="ru-RU" dirty="0">
                <a:solidFill>
                  <a:prstClr val="black"/>
                </a:solidFill>
              </a:rPr>
              <a:t> для </a:t>
            </a:r>
            <a:r>
              <a:rPr lang="ru-RU" dirty="0" err="1">
                <a:solidFill>
                  <a:prstClr val="black"/>
                </a:solidFill>
              </a:rPr>
              <a:t>літніх</a:t>
            </a:r>
            <a:r>
              <a:rPr lang="ru-RU" dirty="0">
                <a:solidFill>
                  <a:prstClr val="black"/>
                </a:solidFill>
              </a:rPr>
              <a:t> людей, </a:t>
            </a:r>
            <a:r>
              <a:rPr lang="ru-RU" dirty="0" err="1">
                <a:solidFill>
                  <a:prstClr val="black"/>
                </a:solidFill>
              </a:rPr>
              <a:t>які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планують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почати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тренуватися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повільно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поступово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збільшувати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інтенсивність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8508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764704"/>
            <a:ext cx="8424936" cy="639762"/>
          </a:xfrm>
        </p:spPr>
        <p:txBody>
          <a:bodyPr>
            <a:normAutofit/>
          </a:bodyPr>
          <a:lstStyle/>
          <a:p>
            <a:r>
              <a:rPr lang="ru-RU" dirty="0"/>
              <a:t>Комплексна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повинна </a:t>
            </a:r>
            <a:r>
              <a:rPr lang="ru-RU" dirty="0" err="1"/>
              <a:t>включати</a:t>
            </a:r>
            <a:r>
              <a:rPr lang="ru-RU" dirty="0"/>
              <a:t>: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196752"/>
            <a:ext cx="5544616" cy="54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аеробні</a:t>
            </a:r>
            <a:r>
              <a:rPr lang="ru-RU" dirty="0" smtClean="0"/>
              <a:t> </a:t>
            </a:r>
            <a:r>
              <a:rPr lang="ru-RU" dirty="0" err="1"/>
              <a:t>вправи</a:t>
            </a:r>
            <a:r>
              <a:rPr lang="ru-RU" dirty="0"/>
              <a:t>,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, </a:t>
            </a:r>
            <a:r>
              <a:rPr lang="ru-RU" dirty="0" err="1"/>
              <a:t>тренування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гнучкості</a:t>
            </a:r>
            <a:r>
              <a:rPr lang="ru-RU" dirty="0"/>
              <a:t> і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Часто для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розробити</a:t>
            </a:r>
            <a:r>
              <a:rPr lang="ru-RU" dirty="0"/>
              <a:t> одну </a:t>
            </a:r>
            <a:r>
              <a:rPr lang="ru-RU" dirty="0" err="1"/>
              <a:t>програму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Силові</a:t>
            </a:r>
            <a:r>
              <a:rPr lang="ru-RU" dirty="0" smtClean="0"/>
              <a:t> </a:t>
            </a:r>
            <a:r>
              <a:rPr lang="ru-RU" dirty="0" err="1"/>
              <a:t>тренування</a:t>
            </a:r>
            <a:r>
              <a:rPr lang="ru-RU" dirty="0"/>
              <a:t> </a:t>
            </a:r>
            <a:r>
              <a:rPr lang="ru-RU" dirty="0" err="1"/>
              <a:t>покращують</a:t>
            </a:r>
            <a:r>
              <a:rPr lang="ru-RU" dirty="0"/>
              <a:t> </a:t>
            </a:r>
            <a:r>
              <a:rPr lang="ru-RU" dirty="0" err="1"/>
              <a:t>м`язову</a:t>
            </a:r>
            <a:r>
              <a:rPr lang="ru-RU" dirty="0"/>
              <a:t> </a:t>
            </a:r>
            <a:r>
              <a:rPr lang="ru-RU" dirty="0" err="1"/>
              <a:t>масу</a:t>
            </a:r>
            <a:r>
              <a:rPr lang="ru-RU" dirty="0"/>
              <a:t>, </a:t>
            </a:r>
            <a:r>
              <a:rPr lang="ru-RU" dirty="0" err="1"/>
              <a:t>м`язову</a:t>
            </a:r>
            <a:r>
              <a:rPr lang="ru-RU" dirty="0"/>
              <a:t> </a:t>
            </a:r>
            <a:r>
              <a:rPr lang="ru-RU" dirty="0" err="1"/>
              <a:t>витривалість</a:t>
            </a:r>
            <a:r>
              <a:rPr lang="ru-RU" dirty="0"/>
              <a:t> і силу.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при </a:t>
            </a:r>
            <a:r>
              <a:rPr lang="ru-RU" dirty="0" err="1"/>
              <a:t>повному</a:t>
            </a:r>
            <a:r>
              <a:rPr lang="ru-RU" dirty="0"/>
              <a:t> </a:t>
            </a:r>
            <a:r>
              <a:rPr lang="ru-RU" dirty="0" err="1"/>
              <a:t>діапазоні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поліпшують</a:t>
            </a:r>
            <a:r>
              <a:rPr lang="ru-RU" dirty="0"/>
              <a:t> </a:t>
            </a:r>
            <a:r>
              <a:rPr lang="ru-RU" dirty="0" err="1"/>
              <a:t>гнучкість</a:t>
            </a:r>
            <a:r>
              <a:rPr lang="ru-RU" dirty="0"/>
              <a:t>, а </a:t>
            </a:r>
            <a:r>
              <a:rPr lang="ru-RU" dirty="0" err="1"/>
              <a:t>підвищена</a:t>
            </a:r>
            <a:r>
              <a:rPr lang="ru-RU" dirty="0"/>
              <a:t> </a:t>
            </a:r>
            <a:r>
              <a:rPr lang="ru-RU" dirty="0" err="1"/>
              <a:t>міцність</a:t>
            </a:r>
            <a:r>
              <a:rPr lang="ru-RU" dirty="0"/>
              <a:t> </a:t>
            </a:r>
            <a:r>
              <a:rPr lang="ru-RU" dirty="0" err="1"/>
              <a:t>м`язів</a:t>
            </a:r>
            <a:r>
              <a:rPr lang="ru-RU" dirty="0"/>
              <a:t> </a:t>
            </a:r>
            <a:r>
              <a:rPr lang="ru-RU" dirty="0" err="1"/>
              <a:t>покращує</a:t>
            </a:r>
            <a:r>
              <a:rPr lang="ru-RU" dirty="0"/>
              <a:t> </a:t>
            </a:r>
            <a:r>
              <a:rPr lang="ru-RU" dirty="0" err="1"/>
              <a:t>стабільність</a:t>
            </a:r>
            <a:r>
              <a:rPr lang="ru-RU" dirty="0"/>
              <a:t> </a:t>
            </a:r>
            <a:r>
              <a:rPr lang="ru-RU" dirty="0" err="1"/>
              <a:t>суглобів</a:t>
            </a:r>
            <a:r>
              <a:rPr lang="ru-RU" dirty="0"/>
              <a:t> і,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. </a:t>
            </a:r>
            <a:endParaRPr lang="uk-UA" dirty="0" smtClean="0"/>
          </a:p>
          <a:p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/>
              <a:t>аеробних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 для </a:t>
            </a:r>
            <a:r>
              <a:rPr lang="ru-RU" dirty="0" err="1"/>
              <a:t>літніх</a:t>
            </a:r>
            <a:r>
              <a:rPr lang="ru-RU" dirty="0"/>
              <a:t> людей </a:t>
            </a:r>
            <a:r>
              <a:rPr lang="ru-RU" dirty="0" err="1"/>
              <a:t>така</a:t>
            </a:r>
            <a:r>
              <a:rPr lang="ru-RU" dirty="0"/>
              <a:t> ж, як і для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дорослих</a:t>
            </a:r>
            <a:r>
              <a:rPr lang="ru-RU" dirty="0"/>
              <a:t>, але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інтенсивними</a:t>
            </a:r>
            <a:r>
              <a:rPr lang="ru-RU" dirty="0"/>
              <a:t>. </a:t>
            </a:r>
            <a:r>
              <a:rPr lang="ru-RU" dirty="0" err="1"/>
              <a:t>Літнім</a:t>
            </a:r>
            <a:r>
              <a:rPr lang="ru-RU" dirty="0"/>
              <a:t> людям,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протипоказань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збільшувати</a:t>
            </a:r>
            <a:r>
              <a:rPr lang="ru-RU" dirty="0"/>
              <a:t> </a:t>
            </a:r>
            <a:r>
              <a:rPr lang="ru-RU" dirty="0" err="1"/>
              <a:t>цільову</a:t>
            </a:r>
            <a:r>
              <a:rPr lang="ru-RU" dirty="0"/>
              <a:t> частоту </a:t>
            </a:r>
            <a:r>
              <a:rPr lang="ru-RU" dirty="0" err="1"/>
              <a:t>серцевих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</a:t>
            </a:r>
            <a:r>
              <a:rPr lang="ru-RU" dirty="0" smtClean="0"/>
              <a:t>до </a:t>
            </a:r>
            <a:r>
              <a:rPr lang="ru-RU" dirty="0" err="1"/>
              <a:t>рівня</a:t>
            </a:r>
            <a:r>
              <a:rPr lang="ru-RU" dirty="0"/>
              <a:t>, </a:t>
            </a:r>
            <a:r>
              <a:rPr lang="ru-RU" dirty="0" err="1"/>
              <a:t>розрахованого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формул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. </a:t>
            </a:r>
            <a:r>
              <a:rPr lang="ru-RU" dirty="0" err="1"/>
              <a:t>Деяким</a:t>
            </a:r>
            <a:r>
              <a:rPr lang="ru-RU" dirty="0"/>
              <a:t> </a:t>
            </a:r>
            <a:r>
              <a:rPr lang="ru-RU" dirty="0" err="1"/>
              <a:t>ослабленим</a:t>
            </a:r>
            <a:r>
              <a:rPr lang="ru-RU" dirty="0"/>
              <a:t> людям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поліпшити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функціональні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силових</a:t>
            </a:r>
            <a:r>
              <a:rPr lang="ru-RU" dirty="0"/>
              <a:t> </a:t>
            </a:r>
            <a:r>
              <a:rPr lang="ru-RU" dirty="0" err="1"/>
              <a:t>вправ</a:t>
            </a:r>
            <a:r>
              <a:rPr lang="ru-RU" dirty="0"/>
              <a:t>), перш </a:t>
            </a:r>
            <a:r>
              <a:rPr lang="ru-RU" dirty="0" err="1"/>
              <a:t>ніж</a:t>
            </a:r>
            <a:r>
              <a:rPr lang="ru-RU" dirty="0"/>
              <a:t> вони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аеробні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у </a:t>
            </a:r>
            <a:r>
              <a:rPr lang="ru-RU" dirty="0" err="1"/>
              <a:t>відповідності</a:t>
            </a:r>
            <a:r>
              <a:rPr lang="ru-RU" dirty="0"/>
              <a:t> з </a:t>
            </a:r>
            <a:r>
              <a:rPr lang="ru-RU" dirty="0" err="1"/>
              <a:t>тими</a:t>
            </a:r>
            <a:r>
              <a:rPr lang="ru-RU" dirty="0"/>
              <a:t> ж принципами і методами, як і </a:t>
            </a:r>
            <a:r>
              <a:rPr lang="ru-RU" dirty="0" err="1"/>
              <a:t>дорослими</a:t>
            </a:r>
            <a:r>
              <a:rPr lang="ru-RU" dirty="0"/>
              <a:t> людьми </a:t>
            </a:r>
            <a:r>
              <a:rPr lang="ru-RU" dirty="0" err="1"/>
              <a:t>більш</a:t>
            </a:r>
            <a:r>
              <a:rPr lang="ru-RU" dirty="0"/>
              <a:t> молодого </a:t>
            </a:r>
            <a:r>
              <a:rPr lang="ru-RU" dirty="0" err="1"/>
              <a:t>віку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легку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(вага / </a:t>
            </a:r>
            <a:r>
              <a:rPr lang="ru-RU" dirty="0" err="1"/>
              <a:t>обтяження</a:t>
            </a:r>
            <a:r>
              <a:rPr lang="ru-RU" dirty="0"/>
              <a:t>), </a:t>
            </a:r>
            <a:r>
              <a:rPr lang="ru-RU" dirty="0" err="1"/>
              <a:t>наприклад</a:t>
            </a:r>
            <a:r>
              <a:rPr lang="ru-RU" dirty="0"/>
              <a:t>,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еспандера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обтяження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1 кг вагою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підйом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стільця</a:t>
            </a:r>
            <a:r>
              <a:rPr lang="ru-RU" dirty="0"/>
              <a:t>, яка </a:t>
            </a:r>
            <a:r>
              <a:rPr lang="ru-RU" dirty="0" err="1"/>
              <a:t>збільшується</a:t>
            </a:r>
            <a:r>
              <a:rPr lang="ru-RU" dirty="0"/>
              <a:t> 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звикання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522" y="1556792"/>
            <a:ext cx="284855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-1698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3100" dirty="0" err="1" smtClean="0"/>
              <a:t>Програми</a:t>
            </a:r>
            <a:r>
              <a:rPr lang="ru-RU" sz="3100" dirty="0" smtClean="0"/>
              <a:t> </a:t>
            </a:r>
            <a:r>
              <a:rPr lang="ru-RU" sz="3100" dirty="0" err="1" smtClean="0"/>
              <a:t>вправ</a:t>
            </a:r>
            <a:r>
              <a:rPr lang="ru-RU" sz="31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838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919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5085184"/>
            <a:ext cx="8712968" cy="158417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У </a:t>
            </a:r>
            <a:r>
              <a:rPr lang="ru-RU" dirty="0" err="1"/>
              <a:t>більшості</a:t>
            </a:r>
            <a:r>
              <a:rPr lang="ru-RU" dirty="0"/>
              <a:t> людей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гнучкості</a:t>
            </a:r>
            <a:r>
              <a:rPr lang="ru-RU" dirty="0"/>
              <a:t> і </a:t>
            </a:r>
            <a:r>
              <a:rPr lang="ru-RU" dirty="0" err="1"/>
              <a:t>силові</a:t>
            </a:r>
            <a:r>
              <a:rPr lang="ru-RU" dirty="0"/>
              <a:t> </a:t>
            </a:r>
            <a:r>
              <a:rPr lang="ru-RU" dirty="0" err="1"/>
              <a:t>тренування</a:t>
            </a:r>
            <a:r>
              <a:rPr lang="ru-RU" dirty="0"/>
              <a:t> </a:t>
            </a:r>
            <a:r>
              <a:rPr lang="ru-RU" dirty="0" err="1"/>
              <a:t>ефективніше</a:t>
            </a:r>
            <a:r>
              <a:rPr lang="ru-RU" dirty="0"/>
              <a:t> </a:t>
            </a:r>
            <a:r>
              <a:rPr lang="ru-RU" dirty="0" err="1"/>
              <a:t>запобігають</a:t>
            </a:r>
            <a:r>
              <a:rPr lang="ru-RU" dirty="0"/>
              <a:t> </a:t>
            </a:r>
            <a:r>
              <a:rPr lang="ru-RU" dirty="0" err="1"/>
              <a:t>падіння</a:t>
            </a:r>
            <a:r>
              <a:rPr lang="ru-RU" dirty="0"/>
              <a:t>.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зміцнює</a:t>
            </a:r>
            <a:r>
              <a:rPr lang="ru-RU" dirty="0"/>
              <a:t> </a:t>
            </a:r>
            <a:r>
              <a:rPr lang="ru-RU" dirty="0" err="1"/>
              <a:t>суглоби</a:t>
            </a:r>
            <a:r>
              <a:rPr lang="ru-RU" dirty="0"/>
              <a:t> і </a:t>
            </a:r>
            <a:r>
              <a:rPr lang="ru-RU" dirty="0" err="1"/>
              <a:t>допомагає</a:t>
            </a:r>
            <a:r>
              <a:rPr lang="ru-RU" dirty="0"/>
              <a:t> людям </a:t>
            </a:r>
            <a:r>
              <a:rPr lang="ru-RU" dirty="0" err="1"/>
              <a:t>утримувати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 при </a:t>
            </a:r>
            <a:r>
              <a:rPr lang="ru-RU" dirty="0" err="1"/>
              <a:t>стоянні</a:t>
            </a:r>
            <a:r>
              <a:rPr lang="ru-RU" dirty="0"/>
              <a:t> і </a:t>
            </a:r>
            <a:r>
              <a:rPr lang="ru-RU" dirty="0" err="1"/>
              <a:t>ходьбі</a:t>
            </a:r>
            <a:r>
              <a:rPr lang="ru-RU" dirty="0"/>
              <a:t>. Людям,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відчувають</a:t>
            </a:r>
            <a:r>
              <a:rPr lang="ru-RU" dirty="0"/>
              <a:t> </a:t>
            </a:r>
            <a:r>
              <a:rPr lang="ru-RU" dirty="0" err="1"/>
              <a:t>труднощі</a:t>
            </a:r>
            <a:r>
              <a:rPr lang="ru-RU" dirty="0"/>
              <a:t> при </a:t>
            </a:r>
            <a:r>
              <a:rPr lang="ru-RU" dirty="0" err="1"/>
              <a:t>стоянні</a:t>
            </a:r>
            <a:r>
              <a:rPr lang="ru-RU" dirty="0"/>
              <a:t> і </a:t>
            </a:r>
            <a:r>
              <a:rPr lang="ru-RU" dirty="0" err="1"/>
              <a:t>ходьбі</a:t>
            </a:r>
            <a:r>
              <a:rPr lang="ru-RU" dirty="0"/>
              <a:t> через </a:t>
            </a:r>
            <a:r>
              <a:rPr lang="ru-RU" dirty="0" err="1" smtClean="0"/>
              <a:t>погану</a:t>
            </a:r>
            <a:r>
              <a:rPr lang="ru-RU" dirty="0" smtClean="0"/>
              <a:t> </a:t>
            </a:r>
            <a:r>
              <a:rPr lang="ru-RU" dirty="0" err="1" smtClean="0"/>
              <a:t>рівновагу</a:t>
            </a:r>
            <a:r>
              <a:rPr lang="ru-RU" dirty="0" smtClean="0"/>
              <a:t>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пов`язані</a:t>
            </a:r>
            <a:r>
              <a:rPr lang="ru-RU" dirty="0"/>
              <a:t> з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стоячи на </a:t>
            </a:r>
            <a:r>
              <a:rPr lang="ru-RU" dirty="0" smtClean="0"/>
              <a:t>«</a:t>
            </a:r>
            <a:r>
              <a:rPr lang="ru-RU" dirty="0" err="1" smtClean="0"/>
              <a:t>дошці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/>
              <a:t>хитається</a:t>
            </a:r>
            <a:r>
              <a:rPr lang="ru-RU" dirty="0"/>
              <a:t> </a:t>
            </a:r>
            <a:r>
              <a:rPr lang="ru-RU" dirty="0" smtClean="0"/>
              <a:t>»), </a:t>
            </a:r>
            <a:r>
              <a:rPr lang="ru-RU" dirty="0" err="1"/>
              <a:t>протипоказані</a:t>
            </a:r>
            <a:r>
              <a:rPr lang="ru-RU" dirty="0"/>
              <a:t> через </a:t>
            </a:r>
            <a:r>
              <a:rPr lang="ru-RU" dirty="0" err="1"/>
              <a:t>можливе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</a:t>
            </a:r>
            <a:r>
              <a:rPr lang="ru-RU" dirty="0" err="1"/>
              <a:t>травми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2708920"/>
            <a:ext cx="334998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58661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Для </a:t>
            </a:r>
            <a:r>
              <a:rPr lang="ru-RU" sz="1600" dirty="0" err="1">
                <a:solidFill>
                  <a:prstClr val="black"/>
                </a:solidFill>
              </a:rPr>
              <a:t>підвищення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гнучкості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основні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групи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м`язів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необхідно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розтягувати</a:t>
            </a:r>
            <a:r>
              <a:rPr lang="ru-RU" sz="1600" dirty="0">
                <a:solidFill>
                  <a:prstClr val="black"/>
                </a:solidFill>
              </a:rPr>
              <a:t> раз в день, в </a:t>
            </a:r>
            <a:r>
              <a:rPr lang="ru-RU" sz="1600" dirty="0" err="1">
                <a:solidFill>
                  <a:prstClr val="black"/>
                </a:solidFill>
              </a:rPr>
              <a:t>ідеалі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після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вправ</a:t>
            </a:r>
            <a:r>
              <a:rPr lang="ru-RU" sz="1600" dirty="0">
                <a:solidFill>
                  <a:prstClr val="black"/>
                </a:solidFill>
              </a:rPr>
              <a:t>, при </a:t>
            </a:r>
            <a:r>
              <a:rPr lang="ru-RU" sz="1600" dirty="0" err="1">
                <a:solidFill>
                  <a:prstClr val="black"/>
                </a:solidFill>
              </a:rPr>
              <a:t>найбільшої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піддатливості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м`язів</a:t>
            </a:r>
            <a:endParaRPr lang="ru-RU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Тренування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рівноваги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традиційно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включає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зміщення</a:t>
            </a:r>
            <a:r>
              <a:rPr lang="ru-RU" sz="1600" dirty="0">
                <a:solidFill>
                  <a:prstClr val="black"/>
                </a:solidFill>
              </a:rPr>
              <a:t> центру ваги при </a:t>
            </a:r>
            <a:r>
              <a:rPr lang="ru-RU" sz="1600" dirty="0" err="1">
                <a:solidFill>
                  <a:prstClr val="black"/>
                </a:solidFill>
              </a:rPr>
              <a:t>виконанні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вправ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нестійкому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положенні</a:t>
            </a:r>
            <a:r>
              <a:rPr lang="ru-RU" sz="1600" dirty="0">
                <a:solidFill>
                  <a:prstClr val="black"/>
                </a:solidFill>
              </a:rPr>
              <a:t> - стоячи на </a:t>
            </a:r>
            <a:r>
              <a:rPr lang="ru-RU" sz="1600" dirty="0" err="1">
                <a:solidFill>
                  <a:prstClr val="black"/>
                </a:solidFill>
              </a:rPr>
              <a:t>одній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нозі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використанням</a:t>
            </a:r>
            <a:r>
              <a:rPr lang="ru-RU" sz="1600" dirty="0">
                <a:solidFill>
                  <a:prstClr val="black"/>
                </a:solidFill>
              </a:rPr>
              <a:t> балансира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на «</a:t>
            </a:r>
            <a:r>
              <a:rPr lang="ru-RU" sz="1600" dirty="0" err="1">
                <a:solidFill>
                  <a:prstClr val="black"/>
                </a:solidFill>
              </a:rPr>
              <a:t>гойдаються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дошках</a:t>
            </a:r>
            <a:r>
              <a:rPr lang="ru-RU" sz="1600" dirty="0">
                <a:solidFill>
                  <a:prstClr val="black"/>
                </a:solidFill>
              </a:rPr>
              <a:t>». </a:t>
            </a:r>
            <a:r>
              <a:rPr lang="ru-RU" sz="1600" dirty="0" err="1">
                <a:solidFill>
                  <a:prstClr val="black"/>
                </a:solidFill>
              </a:rPr>
              <a:t>Тренування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рівноваги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може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допомогти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деяким</a:t>
            </a:r>
            <a:r>
              <a:rPr lang="ru-RU" sz="1600" dirty="0">
                <a:solidFill>
                  <a:prstClr val="black"/>
                </a:solidFill>
              </a:rPr>
              <a:t> людям з </a:t>
            </a:r>
            <a:r>
              <a:rPr lang="ru-RU" sz="1600" dirty="0" err="1">
                <a:solidFill>
                  <a:prstClr val="black"/>
                </a:solidFill>
              </a:rPr>
              <a:t>порушеною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Пропріоцепції</a:t>
            </a:r>
            <a:r>
              <a:rPr lang="ru-RU" sz="1600" dirty="0">
                <a:solidFill>
                  <a:prstClr val="black"/>
                </a:solidFill>
              </a:rPr>
              <a:t> і часто </a:t>
            </a:r>
            <a:r>
              <a:rPr lang="ru-RU" sz="1600" dirty="0" err="1">
                <a:solidFill>
                  <a:prstClr val="black"/>
                </a:solidFill>
              </a:rPr>
              <a:t>використовується</a:t>
            </a:r>
            <a:r>
              <a:rPr lang="ru-RU" sz="1600" dirty="0">
                <a:solidFill>
                  <a:prstClr val="black"/>
                </a:solidFill>
              </a:rPr>
              <a:t> для </a:t>
            </a:r>
            <a:r>
              <a:rPr lang="ru-RU" sz="1600" dirty="0" err="1">
                <a:solidFill>
                  <a:prstClr val="black"/>
                </a:solidFill>
              </a:rPr>
              <a:t>профілактики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падінь</a:t>
            </a:r>
            <a:r>
              <a:rPr lang="ru-RU" sz="1600" dirty="0">
                <a:solidFill>
                  <a:prstClr val="black"/>
                </a:solidFill>
              </a:rPr>
              <a:t> у </a:t>
            </a:r>
            <a:r>
              <a:rPr lang="ru-RU" sz="1600" dirty="0" err="1">
                <a:solidFill>
                  <a:prstClr val="black"/>
                </a:solidFill>
              </a:rPr>
              <a:t>літніх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Однак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це</a:t>
            </a:r>
            <a:r>
              <a:rPr lang="ru-RU" sz="1600" dirty="0">
                <a:solidFill>
                  <a:prstClr val="black"/>
                </a:solidFill>
              </a:rPr>
              <a:t> часто </a:t>
            </a:r>
            <a:r>
              <a:rPr lang="ru-RU" sz="1600" dirty="0" err="1">
                <a:solidFill>
                  <a:prstClr val="black"/>
                </a:solidFill>
              </a:rPr>
              <a:t>виявляється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неефективним</a:t>
            </a:r>
            <a:r>
              <a:rPr lang="ru-RU" sz="1600" dirty="0">
                <a:solidFill>
                  <a:prstClr val="black"/>
                </a:solidFill>
              </a:rPr>
              <a:t>, тому </a:t>
            </a:r>
            <a:r>
              <a:rPr lang="ru-RU" sz="1600" dirty="0" err="1">
                <a:solidFill>
                  <a:prstClr val="black"/>
                </a:solidFill>
              </a:rPr>
              <a:t>що</a:t>
            </a:r>
            <a:r>
              <a:rPr lang="ru-RU" sz="1600" dirty="0">
                <a:solidFill>
                  <a:prstClr val="black"/>
                </a:solidFill>
              </a:rPr>
              <a:t> будь-яка </a:t>
            </a:r>
            <a:r>
              <a:rPr lang="ru-RU" sz="1600" dirty="0" err="1">
                <a:solidFill>
                  <a:prstClr val="black"/>
                </a:solidFill>
              </a:rPr>
              <a:t>дія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пов`язане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збереженням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рівноваги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залежить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навичок</a:t>
            </a:r>
            <a:r>
              <a:rPr lang="ru-RU" sz="1600" dirty="0">
                <a:solidFill>
                  <a:prstClr val="black"/>
                </a:solidFill>
              </a:rPr>
              <a:t> (</a:t>
            </a:r>
            <a:r>
              <a:rPr lang="ru-RU" sz="1600" dirty="0" err="1">
                <a:solidFill>
                  <a:prstClr val="black"/>
                </a:solidFill>
              </a:rPr>
              <a:t>наприклад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збереження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хорошого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рівноваги</a:t>
            </a:r>
            <a:r>
              <a:rPr lang="ru-RU" sz="1600" dirty="0">
                <a:solidFill>
                  <a:prstClr val="black"/>
                </a:solidFill>
              </a:rPr>
              <a:t>, стоячи на </a:t>
            </a:r>
            <a:r>
              <a:rPr lang="ru-RU" sz="1600" dirty="0" err="1">
                <a:solidFill>
                  <a:prstClr val="black"/>
                </a:solidFill>
              </a:rPr>
              <a:t>балансує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дошці</a:t>
            </a:r>
            <a:r>
              <a:rPr lang="ru-RU" sz="1600" dirty="0">
                <a:solidFill>
                  <a:prstClr val="black"/>
                </a:solidFill>
              </a:rPr>
              <a:t>, не </a:t>
            </a:r>
            <a:r>
              <a:rPr lang="ru-RU" sz="1600" dirty="0" err="1">
                <a:solidFill>
                  <a:prstClr val="black"/>
                </a:solidFill>
              </a:rPr>
              <a:t>покращує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рівновагу</a:t>
            </a:r>
            <a:r>
              <a:rPr lang="ru-RU" sz="1600" dirty="0">
                <a:solidFill>
                  <a:prstClr val="black"/>
                </a:solidFill>
              </a:rPr>
              <a:t> при </a:t>
            </a:r>
            <a:r>
              <a:rPr lang="ru-RU" sz="1600" dirty="0" err="1">
                <a:solidFill>
                  <a:prstClr val="black"/>
                </a:solidFill>
              </a:rPr>
              <a:t>різнорідних</a:t>
            </a:r>
            <a:r>
              <a:rPr lang="ru-RU" sz="1600" dirty="0">
                <a:solidFill>
                  <a:prstClr val="black"/>
                </a:solidFill>
              </a:rPr>
              <a:t> видах </a:t>
            </a:r>
            <a:r>
              <a:rPr lang="ru-RU" sz="1600" dirty="0" err="1">
                <a:solidFill>
                  <a:prstClr val="black"/>
                </a:solidFill>
              </a:rPr>
              <a:t>діяльності</a:t>
            </a:r>
            <a:r>
              <a:rPr lang="ru-RU" sz="16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7845"/>
            <a:ext cx="3272780" cy="229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691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5184576" cy="2743200"/>
          </a:xfrm>
        </p:spPr>
        <p:txBody>
          <a:bodyPr>
            <a:noAutofit/>
          </a:bodyPr>
          <a:lstStyle/>
          <a:p>
            <a:r>
              <a:rPr lang="ru-RU" dirty="0" err="1"/>
              <a:t>Оптимізм</a:t>
            </a:r>
            <a:r>
              <a:rPr lang="ru-RU" dirty="0"/>
              <a:t> і </a:t>
            </a:r>
            <a:r>
              <a:rPr lang="ru-RU" dirty="0" err="1"/>
              <a:t>гарний</a:t>
            </a:r>
            <a:r>
              <a:rPr lang="ru-RU" dirty="0"/>
              <a:t> </a:t>
            </a:r>
            <a:r>
              <a:rPr lang="ru-RU" dirty="0" err="1"/>
              <a:t>настрій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Психологічна</a:t>
            </a:r>
            <a:r>
              <a:rPr lang="ru-RU" dirty="0"/>
              <a:t> робота з людьми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на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пробудити</a:t>
            </a:r>
            <a:r>
              <a:rPr lang="ru-RU" dirty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дозволити</a:t>
            </a:r>
            <a:r>
              <a:rPr lang="ru-RU" dirty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</a:t>
            </a:r>
            <a:r>
              <a:rPr lang="ru-RU" dirty="0" err="1"/>
              <a:t>спокою</a:t>
            </a:r>
            <a:r>
              <a:rPr lang="ru-RU" dirty="0"/>
              <a:t> і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гармонії</a:t>
            </a:r>
            <a:r>
              <a:rPr lang="ru-RU" dirty="0"/>
              <a:t>. Для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стійкості</a:t>
            </a:r>
            <a:r>
              <a:rPr lang="ru-RU" dirty="0"/>
              <a:t> до </a:t>
            </a:r>
            <a:r>
              <a:rPr lang="ru-RU" dirty="0" err="1"/>
              <a:t>стресу</a:t>
            </a:r>
            <a:r>
              <a:rPr lang="ru-RU" dirty="0"/>
              <a:t>,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, настрою і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найрізноманітніші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- </a:t>
            </a:r>
            <a:r>
              <a:rPr lang="ru-RU" dirty="0" err="1"/>
              <a:t>від</a:t>
            </a:r>
            <a:r>
              <a:rPr lang="ru-RU" dirty="0"/>
              <a:t> арт-</a:t>
            </a:r>
            <a:r>
              <a:rPr lang="ru-RU" dirty="0" err="1"/>
              <a:t>терапії</a:t>
            </a:r>
            <a:r>
              <a:rPr lang="ru-RU" dirty="0"/>
              <a:t> та </a:t>
            </a:r>
            <a:r>
              <a:rPr lang="ru-RU" dirty="0" err="1"/>
              <a:t>сеансів</a:t>
            </a:r>
            <a:r>
              <a:rPr lang="ru-RU" dirty="0"/>
              <a:t> </a:t>
            </a:r>
            <a:r>
              <a:rPr lang="ru-RU" dirty="0" err="1"/>
              <a:t>релаксації</a:t>
            </a:r>
            <a:r>
              <a:rPr lang="ru-RU" dirty="0"/>
              <a:t> до </a:t>
            </a:r>
            <a:r>
              <a:rPr lang="ru-RU" dirty="0" err="1"/>
              <a:t>лікування</a:t>
            </a:r>
            <a:r>
              <a:rPr lang="ru-RU" dirty="0"/>
              <a:t> ароматами і травами. </a:t>
            </a:r>
            <a:endParaRPr lang="ru-RU" dirty="0" smtClean="0"/>
          </a:p>
          <a:p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/>
              <a:t>сеанси</a:t>
            </a:r>
            <a:r>
              <a:rPr lang="ru-RU" dirty="0"/>
              <a:t> </a:t>
            </a:r>
            <a:r>
              <a:rPr lang="ru-RU" dirty="0" err="1"/>
              <a:t>психотерапії</a:t>
            </a:r>
            <a:r>
              <a:rPr lang="ru-RU" dirty="0"/>
              <a:t>, як </a:t>
            </a:r>
            <a:r>
              <a:rPr lang="ru-RU" dirty="0" err="1"/>
              <a:t>індивідуальної</a:t>
            </a:r>
            <a:r>
              <a:rPr lang="ru-RU" dirty="0"/>
              <a:t>, так і </a:t>
            </a:r>
            <a:r>
              <a:rPr lang="ru-RU" dirty="0" err="1"/>
              <a:t>групової</a:t>
            </a:r>
            <a:r>
              <a:rPr lang="ru-RU" dirty="0"/>
              <a:t>, а в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застосовуються</a:t>
            </a:r>
            <a:r>
              <a:rPr lang="ru-RU" dirty="0"/>
              <a:t> і </a:t>
            </a:r>
            <a:r>
              <a:rPr lang="ru-RU" dirty="0" err="1"/>
              <a:t>медикаменти</a:t>
            </a:r>
            <a:r>
              <a:rPr lang="ru-RU" dirty="0"/>
              <a:t>. Результат комплексного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-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розумових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і </a:t>
            </a:r>
            <a:r>
              <a:rPr lang="ru-RU" dirty="0" err="1"/>
              <a:t>пам'яті</a:t>
            </a:r>
            <a:r>
              <a:rPr lang="ru-RU" dirty="0"/>
              <a:t>,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самооцінки</a:t>
            </a:r>
            <a:r>
              <a:rPr lang="ru-RU" dirty="0"/>
              <a:t> і настрою.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08104" y="2348880"/>
            <a:ext cx="3463575" cy="243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6512511" cy="1143000"/>
          </a:xfrm>
        </p:spPr>
        <p:txBody>
          <a:bodyPr/>
          <a:lstStyle/>
          <a:p>
            <a:r>
              <a:rPr lang="ru-RU" sz="2800" dirty="0" err="1" smtClean="0"/>
              <a:t>Найважливіші</a:t>
            </a:r>
            <a:r>
              <a:rPr lang="ru-RU" sz="2800" dirty="0" smtClean="0"/>
              <a:t> </a:t>
            </a:r>
            <a:r>
              <a:rPr lang="ru-RU" sz="2800" dirty="0" err="1" smtClean="0"/>
              <a:t>умови</a:t>
            </a:r>
            <a:r>
              <a:rPr lang="ru-RU" sz="2800" dirty="0" smtClean="0"/>
              <a:t> </a:t>
            </a:r>
            <a:r>
              <a:rPr lang="ru-RU" sz="2800" dirty="0" err="1" smtClean="0"/>
              <a:t>успішної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реабілітації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68168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844824"/>
            <a:ext cx="3346704" cy="2743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люди </a:t>
            </a:r>
            <a:r>
              <a:rPr lang="ru-RU" dirty="0"/>
              <a:t>старшого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вправи</a:t>
            </a:r>
            <a:r>
              <a:rPr lang="ru-RU" dirty="0"/>
              <a:t> </a:t>
            </a:r>
            <a:r>
              <a:rPr lang="ru-RU" dirty="0" err="1"/>
              <a:t>обов’язково</a:t>
            </a:r>
            <a:r>
              <a:rPr lang="ru-RU" dirty="0"/>
              <a:t>. Доведено, </a:t>
            </a:r>
            <a:r>
              <a:rPr lang="ru-RU" dirty="0" err="1"/>
              <a:t>що</a:t>
            </a:r>
            <a:r>
              <a:rPr lang="ru-RU" dirty="0"/>
              <a:t>, почавши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в </a:t>
            </a:r>
            <a:r>
              <a:rPr lang="ru-RU" dirty="0" err="1"/>
              <a:t>похилому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, люди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покращити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самопочуття</a:t>
            </a:r>
            <a:r>
              <a:rPr lang="ru-RU" dirty="0"/>
              <a:t>, </a:t>
            </a:r>
            <a:r>
              <a:rPr lang="ru-RU" dirty="0" err="1"/>
              <a:t>знизити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серцево-судинних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та </a:t>
            </a:r>
            <a:r>
              <a:rPr lang="ru-RU" dirty="0" err="1"/>
              <a:t>зміцнити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3200143" cy="1143000"/>
          </a:xfrm>
        </p:spPr>
        <p:txBody>
          <a:bodyPr/>
          <a:lstStyle/>
          <a:p>
            <a:r>
              <a:rPr lang="ru-RU" sz="2800" dirty="0" err="1" smtClean="0"/>
              <a:t>Пам’ятайте</a:t>
            </a:r>
            <a:r>
              <a:rPr lang="ru-RU" sz="2800" dirty="0"/>
              <a:t>,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88840"/>
            <a:ext cx="4586724" cy="294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692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3346704" cy="2743200"/>
          </a:xfrm>
        </p:spPr>
        <p:txBody>
          <a:bodyPr>
            <a:normAutofit/>
          </a:bodyPr>
          <a:lstStyle/>
          <a:p>
            <a:r>
              <a:rPr lang="ru-RU" dirty="0" smtClean="0"/>
              <a:t>–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працездатності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пристосування</a:t>
            </a:r>
            <a:r>
              <a:rPr lang="ru-RU" dirty="0"/>
              <a:t> до </a:t>
            </a:r>
            <a:r>
              <a:rPr lang="ru-RU" dirty="0" err="1"/>
              <a:t>повноцінного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хворою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err="1"/>
              <a:t>професійних</a:t>
            </a:r>
            <a:r>
              <a:rPr lang="ru-RU" dirty="0"/>
              <a:t> та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4" y="1399032"/>
            <a:ext cx="4247455" cy="2743200"/>
          </a:xfrm>
        </p:spPr>
        <p:txBody>
          <a:bodyPr>
            <a:noAutofit/>
          </a:bodyPr>
          <a:lstStyle/>
          <a:p>
            <a:r>
              <a:rPr lang="ru-RU" dirty="0"/>
              <a:t>- </a:t>
            </a:r>
            <a:r>
              <a:rPr lang="ru-RU" dirty="0" err="1"/>
              <a:t>мобілізація</a:t>
            </a:r>
            <a:r>
              <a:rPr lang="ru-RU" dirty="0"/>
              <a:t> </a:t>
            </a:r>
            <a:r>
              <a:rPr lang="ru-RU" dirty="0" err="1"/>
              <a:t>резервних</a:t>
            </a:r>
            <a:r>
              <a:rPr lang="ru-RU" dirty="0"/>
              <a:t> сил </a:t>
            </a:r>
            <a:r>
              <a:rPr lang="ru-RU" dirty="0" err="1"/>
              <a:t>організму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активізація</a:t>
            </a:r>
            <a:r>
              <a:rPr lang="ru-RU" dirty="0"/>
              <a:t> </a:t>
            </a:r>
            <a:r>
              <a:rPr lang="ru-RU" dirty="0" err="1"/>
              <a:t>захисних</a:t>
            </a:r>
            <a:r>
              <a:rPr lang="ru-RU" dirty="0"/>
              <a:t> і </a:t>
            </a:r>
            <a:r>
              <a:rPr lang="ru-RU" dirty="0" err="1"/>
              <a:t>пристосувальних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попередження</a:t>
            </a:r>
            <a:r>
              <a:rPr lang="ru-RU" dirty="0"/>
              <a:t> </a:t>
            </a:r>
            <a:r>
              <a:rPr lang="ru-RU" dirty="0" err="1"/>
              <a:t>ускладнень</a:t>
            </a:r>
            <a:r>
              <a:rPr lang="ru-RU" dirty="0"/>
              <a:t> та </a:t>
            </a:r>
            <a:r>
              <a:rPr lang="ru-RU" dirty="0" err="1"/>
              <a:t>рецидивів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та систем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термінів</a:t>
            </a:r>
            <a:r>
              <a:rPr lang="ru-RU" dirty="0"/>
              <a:t> </a:t>
            </a:r>
            <a:r>
              <a:rPr lang="ru-RU" dirty="0" err="1"/>
              <a:t>клінічного</a:t>
            </a:r>
            <a:r>
              <a:rPr lang="ru-RU" dirty="0"/>
              <a:t> та </a:t>
            </a:r>
            <a:r>
              <a:rPr lang="ru-RU" dirty="0" err="1"/>
              <a:t>функціонального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тренування</a:t>
            </a:r>
            <a:r>
              <a:rPr lang="ru-RU" dirty="0"/>
              <a:t> та </a:t>
            </a:r>
            <a:r>
              <a:rPr lang="ru-RU" dirty="0" err="1"/>
              <a:t>загартування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працездатності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8009"/>
            <a:ext cx="3024336" cy="571500"/>
          </a:xfrm>
        </p:spPr>
        <p:txBody>
          <a:bodyPr/>
          <a:lstStyle/>
          <a:p>
            <a:r>
              <a:rPr lang="ru-RU" sz="2800" dirty="0"/>
              <a:t>Мета </a:t>
            </a:r>
            <a:r>
              <a:rPr lang="ru-RU" sz="2800" dirty="0" err="1"/>
              <a:t>фізичної</a:t>
            </a:r>
            <a:r>
              <a:rPr lang="ru-RU" sz="2800" dirty="0"/>
              <a:t> </a:t>
            </a:r>
            <a:r>
              <a:rPr lang="ru-RU" sz="2800" dirty="0" err="1"/>
              <a:t>реабілітації</a:t>
            </a:r>
            <a:r>
              <a:rPr lang="ru-RU" sz="28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7714"/>
            <a:ext cx="3485045" cy="23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32656"/>
            <a:ext cx="4211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Завдання</a:t>
            </a:r>
            <a:r>
              <a:rPr lang="ru-RU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28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фізичної</a:t>
            </a:r>
            <a:r>
              <a:rPr lang="ru-RU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28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реабілітації</a:t>
            </a:r>
            <a:r>
              <a:rPr lang="ru-RU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:</a:t>
            </a:r>
            <a:endParaRPr lang="ru-RU" sz="28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073E87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54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2120" y="188640"/>
            <a:ext cx="3346704" cy="2743200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лікувальну</a:t>
            </a:r>
            <a:r>
              <a:rPr lang="ru-RU" sz="2000" dirty="0" smtClean="0"/>
              <a:t> </a:t>
            </a:r>
            <a:r>
              <a:rPr lang="ru-RU" sz="2000" dirty="0" err="1"/>
              <a:t>фізичну</a:t>
            </a:r>
            <a:r>
              <a:rPr lang="ru-RU" sz="2000" dirty="0"/>
              <a:t> культуру, </a:t>
            </a:r>
            <a:endParaRPr lang="ru-RU" sz="2000" dirty="0" smtClean="0"/>
          </a:p>
          <a:p>
            <a:r>
              <a:rPr lang="ru-RU" sz="2000" dirty="0" err="1" smtClean="0"/>
              <a:t>лікувальний</a:t>
            </a:r>
            <a:r>
              <a:rPr lang="ru-RU" sz="2000" dirty="0" smtClean="0"/>
              <a:t> </a:t>
            </a:r>
            <a:r>
              <a:rPr lang="ru-RU" sz="2000" dirty="0" err="1"/>
              <a:t>масаж</a:t>
            </a:r>
            <a:r>
              <a:rPr lang="ru-RU" sz="2000" dirty="0"/>
              <a:t>, </a:t>
            </a:r>
            <a:r>
              <a:rPr lang="ru-RU" sz="2000" dirty="0" err="1"/>
              <a:t>фізіотерапію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механотерапію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працетерапію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кінезотерапію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егротерапію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консультування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мануальну</a:t>
            </a:r>
            <a:r>
              <a:rPr lang="ru-RU" sz="2000" dirty="0" smtClean="0"/>
              <a:t> </a:t>
            </a:r>
            <a:r>
              <a:rPr lang="ru-RU" sz="2000" dirty="0" err="1"/>
              <a:t>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рефлексотерапію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фітотерапію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гомеопатичну</a:t>
            </a:r>
            <a:r>
              <a:rPr lang="ru-RU" sz="2000" dirty="0" smtClean="0"/>
              <a:t> </a:t>
            </a:r>
            <a:r>
              <a:rPr lang="ru-RU" sz="2000" dirty="0" err="1"/>
              <a:t>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ароматерапію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природні</a:t>
            </a:r>
            <a:r>
              <a:rPr lang="ru-RU" sz="2000" dirty="0" smtClean="0"/>
              <a:t> </a:t>
            </a:r>
            <a:r>
              <a:rPr lang="ru-RU" sz="2000" dirty="0" err="1"/>
              <a:t>фізичні</a:t>
            </a:r>
            <a:r>
              <a:rPr lang="ru-RU" sz="2000" dirty="0"/>
              <a:t> </a:t>
            </a:r>
            <a:r>
              <a:rPr lang="ru-RU" sz="2000" dirty="0" err="1"/>
              <a:t>чинники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 err="1" smtClean="0"/>
              <a:t>загартування</a:t>
            </a:r>
            <a:r>
              <a:rPr lang="ru-RU" sz="20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389984" cy="569000"/>
          </a:xfrm>
        </p:spPr>
        <p:txBody>
          <a:bodyPr/>
          <a:lstStyle/>
          <a:p>
            <a:r>
              <a:rPr lang="ru-RU" sz="2800" dirty="0" err="1"/>
              <a:t>Фізична</a:t>
            </a:r>
            <a:r>
              <a:rPr lang="ru-RU" sz="2800" dirty="0"/>
              <a:t> </a:t>
            </a:r>
            <a:r>
              <a:rPr lang="ru-RU" sz="2800" dirty="0" err="1"/>
              <a:t>реабілітація</a:t>
            </a:r>
            <a:r>
              <a:rPr lang="ru-RU" sz="2800" dirty="0"/>
              <a:t> </a:t>
            </a:r>
            <a:r>
              <a:rPr lang="ru-RU" sz="2800" dirty="0" err="1"/>
              <a:t>включає</a:t>
            </a:r>
            <a:r>
              <a:rPr lang="ru-RU" sz="2800" dirty="0"/>
              <a:t>: 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346450" cy="250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33" y="4653136"/>
            <a:ext cx="3364839" cy="18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485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908720"/>
            <a:ext cx="4503151" cy="2743200"/>
          </a:xfrm>
        </p:spPr>
        <p:txBody>
          <a:bodyPr>
            <a:noAutofit/>
          </a:bodyPr>
          <a:lstStyle/>
          <a:p>
            <a:endParaRPr lang="ru-RU" sz="2000" dirty="0"/>
          </a:p>
          <a:p>
            <a:r>
              <a:rPr lang="ru-RU" sz="2000" dirty="0"/>
              <a:t>І </a:t>
            </a:r>
            <a:r>
              <a:rPr lang="ru-RU" sz="2000" dirty="0" err="1"/>
              <a:t>група</a:t>
            </a:r>
            <a:r>
              <a:rPr lang="ru-RU" sz="2000" dirty="0"/>
              <a:t>: особи без </a:t>
            </a:r>
            <a:r>
              <a:rPr lang="ru-RU" sz="2000" dirty="0" err="1"/>
              <a:t>відхилень</a:t>
            </a:r>
            <a:r>
              <a:rPr lang="ru-RU" sz="2000" dirty="0"/>
              <a:t> в </a:t>
            </a:r>
            <a:r>
              <a:rPr lang="ru-RU" sz="2000" dirty="0" err="1"/>
              <a:t>здоров‘ї</a:t>
            </a:r>
            <a:r>
              <a:rPr lang="ru-RU" sz="2000" dirty="0"/>
              <a:t> з </a:t>
            </a:r>
            <a:r>
              <a:rPr lang="ru-RU" sz="2000" dirty="0" err="1"/>
              <a:t>маловираженими</a:t>
            </a:r>
            <a:r>
              <a:rPr lang="ru-RU" sz="2000" dirty="0"/>
              <a:t> </a:t>
            </a:r>
            <a:r>
              <a:rPr lang="ru-RU" sz="2000" dirty="0" err="1"/>
              <a:t>інволютивними</a:t>
            </a:r>
            <a:r>
              <a:rPr lang="ru-RU" sz="2000" dirty="0"/>
              <a:t> </a:t>
            </a:r>
            <a:r>
              <a:rPr lang="ru-RU" sz="2000" dirty="0" err="1"/>
              <a:t>змінами</a:t>
            </a:r>
            <a:r>
              <a:rPr lang="ru-RU" sz="2000" dirty="0"/>
              <a:t> і </a:t>
            </a:r>
            <a:r>
              <a:rPr lang="ru-RU" sz="2000" dirty="0" err="1"/>
              <a:t>достатньо</a:t>
            </a:r>
            <a:r>
              <a:rPr lang="ru-RU" sz="2000" dirty="0"/>
              <a:t> </a:t>
            </a:r>
            <a:r>
              <a:rPr lang="ru-RU" sz="2000" dirty="0" err="1"/>
              <a:t>високим</a:t>
            </a:r>
            <a:r>
              <a:rPr lang="ru-RU" sz="2000" dirty="0"/>
              <a:t> </a:t>
            </a:r>
            <a:r>
              <a:rPr lang="ru-RU" sz="2000" dirty="0" err="1"/>
              <a:t>рівнем</a:t>
            </a:r>
            <a:r>
              <a:rPr lang="ru-RU" sz="2000" dirty="0"/>
              <a:t> </a:t>
            </a:r>
            <a:r>
              <a:rPr lang="ru-RU" sz="2000" dirty="0" err="1"/>
              <a:t>фізичної</a:t>
            </a:r>
            <a:r>
              <a:rPr lang="ru-RU" sz="2000" dirty="0"/>
              <a:t> </a:t>
            </a:r>
            <a:r>
              <a:rPr lang="ru-RU" sz="2000" dirty="0" err="1"/>
              <a:t>підготовки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, </a:t>
            </a:r>
            <a:r>
              <a:rPr lang="ru-RU" sz="2000" dirty="0" err="1"/>
              <a:t>хто</a:t>
            </a:r>
            <a:r>
              <a:rPr lang="ru-RU" sz="2000" dirty="0"/>
              <a:t> систематично </a:t>
            </a:r>
            <a:r>
              <a:rPr lang="ru-RU" sz="2000" dirty="0" err="1"/>
              <a:t>займаються</a:t>
            </a:r>
            <a:r>
              <a:rPr lang="ru-RU" sz="2000" dirty="0"/>
              <a:t> </a:t>
            </a:r>
            <a:r>
              <a:rPr lang="ru-RU" sz="2000" dirty="0" err="1"/>
              <a:t>фізичною</a:t>
            </a:r>
            <a:r>
              <a:rPr lang="ru-RU" sz="2000" dirty="0"/>
              <a:t> культурою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бувші</a:t>
            </a:r>
            <a:r>
              <a:rPr lang="ru-RU" sz="2000" dirty="0"/>
              <a:t> </a:t>
            </a:r>
            <a:r>
              <a:rPr lang="ru-RU" sz="2000" dirty="0" err="1"/>
              <a:t>спортсмени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ІІ </a:t>
            </a:r>
            <a:r>
              <a:rPr lang="ru-RU" sz="2000" dirty="0" err="1"/>
              <a:t>група</a:t>
            </a:r>
            <a:r>
              <a:rPr lang="ru-RU" sz="2000" dirty="0"/>
              <a:t>: особи,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задовільну</a:t>
            </a:r>
            <a:r>
              <a:rPr lang="ru-RU" sz="2000" dirty="0"/>
              <a:t> </a:t>
            </a:r>
            <a:r>
              <a:rPr lang="ru-RU" sz="2000" dirty="0" err="1"/>
              <a:t>фізичну</a:t>
            </a:r>
            <a:r>
              <a:rPr lang="ru-RU" sz="2000" dirty="0"/>
              <a:t> </a:t>
            </a:r>
            <a:r>
              <a:rPr lang="ru-RU" sz="2000" dirty="0" err="1"/>
              <a:t>підготовку</a:t>
            </a:r>
            <a:r>
              <a:rPr lang="ru-RU" sz="2000" dirty="0"/>
              <a:t> і </a:t>
            </a:r>
            <a:r>
              <a:rPr lang="ru-RU" sz="2000" dirty="0" err="1"/>
              <a:t>невеликі</a:t>
            </a:r>
            <a:r>
              <a:rPr lang="ru-RU" sz="2000" dirty="0"/>
              <a:t> </a:t>
            </a:r>
            <a:r>
              <a:rPr lang="ru-RU" sz="2000" dirty="0" err="1"/>
              <a:t>відхилення</a:t>
            </a:r>
            <a:r>
              <a:rPr lang="ru-RU" sz="2000" dirty="0"/>
              <a:t> в </a:t>
            </a:r>
            <a:r>
              <a:rPr lang="ru-RU" sz="2000" dirty="0" err="1"/>
              <a:t>стані</a:t>
            </a:r>
            <a:r>
              <a:rPr lang="ru-RU" sz="2000" dirty="0"/>
              <a:t> </a:t>
            </a:r>
            <a:r>
              <a:rPr lang="ru-RU" sz="2000" dirty="0" err="1"/>
              <a:t>здоров‘я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ІІІ </a:t>
            </a:r>
            <a:r>
              <a:rPr lang="ru-RU" sz="2000" dirty="0" err="1"/>
              <a:t>група</a:t>
            </a:r>
            <a:r>
              <a:rPr lang="ru-RU" sz="2000" dirty="0"/>
              <a:t>: люди з </a:t>
            </a:r>
            <a:r>
              <a:rPr lang="ru-RU" sz="2000" dirty="0" err="1"/>
              <a:t>вираженими</a:t>
            </a:r>
            <a:r>
              <a:rPr lang="ru-RU" sz="2000" dirty="0"/>
              <a:t> </a:t>
            </a:r>
            <a:r>
              <a:rPr lang="ru-RU" sz="2000" dirty="0" err="1"/>
              <a:t>інволютивними</a:t>
            </a:r>
            <a:r>
              <a:rPr lang="ru-RU" sz="2000" dirty="0"/>
              <a:t> </a:t>
            </a:r>
            <a:r>
              <a:rPr lang="ru-RU" sz="2000" dirty="0" err="1"/>
              <a:t>змінами</a:t>
            </a:r>
            <a:r>
              <a:rPr lang="ru-RU" sz="2000" dirty="0"/>
              <a:t> і </a:t>
            </a:r>
            <a:r>
              <a:rPr lang="ru-RU" sz="2000" dirty="0" err="1"/>
              <a:t>відхиленнями</a:t>
            </a:r>
            <a:r>
              <a:rPr lang="ru-RU" sz="2000" dirty="0"/>
              <a:t> в </a:t>
            </a:r>
            <a:r>
              <a:rPr lang="ru-RU" sz="2000" dirty="0" err="1"/>
              <a:t>стані</a:t>
            </a:r>
            <a:r>
              <a:rPr lang="ru-RU" sz="2000" dirty="0"/>
              <a:t> </a:t>
            </a:r>
            <a:r>
              <a:rPr lang="ru-RU" sz="2000" dirty="0" err="1"/>
              <a:t>здоров‘я</a:t>
            </a:r>
            <a:r>
              <a:rPr lang="ru-RU" sz="20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512511" cy="576064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Групи</a:t>
            </a:r>
            <a:r>
              <a:rPr lang="ru-RU" sz="2800" dirty="0"/>
              <a:t> з </a:t>
            </a:r>
            <a:r>
              <a:rPr lang="ru-RU" sz="2800" dirty="0" err="1"/>
              <a:t>реабілітації</a:t>
            </a:r>
            <a:r>
              <a:rPr lang="ru-RU" sz="2800" dirty="0"/>
              <a:t> </a:t>
            </a:r>
            <a:r>
              <a:rPr lang="ru-RU" sz="2800" dirty="0" err="1"/>
              <a:t>похилих</a:t>
            </a:r>
            <a:r>
              <a:rPr lang="ru-RU" sz="2800" dirty="0"/>
              <a:t> людей.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8562" y="1124744"/>
            <a:ext cx="3782348" cy="25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816424" cy="271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024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91472" y="764704"/>
            <a:ext cx="4752528" cy="2743200"/>
          </a:xfrm>
        </p:spPr>
        <p:txBody>
          <a:bodyPr>
            <a:noAutofit/>
          </a:bodyPr>
          <a:lstStyle/>
          <a:p>
            <a:endParaRPr lang="ru-RU" sz="2000" dirty="0"/>
          </a:p>
          <a:p>
            <a:r>
              <a:rPr lang="ru-RU" sz="2000" dirty="0" err="1"/>
              <a:t>Фізичне</a:t>
            </a:r>
            <a:r>
              <a:rPr lang="ru-RU" sz="2000" dirty="0"/>
              <a:t> </a:t>
            </a:r>
            <a:r>
              <a:rPr lang="ru-RU" sz="2000" dirty="0" err="1"/>
              <a:t>навантаження</a:t>
            </a:r>
            <a:r>
              <a:rPr lang="ru-RU" sz="2000" dirty="0"/>
              <a:t> для старших людей повинно бути </a:t>
            </a:r>
            <a:r>
              <a:rPr lang="ru-RU" sz="2000" dirty="0" err="1"/>
              <a:t>помірним</a:t>
            </a:r>
            <a:r>
              <a:rPr lang="ru-RU" sz="2000" dirty="0"/>
              <a:t>. </a:t>
            </a:r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враховувати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 </a:t>
            </a:r>
            <a:r>
              <a:rPr lang="ru-RU" sz="2000" dirty="0" err="1"/>
              <a:t>вікові</a:t>
            </a:r>
            <a:r>
              <a:rPr lang="ru-RU" sz="2000" dirty="0"/>
              <a:t> </a:t>
            </a:r>
            <a:r>
              <a:rPr lang="ru-RU" sz="2000" dirty="0" err="1"/>
              <a:t>зміни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відбуваються</a:t>
            </a:r>
            <a:r>
              <a:rPr lang="ru-RU" sz="2000" dirty="0"/>
              <a:t> у </a:t>
            </a:r>
            <a:r>
              <a:rPr lang="ru-RU" sz="2000" dirty="0" err="1"/>
              <a:t>роботі</a:t>
            </a:r>
            <a:r>
              <a:rPr lang="ru-RU" sz="2000" dirty="0"/>
              <a:t> </a:t>
            </a:r>
            <a:r>
              <a:rPr lang="ru-RU" sz="2000" dirty="0" err="1"/>
              <a:t>серцево-судинної</a:t>
            </a:r>
            <a:r>
              <a:rPr lang="ru-RU" sz="2000" dirty="0"/>
              <a:t>, </a:t>
            </a:r>
            <a:r>
              <a:rPr lang="ru-RU" sz="2000" dirty="0" err="1"/>
              <a:t>дихальної</a:t>
            </a:r>
            <a:r>
              <a:rPr lang="ru-RU" sz="2000" dirty="0"/>
              <a:t> та </a:t>
            </a:r>
            <a:r>
              <a:rPr lang="ru-RU" sz="2000" dirty="0" err="1"/>
              <a:t>нервової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, опорно-</a:t>
            </a:r>
            <a:r>
              <a:rPr lang="ru-RU" sz="2000" dirty="0" err="1"/>
              <a:t>рухового</a:t>
            </a:r>
            <a:r>
              <a:rPr lang="ru-RU" sz="2000" dirty="0"/>
              <a:t> </a:t>
            </a:r>
            <a:r>
              <a:rPr lang="ru-RU" sz="2000" dirty="0" err="1"/>
              <a:t>апарату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Треба </a:t>
            </a:r>
            <a:r>
              <a:rPr lang="ru-RU" sz="2000" dirty="0"/>
              <a:t>так </a:t>
            </a:r>
            <a:r>
              <a:rPr lang="ru-RU" sz="2000" dirty="0" err="1"/>
              <a:t>підібрати</a:t>
            </a:r>
            <a:r>
              <a:rPr lang="ru-RU" sz="2000" dirty="0"/>
              <a:t> </a:t>
            </a:r>
            <a:r>
              <a:rPr lang="ru-RU" sz="2000" dirty="0" err="1"/>
              <a:t>вправи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повністю</a:t>
            </a:r>
            <a:r>
              <a:rPr lang="ru-RU" sz="2000" dirty="0"/>
              <a:t> </a:t>
            </a:r>
            <a:r>
              <a:rPr lang="ru-RU" sz="2000" dirty="0" err="1"/>
              <a:t>виключити</a:t>
            </a:r>
            <a:r>
              <a:rPr lang="ru-RU" sz="2000" dirty="0"/>
              <a:t> </a:t>
            </a:r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падіння</a:t>
            </a:r>
            <a:r>
              <a:rPr lang="ru-RU" sz="2000" dirty="0"/>
              <a:t>, </a:t>
            </a:r>
            <a:r>
              <a:rPr lang="ru-RU" sz="2000" dirty="0" err="1"/>
              <a:t>травмування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чітко</a:t>
            </a:r>
            <a:r>
              <a:rPr lang="ru-RU" sz="2000" dirty="0"/>
              <a:t> </a:t>
            </a:r>
            <a:r>
              <a:rPr lang="ru-RU" sz="2000" dirty="0" err="1"/>
              <a:t>контролювати</a:t>
            </a:r>
            <a:r>
              <a:rPr lang="ru-RU" sz="2000" dirty="0"/>
              <a:t> </a:t>
            </a:r>
            <a:r>
              <a:rPr lang="ru-RU" sz="2000" dirty="0" err="1"/>
              <a:t>дозування</a:t>
            </a:r>
            <a:r>
              <a:rPr lang="ru-RU" sz="2000" dirty="0"/>
              <a:t> </a:t>
            </a:r>
            <a:r>
              <a:rPr lang="ru-RU" sz="2000" dirty="0" err="1"/>
              <a:t>навантаження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err="1"/>
              <a:t>Перевагу</a:t>
            </a:r>
            <a:r>
              <a:rPr lang="ru-RU" sz="2000" dirty="0"/>
              <a:t> </a:t>
            </a:r>
            <a:r>
              <a:rPr lang="ru-RU" sz="2000" dirty="0" err="1"/>
              <a:t>слід</a:t>
            </a:r>
            <a:r>
              <a:rPr lang="ru-RU" sz="2000" dirty="0"/>
              <a:t> </a:t>
            </a:r>
            <a:r>
              <a:rPr lang="ru-RU" sz="2000" dirty="0" err="1"/>
              <a:t>надавати</a:t>
            </a:r>
            <a:r>
              <a:rPr lang="ru-RU" sz="2000" dirty="0"/>
              <a:t> </a:t>
            </a:r>
            <a:r>
              <a:rPr lang="ru-RU" sz="2000" dirty="0" err="1"/>
              <a:t>вправам</a:t>
            </a:r>
            <a:r>
              <a:rPr lang="ru-RU" sz="2000" dirty="0"/>
              <a:t> для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загальної</a:t>
            </a:r>
            <a:r>
              <a:rPr lang="ru-RU" sz="2000" dirty="0"/>
              <a:t> </a:t>
            </a:r>
            <a:r>
              <a:rPr lang="ru-RU" sz="2000" dirty="0" err="1"/>
              <a:t>витривалості</a:t>
            </a:r>
            <a:r>
              <a:rPr lang="ru-RU" sz="2000" dirty="0"/>
              <a:t>, </a:t>
            </a:r>
            <a:r>
              <a:rPr lang="ru-RU" sz="2000" dirty="0" err="1"/>
              <a:t>координації</a:t>
            </a:r>
            <a:r>
              <a:rPr lang="ru-RU" sz="2000" dirty="0"/>
              <a:t> та </a:t>
            </a:r>
            <a:r>
              <a:rPr lang="ru-RU" sz="2000" dirty="0" err="1"/>
              <a:t>гнучкості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З </a:t>
            </a:r>
            <a:r>
              <a:rPr lang="ru-RU" sz="2000" dirty="0"/>
              <a:t>великою </a:t>
            </a:r>
            <a:r>
              <a:rPr lang="ru-RU" sz="2000" dirty="0" err="1"/>
              <a:t>обережністю</a:t>
            </a:r>
            <a:r>
              <a:rPr lang="ru-RU" sz="2000" dirty="0"/>
              <a:t> включайте в </a:t>
            </a:r>
            <a:r>
              <a:rPr lang="ru-RU" sz="2000" dirty="0" err="1"/>
              <a:t>комплекси</a:t>
            </a:r>
            <a:r>
              <a:rPr lang="ru-RU" sz="2000" dirty="0"/>
              <a:t> </a:t>
            </a:r>
            <a:r>
              <a:rPr lang="ru-RU" sz="2000" dirty="0" err="1"/>
              <a:t>вправи</a:t>
            </a:r>
            <a:r>
              <a:rPr lang="ru-RU" sz="2000" dirty="0"/>
              <a:t> на силу та </a:t>
            </a:r>
            <a:r>
              <a:rPr lang="ru-RU" sz="2000" dirty="0" err="1"/>
              <a:t>швидкість</a:t>
            </a:r>
            <a:r>
              <a:rPr lang="ru-RU" sz="2000" dirty="0"/>
              <a:t>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2041776" cy="306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9811" y="30065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3100" dirty="0" err="1"/>
              <a:t>Фізкультура</a:t>
            </a:r>
            <a:r>
              <a:rPr lang="ru-RU" sz="3100" dirty="0"/>
              <a:t> для людей </a:t>
            </a:r>
            <a:r>
              <a:rPr lang="ru-RU" sz="3100" dirty="0" err="1"/>
              <a:t>похилого</a:t>
            </a:r>
            <a:r>
              <a:rPr lang="ru-RU" sz="3100" dirty="0"/>
              <a:t> </a:t>
            </a:r>
            <a:r>
              <a:rPr lang="ru-RU" sz="3100" dirty="0" err="1"/>
              <a:t>віку</a:t>
            </a:r>
            <a:r>
              <a:rPr lang="ru-RU" sz="3100" dirty="0"/>
              <a:t> </a:t>
            </a:r>
            <a:r>
              <a:rPr lang="ru-RU" sz="3100" dirty="0" err="1"/>
              <a:t>має</a:t>
            </a:r>
            <a:r>
              <a:rPr lang="ru-RU" sz="3100" dirty="0"/>
              <a:t> </a:t>
            </a:r>
            <a:r>
              <a:rPr lang="ru-RU" sz="3100" dirty="0" err="1"/>
              <a:t>свої</a:t>
            </a:r>
            <a:r>
              <a:rPr lang="ru-RU" sz="3100" dirty="0"/>
              <a:t> </a:t>
            </a:r>
            <a:r>
              <a:rPr lang="ru-RU" sz="3100" dirty="0" err="1"/>
              <a:t>особливості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63040"/>
            <a:ext cx="2599556" cy="31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16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400326"/>
            <a:ext cx="4179623" cy="4620961"/>
          </a:xfrm>
        </p:spPr>
        <p:txBody>
          <a:bodyPr>
            <a:normAutofit/>
          </a:bodyPr>
          <a:lstStyle/>
          <a:p>
            <a:pPr algn="just" fontAlgn="t"/>
            <a:r>
              <a:rPr lang="ru-RU" dirty="0" smtClean="0">
                <a:solidFill>
                  <a:srgbClr val="000000"/>
                </a:solidFill>
                <a:latin typeface="Tahoma"/>
              </a:rPr>
              <a:t>- 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 Будь-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захворювання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період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загострення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Застудні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вірусні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інфекційні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хвороби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Захворювання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опорно-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рухового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апарату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порушенням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функції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суглобів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Серцево-судинні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патології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Гіпертонічна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хвороба з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частими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кризами;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Післяопераційні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стани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;</a:t>
            </a:r>
          </a:p>
          <a:p>
            <a:pPr algn="just" fontAlgn="t"/>
            <a:r>
              <a:rPr lang="ru-RU" dirty="0">
                <a:solidFill>
                  <a:srgbClr val="000000"/>
                </a:solidFill>
                <a:latin typeface="Tahoma"/>
              </a:rPr>
              <a:t>-  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Злоякісні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новоутворення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6" y="2420888"/>
            <a:ext cx="4319427" cy="28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70485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Ряд </a:t>
            </a:r>
            <a:r>
              <a:rPr lang="ru-RU" sz="2800" dirty="0" err="1" smtClean="0">
                <a:solidFill>
                  <a:srgbClr val="000000"/>
                </a:solidFill>
              </a:rPr>
              <a:t>суворих</a:t>
            </a:r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</a:rPr>
              <a:t>протипоказів</a:t>
            </a:r>
            <a:r>
              <a:rPr lang="ru-RU" sz="2800" dirty="0" smtClean="0">
                <a:solidFill>
                  <a:srgbClr val="000000"/>
                </a:solidFill>
              </a:rPr>
              <a:t> до </a:t>
            </a:r>
            <a:r>
              <a:rPr lang="ru-RU" sz="2800" dirty="0" err="1" smtClean="0">
                <a:solidFill>
                  <a:srgbClr val="000000"/>
                </a:solidFill>
              </a:rPr>
              <a:t>активних</a:t>
            </a:r>
            <a:r>
              <a:rPr lang="ru-RU" sz="2800" dirty="0" smtClean="0">
                <a:solidFill>
                  <a:srgbClr val="000000"/>
                </a:solidFill>
              </a:rPr>
              <a:t> занять </a:t>
            </a:r>
            <a:r>
              <a:rPr lang="ru-RU" sz="2800" dirty="0" err="1" smtClean="0">
                <a:solidFill>
                  <a:srgbClr val="000000"/>
                </a:solidFill>
              </a:rPr>
              <a:t>фізичними</a:t>
            </a:r>
            <a:r>
              <a:rPr lang="ru-RU" sz="2800" dirty="0" smtClean="0">
                <a:solidFill>
                  <a:srgbClr val="000000"/>
                </a:solidFill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</a:rPr>
              <a:t>вправами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  <a:r>
              <a:rPr lang="ru-RU" sz="2800" dirty="0">
                <a:solidFill>
                  <a:srgbClr val="000000"/>
                </a:solidFill>
              </a:rPr>
              <a:t/>
            </a:r>
            <a:br>
              <a:rPr lang="ru-RU" sz="2800" dirty="0">
                <a:solidFill>
                  <a:srgbClr val="000000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3816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404664"/>
            <a:ext cx="4392488" cy="655272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6000" dirty="0"/>
              <a:t>Починайте з легких </a:t>
            </a:r>
            <a:r>
              <a:rPr lang="ru-RU" sz="6000" dirty="0" err="1"/>
              <a:t>вправ</a:t>
            </a:r>
            <a:r>
              <a:rPr lang="ru-RU" sz="6000" dirty="0"/>
              <a:t>, </a:t>
            </a:r>
            <a:r>
              <a:rPr lang="ru-RU" sz="6000" dirty="0" err="1"/>
              <a:t>які</a:t>
            </a:r>
            <a:r>
              <a:rPr lang="ru-RU" sz="6000" dirty="0"/>
              <a:t> не </a:t>
            </a:r>
            <a:r>
              <a:rPr lang="ru-RU" sz="6000" dirty="0" err="1"/>
              <a:t>потребують</a:t>
            </a:r>
            <a:r>
              <a:rPr lang="ru-RU" sz="6000" dirty="0"/>
              <a:t> </a:t>
            </a:r>
            <a:r>
              <a:rPr lang="ru-RU" sz="6000" dirty="0" err="1"/>
              <a:t>значних</a:t>
            </a:r>
            <a:r>
              <a:rPr lang="ru-RU" sz="6000" dirty="0"/>
              <a:t> </a:t>
            </a:r>
            <a:r>
              <a:rPr lang="ru-RU" sz="6000" dirty="0" err="1"/>
              <a:t>фізичних</a:t>
            </a:r>
            <a:r>
              <a:rPr lang="ru-RU" sz="6000" dirty="0"/>
              <a:t> </a:t>
            </a:r>
            <a:r>
              <a:rPr lang="ru-RU" sz="6000" dirty="0" err="1"/>
              <a:t>зусиль</a:t>
            </a:r>
            <a:r>
              <a:rPr lang="ru-RU" sz="6000" dirty="0"/>
              <a:t>. </a:t>
            </a:r>
            <a:r>
              <a:rPr lang="ru-RU" sz="6000" dirty="0" err="1"/>
              <a:t>Навантаження</a:t>
            </a:r>
            <a:r>
              <a:rPr lang="ru-RU" sz="6000" dirty="0"/>
              <a:t> </a:t>
            </a:r>
            <a:r>
              <a:rPr lang="ru-RU" sz="6000" dirty="0" err="1"/>
              <a:t>має</a:t>
            </a:r>
            <a:r>
              <a:rPr lang="ru-RU" sz="6000" dirty="0"/>
              <a:t> </a:t>
            </a:r>
            <a:r>
              <a:rPr lang="ru-RU" sz="6000" dirty="0" err="1"/>
              <a:t>зростати</a:t>
            </a:r>
            <a:r>
              <a:rPr lang="ru-RU" sz="6000" dirty="0"/>
              <a:t> </a:t>
            </a:r>
            <a:r>
              <a:rPr lang="ru-RU" sz="6000" dirty="0" err="1"/>
              <a:t>поступово</a:t>
            </a:r>
            <a:r>
              <a:rPr lang="ru-RU" sz="6000" dirty="0"/>
              <a:t>. </a:t>
            </a:r>
            <a:r>
              <a:rPr lang="ru-RU" sz="6000" dirty="0" err="1"/>
              <a:t>Спершу</a:t>
            </a:r>
            <a:r>
              <a:rPr lang="ru-RU" sz="6000" dirty="0"/>
              <a:t> </a:t>
            </a:r>
            <a:r>
              <a:rPr lang="ru-RU" sz="6000" dirty="0" err="1"/>
              <a:t>виконуйте</a:t>
            </a:r>
            <a:r>
              <a:rPr lang="ru-RU" sz="6000" dirty="0"/>
              <a:t> 5-7 </a:t>
            </a:r>
            <a:r>
              <a:rPr lang="ru-RU" sz="6000" dirty="0" err="1"/>
              <a:t>вправ</a:t>
            </a:r>
            <a:r>
              <a:rPr lang="ru-RU" sz="6000" dirty="0"/>
              <a:t> по 2-3 </a:t>
            </a:r>
            <a:r>
              <a:rPr lang="ru-RU" sz="6000" dirty="0" err="1"/>
              <a:t>повторення</a:t>
            </a:r>
            <a:r>
              <a:rPr lang="ru-RU" sz="6000" dirty="0"/>
              <a:t>. </a:t>
            </a:r>
            <a:r>
              <a:rPr lang="ru-RU" sz="6000" dirty="0" err="1"/>
              <a:t>Поступово</a:t>
            </a:r>
            <a:r>
              <a:rPr lang="ru-RU" sz="6000" dirty="0"/>
              <a:t> </a:t>
            </a:r>
            <a:r>
              <a:rPr lang="ru-RU" sz="6000" dirty="0" err="1"/>
              <a:t>збільшіть</a:t>
            </a:r>
            <a:r>
              <a:rPr lang="ru-RU" sz="6000" dirty="0"/>
              <a:t> </a:t>
            </a:r>
            <a:r>
              <a:rPr lang="ru-RU" sz="6000" dirty="0" err="1"/>
              <a:t>кількість</a:t>
            </a:r>
            <a:r>
              <a:rPr lang="ru-RU" sz="6000" dirty="0"/>
              <a:t> </a:t>
            </a:r>
            <a:r>
              <a:rPr lang="ru-RU" sz="6000" dirty="0" err="1"/>
              <a:t>вправ</a:t>
            </a:r>
            <a:r>
              <a:rPr lang="ru-RU" sz="6000" dirty="0"/>
              <a:t> до 15-20, а </a:t>
            </a:r>
            <a:r>
              <a:rPr lang="ru-RU" sz="6000" dirty="0" err="1"/>
              <a:t>кількість</a:t>
            </a:r>
            <a:r>
              <a:rPr lang="ru-RU" sz="6000" dirty="0"/>
              <a:t> </a:t>
            </a:r>
            <a:r>
              <a:rPr lang="ru-RU" sz="6000" dirty="0" err="1"/>
              <a:t>повторень</a:t>
            </a:r>
            <a:r>
              <a:rPr lang="ru-RU" sz="6000" dirty="0"/>
              <a:t> до 8-10 </a:t>
            </a:r>
            <a:r>
              <a:rPr lang="ru-RU" sz="6000" dirty="0" err="1"/>
              <a:t>разів</a:t>
            </a:r>
            <a:r>
              <a:rPr lang="ru-RU" sz="6000" dirty="0" smtClean="0"/>
              <a:t>.</a:t>
            </a:r>
            <a:endParaRPr lang="ru-RU" sz="6000" dirty="0"/>
          </a:p>
          <a:p>
            <a:r>
              <a:rPr lang="ru-RU" sz="6000" dirty="0" err="1"/>
              <a:t>Якщо</a:t>
            </a:r>
            <a:r>
              <a:rPr lang="ru-RU" sz="6000" dirty="0"/>
              <a:t> вам </a:t>
            </a:r>
            <a:r>
              <a:rPr lang="ru-RU" sz="6000" dirty="0" err="1"/>
              <a:t>подобається</a:t>
            </a:r>
            <a:r>
              <a:rPr lang="ru-RU" sz="6000" dirty="0"/>
              <a:t> </a:t>
            </a:r>
            <a:r>
              <a:rPr lang="ru-RU" sz="6000" dirty="0" err="1"/>
              <a:t>бігати</a:t>
            </a:r>
            <a:r>
              <a:rPr lang="ru-RU" sz="6000" dirty="0"/>
              <a:t>, то </a:t>
            </a:r>
            <a:r>
              <a:rPr lang="ru-RU" sz="6000" dirty="0" err="1"/>
              <a:t>краще</a:t>
            </a:r>
            <a:r>
              <a:rPr lang="ru-RU" sz="6000" dirty="0"/>
              <a:t> </a:t>
            </a:r>
            <a:r>
              <a:rPr lang="ru-RU" sz="6000" dirty="0" err="1"/>
              <a:t>почати</a:t>
            </a:r>
            <a:r>
              <a:rPr lang="ru-RU" sz="6000" dirty="0"/>
              <a:t> з коротких </a:t>
            </a:r>
            <a:r>
              <a:rPr lang="ru-RU" sz="6000" dirty="0" err="1"/>
              <a:t>прогулянок</a:t>
            </a:r>
            <a:r>
              <a:rPr lang="ru-RU" sz="6000" dirty="0"/>
              <a:t>, </a:t>
            </a:r>
            <a:r>
              <a:rPr lang="ru-RU" sz="6000" dirty="0" err="1"/>
              <a:t>щодня</a:t>
            </a:r>
            <a:r>
              <a:rPr lang="ru-RU" sz="6000" dirty="0"/>
              <a:t> </a:t>
            </a:r>
            <a:r>
              <a:rPr lang="ru-RU" sz="6000" dirty="0" err="1"/>
              <a:t>потроху</a:t>
            </a:r>
            <a:r>
              <a:rPr lang="ru-RU" sz="6000" dirty="0"/>
              <a:t> </a:t>
            </a:r>
            <a:r>
              <a:rPr lang="ru-RU" sz="6000" dirty="0" err="1"/>
              <a:t>збільшуючи</a:t>
            </a:r>
            <a:r>
              <a:rPr lang="ru-RU" sz="6000" dirty="0"/>
              <a:t> </a:t>
            </a:r>
            <a:r>
              <a:rPr lang="ru-RU" sz="6000" dirty="0" err="1"/>
              <a:t>їх</a:t>
            </a:r>
            <a:r>
              <a:rPr lang="ru-RU" sz="6000" dirty="0"/>
              <a:t> </a:t>
            </a:r>
            <a:r>
              <a:rPr lang="ru-RU" sz="6000" dirty="0" err="1"/>
              <a:t>тривалість</a:t>
            </a:r>
            <a:r>
              <a:rPr lang="ru-RU" sz="6000" dirty="0"/>
              <a:t> та </a:t>
            </a:r>
            <a:r>
              <a:rPr lang="ru-RU" sz="6000" dirty="0" err="1"/>
              <a:t>швидкість</a:t>
            </a:r>
            <a:r>
              <a:rPr lang="ru-RU" sz="6000" dirty="0"/>
              <a:t> </a:t>
            </a:r>
            <a:r>
              <a:rPr lang="ru-RU" sz="6000" dirty="0" err="1"/>
              <a:t>руху</a:t>
            </a:r>
            <a:r>
              <a:rPr lang="ru-RU" sz="6000" dirty="0"/>
              <a:t>. Через 2-3 </a:t>
            </a:r>
            <a:r>
              <a:rPr lang="ru-RU" sz="6000" dirty="0" err="1"/>
              <a:t>тижні</a:t>
            </a:r>
            <a:r>
              <a:rPr lang="ru-RU" sz="6000" dirty="0"/>
              <a:t> занять </a:t>
            </a:r>
            <a:r>
              <a:rPr lang="ru-RU" sz="6000" dirty="0" err="1"/>
              <a:t>можна</a:t>
            </a:r>
            <a:r>
              <a:rPr lang="ru-RU" sz="6000" dirty="0"/>
              <a:t> </a:t>
            </a:r>
            <a:r>
              <a:rPr lang="ru-RU" sz="6000" dirty="0" err="1"/>
              <a:t>переходити</a:t>
            </a:r>
            <a:r>
              <a:rPr lang="ru-RU" sz="6000" dirty="0"/>
              <a:t> на легкий </a:t>
            </a:r>
            <a:r>
              <a:rPr lang="ru-RU" sz="6000" dirty="0" err="1"/>
              <a:t>біг</a:t>
            </a:r>
            <a:r>
              <a:rPr lang="ru-RU" sz="6000" dirty="0"/>
              <a:t>.</a:t>
            </a:r>
          </a:p>
          <a:p>
            <a:endParaRPr lang="ru-RU" sz="6000" dirty="0"/>
          </a:p>
          <a:p>
            <a:r>
              <a:rPr lang="ru-RU" sz="6000" dirty="0" err="1"/>
              <a:t>Займайтеся</a:t>
            </a:r>
            <a:r>
              <a:rPr lang="ru-RU" sz="6000" dirty="0"/>
              <a:t> систематично, а не час </a:t>
            </a:r>
            <a:r>
              <a:rPr lang="ru-RU" sz="6000" dirty="0" err="1"/>
              <a:t>від</a:t>
            </a:r>
            <a:r>
              <a:rPr lang="ru-RU" sz="6000" dirty="0"/>
              <a:t> часу. </a:t>
            </a:r>
            <a:r>
              <a:rPr lang="ru-RU" sz="6000" dirty="0" err="1"/>
              <a:t>Щоб</a:t>
            </a:r>
            <a:r>
              <a:rPr lang="ru-RU" sz="6000" dirty="0"/>
              <a:t> </a:t>
            </a:r>
            <a:r>
              <a:rPr lang="ru-RU" sz="6000" dirty="0" err="1"/>
              <a:t>досягти</a:t>
            </a:r>
            <a:r>
              <a:rPr lang="ru-RU" sz="6000" dirty="0"/>
              <a:t> </a:t>
            </a:r>
            <a:r>
              <a:rPr lang="ru-RU" sz="6000" dirty="0" err="1"/>
              <a:t>оздоровчого</a:t>
            </a:r>
            <a:r>
              <a:rPr lang="ru-RU" sz="6000" dirty="0"/>
              <a:t> </a:t>
            </a:r>
            <a:r>
              <a:rPr lang="ru-RU" sz="6000" dirty="0" err="1"/>
              <a:t>ефекту</a:t>
            </a:r>
            <a:r>
              <a:rPr lang="ru-RU" sz="6000" dirty="0"/>
              <a:t>. треба </a:t>
            </a:r>
            <a:r>
              <a:rPr lang="ru-RU" sz="6000" dirty="0" err="1"/>
              <a:t>тренуватися</a:t>
            </a:r>
            <a:r>
              <a:rPr lang="ru-RU" sz="6000" dirty="0"/>
              <a:t> не </a:t>
            </a:r>
            <a:r>
              <a:rPr lang="ru-RU" sz="6000" dirty="0" err="1"/>
              <a:t>рідше</a:t>
            </a:r>
            <a:r>
              <a:rPr lang="ru-RU" sz="6000" dirty="0"/>
              <a:t> 3-х </a:t>
            </a:r>
            <a:r>
              <a:rPr lang="ru-RU" sz="6000" dirty="0" err="1"/>
              <a:t>разів</a:t>
            </a:r>
            <a:r>
              <a:rPr lang="ru-RU" sz="6000" dirty="0"/>
              <a:t> на </a:t>
            </a:r>
            <a:r>
              <a:rPr lang="ru-RU" sz="6000" dirty="0" err="1"/>
              <a:t>тиждень</a:t>
            </a:r>
            <a:r>
              <a:rPr lang="ru-RU" sz="6000" dirty="0"/>
              <a:t> по 30 </a:t>
            </a:r>
            <a:r>
              <a:rPr lang="ru-RU" sz="6000" dirty="0" err="1"/>
              <a:t>хвилин</a:t>
            </a:r>
            <a:r>
              <a:rPr lang="ru-RU" sz="6000" dirty="0"/>
              <a:t>. З часом </a:t>
            </a:r>
            <a:r>
              <a:rPr lang="ru-RU" sz="6000" dirty="0" err="1"/>
              <a:t>можна</a:t>
            </a:r>
            <a:r>
              <a:rPr lang="ru-RU" sz="6000" dirty="0"/>
              <a:t> </a:t>
            </a:r>
            <a:r>
              <a:rPr lang="ru-RU" sz="6000" dirty="0" err="1"/>
              <a:t>збільшити</a:t>
            </a:r>
            <a:r>
              <a:rPr lang="ru-RU" sz="6000" dirty="0"/>
              <a:t> </a:t>
            </a:r>
            <a:r>
              <a:rPr lang="ru-RU" sz="6000" dirty="0" err="1"/>
              <a:t>кількість</a:t>
            </a:r>
            <a:r>
              <a:rPr lang="ru-RU" sz="6000" dirty="0"/>
              <a:t> </a:t>
            </a:r>
            <a:r>
              <a:rPr lang="ru-RU" sz="6000" dirty="0" err="1"/>
              <a:t>тренувань</a:t>
            </a:r>
            <a:r>
              <a:rPr lang="ru-RU" sz="6000" dirty="0"/>
              <a:t> до </a:t>
            </a:r>
            <a:r>
              <a:rPr lang="ru-RU" sz="6000" dirty="0" err="1"/>
              <a:t>п’яти</a:t>
            </a:r>
            <a:r>
              <a:rPr lang="ru-RU" sz="6000" dirty="0"/>
              <a:t>, а </a:t>
            </a:r>
            <a:r>
              <a:rPr lang="ru-RU" sz="6000" dirty="0" err="1"/>
              <a:t>тривалість</a:t>
            </a:r>
            <a:r>
              <a:rPr lang="ru-RU" sz="6000" dirty="0"/>
              <a:t> </a:t>
            </a:r>
            <a:r>
              <a:rPr lang="ru-RU" sz="6000" dirty="0" err="1"/>
              <a:t>заняття</a:t>
            </a:r>
            <a:r>
              <a:rPr lang="ru-RU" sz="6000" dirty="0"/>
              <a:t> </a:t>
            </a:r>
            <a:r>
              <a:rPr lang="ru-RU" sz="6000" dirty="0" err="1"/>
              <a:t>залишити</a:t>
            </a:r>
            <a:r>
              <a:rPr lang="ru-RU" sz="6000" dirty="0"/>
              <a:t> </a:t>
            </a:r>
            <a:r>
              <a:rPr lang="ru-RU" sz="6000" dirty="0" err="1"/>
              <a:t>незмінною</a:t>
            </a:r>
            <a:r>
              <a:rPr lang="ru-RU" sz="6000" dirty="0"/>
              <a:t>.</a:t>
            </a:r>
          </a:p>
          <a:p>
            <a:endParaRPr lang="ru-RU" sz="6000" dirty="0"/>
          </a:p>
          <a:p>
            <a:endParaRPr lang="ru-RU" sz="6000" dirty="0"/>
          </a:p>
          <a:p>
            <a:r>
              <a:rPr lang="ru-RU" sz="6000" dirty="0" err="1"/>
              <a:t>Дуже</a:t>
            </a:r>
            <a:r>
              <a:rPr lang="ru-RU" sz="6000" dirty="0"/>
              <a:t> </a:t>
            </a:r>
            <a:r>
              <a:rPr lang="ru-RU" sz="6000" dirty="0" err="1"/>
              <a:t>важливо</a:t>
            </a:r>
            <a:r>
              <a:rPr lang="ru-RU" sz="6000" dirty="0"/>
              <a:t> правильно </a:t>
            </a:r>
            <a:r>
              <a:rPr lang="ru-RU" sz="6000" dirty="0" err="1"/>
              <a:t>дихати</a:t>
            </a:r>
            <a:r>
              <a:rPr lang="ru-RU" sz="6000" dirty="0"/>
              <a:t> </a:t>
            </a:r>
            <a:r>
              <a:rPr lang="ru-RU" sz="6000" dirty="0" err="1"/>
              <a:t>під</a:t>
            </a:r>
            <a:r>
              <a:rPr lang="ru-RU" sz="6000" dirty="0"/>
              <a:t> час занять. </a:t>
            </a:r>
            <a:r>
              <a:rPr lang="ru-RU" sz="6000" dirty="0" err="1"/>
              <a:t>Вдих</a:t>
            </a:r>
            <a:r>
              <a:rPr lang="ru-RU" sz="6000" dirty="0"/>
              <a:t> </a:t>
            </a:r>
            <a:r>
              <a:rPr lang="ru-RU" sz="6000" dirty="0" err="1"/>
              <a:t>слід</a:t>
            </a:r>
            <a:r>
              <a:rPr lang="ru-RU" sz="6000" dirty="0"/>
              <a:t> </a:t>
            </a:r>
            <a:r>
              <a:rPr lang="ru-RU" sz="6000" dirty="0" err="1"/>
              <a:t>робити</a:t>
            </a:r>
            <a:r>
              <a:rPr lang="ru-RU" sz="6000" dirty="0"/>
              <a:t> носом, </a:t>
            </a:r>
            <a:r>
              <a:rPr lang="ru-RU" sz="6000" dirty="0" err="1"/>
              <a:t>видих</a:t>
            </a:r>
            <a:r>
              <a:rPr lang="ru-RU" sz="6000" dirty="0"/>
              <a:t> –</a:t>
            </a:r>
            <a:r>
              <a:rPr lang="ru-RU" sz="6000" dirty="0" err="1"/>
              <a:t>ротом</a:t>
            </a:r>
            <a:r>
              <a:rPr lang="ru-RU" sz="6000" dirty="0"/>
              <a:t>. Категорично заборонено </a:t>
            </a:r>
            <a:r>
              <a:rPr lang="ru-RU" sz="6000" dirty="0" err="1"/>
              <a:t>затримувати</a:t>
            </a:r>
            <a:r>
              <a:rPr lang="ru-RU" sz="6000" dirty="0"/>
              <a:t> </a:t>
            </a:r>
            <a:r>
              <a:rPr lang="ru-RU" sz="6000" dirty="0" err="1"/>
              <a:t>дихання</a:t>
            </a:r>
            <a:r>
              <a:rPr lang="ru-RU" sz="6000" dirty="0"/>
              <a:t>. </a:t>
            </a:r>
            <a:r>
              <a:rPr lang="ru-RU" sz="6000" dirty="0" err="1"/>
              <a:t>Найлегший</a:t>
            </a:r>
            <a:r>
              <a:rPr lang="ru-RU" sz="6000" dirty="0"/>
              <a:t> </a:t>
            </a:r>
            <a:r>
              <a:rPr lang="ru-RU" sz="6000" dirty="0" err="1"/>
              <a:t>спосіб</a:t>
            </a:r>
            <a:r>
              <a:rPr lang="ru-RU" sz="6000" dirty="0"/>
              <a:t> </a:t>
            </a:r>
            <a:r>
              <a:rPr lang="ru-RU" sz="6000" dirty="0" err="1"/>
              <a:t>контролювати</a:t>
            </a:r>
            <a:r>
              <a:rPr lang="ru-RU" sz="6000" dirty="0"/>
              <a:t> </a:t>
            </a:r>
            <a:r>
              <a:rPr lang="ru-RU" sz="6000" dirty="0" err="1"/>
              <a:t>навантаження</a:t>
            </a:r>
            <a:r>
              <a:rPr lang="ru-RU" sz="6000" dirty="0"/>
              <a:t> – так званий «</a:t>
            </a:r>
            <a:r>
              <a:rPr lang="ru-RU" sz="6000" dirty="0" err="1"/>
              <a:t>розмовний</a:t>
            </a:r>
            <a:r>
              <a:rPr lang="ru-RU" sz="6000" dirty="0"/>
              <a:t> тест». </a:t>
            </a:r>
            <a:r>
              <a:rPr lang="ru-RU" sz="6000" dirty="0" err="1"/>
              <a:t>Спробуйте</a:t>
            </a:r>
            <a:r>
              <a:rPr lang="ru-RU" sz="6000" dirty="0"/>
              <a:t> </a:t>
            </a:r>
            <a:r>
              <a:rPr lang="ru-RU" sz="6000" dirty="0" err="1"/>
              <a:t>розмовляти</a:t>
            </a:r>
            <a:r>
              <a:rPr lang="ru-RU" sz="6000" dirty="0"/>
              <a:t> </a:t>
            </a:r>
            <a:r>
              <a:rPr lang="ru-RU" sz="6000" dirty="0" err="1"/>
              <a:t>під</a:t>
            </a:r>
            <a:r>
              <a:rPr lang="ru-RU" sz="6000" dirty="0"/>
              <a:t> час </a:t>
            </a:r>
            <a:r>
              <a:rPr lang="ru-RU" sz="6000" dirty="0" err="1"/>
              <a:t>ходьби</a:t>
            </a:r>
            <a:r>
              <a:rPr lang="ru-RU" sz="6000" dirty="0"/>
              <a:t> </a:t>
            </a:r>
            <a:r>
              <a:rPr lang="ru-RU" sz="6000" dirty="0" err="1"/>
              <a:t>чи</a:t>
            </a:r>
            <a:r>
              <a:rPr lang="ru-RU" sz="6000" dirty="0"/>
              <a:t> </a:t>
            </a:r>
            <a:r>
              <a:rPr lang="ru-RU" sz="6000" dirty="0" err="1"/>
              <a:t>бігу</a:t>
            </a:r>
            <a:r>
              <a:rPr lang="ru-RU" sz="6000" dirty="0"/>
              <a:t>. </a:t>
            </a:r>
            <a:r>
              <a:rPr lang="ru-RU" sz="6000" dirty="0" err="1"/>
              <a:t>Якщо</a:t>
            </a:r>
            <a:r>
              <a:rPr lang="ru-RU" sz="6000" dirty="0"/>
              <a:t> </a:t>
            </a:r>
            <a:r>
              <a:rPr lang="ru-RU" sz="6000" dirty="0" err="1"/>
              <a:t>це</a:t>
            </a:r>
            <a:r>
              <a:rPr lang="ru-RU" sz="6000" dirty="0"/>
              <a:t> </a:t>
            </a:r>
            <a:r>
              <a:rPr lang="ru-RU" sz="6000" dirty="0" err="1"/>
              <a:t>вдається</a:t>
            </a:r>
            <a:r>
              <a:rPr lang="ru-RU" sz="6000" dirty="0"/>
              <a:t> вам без проблем, то </a:t>
            </a:r>
            <a:r>
              <a:rPr lang="ru-RU" sz="6000" dirty="0" err="1"/>
              <a:t>навантаження</a:t>
            </a:r>
            <a:r>
              <a:rPr lang="ru-RU" sz="6000" dirty="0"/>
              <a:t> для вас </a:t>
            </a:r>
            <a:r>
              <a:rPr lang="ru-RU" sz="6000" dirty="0" err="1"/>
              <a:t>оптимальне</a:t>
            </a:r>
            <a:r>
              <a:rPr lang="ru-RU" sz="6000" dirty="0"/>
              <a:t>. В </a:t>
            </a:r>
            <a:r>
              <a:rPr lang="ru-RU" sz="6000" dirty="0" err="1"/>
              <a:t>разі</a:t>
            </a:r>
            <a:r>
              <a:rPr lang="ru-RU" sz="6000" dirty="0"/>
              <a:t>, коли </a:t>
            </a:r>
            <a:r>
              <a:rPr lang="ru-RU" sz="6000" dirty="0" err="1"/>
              <a:t>ви</a:t>
            </a:r>
            <a:r>
              <a:rPr lang="ru-RU" sz="6000" dirty="0"/>
              <a:t> не можете </a:t>
            </a:r>
            <a:r>
              <a:rPr lang="ru-RU" sz="6000" dirty="0" err="1"/>
              <a:t>говорити</a:t>
            </a:r>
            <a:r>
              <a:rPr lang="ru-RU" sz="6000" dirty="0"/>
              <a:t> через </a:t>
            </a:r>
            <a:r>
              <a:rPr lang="ru-RU" sz="6000" dirty="0" err="1"/>
              <a:t>задишку</a:t>
            </a:r>
            <a:r>
              <a:rPr lang="ru-RU" sz="6000" dirty="0"/>
              <a:t>, </a:t>
            </a:r>
            <a:r>
              <a:rPr lang="ru-RU" sz="6000" dirty="0" err="1"/>
              <a:t>терміново</a:t>
            </a:r>
            <a:r>
              <a:rPr lang="ru-RU" sz="6000" dirty="0"/>
              <a:t> </a:t>
            </a:r>
            <a:r>
              <a:rPr lang="ru-RU" sz="6000" dirty="0" err="1"/>
              <a:t>зменшуйте</a:t>
            </a:r>
            <a:r>
              <a:rPr lang="ru-RU" sz="6000" dirty="0"/>
              <a:t> темп </a:t>
            </a:r>
            <a:r>
              <a:rPr lang="ru-RU" sz="6000" dirty="0" err="1"/>
              <a:t>руху</a:t>
            </a:r>
            <a:r>
              <a:rPr lang="ru-RU" sz="6000" dirty="0"/>
              <a:t>. </a:t>
            </a:r>
            <a:r>
              <a:rPr lang="ru-RU" sz="6000" dirty="0" err="1"/>
              <a:t>Це</a:t>
            </a:r>
            <a:r>
              <a:rPr lang="ru-RU" sz="6000" dirty="0"/>
              <a:t> </a:t>
            </a:r>
            <a:r>
              <a:rPr lang="ru-RU" sz="6000" dirty="0" err="1"/>
              <a:t>означає</a:t>
            </a:r>
            <a:r>
              <a:rPr lang="ru-RU" sz="6000" dirty="0"/>
              <a:t>, </a:t>
            </a:r>
            <a:r>
              <a:rPr lang="ru-RU" sz="6000" dirty="0" err="1"/>
              <a:t>що</a:t>
            </a:r>
            <a:r>
              <a:rPr lang="ru-RU" sz="6000" dirty="0"/>
              <a:t> </a:t>
            </a:r>
            <a:r>
              <a:rPr lang="ru-RU" sz="6000" dirty="0" err="1"/>
              <a:t>вашому</a:t>
            </a:r>
            <a:r>
              <a:rPr lang="ru-RU" sz="6000" dirty="0"/>
              <a:t> </a:t>
            </a:r>
            <a:r>
              <a:rPr lang="ru-RU" sz="6000" dirty="0" err="1"/>
              <a:t>організму</a:t>
            </a:r>
            <a:r>
              <a:rPr lang="ru-RU" sz="6000" dirty="0"/>
              <a:t> не </a:t>
            </a:r>
            <a:r>
              <a:rPr lang="ru-RU" sz="6000" dirty="0" err="1"/>
              <a:t>вистачає</a:t>
            </a:r>
            <a:r>
              <a:rPr lang="ru-RU" sz="6000" dirty="0"/>
              <a:t> </a:t>
            </a:r>
            <a:r>
              <a:rPr lang="ru-RU" sz="6000" dirty="0" err="1"/>
              <a:t>кисню</a:t>
            </a:r>
            <a:r>
              <a:rPr lang="ru-RU" sz="6000" dirty="0"/>
              <a:t>, а, </a:t>
            </a:r>
            <a:r>
              <a:rPr lang="ru-RU" sz="6000" dirty="0" err="1"/>
              <a:t>отже</a:t>
            </a:r>
            <a:r>
              <a:rPr lang="ru-RU" sz="6000" dirty="0"/>
              <a:t>, </a:t>
            </a:r>
            <a:r>
              <a:rPr lang="ru-RU" sz="6000" dirty="0" err="1"/>
              <a:t>навантаження</a:t>
            </a:r>
            <a:r>
              <a:rPr lang="ru-RU" sz="6000" dirty="0"/>
              <a:t> – </a:t>
            </a:r>
            <a:r>
              <a:rPr lang="ru-RU" sz="6000" dirty="0" err="1"/>
              <a:t>надмірне</a:t>
            </a:r>
            <a:r>
              <a:rPr lang="ru-RU" sz="6000" dirty="0"/>
              <a:t>.</a:t>
            </a:r>
          </a:p>
          <a:p>
            <a:endParaRPr lang="ru-RU" sz="4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692696"/>
            <a:ext cx="4041775" cy="3951288"/>
          </a:xfrm>
        </p:spPr>
        <p:txBody>
          <a:bodyPr>
            <a:noAutofit/>
          </a:bodyPr>
          <a:lstStyle/>
          <a:p>
            <a:r>
              <a:rPr lang="ru-RU" sz="1400" dirty="0" err="1"/>
              <a:t>Між</a:t>
            </a:r>
            <a:r>
              <a:rPr lang="ru-RU" sz="1400" dirty="0"/>
              <a:t> </a:t>
            </a:r>
            <a:r>
              <a:rPr lang="ru-RU" sz="1400" dirty="0" err="1"/>
              <a:t>різними</a:t>
            </a:r>
            <a:r>
              <a:rPr lang="ru-RU" sz="1400" dirty="0"/>
              <a:t> </a:t>
            </a:r>
            <a:r>
              <a:rPr lang="ru-RU" sz="1400" dirty="0" err="1"/>
              <a:t>вправами</a:t>
            </a:r>
            <a:r>
              <a:rPr lang="ru-RU" sz="1400" dirty="0"/>
              <a:t> </a:t>
            </a:r>
            <a:r>
              <a:rPr lang="ru-RU" sz="1400" dirty="0" err="1"/>
              <a:t>відпочивайте</a:t>
            </a:r>
            <a:r>
              <a:rPr lang="ru-RU" sz="1400" dirty="0"/>
              <a:t>. Пауза </a:t>
            </a:r>
            <a:r>
              <a:rPr lang="ru-RU" sz="1400" dirty="0" err="1"/>
              <a:t>має</a:t>
            </a:r>
            <a:r>
              <a:rPr lang="ru-RU" sz="1400" dirty="0"/>
              <a:t> бути </a:t>
            </a:r>
            <a:r>
              <a:rPr lang="ru-RU" sz="1400" dirty="0" err="1"/>
              <a:t>достатньою</a:t>
            </a:r>
            <a:r>
              <a:rPr lang="ru-RU" sz="1400" dirty="0"/>
              <a:t> для </a:t>
            </a:r>
            <a:r>
              <a:rPr lang="ru-RU" sz="1400" dirty="0" err="1"/>
              <a:t>повного</a:t>
            </a:r>
            <a:r>
              <a:rPr lang="ru-RU" sz="1400" dirty="0"/>
              <a:t> </a:t>
            </a:r>
            <a:r>
              <a:rPr lang="ru-RU" sz="1400" dirty="0" err="1"/>
              <a:t>відновлення</a:t>
            </a:r>
            <a:r>
              <a:rPr lang="ru-RU" sz="1400" dirty="0"/>
              <a:t> </a:t>
            </a:r>
            <a:r>
              <a:rPr lang="ru-RU" sz="1400" dirty="0" err="1"/>
              <a:t>організму</a:t>
            </a:r>
            <a:r>
              <a:rPr lang="ru-RU" sz="1400" dirty="0"/>
              <a:t>. Тут </a:t>
            </a:r>
            <a:r>
              <a:rPr lang="ru-RU" sz="1400" dirty="0" err="1"/>
              <a:t>найкраще</a:t>
            </a:r>
            <a:r>
              <a:rPr lang="ru-RU" sz="1400" dirty="0"/>
              <a:t> </a:t>
            </a:r>
            <a:r>
              <a:rPr lang="ru-RU" sz="1400" dirty="0" err="1"/>
              <a:t>довіряти</a:t>
            </a:r>
            <a:r>
              <a:rPr lang="ru-RU" sz="1400" dirty="0"/>
              <a:t> </a:t>
            </a:r>
            <a:r>
              <a:rPr lang="ru-RU" sz="1400" dirty="0" err="1"/>
              <a:t>власним</a:t>
            </a:r>
            <a:r>
              <a:rPr lang="ru-RU" sz="1400" dirty="0"/>
              <a:t> </a:t>
            </a:r>
            <a:r>
              <a:rPr lang="ru-RU" sz="1400" dirty="0" err="1"/>
              <a:t>відчуттям</a:t>
            </a:r>
            <a:r>
              <a:rPr lang="ru-RU" sz="1400" dirty="0"/>
              <a:t>. Починайте </a:t>
            </a:r>
            <a:r>
              <a:rPr lang="ru-RU" sz="1400" dirty="0" err="1"/>
              <a:t>виконувати</a:t>
            </a:r>
            <a:r>
              <a:rPr lang="ru-RU" sz="1400" dirty="0"/>
              <a:t> </a:t>
            </a:r>
            <a:r>
              <a:rPr lang="ru-RU" sz="1400" dirty="0" err="1"/>
              <a:t>наступну</a:t>
            </a:r>
            <a:r>
              <a:rPr lang="ru-RU" sz="1400" dirty="0"/>
              <a:t> </a:t>
            </a:r>
            <a:r>
              <a:rPr lang="ru-RU" sz="1400" dirty="0" err="1"/>
              <a:t>вправу</a:t>
            </a:r>
            <a:r>
              <a:rPr lang="ru-RU" sz="1400" dirty="0"/>
              <a:t> </a:t>
            </a:r>
            <a:r>
              <a:rPr lang="ru-RU" sz="1400" dirty="0" err="1"/>
              <a:t>тоді</a:t>
            </a:r>
            <a:r>
              <a:rPr lang="ru-RU" sz="1400" dirty="0"/>
              <a:t>, коли </a:t>
            </a:r>
            <a:r>
              <a:rPr lang="ru-RU" sz="1400" dirty="0" err="1"/>
              <a:t>відчуєте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відпочили</a:t>
            </a:r>
            <a:r>
              <a:rPr lang="ru-RU" sz="1400" dirty="0"/>
              <a:t> і </a:t>
            </a:r>
            <a:r>
              <a:rPr lang="ru-RU" sz="1400" dirty="0" err="1"/>
              <a:t>маєте</a:t>
            </a:r>
            <a:r>
              <a:rPr lang="ru-RU" sz="1400" dirty="0"/>
              <a:t> </a:t>
            </a:r>
            <a:r>
              <a:rPr lang="ru-RU" sz="1400" dirty="0" err="1"/>
              <a:t>сили</a:t>
            </a:r>
            <a:r>
              <a:rPr lang="ru-RU" sz="1400" dirty="0"/>
              <a:t> </a:t>
            </a:r>
            <a:r>
              <a:rPr lang="ru-RU" sz="1400" dirty="0" err="1"/>
              <a:t>продовжувати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400" dirty="0"/>
              <a:t>Комплекс </a:t>
            </a:r>
            <a:r>
              <a:rPr lang="ru-RU" sz="1400" dirty="0" err="1"/>
              <a:t>вправ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ви</a:t>
            </a:r>
            <a:r>
              <a:rPr lang="ru-RU" sz="1400" dirty="0"/>
              <a:t> </a:t>
            </a:r>
            <a:r>
              <a:rPr lang="ru-RU" sz="1400" dirty="0" err="1"/>
              <a:t>виконуєте</a:t>
            </a:r>
            <a:r>
              <a:rPr lang="ru-RU" sz="1400" dirty="0"/>
              <a:t>, повинен </a:t>
            </a:r>
            <a:r>
              <a:rPr lang="ru-RU" sz="1400" dirty="0" err="1"/>
              <a:t>включати</a:t>
            </a:r>
            <a:r>
              <a:rPr lang="ru-RU" sz="1400" dirty="0"/>
              <a:t> в роботу </a:t>
            </a:r>
            <a:r>
              <a:rPr lang="ru-RU" sz="1400" dirty="0" err="1"/>
              <a:t>м’язи</a:t>
            </a:r>
            <a:r>
              <a:rPr lang="ru-RU" sz="1400" dirty="0"/>
              <a:t> </a:t>
            </a:r>
            <a:r>
              <a:rPr lang="ru-RU" sz="1400" dirty="0" err="1"/>
              <a:t>всього</a:t>
            </a:r>
            <a:r>
              <a:rPr lang="ru-RU" sz="1400" dirty="0"/>
              <a:t> </a:t>
            </a:r>
            <a:r>
              <a:rPr lang="ru-RU" sz="1400" dirty="0" err="1"/>
              <a:t>тіла</a:t>
            </a:r>
            <a:r>
              <a:rPr lang="ru-RU" sz="1400" dirty="0"/>
              <a:t>. </a:t>
            </a:r>
            <a:r>
              <a:rPr lang="ru-RU" sz="1400" dirty="0" err="1"/>
              <a:t>Оптимальним</a:t>
            </a:r>
            <a:r>
              <a:rPr lang="ru-RU" sz="1400" dirty="0"/>
              <a:t> для </a:t>
            </a:r>
            <a:r>
              <a:rPr lang="ru-RU" sz="1400" dirty="0" err="1"/>
              <a:t>організму</a:t>
            </a:r>
            <a:r>
              <a:rPr lang="ru-RU" sz="1400" dirty="0"/>
              <a:t> є </a:t>
            </a:r>
            <a:r>
              <a:rPr lang="ru-RU" sz="1400" dirty="0" err="1"/>
              <a:t>виконання</a:t>
            </a:r>
            <a:r>
              <a:rPr lang="ru-RU" sz="1400" dirty="0"/>
              <a:t> </a:t>
            </a:r>
            <a:r>
              <a:rPr lang="ru-RU" sz="1400" dirty="0" err="1"/>
              <a:t>фізичних</a:t>
            </a:r>
            <a:r>
              <a:rPr lang="ru-RU" sz="1400" dirty="0"/>
              <a:t> </a:t>
            </a:r>
            <a:r>
              <a:rPr lang="ru-RU" sz="1400" dirty="0" err="1"/>
              <a:t>вправ</a:t>
            </a:r>
            <a:r>
              <a:rPr lang="ru-RU" sz="1400" dirty="0"/>
              <a:t> </a:t>
            </a:r>
            <a:r>
              <a:rPr lang="ru-RU" sz="1400" dirty="0" err="1"/>
              <a:t>зверху</a:t>
            </a:r>
            <a:r>
              <a:rPr lang="ru-RU" sz="1400" dirty="0"/>
              <a:t> вниз (шия, </a:t>
            </a:r>
            <a:r>
              <a:rPr lang="ru-RU" sz="1400" dirty="0" err="1"/>
              <a:t>плечовий</a:t>
            </a:r>
            <a:r>
              <a:rPr lang="ru-RU" sz="1400" dirty="0"/>
              <a:t> пояс, </a:t>
            </a:r>
            <a:r>
              <a:rPr lang="ru-RU" sz="1400" dirty="0" err="1"/>
              <a:t>руки,тулуб</a:t>
            </a:r>
            <a:r>
              <a:rPr lang="ru-RU" sz="1400" dirty="0"/>
              <a:t>, ноги</a:t>
            </a:r>
            <a:r>
              <a:rPr lang="ru-RU" sz="1400" dirty="0" smtClean="0"/>
              <a:t>).</a:t>
            </a:r>
            <a:endParaRPr lang="ru-RU" sz="1400" dirty="0"/>
          </a:p>
          <a:p>
            <a:r>
              <a:rPr lang="ru-RU" sz="1400" dirty="0"/>
              <a:t>Не </a:t>
            </a:r>
            <a:r>
              <a:rPr lang="ru-RU" sz="1400" dirty="0" err="1"/>
              <a:t>робіть</a:t>
            </a:r>
            <a:r>
              <a:rPr lang="ru-RU" sz="1400" dirty="0"/>
              <a:t> </a:t>
            </a:r>
            <a:r>
              <a:rPr lang="ru-RU" sz="1400" dirty="0" err="1"/>
              <a:t>різких</a:t>
            </a:r>
            <a:r>
              <a:rPr lang="ru-RU" sz="1400" dirty="0"/>
              <a:t> та </a:t>
            </a:r>
            <a:r>
              <a:rPr lang="ru-RU" sz="1400" dirty="0" err="1"/>
              <a:t>рвучких</a:t>
            </a:r>
            <a:r>
              <a:rPr lang="ru-RU" sz="1400" dirty="0"/>
              <a:t> </a:t>
            </a:r>
            <a:r>
              <a:rPr lang="ru-RU" sz="1400" dirty="0" err="1"/>
              <a:t>рухів</a:t>
            </a:r>
            <a:r>
              <a:rPr lang="ru-RU" sz="1400" dirty="0"/>
              <a:t>. </a:t>
            </a:r>
            <a:r>
              <a:rPr lang="ru-RU" sz="1400" dirty="0" err="1"/>
              <a:t>Нічого</a:t>
            </a:r>
            <a:r>
              <a:rPr lang="ru-RU" sz="1400" dirty="0"/>
              <a:t> не </a:t>
            </a:r>
            <a:r>
              <a:rPr lang="ru-RU" sz="1400" dirty="0" err="1"/>
              <a:t>виконуйте</a:t>
            </a:r>
            <a:r>
              <a:rPr lang="ru-RU" sz="1400" dirty="0"/>
              <a:t> через силу: </a:t>
            </a:r>
            <a:r>
              <a:rPr lang="ru-RU" sz="1400" dirty="0" err="1"/>
              <a:t>Вправи</a:t>
            </a:r>
            <a:r>
              <a:rPr lang="ru-RU" sz="1400" dirty="0"/>
              <a:t> не </a:t>
            </a:r>
            <a:r>
              <a:rPr lang="ru-RU" sz="1400" dirty="0" err="1"/>
              <a:t>повинні</a:t>
            </a:r>
            <a:r>
              <a:rPr lang="ru-RU" sz="1400" dirty="0"/>
              <a:t> </a:t>
            </a:r>
            <a:r>
              <a:rPr lang="ru-RU" sz="1400" dirty="0" err="1"/>
              <a:t>викликати</a:t>
            </a:r>
            <a:r>
              <a:rPr lang="ru-RU" sz="1400" dirty="0"/>
              <a:t> </a:t>
            </a:r>
            <a:r>
              <a:rPr lang="ru-RU" sz="1400" dirty="0" err="1"/>
              <a:t>больові</a:t>
            </a:r>
            <a:r>
              <a:rPr lang="ru-RU" sz="1400" dirty="0"/>
              <a:t> </a:t>
            </a:r>
            <a:r>
              <a:rPr lang="ru-RU" sz="1400" dirty="0" err="1"/>
              <a:t>відчуття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</a:t>
            </a:r>
            <a:r>
              <a:rPr lang="ru-RU" sz="1400" dirty="0" err="1"/>
              <a:t>Уважно</a:t>
            </a:r>
            <a:r>
              <a:rPr lang="ru-RU" sz="1400" dirty="0"/>
              <a:t> </a:t>
            </a:r>
            <a:r>
              <a:rPr lang="ru-RU" sz="1400" dirty="0" err="1"/>
              <a:t>слідкуйте</a:t>
            </a:r>
            <a:r>
              <a:rPr lang="ru-RU" sz="1400" dirty="0"/>
              <a:t>, </a:t>
            </a:r>
            <a:r>
              <a:rPr lang="ru-RU" sz="1400" dirty="0" err="1"/>
              <a:t>щоб</a:t>
            </a:r>
            <a:r>
              <a:rPr lang="ru-RU" sz="1400" dirty="0"/>
              <a:t> на </a:t>
            </a:r>
            <a:r>
              <a:rPr lang="ru-RU" sz="1400" dirty="0" err="1"/>
              <a:t>місці</a:t>
            </a:r>
            <a:r>
              <a:rPr lang="ru-RU" sz="1400" dirty="0"/>
              <a:t> занять не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сторонніх</a:t>
            </a:r>
            <a:r>
              <a:rPr lang="ru-RU" sz="1400" dirty="0"/>
              <a:t> </a:t>
            </a:r>
            <a:r>
              <a:rPr lang="ru-RU" sz="1400" dirty="0" err="1"/>
              <a:t>предметів</a:t>
            </a:r>
            <a:r>
              <a:rPr lang="ru-RU" sz="1400" dirty="0"/>
              <a:t>, через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ви</a:t>
            </a:r>
            <a:r>
              <a:rPr lang="ru-RU" sz="1400" dirty="0"/>
              <a:t> можете </a:t>
            </a:r>
            <a:r>
              <a:rPr lang="ru-RU" sz="1400" dirty="0" err="1"/>
              <a:t>впасти</a:t>
            </a:r>
            <a:r>
              <a:rPr lang="ru-RU" sz="1400" dirty="0"/>
              <a:t> і </a:t>
            </a:r>
            <a:r>
              <a:rPr lang="ru-RU" sz="1400" dirty="0" err="1"/>
              <a:t>отримати</a:t>
            </a:r>
            <a:r>
              <a:rPr lang="ru-RU" sz="1400" dirty="0"/>
              <a:t> травму. </a:t>
            </a:r>
            <a:r>
              <a:rPr lang="ru-RU" sz="1400" dirty="0" err="1"/>
              <a:t>Доріжку</a:t>
            </a:r>
            <a:r>
              <a:rPr lang="ru-RU" sz="1400" dirty="0"/>
              <a:t> для </a:t>
            </a:r>
            <a:r>
              <a:rPr lang="ru-RU" sz="1400" dirty="0" err="1"/>
              <a:t>ходьби</a:t>
            </a:r>
            <a:r>
              <a:rPr lang="ru-RU" sz="1400" dirty="0"/>
              <a:t> та </a:t>
            </a:r>
            <a:r>
              <a:rPr lang="ru-RU" sz="1400" dirty="0" err="1"/>
              <a:t>бігу</a:t>
            </a:r>
            <a:r>
              <a:rPr lang="ru-RU" sz="1400" dirty="0"/>
              <a:t> обирайте без ямок, </a:t>
            </a:r>
            <a:r>
              <a:rPr lang="ru-RU" sz="1400" dirty="0" err="1"/>
              <a:t>каміння</a:t>
            </a:r>
            <a:r>
              <a:rPr lang="ru-RU" sz="1400" dirty="0"/>
              <a:t>, без </a:t>
            </a:r>
            <a:r>
              <a:rPr lang="ru-RU" sz="1400" dirty="0" err="1"/>
              <a:t>різких</a:t>
            </a:r>
            <a:r>
              <a:rPr lang="ru-RU" sz="1400" dirty="0"/>
              <a:t> </a:t>
            </a:r>
            <a:r>
              <a:rPr lang="ru-RU" sz="1400" dirty="0" err="1"/>
              <a:t>підйомів</a:t>
            </a:r>
            <a:r>
              <a:rPr lang="ru-RU" sz="1400" dirty="0"/>
              <a:t> та </a:t>
            </a:r>
            <a:r>
              <a:rPr lang="ru-RU" sz="1400" dirty="0" err="1"/>
              <a:t>спусків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Після</a:t>
            </a:r>
            <a:r>
              <a:rPr lang="ru-RU" sz="1400" dirty="0"/>
              <a:t> занять </a:t>
            </a:r>
            <a:r>
              <a:rPr lang="ru-RU" sz="1400" dirty="0" err="1"/>
              <a:t>ви</a:t>
            </a:r>
            <a:r>
              <a:rPr lang="ru-RU" sz="1400" dirty="0"/>
              <a:t> можете </a:t>
            </a:r>
            <a:r>
              <a:rPr lang="ru-RU" sz="1400" dirty="0" err="1"/>
              <a:t>відчувати</a:t>
            </a:r>
            <a:r>
              <a:rPr lang="ru-RU" sz="1400" dirty="0"/>
              <a:t> </a:t>
            </a:r>
            <a:r>
              <a:rPr lang="ru-RU" sz="1400" dirty="0" err="1"/>
              <a:t>легку</a:t>
            </a:r>
            <a:r>
              <a:rPr lang="ru-RU" sz="1400" dirty="0"/>
              <a:t>, </a:t>
            </a:r>
            <a:r>
              <a:rPr lang="ru-RU" sz="1400" dirty="0" err="1"/>
              <a:t>приємну</a:t>
            </a:r>
            <a:r>
              <a:rPr lang="ru-RU" sz="1400" dirty="0"/>
              <a:t> </a:t>
            </a:r>
            <a:r>
              <a:rPr lang="ru-RU" sz="1400" dirty="0" err="1"/>
              <a:t>втому</a:t>
            </a:r>
            <a:r>
              <a:rPr lang="ru-RU" sz="1400" dirty="0"/>
              <a:t>, яка через 30-40 </a:t>
            </a:r>
            <a:r>
              <a:rPr lang="ru-RU" sz="1400" dirty="0" err="1"/>
              <a:t>хвилин</a:t>
            </a:r>
            <a:r>
              <a:rPr lang="ru-RU" sz="1400" dirty="0"/>
              <a:t> </a:t>
            </a:r>
            <a:r>
              <a:rPr lang="ru-RU" sz="1400" dirty="0" err="1"/>
              <a:t>змінюється</a:t>
            </a:r>
            <a:r>
              <a:rPr lang="ru-RU" sz="1400" dirty="0"/>
              <a:t> </a:t>
            </a:r>
            <a:r>
              <a:rPr lang="ru-RU" sz="1400" dirty="0" err="1"/>
              <a:t>припливом</a:t>
            </a:r>
            <a:r>
              <a:rPr lang="ru-RU" sz="1400" dirty="0"/>
              <a:t> сил та </a:t>
            </a:r>
            <a:r>
              <a:rPr lang="ru-RU" sz="1400" dirty="0" err="1"/>
              <a:t>енергії</a:t>
            </a:r>
            <a:r>
              <a:rPr lang="ru-RU" sz="1400" dirty="0"/>
              <a:t>. </a:t>
            </a:r>
            <a:r>
              <a:rPr lang="ru-RU" sz="1400" dirty="0" err="1"/>
              <a:t>Якщо</a:t>
            </a:r>
            <a:r>
              <a:rPr lang="ru-RU" sz="1400" dirty="0"/>
              <a:t> ж </a:t>
            </a:r>
            <a:r>
              <a:rPr lang="ru-RU" sz="1400" dirty="0" err="1"/>
              <a:t>стомлення</a:t>
            </a:r>
            <a:r>
              <a:rPr lang="ru-RU" sz="1400" dirty="0"/>
              <a:t> </a:t>
            </a:r>
            <a:r>
              <a:rPr lang="ru-RU" sz="1400" dirty="0" err="1"/>
              <a:t>триває</a:t>
            </a:r>
            <a:r>
              <a:rPr lang="ru-RU" sz="1400" dirty="0"/>
              <a:t> </a:t>
            </a:r>
            <a:r>
              <a:rPr lang="ru-RU" sz="1400" dirty="0" err="1"/>
              <a:t>довго</a:t>
            </a:r>
            <a:r>
              <a:rPr lang="ru-RU" sz="1400" dirty="0"/>
              <a:t> і </a:t>
            </a:r>
            <a:r>
              <a:rPr lang="ru-RU" sz="1400" dirty="0" err="1"/>
              <a:t>з’являється</a:t>
            </a:r>
            <a:r>
              <a:rPr lang="ru-RU" sz="1400" dirty="0"/>
              <a:t> </a:t>
            </a:r>
            <a:r>
              <a:rPr lang="ru-RU" sz="1400" dirty="0" err="1"/>
              <a:t>слабкість</a:t>
            </a:r>
            <a:r>
              <a:rPr lang="ru-RU" sz="1400" dirty="0"/>
              <a:t>, то </a:t>
            </a:r>
            <a:r>
              <a:rPr lang="ru-RU" sz="1400" dirty="0" err="1"/>
              <a:t>необхідно</a:t>
            </a:r>
            <a:r>
              <a:rPr lang="ru-RU" sz="1400" dirty="0"/>
              <a:t> </a:t>
            </a:r>
            <a:r>
              <a:rPr lang="ru-RU" sz="1400" dirty="0" err="1"/>
              <a:t>знизити</a:t>
            </a:r>
            <a:r>
              <a:rPr lang="ru-RU" sz="1400" dirty="0"/>
              <a:t> </a:t>
            </a:r>
            <a:r>
              <a:rPr lang="ru-RU" sz="1400" dirty="0" err="1"/>
              <a:t>навантаження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Як </a:t>
            </a:r>
            <a:r>
              <a:rPr lang="ru-RU" sz="2800" dirty="0" err="1" smtClean="0"/>
              <a:t>зробити</a:t>
            </a:r>
            <a:r>
              <a:rPr lang="ru-RU" sz="2800" dirty="0" smtClean="0"/>
              <a:t> </a:t>
            </a:r>
            <a:r>
              <a:rPr lang="ru-RU" sz="2800" dirty="0" err="1"/>
              <a:t>заняття</a:t>
            </a:r>
            <a:r>
              <a:rPr lang="ru-RU" sz="2800" dirty="0"/>
              <a:t> </a:t>
            </a:r>
            <a:r>
              <a:rPr lang="ru-RU" sz="2800" dirty="0" err="1"/>
              <a:t>безпечними</a:t>
            </a:r>
            <a:r>
              <a:rPr lang="ru-RU" sz="2800" dirty="0"/>
              <a:t> і </a:t>
            </a:r>
            <a:r>
              <a:rPr lang="ru-RU" sz="2800" dirty="0" err="1"/>
              <a:t>ефективними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9615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638</TotalTime>
  <Words>2983</Words>
  <Application>Microsoft Office PowerPoint</Application>
  <PresentationFormat>Экран (4:3)</PresentationFormat>
  <Paragraphs>239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Слайд 1</vt:lpstr>
      <vt:lpstr>Фізична реабілітація</vt:lpstr>
      <vt:lpstr>Реабілітація літніх - </vt:lpstr>
      <vt:lpstr>Мета фізичної реабілітації  </vt:lpstr>
      <vt:lpstr>Фізична реабілітація включає: </vt:lpstr>
      <vt:lpstr>Групи з реабілітації похилих людей. </vt:lpstr>
      <vt:lpstr>Фізкультура для людей похилого віку має свої особливості </vt:lpstr>
      <vt:lpstr>Ряд суворих протипоказів до активних занять фізичними вправами. </vt:lpstr>
      <vt:lpstr>Як зробити заняття безпечними і ефективними</vt:lpstr>
      <vt:lpstr>Основна гімнастика: </vt:lpstr>
      <vt:lpstr>Спортивна ходьба </vt:lpstr>
      <vt:lpstr>Ходьба в формі прогулянок    </vt:lpstr>
      <vt:lpstr>Аеробний фітнес </vt:lpstr>
      <vt:lpstr>Слайд 14</vt:lpstr>
      <vt:lpstr>Слайд 15</vt:lpstr>
      <vt:lpstr>Плавання. </vt:lpstr>
      <vt:lpstr>Гребля </vt:lpstr>
      <vt:lpstr>Велотренування</vt:lpstr>
      <vt:lpstr>Тай-Чі </vt:lpstr>
      <vt:lpstr>Слайд 20</vt:lpstr>
      <vt:lpstr>При любому поєднанні фізичних вправ в комплексному занятті необхідно виконувати ряд методичних вказівок: </vt:lpstr>
      <vt:lpstr>Фізіотерапевтичні методи </vt:lpstr>
      <vt:lpstr>Механотерапія </vt:lpstr>
      <vt:lpstr>Працетерапія  </vt:lpstr>
      <vt:lpstr>Масаж</vt:lpstr>
      <vt:lpstr>Заняття йогою </vt:lpstr>
      <vt:lpstr> Полягають у підвищенні гнучкості суглобів, зменшенні артритних болів і розслабленні, яке знижує кров’яний тиск і допомагає швидше заснути. </vt:lpstr>
      <vt:lpstr>Шейпінг </vt:lpstr>
      <vt:lpstr>Слайд 29</vt:lpstr>
      <vt:lpstr>Скринінг</vt:lpstr>
      <vt:lpstr>Програми вправ  </vt:lpstr>
      <vt:lpstr>Слайд 32</vt:lpstr>
      <vt:lpstr>Найважливіші умови успішної реабілітації.</vt:lpstr>
      <vt:lpstr>Пам’ятайте,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Фізична реабілітація людей похилого віку</dc:title>
  <dc:creator>Светлана</dc:creator>
  <cp:lastModifiedBy>Natasha</cp:lastModifiedBy>
  <cp:revision>75</cp:revision>
  <dcterms:created xsi:type="dcterms:W3CDTF">2018-05-08T17:59:14Z</dcterms:created>
  <dcterms:modified xsi:type="dcterms:W3CDTF">2018-05-09T21:16:38Z</dcterms:modified>
</cp:coreProperties>
</file>