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4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6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ADF8B6-D84B-412F-91E5-11E82FC7584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B388B8-D523-4948-9766-8C78420E9AF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Презенація</a:t>
            </a:r>
            <a:r>
              <a:rPr lang="uk-UA" dirty="0" smtClean="0"/>
              <a:t> на тему:</a:t>
            </a:r>
            <a:br>
              <a:rPr lang="uk-UA" dirty="0" smtClean="0"/>
            </a:br>
            <a:r>
              <a:rPr lang="uk-UA" dirty="0" smtClean="0"/>
              <a:t>Захворювання нервової системи у людей похилого віку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854696" cy="1752600"/>
          </a:xfrm>
        </p:spPr>
        <p:txBody>
          <a:bodyPr/>
          <a:lstStyle/>
          <a:p>
            <a:pPr algn="r"/>
            <a:r>
              <a:rPr lang="uk-UA" dirty="0" smtClean="0"/>
              <a:t>Виконала:</a:t>
            </a:r>
          </a:p>
          <a:p>
            <a:pPr algn="r"/>
            <a:r>
              <a:rPr lang="uk-UA" dirty="0" err="1" smtClean="0"/>
              <a:t>Варіщук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35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Порушення свідомості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uk-UA" altLang="ru-RU" dirty="0" err="1" smtClean="0"/>
              <a:t>Галюцинози</a:t>
            </a:r>
            <a:r>
              <a:rPr lang="uk-UA" altLang="ru-RU" dirty="0" smtClean="0"/>
              <a:t> бувають:</a:t>
            </a:r>
          </a:p>
          <a:p>
            <a:pPr>
              <a:lnSpc>
                <a:spcPct val="90000"/>
              </a:lnSpc>
            </a:pPr>
            <a:r>
              <a:rPr lang="uk-UA" altLang="ru-RU" dirty="0" smtClean="0"/>
              <a:t>- зорові - частіше у сліпих;: бачать людей, які виконують звичайні дії. і такі   пацієнти визнають хворобливий характер цих явищ, але поводяться в їх контексті;</a:t>
            </a:r>
          </a:p>
          <a:p>
            <a:pPr>
              <a:lnSpc>
                <a:spcPct val="90000"/>
              </a:lnSpc>
            </a:pPr>
            <a:r>
              <a:rPr lang="uk-UA" altLang="ru-RU" dirty="0" smtClean="0"/>
              <a:t>- тактильні відчуття наявності на шкірі  або під нею комах, піску, сміття;</a:t>
            </a:r>
          </a:p>
          <a:p>
            <a:pPr>
              <a:lnSpc>
                <a:spcPct val="90000"/>
              </a:lnSpc>
            </a:pPr>
            <a:r>
              <a:rPr lang="uk-UA" altLang="ru-RU" dirty="0" smtClean="0"/>
              <a:t>- слухові – відчувають різні голосі, в тому числі і зоологічні звуки;</a:t>
            </a:r>
          </a:p>
          <a:p>
            <a:pPr>
              <a:lnSpc>
                <a:spcPct val="90000"/>
              </a:lnSpc>
            </a:pPr>
            <a:r>
              <a:rPr lang="uk-UA" altLang="ru-RU" dirty="0" smtClean="0"/>
              <a:t>- нюхові  </a:t>
            </a:r>
            <a:r>
              <a:rPr lang="ru-RU" altLang="ru-RU" dirty="0" smtClean="0"/>
              <a:t>- </a:t>
            </a:r>
            <a:r>
              <a:rPr lang="uk-UA" altLang="ru-RU" dirty="0" smtClean="0"/>
              <a:t>відчувають неприємні запахи, в тому числі й агресивні і тому закривають ніс маскою, марлею, ватою.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768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289451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err="1" smtClean="0"/>
              <a:t>Широкі</a:t>
            </a:r>
            <a:r>
              <a:rPr lang="ru-RU" sz="5600" dirty="0" smtClean="0"/>
              <a:t> </a:t>
            </a:r>
            <a:r>
              <a:rPr lang="ru-RU" sz="5600" dirty="0" err="1" smtClean="0"/>
              <a:t>показання</a:t>
            </a:r>
            <a:r>
              <a:rPr lang="ru-RU" sz="5600" dirty="0" smtClean="0"/>
              <a:t> до </a:t>
            </a:r>
            <a:r>
              <a:rPr lang="ru-RU" sz="5600" dirty="0" err="1" smtClean="0"/>
              <a:t>застосування</a:t>
            </a:r>
            <a:r>
              <a:rPr lang="ru-RU" sz="5600" dirty="0" smtClean="0"/>
              <a:t> </a:t>
            </a:r>
            <a:r>
              <a:rPr lang="ru-RU" sz="5600" dirty="0" err="1" smtClean="0"/>
              <a:t>лікувальної</a:t>
            </a:r>
            <a:r>
              <a:rPr lang="ru-RU" sz="5600" dirty="0" smtClean="0"/>
              <a:t> </a:t>
            </a:r>
            <a:r>
              <a:rPr lang="ru-RU" sz="5600" dirty="0" err="1" smtClean="0"/>
              <a:t>фізкультури</a:t>
            </a:r>
            <a:r>
              <a:rPr lang="ru-RU" sz="5600" dirty="0" smtClean="0"/>
              <a:t> при </a:t>
            </a:r>
            <a:r>
              <a:rPr lang="ru-RU" sz="5600" dirty="0" err="1" smtClean="0"/>
              <a:t>захворюваннях</a:t>
            </a:r>
            <a:r>
              <a:rPr lang="ru-RU" sz="5600" dirty="0" smtClean="0"/>
              <a:t> </a:t>
            </a:r>
            <a:r>
              <a:rPr lang="ru-RU" sz="5600" dirty="0" err="1" smtClean="0"/>
              <a:t>нервової</a:t>
            </a:r>
            <a:r>
              <a:rPr lang="ru-RU" sz="5600" dirty="0" smtClean="0"/>
              <a:t> </a:t>
            </a:r>
            <a:r>
              <a:rPr lang="ru-RU" sz="5600" dirty="0" err="1" smtClean="0"/>
              <a:t>системи</a:t>
            </a:r>
            <a:r>
              <a:rPr lang="ru-RU" sz="5600" dirty="0" smtClean="0"/>
              <a:t> </a:t>
            </a:r>
            <a:r>
              <a:rPr lang="ru-RU" sz="5600" dirty="0" err="1" smtClean="0"/>
              <a:t>визначаються</a:t>
            </a:r>
            <a:r>
              <a:rPr lang="ru-RU" sz="5600" dirty="0" smtClean="0"/>
              <a:t> </a:t>
            </a:r>
            <a:r>
              <a:rPr lang="ru-RU" sz="5600" dirty="0" err="1" smtClean="0"/>
              <a:t>механізмом</a:t>
            </a:r>
            <a:r>
              <a:rPr lang="ru-RU" sz="5600" dirty="0" smtClean="0"/>
              <a:t> </a:t>
            </a:r>
            <a:r>
              <a:rPr lang="ru-RU" sz="5600" dirty="0" err="1" smtClean="0"/>
              <a:t>дії</a:t>
            </a:r>
            <a:r>
              <a:rPr lang="ru-RU" sz="5600" dirty="0" smtClean="0"/>
              <a:t> </a:t>
            </a:r>
            <a:r>
              <a:rPr lang="ru-RU" sz="5600" dirty="0" err="1" smtClean="0"/>
              <a:t>фізичних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вправ</a:t>
            </a:r>
            <a:r>
              <a:rPr lang="ru-RU" sz="5600" dirty="0" smtClean="0"/>
              <a:t>, </a:t>
            </a:r>
            <a:r>
              <a:rPr lang="ru-RU" sz="5600" dirty="0" err="1" smtClean="0"/>
              <a:t>який</a:t>
            </a:r>
            <a:r>
              <a:rPr lang="ru-RU" sz="5600" dirty="0" smtClean="0"/>
              <a:t> </a:t>
            </a:r>
            <a:r>
              <a:rPr lang="ru-RU" sz="5600" dirty="0" err="1" smtClean="0"/>
              <a:t>базується</a:t>
            </a:r>
            <a:r>
              <a:rPr lang="ru-RU" sz="5600" dirty="0" smtClean="0"/>
              <a:t> </a:t>
            </a:r>
            <a:r>
              <a:rPr lang="ru-RU" sz="5600" dirty="0" err="1" smtClean="0"/>
              <a:t>насамперед</a:t>
            </a:r>
            <a:r>
              <a:rPr lang="ru-RU" sz="5600" dirty="0" smtClean="0"/>
              <a:t> на </a:t>
            </a:r>
            <a:r>
              <a:rPr lang="ru-RU" sz="5600" dirty="0" err="1" smtClean="0"/>
              <a:t>рефлекторної</a:t>
            </a:r>
            <a:r>
              <a:rPr lang="ru-RU" sz="5600" dirty="0" smtClean="0"/>
              <a:t> </a:t>
            </a:r>
            <a:r>
              <a:rPr lang="ru-RU" sz="5600" dirty="0" err="1" smtClean="0"/>
              <a:t>теорії</a:t>
            </a:r>
            <a:r>
              <a:rPr lang="ru-RU" sz="5600" dirty="0" smtClean="0"/>
              <a:t> І. П. Павлова. </a:t>
            </a:r>
            <a:r>
              <a:rPr lang="ru-RU" sz="5600" dirty="0" err="1" smtClean="0"/>
              <a:t>Це</a:t>
            </a:r>
            <a:r>
              <a:rPr lang="ru-RU" sz="5600" dirty="0" smtClean="0"/>
              <a:t> </a:t>
            </a:r>
            <a:r>
              <a:rPr lang="ru-RU" sz="5600" dirty="0" err="1" smtClean="0"/>
              <a:t>визначається</a:t>
            </a:r>
            <a:r>
              <a:rPr lang="ru-RU" sz="5600" dirty="0" smtClean="0"/>
              <a:t> </a:t>
            </a:r>
            <a:r>
              <a:rPr lang="ru-RU" sz="5600" dirty="0" err="1" smtClean="0"/>
              <a:t>тим</a:t>
            </a:r>
            <a:r>
              <a:rPr lang="ru-RU" sz="5600" dirty="0" smtClean="0"/>
              <a:t>, </a:t>
            </a:r>
            <a:r>
              <a:rPr lang="ru-RU" sz="5600" dirty="0" err="1" smtClean="0"/>
              <a:t>що</a:t>
            </a:r>
            <a:r>
              <a:rPr lang="ru-RU" sz="5600" dirty="0" smtClean="0"/>
              <a:t> </a:t>
            </a:r>
            <a:r>
              <a:rPr lang="ru-RU" sz="5600" dirty="0" err="1" smtClean="0"/>
              <a:t>процес</a:t>
            </a:r>
            <a:r>
              <a:rPr lang="ru-RU" sz="5600" dirty="0" smtClean="0"/>
              <a:t> </a:t>
            </a:r>
            <a:r>
              <a:rPr lang="ru-RU" sz="5600" dirty="0" err="1" smtClean="0"/>
              <a:t>вправи</a:t>
            </a:r>
            <a:r>
              <a:rPr lang="ru-RU" sz="5600" dirty="0" smtClean="0"/>
              <a:t> </a:t>
            </a:r>
            <a:r>
              <a:rPr lang="ru-RU" sz="5600" dirty="0" err="1" smtClean="0"/>
              <a:t>втягує</a:t>
            </a:r>
            <a:r>
              <a:rPr lang="ru-RU" sz="5600" dirty="0" smtClean="0"/>
              <a:t> в </a:t>
            </a:r>
            <a:r>
              <a:rPr lang="ru-RU" sz="5600" dirty="0" err="1" smtClean="0"/>
              <a:t>реактивний</a:t>
            </a:r>
            <a:r>
              <a:rPr lang="ru-RU" sz="5600" dirty="0" smtClean="0"/>
              <a:t> </a:t>
            </a:r>
            <a:r>
              <a:rPr lang="ru-RU" sz="5600" dirty="0" err="1" smtClean="0"/>
              <a:t>відповідь</a:t>
            </a:r>
            <a:r>
              <a:rPr lang="ru-RU" sz="5600" dirty="0" smtClean="0"/>
              <a:t> на </a:t>
            </a:r>
            <a:r>
              <a:rPr lang="ru-RU" sz="5600" dirty="0" err="1" smtClean="0"/>
              <a:t>всі</a:t>
            </a:r>
            <a:r>
              <a:rPr lang="ru-RU" sz="5600" dirty="0" smtClean="0"/>
              <a:t> ланки </a:t>
            </a:r>
            <a:r>
              <a:rPr lang="ru-RU" sz="5600" dirty="0" err="1" smtClean="0"/>
              <a:t>нервової</a:t>
            </a:r>
            <a:r>
              <a:rPr lang="ru-RU" sz="5600" dirty="0" smtClean="0"/>
              <a:t> </a:t>
            </a:r>
            <a:r>
              <a:rPr lang="ru-RU" sz="5600" dirty="0" err="1" smtClean="0"/>
              <a:t>системи</a:t>
            </a:r>
            <a:r>
              <a:rPr lang="ru-RU" sz="5600" dirty="0" smtClean="0"/>
              <a:t> </a:t>
            </a:r>
            <a:r>
              <a:rPr lang="ru-RU" sz="5600" dirty="0" err="1" smtClean="0"/>
              <a:t>від</a:t>
            </a:r>
            <a:r>
              <a:rPr lang="ru-RU" sz="5600" dirty="0" smtClean="0"/>
              <a:t> кори головного </a:t>
            </a:r>
            <a:r>
              <a:rPr lang="ru-RU" sz="5600" dirty="0" err="1" smtClean="0"/>
              <a:t>мозку</a:t>
            </a:r>
            <a:r>
              <a:rPr lang="ru-RU" sz="5600" dirty="0" smtClean="0"/>
              <a:t> до </a:t>
            </a:r>
            <a:r>
              <a:rPr lang="ru-RU" sz="5600" dirty="0" err="1" smtClean="0"/>
              <a:t>периферичних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рецепторів</a:t>
            </a:r>
            <a:r>
              <a:rPr lang="ru-RU" sz="5600" dirty="0" smtClean="0"/>
              <a:t>. </a:t>
            </a:r>
          </a:p>
          <a:p>
            <a:r>
              <a:rPr lang="ru-RU" sz="5600" dirty="0" err="1" smtClean="0"/>
              <a:t>Систематичне</a:t>
            </a:r>
            <a:r>
              <a:rPr lang="ru-RU" sz="5600" dirty="0" smtClean="0"/>
              <a:t> і </a:t>
            </a:r>
            <a:r>
              <a:rPr lang="ru-RU" sz="5600" dirty="0" err="1" smtClean="0"/>
              <a:t>регулярне</a:t>
            </a:r>
            <a:r>
              <a:rPr lang="ru-RU" sz="5600" dirty="0" smtClean="0"/>
              <a:t> </a:t>
            </a:r>
            <a:r>
              <a:rPr lang="ru-RU" sz="5600" dirty="0" err="1" smtClean="0"/>
              <a:t>застосування</a:t>
            </a:r>
            <a:r>
              <a:rPr lang="ru-RU" sz="5600" dirty="0" smtClean="0"/>
              <a:t> </a:t>
            </a:r>
            <a:r>
              <a:rPr lang="ru-RU" sz="5600" dirty="0" err="1" smtClean="0"/>
              <a:t>фізичних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вправ</a:t>
            </a:r>
            <a:r>
              <a:rPr lang="ru-RU" sz="5600" dirty="0" smtClean="0"/>
              <a:t> </a:t>
            </a:r>
            <a:r>
              <a:rPr lang="ru-RU" sz="5600" dirty="0" err="1" smtClean="0"/>
              <a:t>сприяє</a:t>
            </a:r>
            <a:r>
              <a:rPr lang="ru-RU" sz="5600" dirty="0" smtClean="0"/>
              <a:t> </a:t>
            </a:r>
            <a:r>
              <a:rPr lang="ru-RU" sz="5600" dirty="0" err="1" smtClean="0"/>
              <a:t>функціонально-динамічної</a:t>
            </a:r>
            <a:r>
              <a:rPr lang="ru-RU" sz="5600" dirty="0" smtClean="0"/>
              <a:t> </a:t>
            </a:r>
            <a:r>
              <a:rPr lang="ru-RU" sz="5600" dirty="0" err="1" smtClean="0"/>
              <a:t>перебудови</a:t>
            </a:r>
            <a:r>
              <a:rPr lang="ru-RU" sz="5600" dirty="0" smtClean="0"/>
              <a:t> </a:t>
            </a:r>
            <a:r>
              <a:rPr lang="ru-RU" sz="5600" dirty="0" err="1" smtClean="0"/>
              <a:t>нервової</a:t>
            </a:r>
            <a:r>
              <a:rPr lang="ru-RU" sz="5600" dirty="0" smtClean="0"/>
              <a:t> </a:t>
            </a:r>
            <a:r>
              <a:rPr lang="ru-RU" sz="5600" dirty="0" err="1" smtClean="0"/>
              <a:t>системи</a:t>
            </a:r>
            <a:r>
              <a:rPr lang="ru-RU" sz="5600" dirty="0" smtClean="0"/>
              <a:t> з </a:t>
            </a:r>
            <a:r>
              <a:rPr lang="ru-RU" sz="5600" dirty="0" err="1" smtClean="0"/>
              <a:t>покращенням</a:t>
            </a:r>
            <a:r>
              <a:rPr lang="ru-RU" sz="5600" dirty="0" smtClean="0"/>
              <a:t> </a:t>
            </a:r>
            <a:r>
              <a:rPr lang="ru-RU" sz="5600" dirty="0" err="1" smtClean="0"/>
              <a:t>її</a:t>
            </a:r>
            <a:r>
              <a:rPr lang="ru-RU" sz="5600" dirty="0" smtClean="0"/>
              <a:t> </a:t>
            </a:r>
            <a:r>
              <a:rPr lang="ru-RU" sz="5600" dirty="0" err="1" smtClean="0"/>
              <a:t>діяльності</a:t>
            </a:r>
            <a:r>
              <a:rPr lang="ru-RU" sz="5600" dirty="0" smtClean="0"/>
              <a:t>. </a:t>
            </a:r>
          </a:p>
          <a:p>
            <a:r>
              <a:rPr lang="ru-RU" sz="5600" dirty="0" err="1" smtClean="0"/>
              <a:t>Розвиток</a:t>
            </a:r>
            <a:r>
              <a:rPr lang="ru-RU" sz="5600" dirty="0" smtClean="0"/>
              <a:t> </a:t>
            </a:r>
            <a:r>
              <a:rPr lang="ru-RU" sz="5600" dirty="0" err="1" smtClean="0"/>
              <a:t>функції</a:t>
            </a:r>
            <a:r>
              <a:rPr lang="ru-RU" sz="5600" dirty="0" smtClean="0"/>
              <a:t> </a:t>
            </a:r>
            <a:r>
              <a:rPr lang="ru-RU" sz="5600" dirty="0" err="1" smtClean="0"/>
              <a:t>руху</a:t>
            </a:r>
            <a:r>
              <a:rPr lang="ru-RU" sz="5600" dirty="0" smtClean="0"/>
              <a:t> </a:t>
            </a:r>
          </a:p>
          <a:p>
            <a:r>
              <a:rPr lang="ru-RU" sz="5600" dirty="0" err="1" smtClean="0"/>
              <a:t>Показання</a:t>
            </a:r>
            <a:r>
              <a:rPr lang="ru-RU" sz="5600" dirty="0" smtClean="0"/>
              <a:t> до </a:t>
            </a:r>
            <a:r>
              <a:rPr lang="ru-RU" sz="5600" dirty="0" err="1" smtClean="0"/>
              <a:t>застосування</a:t>
            </a:r>
            <a:r>
              <a:rPr lang="ru-RU" sz="5600" dirty="0" smtClean="0"/>
              <a:t> </a:t>
            </a:r>
            <a:r>
              <a:rPr lang="ru-RU" sz="5600" dirty="0" err="1" smtClean="0"/>
              <a:t>поширюються</a:t>
            </a:r>
            <a:r>
              <a:rPr lang="ru-RU" sz="5600" dirty="0" smtClean="0"/>
              <a:t> на </a:t>
            </a:r>
            <a:r>
              <a:rPr lang="ru-RU" sz="5600" dirty="0" err="1" smtClean="0"/>
              <a:t>різні</a:t>
            </a:r>
            <a:r>
              <a:rPr lang="ru-RU" sz="5600" dirty="0" smtClean="0"/>
              <a:t> </a:t>
            </a:r>
            <a:r>
              <a:rPr lang="ru-RU" sz="5600" dirty="0" err="1" smtClean="0"/>
              <a:t>захворювання</a:t>
            </a:r>
            <a:r>
              <a:rPr lang="ru-RU" sz="5600" dirty="0" smtClean="0"/>
              <a:t>. </a:t>
            </a:r>
          </a:p>
          <a:p>
            <a:r>
              <a:rPr lang="ru-RU" sz="5600" dirty="0" smtClean="0"/>
              <a:t>Так, </a:t>
            </a:r>
            <a:r>
              <a:rPr lang="ru-RU" sz="5600" dirty="0" err="1" smtClean="0"/>
              <a:t>регулярне</a:t>
            </a:r>
            <a:r>
              <a:rPr lang="ru-RU" sz="5600" dirty="0" smtClean="0"/>
              <a:t> </a:t>
            </a:r>
            <a:r>
              <a:rPr lang="ru-RU" sz="5600" dirty="0" err="1" smtClean="0"/>
              <a:t>застосування</a:t>
            </a:r>
            <a:r>
              <a:rPr lang="ru-RU" sz="5600" dirty="0" smtClean="0"/>
              <a:t> </a:t>
            </a:r>
            <a:r>
              <a:rPr lang="ru-RU" sz="5600" dirty="0" err="1" smtClean="0"/>
              <a:t>лікувальної</a:t>
            </a:r>
            <a:r>
              <a:rPr lang="ru-RU" sz="5600" dirty="0" smtClean="0"/>
              <a:t> </a:t>
            </a:r>
            <a:r>
              <a:rPr lang="ru-RU" sz="5600" dirty="0" err="1" smtClean="0"/>
              <a:t>фізкультури</a:t>
            </a:r>
            <a:r>
              <a:rPr lang="ru-RU" sz="5600" dirty="0" smtClean="0"/>
              <a:t> показано при </a:t>
            </a:r>
            <a:r>
              <a:rPr lang="ru-RU" sz="5600" dirty="0" err="1" smtClean="0"/>
              <a:t>різних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захворюваннях</a:t>
            </a:r>
            <a:r>
              <a:rPr lang="ru-RU" sz="5600" dirty="0" smtClean="0"/>
              <a:t>, </a:t>
            </a:r>
            <a:r>
              <a:rPr lang="ru-RU" sz="5600" dirty="0" err="1" smtClean="0"/>
              <a:t>що</a:t>
            </a:r>
            <a:r>
              <a:rPr lang="ru-RU" sz="5600" dirty="0" smtClean="0"/>
              <a:t> </a:t>
            </a:r>
            <a:r>
              <a:rPr lang="ru-RU" sz="5600" dirty="0" err="1" smtClean="0"/>
              <a:t>супроводжуються</a:t>
            </a:r>
            <a:r>
              <a:rPr lang="ru-RU" sz="5600" dirty="0" smtClean="0"/>
              <a:t> </a:t>
            </a:r>
            <a:r>
              <a:rPr lang="ru-RU" sz="5600" dirty="0" err="1" smtClean="0"/>
              <a:t>розладом</a:t>
            </a:r>
            <a:r>
              <a:rPr lang="ru-RU" sz="5600" dirty="0" smtClean="0"/>
              <a:t> </a:t>
            </a:r>
            <a:r>
              <a:rPr lang="ru-RU" sz="5600" dirty="0" err="1" smtClean="0"/>
              <a:t>мозкового</a:t>
            </a:r>
            <a:r>
              <a:rPr lang="ru-RU" sz="5600" dirty="0" smtClean="0"/>
              <a:t> </a:t>
            </a:r>
            <a:r>
              <a:rPr lang="ru-RU" sz="5600" dirty="0" err="1" smtClean="0"/>
              <a:t>кровообігу</a:t>
            </a:r>
            <a:r>
              <a:rPr lang="ru-RU" sz="5600" dirty="0" smtClean="0"/>
              <a:t> (</a:t>
            </a:r>
            <a:r>
              <a:rPr lang="ru-RU" sz="5600" dirty="0" err="1" smtClean="0"/>
              <a:t>дифузному</a:t>
            </a:r>
            <a:r>
              <a:rPr lang="ru-RU" sz="5600" dirty="0" smtClean="0"/>
              <a:t> </a:t>
            </a:r>
            <a:r>
              <a:rPr lang="ru-RU" sz="5600" dirty="0" err="1" smtClean="0"/>
              <a:t>артеріосклерозі</a:t>
            </a:r>
            <a:r>
              <a:rPr lang="ru-RU" sz="5600" dirty="0" smtClean="0"/>
              <a:t>, при </a:t>
            </a:r>
            <a:r>
              <a:rPr lang="ru-RU" sz="5600" dirty="0" err="1" smtClean="0"/>
              <a:t>наслідках</a:t>
            </a:r>
            <a:r>
              <a:rPr lang="ru-RU" sz="5600" dirty="0" smtClean="0"/>
              <a:t> </a:t>
            </a:r>
            <a:r>
              <a:rPr lang="ru-RU" sz="5600" dirty="0" err="1" smtClean="0"/>
              <a:t>крововиливи</a:t>
            </a:r>
            <a:r>
              <a:rPr lang="ru-RU" sz="5600" dirty="0" smtClean="0"/>
              <a:t> </a:t>
            </a:r>
            <a:r>
              <a:rPr lang="ru-RU" sz="5600" dirty="0" err="1" smtClean="0"/>
              <a:t>або</a:t>
            </a:r>
            <a:r>
              <a:rPr lang="ru-RU" sz="5600" dirty="0" smtClean="0"/>
              <a:t> тромбозу </a:t>
            </a:r>
            <a:r>
              <a:rPr lang="ru-RU" sz="5600" dirty="0" err="1" smtClean="0"/>
              <a:t>мозкових</a:t>
            </a:r>
            <a:r>
              <a:rPr lang="ru-RU" sz="5600" dirty="0" smtClean="0"/>
              <a:t> </a:t>
            </a:r>
            <a:r>
              <a:rPr lang="ru-RU" sz="5600" dirty="0" err="1" smtClean="0"/>
              <a:t>артерій</a:t>
            </a:r>
            <a:r>
              <a:rPr lang="ru-RU" sz="5600" dirty="0" smtClean="0"/>
              <a:t>, </a:t>
            </a:r>
            <a:r>
              <a:rPr lang="ru-RU" sz="5600" dirty="0" err="1" smtClean="0"/>
              <a:t>церебральній</a:t>
            </a:r>
            <a:r>
              <a:rPr lang="ru-RU" sz="5600" dirty="0" smtClean="0"/>
              <a:t> </a:t>
            </a:r>
            <a:r>
              <a:rPr lang="ru-RU" sz="5600" dirty="0" err="1" smtClean="0"/>
              <a:t>формі</a:t>
            </a:r>
            <a:r>
              <a:rPr lang="ru-RU" sz="5600" dirty="0" smtClean="0"/>
              <a:t> </a:t>
            </a:r>
            <a:r>
              <a:rPr lang="ru-RU" sz="5600" dirty="0" err="1" smtClean="0"/>
              <a:t>гіпертонічної</a:t>
            </a:r>
            <a:r>
              <a:rPr lang="ru-RU" sz="5600" dirty="0" smtClean="0"/>
              <a:t> </a:t>
            </a:r>
            <a:r>
              <a:rPr lang="ru-RU" sz="5600" dirty="0" err="1" smtClean="0"/>
              <a:t>хвороби</a:t>
            </a:r>
            <a:r>
              <a:rPr lang="ru-RU" sz="5600" dirty="0" smtClean="0"/>
              <a:t>). </a:t>
            </a:r>
          </a:p>
          <a:p>
            <a:r>
              <a:rPr lang="ru-RU" sz="5600" dirty="0" err="1" smtClean="0"/>
              <a:t>Лікувальна</a:t>
            </a:r>
            <a:r>
              <a:rPr lang="ru-RU" sz="5600" dirty="0" smtClean="0"/>
              <a:t> </a:t>
            </a:r>
            <a:r>
              <a:rPr lang="ru-RU" sz="5600" dirty="0" err="1" smtClean="0"/>
              <a:t>фізкультура</a:t>
            </a:r>
            <a:r>
              <a:rPr lang="ru-RU" sz="5600" dirty="0" smtClean="0"/>
              <a:t> з метою </a:t>
            </a:r>
            <a:r>
              <a:rPr lang="ru-RU" sz="5600" dirty="0" err="1" smtClean="0"/>
              <a:t>розвитку</a:t>
            </a:r>
            <a:r>
              <a:rPr lang="ru-RU" sz="5600" dirty="0" smtClean="0"/>
              <a:t> </a:t>
            </a:r>
            <a:r>
              <a:rPr lang="ru-RU" sz="5600" dirty="0" err="1" smtClean="0"/>
              <a:t>функції</a:t>
            </a:r>
            <a:r>
              <a:rPr lang="ru-RU" sz="5600" dirty="0" smtClean="0"/>
              <a:t> </a:t>
            </a:r>
            <a:r>
              <a:rPr lang="ru-RU" sz="5600" dirty="0" err="1" smtClean="0"/>
              <a:t>руху</a:t>
            </a:r>
            <a:r>
              <a:rPr lang="ru-RU" sz="5600" dirty="0" smtClean="0"/>
              <a:t> і </a:t>
            </a:r>
            <a:r>
              <a:rPr lang="ru-RU" sz="5600" dirty="0" err="1" smtClean="0"/>
              <a:t>пристосування</a:t>
            </a:r>
            <a:r>
              <a:rPr lang="ru-RU" sz="5600" dirty="0" smtClean="0"/>
              <a:t> хворого до </a:t>
            </a:r>
            <a:r>
              <a:rPr lang="ru-RU" sz="5600" dirty="0" err="1" smtClean="0"/>
              <a:t>різних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видів</a:t>
            </a:r>
            <a:r>
              <a:rPr lang="ru-RU" sz="5600" dirty="0" smtClean="0"/>
              <a:t> </a:t>
            </a:r>
            <a:r>
              <a:rPr lang="ru-RU" sz="5600" dirty="0" err="1" smtClean="0"/>
              <a:t>фізичних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навантажень</a:t>
            </a:r>
            <a:r>
              <a:rPr lang="ru-RU" sz="5600" dirty="0" smtClean="0"/>
              <a:t> з </a:t>
            </a:r>
            <a:r>
              <a:rPr lang="ru-RU" sz="5600" dirty="0" err="1" smtClean="0"/>
              <a:t>успіхом</a:t>
            </a:r>
            <a:r>
              <a:rPr lang="ru-RU" sz="5600" dirty="0" smtClean="0"/>
              <a:t> </a:t>
            </a:r>
            <a:r>
              <a:rPr lang="ru-RU" sz="5600" dirty="0" err="1" smtClean="0"/>
              <a:t>застосовується</a:t>
            </a:r>
            <a:r>
              <a:rPr lang="ru-RU" sz="5600" dirty="0" smtClean="0"/>
              <a:t> при </a:t>
            </a:r>
            <a:r>
              <a:rPr lang="ru-RU" sz="5600" dirty="0" err="1" smtClean="0"/>
              <a:t>захворюваннях</a:t>
            </a:r>
            <a:r>
              <a:rPr lang="ru-RU" sz="5600" dirty="0" smtClean="0"/>
              <a:t> .</a:t>
            </a:r>
          </a:p>
          <a:p>
            <a:r>
              <a:rPr lang="ru-RU" sz="5600" dirty="0" err="1" smtClean="0"/>
              <a:t>Лікувальна</a:t>
            </a:r>
            <a:r>
              <a:rPr lang="ru-RU" sz="5600" dirty="0" smtClean="0"/>
              <a:t> </a:t>
            </a:r>
            <a:r>
              <a:rPr lang="ru-RU" sz="5600" dirty="0" err="1" smtClean="0"/>
              <a:t>фізкультура</a:t>
            </a:r>
            <a:r>
              <a:rPr lang="ru-RU" sz="5600" dirty="0" smtClean="0"/>
              <a:t> як метод </a:t>
            </a:r>
            <a:r>
              <a:rPr lang="ru-RU" sz="5600" dirty="0" err="1" smtClean="0"/>
              <a:t>відновної</a:t>
            </a:r>
            <a:r>
              <a:rPr lang="ru-RU" sz="5600" dirty="0" smtClean="0"/>
              <a:t> </a:t>
            </a:r>
            <a:r>
              <a:rPr lang="ru-RU" sz="5600" dirty="0" err="1" smtClean="0"/>
              <a:t>терапії</a:t>
            </a:r>
            <a:r>
              <a:rPr lang="ru-RU" sz="5600" dirty="0" smtClean="0"/>
              <a:t> широко показана при </a:t>
            </a:r>
            <a:r>
              <a:rPr lang="ru-RU" sz="5600" dirty="0" err="1" smtClean="0"/>
              <a:t>травматичних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ураженнях</a:t>
            </a:r>
            <a:r>
              <a:rPr lang="ru-RU" sz="5600" dirty="0" smtClean="0"/>
              <a:t> головного та спинного </a:t>
            </a:r>
            <a:r>
              <a:rPr lang="ru-RU" sz="5600" dirty="0" err="1" smtClean="0"/>
              <a:t>мозку</a:t>
            </a:r>
            <a:r>
              <a:rPr lang="ru-RU" sz="5600" dirty="0" smtClean="0"/>
              <a:t> і травмах </a:t>
            </a:r>
            <a:r>
              <a:rPr lang="ru-RU" sz="5600" dirty="0" err="1" smtClean="0"/>
              <a:t>периферичних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нервів</a:t>
            </a:r>
            <a:r>
              <a:rPr lang="ru-RU" sz="5600" dirty="0" smtClean="0"/>
              <a:t>. </a:t>
            </a:r>
          </a:p>
          <a:p>
            <a:r>
              <a:rPr lang="ru-RU" sz="5600" dirty="0" smtClean="0"/>
              <a:t>У </a:t>
            </a:r>
            <a:r>
              <a:rPr lang="ru-RU" sz="5600" dirty="0" err="1" smtClean="0"/>
              <a:t>цьому</a:t>
            </a:r>
            <a:r>
              <a:rPr lang="ru-RU" sz="5600" dirty="0" smtClean="0"/>
              <a:t> </a:t>
            </a:r>
            <a:r>
              <a:rPr lang="ru-RU" sz="5600" dirty="0" err="1" smtClean="0"/>
              <a:t>відношенні</a:t>
            </a:r>
            <a:r>
              <a:rPr lang="ru-RU" sz="5600" dirty="0" smtClean="0"/>
              <a:t> </a:t>
            </a:r>
            <a:r>
              <a:rPr lang="ru-RU" sz="5600" dirty="0" err="1" smtClean="0"/>
              <a:t>досвід</a:t>
            </a:r>
            <a:r>
              <a:rPr lang="ru-RU" sz="5600" dirty="0" smtClean="0"/>
              <a:t> показав, </a:t>
            </a:r>
            <a:r>
              <a:rPr lang="ru-RU" sz="5600" dirty="0" err="1" smtClean="0"/>
              <a:t>що</a:t>
            </a:r>
            <a:r>
              <a:rPr lang="ru-RU" sz="5600" dirty="0" smtClean="0"/>
              <a:t> поза </a:t>
            </a:r>
            <a:r>
              <a:rPr lang="ru-RU" sz="5600" dirty="0" err="1" smtClean="0"/>
              <a:t>використання</a:t>
            </a:r>
            <a:r>
              <a:rPr lang="ru-RU" sz="5600" dirty="0" smtClean="0"/>
              <a:t> </a:t>
            </a:r>
            <a:r>
              <a:rPr lang="ru-RU" sz="5600" dirty="0" err="1" smtClean="0"/>
              <a:t>процесу</a:t>
            </a:r>
            <a:r>
              <a:rPr lang="ru-RU" sz="5600" dirty="0" smtClean="0"/>
              <a:t> </a:t>
            </a:r>
            <a:r>
              <a:rPr lang="ru-RU" sz="5600" dirty="0" err="1" smtClean="0"/>
              <a:t>вправи</a:t>
            </a:r>
            <a:r>
              <a:rPr lang="ru-RU" sz="5600" dirty="0" smtClean="0"/>
              <a:t> і </a:t>
            </a:r>
            <a:r>
              <a:rPr lang="ru-RU" sz="5600" dirty="0" err="1" smtClean="0"/>
              <a:t>тренування</a:t>
            </a:r>
            <a:r>
              <a:rPr lang="ru-RU" sz="5600" dirty="0" smtClean="0"/>
              <a:t> не </a:t>
            </a:r>
            <a:r>
              <a:rPr lang="ru-RU" sz="5600" dirty="0" err="1" smtClean="0"/>
              <a:t>можна</a:t>
            </a:r>
            <a:r>
              <a:rPr lang="ru-RU" sz="5600" dirty="0" smtClean="0"/>
              <a:t> </a:t>
            </a:r>
            <a:r>
              <a:rPr lang="ru-RU" sz="5600" dirty="0" err="1" smtClean="0"/>
              <a:t>успішно</a:t>
            </a:r>
            <a:r>
              <a:rPr lang="ru-RU" sz="5600" dirty="0" smtClean="0"/>
              <a:t> </a:t>
            </a:r>
            <a:r>
              <a:rPr lang="ru-RU" sz="5600" dirty="0" err="1" smtClean="0"/>
              <a:t>відновлювати</a:t>
            </a:r>
            <a:r>
              <a:rPr lang="ru-RU" sz="5600" dirty="0" smtClean="0"/>
              <a:t> у </a:t>
            </a:r>
            <a:r>
              <a:rPr lang="ru-RU" sz="5600" dirty="0" err="1" smtClean="0"/>
              <a:t>хворих</a:t>
            </a:r>
            <a:r>
              <a:rPr lang="ru-RU" sz="5600" dirty="0" smtClean="0"/>
              <a:t> </a:t>
            </a:r>
            <a:r>
              <a:rPr lang="ru-RU" sz="5600" dirty="0" err="1" smtClean="0"/>
              <a:t>функцію</a:t>
            </a:r>
            <a:r>
              <a:rPr lang="ru-RU" sz="5600" dirty="0" smtClean="0"/>
              <a:t> </a:t>
            </a:r>
            <a:r>
              <a:rPr lang="ru-RU" sz="5600" dirty="0" err="1" smtClean="0"/>
              <a:t>руху</a:t>
            </a:r>
            <a:r>
              <a:rPr lang="ru-RU" sz="5600" dirty="0" smtClean="0"/>
              <a:t>. </a:t>
            </a:r>
          </a:p>
          <a:p>
            <a:r>
              <a:rPr lang="ru-RU" sz="5600" dirty="0" err="1" smtClean="0"/>
              <a:t>Лікувальна</a:t>
            </a:r>
            <a:r>
              <a:rPr lang="ru-RU" sz="5600" dirty="0" smtClean="0"/>
              <a:t> </a:t>
            </a:r>
            <a:r>
              <a:rPr lang="ru-RU" sz="5600" dirty="0" err="1" smtClean="0"/>
              <a:t>фізкультура</a:t>
            </a:r>
            <a:r>
              <a:rPr lang="ru-RU" sz="5600" dirty="0" smtClean="0"/>
              <a:t> </a:t>
            </a:r>
            <a:r>
              <a:rPr lang="ru-RU" sz="5600" dirty="0" err="1" smtClean="0"/>
              <a:t>має</a:t>
            </a:r>
            <a:r>
              <a:rPr lang="ru-RU" sz="5600" dirty="0" smtClean="0"/>
              <a:t> </a:t>
            </a:r>
            <a:r>
              <a:rPr lang="ru-RU" sz="5600" dirty="0" err="1" smtClean="0"/>
              <a:t>широке</a:t>
            </a:r>
            <a:r>
              <a:rPr lang="ru-RU" sz="5600" dirty="0" smtClean="0"/>
              <a:t> </a:t>
            </a:r>
            <a:r>
              <a:rPr lang="ru-RU" sz="5600" dirty="0" err="1" smtClean="0"/>
              <a:t>застосування</a:t>
            </a:r>
            <a:r>
              <a:rPr lang="ru-RU" sz="5600" dirty="0" smtClean="0"/>
              <a:t>, при так </a:t>
            </a:r>
            <a:r>
              <a:rPr lang="ru-RU" sz="5600" dirty="0" err="1" smtClean="0"/>
              <a:t>званих</a:t>
            </a:r>
            <a:r>
              <a:rPr lang="ru-RU" sz="5600" dirty="0" smtClean="0"/>
              <a:t> </a:t>
            </a:r>
            <a:r>
              <a:rPr lang="ru-RU" sz="5600" dirty="0" err="1" smtClean="0"/>
              <a:t>функціональних</a:t>
            </a:r>
            <a:r>
              <a:rPr lang="ru-RU" sz="5600" dirty="0" smtClean="0"/>
              <a:t> </a:t>
            </a:r>
            <a:r>
              <a:rPr lang="ru-RU" sz="5600" dirty="0" err="1" smtClean="0"/>
              <a:t>розладах</a:t>
            </a:r>
            <a:r>
              <a:rPr lang="ru-RU" sz="5600" dirty="0" smtClean="0"/>
              <a:t> </a:t>
            </a:r>
            <a:r>
              <a:rPr lang="ru-RU" sz="5600" dirty="0" err="1" smtClean="0"/>
              <a:t>нервової</a:t>
            </a:r>
            <a:r>
              <a:rPr lang="ru-RU" sz="5600" dirty="0" smtClean="0"/>
              <a:t> </a:t>
            </a:r>
            <a:r>
              <a:rPr lang="ru-RU" sz="5600" dirty="0" err="1" smtClean="0"/>
              <a:t>системи</a:t>
            </a:r>
            <a:r>
              <a:rPr lang="ru-RU" sz="5600" dirty="0" smtClean="0"/>
              <a:t> (неврозах), як психогенно </a:t>
            </a:r>
            <a:r>
              <a:rPr lang="ru-RU" sz="5600" dirty="0" err="1" smtClean="0"/>
              <a:t>обумовлених</a:t>
            </a:r>
            <a:r>
              <a:rPr lang="ru-RU" sz="5600" dirty="0" smtClean="0"/>
              <a:t>, так і при </a:t>
            </a:r>
            <a:r>
              <a:rPr lang="ru-RU" sz="5600" dirty="0" err="1" smtClean="0"/>
              <a:t>різних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невротичних</a:t>
            </a:r>
            <a:r>
              <a:rPr lang="ru-RU" sz="5600" dirty="0" smtClean="0"/>
              <a:t> станах, </a:t>
            </a:r>
            <a:r>
              <a:rPr lang="ru-RU" sz="5600" dirty="0" err="1" smtClean="0"/>
              <a:t>що</a:t>
            </a:r>
            <a:r>
              <a:rPr lang="ru-RU" sz="5600" dirty="0" smtClean="0"/>
              <a:t> </a:t>
            </a:r>
            <a:r>
              <a:rPr lang="ru-RU" sz="5600" dirty="0" err="1" smtClean="0"/>
              <a:t>розвинулися</a:t>
            </a:r>
            <a:r>
              <a:rPr lang="ru-RU" sz="5600" dirty="0" smtClean="0"/>
              <a:t> в </a:t>
            </a:r>
            <a:r>
              <a:rPr lang="ru-RU" sz="5600" dirty="0" err="1" smtClean="0"/>
              <a:t>зв'язку</a:t>
            </a:r>
            <a:r>
              <a:rPr lang="ru-RU" sz="5600" dirty="0" smtClean="0"/>
              <a:t> з </a:t>
            </a:r>
            <a:r>
              <a:rPr lang="ru-RU" sz="5600" dirty="0" err="1" smtClean="0"/>
              <a:t>іншими</a:t>
            </a:r>
            <a:r>
              <a:rPr lang="ru-RU" sz="5600" dirty="0" smtClean="0"/>
              <a:t> </a:t>
            </a:r>
            <a:r>
              <a:rPr lang="ru-RU" sz="5600" dirty="0" err="1" smtClean="0"/>
              <a:t>соматичними</a:t>
            </a:r>
            <a:r>
              <a:rPr lang="ru-RU" sz="5600" dirty="0" smtClean="0"/>
              <a:t> </a:t>
            </a:r>
            <a:r>
              <a:rPr lang="ru-RU" sz="5600" dirty="0" err="1" smtClean="0"/>
              <a:t>захворюваннями</a:t>
            </a:r>
            <a:r>
              <a:rPr lang="ru-RU" sz="5600" dirty="0" smtClean="0"/>
              <a:t>. </a:t>
            </a:r>
          </a:p>
          <a:p>
            <a:r>
              <a:rPr lang="ru-RU" sz="5600" dirty="0" err="1" smtClean="0"/>
              <a:t>Застосування</a:t>
            </a:r>
            <a:r>
              <a:rPr lang="ru-RU" sz="5600" dirty="0" smtClean="0"/>
              <a:t> </a:t>
            </a:r>
            <a:r>
              <a:rPr lang="ru-RU" sz="5600" dirty="0" err="1" smtClean="0"/>
              <a:t>лікувальної</a:t>
            </a:r>
            <a:r>
              <a:rPr lang="ru-RU" sz="5600" dirty="0" smtClean="0"/>
              <a:t> </a:t>
            </a:r>
            <a:r>
              <a:rPr lang="ru-RU" sz="5600" dirty="0" err="1" smtClean="0"/>
              <a:t>фізкультури</a:t>
            </a:r>
            <a:r>
              <a:rPr lang="ru-RU" sz="5600" dirty="0" smtClean="0"/>
              <a:t> </a:t>
            </a:r>
            <a:r>
              <a:rPr lang="ru-RU" sz="5600" dirty="0" err="1" smtClean="0"/>
              <a:t>виправдано</a:t>
            </a:r>
            <a:r>
              <a:rPr lang="ru-RU" sz="5600" dirty="0" smtClean="0"/>
              <a:t> </a:t>
            </a:r>
            <a:r>
              <a:rPr lang="ru-RU" sz="5600" dirty="0" err="1" smtClean="0"/>
              <a:t>одночасним</a:t>
            </a:r>
            <a:r>
              <a:rPr lang="ru-RU" sz="5600" dirty="0" smtClean="0"/>
              <a:t> </a:t>
            </a:r>
            <a:r>
              <a:rPr lang="ru-RU" sz="5600" dirty="0" err="1" smtClean="0"/>
              <a:t>впливом</a:t>
            </a:r>
            <a:r>
              <a:rPr lang="ru-RU" sz="5600" dirty="0" smtClean="0"/>
              <a:t> </a:t>
            </a:r>
            <a:r>
              <a:rPr lang="ru-RU" sz="5600" dirty="0" err="1" smtClean="0"/>
              <a:t>фізичних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вправ</a:t>
            </a:r>
            <a:r>
              <a:rPr lang="ru-RU" sz="5600" dirty="0" smtClean="0"/>
              <a:t> на </a:t>
            </a:r>
            <a:r>
              <a:rPr lang="ru-RU" sz="5600" dirty="0" err="1" smtClean="0"/>
              <a:t>психічну</a:t>
            </a:r>
            <a:r>
              <a:rPr lang="ru-RU" sz="5600" dirty="0" smtClean="0"/>
              <a:t> сферу, так і на </a:t>
            </a:r>
            <a:r>
              <a:rPr lang="ru-RU" sz="5600" dirty="0" err="1" smtClean="0"/>
              <a:t>соматичні</a:t>
            </a:r>
            <a:r>
              <a:rPr lang="ru-RU" sz="5600" dirty="0" smtClean="0"/>
              <a:t> </a:t>
            </a:r>
            <a:r>
              <a:rPr lang="ru-RU" sz="5600" dirty="0" err="1" smtClean="0"/>
              <a:t>процеси</a:t>
            </a:r>
            <a:r>
              <a:rPr lang="ru-RU" sz="5600" dirty="0" smtClean="0"/>
              <a:t> хворого. </a:t>
            </a:r>
          </a:p>
          <a:p>
            <a:r>
              <a:rPr lang="ru-RU" sz="5600" dirty="0" smtClean="0"/>
              <a:t>З </a:t>
            </a:r>
            <a:r>
              <a:rPr lang="ru-RU" sz="5600" dirty="0" err="1" smtClean="0"/>
              <a:t>допомогою</a:t>
            </a:r>
            <a:r>
              <a:rPr lang="ru-RU" sz="5600" dirty="0" smtClean="0"/>
              <a:t> </a:t>
            </a:r>
            <a:r>
              <a:rPr lang="ru-RU" sz="5600" dirty="0" err="1" smtClean="0"/>
              <a:t>фізичних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вправ</a:t>
            </a:r>
            <a:r>
              <a:rPr lang="ru-RU" sz="5600" dirty="0" smtClean="0"/>
              <a:t> </a:t>
            </a:r>
            <a:r>
              <a:rPr lang="ru-RU" sz="5600" dirty="0" err="1" smtClean="0"/>
              <a:t>можна</a:t>
            </a:r>
            <a:r>
              <a:rPr lang="ru-RU" sz="5600" dirty="0" smtClean="0"/>
              <a:t> </a:t>
            </a:r>
            <a:r>
              <a:rPr lang="ru-RU" sz="5600" dirty="0" err="1" smtClean="0"/>
              <a:t>впливати</a:t>
            </a:r>
            <a:r>
              <a:rPr lang="ru-RU" sz="5600" dirty="0" smtClean="0"/>
              <a:t> на </a:t>
            </a:r>
            <a:r>
              <a:rPr lang="ru-RU" sz="5600" dirty="0" err="1" smtClean="0"/>
              <a:t>регулювання</a:t>
            </a:r>
            <a:r>
              <a:rPr lang="ru-RU" sz="5600" dirty="0" smtClean="0"/>
              <a:t> </a:t>
            </a:r>
            <a:r>
              <a:rPr lang="ru-RU" sz="5600" dirty="0" err="1" smtClean="0"/>
              <a:t>процесів</a:t>
            </a:r>
            <a:r>
              <a:rPr lang="ru-RU" sz="5600" dirty="0" smtClean="0"/>
              <a:t> </a:t>
            </a:r>
            <a:r>
              <a:rPr lang="ru-RU" sz="5600" dirty="0" err="1" smtClean="0"/>
              <a:t>збудження</a:t>
            </a:r>
            <a:r>
              <a:rPr lang="ru-RU" sz="5600" dirty="0" smtClean="0"/>
              <a:t> і </a:t>
            </a:r>
            <a:r>
              <a:rPr lang="ru-RU" sz="5600" dirty="0" err="1" smtClean="0"/>
              <a:t>гальмування</a:t>
            </a:r>
            <a:r>
              <a:rPr lang="ru-RU" sz="5600" dirty="0" smtClean="0"/>
              <a:t> в </a:t>
            </a:r>
            <a:r>
              <a:rPr lang="ru-RU" sz="5600" dirty="0" err="1" smtClean="0"/>
              <a:t>корі</a:t>
            </a:r>
            <a:r>
              <a:rPr lang="ru-RU" sz="5600" dirty="0" smtClean="0"/>
              <a:t> головного </a:t>
            </a:r>
            <a:r>
              <a:rPr lang="ru-RU" sz="5600" dirty="0" err="1" smtClean="0"/>
              <a:t>мозку</a:t>
            </a:r>
            <a:r>
              <a:rPr lang="ru-RU" sz="5600" dirty="0" smtClean="0"/>
              <a:t>, </a:t>
            </a:r>
            <a:r>
              <a:rPr lang="ru-RU" sz="5600" dirty="0" err="1" smtClean="0"/>
              <a:t>вирівнювання</a:t>
            </a:r>
            <a:r>
              <a:rPr lang="ru-RU" sz="5600" dirty="0" smtClean="0"/>
              <a:t> </a:t>
            </a:r>
            <a:r>
              <a:rPr lang="ru-RU" sz="5600" dirty="0" err="1" smtClean="0"/>
              <a:t>вегетативних</a:t>
            </a:r>
            <a:r>
              <a:rPr lang="ru-RU" sz="5600" dirty="0" smtClean="0"/>
              <a:t> </a:t>
            </a:r>
            <a:r>
              <a:rPr lang="ru-RU" sz="5600" dirty="0" err="1" smtClean="0"/>
              <a:t>розладів</a:t>
            </a:r>
            <a:r>
              <a:rPr lang="ru-RU" sz="5600" dirty="0" smtClean="0"/>
              <a:t> і </a:t>
            </a:r>
            <a:r>
              <a:rPr lang="ru-RU" sz="5600" dirty="0" err="1" smtClean="0"/>
              <a:t>надавати</a:t>
            </a:r>
            <a:r>
              <a:rPr lang="ru-RU" sz="5600" dirty="0" smtClean="0"/>
              <a:t> </a:t>
            </a:r>
            <a:r>
              <a:rPr lang="ru-RU" sz="5600" dirty="0" err="1" smtClean="0"/>
              <a:t>позитивний</a:t>
            </a:r>
            <a:r>
              <a:rPr lang="ru-RU" sz="5600" dirty="0" smtClean="0"/>
              <a:t> </a:t>
            </a:r>
            <a:r>
              <a:rPr lang="ru-RU" sz="5600" dirty="0" err="1" smtClean="0"/>
              <a:t>вплив</a:t>
            </a:r>
            <a:r>
              <a:rPr lang="ru-RU" sz="5600" dirty="0" smtClean="0"/>
              <a:t> на </a:t>
            </a:r>
            <a:r>
              <a:rPr lang="ru-RU" sz="5600" dirty="0" err="1" smtClean="0"/>
              <a:t>емоційну</a:t>
            </a:r>
            <a:r>
              <a:rPr lang="ru-RU" sz="5600" dirty="0" smtClean="0"/>
              <a:t> сферу хворого.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63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192688" cy="465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859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541" y="332656"/>
            <a:ext cx="8232915" cy="617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591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488832" cy="5498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067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000" dirty="0" smtClean="0"/>
              <a:t>Дякую за увагу!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31793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Вікові зміни: для людей похилого віку характерно зниження компенсаторно-пристосувальних реакцій, що проявляється астенічним синдромом, зниженням </a:t>
            </a:r>
            <a:r>
              <a:rPr lang="uk-UA" dirty="0" err="1" smtClean="0"/>
              <a:t>пам</a:t>
            </a:r>
            <a:r>
              <a:rPr lang="uk-UA" dirty="0" smtClean="0"/>
              <a:t>"яті, порушенням складних форм психічної діяльності, емоційної сфери.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34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Судинні захворювання головного мозку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uk-UA" dirty="0"/>
              <a:t>Атеросклеротична </a:t>
            </a:r>
            <a:r>
              <a:rPr lang="uk-UA" dirty="0" err="1"/>
              <a:t>енцефалопатія</a:t>
            </a:r>
            <a:r>
              <a:rPr lang="uk-UA" dirty="0"/>
              <a:t>. (АЕ) </a:t>
            </a:r>
            <a:r>
              <a:rPr lang="ru-RU" dirty="0"/>
              <a:t>- </a:t>
            </a:r>
            <a:r>
              <a:rPr lang="uk-UA" dirty="0"/>
              <a:t>це </a:t>
            </a:r>
            <a:r>
              <a:rPr lang="uk-UA" dirty="0" err="1"/>
              <a:t>хр</a:t>
            </a:r>
            <a:r>
              <a:rPr lang="uk-UA" dirty="0"/>
              <a:t>. недостатність мозкового кровообігу на ґрунті атеросклерозу.</a:t>
            </a:r>
          </a:p>
          <a:p>
            <a:pPr>
              <a:lnSpc>
                <a:spcPct val="80000"/>
              </a:lnSpc>
              <a:defRPr/>
            </a:pPr>
            <a:r>
              <a:rPr lang="uk-UA" b="1" dirty="0"/>
              <a:t>Клініка:</a:t>
            </a:r>
            <a:r>
              <a:rPr lang="uk-UA" dirty="0"/>
              <a:t>   </a:t>
            </a:r>
            <a:r>
              <a:rPr lang="uk-UA" i="1" dirty="0"/>
              <a:t>початкова ст</a:t>
            </a:r>
            <a:r>
              <a:rPr lang="uk-UA" dirty="0"/>
              <a:t>. - астенічний синдром, </a:t>
            </a:r>
            <a:r>
              <a:rPr lang="uk-UA" dirty="0" err="1"/>
              <a:t>головокружіння</a:t>
            </a:r>
            <a:r>
              <a:rPr lang="uk-UA" dirty="0"/>
              <a:t>, головний біль, шум в голові, нестійкість при ходьбі</a:t>
            </a:r>
          </a:p>
          <a:p>
            <a:pPr>
              <a:lnSpc>
                <a:spcPct val="80000"/>
              </a:lnSpc>
              <a:defRPr/>
            </a:pPr>
            <a:r>
              <a:rPr lang="uk-UA" dirty="0"/>
              <a:t> </a:t>
            </a:r>
            <a:r>
              <a:rPr lang="uk-UA" dirty="0" err="1"/>
              <a:t>-аміостатичний</a:t>
            </a:r>
            <a:r>
              <a:rPr lang="uk-UA" dirty="0"/>
              <a:t> синдром (скутість, амімія, сутулість, повільна хода, глухий голос)</a:t>
            </a:r>
          </a:p>
          <a:p>
            <a:pPr>
              <a:lnSpc>
                <a:spcPct val="80000"/>
              </a:lnSpc>
              <a:defRPr/>
            </a:pPr>
            <a:r>
              <a:rPr lang="uk-UA" dirty="0"/>
              <a:t>- зниження </a:t>
            </a:r>
            <a:r>
              <a:rPr lang="uk-UA" dirty="0" err="1"/>
              <a:t>сухожилкових</a:t>
            </a:r>
            <a:r>
              <a:rPr lang="uk-UA" dirty="0"/>
              <a:t> рефлексів, поява патологічних </a:t>
            </a:r>
          </a:p>
          <a:p>
            <a:pPr>
              <a:lnSpc>
                <a:spcPct val="80000"/>
              </a:lnSpc>
              <a:defRPr/>
            </a:pPr>
            <a:r>
              <a:rPr lang="uk-UA" dirty="0" err="1"/>
              <a:t>-транзиторні</a:t>
            </a:r>
            <a:r>
              <a:rPr lang="uk-UA" dirty="0"/>
              <a:t> розлади мозкового кровообігу</a:t>
            </a:r>
          </a:p>
          <a:p>
            <a:pPr>
              <a:lnSpc>
                <a:spcPct val="80000"/>
              </a:lnSpc>
              <a:defRPr/>
            </a:pPr>
            <a:r>
              <a:rPr lang="uk-UA" i="1" dirty="0"/>
              <a:t>Помірна </a:t>
            </a:r>
            <a:r>
              <a:rPr lang="ru-RU" i="1" dirty="0"/>
              <a:t>ст</a:t>
            </a:r>
            <a:r>
              <a:rPr lang="ru-RU" dirty="0"/>
              <a:t>.. </a:t>
            </a:r>
            <a:r>
              <a:rPr lang="ru-RU" dirty="0" smtClean="0"/>
              <a:t>-</a:t>
            </a:r>
            <a:r>
              <a:rPr lang="uk-UA" dirty="0" smtClean="0"/>
              <a:t> поглиблення </a:t>
            </a:r>
            <a:r>
              <a:rPr lang="uk-UA" dirty="0"/>
              <a:t>попередніх симптомів, приєднується тремор в кінцівках, нижній щелепі </a:t>
            </a:r>
            <a:r>
              <a:rPr lang="uk-UA" dirty="0" err="1"/>
              <a:t>-судинні</a:t>
            </a:r>
            <a:r>
              <a:rPr lang="uk-UA" dirty="0"/>
              <a:t> кризи з </a:t>
            </a:r>
            <a:r>
              <a:rPr lang="uk-UA" dirty="0" err="1"/>
              <a:t>емболіями</a:t>
            </a:r>
            <a:r>
              <a:rPr lang="uk-UA" dirty="0"/>
              <a:t>, ішемією мозку, міліарними аневризмами</a:t>
            </a:r>
          </a:p>
          <a:p>
            <a:pPr>
              <a:lnSpc>
                <a:spcPct val="80000"/>
              </a:lnSpc>
              <a:defRPr/>
            </a:pPr>
            <a:r>
              <a:rPr lang="uk-UA" i="1" dirty="0"/>
              <a:t>Виражена стадія</a:t>
            </a:r>
            <a:r>
              <a:rPr lang="uk-UA" dirty="0"/>
              <a:t> </a:t>
            </a:r>
            <a:r>
              <a:rPr lang="ru-RU" dirty="0"/>
              <a:t>-</a:t>
            </a:r>
            <a:r>
              <a:rPr lang="uk-UA" dirty="0"/>
              <a:t>атеросклеротичній паркінсонізм</a:t>
            </a:r>
          </a:p>
          <a:p>
            <a:pPr>
              <a:lnSpc>
                <a:spcPct val="80000"/>
              </a:lnSpc>
              <a:defRPr/>
            </a:pPr>
            <a:r>
              <a:rPr lang="uk-UA" dirty="0"/>
              <a:t>пірамідна недостатність, </a:t>
            </a:r>
            <a:r>
              <a:rPr lang="uk-UA" dirty="0" err="1"/>
              <a:t>псевдобульбарні</a:t>
            </a:r>
            <a:r>
              <a:rPr lang="uk-UA" dirty="0"/>
              <a:t> порушення-зміни емоційно-вольової сфери значне зниження інтелектуальних можливостей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34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altLang="ru-RU" dirty="0" smtClean="0"/>
              <a:t>Особливості перебігу захворювання: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uk-UA" altLang="ru-RU" dirty="0" smtClean="0"/>
              <a:t>немає паралелізму між враженістю неврологічної і психопатологічною симптоматикою</a:t>
            </a:r>
            <a:endParaRPr lang="ru-RU" altLang="ru-RU" dirty="0" smtClean="0"/>
          </a:p>
          <a:p>
            <a:pPr>
              <a:lnSpc>
                <a:spcPct val="90000"/>
              </a:lnSpc>
            </a:pPr>
            <a:r>
              <a:rPr lang="ru-RU" altLang="ru-RU" dirty="0" smtClean="0"/>
              <a:t>-    </a:t>
            </a:r>
            <a:r>
              <a:rPr lang="uk-UA" altLang="ru-RU" dirty="0" smtClean="0"/>
              <a:t>довготривалий перебіг без прогресування</a:t>
            </a:r>
          </a:p>
          <a:p>
            <a:pPr>
              <a:lnSpc>
                <a:spcPct val="90000"/>
              </a:lnSpc>
            </a:pPr>
            <a:r>
              <a:rPr lang="uk-UA" altLang="ru-RU" dirty="0" smtClean="0"/>
              <a:t>Гострі порушення мозкового кровообігу Частота цієї патології в похилому та старечому віці з кожним десятиріччям зростає в З рази.  Переважають ішемічні інсульти, часті повторні інсульти.</a:t>
            </a:r>
          </a:p>
          <a:p>
            <a:pPr>
              <a:lnSpc>
                <a:spcPct val="90000"/>
              </a:lnSpc>
            </a:pPr>
            <a:r>
              <a:rPr lang="uk-UA" altLang="ru-RU" dirty="0" smtClean="0"/>
              <a:t>Клініка: вогнищева симптоматика, загальні симптоми (головний біль,</a:t>
            </a:r>
          </a:p>
          <a:p>
            <a:pPr>
              <a:lnSpc>
                <a:spcPct val="90000"/>
              </a:lnSpc>
            </a:pPr>
            <a:r>
              <a:rPr lang="uk-UA" altLang="ru-RU" dirty="0" err="1" smtClean="0"/>
              <a:t>головокружіння</a:t>
            </a:r>
            <a:r>
              <a:rPr lang="uk-UA" altLang="ru-RU" dirty="0" smtClean="0"/>
              <a:t>, загальна слабкість, безсоння), летальний кінець через </a:t>
            </a:r>
            <a:r>
              <a:rPr lang="ru-RU" altLang="ru-RU" dirty="0" smtClean="0"/>
              <a:t>3-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20 </a:t>
            </a:r>
            <a:r>
              <a:rPr lang="uk-UA" altLang="ru-RU" dirty="0" err="1" smtClean="0"/>
              <a:t>дн</a:t>
            </a:r>
            <a:r>
              <a:rPr lang="uk-UA" altLang="ru-RU" dirty="0" smtClean="0"/>
              <a:t> (у молодих </a:t>
            </a:r>
            <a:r>
              <a:rPr lang="ru-RU" altLang="ru-RU" dirty="0" smtClean="0"/>
              <a:t>- </a:t>
            </a:r>
            <a:r>
              <a:rPr lang="uk-UA" altLang="ru-RU" dirty="0" smtClean="0"/>
              <a:t>в перші </a:t>
            </a:r>
            <a:r>
              <a:rPr lang="ru-RU" altLang="ru-RU" dirty="0" smtClean="0"/>
              <a:t>2 </a:t>
            </a:r>
            <a:r>
              <a:rPr lang="uk-UA" altLang="ru-RU" dirty="0" smtClean="0"/>
              <a:t>дні).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Лікування: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uk-UA" dirty="0"/>
              <a:t>ліжковий режим з відповідним доглядом для попередження</a:t>
            </a:r>
          </a:p>
          <a:p>
            <a:pPr>
              <a:defRPr/>
            </a:pPr>
            <a:r>
              <a:rPr lang="uk-UA" dirty="0"/>
              <a:t>Медикаментозне лікування:</a:t>
            </a:r>
            <a:endParaRPr lang="ru-RU" dirty="0"/>
          </a:p>
          <a:p>
            <a:pPr>
              <a:defRPr/>
            </a:pPr>
            <a:r>
              <a:rPr lang="ru-RU" dirty="0"/>
              <a:t>-    </a:t>
            </a:r>
            <a:r>
              <a:rPr lang="uk-UA" dirty="0"/>
              <a:t>сечогінні для зменшення набряку мозку</a:t>
            </a:r>
            <a:endParaRPr lang="ru-RU" dirty="0"/>
          </a:p>
          <a:p>
            <a:pPr>
              <a:defRPr/>
            </a:pPr>
            <a:r>
              <a:rPr lang="ru-RU" dirty="0"/>
              <a:t>-    </a:t>
            </a:r>
            <a:r>
              <a:rPr lang="uk-UA" dirty="0" err="1"/>
              <a:t>дезінтоксикаційна</a:t>
            </a:r>
            <a:r>
              <a:rPr lang="uk-UA" dirty="0"/>
              <a:t> терапія</a:t>
            </a:r>
            <a:endParaRPr lang="ru-RU" dirty="0"/>
          </a:p>
          <a:p>
            <a:pPr>
              <a:defRPr/>
            </a:pPr>
            <a:r>
              <a:rPr lang="ru-RU" dirty="0"/>
              <a:t>-    </a:t>
            </a:r>
            <a:r>
              <a:rPr lang="uk-UA" dirty="0" err="1"/>
              <a:t>судиннорозширюючі</a:t>
            </a:r>
            <a:r>
              <a:rPr lang="uk-UA" dirty="0"/>
              <a:t> препарати</a:t>
            </a:r>
            <a:endParaRPr lang="ru-RU" dirty="0"/>
          </a:p>
          <a:p>
            <a:pPr>
              <a:defRPr/>
            </a:pPr>
            <a:r>
              <a:rPr lang="ru-RU" dirty="0"/>
              <a:t>-    </a:t>
            </a:r>
            <a:r>
              <a:rPr lang="uk-UA" dirty="0"/>
              <a:t>антикоагулянти (не при </a:t>
            </a:r>
            <a:r>
              <a:rPr lang="uk-UA" dirty="0" err="1"/>
              <a:t>геморагічному</a:t>
            </a:r>
            <a:r>
              <a:rPr lang="uk-UA" dirty="0"/>
              <a:t> інсульті).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43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Хвороба Паркінсона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uk-UA" dirty="0"/>
              <a:t>Хвороба обумовлена дегенеративними змінами нейронів підкоркової ділянки, Зустрічається у людей старших вікових груп.  Розрізняють </a:t>
            </a:r>
            <a:r>
              <a:rPr lang="uk-UA" dirty="0" err="1"/>
              <a:t>ідіопатичну</a:t>
            </a:r>
            <a:r>
              <a:rPr lang="uk-UA" dirty="0"/>
              <a:t>, </a:t>
            </a:r>
            <a:r>
              <a:rPr lang="uk-UA" dirty="0" err="1"/>
              <a:t>енцефалітичну</a:t>
            </a:r>
            <a:r>
              <a:rPr lang="uk-UA" dirty="0"/>
              <a:t> і   судинну форми.</a:t>
            </a:r>
          </a:p>
          <a:p>
            <a:pPr>
              <a:lnSpc>
                <a:spcPct val="90000"/>
              </a:lnSpc>
              <a:defRPr/>
            </a:pPr>
            <a:r>
              <a:rPr lang="uk-UA" dirty="0"/>
              <a:t>Клініка: перші ознаки ХП виникають у віці понад </a:t>
            </a:r>
            <a:r>
              <a:rPr lang="ru-RU" dirty="0"/>
              <a:t>60 </a:t>
            </a:r>
            <a:r>
              <a:rPr lang="uk-UA" dirty="0"/>
              <a:t>років. Хвороба починається із загально мозкової симптоматики: головний біль, порушення пам’яті, шум в голові, </a:t>
            </a:r>
            <a:r>
              <a:rPr lang="uk-UA" dirty="0" err="1"/>
              <a:t>головокружіння</a:t>
            </a:r>
            <a:r>
              <a:rPr lang="uk-UA" dirty="0"/>
              <a:t>, Поступово приєднується </a:t>
            </a:r>
            <a:r>
              <a:rPr lang="uk-UA" dirty="0" err="1"/>
              <a:t>аміостатичний</a:t>
            </a:r>
            <a:r>
              <a:rPr lang="uk-UA" dirty="0"/>
              <a:t> синдром: сповільнення активних рухів, тремтіння кінцівок. Підвищується тонус м"язів, порушується хода (дрібні кроки, шаркання підошвами), скутість, мова монотонна.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86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Хвороба Паркінсона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/>
            </a:pPr>
            <a:r>
              <a:rPr lang="uk-UA" dirty="0"/>
              <a:t>Типовою є постава хворого: він стоїть, зігнувшись уперед з опущеними плечима, зігнутими в ліктях і притиснутими до тулуба руками, зігнутими колінами, опущеною на груди головою, маскоподібним обличчям, При спробі йти починає тремтіти. Щоб почати рух, він нахиляється вперед і повинен бігти, щоб "наздогнати свій центр тяжіння", аби не впасти.</a:t>
            </a:r>
          </a:p>
          <a:p>
            <a:pPr>
              <a:lnSpc>
                <a:spcPct val="80000"/>
              </a:lnSpc>
              <a:defRPr/>
            </a:pPr>
            <a:r>
              <a:rPr lang="uk-UA" dirty="0"/>
              <a:t>Виражена вегетативна симптоматика </a:t>
            </a:r>
            <a:r>
              <a:rPr lang="ru-RU" dirty="0"/>
              <a:t>- </a:t>
            </a:r>
            <a:r>
              <a:rPr lang="uk-UA" dirty="0"/>
              <a:t>сальність обличчя, підвищена пітливість.</a:t>
            </a:r>
          </a:p>
          <a:p>
            <a:pPr>
              <a:lnSpc>
                <a:spcPct val="80000"/>
              </a:lnSpc>
              <a:defRPr/>
            </a:pPr>
            <a:r>
              <a:rPr lang="uk-UA" dirty="0"/>
              <a:t>З часом хворі перестають ходити </a:t>
            </a:r>
            <a:r>
              <a:rPr lang="ru-RU" dirty="0"/>
              <a:t>- </a:t>
            </a:r>
            <a:r>
              <a:rPr lang="uk-UA" dirty="0"/>
              <a:t>настає повна нерухомість, Хворий прикований до ліжка, він потребує постійного стороннього догляду. В залежності від тяжкості перебігу виділяють </a:t>
            </a:r>
            <a:r>
              <a:rPr lang="ru-RU" dirty="0"/>
              <a:t>3 </a:t>
            </a:r>
            <a:r>
              <a:rPr lang="uk-UA" dirty="0" err="1"/>
              <a:t>ст</a:t>
            </a:r>
            <a:r>
              <a:rPr lang="uk-UA" dirty="0"/>
              <a:t> хвороби.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79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 лікування: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/>
              <a:t>-    </a:t>
            </a:r>
            <a:r>
              <a:rPr lang="uk-UA" dirty="0"/>
              <a:t>центральні </a:t>
            </a:r>
            <a:r>
              <a:rPr lang="uk-UA" dirty="0" err="1"/>
              <a:t>холінолітики</a:t>
            </a:r>
            <a:r>
              <a:rPr lang="ru-RU" dirty="0"/>
              <a:t>, </a:t>
            </a:r>
            <a:r>
              <a:rPr lang="uk-UA" dirty="0"/>
              <a:t>дози препаратів в </a:t>
            </a:r>
            <a:r>
              <a:rPr lang="ru-RU" dirty="0"/>
              <a:t>3 </a:t>
            </a:r>
            <a:r>
              <a:rPr lang="uk-UA" dirty="0"/>
              <a:t>рази менші за дози молодого віку</a:t>
            </a:r>
            <a:endParaRPr lang="ru-RU" dirty="0"/>
          </a:p>
          <a:p>
            <a:pPr>
              <a:lnSpc>
                <a:spcPct val="80000"/>
              </a:lnSpc>
              <a:defRPr/>
            </a:pPr>
            <a:r>
              <a:rPr lang="ru-RU" dirty="0"/>
              <a:t>-    </a:t>
            </a:r>
            <a:r>
              <a:rPr lang="uk-UA" dirty="0" err="1"/>
              <a:t>антипаркінсонічні</a:t>
            </a:r>
            <a:r>
              <a:rPr lang="uk-UA" dirty="0"/>
              <a:t> середники </a:t>
            </a:r>
            <a:r>
              <a:rPr lang="ru-RU" dirty="0"/>
              <a:t>- </a:t>
            </a:r>
            <a:r>
              <a:rPr lang="uk-UA" dirty="0" err="1"/>
              <a:t>мідантан</a:t>
            </a:r>
            <a:r>
              <a:rPr lang="uk-UA" dirty="0"/>
              <a:t>, </a:t>
            </a:r>
            <a:r>
              <a:rPr lang="uk-UA" dirty="0" err="1"/>
              <a:t>сінемет</a:t>
            </a:r>
            <a:r>
              <a:rPr lang="uk-UA" dirty="0"/>
              <a:t>, </a:t>
            </a:r>
            <a:r>
              <a:rPr lang="uk-UA" dirty="0" err="1"/>
              <a:t>наком</a:t>
            </a:r>
            <a:r>
              <a:rPr lang="uk-UA" dirty="0"/>
              <a:t>, </a:t>
            </a:r>
            <a:r>
              <a:rPr lang="uk-UA" dirty="0" err="1"/>
              <a:t>леводопа</a:t>
            </a:r>
            <a:r>
              <a:rPr lang="uk-UA" dirty="0"/>
              <a:t>, </a:t>
            </a:r>
            <a:r>
              <a:rPr lang="uk-UA" dirty="0" err="1"/>
              <a:t>мадопар</a:t>
            </a:r>
            <a:r>
              <a:rPr lang="uk-UA" dirty="0"/>
              <a:t>.</a:t>
            </a:r>
            <a:endParaRPr lang="ru-RU" dirty="0"/>
          </a:p>
          <a:p>
            <a:pPr>
              <a:lnSpc>
                <a:spcPct val="80000"/>
              </a:lnSpc>
              <a:defRPr/>
            </a:pPr>
            <a:r>
              <a:rPr lang="ru-RU" dirty="0"/>
              <a:t>-    </a:t>
            </a:r>
            <a:r>
              <a:rPr lang="uk-UA" dirty="0"/>
              <a:t>комбінації </a:t>
            </a:r>
            <a:r>
              <a:rPr lang="uk-UA" dirty="0" err="1"/>
              <a:t>холінолітиків</a:t>
            </a:r>
            <a:r>
              <a:rPr lang="uk-UA" dirty="0"/>
              <a:t> з </a:t>
            </a:r>
            <a:r>
              <a:rPr lang="uk-UA" dirty="0" err="1"/>
              <a:t>антипаркінсонічними</a:t>
            </a:r>
            <a:r>
              <a:rPr lang="uk-UA" dirty="0"/>
              <a:t> препаратами</a:t>
            </a:r>
            <a:endParaRPr lang="ru-RU" dirty="0"/>
          </a:p>
          <a:p>
            <a:pPr>
              <a:lnSpc>
                <a:spcPct val="80000"/>
              </a:lnSpc>
              <a:defRPr/>
            </a:pPr>
            <a:r>
              <a:rPr lang="ru-RU" dirty="0"/>
              <a:t>-    </a:t>
            </a:r>
            <a:r>
              <a:rPr lang="uk-UA" dirty="0"/>
              <a:t>антисклеротичні препарати</a:t>
            </a:r>
            <a:endParaRPr lang="ru-RU" dirty="0"/>
          </a:p>
          <a:p>
            <a:pPr>
              <a:lnSpc>
                <a:spcPct val="80000"/>
              </a:lnSpc>
              <a:defRPr/>
            </a:pPr>
            <a:r>
              <a:rPr lang="ru-RU" dirty="0"/>
              <a:t>-    </a:t>
            </a:r>
            <a:r>
              <a:rPr lang="uk-UA" dirty="0"/>
              <a:t>препарати </a:t>
            </a:r>
            <a:r>
              <a:rPr lang="uk-UA" dirty="0" err="1"/>
              <a:t>загальногеріатричної</a:t>
            </a:r>
            <a:r>
              <a:rPr lang="uk-UA" dirty="0"/>
              <a:t> дії </a:t>
            </a:r>
            <a:r>
              <a:rPr lang="ru-RU" dirty="0"/>
              <a:t>- </a:t>
            </a:r>
            <a:r>
              <a:rPr lang="uk-UA" dirty="0"/>
              <a:t>вітаміни, </a:t>
            </a:r>
            <a:r>
              <a:rPr lang="uk-UA" dirty="0" err="1"/>
              <a:t>анаболічні</a:t>
            </a:r>
            <a:r>
              <a:rPr lang="uk-UA" dirty="0"/>
              <a:t> стероїди</a:t>
            </a:r>
            <a:endParaRPr lang="ru-RU" dirty="0"/>
          </a:p>
          <a:p>
            <a:pPr>
              <a:lnSpc>
                <a:spcPct val="80000"/>
              </a:lnSpc>
              <a:defRPr/>
            </a:pPr>
            <a:r>
              <a:rPr lang="ru-RU" dirty="0"/>
              <a:t>- </a:t>
            </a:r>
            <a:r>
              <a:rPr lang="uk-UA" dirty="0"/>
              <a:t>препарати, що покращують </a:t>
            </a:r>
            <a:r>
              <a:rPr lang="uk-UA" dirty="0" err="1"/>
              <a:t>мікроциркуляцію</a:t>
            </a:r>
            <a:r>
              <a:rPr lang="uk-UA" dirty="0"/>
              <a:t> в головному мозку Лікування </a:t>
            </a:r>
            <a:r>
              <a:rPr lang="uk-UA" dirty="0" err="1"/>
              <a:t>антипаркінсонічними</a:t>
            </a:r>
            <a:r>
              <a:rPr lang="uk-UA" dirty="0"/>
              <a:t> середниками проводять протягом багатьох місяців. Раптове припинення їх прийому може викликати </a:t>
            </a:r>
            <a:r>
              <a:rPr lang="uk-UA" dirty="0" err="1"/>
              <a:t>паркінсонічну</a:t>
            </a:r>
            <a:r>
              <a:rPr lang="uk-UA" dirty="0"/>
              <a:t> кризу (виражений тремор, порушення загального стану, хворий не може ковтати, відсутність активних рухів в кінцівках. Криз нівелюють </a:t>
            </a:r>
            <a:r>
              <a:rPr lang="uk-UA" dirty="0" err="1"/>
              <a:t>антихолінергічними</a:t>
            </a:r>
            <a:r>
              <a:rPr lang="uk-UA" dirty="0"/>
              <a:t>, </a:t>
            </a:r>
            <a:r>
              <a:rPr lang="uk-UA" dirty="0" err="1"/>
              <a:t>антигістамінними</a:t>
            </a:r>
            <a:r>
              <a:rPr lang="uk-UA" dirty="0"/>
              <a:t> препаратами. Крім того, вводять седативні, серцеві </a:t>
            </a:r>
            <a:r>
              <a:rPr lang="uk-UA" dirty="0" err="1"/>
              <a:t>глікозиди</a:t>
            </a:r>
            <a:r>
              <a:rPr lang="uk-UA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8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</a:rPr>
              <a:t>Порушення психічної сфери в осіб похилого та старечого віку</a:t>
            </a:r>
            <a:b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</a:rPr>
            </a:b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/>
              </a:rPr>
              <a:t>Вікові зміни: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/>
              <a:t>-    </a:t>
            </a:r>
            <a:r>
              <a:rPr lang="uk-UA" dirty="0"/>
              <a:t>зниження функціональної рухливості фізіологічних процесів в ЦНС: обмеження можливості переключення уваги, підвищена втомлюваність, зниження короткочасної пам’яті при задовільній короткотривалій.</a:t>
            </a:r>
            <a:endParaRPr lang="ru-RU" dirty="0"/>
          </a:p>
          <a:p>
            <a:pPr>
              <a:lnSpc>
                <a:spcPct val="80000"/>
              </a:lnSpc>
              <a:defRPr/>
            </a:pPr>
            <a:r>
              <a:rPr lang="ru-RU" dirty="0"/>
              <a:t>-    </a:t>
            </a:r>
            <a:r>
              <a:rPr lang="uk-UA" dirty="0"/>
              <a:t>порушення психологічної адаптації: загострення рис характеру, немотивована образливість, егоцентризм, іпохондрія.</a:t>
            </a:r>
          </a:p>
          <a:p>
            <a:pPr>
              <a:lnSpc>
                <a:spcPct val="80000"/>
              </a:lnSpc>
              <a:defRPr/>
            </a:pPr>
            <a:r>
              <a:rPr lang="uk-UA" dirty="0"/>
              <a:t>Зміни особистості   виражені не у всіх   в однаковому ступені. Вони залежать від швидкості розвитку атеросклерозу, процесів атрофії мозку, </a:t>
            </a:r>
            <a:r>
              <a:rPr lang="uk-UA" dirty="0" err="1"/>
              <a:t>апоптозу</a:t>
            </a:r>
            <a:r>
              <a:rPr lang="uk-UA" dirty="0"/>
              <a:t> нервових клітин.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2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984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Презенація на тему: Захворювання нервової системи у людей похилого віку</vt:lpstr>
      <vt:lpstr>Слайд 2</vt:lpstr>
      <vt:lpstr>Судинні захворювання головного мозку</vt:lpstr>
      <vt:lpstr>Особливості перебігу захворювання:</vt:lpstr>
      <vt:lpstr>Лікування:</vt:lpstr>
      <vt:lpstr>Хвороба Паркінсона</vt:lpstr>
      <vt:lpstr>Хвороба Паркінсона</vt:lpstr>
      <vt:lpstr>Принципи лікування:</vt:lpstr>
      <vt:lpstr>Порушення психічної сфери в осіб похилого та старечого віку Вікові зміни:</vt:lpstr>
      <vt:lpstr>Порушення свідомості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Захворювання нервової системи у людей старшого віку</dc:title>
  <dc:creator>Пользователь Windows</dc:creator>
  <cp:lastModifiedBy>Natasha</cp:lastModifiedBy>
  <cp:revision>4</cp:revision>
  <dcterms:created xsi:type="dcterms:W3CDTF">2018-10-24T15:42:07Z</dcterms:created>
  <dcterms:modified xsi:type="dcterms:W3CDTF">2018-10-30T22:58:11Z</dcterms:modified>
</cp:coreProperties>
</file>