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0" r:id="rId10"/>
    <p:sldId id="271" r:id="rId11"/>
    <p:sldId id="264" r:id="rId12"/>
    <p:sldId id="265" r:id="rId13"/>
    <p:sldId id="266" r:id="rId14"/>
    <p:sldId id="269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1196752"/>
            <a:ext cx="8062912" cy="1470025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« </a:t>
            </a:r>
            <a:r>
              <a:rPr lang="ru-RU" sz="6600" b="1" dirty="0" err="1" smtClean="0"/>
              <a:t>Герод</a:t>
            </a:r>
            <a:r>
              <a:rPr lang="uk-UA" sz="6600" b="1" dirty="0" err="1" smtClean="0"/>
              <a:t>ієтика</a:t>
            </a:r>
            <a:r>
              <a:rPr lang="uk-UA" sz="6600" b="1" dirty="0" smtClean="0"/>
              <a:t>»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32656" y="260648"/>
            <a:ext cx="8062912" cy="1656184"/>
          </a:xfrm>
        </p:spPr>
        <p:txBody>
          <a:bodyPr/>
          <a:lstStyle/>
          <a:p>
            <a:r>
              <a:rPr lang="uk-UA" dirty="0" smtClean="0"/>
              <a:t>Презентація на тему: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076056" y="4276596"/>
            <a:ext cx="3886448" cy="2297824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chemeClr val="bg1"/>
                </a:solidFill>
              </a:rPr>
              <a:t>Виконала студентка </a:t>
            </a:r>
            <a:r>
              <a:rPr lang="uk-UA" sz="2600" b="1" dirty="0" smtClean="0">
                <a:solidFill>
                  <a:schemeClr val="bg1"/>
                </a:solidFill>
              </a:rPr>
              <a:t>гр.1234-2з/л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Черненко Анастасія Сергіївна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diagnos.ru/my/img/a/artrit-dieta-p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865" y="2838000"/>
            <a:ext cx="4700191" cy="373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4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597352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Корисна їжа: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Зернові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похідні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хліб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висівками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чорнийрис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висівки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вівсяні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пластівці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зародки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пшени-біття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мюслі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ячмінь</a:t>
            </a:r>
            <a:r>
              <a:rPr lang="ru-RU" b="1" dirty="0">
                <a:solidFill>
                  <a:schemeClr val="bg1"/>
                </a:solidFill>
              </a:rPr>
              <a:t>, гречка</a:t>
            </a:r>
            <a:r>
              <a:rPr lang="ru-RU" b="1" dirty="0" smtClean="0">
                <a:solidFill>
                  <a:schemeClr val="bg1"/>
                </a:solidFill>
              </a:rPr>
              <a:t>);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Горіх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мигдаль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фрукти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абрикоси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банани,апельсини</a:t>
            </a:r>
            <a:r>
              <a:rPr lang="ru-RU" b="1" dirty="0">
                <a:solidFill>
                  <a:schemeClr val="bg1"/>
                </a:solidFill>
              </a:rPr>
              <a:t>, грейпфрут, </a:t>
            </a:r>
            <a:r>
              <a:rPr lang="ru-RU" b="1" dirty="0" err="1">
                <a:solidFill>
                  <a:schemeClr val="bg1"/>
                </a:solidFill>
              </a:rPr>
              <a:t>груші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повітряний</a:t>
            </a:r>
            <a:r>
              <a:rPr lang="ru-RU" b="1" dirty="0">
                <a:solidFill>
                  <a:schemeClr val="bg1"/>
                </a:solidFill>
              </a:rPr>
              <a:t> поп-корн</a:t>
            </a:r>
            <a:r>
              <a:rPr lang="ru-RU" b="1" dirty="0" smtClean="0">
                <a:solidFill>
                  <a:schemeClr val="bg1"/>
                </a:solidFill>
              </a:rPr>
              <a:t>);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Запечені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парові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овочі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морепродукти,птиця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Знежирені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пониженим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вмістом</a:t>
            </a:r>
            <a:r>
              <a:rPr lang="ru-RU" b="1" dirty="0" smtClean="0">
                <a:solidFill>
                  <a:schemeClr val="bg1"/>
                </a:solidFill>
              </a:rPr>
              <a:t> жиру </a:t>
            </a:r>
            <a:r>
              <a:rPr lang="ru-RU" b="1" dirty="0">
                <a:solidFill>
                  <a:schemeClr val="bg1"/>
                </a:solidFill>
              </a:rPr>
              <a:t>молоко, </a:t>
            </a:r>
            <a:r>
              <a:rPr lang="ru-RU" b="1" dirty="0" smtClean="0">
                <a:solidFill>
                  <a:schemeClr val="bg1"/>
                </a:solidFill>
              </a:rPr>
              <a:t>йогурт;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Макороны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томатним</a:t>
            </a:r>
            <a:r>
              <a:rPr lang="ru-RU" b="1" dirty="0">
                <a:solidFill>
                  <a:schemeClr val="bg1"/>
                </a:solidFill>
              </a:rPr>
              <a:t> соусом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оливковим</a:t>
            </a:r>
            <a:r>
              <a:rPr lang="ru-RU" b="1" dirty="0" smtClean="0">
                <a:solidFill>
                  <a:schemeClr val="bg1"/>
                </a:solidFill>
              </a:rPr>
              <a:t> маслом;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Піца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овочами</a:t>
            </a:r>
            <a:r>
              <a:rPr lang="ru-RU" b="1" dirty="0">
                <a:solidFill>
                  <a:schemeClr val="bg1"/>
                </a:solidFill>
              </a:rPr>
              <a:t>, грибами, </a:t>
            </a:r>
            <a:r>
              <a:rPr lang="ru-RU" b="1" dirty="0" smtClean="0">
                <a:solidFill>
                  <a:schemeClr val="bg1"/>
                </a:solidFill>
              </a:rPr>
              <a:t>шпинатом;</a:t>
            </a:r>
          </a:p>
          <a:p>
            <a:r>
              <a:rPr lang="ru-RU" b="1" dirty="0">
                <a:solidFill>
                  <a:schemeClr val="bg1"/>
                </a:solidFill>
              </a:rPr>
              <a:t>Салат з оливковою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кукурудзяною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олією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Овочеві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фруктові</a:t>
            </a:r>
            <a:r>
              <a:rPr lang="ru-RU" b="1" dirty="0">
                <a:solidFill>
                  <a:schemeClr val="bg1"/>
                </a:solidFill>
              </a:rPr>
              <a:t> соки, </a:t>
            </a:r>
            <a:r>
              <a:rPr lang="ru-RU" b="1" dirty="0" err="1">
                <a:solidFill>
                  <a:schemeClr val="bg1"/>
                </a:solidFill>
              </a:rPr>
              <a:t>нектари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обезжи-ренные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молочні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коктелі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35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96944" cy="6120680"/>
          </a:xfrm>
        </p:spPr>
        <p:txBody>
          <a:bodyPr/>
          <a:lstStyle/>
          <a:p>
            <a:pPr marL="64008" indent="0">
              <a:buNone/>
            </a:pPr>
            <a:r>
              <a:rPr lang="ru-RU" b="1" dirty="0" err="1">
                <a:solidFill>
                  <a:schemeClr val="bg1"/>
                </a:solidFill>
              </a:rPr>
              <a:t>Рекомендуються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наступні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варіанти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розподілу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нпу</a:t>
            </a:r>
            <a:r>
              <a:rPr lang="ru-RU" b="1" dirty="0">
                <a:solidFill>
                  <a:schemeClr val="bg1"/>
                </a:solidFill>
              </a:rPr>
              <a:t> при </a:t>
            </a:r>
            <a:r>
              <a:rPr lang="ru-RU" b="1" dirty="0" err="1">
                <a:solidFill>
                  <a:schemeClr val="bg1"/>
                </a:solidFill>
              </a:rPr>
              <a:t>чотириразовому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харчуванні</a:t>
            </a:r>
            <a:r>
              <a:rPr lang="ru-RU" b="1" dirty="0">
                <a:solidFill>
                  <a:schemeClr val="bg1"/>
                </a:solidFill>
              </a:rPr>
              <a:t>:. 25 – З0% - на 1 – й </a:t>
            </a:r>
            <a:r>
              <a:rPr lang="ru-RU" b="1" dirty="0" err="1">
                <a:solidFill>
                  <a:schemeClr val="bg1"/>
                </a:solidFill>
              </a:rPr>
              <a:t>сніданок</a:t>
            </a:r>
            <a:r>
              <a:rPr lang="ru-RU" b="1" dirty="0">
                <a:solidFill>
                  <a:schemeClr val="bg1"/>
                </a:solidFill>
              </a:rPr>
              <a:t>, 15 – 20% - на 2 – й </a:t>
            </a:r>
            <a:r>
              <a:rPr lang="ru-RU" b="1" dirty="0" err="1">
                <a:solidFill>
                  <a:schemeClr val="bg1"/>
                </a:solidFill>
              </a:rPr>
              <a:t>сніданок</a:t>
            </a:r>
            <a:r>
              <a:rPr lang="ru-RU" b="1" dirty="0">
                <a:solidFill>
                  <a:schemeClr val="bg1"/>
                </a:solidFill>
              </a:rPr>
              <a:t>, 40 – 45 % - на </a:t>
            </a:r>
            <a:r>
              <a:rPr lang="ru-RU" b="1" dirty="0" err="1">
                <a:solidFill>
                  <a:schemeClr val="bg1"/>
                </a:solidFill>
              </a:rPr>
              <a:t>обід</a:t>
            </a:r>
            <a:r>
              <a:rPr lang="ru-RU" b="1" dirty="0">
                <a:solidFill>
                  <a:schemeClr val="bg1"/>
                </a:solidFill>
              </a:rPr>
              <a:t>, 10 – 15% - на вечерю. 25% (600 – 700 ккал) - на 1 – й </a:t>
            </a:r>
            <a:r>
              <a:rPr lang="ru-RU" b="1" dirty="0" err="1">
                <a:solidFill>
                  <a:schemeClr val="bg1"/>
                </a:solidFill>
              </a:rPr>
              <a:t>сніданок</a:t>
            </a:r>
            <a:r>
              <a:rPr lang="ru-RU" b="1" dirty="0">
                <a:solidFill>
                  <a:schemeClr val="bg1"/>
                </a:solidFill>
              </a:rPr>
              <a:t>, 15% (З00 – 400 ккал)- на 2 – й </a:t>
            </a:r>
            <a:r>
              <a:rPr lang="ru-RU" b="1" dirty="0" err="1">
                <a:solidFill>
                  <a:schemeClr val="bg1"/>
                </a:solidFill>
              </a:rPr>
              <a:t>сніданок</a:t>
            </a:r>
            <a:r>
              <a:rPr lang="ru-RU" b="1" dirty="0">
                <a:solidFill>
                  <a:schemeClr val="bg1"/>
                </a:solidFill>
              </a:rPr>
              <a:t>, З5% (900 – 1000 ккал) - на </a:t>
            </a:r>
            <a:r>
              <a:rPr lang="ru-RU" b="1" dirty="0" err="1">
                <a:solidFill>
                  <a:schemeClr val="bg1"/>
                </a:solidFill>
              </a:rPr>
              <a:t>обід</a:t>
            </a:r>
            <a:r>
              <a:rPr lang="ru-RU" b="1" dirty="0">
                <a:solidFill>
                  <a:schemeClr val="bg1"/>
                </a:solidFill>
              </a:rPr>
              <a:t>, 25% (600 – 700 ккал) - на вечерю.</a:t>
            </a:r>
          </a:p>
        </p:txBody>
      </p:sp>
      <p:pic>
        <p:nvPicPr>
          <p:cNvPr id="6146" name="Picture 2" descr="http://serebryanskaya.com/wp-content/uploads/2016/11/Osobennosti-pokhudeniya-pozhilykh-lyudey-2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4270714" cy="261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32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www.eatinghabbits.net/wp-content/uploads/2015/10/m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98" y="3048000"/>
            <a:ext cx="459201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 noGrp="1"/>
          </p:cNvSpPr>
          <p:nvPr>
            <p:ph idx="1"/>
          </p:nvPr>
        </p:nvSpPr>
        <p:spPr>
          <a:xfrm>
            <a:off x="395536" y="381000"/>
            <a:ext cx="8229600" cy="6360368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Вживати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рибні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м'ясні</a:t>
            </a:r>
            <a:r>
              <a:rPr lang="ru-RU" b="1" dirty="0" smtClean="0">
                <a:solidFill>
                  <a:schemeClr val="bg1"/>
                </a:solidFill>
              </a:rPr>
              <a:t> страви, </a:t>
            </a:r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ru-RU" b="1" dirty="0" err="1" smtClean="0">
                <a:solidFill>
                  <a:schemeClr val="bg1"/>
                </a:solidFill>
              </a:rPr>
              <a:t>також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основна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кількість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жирів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денний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ранковий</a:t>
            </a:r>
            <a:r>
              <a:rPr lang="ru-RU" b="1" dirty="0" smtClean="0">
                <a:solidFill>
                  <a:schemeClr val="bg1"/>
                </a:solidFill>
              </a:rPr>
              <a:t> час. </a:t>
            </a:r>
          </a:p>
          <a:p>
            <a:pPr marL="64008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Ввечері </a:t>
            </a:r>
            <a:r>
              <a:rPr lang="ru-RU" b="1" dirty="0" err="1" smtClean="0">
                <a:solidFill>
                  <a:schemeClr val="bg1"/>
                </a:solidFill>
              </a:rPr>
              <a:t>варто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виключити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їжу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містить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велику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кількість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кухонної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солі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екстрактивні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речовини</a:t>
            </a:r>
            <a:r>
              <a:rPr lang="ru-RU" b="1" dirty="0" smtClean="0">
                <a:solidFill>
                  <a:schemeClr val="bg1"/>
                </a:solidFill>
              </a:rPr>
              <a:t>, і </a:t>
            </a:r>
            <a:r>
              <a:rPr lang="ru-RU" b="1" dirty="0" err="1" smtClean="0">
                <a:solidFill>
                  <a:schemeClr val="bg1"/>
                </a:solidFill>
              </a:rPr>
              <a:t>вибирати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молочну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продукцію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оскільки</a:t>
            </a:r>
            <a:r>
              <a:rPr lang="ru-RU" b="1" dirty="0" smtClean="0">
                <a:solidFill>
                  <a:schemeClr val="bg1"/>
                </a:solidFill>
              </a:rPr>
              <a:t> вона в </a:t>
            </a:r>
            <a:r>
              <a:rPr lang="ru-RU" b="1" dirty="0" err="1" smtClean="0">
                <a:solidFill>
                  <a:schemeClr val="bg1"/>
                </a:solidFill>
              </a:rPr>
              <a:t>період</a:t>
            </a:r>
            <a:r>
              <a:rPr lang="ru-RU" b="1" dirty="0" smtClean="0">
                <a:solidFill>
                  <a:schemeClr val="bg1"/>
                </a:solidFill>
              </a:rPr>
              <a:t> сну </a:t>
            </a:r>
            <a:r>
              <a:rPr lang="ru-RU" b="1" dirty="0" err="1" smtClean="0">
                <a:solidFill>
                  <a:schemeClr val="bg1"/>
                </a:solidFill>
              </a:rPr>
              <a:t>послаблює</a:t>
            </a:r>
            <a:r>
              <a:rPr lang="ru-RU" b="1" dirty="0" smtClean="0">
                <a:solidFill>
                  <a:schemeClr val="bg1"/>
                </a:solidFill>
              </a:rPr>
              <a:t> роботу </a:t>
            </a:r>
            <a:r>
              <a:rPr lang="ru-RU" b="1" dirty="0" err="1" smtClean="0">
                <a:solidFill>
                  <a:schemeClr val="bg1"/>
                </a:solidFill>
              </a:rPr>
              <a:t>шлункових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залоз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Молочні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продукти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години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нічного</a:t>
            </a:r>
            <a:r>
              <a:rPr lang="ru-RU" b="1" dirty="0" smtClean="0">
                <a:solidFill>
                  <a:schemeClr val="bg1"/>
                </a:solidFill>
              </a:rPr>
              <a:t> сну не </a:t>
            </a:r>
            <a:r>
              <a:rPr lang="ru-RU" b="1" dirty="0" err="1" smtClean="0">
                <a:solidFill>
                  <a:schemeClr val="bg1"/>
                </a:solidFill>
              </a:rPr>
              <a:t>змінюють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активність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фізіологічних</a:t>
            </a:r>
            <a:r>
              <a:rPr lang="ru-RU" b="1" dirty="0" smtClean="0">
                <a:solidFill>
                  <a:schemeClr val="bg1"/>
                </a:solidFill>
              </a:rPr>
              <a:t> систем. </a:t>
            </a:r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ru-RU" b="1" dirty="0" err="1" smtClean="0">
                <a:solidFill>
                  <a:schemeClr val="bg1"/>
                </a:solidFill>
              </a:rPr>
              <a:t>солоні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м'ясні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рибні</a:t>
            </a:r>
            <a:r>
              <a:rPr lang="ru-RU" b="1" dirty="0" smtClean="0">
                <a:solidFill>
                  <a:schemeClr val="bg1"/>
                </a:solidFill>
              </a:rPr>
              <a:t> страви </a:t>
            </a:r>
            <a:r>
              <a:rPr lang="ru-RU" b="1" dirty="0" err="1" smtClean="0">
                <a:solidFill>
                  <a:schemeClr val="bg1"/>
                </a:solidFill>
              </a:rPr>
              <a:t>можуть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несприятливо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впливати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серцево-судинну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дихальну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системи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marL="64008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Людям </a:t>
            </a:r>
            <a:r>
              <a:rPr lang="ru-RU" b="1" dirty="0" err="1" smtClean="0">
                <a:solidFill>
                  <a:schemeClr val="bg1"/>
                </a:solidFill>
              </a:rPr>
              <a:t>похилого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віку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харчуванні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варто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віддати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перевагу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тушкованим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вареним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страв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вегетаріанським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супів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pPr marL="64008" indent="0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Важливу</a:t>
            </a:r>
            <a:r>
              <a:rPr lang="ru-RU" b="1" dirty="0" smtClean="0">
                <a:solidFill>
                  <a:schemeClr val="bg1"/>
                </a:solidFill>
              </a:rPr>
              <a:t> роль </a:t>
            </a:r>
            <a:r>
              <a:rPr lang="ru-RU" b="1" dirty="0" err="1" smtClean="0">
                <a:solidFill>
                  <a:schemeClr val="bg1"/>
                </a:solidFill>
              </a:rPr>
              <a:t>відіграє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зовнішній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вигляд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їжі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її</a:t>
            </a:r>
            <a:r>
              <a:rPr lang="ru-RU" b="1" dirty="0" smtClean="0">
                <a:solidFill>
                  <a:schemeClr val="bg1"/>
                </a:solidFill>
              </a:rPr>
              <a:t> запах і смак, так як </a:t>
            </a:r>
            <a:r>
              <a:rPr lang="ru-RU" b="1" dirty="0" err="1" smtClean="0">
                <a:solidFill>
                  <a:schemeClr val="bg1"/>
                </a:solidFill>
              </a:rPr>
              <a:t>сприяє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більш</a:t>
            </a:r>
            <a:r>
              <a:rPr lang="ru-RU" b="1" dirty="0" smtClean="0">
                <a:solidFill>
                  <a:schemeClr val="bg1"/>
                </a:solidFill>
              </a:rPr>
              <a:t> активному </a:t>
            </a:r>
            <a:r>
              <a:rPr lang="ru-RU" b="1" dirty="0" err="1" smtClean="0">
                <a:solidFill>
                  <a:schemeClr val="bg1"/>
                </a:solidFill>
              </a:rPr>
              <a:t>виділенню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травних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соків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відповідно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кращому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перетравленню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засвоєнню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6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597352"/>
          </a:xfrm>
        </p:spPr>
        <p:txBody>
          <a:bodyPr>
            <a:noAutofit/>
          </a:bodyPr>
          <a:lstStyle/>
          <a:p>
            <a:r>
              <a:rPr lang="ru-RU" sz="2350" b="1" dirty="0">
                <a:solidFill>
                  <a:schemeClr val="bg1"/>
                </a:solidFill>
              </a:rPr>
              <a:t>Антисклеротическая </a:t>
            </a:r>
            <a:r>
              <a:rPr lang="ru-RU" sz="2350" b="1" dirty="0" err="1">
                <a:solidFill>
                  <a:schemeClr val="bg1"/>
                </a:solidFill>
              </a:rPr>
              <a:t>спрямованість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передбачає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обмеження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вживання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продуктів</a:t>
            </a:r>
            <a:r>
              <a:rPr lang="ru-RU" sz="2350" b="1" dirty="0">
                <a:solidFill>
                  <a:schemeClr val="bg1"/>
                </a:solidFill>
              </a:rPr>
              <a:t>, </a:t>
            </a:r>
            <a:r>
              <a:rPr lang="ru-RU" sz="2350" b="1" dirty="0" err="1">
                <a:solidFill>
                  <a:schemeClr val="bg1"/>
                </a:solidFill>
              </a:rPr>
              <a:t>які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містять</a:t>
            </a:r>
            <a:r>
              <a:rPr lang="ru-RU" sz="2350" b="1" dirty="0">
                <a:solidFill>
                  <a:schemeClr val="bg1"/>
                </a:solidFill>
              </a:rPr>
              <a:t> холестерин (</a:t>
            </a:r>
            <a:r>
              <a:rPr lang="ru-RU" sz="2350" b="1" dirty="0" err="1">
                <a:solidFill>
                  <a:schemeClr val="bg1"/>
                </a:solidFill>
              </a:rPr>
              <a:t>субпродуктів</a:t>
            </a:r>
            <a:r>
              <a:rPr lang="ru-RU" sz="2350" b="1" dirty="0">
                <a:solidFill>
                  <a:schemeClr val="bg1"/>
                </a:solidFill>
              </a:rPr>
              <a:t>, </a:t>
            </a:r>
            <a:r>
              <a:rPr lang="ru-RU" sz="2350" b="1" dirty="0" err="1">
                <a:solidFill>
                  <a:schemeClr val="bg1"/>
                </a:solidFill>
              </a:rPr>
              <a:t>яєчних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жовтків</a:t>
            </a:r>
            <a:r>
              <a:rPr lang="ru-RU" sz="2350" b="1" dirty="0">
                <a:solidFill>
                  <a:schemeClr val="bg1"/>
                </a:solidFill>
              </a:rPr>
              <a:t>, </a:t>
            </a:r>
            <a:r>
              <a:rPr lang="ru-RU" sz="2350" b="1" dirty="0" err="1">
                <a:solidFill>
                  <a:schemeClr val="bg1"/>
                </a:solidFill>
              </a:rPr>
              <a:t>мізків</a:t>
            </a:r>
            <a:r>
              <a:rPr lang="ru-RU" sz="2350" b="1" dirty="0">
                <a:solidFill>
                  <a:schemeClr val="bg1"/>
                </a:solidFill>
              </a:rPr>
              <a:t>), </a:t>
            </a:r>
            <a:r>
              <a:rPr lang="ru-RU" sz="2350" b="1" dirty="0" err="1">
                <a:solidFill>
                  <a:schemeClr val="bg1"/>
                </a:solidFill>
              </a:rPr>
              <a:t>легкозасвоюваних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вуглеводів</a:t>
            </a:r>
            <a:r>
              <a:rPr lang="ru-RU" sz="2350" b="1" dirty="0">
                <a:solidFill>
                  <a:schemeClr val="bg1"/>
                </a:solidFill>
              </a:rPr>
              <a:t> (</a:t>
            </a:r>
            <a:r>
              <a:rPr lang="ru-RU" sz="2350" b="1" dirty="0" err="1">
                <a:solidFill>
                  <a:schemeClr val="bg1"/>
                </a:solidFill>
              </a:rPr>
              <a:t>кондитерських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виробів</a:t>
            </a:r>
            <a:r>
              <a:rPr lang="ru-RU" sz="2350" b="1" dirty="0">
                <a:solidFill>
                  <a:schemeClr val="bg1"/>
                </a:solidFill>
              </a:rPr>
              <a:t>, </a:t>
            </a:r>
            <a:r>
              <a:rPr lang="en-US" sz="2350" b="1" dirty="0" err="1">
                <a:solidFill>
                  <a:schemeClr val="bg1"/>
                </a:solidFill>
              </a:rPr>
              <a:t>caxapa</a:t>
            </a:r>
            <a:r>
              <a:rPr lang="en-US" sz="2350" b="1" dirty="0">
                <a:solidFill>
                  <a:schemeClr val="bg1"/>
                </a:solidFill>
              </a:rPr>
              <a:t> </a:t>
            </a:r>
            <a:r>
              <a:rPr lang="ru-RU" sz="2350" b="1" dirty="0">
                <a:solidFill>
                  <a:schemeClr val="bg1"/>
                </a:solidFill>
              </a:rPr>
              <a:t>і </a:t>
            </a:r>
            <a:r>
              <a:rPr lang="ru-RU" sz="2350" b="1" dirty="0" err="1">
                <a:solidFill>
                  <a:schemeClr val="bg1"/>
                </a:solidFill>
              </a:rPr>
              <a:t>варення</a:t>
            </a:r>
            <a:r>
              <a:rPr lang="ru-RU" sz="2350" b="1" dirty="0">
                <a:solidFill>
                  <a:schemeClr val="bg1"/>
                </a:solidFill>
              </a:rPr>
              <a:t>), </a:t>
            </a:r>
            <a:r>
              <a:rPr lang="ru-RU" sz="2350" b="1" dirty="0" err="1">
                <a:solidFill>
                  <a:schemeClr val="bg1"/>
                </a:solidFill>
              </a:rPr>
              <a:t>продуктів</a:t>
            </a:r>
            <a:r>
              <a:rPr lang="ru-RU" sz="2350" b="1" dirty="0">
                <a:solidFill>
                  <a:schemeClr val="bg1"/>
                </a:solidFill>
              </a:rPr>
              <a:t>, </a:t>
            </a:r>
            <a:r>
              <a:rPr lang="ru-RU" sz="2350" b="1" dirty="0" err="1">
                <a:solidFill>
                  <a:schemeClr val="bg1"/>
                </a:solidFill>
              </a:rPr>
              <a:t>багатих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вітаміном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en-US" sz="2350" b="1" dirty="0">
                <a:solidFill>
                  <a:schemeClr val="bg1"/>
                </a:solidFill>
              </a:rPr>
              <a:t>D, </a:t>
            </a:r>
            <a:r>
              <a:rPr lang="ru-RU" sz="2350" b="1" dirty="0" err="1">
                <a:solidFill>
                  <a:schemeClr val="bg1"/>
                </a:solidFill>
              </a:rPr>
              <a:t>азотистими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екстрактивними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речовинами</a:t>
            </a:r>
            <a:r>
              <a:rPr lang="ru-RU" sz="2350" b="1" dirty="0">
                <a:solidFill>
                  <a:schemeClr val="bg1"/>
                </a:solidFill>
              </a:rPr>
              <a:t>, </a:t>
            </a:r>
            <a:r>
              <a:rPr lang="en-US" sz="2350" b="1" dirty="0">
                <a:solidFill>
                  <a:schemeClr val="bg1"/>
                </a:solidFill>
              </a:rPr>
              <a:t>co </a:t>
            </a:r>
            <a:r>
              <a:rPr lang="ru-RU" sz="2350" b="1" dirty="0" err="1">
                <a:solidFill>
                  <a:schemeClr val="bg1"/>
                </a:solidFill>
              </a:rPr>
              <a:t>значною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кількістю</a:t>
            </a:r>
            <a:r>
              <a:rPr lang="ru-RU" sz="2350" b="1" dirty="0">
                <a:solidFill>
                  <a:schemeClr val="bg1"/>
                </a:solidFill>
              </a:rPr>
              <a:t> </a:t>
            </a:r>
            <a:r>
              <a:rPr lang="ru-RU" sz="2350" b="1" dirty="0" err="1">
                <a:solidFill>
                  <a:schemeClr val="bg1"/>
                </a:solidFill>
              </a:rPr>
              <a:t>солі</a:t>
            </a:r>
            <a:r>
              <a:rPr lang="ru-RU" sz="235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42" name="Picture 2" descr="http://serebryanskaya.com/wp-content/uploads/2016/11/Osobennosti-pokhudeniya-pozhilykh-lyudey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916" y="2924945"/>
            <a:ext cx="699392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3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tukimkz.host.webasyst.com/wa-data/public/site/img/%D0%B1%D0%BE%D0%B1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95110"/>
            <a:ext cx="3562890" cy="356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260648"/>
            <a:ext cx="8435280" cy="6194160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smtClean="0">
                <a:solidFill>
                  <a:schemeClr val="bg1"/>
                </a:solidFill>
              </a:rPr>
              <a:t>Необхідно включити в раціон продукти, багаті клітковиною (житній хліб </a:t>
            </a:r>
            <a:r>
              <a:rPr lang="en-US" sz="3200" b="1" smtClean="0">
                <a:solidFill>
                  <a:schemeClr val="bg1"/>
                </a:solidFill>
              </a:rPr>
              <a:t>c </a:t>
            </a:r>
            <a:r>
              <a:rPr lang="ru-RU" sz="3200" b="1" smtClean="0">
                <a:solidFill>
                  <a:schemeClr val="bg1"/>
                </a:solidFill>
              </a:rPr>
              <a:t>висівками, сухарі, нездобне печиво), вітамінами, солями калію і магнію, а також олію. </a:t>
            </a:r>
            <a:r>
              <a:rPr lang="en-US" sz="3200" b="1" smtClean="0">
                <a:solidFill>
                  <a:schemeClr val="bg1"/>
                </a:solidFill>
              </a:rPr>
              <a:t>B </a:t>
            </a:r>
            <a:r>
              <a:rPr lang="ru-RU" sz="3200" b="1" smtClean="0">
                <a:solidFill>
                  <a:schemeClr val="bg1"/>
                </a:solidFill>
              </a:rPr>
              <a:t>якості м'ясних продуктів рекомендується нежирна баранина, яловичина, індичка, свинина, здебільшого у вигляді запечених і варених страв. Риба також повинна бути нежирної, у тому числі один раз на тиждень рекомендують вимочену нежирну оселедець. Особливе місце повинні зайняти гарніри і страви з овочів: салати </a:t>
            </a:r>
            <a:r>
              <a:rPr lang="en-US" sz="3200" b="1" smtClean="0">
                <a:solidFill>
                  <a:schemeClr val="bg1"/>
                </a:solidFill>
              </a:rPr>
              <a:t>c </a:t>
            </a:r>
            <a:r>
              <a:rPr lang="ru-RU" sz="3200" b="1" smtClean="0">
                <a:solidFill>
                  <a:schemeClr val="bg1"/>
                </a:solidFill>
              </a:rPr>
              <a:t>рослинним маслом і вінегрети, капуста, картопля, помідори, огірки, гарбуз, кабачки, петрушка, кріп, в невеликій кількості боби, квасоля, гриби, горох, шпинат.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0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5973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Норма жиру в </a:t>
            </a:r>
            <a:r>
              <a:rPr lang="ru-RU" b="1" dirty="0" err="1">
                <a:solidFill>
                  <a:schemeClr val="bg1"/>
                </a:solidFill>
              </a:rPr>
              <a:t>раціоні</a:t>
            </a:r>
            <a:r>
              <a:rPr lang="ru-RU" b="1" dirty="0">
                <a:solidFill>
                  <a:schemeClr val="bg1"/>
                </a:solidFill>
              </a:rPr>
              <a:t> повинна </a:t>
            </a:r>
            <a:r>
              <a:rPr lang="ru-RU" b="1" dirty="0" err="1">
                <a:solidFill>
                  <a:schemeClr val="bg1"/>
                </a:solidFill>
              </a:rPr>
              <a:t>становити</a:t>
            </a:r>
            <a:r>
              <a:rPr lang="ru-RU" b="1" dirty="0">
                <a:solidFill>
                  <a:schemeClr val="bg1"/>
                </a:solidFill>
              </a:rPr>
              <a:t> 70 – 80 м, в тому </a:t>
            </a:r>
            <a:r>
              <a:rPr lang="ru-RU" b="1" dirty="0" err="1">
                <a:solidFill>
                  <a:schemeClr val="bg1"/>
                </a:solidFill>
              </a:rPr>
              <a:t>числі</a:t>
            </a:r>
            <a:r>
              <a:rPr lang="ru-RU" b="1" dirty="0">
                <a:solidFill>
                  <a:schemeClr val="bg1"/>
                </a:solidFill>
              </a:rPr>
              <a:t> 1/З – </a:t>
            </a:r>
            <a:r>
              <a:rPr lang="ru-RU" b="1" dirty="0" err="1">
                <a:solidFill>
                  <a:schemeClr val="bg1"/>
                </a:solidFill>
              </a:rPr>
              <a:t>рослинне</a:t>
            </a:r>
            <a:r>
              <a:rPr lang="ru-RU" b="1" dirty="0">
                <a:solidFill>
                  <a:schemeClr val="bg1"/>
                </a:solidFill>
              </a:rPr>
              <a:t> масло. </a:t>
            </a:r>
            <a:r>
              <a:rPr lang="ru-RU" b="1" dirty="0" err="1">
                <a:solidFill>
                  <a:schemeClr val="bg1"/>
                </a:solidFill>
              </a:rPr>
              <a:t>Якщо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місце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схильність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ожиріння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потрібно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скоротити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споживання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борошняних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круп'яних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виробів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солодощів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сметани</a:t>
            </a:r>
            <a:r>
              <a:rPr lang="ru-RU" b="1" dirty="0">
                <a:solidFill>
                  <a:schemeClr val="bg1"/>
                </a:solidFill>
              </a:rPr>
              <a:t>, топленого </a:t>
            </a:r>
            <a:r>
              <a:rPr lang="ru-RU" b="1" dirty="0" err="1">
                <a:solidFill>
                  <a:schemeClr val="bg1"/>
                </a:solidFill>
              </a:rPr>
              <a:t>олії</a:t>
            </a:r>
            <a:r>
              <a:rPr lang="ru-RU" b="1" dirty="0">
                <a:solidFill>
                  <a:schemeClr val="bg1"/>
                </a:solidFill>
              </a:rPr>
              <a:t> та вершкового масла. </a:t>
            </a:r>
          </a:p>
        </p:txBody>
      </p:sp>
      <p:pic>
        <p:nvPicPr>
          <p:cNvPr id="9218" name="Picture 2" descr="http://rebalancelife.com/wp-content/uploads/2012/10/bigstock-Breast-Cancer-Awareness-Heal-1659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50275"/>
            <a:ext cx="4864596" cy="32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96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Вітаміни</a:t>
            </a:r>
            <a:r>
              <a:rPr lang="ru-RU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endParaRPr lang="ru-RU" sz="6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mega-fru.ru/upload/iblock/14e/14eb1946dd5b80c885ff005ad3ef73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1287" y="228443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b="1" dirty="0">
                <a:solidFill>
                  <a:schemeClr val="bg1"/>
                </a:solidFill>
              </a:rPr>
              <a:t>У літніх людей дефіцит вітамінів може розвиватися </a:t>
            </a:r>
            <a:r>
              <a:rPr lang="uk-UA" b="1" dirty="0" err="1">
                <a:solidFill>
                  <a:schemeClr val="bg1"/>
                </a:solidFill>
              </a:rPr>
              <a:t>івнаслідок</a:t>
            </a:r>
            <a:r>
              <a:rPr lang="uk-UA" b="1" dirty="0">
                <a:solidFill>
                  <a:schemeClr val="bg1"/>
                </a:solidFill>
              </a:rPr>
              <a:t> обмінних порушень, властивих віку, коли про-процеси всмоктування вітамінів страждають в значній мірі. </a:t>
            </a:r>
            <a:r>
              <a:rPr lang="uk-UA" b="1" dirty="0" err="1">
                <a:solidFill>
                  <a:schemeClr val="bg1"/>
                </a:solidFill>
              </a:rPr>
              <a:t>Кро-мо</a:t>
            </a:r>
            <a:r>
              <a:rPr lang="uk-UA" b="1" dirty="0">
                <a:solidFill>
                  <a:schemeClr val="bg1"/>
                </a:solidFill>
              </a:rPr>
              <a:t> того, при зміні складу мікрофлори страждає і її </a:t>
            </a:r>
            <a:r>
              <a:rPr lang="uk-UA" b="1" dirty="0" err="1">
                <a:solidFill>
                  <a:schemeClr val="bg1"/>
                </a:solidFill>
              </a:rPr>
              <a:t>спосіб-ність</a:t>
            </a:r>
            <a:r>
              <a:rPr lang="uk-UA" b="1" dirty="0">
                <a:solidFill>
                  <a:schemeClr val="bg1"/>
                </a:solidFill>
              </a:rPr>
              <a:t> синтезувати вітаміни.</a:t>
            </a:r>
          </a:p>
          <a:p>
            <a:pPr marL="64008" indent="0">
              <a:buNone/>
            </a:pPr>
            <a:r>
              <a:rPr lang="uk-UA" b="1" dirty="0" err="1" smtClean="0">
                <a:solidFill>
                  <a:schemeClr val="bg1"/>
                </a:solidFill>
              </a:rPr>
              <a:t>Обов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uk-UA" b="1" dirty="0" err="1" smtClean="0">
                <a:solidFill>
                  <a:schemeClr val="bg1"/>
                </a:solidFill>
              </a:rPr>
              <a:t>язковим</a:t>
            </a:r>
            <a:r>
              <a:rPr lang="uk-UA" b="1" dirty="0" smtClean="0">
                <a:solidFill>
                  <a:schemeClr val="bg1"/>
                </a:solidFill>
              </a:rPr>
              <a:t> є вживання вітаміну С, Д та В12, 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8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hudayalady.ru/wp-content/uploads/2016/03/718f08d3fd77b4b373648b4ccc65bb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558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Геродієтетика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- </a:t>
            </a:r>
            <a:r>
              <a:rPr lang="ru-RU" sz="4000" b="1" dirty="0" err="1">
                <a:solidFill>
                  <a:schemeClr val="bg1"/>
                </a:solidFill>
              </a:rPr>
              <a:t>це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науково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обґрунтовані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рекомендації</a:t>
            </a:r>
            <a:r>
              <a:rPr lang="ru-RU" sz="4000" b="1" dirty="0">
                <a:solidFill>
                  <a:schemeClr val="bg1"/>
                </a:solidFill>
              </a:rPr>
              <a:t> по </a:t>
            </a:r>
            <a:r>
              <a:rPr lang="ru-RU" sz="4000" b="1" dirty="0" err="1">
                <a:solidFill>
                  <a:schemeClr val="bg1"/>
                </a:solidFill>
              </a:rPr>
              <a:t>раціональному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харчуванню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старості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дотримання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яких</a:t>
            </a:r>
            <a:r>
              <a:rPr lang="ru-RU" sz="4000" b="1" dirty="0">
                <a:solidFill>
                  <a:schemeClr val="bg1"/>
                </a:solidFill>
              </a:rPr>
              <a:t> є </a:t>
            </a:r>
            <a:r>
              <a:rPr lang="ru-RU" sz="4000" b="1" dirty="0" err="1">
                <a:solidFill>
                  <a:schemeClr val="bg1"/>
                </a:solidFill>
              </a:rPr>
              <a:t>важливим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чинником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профілактики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розвитку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захворювань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http://meditsina.com/galery/2014/10/im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81940"/>
            <a:ext cx="3970412" cy="26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2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b="1" dirty="0" err="1">
                <a:solidFill>
                  <a:schemeClr val="bg1"/>
                </a:solidFill>
              </a:rPr>
              <a:t>Неправильне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харчування</a:t>
            </a:r>
            <a:r>
              <a:rPr lang="ru-RU" b="1" dirty="0">
                <a:solidFill>
                  <a:schemeClr val="bg1"/>
                </a:solidFill>
              </a:rPr>
              <a:t> – часта причина </a:t>
            </a:r>
            <a:r>
              <a:rPr lang="ru-RU" b="1" dirty="0" err="1">
                <a:solidFill>
                  <a:schemeClr val="bg1"/>
                </a:solidFill>
              </a:rPr>
              <a:t>розвитку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порушень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діяльності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багатьох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органів</a:t>
            </a:r>
            <a:r>
              <a:rPr lang="ru-RU" b="1" dirty="0">
                <a:solidFill>
                  <a:schemeClr val="bg1"/>
                </a:solidFill>
              </a:rPr>
              <a:t> і систем у </a:t>
            </a:r>
            <a:r>
              <a:rPr lang="ru-RU" b="1" dirty="0" err="1">
                <a:solidFill>
                  <a:schemeClr val="bg1"/>
                </a:solidFill>
              </a:rPr>
              <a:t>літніх</a:t>
            </a:r>
            <a:r>
              <a:rPr lang="ru-RU" b="1" dirty="0">
                <a:solidFill>
                  <a:schemeClr val="bg1"/>
                </a:solidFill>
              </a:rPr>
              <a:t> людей, особливо </a:t>
            </a:r>
            <a:r>
              <a:rPr lang="ru-RU" b="1" dirty="0" err="1">
                <a:solidFill>
                  <a:schemeClr val="bg1"/>
                </a:solidFill>
              </a:rPr>
              <a:t>тоді</a:t>
            </a:r>
            <a:r>
              <a:rPr lang="ru-RU" b="1" dirty="0">
                <a:solidFill>
                  <a:schemeClr val="bg1"/>
                </a:solidFill>
              </a:rPr>
              <a:t>, коли </a:t>
            </a:r>
            <a:r>
              <a:rPr lang="ru-RU" b="1" dirty="0" err="1">
                <a:solidFill>
                  <a:schemeClr val="bg1"/>
                </a:solidFill>
              </a:rPr>
              <a:t>гостро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протікаюча</a:t>
            </a:r>
            <a:r>
              <a:rPr lang="ru-RU" b="1" dirty="0">
                <a:solidFill>
                  <a:schemeClr val="bg1"/>
                </a:solidFill>
              </a:rPr>
              <a:t> хвороба </a:t>
            </a:r>
            <a:r>
              <a:rPr lang="ru-RU" b="1" dirty="0" err="1">
                <a:solidFill>
                  <a:schemeClr val="bg1"/>
                </a:solidFill>
              </a:rPr>
              <a:t>виникає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фоні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вже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наявного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хронічного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захворювання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будь-</a:t>
            </a:r>
            <a:r>
              <a:rPr lang="ru-RU" b="1" dirty="0" err="1">
                <a:solidFill>
                  <a:schemeClr val="bg1"/>
                </a:solidFill>
              </a:rPr>
              <a:t>якого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розладу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Неправильне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харчування</a:t>
            </a:r>
            <a:r>
              <a:rPr lang="ru-RU" b="1" dirty="0">
                <a:solidFill>
                  <a:schemeClr val="bg1"/>
                </a:solidFill>
              </a:rPr>
              <a:t> самим </a:t>
            </a:r>
            <a:r>
              <a:rPr lang="ru-RU" b="1" dirty="0" err="1">
                <a:solidFill>
                  <a:schemeClr val="bg1"/>
                </a:solidFill>
              </a:rPr>
              <a:t>несприятливим</a:t>
            </a:r>
            <a:r>
              <a:rPr lang="ru-RU" b="1" dirty="0">
                <a:solidFill>
                  <a:schemeClr val="bg1"/>
                </a:solidFill>
              </a:rPr>
              <a:t> чином </a:t>
            </a:r>
            <a:r>
              <a:rPr lang="ru-RU" b="1" dirty="0" err="1">
                <a:solidFill>
                  <a:schemeClr val="bg1"/>
                </a:solidFill>
              </a:rPr>
              <a:t>впливає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організм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похилого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віку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AutoShape 2" descr="https://im0-tub-ua.yandex.net/i?id=5057113a483e6e83fa085ab50dd9f472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6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venturabreeze.com/wp-content/uploads/2018/01/senior-e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24204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1216" y="404664"/>
            <a:ext cx="8229600" cy="561809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Wingdings 2"/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Основна</a:t>
            </a:r>
            <a:r>
              <a:rPr lang="ru-RU" b="1" dirty="0" smtClean="0">
                <a:solidFill>
                  <a:schemeClr val="bg1"/>
                </a:solidFill>
              </a:rPr>
              <a:t> проблема у </a:t>
            </a:r>
            <a:r>
              <a:rPr lang="ru-RU" b="1" dirty="0" err="1" smtClean="0">
                <a:solidFill>
                  <a:schemeClr val="bg1"/>
                </a:solidFill>
              </a:rPr>
              <a:t>літніх</a:t>
            </a:r>
            <a:r>
              <a:rPr lang="ru-RU" b="1" dirty="0" smtClean="0">
                <a:solidFill>
                  <a:schemeClr val="bg1"/>
                </a:solidFill>
              </a:rPr>
              <a:t> людей, </a:t>
            </a:r>
            <a:r>
              <a:rPr lang="ru-RU" b="1" dirty="0" err="1" smtClean="0">
                <a:solidFill>
                  <a:schemeClr val="bg1"/>
                </a:solidFill>
              </a:rPr>
              <a:t>які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якісь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</a:rPr>
              <a:t>білково-енергетична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недостатність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харчування</a:t>
            </a:r>
            <a:r>
              <a:rPr lang="ru-RU" b="1" dirty="0" smtClean="0">
                <a:solidFill>
                  <a:schemeClr val="bg1"/>
                </a:solidFill>
              </a:rPr>
              <a:t> (БЭНП) в </a:t>
            </a:r>
            <a:r>
              <a:rPr lang="ru-RU" b="1" dirty="0" err="1" smtClean="0">
                <a:solidFill>
                  <a:schemeClr val="bg1"/>
                </a:solidFill>
              </a:rPr>
              <a:t>поєднанні</a:t>
            </a:r>
            <a:r>
              <a:rPr lang="ru-RU" b="1" dirty="0" smtClean="0">
                <a:solidFill>
                  <a:schemeClr val="bg1"/>
                </a:solidFill>
              </a:rPr>
              <a:t> з </a:t>
            </a:r>
            <a:r>
              <a:rPr lang="ru-RU" b="1" dirty="0" err="1" smtClean="0">
                <a:solidFill>
                  <a:schemeClr val="bg1"/>
                </a:solidFill>
              </a:rPr>
              <a:t>дефіцитом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мікронутрієнтів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Важка</a:t>
            </a:r>
            <a:r>
              <a:rPr lang="ru-RU" b="1" dirty="0" smtClean="0">
                <a:solidFill>
                  <a:schemeClr val="bg1"/>
                </a:solidFill>
              </a:rPr>
              <a:t> БЭНП </a:t>
            </a:r>
            <a:r>
              <a:rPr lang="ru-RU" b="1" dirty="0" err="1" smtClean="0">
                <a:solidFill>
                  <a:schemeClr val="bg1"/>
                </a:solidFill>
              </a:rPr>
              <a:t>була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виявлена</a:t>
            </a:r>
            <a:r>
              <a:rPr lang="ru-RU" b="1" dirty="0" smtClean="0">
                <a:solidFill>
                  <a:schemeClr val="bg1"/>
                </a:solidFill>
              </a:rPr>
              <a:t> у 10-38% </a:t>
            </a:r>
            <a:r>
              <a:rPr lang="ru-RU" b="1" dirty="0" err="1" smtClean="0">
                <a:solidFill>
                  <a:schemeClr val="bg1"/>
                </a:solidFill>
              </a:rPr>
              <a:t>амбулаторних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хворих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старечого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віку</a:t>
            </a:r>
            <a:r>
              <a:rPr lang="ru-RU" b="1" dirty="0" smtClean="0">
                <a:solidFill>
                  <a:schemeClr val="bg1"/>
                </a:solidFill>
              </a:rPr>
              <a:t>, у 5-12% </a:t>
            </a:r>
            <a:r>
              <a:rPr lang="ru-RU" b="1" dirty="0" err="1" smtClean="0">
                <a:solidFill>
                  <a:schemeClr val="bg1"/>
                </a:solidFill>
              </a:rPr>
              <a:t>перебувають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вдома</a:t>
            </a:r>
            <a:r>
              <a:rPr lang="ru-RU" b="1" dirty="0" smtClean="0">
                <a:solidFill>
                  <a:schemeClr val="bg1"/>
                </a:solidFill>
              </a:rPr>
              <a:t>, у 26-65% </a:t>
            </a:r>
            <a:r>
              <a:rPr lang="ru-RU" b="1" dirty="0" err="1" smtClean="0">
                <a:solidFill>
                  <a:schemeClr val="bg1"/>
                </a:solidFill>
              </a:rPr>
              <a:t>госпіталізованих</a:t>
            </a:r>
            <a:r>
              <a:rPr lang="ru-RU" b="1" dirty="0" smtClean="0">
                <a:solidFill>
                  <a:schemeClr val="bg1"/>
                </a:solidFill>
              </a:rPr>
              <a:t> людей </a:t>
            </a:r>
            <a:r>
              <a:rPr lang="ru-RU" b="1" dirty="0" err="1" smtClean="0">
                <a:solidFill>
                  <a:schemeClr val="bg1"/>
                </a:solidFill>
              </a:rPr>
              <a:t>похилого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віку</a:t>
            </a:r>
            <a:r>
              <a:rPr lang="ru-RU" b="1" dirty="0" smtClean="0">
                <a:solidFill>
                  <a:schemeClr val="bg1"/>
                </a:solidFill>
              </a:rPr>
              <a:t> та у 5-85% </a:t>
            </a:r>
            <a:r>
              <a:rPr lang="ru-RU" b="1" dirty="0" err="1" smtClean="0">
                <a:solidFill>
                  <a:schemeClr val="bg1"/>
                </a:solidFill>
              </a:rPr>
              <a:t>поміщених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пансіони</a:t>
            </a:r>
            <a:r>
              <a:rPr lang="ru-RU" b="1" dirty="0" smtClean="0">
                <a:solidFill>
                  <a:schemeClr val="bg1"/>
                </a:solidFill>
              </a:rPr>
              <a:t> для </a:t>
            </a:r>
            <a:r>
              <a:rPr lang="ru-RU" b="1" dirty="0" err="1" smtClean="0">
                <a:solidFill>
                  <a:schemeClr val="bg1"/>
                </a:solidFill>
              </a:rPr>
              <a:t>престарілих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 smtClean="0"/>
              <a:t>геродієтики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3012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Відповідність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енергоцінності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раціону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фактичним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энерготратам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організму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Інтенсивність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обміну</a:t>
            </a:r>
            <a:r>
              <a:rPr lang="ru-RU" b="1" dirty="0">
                <a:solidFill>
                  <a:schemeClr val="bg1"/>
                </a:solidFill>
              </a:rPr>
              <a:t> у </a:t>
            </a:r>
            <a:r>
              <a:rPr lang="ru-RU" b="1" dirty="0" err="1">
                <a:solidFill>
                  <a:schemeClr val="bg1"/>
                </a:solidFill>
              </a:rPr>
              <a:t>літніх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старих</a:t>
            </a:r>
            <a:r>
              <a:rPr lang="ru-RU" b="1" dirty="0">
                <a:solidFill>
                  <a:schemeClr val="bg1"/>
                </a:solidFill>
              </a:rPr>
              <a:t> людей </a:t>
            </a:r>
            <a:r>
              <a:rPr lang="ru-RU" b="1" dirty="0" err="1">
                <a:solidFill>
                  <a:schemeClr val="bg1"/>
                </a:solidFill>
              </a:rPr>
              <a:t>знижується</a:t>
            </a:r>
            <a:r>
              <a:rPr lang="ru-RU" b="1" dirty="0">
                <a:solidFill>
                  <a:schemeClr val="bg1"/>
                </a:solidFill>
              </a:rPr>
              <a:t> в прямому </a:t>
            </a:r>
            <a:r>
              <a:rPr lang="ru-RU" b="1" dirty="0" err="1">
                <a:solidFill>
                  <a:schemeClr val="bg1"/>
                </a:solidFill>
              </a:rPr>
              <a:t>відповідно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із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збільшенням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віку</a:t>
            </a:r>
            <a:r>
              <a:rPr lang="ru-RU" b="1" dirty="0">
                <a:solidFill>
                  <a:schemeClr val="bg1"/>
                </a:solidFill>
              </a:rPr>
              <a:t>. У </a:t>
            </a:r>
            <a:r>
              <a:rPr lang="ru-RU" b="1" dirty="0" err="1">
                <a:solidFill>
                  <a:schemeClr val="bg1"/>
                </a:solidFill>
              </a:rPr>
              <a:t>цей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процес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залучені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нервова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ендокринна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системи</a:t>
            </a:r>
            <a:r>
              <a:rPr lang="ru-RU" b="1" dirty="0">
                <a:solidFill>
                  <a:schemeClr val="bg1"/>
                </a:solidFill>
              </a:rPr>
              <a:t>, а </a:t>
            </a:r>
            <a:r>
              <a:rPr lang="ru-RU" b="1" dirty="0" err="1">
                <a:solidFill>
                  <a:schemeClr val="bg1"/>
                </a:solidFill>
              </a:rPr>
              <a:t>також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м'язова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сполучні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тканини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харчування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окремої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клітини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видалення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продуктів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обміну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речовин</a:t>
            </a:r>
            <a:r>
              <a:rPr lang="ru-RU" b="1" dirty="0">
                <a:solidFill>
                  <a:schemeClr val="bg1"/>
                </a:solidFill>
              </a:rPr>
              <a:t>. В </a:t>
            </a:r>
            <a:r>
              <a:rPr lang="ru-RU" b="1" dirty="0" err="1">
                <a:solidFill>
                  <a:schemeClr val="bg1"/>
                </a:solidFill>
              </a:rPr>
              <a:t>старечому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організмі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знижуються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енерговитрати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основний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обмін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зменшується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фізична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активність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зменшується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м'язова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маса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тіла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веде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закономірного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зниження</a:t>
            </a:r>
            <a:r>
              <a:rPr lang="ru-RU" b="1" dirty="0">
                <a:solidFill>
                  <a:schemeClr val="bg1"/>
                </a:solidFill>
              </a:rPr>
              <a:t> потреби в </a:t>
            </a:r>
            <a:r>
              <a:rPr lang="ru-RU" b="1" dirty="0" err="1">
                <a:solidFill>
                  <a:schemeClr val="bg1"/>
                </a:solidFill>
              </a:rPr>
              <a:t>харчових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речовинах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енергії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315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Норми для людей літнього та старчеського віку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0849574"/>
              </p:ext>
            </p:extLst>
          </p:nvPr>
        </p:nvGraphicFramePr>
        <p:xfrm>
          <a:off x="457200" y="1882774"/>
          <a:ext cx="8229600" cy="471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73511">
                <a:tc>
                  <a:txBody>
                    <a:bodyPr/>
                    <a:lstStyle/>
                    <a:p>
                      <a:r>
                        <a:rPr lang="uk-UA" dirty="0" smtClean="0"/>
                        <a:t>Вік і стать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Вуглеводи (г)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Жири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Білки</a:t>
                      </a:r>
                      <a:endParaRPr lang="ru-RU" dirty="0"/>
                    </a:p>
                  </a:txBody>
                  <a:tcPr/>
                </a:tc>
              </a:tr>
              <a:tr h="673511">
                <a:tc>
                  <a:txBody>
                    <a:bodyPr/>
                    <a:lstStyle/>
                    <a:p>
                      <a:r>
                        <a:rPr lang="uk-UA" dirty="0" smtClean="0"/>
                        <a:t>Жінки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511">
                <a:tc>
                  <a:txBody>
                    <a:bodyPr/>
                    <a:lstStyle/>
                    <a:p>
                      <a:r>
                        <a:rPr lang="uk-UA" dirty="0" smtClean="0"/>
                        <a:t>60-74 </a:t>
                      </a:r>
                      <a:r>
                        <a:rPr lang="uk-UA" dirty="0" err="1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63</a:t>
                      </a:r>
                      <a:endParaRPr lang="ru-RU" dirty="0"/>
                    </a:p>
                  </a:txBody>
                  <a:tcPr/>
                </a:tc>
              </a:tr>
              <a:tr h="673511">
                <a:tc>
                  <a:txBody>
                    <a:bodyPr/>
                    <a:lstStyle/>
                    <a:p>
                      <a:r>
                        <a:rPr lang="uk-UA" dirty="0" smtClean="0"/>
                        <a:t>75 і старше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57</a:t>
                      </a:r>
                      <a:endParaRPr lang="ru-RU" dirty="0"/>
                    </a:p>
                  </a:txBody>
                  <a:tcPr/>
                </a:tc>
              </a:tr>
              <a:tr h="673511">
                <a:tc>
                  <a:txBody>
                    <a:bodyPr/>
                    <a:lstStyle/>
                    <a:p>
                      <a:r>
                        <a:rPr lang="uk-UA" dirty="0" smtClean="0"/>
                        <a:t>Чоловіки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511">
                <a:tc>
                  <a:txBody>
                    <a:bodyPr/>
                    <a:lstStyle/>
                    <a:p>
                      <a:r>
                        <a:rPr lang="uk-UA" dirty="0" smtClean="0"/>
                        <a:t>60-74 </a:t>
                      </a:r>
                      <a:r>
                        <a:rPr lang="uk-UA" dirty="0" err="1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69</a:t>
                      </a:r>
                      <a:endParaRPr lang="ru-RU" dirty="0"/>
                    </a:p>
                  </a:txBody>
                  <a:tcPr/>
                </a:tc>
              </a:tr>
              <a:tr h="673511">
                <a:tc>
                  <a:txBody>
                    <a:bodyPr/>
                    <a:lstStyle/>
                    <a:p>
                      <a:r>
                        <a:rPr lang="uk-UA" dirty="0" smtClean="0"/>
                        <a:t>75 і старше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08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Профілактична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спрямованість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харчування.Відповідність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хімічного</a:t>
            </a:r>
            <a:r>
              <a:rPr lang="ru-RU" b="1" dirty="0">
                <a:solidFill>
                  <a:schemeClr val="bg1"/>
                </a:solidFill>
              </a:rPr>
              <a:t> складу </a:t>
            </a:r>
            <a:r>
              <a:rPr lang="ru-RU" b="1" dirty="0" err="1">
                <a:solidFill>
                  <a:schemeClr val="bg1"/>
                </a:solidFill>
              </a:rPr>
              <a:t>раціону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вікових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змін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обміну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речовин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функцій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органів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систем.Різноманітність</a:t>
            </a:r>
            <a:r>
              <a:rPr lang="ru-RU" b="1" dirty="0">
                <a:solidFill>
                  <a:schemeClr val="bg1"/>
                </a:solidFill>
              </a:rPr>
              <a:t> продуктового набору для </a:t>
            </a:r>
            <a:r>
              <a:rPr lang="ru-RU" b="1" dirty="0" err="1">
                <a:solidFill>
                  <a:schemeClr val="bg1"/>
                </a:solidFill>
              </a:rPr>
              <a:t>забезпечення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збалансованого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вмісту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раціоні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всіх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незамінних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харчових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речовин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>
                <a:solidFill>
                  <a:schemeClr val="bg1"/>
                </a:solidFill>
              </a:rPr>
              <a:t>Індивідуалізація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харчування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урахуванням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особливостей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обміну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речовин</a:t>
            </a:r>
            <a:r>
              <a:rPr lang="ru-RU" b="1" dirty="0">
                <a:solidFill>
                  <a:schemeClr val="bg1"/>
                </a:solidFill>
              </a:rPr>
              <a:t> і стану </a:t>
            </a:r>
            <a:r>
              <a:rPr lang="ru-RU" b="1" dirty="0" err="1">
                <a:solidFill>
                  <a:schemeClr val="bg1"/>
                </a:solidFill>
              </a:rPr>
              <a:t>окремих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органів</a:t>
            </a:r>
            <a:r>
              <a:rPr lang="ru-RU" b="1" dirty="0">
                <a:solidFill>
                  <a:schemeClr val="bg1"/>
                </a:solidFill>
              </a:rPr>
              <a:t> і систем у </a:t>
            </a:r>
            <a:r>
              <a:rPr lang="ru-RU" b="1" dirty="0" err="1">
                <a:solidFill>
                  <a:schemeClr val="bg1"/>
                </a:solidFill>
              </a:rPr>
              <a:t>літніх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старих</a:t>
            </a:r>
            <a:r>
              <a:rPr lang="ru-RU" b="1" dirty="0">
                <a:solidFill>
                  <a:schemeClr val="bg1"/>
                </a:solidFill>
              </a:rPr>
              <a:t> людей. </a:t>
            </a:r>
            <a:r>
              <a:rPr lang="ru-RU" b="1" dirty="0" err="1">
                <a:solidFill>
                  <a:schemeClr val="bg1"/>
                </a:solidFill>
              </a:rPr>
              <a:t>Необхідно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враховувати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довголітні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звички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харчуванні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248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882808"/>
            <a:ext cx="8686800" cy="4975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7675" y="260648"/>
            <a:ext cx="8784976" cy="864096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продуктів</a:t>
            </a:r>
            <a:r>
              <a:rPr lang="ru-RU" sz="2800" b="1" dirty="0" smtClean="0">
                <a:solidFill>
                  <a:schemeClr val="bg1"/>
                </a:solidFill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</a:rPr>
              <a:t>страв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володіють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досить</a:t>
            </a:r>
            <a:r>
              <a:rPr lang="ru-RU" sz="2800" b="1" dirty="0" smtClean="0">
                <a:solidFill>
                  <a:schemeClr val="bg1"/>
                </a:solidFill>
              </a:rPr>
              <a:t> легкою </a:t>
            </a:r>
            <a:r>
              <a:rPr lang="ru-RU" sz="2800" b="1" dirty="0" err="1" smtClean="0">
                <a:solidFill>
                  <a:schemeClr val="bg1"/>
                </a:solidFill>
              </a:rPr>
              <a:t>травленням</a:t>
            </a:r>
            <a:r>
              <a:rPr lang="ru-RU" sz="2800" b="1" dirty="0" smtClean="0">
                <a:solidFill>
                  <a:schemeClr val="bg1"/>
                </a:solidFill>
              </a:rPr>
              <a:t> у </a:t>
            </a:r>
            <a:r>
              <a:rPr lang="ru-RU" sz="2800" b="1" dirty="0" err="1" smtClean="0">
                <a:solidFill>
                  <a:schemeClr val="bg1"/>
                </a:solidFill>
              </a:rPr>
              <a:t>поєднанні</a:t>
            </a:r>
            <a:r>
              <a:rPr lang="ru-RU" sz="2800" b="1" dirty="0" smtClean="0">
                <a:solidFill>
                  <a:schemeClr val="bg1"/>
                </a:solidFill>
              </a:rPr>
              <a:t> з продуктами, </a:t>
            </a:r>
            <a:r>
              <a:rPr lang="ru-RU" sz="2800" b="1" dirty="0" err="1" smtClean="0">
                <a:solidFill>
                  <a:schemeClr val="bg1"/>
                </a:solidFill>
              </a:rPr>
              <a:t>помірно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стимулюють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секреторну</a:t>
            </a:r>
            <a:r>
              <a:rPr lang="ru-RU" sz="2800" b="1" dirty="0" smtClean="0">
                <a:solidFill>
                  <a:schemeClr val="bg1"/>
                </a:solidFill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</a:rPr>
              <a:t>рухову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функції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органів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травлення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нормалізують</a:t>
            </a:r>
            <a:r>
              <a:rPr lang="ru-RU" sz="2800" b="1" dirty="0" smtClean="0">
                <a:solidFill>
                  <a:schemeClr val="bg1"/>
                </a:solidFill>
              </a:rPr>
              <a:t> склад </a:t>
            </a:r>
            <a:r>
              <a:rPr lang="ru-RU" sz="2800" b="1" dirty="0" err="1" smtClean="0">
                <a:solidFill>
                  <a:schemeClr val="bg1"/>
                </a:solidFill>
              </a:rPr>
              <a:t>кишкової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мікрофлори.Правильний</a:t>
            </a:r>
            <a:r>
              <a:rPr lang="ru-RU" sz="2800" b="1" dirty="0" smtClean="0">
                <a:solidFill>
                  <a:schemeClr val="bg1"/>
                </a:solidFill>
              </a:rPr>
              <a:t> режим </a:t>
            </a:r>
            <a:r>
              <a:rPr lang="ru-RU" sz="2800" b="1" dirty="0" err="1" smtClean="0">
                <a:solidFill>
                  <a:schemeClr val="bg1"/>
                </a:solidFill>
              </a:rPr>
              <a:t>харчування.Регулярний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прийом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їжі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виключення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тривалих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проміжків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між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прийомами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їжі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виключення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рясних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прийомів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їжі</a:t>
            </a:r>
            <a:r>
              <a:rPr lang="ru-RU" sz="2800" b="1" dirty="0" smtClean="0">
                <a:solidFill>
                  <a:schemeClr val="bg1"/>
                </a:solidFill>
              </a:rPr>
              <a:t>. За </a:t>
            </a:r>
            <a:r>
              <a:rPr lang="ru-RU" sz="2800" b="1" dirty="0" err="1" smtClean="0">
                <a:solidFill>
                  <a:schemeClr val="bg1"/>
                </a:solidFill>
              </a:rPr>
              <a:t>рекомендацією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лікарів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можливе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включення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розвантажувальних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днів</a:t>
            </a:r>
            <a:r>
              <a:rPr lang="ru-RU" sz="2800" b="1" dirty="0" smtClean="0">
                <a:solidFill>
                  <a:schemeClr val="bg1"/>
                </a:solidFill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</a:rPr>
              <a:t>сирних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кефірних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овочевих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фруктових</a:t>
            </a:r>
            <a:r>
              <a:rPr lang="ru-RU" sz="2800" b="1" dirty="0" smtClean="0">
                <a:solidFill>
                  <a:schemeClr val="bg1"/>
                </a:solidFill>
              </a:rPr>
              <a:t>), але не </a:t>
            </a:r>
            <a:r>
              <a:rPr lang="ru-RU" sz="2800" b="1" dirty="0" err="1" smtClean="0">
                <a:solidFill>
                  <a:schemeClr val="bg1"/>
                </a:solidFill>
              </a:rPr>
              <a:t>повного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голодування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 smtClean="0"/>
              <a:t>харчування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Вороги: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Рафіновані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продукти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былийх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хліб</a:t>
            </a:r>
            <a:r>
              <a:rPr lang="ru-RU" b="1" dirty="0">
                <a:solidFill>
                  <a:schemeClr val="bg1"/>
                </a:solidFill>
              </a:rPr>
              <a:t>, рис, </a:t>
            </a:r>
            <a:r>
              <a:rPr lang="ru-RU" b="1" dirty="0" err="1" smtClean="0">
                <a:solidFill>
                  <a:schemeClr val="bg1"/>
                </a:solidFill>
              </a:rPr>
              <a:t>макарони</a:t>
            </a:r>
            <a:r>
              <a:rPr lang="ru-RU" b="1" dirty="0" smtClean="0">
                <a:solidFill>
                  <a:schemeClr val="bg1"/>
                </a:solidFill>
              </a:rPr>
              <a:t>);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Закусочна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їжа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картопляніі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сирні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чіпси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поп-корн);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Смажені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овочі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морепродук-ти</a:t>
            </a:r>
            <a:r>
              <a:rPr lang="ru-RU" b="1" dirty="0">
                <a:solidFill>
                  <a:schemeClr val="bg1"/>
                </a:solidFill>
              </a:rPr>
              <a:t>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Молоко</a:t>
            </a:r>
            <a:r>
              <a:rPr lang="ru-RU" b="1" dirty="0">
                <a:solidFill>
                  <a:schemeClr val="bg1"/>
                </a:solidFill>
              </a:rPr>
              <a:t>, сир і </a:t>
            </a:r>
            <a:r>
              <a:rPr lang="ru-RU" b="1" dirty="0" err="1">
                <a:solidFill>
                  <a:schemeClr val="bg1"/>
                </a:solidFill>
              </a:rPr>
              <a:t>морозиво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зцільного</a:t>
            </a:r>
            <a:r>
              <a:rPr lang="ru-RU" b="1" dirty="0" smtClean="0">
                <a:solidFill>
                  <a:schemeClr val="bg1"/>
                </a:solidFill>
              </a:rPr>
              <a:t> молока;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Великі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порції</a:t>
            </a:r>
            <a:r>
              <a:rPr lang="ru-RU" b="1" dirty="0">
                <a:solidFill>
                  <a:schemeClr val="bg1"/>
                </a:solidFill>
              </a:rPr>
              <a:t> жирного </a:t>
            </a:r>
            <a:r>
              <a:rPr lang="ru-RU" b="1" dirty="0" err="1">
                <a:solidFill>
                  <a:schemeClr val="bg1"/>
                </a:solidFill>
              </a:rPr>
              <a:t>м'яса,сосиски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ковбаса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Макарони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з </a:t>
            </a:r>
            <a:r>
              <a:rPr lang="ru-RU" b="1" dirty="0" err="1">
                <a:solidFill>
                  <a:schemeClr val="bg1"/>
                </a:solidFill>
              </a:rPr>
              <a:t>сирним</a:t>
            </a:r>
            <a:r>
              <a:rPr lang="ru-RU" b="1" dirty="0">
                <a:solidFill>
                  <a:schemeClr val="bg1"/>
                </a:solidFill>
              </a:rPr>
              <a:t> соусом 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Піца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з </a:t>
            </a:r>
            <a:r>
              <a:rPr lang="ru-RU" b="1" dirty="0" err="1">
                <a:solidFill>
                  <a:schemeClr val="bg1"/>
                </a:solidFill>
              </a:rPr>
              <a:t>жирним</a:t>
            </a:r>
            <a:r>
              <a:rPr lang="ru-RU" b="1" dirty="0">
                <a:solidFill>
                  <a:schemeClr val="bg1"/>
                </a:solidFill>
              </a:rPr>
              <a:t> сиром, </a:t>
            </a:r>
            <a:r>
              <a:rPr lang="ru-RU" b="1" dirty="0" err="1">
                <a:solidFill>
                  <a:schemeClr val="bg1"/>
                </a:solidFill>
              </a:rPr>
              <a:t>м'ясомі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ковбасою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Гамбургери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чізбургери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смажений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курча,курча</a:t>
            </a:r>
            <a:r>
              <a:rPr lang="ru-RU" b="1" dirty="0" smtClean="0">
                <a:solidFill>
                  <a:schemeClr val="bg1"/>
                </a:solidFill>
              </a:rPr>
              <a:t>-гриль</a:t>
            </a:r>
            <a:r>
              <a:rPr lang="ru-RU" b="1" dirty="0">
                <a:solidFill>
                  <a:schemeClr val="bg1"/>
                </a:solidFill>
              </a:rPr>
              <a:t>, запечена </a:t>
            </a:r>
            <a:r>
              <a:rPr lang="ru-RU" b="1" dirty="0" err="1" smtClean="0">
                <a:solidFill>
                  <a:schemeClr val="bg1"/>
                </a:solidFill>
              </a:rPr>
              <a:t>картопля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Салат </a:t>
            </a:r>
            <a:r>
              <a:rPr lang="ru-RU" b="1" dirty="0">
                <a:solidFill>
                  <a:schemeClr val="bg1"/>
                </a:solidFill>
              </a:rPr>
              <a:t>з </a:t>
            </a:r>
            <a:r>
              <a:rPr lang="ru-RU" b="1" dirty="0" err="1">
                <a:solidFill>
                  <a:schemeClr val="bg1"/>
                </a:solidFill>
              </a:rPr>
              <a:t>кремовим</a:t>
            </a:r>
            <a:r>
              <a:rPr lang="ru-RU" b="1" dirty="0">
                <a:solidFill>
                  <a:schemeClr val="bg1"/>
                </a:solidFill>
              </a:rPr>
              <a:t> соусом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Кава</a:t>
            </a:r>
            <a:r>
              <a:rPr lang="ru-RU" b="1" dirty="0">
                <a:solidFill>
                  <a:schemeClr val="bg1"/>
                </a:solidFill>
              </a:rPr>
              <a:t>, чай, лимонад </a:t>
            </a:r>
          </a:p>
        </p:txBody>
      </p:sp>
      <p:pic>
        <p:nvPicPr>
          <p:cNvPr id="2050" name="Picture 2" descr="http://agro-new.ru/wp-content/uploads/2013/04/chip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46" y="908720"/>
            <a:ext cx="22682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im0-tub-ua.yandex.net/i?id=5592cf2f372b013b84efff8a9ef2816a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yiv.ridna.ua/wp-content/uploads/2015/09/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9070" y="5482982"/>
            <a:ext cx="2198789" cy="13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4973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</TotalTime>
  <Words>1029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« Геродієтика»</vt:lpstr>
      <vt:lpstr>Слайд 2</vt:lpstr>
      <vt:lpstr>Слайд 3</vt:lpstr>
      <vt:lpstr>Слайд 4</vt:lpstr>
      <vt:lpstr>Основні принципи геродієтики</vt:lpstr>
      <vt:lpstr>Норми для людей літнього та старчеського віку</vt:lpstr>
      <vt:lpstr>Слайд 7</vt:lpstr>
      <vt:lpstr>Слайд 8</vt:lpstr>
      <vt:lpstr>Основи раціонального харчування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Геродієтика»</dc:title>
  <dc:creator>Анастасия</dc:creator>
  <cp:lastModifiedBy>Natasha</cp:lastModifiedBy>
  <cp:revision>7</cp:revision>
  <dcterms:created xsi:type="dcterms:W3CDTF">2018-04-06T20:12:29Z</dcterms:created>
  <dcterms:modified xsi:type="dcterms:W3CDTF">2018-04-16T07:53:19Z</dcterms:modified>
</cp:coreProperties>
</file>