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79" r:id="rId7"/>
    <p:sldId id="280" r:id="rId8"/>
    <p:sldId id="261" r:id="rId9"/>
    <p:sldId id="285" r:id="rId10"/>
    <p:sldId id="262" r:id="rId11"/>
    <p:sldId id="263" r:id="rId12"/>
    <p:sldId id="264" r:id="rId13"/>
    <p:sldId id="286" r:id="rId14"/>
    <p:sldId id="281" r:id="rId15"/>
    <p:sldId id="278" r:id="rId16"/>
    <p:sldId id="265" r:id="rId17"/>
    <p:sldId id="267" r:id="rId18"/>
    <p:sldId id="268" r:id="rId19"/>
    <p:sldId id="270" r:id="rId20"/>
    <p:sldId id="287" r:id="rId21"/>
    <p:sldId id="289" r:id="rId22"/>
    <p:sldId id="288" r:id="rId23"/>
    <p:sldId id="282" r:id="rId24"/>
    <p:sldId id="277" r:id="rId25"/>
  </p:sldIdLst>
  <p:sldSz cx="9144000" cy="5143500" type="screen16x9"/>
  <p:notesSz cx="6858000" cy="9144000"/>
  <p:embeddedFontLst>
    <p:embeddedFont>
      <p:font typeface="Nunito" charset="-52"/>
      <p:regular r:id="rId27"/>
      <p:bold r:id="rId28"/>
      <p:italic r:id="rId29"/>
      <p:boldItalic r:id="rId30"/>
    </p:embeddedFont>
    <p:embeddedFont>
      <p:font typeface="Calibri" pitchFamily="34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-786" y="-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ec862e174a_0_1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ec862e174a_0_1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ec862e174a_0_1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ec862e174a_0_1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ec862e174a_0_1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ec862e174a_0_1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ec862e174a_0_2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ec862e174a_0_2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ec862e174a_0_2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ec862e174a_0_2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ec862e174a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ec862e174a_0_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ec862e174a_0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ec862e174a_0_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ec862e174a_0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ec862e174a_0_1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ec862e174a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ec862e174a_0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ec862e174a_0_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ec862e174a_0_1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ec862e174a_0_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ec862e174a_0_1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ec862e174a_0_1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ec862e174a_0_1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ec862e174a_0_1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ec862e174a_0_1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6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Google Shape;34;p2"/>
          <p:cNvSpPr txBox="1">
            <a:spLocks noGrp="1"/>
          </p:cNvSpPr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35" name="Google Shape;35;p2"/>
          <p:cNvSpPr txBox="1">
            <a:spLocks noGrp="1"/>
          </p:cNvSpPr>
          <p:nvPr>
            <p:ph type="subTitle" idx="1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" name="Google Shape;119;p11"/>
          <p:cNvSpPr txBox="1">
            <a:spLocks noGrp="1"/>
          </p:cNvSpPr>
          <p:nvPr>
            <p:ph type="title" hasCustomPrompt="1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>
            <a:spLocks noGrp="1"/>
          </p:cNvSpPr>
          <p:nvPr>
            <p:ph type="body" idx="1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1" name="Google Shape;121;p1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47;p3"/>
          <p:cNvSpPr txBox="1">
            <a:spLocks noGrp="1"/>
          </p:cNvSpPr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3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dk2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4" name="Google Shape;54;p4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4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dk2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5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1" name="Google Shape;61;p5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5"/>
          <p:cNvSpPr txBox="1">
            <a:spLocks noGrp="1"/>
          </p:cNvSpPr>
          <p:nvPr>
            <p:ph type="body" idx="2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3" name="Google Shape;63;p5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dk2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6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9" name="Google Shape;69;p6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accent3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7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5" name="Google Shape;75;p7"/>
          <p:cNvSpPr txBox="1">
            <a:spLocks noGrp="1"/>
          </p:cNvSpPr>
          <p:nvPr>
            <p:ph type="body" idx="1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76" name="Google Shape;76;p7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" name="Google Shape;93;p8"/>
          <p:cNvSpPr txBox="1">
            <a:spLocks noGrp="1"/>
          </p:cNvSpPr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94" name="Google Shape;94;p8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2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9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00" name="Google Shape;100;p9"/>
          <p:cNvSpPr txBox="1">
            <a:spLocks noGrp="1"/>
          </p:cNvSpPr>
          <p:nvPr>
            <p:ph type="subTitle" idx="1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9"/>
          <p:cNvSpPr txBox="1">
            <a:spLocks noGrp="1"/>
          </p:cNvSpPr>
          <p:nvPr>
            <p:ph type="body" idx="2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02" name="Google Shape;102;p9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0"/>
          <p:cNvSpPr txBox="1">
            <a:spLocks noGrp="1"/>
          </p:cNvSpPr>
          <p:nvPr>
            <p:ph type="body" idx="1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08" name="Google Shape;108;p10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hift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>
            <a:spLocks noGrp="1"/>
          </p:cNvSpPr>
          <p:nvPr>
            <p:ph type="ctrTitle"/>
          </p:nvPr>
        </p:nvSpPr>
        <p:spPr>
          <a:xfrm>
            <a:off x="1891350" y="847622"/>
            <a:ext cx="5361300" cy="203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4800" b="1"/>
              <a:t>Промислова екологія</a:t>
            </a:r>
            <a:endParaRPr sz="4800" b="1"/>
          </a:p>
        </p:txBody>
      </p:sp>
      <p:sp>
        <p:nvSpPr>
          <p:cNvPr id="129" name="Google Shape;129;p13"/>
          <p:cNvSpPr txBox="1">
            <a:spLocks noGrp="1"/>
          </p:cNvSpPr>
          <p:nvPr>
            <p:ph type="subTitle" idx="1"/>
          </p:nvPr>
        </p:nvSpPr>
        <p:spPr>
          <a:xfrm>
            <a:off x="1891350" y="2726058"/>
            <a:ext cx="5361300" cy="5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444500" algn="ctr" rtl="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770"/>
              <a:buNone/>
            </a:pPr>
            <a:endParaRPr sz="1580" b="1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>
              <a:lnSpc>
                <a:spcPct val="80000"/>
              </a:lnSpc>
              <a:buSzPts val="770"/>
            </a:pPr>
            <a:r>
              <a:rPr lang="ru" sz="2520" dirty="0"/>
              <a:t>Лекція № </a:t>
            </a:r>
            <a:r>
              <a:rPr lang="ru" sz="2520" dirty="0" smtClean="0"/>
              <a:t>4</a:t>
            </a:r>
          </a:p>
          <a:p>
            <a:pPr marL="0" lvl="0" indent="0">
              <a:lnSpc>
                <a:spcPct val="80000"/>
              </a:lnSpc>
              <a:buSzPts val="770"/>
            </a:pPr>
            <a:r>
              <a:rPr lang="ru" sz="2520" dirty="0" smtClean="0"/>
              <a:t> </a:t>
            </a:r>
            <a:r>
              <a:rPr lang="ru-RU" sz="2800" b="1" dirty="0" err="1" smtClean="0"/>
              <a:t>Загальна</a:t>
            </a:r>
            <a:r>
              <a:rPr lang="ru-RU" sz="2800" b="1" dirty="0" smtClean="0"/>
              <a:t> характеристика </a:t>
            </a:r>
            <a:r>
              <a:rPr lang="ru-RU" sz="2800" b="1" dirty="0" err="1" smtClean="0"/>
              <a:t>викидів</a:t>
            </a:r>
            <a:r>
              <a:rPr lang="ru-RU" sz="2800" b="1" dirty="0" smtClean="0"/>
              <a:t> в атмосферу</a:t>
            </a:r>
            <a:endParaRPr sz="252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9"/>
          <p:cNvSpPr txBox="1">
            <a:spLocks noGrp="1"/>
          </p:cNvSpPr>
          <p:nvPr>
            <p:ph type="body" idx="1"/>
          </p:nvPr>
        </p:nvSpPr>
        <p:spPr>
          <a:xfrm>
            <a:off x="787619" y="325820"/>
            <a:ext cx="7505700" cy="415494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ru-RU" sz="2000" dirty="0" err="1" smtClean="0"/>
              <a:t>Питання</a:t>
            </a:r>
            <a:r>
              <a:rPr lang="ru-RU" sz="2000" dirty="0" smtClean="0"/>
              <a:t> про </a:t>
            </a:r>
            <a:r>
              <a:rPr lang="ru-RU" sz="2000" dirty="0" err="1" smtClean="0"/>
              <a:t>раціональне</a:t>
            </a:r>
            <a:r>
              <a:rPr lang="ru-RU" sz="2000" dirty="0" smtClean="0"/>
              <a:t> </a:t>
            </a:r>
            <a:r>
              <a:rPr lang="ru-RU" sz="2000" dirty="0" err="1" smtClean="0"/>
              <a:t>розміщення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джерел</a:t>
            </a:r>
            <a:r>
              <a:rPr lang="ru-RU" sz="2000" dirty="0" smtClean="0"/>
              <a:t> </a:t>
            </a:r>
            <a:r>
              <a:rPr lang="ru-RU" sz="2000" dirty="0" err="1" smtClean="0"/>
              <a:t>забруднень</a:t>
            </a:r>
            <a:r>
              <a:rPr lang="ru-RU" sz="2000" dirty="0" smtClean="0"/>
              <a:t> («</a:t>
            </a:r>
            <a:r>
              <a:rPr lang="ru-RU" sz="2000" dirty="0" err="1" smtClean="0"/>
              <a:t>захист</a:t>
            </a:r>
            <a:r>
              <a:rPr lang="ru-RU" sz="2000" dirty="0" smtClean="0"/>
              <a:t> </a:t>
            </a:r>
            <a:r>
              <a:rPr lang="ru-RU" sz="2000" dirty="0" err="1" smtClean="0"/>
              <a:t>відстанню</a:t>
            </a:r>
            <a:r>
              <a:rPr lang="ru-RU" sz="2000" dirty="0" smtClean="0"/>
              <a:t>») </a:t>
            </a:r>
            <a:r>
              <a:rPr lang="ru-RU" sz="2000" dirty="0" err="1" smtClean="0"/>
              <a:t>вирішується</a:t>
            </a:r>
            <a:r>
              <a:rPr lang="ru-RU" sz="2000" dirty="0" smtClean="0"/>
              <a:t> на </a:t>
            </a:r>
            <a:r>
              <a:rPr lang="ru-RU" sz="2000" dirty="0" err="1" smtClean="0"/>
              <a:t>різних</a:t>
            </a:r>
            <a:r>
              <a:rPr lang="ru-RU" sz="2000" dirty="0" smtClean="0"/>
              <a:t> </a:t>
            </a:r>
            <a:r>
              <a:rPr lang="ru-RU" sz="2000" dirty="0" err="1" smtClean="0">
                <a:solidFill>
                  <a:srgbClr val="FF0000"/>
                </a:solidFill>
              </a:rPr>
              <a:t>рівнях</a:t>
            </a:r>
            <a:r>
              <a:rPr lang="ru-RU" sz="2000" dirty="0" smtClean="0"/>
              <a:t> (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загальнодержавному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регіональному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місцевому</a:t>
            </a:r>
            <a:r>
              <a:rPr lang="ru-RU" sz="2000" dirty="0" smtClean="0"/>
              <a:t>) у </a:t>
            </a:r>
            <a:r>
              <a:rPr lang="ru-RU" sz="2000" dirty="0" err="1" smtClean="0"/>
              <a:t>залежності</a:t>
            </a:r>
            <a:r>
              <a:rPr lang="ru-RU" sz="2000" dirty="0" smtClean="0"/>
              <a:t> </a:t>
            </a:r>
            <a:r>
              <a:rPr lang="ru-RU" sz="2000" dirty="0" err="1" smtClean="0">
                <a:solidFill>
                  <a:srgbClr val="FF0000"/>
                </a:solidFill>
              </a:rPr>
              <a:t>від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</a:rPr>
              <a:t>їх</a:t>
            </a:r>
            <a:r>
              <a:rPr lang="ru-RU" sz="2000" dirty="0" smtClean="0">
                <a:solidFill>
                  <a:srgbClr val="FF0000"/>
                </a:solidFill>
              </a:rPr>
              <a:t> масштабу </a:t>
            </a:r>
            <a:r>
              <a:rPr lang="ru-RU" sz="2000" dirty="0" smtClean="0"/>
              <a:t>(</a:t>
            </a:r>
            <a:r>
              <a:rPr lang="ru-RU" sz="2000" dirty="0" err="1" smtClean="0"/>
              <a:t>розташування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територіально-промислових</a:t>
            </a:r>
            <a:r>
              <a:rPr lang="ru-RU" sz="2000" dirty="0" smtClean="0"/>
              <a:t> </a:t>
            </a:r>
            <a:r>
              <a:rPr lang="ru-RU" sz="2000" dirty="0" err="1" smtClean="0"/>
              <a:t>комплексів</a:t>
            </a:r>
            <a:r>
              <a:rPr lang="ru-RU" sz="2000" dirty="0" smtClean="0"/>
              <a:t> </a:t>
            </a:r>
            <a:r>
              <a:rPr lang="ru-RU" sz="2000" dirty="0" smtClean="0"/>
              <a:t>на </a:t>
            </a:r>
            <a:r>
              <a:rPr lang="ru-RU" sz="2000" dirty="0" err="1" smtClean="0"/>
              <a:t>території</a:t>
            </a:r>
            <a:r>
              <a:rPr lang="ru-RU" sz="2000" dirty="0" smtClean="0"/>
              <a:t> </a:t>
            </a:r>
            <a:r>
              <a:rPr lang="ru-RU" sz="2000" dirty="0" err="1" smtClean="0"/>
              <a:t>країни</a:t>
            </a:r>
            <a:r>
              <a:rPr lang="ru-RU" sz="2000" dirty="0" smtClean="0"/>
              <a:t>, </a:t>
            </a:r>
            <a:r>
              <a:rPr lang="ru-RU" sz="2000" dirty="0" err="1" smtClean="0"/>
              <a:t>виробничих</a:t>
            </a:r>
            <a:r>
              <a:rPr lang="ru-RU" sz="2000" dirty="0" smtClean="0"/>
              <a:t> </a:t>
            </a:r>
            <a:r>
              <a:rPr lang="ru-RU" sz="2000" dirty="0" err="1" smtClean="0"/>
              <a:t>об’єднань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окремих</a:t>
            </a:r>
            <a:r>
              <a:rPr lang="ru-RU" sz="2000" dirty="0" smtClean="0"/>
              <a:t> </a:t>
            </a:r>
            <a:r>
              <a:rPr lang="ru-RU" sz="2000" dirty="0" err="1" smtClean="0"/>
              <a:t>підприємств</a:t>
            </a:r>
            <a:r>
              <a:rPr lang="ru-RU" sz="2000" dirty="0" smtClean="0"/>
              <a:t> </a:t>
            </a:r>
            <a:r>
              <a:rPr lang="ru-RU" sz="2000" dirty="0" smtClean="0"/>
              <a:t>у </a:t>
            </a:r>
            <a:r>
              <a:rPr lang="ru-RU" sz="2000" dirty="0" err="1" smtClean="0"/>
              <a:t>республіці</a:t>
            </a:r>
            <a:r>
              <a:rPr lang="ru-RU" sz="2000" dirty="0" smtClean="0"/>
              <a:t>, </a:t>
            </a:r>
            <a:r>
              <a:rPr lang="ru-RU" sz="2000" dirty="0" err="1" smtClean="0"/>
              <a:t>області</a:t>
            </a:r>
            <a:r>
              <a:rPr lang="ru-RU" sz="2000" dirty="0" smtClean="0"/>
              <a:t>, </a:t>
            </a:r>
            <a:r>
              <a:rPr lang="ru-RU" sz="2000" dirty="0" err="1" smtClean="0"/>
              <a:t>місті</a:t>
            </a:r>
            <a:r>
              <a:rPr lang="ru-RU" sz="2000" dirty="0" smtClean="0"/>
              <a:t>, </a:t>
            </a:r>
            <a:r>
              <a:rPr lang="ru-RU" sz="2000" dirty="0" err="1" smtClean="0"/>
              <a:t>цехів</a:t>
            </a:r>
            <a:r>
              <a:rPr lang="ru-RU" sz="2000" dirty="0" smtClean="0"/>
              <a:t> </a:t>
            </a:r>
            <a:r>
              <a:rPr lang="ru-RU" sz="2000" dirty="0" err="1" smtClean="0"/>
              <a:t>усередині</a:t>
            </a:r>
            <a:r>
              <a:rPr lang="ru-RU" sz="2000" dirty="0" smtClean="0"/>
              <a:t> </a:t>
            </a:r>
            <a:r>
              <a:rPr lang="ru-RU" sz="2000" dirty="0" err="1" smtClean="0"/>
              <a:t>підприємства</a:t>
            </a:r>
            <a:r>
              <a:rPr lang="ru-RU" sz="2000" dirty="0" smtClean="0"/>
              <a:t>, </a:t>
            </a:r>
            <a:r>
              <a:rPr lang="ru-RU" sz="2000" dirty="0" err="1" smtClean="0"/>
              <a:t>устаткування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усередині</a:t>
            </a:r>
            <a:r>
              <a:rPr lang="ru-RU" sz="2000" dirty="0" smtClean="0"/>
              <a:t> цеху</a:t>
            </a:r>
            <a:r>
              <a:rPr lang="ru-RU" sz="2000" dirty="0" smtClean="0"/>
              <a:t>), </a:t>
            </a:r>
            <a:r>
              <a:rPr lang="ru-RU" sz="2000" dirty="0" err="1" smtClean="0"/>
              <a:t>причому</a:t>
            </a:r>
            <a:r>
              <a:rPr lang="ru-RU" sz="2000" dirty="0" smtClean="0"/>
              <a:t>, </a:t>
            </a:r>
            <a:r>
              <a:rPr lang="ru-RU" sz="2000" dirty="0" err="1" smtClean="0"/>
              <a:t>враховується</a:t>
            </a:r>
            <a:r>
              <a:rPr lang="ru-RU" sz="2000" dirty="0" smtClean="0"/>
              <a:t> </a:t>
            </a:r>
            <a:r>
              <a:rPr lang="ru-RU" sz="2000" dirty="0" smtClean="0">
                <a:solidFill>
                  <a:srgbClr val="FF0000"/>
                </a:solidFill>
              </a:rPr>
              <a:t>велика </a:t>
            </a:r>
            <a:r>
              <a:rPr lang="ru-RU" sz="2000" dirty="0" err="1" smtClean="0">
                <a:solidFill>
                  <a:srgbClr val="FF0000"/>
                </a:solidFill>
              </a:rPr>
              <a:t>кількість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</a:rPr>
              <a:t>факторів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smtClean="0"/>
              <a:t>(</a:t>
            </a:r>
            <a:r>
              <a:rPr lang="ru-RU" sz="2000" dirty="0" err="1" smtClean="0"/>
              <a:t>рівень</a:t>
            </a:r>
            <a:r>
              <a:rPr lang="ru-RU" sz="2000" dirty="0" smtClean="0"/>
              <a:t> </a:t>
            </a:r>
            <a:r>
              <a:rPr lang="ru-RU" sz="2000" dirty="0" err="1" smtClean="0"/>
              <a:t>виробничих</a:t>
            </a:r>
            <a:r>
              <a:rPr lang="ru-RU" sz="2000" dirty="0" smtClean="0"/>
              <a:t> </a:t>
            </a:r>
            <a:r>
              <a:rPr lang="ru-RU" sz="2000" dirty="0" err="1" smtClean="0"/>
              <a:t>шкідливостей</a:t>
            </a:r>
            <a:r>
              <a:rPr lang="ru-RU" sz="2000" dirty="0" smtClean="0"/>
              <a:t>, </a:t>
            </a:r>
            <a:r>
              <a:rPr lang="ru-RU" sz="2000" dirty="0" err="1" smtClean="0"/>
              <a:t>рельєф</a:t>
            </a:r>
            <a:r>
              <a:rPr lang="ru-RU" sz="2000" dirty="0" smtClean="0"/>
              <a:t> </a:t>
            </a:r>
            <a:r>
              <a:rPr lang="ru-RU" sz="2000" dirty="0" err="1" smtClean="0"/>
              <a:t>місцевості</a:t>
            </a:r>
            <a:r>
              <a:rPr lang="ru-RU" sz="2000" dirty="0" smtClean="0"/>
              <a:t>, </a:t>
            </a:r>
            <a:r>
              <a:rPr lang="ru-RU" sz="2000" dirty="0" err="1" smtClean="0"/>
              <a:t>метеоумови</a:t>
            </a:r>
            <a:r>
              <a:rPr lang="ru-RU" sz="2000" dirty="0" smtClean="0"/>
              <a:t>, </a:t>
            </a:r>
            <a:r>
              <a:rPr lang="ru-RU" sz="2000" dirty="0" err="1" smtClean="0"/>
              <a:t>водопостачання</a:t>
            </a:r>
            <a:r>
              <a:rPr lang="ru-RU" sz="2000" dirty="0" smtClean="0"/>
              <a:t>, </a:t>
            </a:r>
            <a:r>
              <a:rPr lang="ru-RU" sz="2000" dirty="0" err="1" smtClean="0"/>
              <a:t>каналізація</a:t>
            </a:r>
            <a:r>
              <a:rPr lang="ru-RU" sz="2000" dirty="0" smtClean="0"/>
              <a:t>, </a:t>
            </a:r>
            <a:r>
              <a:rPr lang="ru-RU" sz="2000" dirty="0" err="1" smtClean="0"/>
              <a:t>заселеність</a:t>
            </a:r>
            <a:r>
              <a:rPr lang="ru-RU" sz="2000" dirty="0" smtClean="0"/>
              <a:t>, </a:t>
            </a:r>
            <a:r>
              <a:rPr lang="ru-RU" sz="2000" dirty="0" err="1" smtClean="0"/>
              <a:t>планування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виробничих</a:t>
            </a:r>
            <a:r>
              <a:rPr lang="ru-RU" sz="2000" dirty="0" smtClean="0"/>
              <a:t> </a:t>
            </a:r>
            <a:r>
              <a:rPr lang="ru-RU" sz="2000" dirty="0" err="1" smtClean="0"/>
              <a:t>будівель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кварталів</a:t>
            </a:r>
            <a:r>
              <a:rPr lang="ru-RU" sz="2000" dirty="0" smtClean="0"/>
              <a:t> </a:t>
            </a:r>
            <a:r>
              <a:rPr lang="ru-RU" sz="2000" dirty="0" err="1" smtClean="0"/>
              <a:t>житлової</a:t>
            </a:r>
            <a:r>
              <a:rPr lang="ru-RU" sz="2000" dirty="0" smtClean="0"/>
              <a:t> </a:t>
            </a:r>
            <a:r>
              <a:rPr lang="ru-RU" sz="2000" dirty="0" err="1" smtClean="0"/>
              <a:t>забудови</a:t>
            </a:r>
            <a:r>
              <a:rPr lang="ru-RU" sz="2000" dirty="0" smtClean="0"/>
              <a:t>, </a:t>
            </a:r>
            <a:r>
              <a:rPr lang="ru-RU" sz="2000" dirty="0" err="1" smtClean="0"/>
              <a:t>особливості</a:t>
            </a:r>
            <a:r>
              <a:rPr lang="ru-RU" sz="2000" dirty="0" smtClean="0"/>
              <a:t> </a:t>
            </a:r>
            <a:r>
              <a:rPr lang="ru-RU" sz="2000" dirty="0" err="1" smtClean="0"/>
              <a:t>технології</a:t>
            </a:r>
            <a:r>
              <a:rPr lang="ru-RU" sz="2000" dirty="0" smtClean="0"/>
              <a:t> </a:t>
            </a:r>
            <a:r>
              <a:rPr lang="ru-RU" sz="2000" dirty="0" err="1" smtClean="0"/>
              <a:t>виробництва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т.д.).</a:t>
            </a:r>
            <a:endParaRPr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0"/>
          <p:cNvSpPr txBox="1">
            <a:spLocks noGrp="1"/>
          </p:cNvSpPr>
          <p:nvPr>
            <p:ph type="body" idx="1"/>
          </p:nvPr>
        </p:nvSpPr>
        <p:spPr>
          <a:xfrm>
            <a:off x="315311" y="231228"/>
            <a:ext cx="8565931" cy="70419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ru-RU" sz="1600" dirty="0" err="1" smtClean="0"/>
              <a:t>Велике</a:t>
            </a:r>
            <a:r>
              <a:rPr lang="ru-RU" sz="1600" dirty="0" smtClean="0"/>
              <a:t> </a:t>
            </a:r>
            <a:r>
              <a:rPr lang="ru-RU" sz="1600" dirty="0" err="1" smtClean="0"/>
              <a:t>значення</a:t>
            </a:r>
            <a:r>
              <a:rPr lang="ru-RU" sz="1600" dirty="0" smtClean="0"/>
              <a:t> </a:t>
            </a:r>
            <a:r>
              <a:rPr lang="ru-RU" sz="1600" dirty="0" err="1" smtClean="0"/>
              <a:t>мають</a:t>
            </a:r>
            <a:r>
              <a:rPr lang="ru-RU" sz="1600" dirty="0" smtClean="0"/>
              <a:t> </a:t>
            </a:r>
            <a:r>
              <a:rPr lang="ru-RU" sz="1600" dirty="0" err="1" smtClean="0"/>
              <a:t>планувальні</a:t>
            </a:r>
            <a:r>
              <a:rPr lang="ru-RU" sz="1600" dirty="0" smtClean="0"/>
              <a:t> заходи, </a:t>
            </a:r>
            <a:r>
              <a:rPr lang="ru-RU" sz="1600" dirty="0" err="1" smtClean="0"/>
              <a:t>які</a:t>
            </a:r>
            <a:r>
              <a:rPr lang="ru-RU" sz="1600" dirty="0" smtClean="0"/>
              <a:t> </a:t>
            </a:r>
            <a:r>
              <a:rPr lang="ru-RU" sz="1600" dirty="0" err="1" smtClean="0"/>
              <a:t>визначають</a:t>
            </a:r>
            <a:r>
              <a:rPr lang="ru-RU" sz="1600" dirty="0" smtClean="0"/>
              <a:t> </a:t>
            </a:r>
            <a:r>
              <a:rPr lang="ru-RU" sz="1600" dirty="0" err="1" smtClean="0"/>
              <a:t>доцільне</a:t>
            </a:r>
            <a:r>
              <a:rPr lang="ru-RU" sz="1600" dirty="0" smtClean="0"/>
              <a:t> </a:t>
            </a:r>
            <a:r>
              <a:rPr lang="ru-RU" sz="1600" dirty="0" err="1" smtClean="0"/>
              <a:t>розташування</a:t>
            </a:r>
            <a:r>
              <a:rPr lang="ru-RU" sz="1600" dirty="0" smtClean="0"/>
              <a:t> </a:t>
            </a:r>
            <a:r>
              <a:rPr lang="ru-RU" sz="1600" dirty="0" err="1" smtClean="0"/>
              <a:t>житлових</a:t>
            </a:r>
            <a:r>
              <a:rPr lang="ru-RU" sz="1600" dirty="0" smtClean="0"/>
              <a:t> </a:t>
            </a:r>
            <a:r>
              <a:rPr lang="ru-RU" sz="1600" dirty="0" err="1" smtClean="0"/>
              <a:t>масивів</a:t>
            </a:r>
            <a:r>
              <a:rPr lang="ru-RU" sz="1600" dirty="0" smtClean="0"/>
              <a:t> </a:t>
            </a:r>
            <a:r>
              <a:rPr lang="ru-RU" sz="1600" dirty="0" err="1" smtClean="0"/>
              <a:t>і</a:t>
            </a:r>
            <a:r>
              <a:rPr lang="ru-RU" sz="1600" dirty="0" smtClean="0"/>
              <a:t> селищ </a:t>
            </a:r>
            <a:r>
              <a:rPr lang="ru-RU" sz="1600" dirty="0" err="1" smtClean="0"/>
              <a:t>відносно</a:t>
            </a:r>
            <a:r>
              <a:rPr lang="ru-RU" sz="1600" dirty="0" smtClean="0"/>
              <a:t> </a:t>
            </a:r>
            <a:r>
              <a:rPr lang="ru-RU" sz="1600" dirty="0" err="1" smtClean="0"/>
              <a:t>джерел</a:t>
            </a:r>
            <a:r>
              <a:rPr lang="ru-RU" sz="1600" dirty="0" smtClean="0"/>
              <a:t> </a:t>
            </a:r>
            <a:r>
              <a:rPr lang="ru-RU" sz="1600" dirty="0" err="1" smtClean="0"/>
              <a:t>викидів</a:t>
            </a:r>
            <a:r>
              <a:rPr lang="ru-RU" sz="1600" dirty="0" smtClean="0"/>
              <a:t> у атмосферу.</a:t>
            </a:r>
            <a:endParaRPr lang="ru-RU" sz="16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0206" y="1156076"/>
            <a:ext cx="3951726" cy="358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056992" y="1364321"/>
            <a:ext cx="484001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err="1" smtClean="0">
                <a:latin typeface="Calibri" pitchFamily="34" charset="0"/>
                <a:cs typeface="Calibri" pitchFamily="34" charset="0"/>
              </a:rPr>
              <a:t>Насамперед</a:t>
            </a:r>
            <a:r>
              <a:rPr lang="ru-RU" sz="16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ru-RU" sz="1600" dirty="0" err="1" smtClean="0">
                <a:latin typeface="Calibri" pitchFamily="34" charset="0"/>
                <a:cs typeface="Calibri" pitchFamily="34" charset="0"/>
              </a:rPr>
              <a:t>необхідно</a:t>
            </a:r>
            <a:r>
              <a:rPr lang="ru-RU" sz="1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  <a:cs typeface="Calibri" pitchFamily="34" charset="0"/>
              </a:rPr>
              <a:t>розташовувати</a:t>
            </a:r>
            <a:r>
              <a:rPr lang="ru-RU" sz="1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  <a:cs typeface="Calibri" pitchFamily="34" charset="0"/>
              </a:rPr>
              <a:t>житлові</a:t>
            </a:r>
            <a:r>
              <a:rPr lang="ru-RU" sz="1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  <a:cs typeface="Calibri" pitchFamily="34" charset="0"/>
              </a:rPr>
              <a:t>об’єкти</a:t>
            </a:r>
            <a:r>
              <a:rPr lang="ru-RU" sz="1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  <a:cs typeface="Calibri" pitchFamily="34" charset="0"/>
              </a:rPr>
              <a:t>з</a:t>
            </a:r>
            <a:r>
              <a:rPr lang="ru-RU" sz="1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  <a:cs typeface="Calibri" pitchFamily="34" charset="0"/>
              </a:rPr>
              <a:t>урахуванням</a:t>
            </a:r>
            <a:r>
              <a:rPr lang="ru-RU" sz="1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  <a:cs typeface="Calibri" pitchFamily="34" charset="0"/>
              </a:rPr>
              <a:t>напрямку</a:t>
            </a:r>
            <a:r>
              <a:rPr lang="ru-RU" sz="1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  <a:cs typeface="Calibri" pitchFamily="34" charset="0"/>
              </a:rPr>
              <a:t>панівних</a:t>
            </a:r>
            <a:r>
              <a:rPr lang="ru-RU" sz="1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  <a:cs typeface="Calibri" pitchFamily="34" charset="0"/>
              </a:rPr>
              <a:t>вітрів</a:t>
            </a:r>
            <a:r>
              <a:rPr lang="ru-RU" sz="1600" dirty="0" smtClean="0">
                <a:latin typeface="Calibri" pitchFamily="34" charset="0"/>
                <a:cs typeface="Calibri" pitchFamily="34" charset="0"/>
              </a:rPr>
              <a:t> у </a:t>
            </a:r>
            <a:r>
              <a:rPr lang="ru-RU" sz="1600" dirty="0" err="1" smtClean="0">
                <a:latin typeface="Calibri" pitchFamily="34" charset="0"/>
                <a:cs typeface="Calibri" pitchFamily="34" charset="0"/>
              </a:rPr>
              <a:t>даній</a:t>
            </a:r>
            <a:r>
              <a:rPr lang="ru-RU" sz="1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  <a:cs typeface="Calibri" pitchFamily="34" charset="0"/>
              </a:rPr>
              <a:t>місцевості</a:t>
            </a:r>
            <a:r>
              <a:rPr lang="ru-RU" sz="1600" dirty="0" smtClean="0">
                <a:latin typeface="Calibri" pitchFamily="34" charset="0"/>
                <a:cs typeface="Calibri" pitchFamily="34" charset="0"/>
              </a:rPr>
              <a:t>. На рис. 4.1 </a:t>
            </a:r>
            <a:r>
              <a:rPr lang="ru-RU" sz="1600" dirty="0" err="1" smtClean="0">
                <a:latin typeface="Calibri" pitchFamily="34" charset="0"/>
                <a:cs typeface="Calibri" pitchFamily="34" charset="0"/>
              </a:rPr>
              <a:t>зображена</a:t>
            </a:r>
            <a:r>
              <a:rPr lang="ru-RU" sz="1600" dirty="0" smtClean="0">
                <a:latin typeface="Calibri" pitchFamily="34" charset="0"/>
                <a:cs typeface="Calibri" pitchFamily="34" charset="0"/>
              </a:rPr>
              <a:t>, як приклад, </a:t>
            </a:r>
            <a:r>
              <a:rPr lang="ru-RU" sz="1600" dirty="0" err="1" smtClean="0">
                <a:latin typeface="Calibri" pitchFamily="34" charset="0"/>
                <a:cs typeface="Calibri" pitchFamily="34" charset="0"/>
              </a:rPr>
              <a:t>діаграма</a:t>
            </a:r>
            <a:r>
              <a:rPr lang="ru-RU" sz="1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  <a:cs typeface="Calibri" pitchFamily="34" charset="0"/>
              </a:rPr>
              <a:t>панівних</a:t>
            </a:r>
            <a:r>
              <a:rPr lang="ru-RU" sz="1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  <a:cs typeface="Calibri" pitchFamily="34" charset="0"/>
              </a:rPr>
              <a:t>вітрів</a:t>
            </a:r>
            <a:r>
              <a:rPr lang="ru-RU" sz="1600" dirty="0" smtClean="0">
                <a:latin typeface="Calibri" pitchFamily="34" charset="0"/>
                <a:cs typeface="Calibri" pitchFamily="34" charset="0"/>
              </a:rPr>
              <a:t>, на </a:t>
            </a:r>
            <a:r>
              <a:rPr lang="ru-RU" sz="1600" dirty="0" err="1" smtClean="0">
                <a:latin typeface="Calibri" pitchFamily="34" charset="0"/>
                <a:cs typeface="Calibri" pitchFamily="34" charset="0"/>
              </a:rPr>
              <a:t>якій</a:t>
            </a:r>
            <a:r>
              <a:rPr lang="ru-RU" sz="1600" dirty="0" smtClean="0">
                <a:latin typeface="Calibri" pitchFamily="34" charset="0"/>
                <a:cs typeface="Calibri" pitchFamily="34" charset="0"/>
              </a:rPr>
              <a:t> векторами </a:t>
            </a:r>
            <a:r>
              <a:rPr lang="ru-RU" sz="1600" dirty="0" err="1" smtClean="0">
                <a:latin typeface="Calibri" pitchFamily="34" charset="0"/>
                <a:cs typeface="Calibri" pitchFamily="34" charset="0"/>
              </a:rPr>
              <a:t>вказані</a:t>
            </a:r>
            <a:r>
              <a:rPr lang="ru-RU" sz="1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  <a:cs typeface="Calibri" pitchFamily="34" charset="0"/>
              </a:rPr>
              <a:t>панівні</a:t>
            </a:r>
            <a:r>
              <a:rPr lang="ru-RU" sz="1600" dirty="0" smtClean="0">
                <a:latin typeface="Calibri" pitchFamily="34" charset="0"/>
                <a:cs typeface="Calibri" pitchFamily="34" charset="0"/>
              </a:rPr>
              <a:t> в </a:t>
            </a:r>
            <a:r>
              <a:rPr lang="ru-RU" sz="1600" dirty="0" err="1" smtClean="0">
                <a:latin typeface="Calibri" pitchFamily="34" charset="0"/>
                <a:cs typeface="Calibri" pitchFamily="34" charset="0"/>
              </a:rPr>
              <a:t>даній</a:t>
            </a:r>
            <a:r>
              <a:rPr lang="ru-RU" sz="1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  <a:cs typeface="Calibri" pitchFamily="34" charset="0"/>
              </a:rPr>
              <a:t>місцевості</a:t>
            </a:r>
            <a:r>
              <a:rPr lang="ru-RU" sz="1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  <a:cs typeface="Calibri" pitchFamily="34" charset="0"/>
              </a:rPr>
              <a:t>вітри</a:t>
            </a:r>
            <a:endParaRPr lang="ru-RU" sz="1600" dirty="0" smtClean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ru-RU" sz="1600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ru-RU" sz="1600" dirty="0" err="1" smtClean="0">
                <a:latin typeface="Calibri" pitchFamily="34" charset="0"/>
                <a:cs typeface="Calibri" pitchFamily="34" charset="0"/>
              </a:rPr>
              <a:t>кількість</a:t>
            </a:r>
            <a:r>
              <a:rPr lang="ru-RU" sz="1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  <a:cs typeface="Calibri" pitchFamily="34" charset="0"/>
              </a:rPr>
              <a:t>днів</a:t>
            </a:r>
            <a:r>
              <a:rPr lang="ru-RU" sz="1600" dirty="0" smtClean="0">
                <a:latin typeface="Calibri" pitchFamily="34" charset="0"/>
                <a:cs typeface="Calibri" pitchFamily="34" charset="0"/>
              </a:rPr>
              <a:t> у </a:t>
            </a:r>
            <a:r>
              <a:rPr lang="ru-RU" sz="1600" dirty="0" err="1" smtClean="0">
                <a:latin typeface="Calibri" pitchFamily="34" charset="0"/>
                <a:cs typeface="Calibri" pitchFamily="34" charset="0"/>
              </a:rPr>
              <a:t>році</a:t>
            </a:r>
            <a:r>
              <a:rPr lang="ru-RU" sz="1600" dirty="0" smtClean="0">
                <a:latin typeface="Calibri" pitchFamily="34" charset="0"/>
                <a:cs typeface="Calibri" pitchFamily="34" charset="0"/>
              </a:rPr>
              <a:t>, коли </a:t>
            </a:r>
            <a:r>
              <a:rPr lang="ru-RU" sz="1600" dirty="0" err="1" smtClean="0">
                <a:latin typeface="Calibri" pitchFamily="34" charset="0"/>
                <a:cs typeface="Calibri" pitchFamily="34" charset="0"/>
              </a:rPr>
              <a:t>дме</a:t>
            </a:r>
            <a:r>
              <a:rPr lang="ru-RU" sz="1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  <a:cs typeface="Calibri" pitchFamily="34" charset="0"/>
              </a:rPr>
              <a:t>вітер</a:t>
            </a:r>
            <a:r>
              <a:rPr lang="ru-RU" sz="1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  <a:cs typeface="Calibri" pitchFamily="34" charset="0"/>
              </a:rPr>
              <a:t>даного</a:t>
            </a:r>
            <a:r>
              <a:rPr lang="ru-RU" sz="1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  <a:cs typeface="Calibri" pitchFamily="34" charset="0"/>
              </a:rPr>
              <a:t>напрямку</a:t>
            </a:r>
            <a:r>
              <a:rPr lang="ru-RU" sz="16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ru-RU" sz="1600" dirty="0" err="1" smtClean="0">
                <a:latin typeface="Calibri" pitchFamily="34" charset="0"/>
                <a:cs typeface="Calibri" pitchFamily="34" charset="0"/>
              </a:rPr>
              <a:t>визначена</a:t>
            </a:r>
            <a:r>
              <a:rPr lang="ru-RU" sz="1600" dirty="0" smtClean="0">
                <a:latin typeface="Calibri" pitchFamily="34" charset="0"/>
                <a:cs typeface="Calibri" pitchFamily="34" charset="0"/>
              </a:rPr>
              <a:t> на </a:t>
            </a:r>
            <a:r>
              <a:rPr lang="ru-RU" sz="1600" dirty="0" err="1" smtClean="0">
                <a:latin typeface="Calibri" pitchFamily="34" charset="0"/>
                <a:cs typeface="Calibri" pitchFamily="34" charset="0"/>
              </a:rPr>
              <a:t>основі</a:t>
            </a:r>
            <a:r>
              <a:rPr lang="ru-RU" sz="1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  <a:cs typeface="Calibri" pitchFamily="34" charset="0"/>
              </a:rPr>
              <a:t>багаторічних</a:t>
            </a:r>
            <a:r>
              <a:rPr lang="ru-RU" sz="1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  <a:cs typeface="Calibri" pitchFamily="34" charset="0"/>
              </a:rPr>
              <a:t>спостережень</a:t>
            </a:r>
            <a:r>
              <a:rPr lang="ru-RU" sz="1600" dirty="0" smtClean="0">
                <a:latin typeface="Calibri" pitchFamily="34" charset="0"/>
                <a:cs typeface="Calibri" pitchFamily="34" charset="0"/>
              </a:rPr>
              <a:t>). Як видно, у </a:t>
            </a:r>
            <a:r>
              <a:rPr lang="ru-RU" sz="1600" dirty="0" err="1" smtClean="0">
                <a:latin typeface="Calibri" pitchFamily="34" charset="0"/>
                <a:cs typeface="Calibri" pitchFamily="34" charset="0"/>
              </a:rPr>
              <a:t>даній</a:t>
            </a:r>
            <a:r>
              <a:rPr lang="ru-RU" sz="1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  <a:cs typeface="Calibri" pitchFamily="34" charset="0"/>
              </a:rPr>
              <a:t>місцевості</a:t>
            </a:r>
            <a:r>
              <a:rPr lang="ru-RU" sz="1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  <a:cs typeface="Calibri" pitchFamily="34" charset="0"/>
              </a:rPr>
              <a:t>переважають</a:t>
            </a:r>
            <a:r>
              <a:rPr lang="ru-RU" sz="1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  <a:cs typeface="Calibri" pitchFamily="34" charset="0"/>
              </a:rPr>
              <a:t>північні</a:t>
            </a:r>
            <a:r>
              <a:rPr lang="ru-RU" sz="1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  <a:cs typeface="Calibri" pitchFamily="34" charset="0"/>
              </a:rPr>
              <a:t>і</a:t>
            </a:r>
            <a:r>
              <a:rPr lang="ru-RU" sz="1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  <a:cs typeface="Calibri" pitchFamily="34" charset="0"/>
              </a:rPr>
              <a:t>північно-східні</a:t>
            </a:r>
            <a:r>
              <a:rPr lang="ru-RU" sz="1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  <a:cs typeface="Calibri" pitchFamily="34" charset="0"/>
              </a:rPr>
              <a:t>вітри</a:t>
            </a:r>
            <a:r>
              <a:rPr lang="ru-RU" sz="1600" dirty="0" smtClean="0">
                <a:latin typeface="Calibri" pitchFamily="34" charset="0"/>
                <a:cs typeface="Calibri" pitchFamily="34" charset="0"/>
              </a:rPr>
              <a:t>, тому для </a:t>
            </a:r>
            <a:r>
              <a:rPr lang="ru-RU" sz="1600" dirty="0" err="1" smtClean="0">
                <a:latin typeface="Calibri" pitchFamily="34" charset="0"/>
                <a:cs typeface="Calibri" pitchFamily="34" charset="0"/>
              </a:rPr>
              <a:t>меншого</a:t>
            </a:r>
            <a:r>
              <a:rPr lang="ru-RU" sz="1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  <a:cs typeface="Calibri" pitchFamily="34" charset="0"/>
              </a:rPr>
              <a:t>занесення</a:t>
            </a:r>
            <a:r>
              <a:rPr lang="ru-RU" sz="1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  <a:cs typeface="Calibri" pitchFamily="34" charset="0"/>
              </a:rPr>
              <a:t>шкідливих</a:t>
            </a:r>
            <a:r>
              <a:rPr lang="ru-RU" sz="1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  <a:cs typeface="Calibri" pitchFamily="34" charset="0"/>
              </a:rPr>
              <a:t>викидів</a:t>
            </a:r>
            <a:r>
              <a:rPr lang="ru-RU" sz="1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  <a:cs typeface="Calibri" pitchFamily="34" charset="0"/>
              </a:rPr>
              <a:t>доцільніше</a:t>
            </a:r>
            <a:r>
              <a:rPr lang="ru-RU" sz="1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  <a:cs typeface="Calibri" pitchFamily="34" charset="0"/>
              </a:rPr>
              <a:t>розташовувати</a:t>
            </a:r>
            <a:r>
              <a:rPr lang="ru-RU" sz="1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600" dirty="0" smtClean="0">
                <a:latin typeface="Calibri" pitchFamily="34" charset="0"/>
                <a:cs typeface="Calibri" pitchFamily="34" charset="0"/>
              </a:rPr>
              <a:t>селище </a:t>
            </a:r>
            <a:r>
              <a:rPr lang="ru-RU" sz="16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на </a:t>
            </a:r>
            <a:r>
              <a:rPr lang="ru-RU" sz="160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ділянці</a:t>
            </a:r>
            <a:r>
              <a:rPr lang="ru-RU" sz="16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А</a:t>
            </a:r>
            <a:r>
              <a:rPr lang="ru-RU" sz="16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ru-RU" sz="1600" dirty="0" err="1" smtClean="0">
                <a:latin typeface="Calibri" pitchFamily="34" charset="0"/>
                <a:cs typeface="Calibri" pitchFamily="34" charset="0"/>
              </a:rPr>
              <a:t>ніж</a:t>
            </a:r>
            <a:r>
              <a:rPr lang="ru-RU" sz="1600" dirty="0" smtClean="0">
                <a:latin typeface="Calibri" pitchFamily="34" charset="0"/>
                <a:cs typeface="Calibri" pitchFamily="34" charset="0"/>
              </a:rPr>
              <a:t> на </a:t>
            </a:r>
            <a:r>
              <a:rPr lang="ru-RU" sz="1600" dirty="0" err="1" smtClean="0">
                <a:latin typeface="Calibri" pitchFamily="34" charset="0"/>
                <a:cs typeface="Calibri" pitchFamily="34" charset="0"/>
              </a:rPr>
              <a:t>ділянці</a:t>
            </a:r>
            <a:r>
              <a:rPr lang="ru-RU" sz="1600" dirty="0" smtClean="0">
                <a:latin typeface="Calibri" pitchFamily="34" charset="0"/>
                <a:cs typeface="Calibri" pitchFamily="34" charset="0"/>
              </a:rPr>
              <a:t> Б.</a:t>
            </a:r>
            <a:endParaRPr lang="ru-RU" sz="16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1"/>
          <p:cNvSpPr txBox="1">
            <a:spLocks noGrp="1"/>
          </p:cNvSpPr>
          <p:nvPr>
            <p:ph type="body" idx="1"/>
          </p:nvPr>
        </p:nvSpPr>
        <p:spPr>
          <a:xfrm>
            <a:off x="819150" y="378372"/>
            <a:ext cx="7505700" cy="406045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/>
            <a:r>
              <a:rPr lang="ru-RU" sz="2000" dirty="0" err="1" smtClean="0"/>
              <a:t>Ступінь</a:t>
            </a:r>
            <a:r>
              <a:rPr lang="ru-RU" sz="2000" dirty="0" smtClean="0"/>
              <a:t> </a:t>
            </a:r>
            <a:r>
              <a:rPr lang="ru-RU" sz="2000" dirty="0" err="1" smtClean="0"/>
              <a:t>забруднення</a:t>
            </a:r>
            <a:r>
              <a:rPr lang="ru-RU" sz="2000" dirty="0" smtClean="0"/>
              <a:t> атмосферного </a:t>
            </a:r>
            <a:r>
              <a:rPr lang="ru-RU" sz="2000" dirty="0" err="1" smtClean="0"/>
              <a:t>повітря</a:t>
            </a:r>
            <a:r>
              <a:rPr lang="ru-RU" sz="2000" dirty="0" smtClean="0"/>
              <a:t> </a:t>
            </a:r>
            <a:r>
              <a:rPr lang="ru-RU" sz="2000" dirty="0" err="1" smtClean="0"/>
              <a:t>залежить</a:t>
            </a:r>
            <a:r>
              <a:rPr lang="ru-RU" sz="2000" dirty="0" smtClean="0"/>
              <a:t> </a:t>
            </a:r>
            <a:r>
              <a:rPr lang="ru-RU" sz="2000" dirty="0" err="1" smtClean="0"/>
              <a:t>також</a:t>
            </a:r>
            <a:r>
              <a:rPr lang="ru-RU" sz="2000" dirty="0" smtClean="0"/>
              <a:t> </a:t>
            </a:r>
            <a:r>
              <a:rPr lang="ru-RU" sz="2000" dirty="0" err="1" smtClean="0"/>
              <a:t>від</a:t>
            </a:r>
            <a:r>
              <a:rPr lang="ru-RU" sz="2000" dirty="0" smtClean="0"/>
              <a:t> </a:t>
            </a:r>
            <a:r>
              <a:rPr lang="ru-RU" sz="2000" dirty="0" err="1" smtClean="0"/>
              <a:t>висоти</a:t>
            </a:r>
            <a:r>
              <a:rPr lang="ru-RU" sz="2000" dirty="0" smtClean="0"/>
              <a:t> </a:t>
            </a:r>
            <a:r>
              <a:rPr lang="ru-RU" sz="2000" dirty="0" err="1" smtClean="0"/>
              <a:t>викиду</a:t>
            </a:r>
            <a:r>
              <a:rPr lang="ru-RU" sz="2000" dirty="0" smtClean="0"/>
              <a:t>.</a:t>
            </a:r>
          </a:p>
          <a:p>
            <a:pPr algn="just"/>
            <a:r>
              <a:rPr lang="ru-RU" sz="2000" dirty="0" smtClean="0"/>
              <a:t>За </a:t>
            </a:r>
            <a:r>
              <a:rPr lang="ru-RU" sz="2000" dirty="0" err="1" smtClean="0"/>
              <a:t>наявності</a:t>
            </a:r>
            <a:r>
              <a:rPr lang="ru-RU" sz="2000" dirty="0" smtClean="0"/>
              <a:t> </a:t>
            </a:r>
            <a:r>
              <a:rPr lang="ru-RU" sz="2000" dirty="0" err="1" smtClean="0"/>
              <a:t>вітрового</a:t>
            </a:r>
            <a:r>
              <a:rPr lang="ru-RU" sz="2000" dirty="0" smtClean="0"/>
              <a:t> потоку </a:t>
            </a:r>
            <a:r>
              <a:rPr lang="ru-RU" sz="2000" dirty="0" err="1" smtClean="0"/>
              <a:t>повітря</a:t>
            </a:r>
            <a:r>
              <a:rPr lang="ru-RU" sz="2000" dirty="0" smtClean="0"/>
              <a:t>, </a:t>
            </a:r>
            <a:r>
              <a:rPr lang="ru-RU" sz="2000" dirty="0" err="1" smtClean="0"/>
              <a:t>спрямованого</a:t>
            </a:r>
            <a:r>
              <a:rPr lang="ru-RU" sz="2000" dirty="0" smtClean="0"/>
              <a:t> на </a:t>
            </a:r>
            <a:r>
              <a:rPr lang="ru-RU" sz="2000" dirty="0" err="1" smtClean="0"/>
              <a:t>будівлі</a:t>
            </a:r>
            <a:r>
              <a:rPr lang="ru-RU" sz="2000" dirty="0" smtClean="0"/>
              <a:t> </a:t>
            </a:r>
            <a:r>
              <a:rPr lang="ru-RU" sz="2000" dirty="0" err="1" smtClean="0"/>
              <a:t>промислових</a:t>
            </a:r>
            <a:r>
              <a:rPr lang="ru-RU" sz="2000" dirty="0" smtClean="0"/>
              <a:t> </a:t>
            </a:r>
            <a:r>
              <a:rPr lang="ru-RU" sz="2000" dirty="0" err="1" smtClean="0"/>
              <a:t>підприємств</a:t>
            </a:r>
            <a:r>
              <a:rPr lang="ru-RU" sz="2000" dirty="0" smtClean="0"/>
              <a:t>, над </a:t>
            </a:r>
            <a:r>
              <a:rPr lang="ru-RU" sz="2000" dirty="0" err="1" smtClean="0"/>
              <a:t>дахами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за </a:t>
            </a:r>
            <a:r>
              <a:rPr lang="ru-RU" sz="2000" dirty="0" err="1" smtClean="0"/>
              <a:t>будівлями</a:t>
            </a:r>
            <a:r>
              <a:rPr lang="ru-RU" sz="2000" dirty="0" smtClean="0"/>
              <a:t> </a:t>
            </a:r>
            <a:r>
              <a:rPr lang="ru-RU" sz="2000" dirty="0" err="1" smtClean="0"/>
              <a:t>утворюється</a:t>
            </a:r>
            <a:r>
              <a:rPr lang="ru-RU" sz="2000" dirty="0" smtClean="0"/>
              <a:t> область </a:t>
            </a:r>
            <a:r>
              <a:rPr lang="ru-RU" sz="2000" dirty="0" err="1" smtClean="0"/>
              <a:t>зниженого</a:t>
            </a:r>
            <a:r>
              <a:rPr lang="ru-RU" sz="2000" dirty="0" smtClean="0"/>
              <a:t> </a:t>
            </a:r>
            <a:r>
              <a:rPr lang="ru-RU" sz="2000" dirty="0" err="1" smtClean="0"/>
              <a:t>тиску</a:t>
            </a:r>
            <a:r>
              <a:rPr lang="ru-RU" sz="2000" dirty="0" smtClean="0"/>
              <a:t>, яка </a:t>
            </a:r>
            <a:r>
              <a:rPr lang="ru-RU" sz="2000" dirty="0" err="1" smtClean="0"/>
              <a:t>називається</a:t>
            </a:r>
            <a:r>
              <a:rPr lang="ru-RU" sz="2000" dirty="0" smtClean="0"/>
              <a:t> зоною </a:t>
            </a:r>
            <a:r>
              <a:rPr lang="ru-RU" sz="2000" dirty="0" err="1" smtClean="0"/>
              <a:t>аеродинамічної</a:t>
            </a:r>
            <a:r>
              <a:rPr lang="ru-RU" sz="2000" dirty="0" smtClean="0"/>
              <a:t> </a:t>
            </a:r>
            <a:r>
              <a:rPr lang="ru-RU" sz="2000" dirty="0" err="1" smtClean="0"/>
              <a:t>тіні</a:t>
            </a:r>
            <a:r>
              <a:rPr lang="ru-RU" sz="2000" dirty="0" smtClean="0"/>
              <a:t> (рис. 4.2). </a:t>
            </a:r>
            <a:r>
              <a:rPr lang="ru-RU" sz="2000" dirty="0" err="1" smtClean="0"/>
              <a:t>Всередині</a:t>
            </a:r>
            <a:r>
              <a:rPr lang="ru-RU" sz="2000" dirty="0" smtClean="0"/>
              <a:t> </a:t>
            </a:r>
            <a:r>
              <a:rPr lang="ru-RU" sz="2000" dirty="0" err="1" smtClean="0"/>
              <a:t>цієї</a:t>
            </a:r>
            <a:r>
              <a:rPr lang="ru-RU" sz="2000" dirty="0" smtClean="0"/>
              <a:t> </a:t>
            </a:r>
            <a:r>
              <a:rPr lang="ru-RU" sz="2000" dirty="0" err="1" smtClean="0"/>
              <a:t>зони</a:t>
            </a:r>
            <a:r>
              <a:rPr lang="ru-RU" sz="2000" dirty="0" smtClean="0"/>
              <a:t> </a:t>
            </a:r>
            <a:r>
              <a:rPr lang="ru-RU" sz="2000" dirty="0" err="1" smtClean="0"/>
              <a:t>виникає</a:t>
            </a:r>
            <a:r>
              <a:rPr lang="ru-RU" sz="2000" dirty="0" smtClean="0"/>
              <a:t> </a:t>
            </a:r>
            <a:r>
              <a:rPr lang="ru-RU" sz="2000" dirty="0" err="1" smtClean="0"/>
              <a:t>циркуляція</a:t>
            </a:r>
            <a:r>
              <a:rPr lang="ru-RU" sz="2000" dirty="0" smtClean="0"/>
              <a:t> </a:t>
            </a:r>
            <a:r>
              <a:rPr lang="ru-RU" sz="2000" dirty="0" err="1" smtClean="0"/>
              <a:t>повітря</a:t>
            </a:r>
            <a:r>
              <a:rPr lang="ru-RU" sz="2000" dirty="0" smtClean="0"/>
              <a:t>, у </a:t>
            </a:r>
            <a:r>
              <a:rPr lang="ru-RU" sz="2000" dirty="0" err="1" smtClean="0"/>
              <a:t>результаті</a:t>
            </a:r>
            <a:r>
              <a:rPr lang="ru-RU" sz="2000" dirty="0" smtClean="0"/>
              <a:t> </a:t>
            </a:r>
            <a:r>
              <a:rPr lang="ru-RU" sz="2000" dirty="0" err="1" smtClean="0"/>
              <a:t>якої</a:t>
            </a:r>
            <a:r>
              <a:rPr lang="ru-RU" sz="2000" dirty="0" smtClean="0"/>
              <a:t> в зону </a:t>
            </a:r>
            <a:r>
              <a:rPr lang="ru-RU" sz="2000" dirty="0" err="1" smtClean="0"/>
              <a:t>затягується</a:t>
            </a:r>
            <a:r>
              <a:rPr lang="ru-RU" sz="2000" dirty="0" smtClean="0"/>
              <a:t> пил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газові</a:t>
            </a:r>
            <a:r>
              <a:rPr lang="ru-RU" sz="2000" dirty="0" smtClean="0"/>
              <a:t> </a:t>
            </a:r>
            <a:r>
              <a:rPr lang="ru-RU" sz="2000" dirty="0" err="1" smtClean="0"/>
              <a:t>викиди</a:t>
            </a:r>
            <a:r>
              <a:rPr lang="ru-RU" sz="2000" dirty="0" smtClean="0"/>
              <a:t>.</a:t>
            </a:r>
          </a:p>
          <a:p>
            <a:pPr algn="just"/>
            <a:r>
              <a:rPr lang="ru-RU" sz="2000" dirty="0" smtClean="0"/>
              <a:t>Тому </a:t>
            </a:r>
            <a:r>
              <a:rPr lang="ru-RU" sz="2000" dirty="0" err="1" smtClean="0"/>
              <a:t>всі</a:t>
            </a:r>
            <a:r>
              <a:rPr lang="ru-RU" sz="2000" dirty="0" smtClean="0"/>
              <a:t> </a:t>
            </a:r>
            <a:r>
              <a:rPr lang="ru-RU" sz="2000" dirty="0" err="1" smtClean="0"/>
              <a:t>організовані</a:t>
            </a:r>
            <a:r>
              <a:rPr lang="ru-RU" sz="2000" dirty="0" smtClean="0"/>
              <a:t> </a:t>
            </a:r>
            <a:r>
              <a:rPr lang="ru-RU" sz="2000" dirty="0" err="1" smtClean="0"/>
              <a:t>викиди</a:t>
            </a:r>
            <a:r>
              <a:rPr lang="ru-RU" sz="2000" dirty="0" smtClean="0"/>
              <a:t> </a:t>
            </a:r>
            <a:r>
              <a:rPr lang="ru-RU" sz="2000" dirty="0" err="1" smtClean="0"/>
              <a:t>слід</a:t>
            </a:r>
            <a:r>
              <a:rPr lang="ru-RU" sz="2000" dirty="0" smtClean="0"/>
              <a:t> </a:t>
            </a:r>
            <a:r>
              <a:rPr lang="ru-RU" sz="2000" dirty="0" err="1" smtClean="0"/>
              <a:t>направляти</a:t>
            </a:r>
            <a:r>
              <a:rPr lang="ru-RU" sz="2000" dirty="0" smtClean="0"/>
              <a:t> </a:t>
            </a:r>
            <a:r>
              <a:rPr lang="ru-RU" sz="2000" dirty="0" err="1" smtClean="0"/>
              <a:t>вище</a:t>
            </a:r>
            <a:r>
              <a:rPr lang="ru-RU" sz="2000" dirty="0" smtClean="0"/>
              <a:t> </a:t>
            </a:r>
            <a:r>
              <a:rPr lang="ru-RU" sz="2000" dirty="0" err="1" smtClean="0"/>
              <a:t>від</a:t>
            </a:r>
            <a:r>
              <a:rPr lang="ru-RU" sz="2000" dirty="0" smtClean="0"/>
              <a:t> </a:t>
            </a:r>
            <a:r>
              <a:rPr lang="ru-RU" sz="2000" dirty="0" err="1" smtClean="0"/>
              <a:t>цієї</a:t>
            </a:r>
            <a:r>
              <a:rPr lang="ru-RU" sz="2000" dirty="0" smtClean="0"/>
              <a:t> </a:t>
            </a:r>
            <a:r>
              <a:rPr lang="ru-RU" sz="2000" dirty="0" err="1" smtClean="0"/>
              <a:t>зони</a:t>
            </a:r>
            <a:r>
              <a:rPr lang="ru-RU" sz="2000" dirty="0" smtClean="0"/>
              <a:t>, </a:t>
            </a:r>
            <a:r>
              <a:rPr lang="ru-RU" sz="2000" dirty="0" err="1" smtClean="0"/>
              <a:t>тоді</a:t>
            </a:r>
            <a:r>
              <a:rPr lang="ru-RU" sz="2000" dirty="0" smtClean="0"/>
              <a:t> </a:t>
            </a:r>
            <a:r>
              <a:rPr lang="ru-RU" sz="2000" dirty="0" err="1" smtClean="0"/>
              <a:t>приземні</a:t>
            </a:r>
            <a:r>
              <a:rPr lang="ru-RU" sz="2000" dirty="0" smtClean="0"/>
              <a:t> </a:t>
            </a:r>
            <a:r>
              <a:rPr lang="ru-RU" sz="2000" dirty="0" err="1" smtClean="0"/>
              <a:t>концентрації</a:t>
            </a:r>
            <a:r>
              <a:rPr lang="ru-RU" sz="2000" dirty="0" smtClean="0"/>
              <a:t> </a:t>
            </a:r>
            <a:r>
              <a:rPr lang="ru-RU" sz="2000" dirty="0" err="1" smtClean="0"/>
              <a:t>шкідливих</a:t>
            </a:r>
            <a:r>
              <a:rPr lang="ru-RU" sz="2000" dirty="0" smtClean="0"/>
              <a:t> </a:t>
            </a:r>
            <a:r>
              <a:rPr lang="ru-RU" sz="2000" dirty="0" err="1" smtClean="0"/>
              <a:t>речовин</a:t>
            </a:r>
            <a:r>
              <a:rPr lang="ru-RU" sz="2000" dirty="0" smtClean="0"/>
              <a:t> </a:t>
            </a:r>
            <a:r>
              <a:rPr lang="ru-RU" sz="2000" dirty="0" err="1" smtClean="0"/>
              <a:t>зменшуються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приблизно</a:t>
            </a:r>
            <a:r>
              <a:rPr lang="ru-RU" sz="2000" dirty="0" smtClean="0"/>
              <a:t> в 6 </a:t>
            </a:r>
            <a:r>
              <a:rPr lang="ru-RU" sz="2000" dirty="0" err="1" smtClean="0"/>
              <a:t>разів</a:t>
            </a:r>
            <a:r>
              <a:rPr lang="ru-RU" sz="2000" dirty="0" smtClean="0"/>
              <a:t>.</a:t>
            </a:r>
            <a:endParaRPr sz="4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41738" y="294290"/>
            <a:ext cx="8650014" cy="2154620"/>
          </a:xfrm>
        </p:spPr>
        <p:txBody>
          <a:bodyPr>
            <a:noAutofit/>
          </a:bodyPr>
          <a:lstStyle/>
          <a:p>
            <a:r>
              <a:rPr lang="ru-RU" sz="1600" dirty="0" err="1" smtClean="0"/>
              <a:t>Останнім</a:t>
            </a:r>
            <a:r>
              <a:rPr lang="ru-RU" sz="1600" dirty="0" smtClean="0"/>
              <a:t> часом усе </a:t>
            </a:r>
            <a:r>
              <a:rPr lang="ru-RU" sz="1600" dirty="0" err="1" smtClean="0"/>
              <a:t>ширше</a:t>
            </a:r>
            <a:r>
              <a:rPr lang="ru-RU" sz="1600" dirty="0" smtClean="0"/>
              <a:t> </a:t>
            </a:r>
            <a:r>
              <a:rPr lang="ru-RU" sz="1600" dirty="0" err="1" smtClean="0"/>
              <a:t>застосовують</a:t>
            </a:r>
            <a:r>
              <a:rPr lang="ru-RU" sz="1600" dirty="0" smtClean="0"/>
              <a:t> так званий </a:t>
            </a:r>
            <a:r>
              <a:rPr lang="ru-RU" sz="1600" dirty="0" err="1" smtClean="0"/>
              <a:t>факельний</a:t>
            </a:r>
            <a:r>
              <a:rPr lang="ru-RU" sz="1600" dirty="0" smtClean="0"/>
              <a:t> </a:t>
            </a:r>
            <a:r>
              <a:rPr lang="ru-RU" sz="1600" dirty="0" err="1" smtClean="0"/>
              <a:t>викид</a:t>
            </a:r>
            <a:r>
              <a:rPr lang="ru-RU" sz="1600" dirty="0" smtClean="0"/>
              <a:t> </a:t>
            </a:r>
            <a:r>
              <a:rPr lang="ru-RU" sz="1600" dirty="0" err="1" smtClean="0"/>
              <a:t>шкідливих</a:t>
            </a:r>
            <a:r>
              <a:rPr lang="ru-RU" sz="1600" dirty="0" smtClean="0"/>
              <a:t> </a:t>
            </a:r>
            <a:r>
              <a:rPr lang="ru-RU" sz="1600" dirty="0" err="1" smtClean="0"/>
              <a:t>речовин</a:t>
            </a:r>
            <a:r>
              <a:rPr lang="ru-RU" sz="1600" dirty="0" smtClean="0"/>
              <a:t> (</a:t>
            </a:r>
            <a:r>
              <a:rPr lang="ru-RU" sz="1600" dirty="0" err="1" smtClean="0"/>
              <a:t>позиція</a:t>
            </a:r>
            <a:r>
              <a:rPr lang="ru-RU" sz="1600" dirty="0" smtClean="0"/>
              <a:t> 4 на рис. 4.2), </a:t>
            </a:r>
            <a:r>
              <a:rPr lang="ru-RU" sz="1600" dirty="0" err="1" smtClean="0"/>
              <a:t>який</a:t>
            </a:r>
            <a:r>
              <a:rPr lang="ru-RU" sz="1600" dirty="0" smtClean="0"/>
              <a:t> </a:t>
            </a:r>
            <a:r>
              <a:rPr lang="ru-RU" sz="1600" dirty="0" err="1" smtClean="0"/>
              <a:t>полягає</a:t>
            </a:r>
            <a:r>
              <a:rPr lang="ru-RU" sz="1600" dirty="0" smtClean="0"/>
              <a:t> в тому, </a:t>
            </a:r>
            <a:r>
              <a:rPr lang="ru-RU" sz="1600" dirty="0" err="1" smtClean="0"/>
              <a:t>що</a:t>
            </a:r>
            <a:r>
              <a:rPr lang="ru-RU" sz="1600" dirty="0" smtClean="0"/>
              <a:t> </a:t>
            </a:r>
            <a:r>
              <a:rPr lang="ru-RU" sz="1600" dirty="0" err="1" smtClean="0"/>
              <a:t>вихлопний</a:t>
            </a:r>
            <a:r>
              <a:rPr lang="ru-RU" sz="1600" dirty="0" smtClean="0"/>
              <a:t> </a:t>
            </a:r>
            <a:r>
              <a:rPr lang="ru-RU" sz="1600" dirty="0" err="1" smtClean="0"/>
              <a:t>струмінь</a:t>
            </a:r>
            <a:r>
              <a:rPr lang="ru-RU" sz="1600" dirty="0" smtClean="0"/>
              <a:t> </a:t>
            </a:r>
            <a:r>
              <a:rPr lang="ru-RU" sz="1600" dirty="0" err="1" smtClean="0"/>
              <a:t>викиду</a:t>
            </a:r>
            <a:r>
              <a:rPr lang="ru-RU" sz="1600" dirty="0" smtClean="0"/>
              <a:t> </a:t>
            </a:r>
            <a:r>
              <a:rPr lang="ru-RU" sz="1600" dirty="0" err="1" smtClean="0"/>
              <a:t>під</a:t>
            </a:r>
            <a:r>
              <a:rPr lang="ru-RU" sz="1600" dirty="0" smtClean="0"/>
              <a:t> </a:t>
            </a:r>
            <a:r>
              <a:rPr lang="ru-RU" sz="1600" dirty="0" err="1" smtClean="0"/>
              <a:t>підвищеним</a:t>
            </a:r>
            <a:r>
              <a:rPr lang="ru-RU" sz="1600" dirty="0" smtClean="0"/>
              <a:t> </a:t>
            </a:r>
            <a:r>
              <a:rPr lang="ru-RU" sz="1600" dirty="0" err="1" smtClean="0"/>
              <a:t>тиском</a:t>
            </a:r>
            <a:r>
              <a:rPr lang="ru-RU" sz="1600" dirty="0" smtClean="0"/>
              <a:t> </a:t>
            </a:r>
            <a:r>
              <a:rPr lang="ru-RU" sz="1600" dirty="0" err="1" smtClean="0"/>
              <a:t>спрямовують</a:t>
            </a:r>
            <a:r>
              <a:rPr lang="ru-RU" sz="1600" dirty="0" smtClean="0"/>
              <a:t> </a:t>
            </a:r>
            <a:r>
              <a:rPr lang="ru-RU" sz="1600" dirty="0" err="1" smtClean="0"/>
              <a:t>угору</a:t>
            </a:r>
            <a:r>
              <a:rPr lang="ru-RU" sz="1600" dirty="0" smtClean="0"/>
              <a:t> </a:t>
            </a:r>
            <a:r>
              <a:rPr lang="ru-RU" sz="1600" dirty="0" err="1" smtClean="0"/>
              <a:t>зі</a:t>
            </a:r>
            <a:r>
              <a:rPr lang="ru-RU" sz="1600" dirty="0" smtClean="0"/>
              <a:t> </a:t>
            </a:r>
            <a:r>
              <a:rPr lang="ru-RU" sz="1600" dirty="0" err="1" smtClean="0"/>
              <a:t>швидкістю</a:t>
            </a:r>
            <a:r>
              <a:rPr lang="ru-RU" sz="1600" dirty="0" smtClean="0"/>
              <a:t> 15–40 м/с</a:t>
            </a:r>
            <a:r>
              <a:rPr lang="ru-RU" sz="1600" dirty="0" smtClean="0"/>
              <a:t>, при </a:t>
            </a:r>
            <a:r>
              <a:rPr lang="ru-RU" sz="1600" dirty="0" err="1" smtClean="0"/>
              <a:t>цьому</a:t>
            </a:r>
            <a:r>
              <a:rPr lang="ru-RU" sz="1600" dirty="0" smtClean="0"/>
              <a:t> </a:t>
            </a:r>
            <a:r>
              <a:rPr lang="ru-RU" sz="1600" dirty="0" err="1" smtClean="0"/>
              <a:t>струмінь</a:t>
            </a:r>
            <a:r>
              <a:rPr lang="ru-RU" sz="1600" dirty="0" smtClean="0"/>
              <a:t> </a:t>
            </a:r>
            <a:r>
              <a:rPr lang="ru-RU" sz="1600" dirty="0" err="1" smtClean="0"/>
              <a:t>досягає</a:t>
            </a:r>
            <a:r>
              <a:rPr lang="ru-RU" sz="1600" dirty="0" smtClean="0"/>
              <a:t> </a:t>
            </a:r>
            <a:r>
              <a:rPr lang="ru-RU" sz="1600" dirty="0" err="1" smtClean="0"/>
              <a:t>висоти</a:t>
            </a:r>
            <a:r>
              <a:rPr lang="ru-RU" sz="1600" dirty="0" smtClean="0"/>
              <a:t> 60 м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більше</a:t>
            </a:r>
            <a:r>
              <a:rPr lang="ru-RU" sz="1600" dirty="0" smtClean="0"/>
              <a:t>, </a:t>
            </a:r>
            <a:r>
              <a:rPr lang="ru-RU" sz="1600" dirty="0" err="1" smtClean="0"/>
              <a:t>що</a:t>
            </a:r>
            <a:r>
              <a:rPr lang="ru-RU" sz="1600" dirty="0" smtClean="0"/>
              <a:t> </a:t>
            </a:r>
            <a:r>
              <a:rPr lang="ru-RU" sz="1600" dirty="0" err="1" smtClean="0"/>
              <a:t>забезпечує</a:t>
            </a:r>
            <a:r>
              <a:rPr lang="ru-RU" sz="1600" dirty="0" smtClean="0"/>
              <a:t> </a:t>
            </a:r>
            <a:r>
              <a:rPr lang="ru-RU" sz="1600" dirty="0" err="1" smtClean="0"/>
              <a:t>краще</a:t>
            </a:r>
            <a:r>
              <a:rPr lang="ru-RU" sz="1600" dirty="0" smtClean="0"/>
              <a:t> </a:t>
            </a:r>
            <a:r>
              <a:rPr lang="ru-RU" sz="1600" dirty="0" err="1" smtClean="0"/>
              <a:t>розсіювання</a:t>
            </a:r>
            <a:r>
              <a:rPr lang="ru-RU" sz="1600" dirty="0" smtClean="0"/>
              <a:t> </a:t>
            </a:r>
            <a:r>
              <a:rPr lang="ru-RU" sz="1600" dirty="0" err="1" smtClean="0"/>
              <a:t>забруднюючих</a:t>
            </a:r>
            <a:r>
              <a:rPr lang="ru-RU" sz="1600" dirty="0" smtClean="0"/>
              <a:t> </a:t>
            </a:r>
            <a:r>
              <a:rPr lang="ru-RU" sz="1600" dirty="0" err="1" smtClean="0"/>
              <a:t>речовин</a:t>
            </a:r>
            <a:r>
              <a:rPr lang="ru-RU" sz="1600" dirty="0" smtClean="0"/>
              <a:t>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зниження</a:t>
            </a:r>
            <a:r>
              <a:rPr lang="ru-RU" sz="1600" dirty="0" smtClean="0"/>
              <a:t> </a:t>
            </a:r>
            <a:r>
              <a:rPr lang="ru-RU" sz="1600" dirty="0" err="1" smtClean="0"/>
              <a:t>їх</a:t>
            </a:r>
            <a:r>
              <a:rPr lang="ru-RU" sz="1600" dirty="0" smtClean="0"/>
              <a:t> </a:t>
            </a:r>
            <a:r>
              <a:rPr lang="ru-RU" sz="1600" dirty="0" err="1" smtClean="0"/>
              <a:t>концентрації</a:t>
            </a:r>
            <a:r>
              <a:rPr lang="ru-RU" sz="1600" dirty="0" smtClean="0"/>
              <a:t> до </a:t>
            </a:r>
            <a:r>
              <a:rPr lang="ru-RU" sz="1600" dirty="0" err="1" smtClean="0"/>
              <a:t>допустимої</a:t>
            </a:r>
            <a:r>
              <a:rPr lang="ru-RU" sz="1600" dirty="0" smtClean="0"/>
              <a:t>.</a:t>
            </a:r>
          </a:p>
          <a:p>
            <a:r>
              <a:rPr lang="ru-RU" sz="1600" dirty="0" smtClean="0"/>
              <a:t>Для того, </a:t>
            </a:r>
            <a:r>
              <a:rPr lang="ru-RU" sz="1600" dirty="0" err="1" smtClean="0"/>
              <a:t>щоб</a:t>
            </a:r>
            <a:r>
              <a:rPr lang="ru-RU" sz="1600" dirty="0" smtClean="0"/>
              <a:t> </a:t>
            </a:r>
            <a:r>
              <a:rPr lang="ru-RU" sz="1600" dirty="0" err="1" smtClean="0"/>
              <a:t>концентрація</a:t>
            </a:r>
            <a:r>
              <a:rPr lang="ru-RU" sz="1600" dirty="0" smtClean="0"/>
              <a:t> </a:t>
            </a:r>
            <a:r>
              <a:rPr lang="ru-RU" sz="1600" dirty="0" err="1" smtClean="0"/>
              <a:t>шкідливої</a:t>
            </a:r>
            <a:r>
              <a:rPr lang="ru-RU" sz="1600" dirty="0" smtClean="0"/>
              <a:t> </a:t>
            </a:r>
            <a:r>
              <a:rPr lang="ru-RU" sz="1600" dirty="0" err="1" smtClean="0"/>
              <a:t>речовини</a:t>
            </a:r>
            <a:r>
              <a:rPr lang="ru-RU" sz="1600" dirty="0" smtClean="0"/>
              <a:t> у приземному </a:t>
            </a:r>
            <a:r>
              <a:rPr lang="ru-RU" sz="1600" dirty="0" err="1" smtClean="0"/>
              <a:t>шарі</a:t>
            </a:r>
            <a:r>
              <a:rPr lang="ru-RU" sz="1600" dirty="0" smtClean="0"/>
              <a:t> </a:t>
            </a:r>
            <a:r>
              <a:rPr lang="ru-RU" sz="1600" dirty="0" err="1" smtClean="0"/>
              <a:t>атмосфери</a:t>
            </a:r>
            <a:r>
              <a:rPr lang="ru-RU" sz="1600" dirty="0" smtClean="0"/>
              <a:t> </a:t>
            </a:r>
            <a:r>
              <a:rPr lang="ru-RU" sz="1600" dirty="0" smtClean="0"/>
              <a:t>не </a:t>
            </a:r>
            <a:r>
              <a:rPr lang="ru-RU" sz="1600" dirty="0" err="1" smtClean="0"/>
              <a:t>перевищувала</a:t>
            </a:r>
            <a:r>
              <a:rPr lang="ru-RU" sz="1600" dirty="0" smtClean="0"/>
              <a:t> </a:t>
            </a:r>
            <a:r>
              <a:rPr lang="ru-RU" sz="1600" dirty="0" err="1" smtClean="0"/>
              <a:t>гранично</a:t>
            </a:r>
            <a:r>
              <a:rPr lang="ru-RU" sz="1600" dirty="0" smtClean="0"/>
              <a:t> </a:t>
            </a:r>
            <a:r>
              <a:rPr lang="ru-RU" sz="1600" dirty="0" err="1" smtClean="0"/>
              <a:t>допустиму</a:t>
            </a:r>
            <a:r>
              <a:rPr lang="ru-RU" sz="1600" dirty="0" smtClean="0"/>
              <a:t> </a:t>
            </a:r>
            <a:r>
              <a:rPr lang="ru-RU" sz="1600" dirty="0" err="1" smtClean="0"/>
              <a:t>максимальну</a:t>
            </a:r>
            <a:r>
              <a:rPr lang="ru-RU" sz="1600" dirty="0" smtClean="0"/>
              <a:t> </a:t>
            </a:r>
            <a:r>
              <a:rPr lang="ru-RU" sz="1600" dirty="0" err="1" smtClean="0"/>
              <a:t>разову</a:t>
            </a:r>
            <a:r>
              <a:rPr lang="ru-RU" sz="1600" dirty="0" smtClean="0"/>
              <a:t> </a:t>
            </a:r>
            <a:r>
              <a:rPr lang="ru-RU" sz="1600" dirty="0" err="1" smtClean="0"/>
              <a:t>концентрацію</a:t>
            </a:r>
            <a:r>
              <a:rPr lang="ru-RU" sz="1600" dirty="0" smtClean="0"/>
              <a:t> </a:t>
            </a:r>
            <a:r>
              <a:rPr lang="ru-RU" sz="1600" dirty="0" err="1" smtClean="0"/>
              <a:t>пилогазові</a:t>
            </a:r>
            <a:r>
              <a:rPr lang="ru-RU" sz="1600" dirty="0" smtClean="0"/>
              <a:t> </a:t>
            </a:r>
            <a:r>
              <a:rPr lang="ru-RU" sz="1600" dirty="0" err="1" smtClean="0"/>
              <a:t>викиди</a:t>
            </a:r>
            <a:r>
              <a:rPr lang="ru-RU" sz="1600" dirty="0" smtClean="0"/>
              <a:t> </a:t>
            </a:r>
            <a:r>
              <a:rPr lang="ru-RU" sz="1600" dirty="0" err="1" smtClean="0"/>
              <a:t>розсіюються</a:t>
            </a:r>
            <a:r>
              <a:rPr lang="ru-RU" sz="1600" dirty="0" smtClean="0"/>
              <a:t> в </a:t>
            </a:r>
            <a:r>
              <a:rPr lang="ru-RU" sz="1600" dirty="0" err="1" smtClean="0"/>
              <a:t>атмосфері</a:t>
            </a:r>
            <a:r>
              <a:rPr lang="ru-RU" sz="1600" dirty="0" smtClean="0"/>
              <a:t> за </a:t>
            </a:r>
            <a:r>
              <a:rPr lang="ru-RU" sz="1600" dirty="0" err="1" smtClean="0"/>
              <a:t>допомогою</a:t>
            </a:r>
            <a:r>
              <a:rPr lang="ru-RU" sz="1600" dirty="0" smtClean="0"/>
              <a:t> </a:t>
            </a:r>
            <a:r>
              <a:rPr lang="ru-RU" sz="1600" dirty="0" err="1" smtClean="0"/>
              <a:t>висотних</a:t>
            </a:r>
            <a:r>
              <a:rPr lang="ru-RU" sz="1600" dirty="0" smtClean="0"/>
              <a:t> труб.</a:t>
            </a:r>
            <a:endParaRPr lang="ru-RU" sz="1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07037" y="2337220"/>
            <a:ext cx="5833382" cy="2544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2515" y="336331"/>
            <a:ext cx="7505700" cy="3997290"/>
          </a:xfrm>
        </p:spPr>
        <p:txBody>
          <a:bodyPr>
            <a:noAutofit/>
          </a:bodyPr>
          <a:lstStyle/>
          <a:p>
            <a:r>
              <a:rPr lang="ru-RU" sz="1800" dirty="0" err="1" smtClean="0"/>
              <a:t>Зі</a:t>
            </a:r>
            <a:r>
              <a:rPr lang="ru-RU" sz="1800" dirty="0" smtClean="0"/>
              <a:t> </a:t>
            </a:r>
            <a:r>
              <a:rPr lang="ru-RU" sz="1800" dirty="0" err="1" smtClean="0"/>
              <a:t>збільшенням</a:t>
            </a:r>
            <a:r>
              <a:rPr lang="ru-RU" sz="1800" dirty="0" smtClean="0"/>
              <a:t> </a:t>
            </a:r>
            <a:r>
              <a:rPr lang="ru-RU" sz="1800" dirty="0" err="1" smtClean="0"/>
              <a:t>висоти</a:t>
            </a:r>
            <a:r>
              <a:rPr lang="ru-RU" sz="1800" dirty="0" smtClean="0"/>
              <a:t> </a:t>
            </a:r>
            <a:r>
              <a:rPr lang="ru-RU" sz="1800" dirty="0" err="1" smtClean="0"/>
              <a:t>викиду</a:t>
            </a:r>
            <a:r>
              <a:rPr lang="ru-RU" sz="1800" dirty="0" smtClean="0"/>
              <a:t> </a:t>
            </a:r>
            <a:r>
              <a:rPr lang="ru-RU" sz="1800" dirty="0" err="1" smtClean="0"/>
              <a:t>ступінь</a:t>
            </a:r>
            <a:r>
              <a:rPr lang="ru-RU" sz="1800" dirty="0" smtClean="0"/>
              <a:t> </a:t>
            </a:r>
            <a:r>
              <a:rPr lang="ru-RU" sz="1800" dirty="0" err="1" smtClean="0"/>
              <a:t>розсіювання</a:t>
            </a:r>
            <a:r>
              <a:rPr lang="ru-RU" sz="1800" dirty="0" smtClean="0"/>
              <a:t> </a:t>
            </a:r>
            <a:r>
              <a:rPr lang="ru-RU" sz="1800" dirty="0" err="1" smtClean="0"/>
              <a:t>забруднюючих</a:t>
            </a:r>
            <a:r>
              <a:rPr lang="ru-RU" sz="1800" dirty="0" smtClean="0"/>
              <a:t> </a:t>
            </a:r>
            <a:r>
              <a:rPr lang="ru-RU" sz="1800" dirty="0" err="1" smtClean="0"/>
              <a:t>речовин</a:t>
            </a:r>
            <a:r>
              <a:rPr lang="ru-RU" sz="1800" dirty="0" smtClean="0"/>
              <a:t> </a:t>
            </a:r>
            <a:r>
              <a:rPr lang="ru-RU" sz="1800" dirty="0" err="1" smtClean="0"/>
              <a:t>зростає</a:t>
            </a:r>
            <a:r>
              <a:rPr lang="ru-RU" sz="1800" dirty="0" smtClean="0"/>
              <a:t>, </a:t>
            </a:r>
            <a:r>
              <a:rPr lang="ru-RU" sz="1800" dirty="0" err="1" smtClean="0"/>
              <a:t>їх</a:t>
            </a:r>
            <a:r>
              <a:rPr lang="ru-RU" sz="1800" dirty="0" smtClean="0"/>
              <a:t> </a:t>
            </a:r>
            <a:r>
              <a:rPr lang="ru-RU" sz="1800" dirty="0" err="1" smtClean="0"/>
              <a:t>концентрація</a:t>
            </a:r>
            <a:r>
              <a:rPr lang="ru-RU" sz="1800" dirty="0" smtClean="0"/>
              <a:t> </a:t>
            </a:r>
            <a:r>
              <a:rPr lang="ru-RU" sz="1800" dirty="0" err="1" smtClean="0"/>
              <a:t>знижується</a:t>
            </a:r>
            <a:r>
              <a:rPr lang="ru-RU" sz="1800" dirty="0" smtClean="0"/>
              <a:t> </a:t>
            </a:r>
            <a:r>
              <a:rPr lang="ru-RU" sz="1800" dirty="0" err="1" smtClean="0"/>
              <a:t>і</a:t>
            </a:r>
            <a:r>
              <a:rPr lang="ru-RU" sz="1800" dirty="0" smtClean="0"/>
              <a:t> </a:t>
            </a:r>
            <a:r>
              <a:rPr lang="ru-RU" sz="1800" dirty="0" err="1" smtClean="0"/>
              <a:t>може</a:t>
            </a:r>
            <a:r>
              <a:rPr lang="ru-RU" sz="1800" dirty="0" smtClean="0"/>
              <a:t> бути </a:t>
            </a:r>
            <a:r>
              <a:rPr lang="ru-RU" sz="1800" dirty="0" err="1" smtClean="0"/>
              <a:t>зменшена</a:t>
            </a:r>
            <a:r>
              <a:rPr lang="ru-RU" sz="1800" dirty="0" smtClean="0"/>
              <a:t> до </a:t>
            </a:r>
            <a:r>
              <a:rPr lang="ru-RU" sz="1800" dirty="0" err="1" smtClean="0"/>
              <a:t>гранично</a:t>
            </a:r>
            <a:r>
              <a:rPr lang="ru-RU" sz="1800" dirty="0" smtClean="0"/>
              <a:t> </a:t>
            </a:r>
            <a:r>
              <a:rPr lang="ru-RU" sz="1800" dirty="0" err="1" smtClean="0"/>
              <a:t>допустимої</a:t>
            </a:r>
            <a:r>
              <a:rPr lang="ru-RU" sz="1800" dirty="0" smtClean="0"/>
              <a:t>. Тому </a:t>
            </a:r>
            <a:r>
              <a:rPr lang="ru-RU" sz="1800" dirty="0" err="1" smtClean="0"/>
              <a:t>високі</a:t>
            </a:r>
            <a:r>
              <a:rPr lang="ru-RU" sz="1800" dirty="0" smtClean="0"/>
              <a:t> труби </a:t>
            </a:r>
            <a:r>
              <a:rPr lang="ru-RU" sz="1800" dirty="0" err="1" smtClean="0"/>
              <a:t>споруджують</a:t>
            </a:r>
            <a:r>
              <a:rPr lang="ru-RU" sz="1800" dirty="0" smtClean="0"/>
              <a:t>, </a:t>
            </a:r>
            <a:r>
              <a:rPr lang="ru-RU" sz="1800" dirty="0" err="1" smtClean="0"/>
              <a:t>переважно</a:t>
            </a:r>
            <a:r>
              <a:rPr lang="ru-RU" sz="1800" dirty="0" smtClean="0"/>
              <a:t>, для </a:t>
            </a:r>
            <a:r>
              <a:rPr lang="ru-RU" sz="1800" dirty="0" err="1" smtClean="0"/>
              <a:t>викиду</a:t>
            </a:r>
            <a:r>
              <a:rPr lang="ru-RU" sz="1800" dirty="0" smtClean="0"/>
              <a:t> </a:t>
            </a:r>
            <a:r>
              <a:rPr lang="ru-RU" sz="1800" dirty="0" err="1" smtClean="0"/>
              <a:t>димових</a:t>
            </a:r>
            <a:r>
              <a:rPr lang="ru-RU" sz="1800" dirty="0" smtClean="0"/>
              <a:t> </a:t>
            </a:r>
            <a:r>
              <a:rPr lang="ru-RU" sz="1800" dirty="0" err="1" smtClean="0"/>
              <a:t>газів</a:t>
            </a:r>
            <a:r>
              <a:rPr lang="ru-RU" sz="1800" dirty="0" smtClean="0"/>
              <a:t> </a:t>
            </a:r>
            <a:r>
              <a:rPr lang="ru-RU" sz="1800" dirty="0" err="1" smtClean="0"/>
              <a:t>теплоелектроцентралей</a:t>
            </a:r>
            <a:r>
              <a:rPr lang="ru-RU" sz="1800" dirty="0" smtClean="0"/>
              <a:t>. </a:t>
            </a:r>
            <a:r>
              <a:rPr lang="ru-RU" sz="1800" dirty="0" err="1" smtClean="0"/>
              <a:t>Будівництво</a:t>
            </a:r>
            <a:r>
              <a:rPr lang="ru-RU" sz="1800" dirty="0" smtClean="0"/>
              <a:t> </a:t>
            </a:r>
            <a:r>
              <a:rPr lang="ru-RU" sz="1800" dirty="0" err="1" smtClean="0"/>
              <a:t>високих</a:t>
            </a:r>
            <a:r>
              <a:rPr lang="ru-RU" sz="1800" dirty="0" smtClean="0"/>
              <a:t> труб </a:t>
            </a:r>
            <a:r>
              <a:rPr lang="ru-RU" sz="1800" dirty="0" err="1" smtClean="0"/>
              <a:t>є</a:t>
            </a:r>
            <a:r>
              <a:rPr lang="ru-RU" sz="1800" dirty="0" smtClean="0"/>
              <a:t> дорогим (</a:t>
            </a:r>
            <a:r>
              <a:rPr lang="ru-RU" sz="1800" dirty="0" err="1" smtClean="0"/>
              <a:t>вартість</a:t>
            </a:r>
            <a:r>
              <a:rPr lang="ru-RU" sz="1800" dirty="0" smtClean="0"/>
              <a:t> труби </a:t>
            </a:r>
            <a:r>
              <a:rPr lang="ru-RU" sz="1800" dirty="0" err="1" smtClean="0"/>
              <a:t>висотою</a:t>
            </a:r>
            <a:r>
              <a:rPr lang="ru-RU" sz="1800" dirty="0" smtClean="0"/>
              <a:t> </a:t>
            </a:r>
            <a:r>
              <a:rPr lang="ru-RU" sz="1800" dirty="0" smtClean="0"/>
              <a:t>120 </a:t>
            </a:r>
            <a:r>
              <a:rPr lang="ru-RU" sz="1800" i="1" dirty="0" smtClean="0"/>
              <a:t>м </a:t>
            </a:r>
            <a:r>
              <a:rPr lang="ru-RU" sz="1800" i="1" dirty="0" err="1" smtClean="0"/>
              <a:t>складає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близько</a:t>
            </a:r>
            <a:r>
              <a:rPr lang="ru-RU" sz="1800" i="1" dirty="0" smtClean="0"/>
              <a:t> 800 тис. $), </a:t>
            </a:r>
            <a:r>
              <a:rPr lang="ru-RU" sz="1800" i="1" dirty="0" err="1" smtClean="0"/>
              <a:t>і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їх</a:t>
            </a:r>
            <a:r>
              <a:rPr lang="ru-RU" sz="1800" i="1" dirty="0" smtClean="0"/>
              <a:t> </a:t>
            </a:r>
            <a:r>
              <a:rPr lang="ru-RU" sz="1800" i="1" dirty="0" err="1" smtClean="0">
                <a:solidFill>
                  <a:srgbClr val="FF0000"/>
                </a:solidFill>
              </a:rPr>
              <a:t>будують</a:t>
            </a:r>
            <a:r>
              <a:rPr lang="ru-RU" sz="1800" i="1" dirty="0" smtClean="0">
                <a:solidFill>
                  <a:srgbClr val="FF0000"/>
                </a:solidFill>
              </a:rPr>
              <a:t> </a:t>
            </a:r>
            <a:r>
              <a:rPr lang="ru-RU" sz="1800" i="1" dirty="0" err="1" smtClean="0">
                <a:solidFill>
                  <a:srgbClr val="FF0000"/>
                </a:solidFill>
              </a:rPr>
              <a:t>або</a:t>
            </a:r>
            <a:r>
              <a:rPr lang="ru-RU" sz="1800" i="1" dirty="0" smtClean="0">
                <a:solidFill>
                  <a:srgbClr val="FF0000"/>
                </a:solidFill>
              </a:rPr>
              <a:t> за </a:t>
            </a:r>
            <a:r>
              <a:rPr lang="ru-RU" sz="1800" i="1" dirty="0" err="1" smtClean="0">
                <a:solidFill>
                  <a:srgbClr val="FF0000"/>
                </a:solidFill>
              </a:rPr>
              <a:t>дуже</a:t>
            </a:r>
            <a:r>
              <a:rPr lang="ru-RU" sz="1800" i="1" dirty="0" smtClean="0">
                <a:solidFill>
                  <a:srgbClr val="FF0000"/>
                </a:solidFill>
              </a:rPr>
              <a:t> </a:t>
            </a:r>
            <a:r>
              <a:rPr lang="ru-RU" sz="1800" i="1" dirty="0" err="1" smtClean="0">
                <a:solidFill>
                  <a:srgbClr val="FF0000"/>
                </a:solidFill>
              </a:rPr>
              <a:t>значних</a:t>
            </a:r>
            <a:r>
              <a:rPr lang="ru-RU" sz="1800" i="1" dirty="0" smtClean="0">
                <a:solidFill>
                  <a:srgbClr val="FF0000"/>
                </a:solidFill>
              </a:rPr>
              <a:t> </a:t>
            </a:r>
            <a:r>
              <a:rPr lang="ru-RU" sz="1800" i="1" dirty="0" err="1" smtClean="0">
                <a:solidFill>
                  <a:srgbClr val="FF0000"/>
                </a:solidFill>
              </a:rPr>
              <a:t>викидів</a:t>
            </a:r>
            <a:r>
              <a:rPr lang="ru-RU" sz="1800" i="1" dirty="0" smtClean="0">
                <a:solidFill>
                  <a:srgbClr val="FF0000"/>
                </a:solidFill>
              </a:rPr>
              <a:t> </a:t>
            </a:r>
            <a:r>
              <a:rPr lang="ru-RU" sz="1800" dirty="0" err="1" smtClean="0">
                <a:solidFill>
                  <a:srgbClr val="FF0000"/>
                </a:solidFill>
              </a:rPr>
              <a:t>диму</a:t>
            </a:r>
            <a:r>
              <a:rPr lang="ru-RU" sz="1800" dirty="0" smtClean="0">
                <a:solidFill>
                  <a:srgbClr val="FF0000"/>
                </a:solidFill>
              </a:rPr>
              <a:t> </a:t>
            </a:r>
            <a:r>
              <a:rPr lang="ru-RU" sz="1800" dirty="0" err="1" smtClean="0">
                <a:solidFill>
                  <a:srgbClr val="FF0000"/>
                </a:solidFill>
              </a:rPr>
              <a:t>чи</a:t>
            </a:r>
            <a:r>
              <a:rPr lang="ru-RU" sz="1800" dirty="0" smtClean="0">
                <a:solidFill>
                  <a:srgbClr val="FF0000"/>
                </a:solidFill>
              </a:rPr>
              <a:t> газу, </a:t>
            </a:r>
            <a:r>
              <a:rPr lang="ru-RU" sz="1800" dirty="0" err="1" smtClean="0">
                <a:solidFill>
                  <a:srgbClr val="FF0000"/>
                </a:solidFill>
              </a:rPr>
              <a:t>або</a:t>
            </a:r>
            <a:r>
              <a:rPr lang="ru-RU" sz="1800" dirty="0" smtClean="0">
                <a:solidFill>
                  <a:srgbClr val="FF0000"/>
                </a:solidFill>
              </a:rPr>
              <a:t> в тих </a:t>
            </a:r>
            <a:r>
              <a:rPr lang="ru-RU" sz="1800" dirty="0" err="1" smtClean="0">
                <a:solidFill>
                  <a:srgbClr val="FF0000"/>
                </a:solidFill>
              </a:rPr>
              <a:t>випадках</a:t>
            </a:r>
            <a:r>
              <a:rPr lang="ru-RU" sz="1800" dirty="0" smtClean="0">
                <a:solidFill>
                  <a:srgbClr val="FF0000"/>
                </a:solidFill>
              </a:rPr>
              <a:t>, коли до </a:t>
            </a:r>
            <a:r>
              <a:rPr lang="ru-RU" sz="1800" dirty="0" err="1" smtClean="0">
                <a:solidFill>
                  <a:srgbClr val="FF0000"/>
                </a:solidFill>
              </a:rPr>
              <a:t>однієї</a:t>
            </a:r>
            <a:r>
              <a:rPr lang="ru-RU" sz="1800" dirty="0" smtClean="0">
                <a:solidFill>
                  <a:srgbClr val="FF0000"/>
                </a:solidFill>
              </a:rPr>
              <a:t> труби </a:t>
            </a:r>
            <a:r>
              <a:rPr lang="ru-RU" sz="1800" dirty="0" err="1" smtClean="0">
                <a:solidFill>
                  <a:srgbClr val="FF0000"/>
                </a:solidFill>
              </a:rPr>
              <a:t>підключено</a:t>
            </a:r>
            <a:r>
              <a:rPr lang="ru-RU" sz="1800" dirty="0" smtClean="0">
                <a:solidFill>
                  <a:srgbClr val="FF0000"/>
                </a:solidFill>
              </a:rPr>
              <a:t> </a:t>
            </a:r>
            <a:r>
              <a:rPr lang="ru-RU" sz="1800" dirty="0" err="1" smtClean="0">
                <a:solidFill>
                  <a:srgbClr val="FF0000"/>
                </a:solidFill>
              </a:rPr>
              <a:t>кілька</a:t>
            </a:r>
            <a:r>
              <a:rPr lang="ru-RU" sz="1800" dirty="0" smtClean="0">
                <a:solidFill>
                  <a:srgbClr val="FF0000"/>
                </a:solidFill>
              </a:rPr>
              <a:t> </a:t>
            </a:r>
            <a:r>
              <a:rPr lang="ru-RU" sz="1800" dirty="0" err="1" smtClean="0">
                <a:solidFill>
                  <a:srgbClr val="FF0000"/>
                </a:solidFill>
              </a:rPr>
              <a:t>джерел</a:t>
            </a:r>
            <a:r>
              <a:rPr lang="ru-RU" sz="1800" dirty="0" smtClean="0">
                <a:solidFill>
                  <a:srgbClr val="FF0000"/>
                </a:solidFill>
              </a:rPr>
              <a:t> </a:t>
            </a:r>
            <a:r>
              <a:rPr lang="ru-RU" sz="1800" dirty="0" err="1" smtClean="0">
                <a:solidFill>
                  <a:srgbClr val="FF0000"/>
                </a:solidFill>
              </a:rPr>
              <a:t>викидів</a:t>
            </a:r>
            <a:r>
              <a:rPr lang="ru-RU" sz="1800" dirty="0" smtClean="0">
                <a:solidFill>
                  <a:srgbClr val="FF0000"/>
                </a:solidFill>
              </a:rPr>
              <a:t>.</a:t>
            </a:r>
          </a:p>
          <a:p>
            <a:r>
              <a:rPr lang="ru-RU" sz="1800" dirty="0" err="1" smtClean="0"/>
              <a:t>Однак</a:t>
            </a:r>
            <a:r>
              <a:rPr lang="ru-RU" sz="1800" dirty="0" smtClean="0"/>
              <a:t> </a:t>
            </a:r>
            <a:r>
              <a:rPr lang="ru-RU" sz="1800" dirty="0" err="1" smtClean="0"/>
              <a:t>таке</a:t>
            </a:r>
            <a:r>
              <a:rPr lang="ru-RU" sz="1800" dirty="0" smtClean="0"/>
              <a:t> </a:t>
            </a:r>
            <a:r>
              <a:rPr lang="ru-RU" sz="1800" dirty="0" err="1" smtClean="0"/>
              <a:t>зниження</a:t>
            </a:r>
            <a:r>
              <a:rPr lang="ru-RU" sz="1800" dirty="0" smtClean="0"/>
              <a:t> </a:t>
            </a:r>
            <a:r>
              <a:rPr lang="ru-RU" sz="1800" dirty="0" err="1" smtClean="0"/>
              <a:t>рівня</a:t>
            </a:r>
            <a:r>
              <a:rPr lang="ru-RU" sz="1800" dirty="0" smtClean="0"/>
              <a:t> </a:t>
            </a:r>
            <a:r>
              <a:rPr lang="ru-RU" sz="1800" dirty="0" err="1" smtClean="0"/>
              <a:t>забруднень</a:t>
            </a:r>
            <a:r>
              <a:rPr lang="ru-RU" sz="1800" dirty="0" smtClean="0"/>
              <a:t> </a:t>
            </a:r>
            <a:r>
              <a:rPr lang="ru-RU" sz="1800" dirty="0" err="1" smtClean="0"/>
              <a:t>повітряного</a:t>
            </a:r>
            <a:r>
              <a:rPr lang="ru-RU" sz="1800" dirty="0" smtClean="0"/>
              <a:t> </a:t>
            </a:r>
            <a:r>
              <a:rPr lang="ru-RU" sz="1800" dirty="0" err="1" smtClean="0"/>
              <a:t>басейну</a:t>
            </a:r>
            <a:r>
              <a:rPr lang="ru-RU" sz="1800" dirty="0" smtClean="0"/>
              <a:t> </a:t>
            </a:r>
            <a:r>
              <a:rPr lang="ru-RU" sz="1800" dirty="0" err="1" smtClean="0"/>
              <a:t>має</a:t>
            </a:r>
            <a:r>
              <a:rPr lang="ru-RU" sz="1800" dirty="0" smtClean="0"/>
              <a:t> </a:t>
            </a:r>
            <a:r>
              <a:rPr lang="ru-RU" sz="1800" dirty="0" err="1" smtClean="0"/>
              <a:t>значення</a:t>
            </a:r>
            <a:r>
              <a:rPr lang="ru-RU" sz="1800" dirty="0" smtClean="0"/>
              <a:t> </a:t>
            </a:r>
            <a:r>
              <a:rPr lang="ru-RU" sz="1800" dirty="0" err="1" smtClean="0"/>
              <a:t>лише</a:t>
            </a:r>
            <a:r>
              <a:rPr lang="ru-RU" sz="1800" dirty="0" smtClean="0"/>
              <a:t> в локальному </a:t>
            </a:r>
            <a:r>
              <a:rPr lang="ru-RU" sz="1800" dirty="0" err="1" smtClean="0"/>
              <a:t>чи</a:t>
            </a:r>
            <a:r>
              <a:rPr lang="ru-RU" sz="1800" dirty="0" smtClean="0"/>
              <a:t>, у </a:t>
            </a:r>
            <a:r>
              <a:rPr lang="ru-RU" sz="1800" dirty="0" err="1" smtClean="0"/>
              <a:t>кращому</a:t>
            </a:r>
            <a:r>
              <a:rPr lang="ru-RU" sz="1800" dirty="0" smtClean="0"/>
              <a:t> </a:t>
            </a:r>
            <a:r>
              <a:rPr lang="ru-RU" sz="1800" dirty="0" err="1" smtClean="0"/>
              <a:t>випадку</a:t>
            </a:r>
            <a:r>
              <a:rPr lang="ru-RU" sz="1800" dirty="0" smtClean="0"/>
              <a:t>, </a:t>
            </a:r>
            <a:r>
              <a:rPr lang="ru-RU" sz="1800" dirty="0" err="1" smtClean="0">
                <a:solidFill>
                  <a:srgbClr val="FF0000"/>
                </a:solidFill>
              </a:rPr>
              <a:t>у</a:t>
            </a:r>
            <a:r>
              <a:rPr lang="ru-RU" sz="1800" dirty="0" smtClean="0">
                <a:solidFill>
                  <a:srgbClr val="FF0000"/>
                </a:solidFill>
              </a:rPr>
              <a:t> </a:t>
            </a:r>
            <a:r>
              <a:rPr lang="ru-RU" sz="1800" dirty="0" err="1" smtClean="0">
                <a:solidFill>
                  <a:srgbClr val="FF0000"/>
                </a:solidFill>
              </a:rPr>
              <a:t>регіональному</a:t>
            </a:r>
            <a:r>
              <a:rPr lang="ru-RU" sz="1800" dirty="0" smtClean="0">
                <a:solidFill>
                  <a:srgbClr val="FF0000"/>
                </a:solidFill>
              </a:rPr>
              <a:t> </a:t>
            </a:r>
            <a:r>
              <a:rPr lang="ru-RU" sz="1800" dirty="0" err="1" smtClean="0">
                <a:solidFill>
                  <a:srgbClr val="FF0000"/>
                </a:solidFill>
              </a:rPr>
              <a:t>масштабі</a:t>
            </a:r>
            <a:r>
              <a:rPr lang="ru-RU" sz="1800" dirty="0" smtClean="0">
                <a:solidFill>
                  <a:srgbClr val="FF0000"/>
                </a:solidFill>
              </a:rPr>
              <a:t>, </a:t>
            </a:r>
            <a:r>
              <a:rPr lang="ru-RU" sz="1800" dirty="0" err="1" smtClean="0"/>
              <a:t>оскільки</a:t>
            </a:r>
            <a:r>
              <a:rPr lang="ru-RU" sz="1800" dirty="0" smtClean="0"/>
              <a:t> </a:t>
            </a:r>
            <a:r>
              <a:rPr lang="ru-RU" sz="1800" dirty="0" err="1" smtClean="0"/>
              <a:t>шкідливі</a:t>
            </a:r>
            <a:r>
              <a:rPr lang="ru-RU" sz="1800" dirty="0" smtClean="0"/>
              <a:t> </a:t>
            </a:r>
            <a:r>
              <a:rPr lang="ru-RU" sz="1800" dirty="0" err="1" smtClean="0"/>
              <a:t>речовини</a:t>
            </a:r>
            <a:r>
              <a:rPr lang="ru-RU" sz="1800" dirty="0" smtClean="0"/>
              <a:t>, </a:t>
            </a:r>
            <a:r>
              <a:rPr lang="ru-RU" sz="1800" dirty="0" err="1" smtClean="0"/>
              <a:t>що</a:t>
            </a:r>
            <a:r>
              <a:rPr lang="ru-RU" sz="1800" dirty="0" smtClean="0"/>
              <a:t> </a:t>
            </a:r>
            <a:r>
              <a:rPr lang="ru-RU" sz="1800" dirty="0" err="1" smtClean="0"/>
              <a:t>акумулюються</a:t>
            </a:r>
            <a:r>
              <a:rPr lang="ru-RU" sz="1800" dirty="0" smtClean="0"/>
              <a:t> </a:t>
            </a:r>
            <a:r>
              <a:rPr lang="ru-RU" sz="1800" dirty="0" smtClean="0"/>
              <a:t>в </a:t>
            </a:r>
            <a:r>
              <a:rPr lang="ru-RU" sz="1800" dirty="0" err="1" smtClean="0"/>
              <a:t>атмосфері</a:t>
            </a:r>
            <a:r>
              <a:rPr lang="ru-RU" sz="1800" dirty="0" smtClean="0"/>
              <a:t>, </a:t>
            </a:r>
            <a:r>
              <a:rPr lang="ru-RU" sz="1800" dirty="0" smtClean="0">
                <a:solidFill>
                  <a:schemeClr val="accent6"/>
                </a:solidFill>
              </a:rPr>
              <a:t>рано </a:t>
            </a:r>
            <a:r>
              <a:rPr lang="ru-RU" sz="1800" dirty="0" err="1" smtClean="0">
                <a:solidFill>
                  <a:schemeClr val="accent6"/>
                </a:solidFill>
              </a:rPr>
              <a:t>чи</a:t>
            </a:r>
            <a:r>
              <a:rPr lang="ru-RU" sz="1800" dirty="0" smtClean="0">
                <a:solidFill>
                  <a:schemeClr val="accent6"/>
                </a:solidFill>
              </a:rPr>
              <a:t> </a:t>
            </a:r>
            <a:r>
              <a:rPr lang="ru-RU" sz="1800" dirty="0" err="1" smtClean="0">
                <a:solidFill>
                  <a:schemeClr val="accent6"/>
                </a:solidFill>
              </a:rPr>
              <a:t>пізно</a:t>
            </a:r>
            <a:r>
              <a:rPr lang="ru-RU" sz="1800" dirty="0" smtClean="0">
                <a:solidFill>
                  <a:schemeClr val="accent6"/>
                </a:solidFill>
              </a:rPr>
              <a:t> </a:t>
            </a:r>
            <a:r>
              <a:rPr lang="ru-RU" sz="1800" dirty="0" err="1" smtClean="0">
                <a:solidFill>
                  <a:schemeClr val="accent6"/>
                </a:solidFill>
              </a:rPr>
              <a:t>опускаються</a:t>
            </a:r>
            <a:r>
              <a:rPr lang="ru-RU" sz="1800" dirty="0" smtClean="0">
                <a:solidFill>
                  <a:schemeClr val="accent6"/>
                </a:solidFill>
              </a:rPr>
              <a:t> в </a:t>
            </a:r>
            <a:r>
              <a:rPr lang="ru-RU" sz="1800" dirty="0" err="1" smtClean="0">
                <a:solidFill>
                  <a:schemeClr val="accent6"/>
                </a:solidFill>
              </a:rPr>
              <a:t>приземний</a:t>
            </a:r>
            <a:r>
              <a:rPr lang="ru-RU" sz="1800" dirty="0" smtClean="0">
                <a:solidFill>
                  <a:schemeClr val="accent6"/>
                </a:solidFill>
              </a:rPr>
              <a:t> шар </a:t>
            </a:r>
            <a:r>
              <a:rPr lang="ru-RU" sz="1800" dirty="0" err="1" smtClean="0">
                <a:solidFill>
                  <a:schemeClr val="accent6"/>
                </a:solidFill>
              </a:rPr>
              <a:t>атмосфери</a:t>
            </a:r>
            <a:r>
              <a:rPr lang="ru-RU" sz="1800" dirty="0" smtClean="0">
                <a:solidFill>
                  <a:schemeClr val="accent6"/>
                </a:solidFill>
              </a:rPr>
              <a:t> </a:t>
            </a:r>
            <a:r>
              <a:rPr lang="ru-RU" sz="1800" dirty="0" err="1" smtClean="0">
                <a:solidFill>
                  <a:schemeClr val="accent6"/>
                </a:solidFill>
              </a:rPr>
              <a:t>і</a:t>
            </a:r>
            <a:r>
              <a:rPr lang="ru-RU" sz="1800" dirty="0" smtClean="0">
                <a:solidFill>
                  <a:schemeClr val="accent6"/>
                </a:solidFill>
              </a:rPr>
              <a:t> на землю </a:t>
            </a:r>
            <a:r>
              <a:rPr lang="ru-RU" sz="1800" dirty="0" err="1" smtClean="0">
                <a:solidFill>
                  <a:schemeClr val="accent6"/>
                </a:solidFill>
              </a:rPr>
              <a:t>або</a:t>
            </a:r>
            <a:r>
              <a:rPr lang="ru-RU" sz="1800" dirty="0" smtClean="0">
                <a:solidFill>
                  <a:schemeClr val="accent6"/>
                </a:solidFill>
              </a:rPr>
              <a:t> </a:t>
            </a:r>
            <a:r>
              <a:rPr lang="ru-RU" sz="1800" dirty="0" err="1" smtClean="0">
                <a:solidFill>
                  <a:schemeClr val="accent6"/>
                </a:solidFill>
              </a:rPr>
              <a:t>вступають</a:t>
            </a:r>
            <a:r>
              <a:rPr lang="ru-RU" sz="1800" dirty="0" smtClean="0">
                <a:solidFill>
                  <a:schemeClr val="accent6"/>
                </a:solidFill>
              </a:rPr>
              <a:t> в </a:t>
            </a:r>
            <a:r>
              <a:rPr lang="ru-RU" sz="1800" dirty="0" err="1" smtClean="0">
                <a:solidFill>
                  <a:schemeClr val="accent6"/>
                </a:solidFill>
              </a:rPr>
              <a:t>реакцію</a:t>
            </a:r>
            <a:r>
              <a:rPr lang="ru-RU" sz="1800" dirty="0" smtClean="0">
                <a:solidFill>
                  <a:schemeClr val="accent6"/>
                </a:solidFill>
              </a:rPr>
              <a:t> </a:t>
            </a:r>
            <a:r>
              <a:rPr lang="ru-RU" sz="1800" dirty="0" err="1" smtClean="0">
                <a:solidFill>
                  <a:schemeClr val="accent6"/>
                </a:solidFill>
              </a:rPr>
              <a:t>з</a:t>
            </a:r>
            <a:r>
              <a:rPr lang="ru-RU" sz="1800" dirty="0" smtClean="0">
                <a:solidFill>
                  <a:schemeClr val="accent6"/>
                </a:solidFill>
              </a:rPr>
              <a:t> </a:t>
            </a:r>
            <a:r>
              <a:rPr lang="ru-RU" sz="1800" dirty="0" err="1" smtClean="0">
                <a:solidFill>
                  <a:schemeClr val="accent6"/>
                </a:solidFill>
              </a:rPr>
              <a:t>іншими</a:t>
            </a:r>
            <a:r>
              <a:rPr lang="ru-RU" sz="1800" dirty="0" smtClean="0">
                <a:solidFill>
                  <a:schemeClr val="accent6"/>
                </a:solidFill>
              </a:rPr>
              <a:t> </a:t>
            </a:r>
            <a:r>
              <a:rPr lang="ru-RU" sz="1800" dirty="0" err="1" smtClean="0">
                <a:solidFill>
                  <a:schemeClr val="accent6"/>
                </a:solidFill>
              </a:rPr>
              <a:t>з</a:t>
            </a:r>
            <a:r>
              <a:rPr lang="ru-RU" sz="1800" dirty="0" smtClean="0">
                <a:solidFill>
                  <a:schemeClr val="accent6"/>
                </a:solidFill>
              </a:rPr>
              <a:t> </a:t>
            </a:r>
            <a:r>
              <a:rPr lang="ru-RU" sz="1800" dirty="0" err="1" smtClean="0">
                <a:solidFill>
                  <a:schemeClr val="accent6"/>
                </a:solidFill>
              </a:rPr>
              <a:t>утворенням</a:t>
            </a:r>
            <a:r>
              <a:rPr lang="ru-RU" sz="1800" dirty="0" smtClean="0">
                <a:solidFill>
                  <a:schemeClr val="accent6"/>
                </a:solidFill>
              </a:rPr>
              <a:t> </a:t>
            </a:r>
            <a:r>
              <a:rPr lang="ru-RU" sz="1800" dirty="0" err="1" smtClean="0">
                <a:solidFill>
                  <a:schemeClr val="accent6"/>
                </a:solidFill>
              </a:rPr>
              <a:t>шкідливих</a:t>
            </a:r>
            <a:r>
              <a:rPr lang="ru-RU" sz="1800" dirty="0" smtClean="0">
                <a:solidFill>
                  <a:schemeClr val="accent6"/>
                </a:solidFill>
              </a:rPr>
              <a:t> </a:t>
            </a:r>
            <a:r>
              <a:rPr lang="ru-RU" sz="1800" dirty="0" smtClean="0">
                <a:solidFill>
                  <a:schemeClr val="accent6"/>
                </a:solidFill>
              </a:rPr>
              <a:t>та </a:t>
            </a:r>
            <a:r>
              <a:rPr lang="ru-RU" sz="1800" dirty="0" err="1" smtClean="0">
                <a:solidFill>
                  <a:schemeClr val="accent6"/>
                </a:solidFill>
              </a:rPr>
              <a:t>небезпечних</a:t>
            </a:r>
            <a:r>
              <a:rPr lang="ru-RU" sz="1800" dirty="0" smtClean="0">
                <a:solidFill>
                  <a:schemeClr val="accent6"/>
                </a:solidFill>
              </a:rPr>
              <a:t> </a:t>
            </a:r>
            <a:r>
              <a:rPr lang="ru-RU" sz="1800" dirty="0" err="1" smtClean="0">
                <a:solidFill>
                  <a:schemeClr val="accent6"/>
                </a:solidFill>
              </a:rPr>
              <a:t>сполук</a:t>
            </a:r>
            <a:r>
              <a:rPr lang="ru-RU" sz="1800" dirty="0" smtClean="0">
                <a:solidFill>
                  <a:schemeClr val="accent6"/>
                </a:solidFill>
              </a:rPr>
              <a:t>.</a:t>
            </a:r>
            <a:endParaRPr lang="ru-RU" sz="1800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60714" y="2411153"/>
            <a:ext cx="5799364" cy="2519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56391" y="414173"/>
            <a:ext cx="7505700" cy="3821496"/>
          </a:xfrm>
        </p:spPr>
        <p:txBody>
          <a:bodyPr>
            <a:noAutofit/>
          </a:bodyPr>
          <a:lstStyle/>
          <a:p>
            <a:r>
              <a:rPr lang="ru-RU" sz="1400" dirty="0" smtClean="0">
                <a:solidFill>
                  <a:schemeClr val="bg2"/>
                </a:solidFill>
              </a:rPr>
              <a:t>На рис. 4.3 наведено </a:t>
            </a:r>
            <a:r>
              <a:rPr lang="ru-RU" sz="1400" dirty="0" err="1" smtClean="0">
                <a:solidFill>
                  <a:schemeClr val="bg2"/>
                </a:solidFill>
              </a:rPr>
              <a:t>розподіл</a:t>
            </a:r>
            <a:r>
              <a:rPr lang="ru-RU" sz="1400" dirty="0" smtClean="0">
                <a:solidFill>
                  <a:schemeClr val="bg2"/>
                </a:solidFill>
              </a:rPr>
              <a:t> </a:t>
            </a:r>
            <a:r>
              <a:rPr lang="ru-RU" sz="1400" dirty="0" err="1" smtClean="0">
                <a:solidFill>
                  <a:schemeClr val="bg2"/>
                </a:solidFill>
              </a:rPr>
              <a:t>концентрації</a:t>
            </a:r>
            <a:r>
              <a:rPr lang="ru-RU" sz="1400" dirty="0" smtClean="0">
                <a:solidFill>
                  <a:schemeClr val="bg2"/>
                </a:solidFill>
              </a:rPr>
              <a:t> </a:t>
            </a:r>
            <a:r>
              <a:rPr lang="ru-RU" sz="1400" dirty="0" err="1" smtClean="0">
                <a:solidFill>
                  <a:schemeClr val="bg2"/>
                </a:solidFill>
              </a:rPr>
              <a:t>шкідливих</a:t>
            </a:r>
            <a:r>
              <a:rPr lang="ru-RU" sz="1400" dirty="0" smtClean="0">
                <a:solidFill>
                  <a:schemeClr val="bg2"/>
                </a:solidFill>
              </a:rPr>
              <a:t> </a:t>
            </a:r>
            <a:r>
              <a:rPr lang="ru-RU" sz="1400" dirty="0" err="1" smtClean="0">
                <a:solidFill>
                  <a:schemeClr val="bg2"/>
                </a:solidFill>
              </a:rPr>
              <a:t>речовин</a:t>
            </a:r>
            <a:r>
              <a:rPr lang="ru-RU" sz="1400" dirty="0" smtClean="0">
                <a:solidFill>
                  <a:schemeClr val="bg2"/>
                </a:solidFill>
              </a:rPr>
              <a:t> в </a:t>
            </a:r>
            <a:r>
              <a:rPr lang="ru-RU" sz="1400" dirty="0" err="1" smtClean="0">
                <a:solidFill>
                  <a:schemeClr val="bg2"/>
                </a:solidFill>
              </a:rPr>
              <a:t>атмосфері</a:t>
            </a:r>
            <a:r>
              <a:rPr lang="ru-RU" sz="1400" dirty="0" smtClean="0">
                <a:solidFill>
                  <a:schemeClr val="bg2"/>
                </a:solidFill>
              </a:rPr>
              <a:t> над </a:t>
            </a:r>
            <a:r>
              <a:rPr lang="ru-RU" sz="1400" dirty="0" smtClean="0">
                <a:solidFill>
                  <a:schemeClr val="bg2"/>
                </a:solidFill>
              </a:rPr>
              <a:t>факелом </a:t>
            </a:r>
            <a:r>
              <a:rPr lang="ru-RU" sz="1400" dirty="0" err="1" smtClean="0">
                <a:solidFill>
                  <a:schemeClr val="bg2"/>
                </a:solidFill>
              </a:rPr>
              <a:t>організованого</a:t>
            </a:r>
            <a:r>
              <a:rPr lang="ru-RU" sz="1400" dirty="0" smtClean="0">
                <a:solidFill>
                  <a:schemeClr val="bg2"/>
                </a:solidFill>
              </a:rPr>
              <a:t> </a:t>
            </a:r>
            <a:r>
              <a:rPr lang="ru-RU" sz="1400" dirty="0" err="1" smtClean="0">
                <a:solidFill>
                  <a:schemeClr val="bg2"/>
                </a:solidFill>
              </a:rPr>
              <a:t>висотного</a:t>
            </a:r>
            <a:r>
              <a:rPr lang="ru-RU" sz="1400" dirty="0" smtClean="0">
                <a:solidFill>
                  <a:schemeClr val="bg2"/>
                </a:solidFill>
              </a:rPr>
              <a:t> </a:t>
            </a:r>
            <a:r>
              <a:rPr lang="ru-RU" sz="1400" dirty="0" err="1" smtClean="0">
                <a:solidFill>
                  <a:schemeClr val="bg2"/>
                </a:solidFill>
              </a:rPr>
              <a:t>джерела</a:t>
            </a:r>
            <a:r>
              <a:rPr lang="ru-RU" sz="1400" dirty="0" smtClean="0">
                <a:solidFill>
                  <a:schemeClr val="bg2"/>
                </a:solidFill>
              </a:rPr>
              <a:t> </a:t>
            </a:r>
            <a:r>
              <a:rPr lang="ru-RU" sz="1400" dirty="0" err="1" smtClean="0">
                <a:solidFill>
                  <a:schemeClr val="bg2"/>
                </a:solidFill>
              </a:rPr>
              <a:t>викиду</a:t>
            </a:r>
            <a:r>
              <a:rPr lang="ru-RU" sz="1400" dirty="0" smtClean="0">
                <a:solidFill>
                  <a:schemeClr val="bg2"/>
                </a:solidFill>
              </a:rPr>
              <a:t>. </a:t>
            </a:r>
            <a:r>
              <a:rPr lang="ru-RU" sz="1400" dirty="0" err="1" smtClean="0">
                <a:solidFill>
                  <a:schemeClr val="bg2"/>
                </a:solidFill>
              </a:rPr>
              <a:t>Зі</a:t>
            </a:r>
            <a:r>
              <a:rPr lang="ru-RU" sz="1400" dirty="0" smtClean="0">
                <a:solidFill>
                  <a:schemeClr val="bg2"/>
                </a:solidFill>
              </a:rPr>
              <a:t> </a:t>
            </a:r>
            <a:r>
              <a:rPr lang="ru-RU" sz="1400" dirty="0" err="1" smtClean="0">
                <a:solidFill>
                  <a:schemeClr val="bg2"/>
                </a:solidFill>
              </a:rPr>
              <a:t>збільшенням</a:t>
            </a:r>
            <a:r>
              <a:rPr lang="ru-RU" sz="1400" dirty="0" smtClean="0">
                <a:solidFill>
                  <a:schemeClr val="bg2"/>
                </a:solidFill>
              </a:rPr>
              <a:t> </a:t>
            </a:r>
            <a:r>
              <a:rPr lang="ru-RU" sz="1400" dirty="0" err="1" smtClean="0">
                <a:solidFill>
                  <a:schemeClr val="bg2"/>
                </a:solidFill>
              </a:rPr>
              <a:t>віддалі</a:t>
            </a:r>
            <a:r>
              <a:rPr lang="ru-RU" sz="1400" dirty="0" smtClean="0">
                <a:solidFill>
                  <a:schemeClr val="bg2"/>
                </a:solidFill>
              </a:rPr>
              <a:t> </a:t>
            </a:r>
            <a:r>
              <a:rPr lang="ru-RU" sz="1400" dirty="0" err="1" smtClean="0">
                <a:solidFill>
                  <a:schemeClr val="bg2"/>
                </a:solidFill>
              </a:rPr>
              <a:t>від</a:t>
            </a:r>
            <a:r>
              <a:rPr lang="ru-RU" sz="1400" dirty="0" smtClean="0">
                <a:solidFill>
                  <a:schemeClr val="bg2"/>
                </a:solidFill>
              </a:rPr>
              <a:t> </a:t>
            </a:r>
            <a:r>
              <a:rPr lang="ru-RU" sz="1400" dirty="0" smtClean="0">
                <a:solidFill>
                  <a:schemeClr val="bg2"/>
                </a:solidFill>
              </a:rPr>
              <a:t>труби в </a:t>
            </a:r>
            <a:r>
              <a:rPr lang="ru-RU" sz="1400" dirty="0" err="1" smtClean="0">
                <a:solidFill>
                  <a:schemeClr val="bg2"/>
                </a:solidFill>
              </a:rPr>
              <a:t>напрямку</a:t>
            </a:r>
            <a:r>
              <a:rPr lang="ru-RU" sz="1400" dirty="0" smtClean="0">
                <a:solidFill>
                  <a:schemeClr val="bg2"/>
                </a:solidFill>
              </a:rPr>
              <a:t> </a:t>
            </a:r>
            <a:r>
              <a:rPr lang="ru-RU" sz="1400" dirty="0" err="1" smtClean="0">
                <a:solidFill>
                  <a:schemeClr val="bg2"/>
                </a:solidFill>
              </a:rPr>
              <a:t>поширення</a:t>
            </a:r>
            <a:r>
              <a:rPr lang="ru-RU" sz="1400" dirty="0" smtClean="0">
                <a:solidFill>
                  <a:schemeClr val="bg2"/>
                </a:solidFill>
              </a:rPr>
              <a:t> </a:t>
            </a:r>
            <a:r>
              <a:rPr lang="ru-RU" sz="1400" dirty="0" err="1" smtClean="0">
                <a:solidFill>
                  <a:schemeClr val="bg2"/>
                </a:solidFill>
              </a:rPr>
              <a:t>промислових</a:t>
            </a:r>
            <a:r>
              <a:rPr lang="ru-RU" sz="1400" dirty="0" smtClean="0">
                <a:solidFill>
                  <a:schemeClr val="bg2"/>
                </a:solidFill>
              </a:rPr>
              <a:t> </a:t>
            </a:r>
            <a:r>
              <a:rPr lang="ru-RU" sz="1400" dirty="0" err="1" smtClean="0">
                <a:solidFill>
                  <a:schemeClr val="bg2"/>
                </a:solidFill>
              </a:rPr>
              <a:t>викидів</a:t>
            </a:r>
            <a:r>
              <a:rPr lang="ru-RU" sz="1400" dirty="0" smtClean="0">
                <a:solidFill>
                  <a:schemeClr val="bg2"/>
                </a:solidFill>
              </a:rPr>
              <a:t> </a:t>
            </a:r>
            <a:r>
              <a:rPr lang="ru-RU" sz="1400" dirty="0" err="1" smtClean="0">
                <a:solidFill>
                  <a:schemeClr val="bg2"/>
                </a:solidFill>
              </a:rPr>
              <a:t>концентрація</a:t>
            </a:r>
            <a:r>
              <a:rPr lang="ru-RU" sz="1400" dirty="0" smtClean="0">
                <a:solidFill>
                  <a:schemeClr val="bg2"/>
                </a:solidFill>
              </a:rPr>
              <a:t> </a:t>
            </a:r>
            <a:r>
              <a:rPr lang="ru-RU" sz="1400" dirty="0" err="1" smtClean="0">
                <a:solidFill>
                  <a:schemeClr val="bg2"/>
                </a:solidFill>
              </a:rPr>
              <a:t>забруднювачів</a:t>
            </a:r>
            <a:r>
              <a:rPr lang="ru-RU" sz="1400" dirty="0" smtClean="0">
                <a:solidFill>
                  <a:schemeClr val="bg2"/>
                </a:solidFill>
              </a:rPr>
              <a:t> </a:t>
            </a:r>
            <a:r>
              <a:rPr lang="ru-RU" sz="1400" dirty="0" smtClean="0">
                <a:solidFill>
                  <a:schemeClr val="bg2"/>
                </a:solidFill>
              </a:rPr>
              <a:t>у приземному </a:t>
            </a:r>
            <a:r>
              <a:rPr lang="ru-RU" sz="1400" dirty="0" err="1" smtClean="0">
                <a:solidFill>
                  <a:schemeClr val="bg2"/>
                </a:solidFill>
              </a:rPr>
              <a:t>шарі</a:t>
            </a:r>
            <a:r>
              <a:rPr lang="ru-RU" sz="1400" dirty="0" smtClean="0">
                <a:solidFill>
                  <a:schemeClr val="bg2"/>
                </a:solidFill>
              </a:rPr>
              <a:t> </a:t>
            </a:r>
            <a:r>
              <a:rPr lang="ru-RU" sz="1400" dirty="0" err="1" smtClean="0">
                <a:solidFill>
                  <a:schemeClr val="bg2"/>
                </a:solidFill>
              </a:rPr>
              <a:t>атмосфери</a:t>
            </a:r>
            <a:r>
              <a:rPr lang="ru-RU" sz="1400" dirty="0" smtClean="0">
                <a:solidFill>
                  <a:schemeClr val="bg2"/>
                </a:solidFill>
              </a:rPr>
              <a:t> </a:t>
            </a:r>
            <a:r>
              <a:rPr lang="ru-RU" sz="1400" dirty="0" err="1" smtClean="0">
                <a:solidFill>
                  <a:schemeClr val="bg2"/>
                </a:solidFill>
              </a:rPr>
              <a:t>спочатку</a:t>
            </a:r>
            <a:r>
              <a:rPr lang="ru-RU" sz="1400" dirty="0" smtClean="0">
                <a:solidFill>
                  <a:schemeClr val="bg2"/>
                </a:solidFill>
              </a:rPr>
              <a:t> </a:t>
            </a:r>
            <a:r>
              <a:rPr lang="ru-RU" sz="1400" dirty="0" err="1" smtClean="0">
                <a:solidFill>
                  <a:schemeClr val="bg2"/>
                </a:solidFill>
              </a:rPr>
              <a:t>зростає</a:t>
            </a:r>
            <a:r>
              <a:rPr lang="ru-RU" sz="1400" dirty="0" smtClean="0">
                <a:solidFill>
                  <a:schemeClr val="bg2"/>
                </a:solidFill>
              </a:rPr>
              <a:t>, </a:t>
            </a:r>
            <a:r>
              <a:rPr lang="ru-RU" sz="1400" dirty="0" err="1" smtClean="0">
                <a:solidFill>
                  <a:schemeClr val="bg2"/>
                </a:solidFill>
              </a:rPr>
              <a:t>досягає</a:t>
            </a:r>
            <a:r>
              <a:rPr lang="ru-RU" sz="1400" dirty="0" smtClean="0">
                <a:solidFill>
                  <a:schemeClr val="bg2"/>
                </a:solidFill>
              </a:rPr>
              <a:t> максимуму </a:t>
            </a:r>
            <a:r>
              <a:rPr lang="ru-RU" sz="1400" dirty="0" err="1" smtClean="0">
                <a:solidFill>
                  <a:schemeClr val="bg2"/>
                </a:solidFill>
              </a:rPr>
              <a:t>і</a:t>
            </a:r>
            <a:r>
              <a:rPr lang="ru-RU" sz="1400" dirty="0" smtClean="0">
                <a:solidFill>
                  <a:schemeClr val="bg2"/>
                </a:solidFill>
              </a:rPr>
              <a:t> </a:t>
            </a:r>
            <a:r>
              <a:rPr lang="ru-RU" sz="1400" dirty="0" err="1" smtClean="0">
                <a:solidFill>
                  <a:schemeClr val="bg2"/>
                </a:solidFill>
              </a:rPr>
              <a:t>потім</a:t>
            </a:r>
            <a:r>
              <a:rPr lang="ru-RU" sz="1400" dirty="0" smtClean="0">
                <a:solidFill>
                  <a:schemeClr val="bg2"/>
                </a:solidFill>
              </a:rPr>
              <a:t> </a:t>
            </a:r>
            <a:r>
              <a:rPr lang="ru-RU" sz="1400" dirty="0" err="1" smtClean="0">
                <a:solidFill>
                  <a:schemeClr val="bg2"/>
                </a:solidFill>
              </a:rPr>
              <a:t>повільно</a:t>
            </a:r>
            <a:r>
              <a:rPr lang="ru-RU" sz="1400" dirty="0" smtClean="0">
                <a:solidFill>
                  <a:schemeClr val="bg2"/>
                </a:solidFill>
              </a:rPr>
              <a:t> </a:t>
            </a:r>
            <a:r>
              <a:rPr lang="ru-RU" sz="1400" dirty="0" err="1" smtClean="0">
                <a:solidFill>
                  <a:schemeClr val="bg2"/>
                </a:solidFill>
              </a:rPr>
              <a:t>спадає</a:t>
            </a:r>
            <a:r>
              <a:rPr lang="ru-RU" sz="1400" dirty="0" smtClean="0">
                <a:solidFill>
                  <a:schemeClr val="bg2"/>
                </a:solidFill>
              </a:rPr>
              <a:t>, </a:t>
            </a:r>
            <a:r>
              <a:rPr lang="ru-RU" sz="1400" dirty="0" err="1" smtClean="0">
                <a:solidFill>
                  <a:schemeClr val="bg2"/>
                </a:solidFill>
              </a:rPr>
              <a:t>що</a:t>
            </a:r>
            <a:r>
              <a:rPr lang="ru-RU" sz="1400" dirty="0" smtClean="0">
                <a:solidFill>
                  <a:schemeClr val="bg2"/>
                </a:solidFill>
              </a:rPr>
              <a:t> </a:t>
            </a:r>
            <a:r>
              <a:rPr lang="ru-RU" sz="1400" dirty="0" err="1" smtClean="0">
                <a:solidFill>
                  <a:schemeClr val="bg2"/>
                </a:solidFill>
              </a:rPr>
              <a:t>дозволяє</a:t>
            </a:r>
            <a:r>
              <a:rPr lang="ru-RU" sz="1400" dirty="0" smtClean="0">
                <a:solidFill>
                  <a:schemeClr val="bg2"/>
                </a:solidFill>
              </a:rPr>
              <a:t> </a:t>
            </a:r>
            <a:r>
              <a:rPr lang="ru-RU" sz="1400" dirty="0" err="1" smtClean="0">
                <a:solidFill>
                  <a:schemeClr val="bg2"/>
                </a:solidFill>
              </a:rPr>
              <a:t>говорити</a:t>
            </a:r>
            <a:r>
              <a:rPr lang="ru-RU" sz="1400" dirty="0" smtClean="0">
                <a:solidFill>
                  <a:schemeClr val="bg2"/>
                </a:solidFill>
              </a:rPr>
              <a:t> про </a:t>
            </a:r>
            <a:r>
              <a:rPr lang="ru-RU" sz="1400" dirty="0" err="1" smtClean="0">
                <a:solidFill>
                  <a:schemeClr val="bg2"/>
                </a:solidFill>
              </a:rPr>
              <a:t>наявність</a:t>
            </a:r>
            <a:r>
              <a:rPr lang="ru-RU" sz="1400" dirty="0" smtClean="0">
                <a:solidFill>
                  <a:schemeClr val="bg2"/>
                </a:solidFill>
              </a:rPr>
              <a:t> </a:t>
            </a:r>
            <a:r>
              <a:rPr lang="ru-RU" sz="1400" dirty="0" err="1" smtClean="0">
                <a:solidFill>
                  <a:schemeClr val="bg2"/>
                </a:solidFill>
              </a:rPr>
              <a:t>трьох</a:t>
            </a:r>
            <a:r>
              <a:rPr lang="ru-RU" sz="1400" dirty="0" smtClean="0">
                <a:solidFill>
                  <a:schemeClr val="bg2"/>
                </a:solidFill>
              </a:rPr>
              <a:t> зон </a:t>
            </a:r>
            <a:r>
              <a:rPr lang="ru-RU" sz="1400" dirty="0" err="1" smtClean="0">
                <a:solidFill>
                  <a:schemeClr val="bg2"/>
                </a:solidFill>
              </a:rPr>
              <a:t>неоднакового</a:t>
            </a:r>
            <a:r>
              <a:rPr lang="ru-RU" sz="1400" dirty="0" smtClean="0">
                <a:solidFill>
                  <a:schemeClr val="bg2"/>
                </a:solidFill>
              </a:rPr>
              <a:t> </a:t>
            </a:r>
            <a:r>
              <a:rPr lang="ru-RU" sz="1400" dirty="0" err="1" smtClean="0">
                <a:solidFill>
                  <a:schemeClr val="bg2"/>
                </a:solidFill>
              </a:rPr>
              <a:t>забруднення</a:t>
            </a:r>
            <a:r>
              <a:rPr lang="ru-RU" sz="1400" dirty="0" smtClean="0">
                <a:solidFill>
                  <a:schemeClr val="bg2"/>
                </a:solidFill>
              </a:rPr>
              <a:t> </a:t>
            </a:r>
            <a:r>
              <a:rPr lang="ru-RU" sz="1400" dirty="0" err="1" smtClean="0">
                <a:solidFill>
                  <a:schemeClr val="bg2"/>
                </a:solidFill>
              </a:rPr>
              <a:t>атмосфери</a:t>
            </a:r>
            <a:r>
              <a:rPr lang="ru-RU" sz="1400" dirty="0" smtClean="0">
                <a:solidFill>
                  <a:schemeClr val="bg2"/>
                </a:solidFill>
              </a:rPr>
              <a:t>: зона </a:t>
            </a:r>
            <a:r>
              <a:rPr lang="ru-RU" sz="1400" dirty="0" err="1" smtClean="0">
                <a:solidFill>
                  <a:schemeClr val="bg2"/>
                </a:solidFill>
              </a:rPr>
              <a:t>переміщення</a:t>
            </a:r>
            <a:r>
              <a:rPr lang="ru-RU" sz="1400" dirty="0" smtClean="0">
                <a:solidFill>
                  <a:schemeClr val="bg2"/>
                </a:solidFill>
              </a:rPr>
              <a:t> факела </a:t>
            </a:r>
            <a:r>
              <a:rPr lang="ru-RU" sz="1400" dirty="0" err="1" smtClean="0">
                <a:solidFill>
                  <a:schemeClr val="bg2"/>
                </a:solidFill>
              </a:rPr>
              <a:t>викидів</a:t>
            </a:r>
            <a:r>
              <a:rPr lang="ru-RU" sz="1400" dirty="0" smtClean="0">
                <a:solidFill>
                  <a:schemeClr val="bg2"/>
                </a:solidFill>
              </a:rPr>
              <a:t>, </a:t>
            </a:r>
            <a:r>
              <a:rPr lang="ru-RU" sz="1400" dirty="0" err="1" smtClean="0">
                <a:solidFill>
                  <a:schemeClr val="bg2"/>
                </a:solidFill>
              </a:rPr>
              <a:t>що</a:t>
            </a:r>
            <a:r>
              <a:rPr lang="ru-RU" sz="1400" dirty="0" smtClean="0">
                <a:solidFill>
                  <a:schemeClr val="bg2"/>
                </a:solidFill>
              </a:rPr>
              <a:t> </a:t>
            </a:r>
            <a:r>
              <a:rPr lang="ru-RU" sz="1400" dirty="0" err="1" smtClean="0">
                <a:solidFill>
                  <a:schemeClr val="bg2"/>
                </a:solidFill>
              </a:rPr>
              <a:t>характеризується</a:t>
            </a:r>
            <a:r>
              <a:rPr lang="ru-RU" sz="1400" dirty="0" smtClean="0">
                <a:solidFill>
                  <a:schemeClr val="bg2"/>
                </a:solidFill>
              </a:rPr>
              <a:t> </a:t>
            </a:r>
            <a:r>
              <a:rPr lang="ru-RU" sz="1400" dirty="0" err="1" smtClean="0">
                <a:solidFill>
                  <a:schemeClr val="bg2"/>
                </a:solidFill>
              </a:rPr>
              <a:t>відносно</a:t>
            </a:r>
            <a:r>
              <a:rPr lang="ru-RU" sz="1400" dirty="0" smtClean="0">
                <a:solidFill>
                  <a:schemeClr val="bg2"/>
                </a:solidFill>
              </a:rPr>
              <a:t> </a:t>
            </a:r>
            <a:r>
              <a:rPr lang="ru-RU" sz="1400" dirty="0" err="1" smtClean="0">
                <a:solidFill>
                  <a:schemeClr val="bg2"/>
                </a:solidFill>
              </a:rPr>
              <a:t>невисоким</a:t>
            </a:r>
            <a:r>
              <a:rPr lang="ru-RU" sz="1400" dirty="0" smtClean="0">
                <a:solidFill>
                  <a:schemeClr val="bg2"/>
                </a:solidFill>
              </a:rPr>
              <a:t> </a:t>
            </a:r>
            <a:r>
              <a:rPr lang="ru-RU" sz="1400" dirty="0" err="1" smtClean="0">
                <a:solidFill>
                  <a:schemeClr val="bg2"/>
                </a:solidFill>
              </a:rPr>
              <a:t>вмістом</a:t>
            </a:r>
            <a:r>
              <a:rPr lang="ru-RU" sz="1400" dirty="0" smtClean="0">
                <a:solidFill>
                  <a:schemeClr val="bg2"/>
                </a:solidFill>
              </a:rPr>
              <a:t> </a:t>
            </a:r>
            <a:r>
              <a:rPr lang="ru-RU" sz="1400" dirty="0" err="1" smtClean="0">
                <a:solidFill>
                  <a:schemeClr val="bg2"/>
                </a:solidFill>
              </a:rPr>
              <a:t>шкідливих</a:t>
            </a:r>
            <a:r>
              <a:rPr lang="ru-RU" sz="1400" dirty="0" smtClean="0">
                <a:solidFill>
                  <a:schemeClr val="bg2"/>
                </a:solidFill>
              </a:rPr>
              <a:t> </a:t>
            </a:r>
            <a:r>
              <a:rPr lang="ru-RU" sz="1400" dirty="0" err="1" smtClean="0">
                <a:solidFill>
                  <a:schemeClr val="bg2"/>
                </a:solidFill>
              </a:rPr>
              <a:t>речовин</a:t>
            </a:r>
            <a:r>
              <a:rPr lang="ru-RU" sz="1400" dirty="0" smtClean="0">
                <a:solidFill>
                  <a:schemeClr val="bg2"/>
                </a:solidFill>
              </a:rPr>
              <a:t> у </a:t>
            </a:r>
            <a:r>
              <a:rPr lang="ru-RU" sz="1400" dirty="0" smtClean="0">
                <a:solidFill>
                  <a:schemeClr val="bg2"/>
                </a:solidFill>
              </a:rPr>
              <a:t> </a:t>
            </a:r>
            <a:r>
              <a:rPr lang="ru-RU" sz="1400" dirty="0" err="1" smtClean="0">
                <a:solidFill>
                  <a:schemeClr val="bg2"/>
                </a:solidFill>
              </a:rPr>
              <a:t>риземному</a:t>
            </a:r>
            <a:r>
              <a:rPr lang="ru-RU" sz="1400" dirty="0" smtClean="0">
                <a:solidFill>
                  <a:schemeClr val="bg2"/>
                </a:solidFill>
              </a:rPr>
              <a:t> </a:t>
            </a:r>
            <a:r>
              <a:rPr lang="ru-RU" sz="1400" dirty="0" err="1" smtClean="0">
                <a:solidFill>
                  <a:schemeClr val="bg2"/>
                </a:solidFill>
              </a:rPr>
              <a:t>шарі</a:t>
            </a:r>
            <a:r>
              <a:rPr lang="ru-RU" sz="1400" dirty="0" smtClean="0">
                <a:solidFill>
                  <a:schemeClr val="bg2"/>
                </a:solidFill>
              </a:rPr>
              <a:t> </a:t>
            </a:r>
            <a:r>
              <a:rPr lang="ru-RU" sz="1400" dirty="0" err="1" smtClean="0">
                <a:solidFill>
                  <a:schemeClr val="bg2"/>
                </a:solidFill>
              </a:rPr>
              <a:t>атмосфери</a:t>
            </a:r>
            <a:r>
              <a:rPr lang="ru-RU" sz="1400" dirty="0" smtClean="0">
                <a:solidFill>
                  <a:schemeClr val="bg2"/>
                </a:solidFill>
              </a:rPr>
              <a:t>; зона </a:t>
            </a:r>
            <a:r>
              <a:rPr lang="ru-RU" sz="1400" dirty="0" err="1" smtClean="0">
                <a:solidFill>
                  <a:schemeClr val="bg2"/>
                </a:solidFill>
              </a:rPr>
              <a:t>задимлення</a:t>
            </a:r>
            <a:r>
              <a:rPr lang="ru-RU" sz="1400" dirty="0" smtClean="0">
                <a:solidFill>
                  <a:schemeClr val="bg2"/>
                </a:solidFill>
              </a:rPr>
              <a:t> – </a:t>
            </a:r>
            <a:r>
              <a:rPr lang="ru-RU" sz="1400" dirty="0" err="1" smtClean="0">
                <a:solidFill>
                  <a:schemeClr val="bg2"/>
                </a:solidFill>
              </a:rPr>
              <a:t>зона</a:t>
            </a:r>
            <a:r>
              <a:rPr lang="ru-RU" sz="1400" dirty="0" smtClean="0">
                <a:solidFill>
                  <a:schemeClr val="bg2"/>
                </a:solidFill>
              </a:rPr>
              <a:t> максимального </a:t>
            </a:r>
            <a:r>
              <a:rPr lang="ru-RU" sz="1400" dirty="0" err="1" smtClean="0">
                <a:solidFill>
                  <a:schemeClr val="bg2"/>
                </a:solidFill>
              </a:rPr>
              <a:t>вмісту</a:t>
            </a:r>
            <a:r>
              <a:rPr lang="ru-RU" sz="1400" dirty="0" smtClean="0">
                <a:solidFill>
                  <a:schemeClr val="bg2"/>
                </a:solidFill>
              </a:rPr>
              <a:t> </a:t>
            </a:r>
            <a:r>
              <a:rPr lang="ru-RU" sz="1400" dirty="0" err="1" smtClean="0">
                <a:solidFill>
                  <a:schemeClr val="bg2"/>
                </a:solidFill>
              </a:rPr>
              <a:t>шкідливих</a:t>
            </a:r>
            <a:r>
              <a:rPr lang="ru-RU" sz="1400" dirty="0" smtClean="0">
                <a:solidFill>
                  <a:schemeClr val="bg2"/>
                </a:solidFill>
              </a:rPr>
              <a:t> </a:t>
            </a:r>
            <a:r>
              <a:rPr lang="ru-RU" sz="1400" dirty="0" err="1" smtClean="0">
                <a:solidFill>
                  <a:schemeClr val="bg2"/>
                </a:solidFill>
              </a:rPr>
              <a:t>речовин</a:t>
            </a:r>
            <a:r>
              <a:rPr lang="ru-RU" sz="1400" dirty="0" smtClean="0">
                <a:solidFill>
                  <a:schemeClr val="bg2"/>
                </a:solidFill>
              </a:rPr>
              <a:t> </a:t>
            </a:r>
            <a:r>
              <a:rPr lang="ru-RU" sz="1400" dirty="0" err="1" smtClean="0">
                <a:solidFill>
                  <a:schemeClr val="bg2"/>
                </a:solidFill>
              </a:rPr>
              <a:t>і</a:t>
            </a:r>
            <a:r>
              <a:rPr lang="ru-RU" sz="1400" dirty="0" smtClean="0">
                <a:solidFill>
                  <a:schemeClr val="bg2"/>
                </a:solidFill>
              </a:rPr>
              <a:t> зона </a:t>
            </a:r>
            <a:r>
              <a:rPr lang="ru-RU" sz="1400" dirty="0" err="1" smtClean="0">
                <a:solidFill>
                  <a:schemeClr val="bg2"/>
                </a:solidFill>
              </a:rPr>
              <a:t>поступового</a:t>
            </a:r>
            <a:r>
              <a:rPr lang="ru-RU" sz="1400" dirty="0" smtClean="0">
                <a:solidFill>
                  <a:schemeClr val="bg2"/>
                </a:solidFill>
              </a:rPr>
              <a:t> </a:t>
            </a:r>
            <a:r>
              <a:rPr lang="ru-RU" sz="1400" dirty="0" err="1" smtClean="0">
                <a:solidFill>
                  <a:schemeClr val="bg2"/>
                </a:solidFill>
              </a:rPr>
              <a:t>зниження</a:t>
            </a:r>
            <a:r>
              <a:rPr lang="ru-RU" sz="1400" dirty="0" smtClean="0">
                <a:solidFill>
                  <a:schemeClr val="bg2"/>
                </a:solidFill>
              </a:rPr>
              <a:t> </a:t>
            </a:r>
            <a:r>
              <a:rPr lang="ru-RU" sz="1400" dirty="0" err="1" smtClean="0">
                <a:solidFill>
                  <a:schemeClr val="bg2"/>
                </a:solidFill>
              </a:rPr>
              <a:t>рівня</a:t>
            </a:r>
            <a:r>
              <a:rPr lang="ru-RU" sz="1400" dirty="0" smtClean="0">
                <a:solidFill>
                  <a:schemeClr val="bg2"/>
                </a:solidFill>
              </a:rPr>
              <a:t> </a:t>
            </a:r>
            <a:r>
              <a:rPr lang="ru-RU" sz="1400" dirty="0" err="1" smtClean="0">
                <a:solidFill>
                  <a:schemeClr val="bg2"/>
                </a:solidFill>
              </a:rPr>
              <a:t>забруднення</a:t>
            </a:r>
            <a:r>
              <a:rPr lang="ru-RU" sz="1400" dirty="0" smtClean="0">
                <a:solidFill>
                  <a:schemeClr val="bg2"/>
                </a:solidFill>
              </a:rPr>
              <a:t>.</a:t>
            </a:r>
            <a:endParaRPr lang="ru-RU" sz="1400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2"/>
          <p:cNvSpPr txBox="1">
            <a:spLocks noGrp="1"/>
          </p:cNvSpPr>
          <p:nvPr>
            <p:ph type="body" idx="1"/>
          </p:nvPr>
        </p:nvSpPr>
        <p:spPr>
          <a:xfrm>
            <a:off x="315309" y="273269"/>
            <a:ext cx="8565931" cy="416558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ru-RU" sz="2000" dirty="0" err="1" smtClean="0"/>
              <a:t>Відповідно</a:t>
            </a:r>
            <a:r>
              <a:rPr lang="ru-RU" sz="2000" dirty="0" smtClean="0"/>
              <a:t> до </a:t>
            </a:r>
            <a:r>
              <a:rPr lang="ru-RU" sz="2000" dirty="0" err="1" smtClean="0"/>
              <a:t>санітарних</a:t>
            </a:r>
            <a:r>
              <a:rPr lang="ru-RU" sz="2000" dirty="0" smtClean="0"/>
              <a:t> норм </a:t>
            </a:r>
            <a:r>
              <a:rPr lang="ru-RU" sz="2000" dirty="0" err="1" smtClean="0"/>
              <a:t>проектування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промислових</a:t>
            </a:r>
            <a:r>
              <a:rPr lang="ru-RU" sz="2000" dirty="0" smtClean="0"/>
              <a:t> </a:t>
            </a:r>
            <a:r>
              <a:rPr lang="ru-RU" sz="2000" dirty="0" err="1" smtClean="0"/>
              <a:t>підприємств</a:t>
            </a:r>
            <a:r>
              <a:rPr lang="ru-RU" sz="2000" dirty="0" smtClean="0"/>
              <a:t> </a:t>
            </a:r>
            <a:r>
              <a:rPr lang="ru-RU" sz="2000" dirty="0" err="1" smtClean="0"/>
              <a:t>виробництва</a:t>
            </a:r>
            <a:r>
              <a:rPr lang="ru-RU" sz="2000" dirty="0" smtClean="0"/>
              <a:t>, </a:t>
            </a:r>
            <a:r>
              <a:rPr lang="ru-RU" sz="2000" dirty="0" err="1" smtClean="0"/>
              <a:t>технологічні</a:t>
            </a:r>
            <a:r>
              <a:rPr lang="ru-RU" sz="2000" dirty="0" smtClean="0"/>
              <a:t> </a:t>
            </a:r>
            <a:r>
              <a:rPr lang="ru-RU" sz="2000" dirty="0" err="1" smtClean="0"/>
              <a:t>процеси</a:t>
            </a:r>
            <a:r>
              <a:rPr lang="ru-RU" sz="2000" dirty="0" smtClean="0"/>
              <a:t> </a:t>
            </a:r>
            <a:r>
              <a:rPr lang="ru-RU" sz="2000" dirty="0" err="1" smtClean="0"/>
              <a:t>яких</a:t>
            </a:r>
            <a:r>
              <a:rPr lang="ru-RU" sz="2000" dirty="0" smtClean="0"/>
              <a:t> </a:t>
            </a:r>
            <a:r>
              <a:rPr lang="ru-RU" sz="2000" dirty="0" err="1" smtClean="0"/>
              <a:t>супроводжуються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шкідливими</a:t>
            </a:r>
            <a:r>
              <a:rPr lang="ru-RU" sz="2000" dirty="0" smtClean="0"/>
              <a:t> </a:t>
            </a:r>
            <a:r>
              <a:rPr lang="ru-RU" sz="2000" dirty="0" err="1" smtClean="0"/>
              <a:t>викидами</a:t>
            </a:r>
            <a:r>
              <a:rPr lang="ru-RU" sz="2000" dirty="0" smtClean="0"/>
              <a:t>, </a:t>
            </a:r>
            <a:r>
              <a:rPr lang="ru-RU" sz="2000" dirty="0" err="1" smtClean="0"/>
              <a:t>відокремлюються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від</a:t>
            </a:r>
            <a:r>
              <a:rPr lang="ru-RU" sz="2000" dirty="0" smtClean="0"/>
              <a:t> </a:t>
            </a:r>
            <a:r>
              <a:rPr lang="ru-RU" sz="2000" dirty="0" err="1" smtClean="0"/>
              <a:t>житлових</a:t>
            </a:r>
            <a:r>
              <a:rPr lang="ru-RU" sz="2000" dirty="0" smtClean="0"/>
              <a:t> </a:t>
            </a:r>
            <a:r>
              <a:rPr lang="ru-RU" sz="2000" dirty="0" err="1" smtClean="0"/>
              <a:t>районів</a:t>
            </a:r>
            <a:r>
              <a:rPr lang="ru-RU" sz="2000" dirty="0" smtClean="0"/>
              <a:t> </a:t>
            </a:r>
            <a:r>
              <a:rPr lang="ru-RU" sz="2000" dirty="0" err="1" smtClean="0"/>
              <a:t>санітарно-захисними</a:t>
            </a:r>
            <a:r>
              <a:rPr lang="ru-RU" sz="2000" dirty="0" smtClean="0"/>
              <a:t> </a:t>
            </a:r>
            <a:r>
              <a:rPr lang="ru-RU" sz="2000" dirty="0" smtClean="0"/>
              <a:t>зонами (</a:t>
            </a:r>
            <a:r>
              <a:rPr lang="ru-RU" sz="2000" dirty="0" err="1" smtClean="0"/>
              <a:t>розривами</a:t>
            </a:r>
            <a:r>
              <a:rPr lang="ru-RU" sz="2000" dirty="0" smtClean="0"/>
              <a:t>).</a:t>
            </a:r>
          </a:p>
          <a:p>
            <a:r>
              <a:rPr lang="ru-RU" sz="2000" dirty="0" err="1" smtClean="0">
                <a:solidFill>
                  <a:srgbClr val="FF0000"/>
                </a:solidFill>
              </a:rPr>
              <a:t>Санітарно-захисні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</a:rPr>
              <a:t>зони</a:t>
            </a:r>
            <a:r>
              <a:rPr lang="ru-RU" sz="2000" dirty="0" smtClean="0">
                <a:solidFill>
                  <a:srgbClr val="FF0000"/>
                </a:solidFill>
              </a:rPr>
              <a:t> (СЗЗ)</a:t>
            </a:r>
            <a:r>
              <a:rPr lang="ru-RU" sz="2000" dirty="0" smtClean="0"/>
              <a:t> </a:t>
            </a:r>
            <a:r>
              <a:rPr lang="ru-RU" sz="2000" b="1" dirty="0" smtClean="0"/>
              <a:t>- </a:t>
            </a:r>
            <a:r>
              <a:rPr lang="ru-RU" sz="2000" b="1" dirty="0" err="1" smtClean="0"/>
              <a:t>це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ділянки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землі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навколо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підприємств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що</a:t>
            </a:r>
            <a:r>
              <a:rPr lang="ru-RU" sz="2000" b="1" dirty="0" smtClean="0"/>
              <a:t> </a:t>
            </a:r>
            <a:r>
              <a:rPr lang="ru-RU" sz="2000" dirty="0" err="1" smtClean="0"/>
              <a:t>відокремлюють</a:t>
            </a:r>
            <a:r>
              <a:rPr lang="ru-RU" sz="2000" dirty="0" smtClean="0"/>
              <a:t> </a:t>
            </a:r>
            <a:r>
              <a:rPr lang="ru-RU" sz="2000" dirty="0" err="1" smtClean="0"/>
              <a:t>їх</a:t>
            </a:r>
            <a:r>
              <a:rPr lang="ru-RU" sz="2000" dirty="0" smtClean="0"/>
              <a:t> </a:t>
            </a:r>
            <a:r>
              <a:rPr lang="ru-RU" sz="2000" dirty="0" err="1" smtClean="0"/>
              <a:t>від</a:t>
            </a:r>
            <a:r>
              <a:rPr lang="ru-RU" sz="2000" dirty="0" smtClean="0"/>
              <a:t> </a:t>
            </a:r>
            <a:r>
              <a:rPr lang="ru-RU" sz="2000" dirty="0" err="1" smtClean="0"/>
              <a:t>житлових</a:t>
            </a:r>
            <a:r>
              <a:rPr lang="ru-RU" sz="2000" dirty="0" smtClean="0"/>
              <a:t> </a:t>
            </a:r>
            <a:r>
              <a:rPr lang="ru-RU" sz="2000" dirty="0" err="1" smtClean="0"/>
              <a:t>масивів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метою </a:t>
            </a:r>
            <a:r>
              <a:rPr lang="ru-RU" sz="2000" dirty="0" err="1" smtClean="0"/>
              <a:t>зменшення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шкідливого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впливу</a:t>
            </a:r>
            <a:r>
              <a:rPr lang="ru-RU" sz="2000" dirty="0" smtClean="0"/>
              <a:t> </a:t>
            </a:r>
            <a:r>
              <a:rPr lang="ru-RU" sz="2000" dirty="0" err="1" smtClean="0"/>
              <a:t>цих</a:t>
            </a:r>
            <a:r>
              <a:rPr lang="ru-RU" sz="2000" dirty="0" smtClean="0"/>
              <a:t> </a:t>
            </a:r>
            <a:r>
              <a:rPr lang="ru-RU" sz="2000" dirty="0" err="1" smtClean="0"/>
              <a:t>підприємств</a:t>
            </a:r>
            <a:r>
              <a:rPr lang="ru-RU" sz="2000" dirty="0" smtClean="0"/>
              <a:t> на </a:t>
            </a:r>
            <a:r>
              <a:rPr lang="ru-RU" sz="2000" dirty="0" err="1" smtClean="0"/>
              <a:t>здоров’я</a:t>
            </a:r>
            <a:r>
              <a:rPr lang="ru-RU" sz="2000" dirty="0" smtClean="0"/>
              <a:t> </a:t>
            </a:r>
            <a:r>
              <a:rPr lang="ru-RU" sz="2000" dirty="0" err="1" smtClean="0"/>
              <a:t>людини</a:t>
            </a:r>
            <a:r>
              <a:rPr lang="ru-RU" sz="2000" dirty="0" smtClean="0"/>
              <a:t>. </a:t>
            </a:r>
            <a:r>
              <a:rPr lang="ru-RU" sz="2000" dirty="0" err="1" smtClean="0"/>
              <a:t>Їх</a:t>
            </a:r>
            <a:r>
              <a:rPr lang="ru-RU" sz="2000" dirty="0" smtClean="0"/>
              <a:t> </a:t>
            </a:r>
            <a:r>
              <a:rPr lang="ru-RU" sz="2000" dirty="0" err="1" smtClean="0"/>
              <a:t>розташовують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підвітряного</a:t>
            </a:r>
            <a:r>
              <a:rPr lang="ru-RU" sz="2000" dirty="0" smtClean="0"/>
              <a:t> боку </a:t>
            </a:r>
            <a:r>
              <a:rPr lang="ru-RU" sz="2000" dirty="0" err="1" smtClean="0"/>
              <a:t>підприємств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засаджують</a:t>
            </a:r>
            <a:r>
              <a:rPr lang="ru-RU" sz="2000" dirty="0" smtClean="0"/>
              <a:t> </a:t>
            </a:r>
            <a:r>
              <a:rPr lang="ru-RU" sz="2000" dirty="0" err="1" smtClean="0"/>
              <a:t>пилостійкими</a:t>
            </a:r>
            <a:r>
              <a:rPr lang="ru-RU" sz="2000" dirty="0" smtClean="0"/>
              <a:t> деревами </a:t>
            </a:r>
            <a:r>
              <a:rPr lang="ru-RU" sz="2000" dirty="0" smtClean="0"/>
              <a:t>та </a:t>
            </a:r>
            <a:r>
              <a:rPr lang="ru-RU" sz="2000" dirty="0" err="1" smtClean="0"/>
              <a:t>чагарниками</a:t>
            </a:r>
            <a:r>
              <a:rPr lang="ru-RU" sz="2000" dirty="0" smtClean="0"/>
              <a:t>,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мають</a:t>
            </a:r>
            <a:r>
              <a:rPr lang="ru-RU" sz="2000" dirty="0" smtClean="0"/>
              <a:t> </a:t>
            </a:r>
            <a:r>
              <a:rPr lang="ru-RU" sz="2000" dirty="0" err="1" smtClean="0"/>
              <a:t>бактерицидні</a:t>
            </a:r>
            <a:r>
              <a:rPr lang="ru-RU" sz="2000" dirty="0" smtClean="0"/>
              <a:t> </a:t>
            </a:r>
            <a:r>
              <a:rPr lang="ru-RU" sz="2000" dirty="0" err="1" smtClean="0"/>
              <a:t>властивості</a:t>
            </a:r>
            <a:r>
              <a:rPr lang="ru-RU" sz="2000" dirty="0" smtClean="0"/>
              <a:t> (береза, </a:t>
            </a:r>
            <a:r>
              <a:rPr lang="ru-RU" sz="2000" dirty="0" err="1" smtClean="0"/>
              <a:t>біла</a:t>
            </a:r>
            <a:r>
              <a:rPr lang="ru-RU" sz="2000" dirty="0" smtClean="0"/>
              <a:t> </a:t>
            </a:r>
            <a:r>
              <a:rPr lang="ru-RU" sz="2000" dirty="0" err="1" smtClean="0"/>
              <a:t>акація</a:t>
            </a:r>
            <a:r>
              <a:rPr lang="ru-RU" sz="2000" dirty="0" smtClean="0"/>
              <a:t>, </a:t>
            </a:r>
            <a:r>
              <a:rPr lang="ru-RU" sz="2000" dirty="0" err="1" smtClean="0"/>
              <a:t>грецький</a:t>
            </a:r>
            <a:r>
              <a:rPr lang="ru-RU" sz="2000" dirty="0" smtClean="0"/>
              <a:t> </a:t>
            </a:r>
            <a:r>
              <a:rPr lang="ru-RU" sz="2000" dirty="0" err="1" smtClean="0"/>
              <a:t>горіх</a:t>
            </a:r>
            <a:r>
              <a:rPr lang="ru-RU" sz="2000" dirty="0" smtClean="0"/>
              <a:t>, дуб, </a:t>
            </a:r>
            <a:r>
              <a:rPr lang="ru-RU" sz="2000" dirty="0" err="1" smtClean="0"/>
              <a:t>канадська</a:t>
            </a:r>
            <a:r>
              <a:rPr lang="ru-RU" sz="2000" dirty="0" smtClean="0"/>
              <a:t> </a:t>
            </a:r>
            <a:r>
              <a:rPr lang="ru-RU" sz="2000" dirty="0" smtClean="0"/>
              <a:t>тополя, сосна</a:t>
            </a:r>
            <a:r>
              <a:rPr lang="ru-RU" sz="2000" dirty="0" smtClean="0"/>
              <a:t>, </a:t>
            </a:r>
            <a:r>
              <a:rPr lang="ru-RU" sz="2000" dirty="0" err="1" smtClean="0"/>
              <a:t>смерека</a:t>
            </a:r>
            <a:r>
              <a:rPr lang="ru-RU" sz="2000" dirty="0" smtClean="0"/>
              <a:t>, бузина, смородина та </a:t>
            </a:r>
            <a:r>
              <a:rPr lang="ru-RU" sz="2000" dirty="0" err="1" smtClean="0"/>
              <a:t>ін</a:t>
            </a:r>
            <a:r>
              <a:rPr lang="ru-RU" sz="2000" dirty="0" smtClean="0"/>
              <a:t>.) [4].</a:t>
            </a:r>
            <a:endParaRPr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4"/>
          <p:cNvSpPr txBox="1">
            <a:spLocks noGrp="1"/>
          </p:cNvSpPr>
          <p:nvPr>
            <p:ph type="body" idx="1"/>
          </p:nvPr>
        </p:nvSpPr>
        <p:spPr>
          <a:xfrm>
            <a:off x="-1" y="294290"/>
            <a:ext cx="8797159" cy="439332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ru-RU" sz="1400" b="1" i="1" dirty="0" err="1" smtClean="0">
                <a:solidFill>
                  <a:srgbClr val="FF0000"/>
                </a:solidFill>
              </a:rPr>
              <a:t>Санітарно-захисна</a:t>
            </a:r>
            <a:r>
              <a:rPr lang="ru-RU" sz="1400" b="1" i="1" dirty="0" smtClean="0">
                <a:solidFill>
                  <a:srgbClr val="FF0000"/>
                </a:solidFill>
              </a:rPr>
              <a:t> зона </a:t>
            </a:r>
            <a:r>
              <a:rPr lang="ru-RU" sz="1400" i="1" dirty="0" smtClean="0"/>
              <a:t>- </a:t>
            </a:r>
            <a:r>
              <a:rPr lang="ru-RU" sz="1400" i="1" dirty="0" err="1" smtClean="0"/>
              <a:t>територія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навколо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потенційно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небезпечного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підприємства</a:t>
            </a:r>
            <a:r>
              <a:rPr lang="ru-RU" sz="1400" i="1" dirty="0" smtClean="0"/>
              <a:t>, в межах </a:t>
            </a:r>
            <a:r>
              <a:rPr lang="ru-RU" sz="1400" i="1" dirty="0" err="1" smtClean="0"/>
              <a:t>якої</a:t>
            </a:r>
            <a:r>
              <a:rPr lang="ru-RU" sz="1400" i="1" dirty="0" smtClean="0"/>
              <a:t> заборонено </a:t>
            </a:r>
            <a:r>
              <a:rPr lang="ru-RU" sz="1400" i="1" dirty="0" err="1" smtClean="0"/>
              <a:t>проживання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населення</a:t>
            </a:r>
            <a:r>
              <a:rPr lang="ru-RU" sz="1400" i="1" dirty="0" smtClean="0"/>
              <a:t> та </a:t>
            </a:r>
            <a:r>
              <a:rPr lang="ru-RU" sz="1400" i="1" dirty="0" err="1" smtClean="0"/>
              <a:t>ведення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господарської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діяльності</a:t>
            </a:r>
            <a:r>
              <a:rPr lang="ru-RU" sz="1400" i="1" dirty="0" smtClean="0"/>
              <a:t>, </a:t>
            </a:r>
            <a:r>
              <a:rPr lang="ru-RU" sz="1400" i="1" dirty="0" err="1" smtClean="0"/>
              <a:t>розміри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якої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встановлюються</a:t>
            </a:r>
            <a:r>
              <a:rPr lang="ru-RU" sz="1400" i="1" dirty="0" smtClean="0"/>
              <a:t> проектною </a:t>
            </a:r>
            <a:r>
              <a:rPr lang="ru-RU" sz="1400" i="1" dirty="0" err="1" smtClean="0"/>
              <a:t>документацією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відповідно</a:t>
            </a:r>
            <a:r>
              <a:rPr lang="ru-RU" sz="1400" i="1" dirty="0" smtClean="0"/>
              <a:t> до </a:t>
            </a:r>
            <a:r>
              <a:rPr lang="ru-RU" sz="1400" i="1" dirty="0" err="1" smtClean="0"/>
              <a:t>державних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нормативних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документів</a:t>
            </a:r>
            <a:r>
              <a:rPr lang="ru-RU" sz="1400" i="1" dirty="0" smtClean="0"/>
              <a:t> (</a:t>
            </a:r>
            <a:r>
              <a:rPr lang="ru-RU" sz="1400" i="1" dirty="0" err="1" smtClean="0"/>
              <a:t>Державний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комітет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України</a:t>
            </a:r>
            <a:r>
              <a:rPr lang="ru-RU" sz="1400" i="1" dirty="0" smtClean="0"/>
              <a:t> у справах </a:t>
            </a:r>
            <a:r>
              <a:rPr lang="ru-RU" sz="1400" i="1" dirty="0" err="1" smtClean="0"/>
              <a:t>містобудування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і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архітектури</a:t>
            </a:r>
            <a:r>
              <a:rPr lang="ru-RU" sz="1400" i="1" dirty="0" smtClean="0"/>
              <a:t> Наказ Про </a:t>
            </a:r>
            <a:r>
              <a:rPr lang="ru-RU" sz="1400" i="1" dirty="0" err="1" smtClean="0"/>
              <a:t>затвердження</a:t>
            </a:r>
            <a:r>
              <a:rPr lang="ru-RU" sz="1400" i="1" dirty="0" smtClean="0"/>
              <a:t> Методики </a:t>
            </a:r>
            <a:r>
              <a:rPr lang="ru-RU" sz="1400" i="1" dirty="0" err="1" smtClean="0"/>
              <a:t>обстеження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і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паспортизації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гідротехнічних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споруд</a:t>
            </a:r>
            <a:r>
              <a:rPr lang="ru-RU" sz="1400" i="1" dirty="0" smtClean="0"/>
              <a:t> систем </a:t>
            </a:r>
            <a:r>
              <a:rPr lang="ru-RU" sz="1400" i="1" dirty="0" err="1" smtClean="0"/>
              <a:t>гідравлічного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вилучення</a:t>
            </a:r>
            <a:r>
              <a:rPr lang="ru-RU" sz="1400" i="1" dirty="0" smtClean="0"/>
              <a:t> та </a:t>
            </a:r>
            <a:r>
              <a:rPr lang="ru-RU" sz="1400" i="1" dirty="0" err="1" smtClean="0"/>
              <a:t>складування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промислових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відходів</a:t>
            </a:r>
            <a:r>
              <a:rPr lang="ru-RU" sz="1400" i="1" dirty="0" smtClean="0"/>
              <a:t> (п. 1.9.25 Методики) N 252 </a:t>
            </a:r>
            <a:r>
              <a:rPr lang="ru-RU" sz="1400" i="1" dirty="0" err="1" smtClean="0"/>
              <a:t>від</a:t>
            </a:r>
            <a:r>
              <a:rPr lang="ru-RU" sz="1400" i="1" dirty="0" smtClean="0"/>
              <a:t> 19.12.95 м. </a:t>
            </a:r>
            <a:r>
              <a:rPr lang="ru-RU" sz="1400" i="1" dirty="0" err="1" smtClean="0"/>
              <a:t>Київ</a:t>
            </a:r>
            <a:r>
              <a:rPr lang="ru-RU" sz="1400" i="1" dirty="0" smtClean="0"/>
              <a:t>).</a:t>
            </a:r>
          </a:p>
          <a:p>
            <a:r>
              <a:rPr lang="ru-RU" sz="1400" b="1" i="1" dirty="0" err="1" smtClean="0">
                <a:solidFill>
                  <a:srgbClr val="FF0000"/>
                </a:solidFill>
              </a:rPr>
              <a:t>Санітарно-захисна</a:t>
            </a:r>
            <a:r>
              <a:rPr lang="ru-RU" sz="1400" b="1" i="1" dirty="0" smtClean="0">
                <a:solidFill>
                  <a:srgbClr val="FF0000"/>
                </a:solidFill>
              </a:rPr>
              <a:t> зона</a:t>
            </a:r>
            <a:r>
              <a:rPr lang="ru-RU" sz="1400" i="1" dirty="0" smtClean="0"/>
              <a:t> - </a:t>
            </a:r>
            <a:r>
              <a:rPr lang="ru-RU" sz="1400" i="1" dirty="0" err="1" smtClean="0"/>
              <a:t>функціональна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територія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між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промисловим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підприємством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або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іншим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виробничим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об’єктом</a:t>
            </a:r>
            <a:r>
              <a:rPr lang="ru-RU" sz="1400" i="1" dirty="0" smtClean="0"/>
              <a:t>, </a:t>
            </a:r>
            <a:r>
              <a:rPr lang="ru-RU" sz="1400" i="1" dirty="0" err="1" smtClean="0"/>
              <a:t>що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є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джерелом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надходження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шкідливих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чинників</a:t>
            </a:r>
            <a:r>
              <a:rPr lang="ru-RU" sz="1400" i="1" dirty="0" smtClean="0"/>
              <a:t> в </a:t>
            </a:r>
            <a:r>
              <a:rPr lang="ru-RU" sz="1400" i="1" dirty="0" err="1" smtClean="0"/>
              <a:t>навколишнє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середовище</a:t>
            </a:r>
            <a:r>
              <a:rPr lang="ru-RU" sz="1400" i="1" dirty="0" smtClean="0"/>
              <a:t>, </a:t>
            </a:r>
            <a:r>
              <a:rPr lang="ru-RU" sz="1400" i="1" dirty="0" err="1" smtClean="0"/>
              <a:t>і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найближчою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житловою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забудовою</a:t>
            </a:r>
            <a:r>
              <a:rPr lang="ru-RU" sz="1400" i="1" dirty="0" smtClean="0"/>
              <a:t> (</a:t>
            </a:r>
            <a:r>
              <a:rPr lang="ru-RU" sz="1400" i="1" dirty="0" err="1" smtClean="0"/>
              <a:t>чи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прирівнянимго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впливу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цих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факторів</a:t>
            </a:r>
            <a:r>
              <a:rPr lang="ru-RU" sz="1400" i="1" dirty="0" smtClean="0"/>
              <a:t> до </a:t>
            </a:r>
            <a:r>
              <a:rPr lang="ru-RU" sz="1400" i="1" dirty="0" err="1" smtClean="0"/>
              <a:t>рівня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гігієнічних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нормативів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з</a:t>
            </a:r>
            <a:r>
              <a:rPr lang="ru-RU" sz="1400" i="1" dirty="0" smtClean="0"/>
              <a:t> метою </a:t>
            </a:r>
            <a:r>
              <a:rPr lang="ru-RU" sz="1400" i="1" dirty="0" err="1" smtClean="0"/>
              <a:t>захисту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населення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від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їх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несприятливого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впливу</a:t>
            </a:r>
            <a:r>
              <a:rPr lang="ru-RU" sz="1400" i="1" dirty="0" smtClean="0"/>
              <a:t>.</a:t>
            </a:r>
          </a:p>
          <a:p>
            <a:r>
              <a:rPr lang="ru-RU" sz="1400" b="1" i="1" dirty="0" err="1" smtClean="0">
                <a:solidFill>
                  <a:srgbClr val="FF0000"/>
                </a:solidFill>
              </a:rPr>
              <a:t>Санітарно-захисна</a:t>
            </a:r>
            <a:r>
              <a:rPr lang="ru-RU" sz="1400" b="1" i="1" dirty="0" smtClean="0">
                <a:solidFill>
                  <a:srgbClr val="FF0000"/>
                </a:solidFill>
              </a:rPr>
              <a:t> зона</a:t>
            </a:r>
            <a:r>
              <a:rPr lang="ru-RU" sz="1400" i="1" dirty="0" smtClean="0"/>
              <a:t> – озеленена </a:t>
            </a:r>
            <a:r>
              <a:rPr lang="ru-RU" sz="1400" i="1" dirty="0" err="1" smtClean="0"/>
              <a:t>територія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спеціального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призначення</a:t>
            </a:r>
            <a:r>
              <a:rPr lang="ru-RU" sz="1400" i="1" dirty="0" smtClean="0"/>
              <a:t>, яка </a:t>
            </a:r>
            <a:r>
              <a:rPr lang="ru-RU" sz="1400" i="1" dirty="0" err="1" smtClean="0"/>
              <a:t>розділяє</a:t>
            </a:r>
            <a:r>
              <a:rPr lang="ru-RU" sz="1400" i="1" dirty="0" smtClean="0"/>
              <a:t> (</a:t>
            </a:r>
            <a:r>
              <a:rPr lang="ru-RU" sz="1400" i="1" dirty="0" err="1" smtClean="0"/>
              <a:t>відокремлює</a:t>
            </a:r>
            <a:r>
              <a:rPr lang="ru-RU" sz="1400" i="1" dirty="0" smtClean="0"/>
              <a:t>) </a:t>
            </a:r>
            <a:r>
              <a:rPr lang="ru-RU" sz="1400" i="1" dirty="0" err="1" smtClean="0"/>
              <a:t>сельбищну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частину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міста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від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промислових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підприємств</a:t>
            </a:r>
            <a:r>
              <a:rPr lang="ru-RU" sz="1400" i="1" dirty="0" smtClean="0"/>
              <a:t> (</a:t>
            </a:r>
            <a:r>
              <a:rPr lang="ru-RU" sz="1400" i="1" dirty="0" err="1" smtClean="0"/>
              <a:t>Міністерство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будівництва</a:t>
            </a:r>
            <a:r>
              <a:rPr lang="ru-RU" sz="1400" i="1" dirty="0" smtClean="0"/>
              <a:t>, </a:t>
            </a:r>
            <a:r>
              <a:rPr lang="ru-RU" sz="1400" i="1" dirty="0" err="1" smtClean="0"/>
              <a:t>архітектури</a:t>
            </a:r>
            <a:r>
              <a:rPr lang="ru-RU" sz="1400" i="1" dirty="0" smtClean="0"/>
              <a:t> та </a:t>
            </a:r>
            <a:r>
              <a:rPr lang="ru-RU" sz="1400" i="1" dirty="0" err="1" smtClean="0"/>
              <a:t>житлово-комунального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господарства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України</a:t>
            </a:r>
            <a:r>
              <a:rPr lang="ru-RU" sz="1400" i="1" dirty="0" smtClean="0"/>
              <a:t> Наказ Про </a:t>
            </a:r>
            <a:r>
              <a:rPr lang="ru-RU" sz="1400" i="1" dirty="0" err="1" smtClean="0"/>
              <a:t>затвердження</a:t>
            </a:r>
            <a:r>
              <a:rPr lang="ru-RU" sz="1400" i="1" dirty="0" smtClean="0"/>
              <a:t> Правил </a:t>
            </a:r>
            <a:r>
              <a:rPr lang="ru-RU" sz="1400" i="1" dirty="0" err="1" smtClean="0"/>
              <a:t>утримання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зелених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насаджень</a:t>
            </a:r>
            <a:r>
              <a:rPr lang="ru-RU" sz="1400" i="1" dirty="0" smtClean="0"/>
              <a:t> у </a:t>
            </a:r>
            <a:r>
              <a:rPr lang="ru-RU" sz="1400" i="1" dirty="0" err="1" smtClean="0"/>
              <a:t>населених</a:t>
            </a:r>
            <a:r>
              <a:rPr lang="ru-RU" sz="1400" i="1" dirty="0" smtClean="0"/>
              <a:t> пунктах </a:t>
            </a:r>
            <a:r>
              <a:rPr lang="ru-RU" sz="1400" i="1" dirty="0" err="1" smtClean="0"/>
              <a:t>України</a:t>
            </a:r>
            <a:r>
              <a:rPr lang="ru-RU" sz="1400" i="1" dirty="0" smtClean="0"/>
              <a:t> (п.2.1) 10.04.2006 </a:t>
            </a:r>
            <a:r>
              <a:rPr lang="en-US" sz="1400" i="1" dirty="0" smtClean="0"/>
              <a:t>N 105).</a:t>
            </a:r>
          </a:p>
          <a:p>
            <a:r>
              <a:rPr lang="ru-RU" sz="1400" i="1" dirty="0" err="1" smtClean="0"/>
              <a:t>Санітарно-захисна</a:t>
            </a:r>
            <a:r>
              <a:rPr lang="ru-RU" sz="1400" i="1" dirty="0" smtClean="0"/>
              <a:t> зона </a:t>
            </a:r>
            <a:r>
              <a:rPr lang="ru-RU" sz="1400" i="1" dirty="0" err="1" smtClean="0"/>
              <a:t>сприяє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розведенню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шкідливих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викидів</a:t>
            </a:r>
            <a:r>
              <a:rPr lang="ru-RU" sz="1400" i="1" dirty="0" smtClean="0"/>
              <a:t> до допустимого </a:t>
            </a:r>
            <a:r>
              <a:rPr lang="ru-RU" sz="1400" i="1" dirty="0" err="1" smtClean="0"/>
              <a:t>рівня</a:t>
            </a:r>
            <a:r>
              <a:rPr lang="ru-RU" sz="1400" i="1" dirty="0" smtClean="0"/>
              <a:t>; </a:t>
            </a:r>
            <a:r>
              <a:rPr lang="ru-RU" sz="1400" i="1" dirty="0" err="1" smtClean="0"/>
              <a:t>її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територію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упорядковують</a:t>
            </a:r>
            <a:r>
              <a:rPr lang="ru-RU" sz="1400" i="1" dirty="0" smtClean="0"/>
              <a:t> та </a:t>
            </a:r>
            <a:r>
              <a:rPr lang="ru-RU" sz="1400" i="1" dirty="0" err="1" smtClean="0"/>
              <a:t>озеленюють</a:t>
            </a:r>
            <a:r>
              <a:rPr lang="ru-RU" sz="1400" i="1" dirty="0" smtClean="0"/>
              <a:t>, тому </a:t>
            </a:r>
            <a:r>
              <a:rPr lang="ru-RU" sz="1400" i="1" dirty="0" err="1" smtClean="0"/>
              <a:t>що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зелені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насадження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очищають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і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освіжають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повітря</a:t>
            </a:r>
            <a:r>
              <a:rPr lang="ru-RU" sz="1400" i="1" dirty="0" smtClean="0"/>
              <a:t>. Установлено, </a:t>
            </a:r>
            <a:r>
              <a:rPr lang="ru-RU" sz="1400" i="1" dirty="0" err="1" smtClean="0"/>
              <a:t>що</a:t>
            </a:r>
            <a:r>
              <a:rPr lang="ru-RU" sz="1400" i="1" dirty="0" smtClean="0"/>
              <a:t> на 1 м2 </a:t>
            </a:r>
            <a:r>
              <a:rPr lang="ru-RU" sz="1400" i="1" dirty="0" err="1" smtClean="0"/>
              <a:t>поверхні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листків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рослин</a:t>
            </a:r>
            <a:r>
              <a:rPr lang="ru-RU" sz="1400" i="1" dirty="0" smtClean="0"/>
              <a:t> у </a:t>
            </a:r>
            <a:r>
              <a:rPr lang="ru-RU" sz="1400" i="1" dirty="0" err="1" smtClean="0"/>
              <a:t>середньому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затримується</a:t>
            </a:r>
            <a:r>
              <a:rPr lang="ru-RU" sz="1400" i="1" dirty="0" smtClean="0"/>
              <a:t> 1,5–3,0 г пилу, а 1 га </a:t>
            </a:r>
            <a:r>
              <a:rPr lang="ru-RU" sz="1400" i="1" dirty="0" err="1" smtClean="0"/>
              <a:t>зелених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насаджень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поглинає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з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повітря</a:t>
            </a:r>
            <a:r>
              <a:rPr lang="ru-RU" sz="1400" i="1" dirty="0" smtClean="0"/>
              <a:t> до 8 кг/год </a:t>
            </a:r>
            <a:r>
              <a:rPr lang="ru-RU" sz="1400" i="1" dirty="0" err="1" smtClean="0"/>
              <a:t>двоокису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вуглецю</a:t>
            </a:r>
            <a:r>
              <a:rPr lang="ru-RU" sz="1400" i="1" dirty="0" smtClean="0"/>
              <a:t>.  </a:t>
            </a:r>
            <a:endParaRPr lang="ru-RU" sz="1400" i="1" dirty="0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5"/>
          <p:cNvSpPr txBox="1">
            <a:spLocks noGrp="1"/>
          </p:cNvSpPr>
          <p:nvPr>
            <p:ph type="body" idx="1"/>
          </p:nvPr>
        </p:nvSpPr>
        <p:spPr>
          <a:xfrm>
            <a:off x="357352" y="274922"/>
            <a:ext cx="8481848" cy="46123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ru-RU" sz="1200" dirty="0" err="1" smtClean="0"/>
              <a:t>Згідно</a:t>
            </a:r>
            <a:r>
              <a:rPr lang="ru-RU" sz="1200" dirty="0" smtClean="0"/>
              <a:t> </a:t>
            </a:r>
            <a:r>
              <a:rPr lang="ru-RU" sz="1200" dirty="0" err="1" smtClean="0"/>
              <a:t>із</a:t>
            </a:r>
            <a:r>
              <a:rPr lang="ru-RU" sz="1200" dirty="0" smtClean="0"/>
              <a:t> </a:t>
            </a:r>
            <a:r>
              <a:rPr lang="ru-RU" sz="1200" dirty="0" err="1" smtClean="0"/>
              <a:t>санітарними</a:t>
            </a:r>
            <a:r>
              <a:rPr lang="ru-RU" sz="1200" dirty="0" smtClean="0"/>
              <a:t> нормами </a:t>
            </a:r>
            <a:r>
              <a:rPr lang="ru-RU" sz="1200" dirty="0" err="1" smtClean="0"/>
              <a:t>проектування</a:t>
            </a:r>
            <a:r>
              <a:rPr lang="ru-RU" sz="1200" dirty="0" smtClean="0"/>
              <a:t> </a:t>
            </a:r>
            <a:r>
              <a:rPr lang="ru-RU" sz="1200" dirty="0" err="1" smtClean="0"/>
              <a:t>промислових</a:t>
            </a:r>
            <a:r>
              <a:rPr lang="ru-RU" sz="1200" dirty="0" smtClean="0"/>
              <a:t> </a:t>
            </a:r>
            <a:r>
              <a:rPr lang="ru-RU" sz="1200" dirty="0" err="1" smtClean="0"/>
              <a:t>підприємств</a:t>
            </a:r>
            <a:r>
              <a:rPr lang="ru-RU" sz="1200" dirty="0" smtClean="0"/>
              <a:t>, </a:t>
            </a:r>
            <a:r>
              <a:rPr lang="ru-RU" sz="1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виділяють</a:t>
            </a:r>
            <a:r>
              <a:rPr lang="ru-RU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</a:t>
            </a:r>
            <a:r>
              <a:rPr lang="ru-RU" sz="1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класів</a:t>
            </a:r>
            <a:r>
              <a:rPr lang="ru-RU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промислових</a:t>
            </a:r>
            <a:r>
              <a:rPr lang="ru-RU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об’єктів</a:t>
            </a:r>
            <a:r>
              <a:rPr lang="ru-RU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із</a:t>
            </a:r>
            <a:r>
              <a:rPr lang="ru-RU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СЗЗ </a:t>
            </a:r>
            <a:r>
              <a:rPr lang="ru-RU" sz="1200" dirty="0" err="1" smtClean="0"/>
              <a:t>завширшки</a:t>
            </a:r>
            <a:r>
              <a:rPr lang="ru-RU" sz="1200" dirty="0" smtClean="0"/>
              <a:t> </a:t>
            </a:r>
            <a:r>
              <a:rPr lang="ru-RU" sz="1200" dirty="0" err="1" smtClean="0"/>
              <a:t>від</a:t>
            </a:r>
            <a:r>
              <a:rPr lang="ru-RU" sz="1200" dirty="0" smtClean="0"/>
              <a:t> 50 м до 3000 м </a:t>
            </a:r>
            <a:r>
              <a:rPr lang="ru-RU" sz="1200" dirty="0" err="1" smtClean="0"/>
              <a:t>з</a:t>
            </a:r>
            <a:r>
              <a:rPr lang="ru-RU" sz="1200" dirty="0" smtClean="0"/>
              <a:t> </a:t>
            </a:r>
            <a:r>
              <a:rPr lang="ru-RU" sz="1200" dirty="0" err="1" smtClean="0"/>
              <a:t>урахуванням</a:t>
            </a:r>
            <a:r>
              <a:rPr lang="ru-RU" sz="1200" dirty="0" smtClean="0"/>
              <a:t> </a:t>
            </a:r>
            <a:r>
              <a:rPr lang="ru-RU" sz="1200" dirty="0" err="1" smtClean="0"/>
              <a:t>ступеня</a:t>
            </a:r>
            <a:r>
              <a:rPr lang="ru-RU" sz="1200" dirty="0" smtClean="0"/>
              <a:t> </a:t>
            </a:r>
            <a:r>
              <a:rPr lang="ru-RU" sz="1200" dirty="0" err="1" smtClean="0"/>
              <a:t>забруднення</a:t>
            </a:r>
            <a:r>
              <a:rPr lang="ru-RU" sz="1200" dirty="0" smtClean="0"/>
              <a:t> </a:t>
            </a:r>
            <a:r>
              <a:rPr lang="ru-RU" sz="1200" dirty="0" err="1" smtClean="0"/>
              <a:t>повітря</a:t>
            </a:r>
            <a:r>
              <a:rPr lang="ru-RU" sz="1200" dirty="0" smtClean="0"/>
              <a:t> </a:t>
            </a:r>
            <a:r>
              <a:rPr lang="ru-RU" sz="1200" dirty="0" err="1" smtClean="0"/>
              <a:t>поблизу</a:t>
            </a:r>
            <a:r>
              <a:rPr lang="ru-RU" sz="1200" dirty="0" smtClean="0"/>
              <a:t> </a:t>
            </a:r>
            <a:r>
              <a:rPr lang="ru-RU" sz="1200" dirty="0" err="1" smtClean="0"/>
              <a:t>виробництва</a:t>
            </a:r>
            <a:r>
              <a:rPr lang="ru-RU" sz="1200" dirty="0" smtClean="0"/>
              <a:t>.</a:t>
            </a:r>
          </a:p>
          <a:p>
            <a:pPr>
              <a:buFont typeface="Wingdings" pitchFamily="2" charset="2"/>
              <a:buChar char="v"/>
            </a:pPr>
            <a:r>
              <a:rPr lang="ru-R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Перший </a:t>
            </a:r>
            <a:r>
              <a:rPr lang="ru-RU" sz="1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</a:t>
            </a:r>
            <a:r>
              <a:rPr lang="ru-R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200" dirty="0" err="1" smtClean="0"/>
              <a:t>поділяють</a:t>
            </a:r>
            <a:r>
              <a:rPr lang="ru-RU" sz="1200" dirty="0" smtClean="0"/>
              <a:t> на </a:t>
            </a:r>
            <a:r>
              <a:rPr lang="ru-RU" sz="1200" dirty="0" err="1" smtClean="0"/>
              <a:t>підкласи</a:t>
            </a:r>
            <a:r>
              <a:rPr lang="ru-RU" sz="1200" dirty="0" smtClean="0"/>
              <a:t> 1А </a:t>
            </a:r>
            <a:r>
              <a:rPr lang="ru-RU" sz="1200" dirty="0" err="1" smtClean="0"/>
              <a:t>з</a:t>
            </a:r>
            <a:r>
              <a:rPr lang="ru-RU" sz="1200" dirty="0" smtClean="0"/>
              <a:t> СЗЗ </a:t>
            </a:r>
            <a:r>
              <a:rPr lang="ru-RU" sz="1200" dirty="0" err="1" smtClean="0"/>
              <a:t>завширшки</a:t>
            </a:r>
            <a:r>
              <a:rPr lang="ru-RU" sz="1200" dirty="0" smtClean="0"/>
              <a:t> 3000 </a:t>
            </a:r>
            <a:r>
              <a:rPr lang="ru-RU" sz="1200" dirty="0" smtClean="0"/>
              <a:t>м  та </a:t>
            </a:r>
            <a:r>
              <a:rPr lang="ru-RU" sz="1200" dirty="0" smtClean="0"/>
              <a:t>1Б - 1000 м.</a:t>
            </a:r>
          </a:p>
          <a:p>
            <a:pPr>
              <a:buNone/>
            </a:pPr>
            <a:r>
              <a:rPr lang="ru-RU" sz="1200" dirty="0" smtClean="0"/>
              <a:t>		- До </a:t>
            </a:r>
            <a:r>
              <a:rPr lang="ru-RU" sz="1200" dirty="0" err="1" smtClean="0"/>
              <a:t>першого</a:t>
            </a:r>
            <a:r>
              <a:rPr lang="ru-RU" sz="1200" dirty="0" smtClean="0"/>
              <a:t> </a:t>
            </a:r>
            <a:r>
              <a:rPr lang="ru-RU" sz="1200" dirty="0" err="1" smtClean="0"/>
              <a:t>класу</a:t>
            </a:r>
            <a:r>
              <a:rPr lang="ru-RU" sz="1200" dirty="0" smtClean="0"/>
              <a:t> А </a:t>
            </a:r>
            <a:r>
              <a:rPr lang="ru-RU" sz="1200" dirty="0" err="1" smtClean="0"/>
              <a:t>із</a:t>
            </a:r>
            <a:r>
              <a:rPr lang="ru-RU" sz="1200" dirty="0" smtClean="0"/>
              <a:t> СЗЗ </a:t>
            </a:r>
            <a:r>
              <a:rPr lang="ru-RU" sz="1200" dirty="0" err="1" smtClean="0"/>
              <a:t>завширшки</a:t>
            </a:r>
            <a:r>
              <a:rPr lang="ru-RU" sz="1200" dirty="0" smtClean="0"/>
              <a:t> 3000 м належать особливо </a:t>
            </a:r>
            <a:r>
              <a:rPr lang="ru-RU" sz="1200" dirty="0" err="1" smtClean="0"/>
              <a:t>небезпечні</a:t>
            </a:r>
            <a:r>
              <a:rPr lang="ru-RU" sz="1200" dirty="0" smtClean="0"/>
              <a:t> </a:t>
            </a:r>
            <a:r>
              <a:rPr lang="ru-RU" sz="1200" dirty="0" err="1" smtClean="0"/>
              <a:t>об’єкти</a:t>
            </a:r>
            <a:r>
              <a:rPr lang="ru-RU" sz="1200" dirty="0" smtClean="0"/>
              <a:t> (АЕС та </a:t>
            </a:r>
            <a:r>
              <a:rPr lang="ru-RU" sz="1200" dirty="0" err="1" smtClean="0"/>
              <a:t>ін</a:t>
            </a:r>
            <a:r>
              <a:rPr lang="ru-RU" sz="1200" dirty="0" smtClean="0"/>
              <a:t>.).</a:t>
            </a:r>
          </a:p>
          <a:p>
            <a:pPr>
              <a:buNone/>
            </a:pPr>
            <a:r>
              <a:rPr lang="ru-RU" sz="1200" dirty="0" smtClean="0"/>
              <a:t>		- До </a:t>
            </a:r>
            <a:r>
              <a:rPr lang="ru-RU" sz="1200" dirty="0" err="1" smtClean="0"/>
              <a:t>першого</a:t>
            </a:r>
            <a:r>
              <a:rPr lang="ru-RU" sz="1200" dirty="0" smtClean="0"/>
              <a:t> </a:t>
            </a:r>
            <a:r>
              <a:rPr lang="ru-RU" sz="1200" dirty="0" err="1" smtClean="0"/>
              <a:t>класу</a:t>
            </a:r>
            <a:r>
              <a:rPr lang="ru-RU" sz="1200" dirty="0" smtClean="0"/>
              <a:t> Б </a:t>
            </a:r>
            <a:r>
              <a:rPr lang="ru-RU" sz="1200" dirty="0" err="1" smtClean="0"/>
              <a:t>із</a:t>
            </a:r>
            <a:r>
              <a:rPr lang="ru-RU" sz="1200" dirty="0" smtClean="0"/>
              <a:t> СЗЗ </a:t>
            </a:r>
            <a:r>
              <a:rPr lang="ru-RU" sz="1200" dirty="0" err="1" smtClean="0"/>
              <a:t>завширшки</a:t>
            </a:r>
            <a:r>
              <a:rPr lang="ru-RU" sz="1200" dirty="0" smtClean="0"/>
              <a:t> 1000 м належать </a:t>
            </a:r>
            <a:r>
              <a:rPr lang="ru-RU" sz="1200" dirty="0" err="1" smtClean="0"/>
              <a:t>хімічні</a:t>
            </a:r>
            <a:r>
              <a:rPr lang="ru-RU" sz="1200" dirty="0" smtClean="0"/>
              <a:t>, </a:t>
            </a:r>
            <a:r>
              <a:rPr lang="ru-RU" sz="1200" dirty="0" err="1" smtClean="0"/>
              <a:t>нафтопереробні</a:t>
            </a:r>
            <a:r>
              <a:rPr lang="ru-RU" sz="1200" dirty="0" smtClean="0"/>
              <a:t>, </a:t>
            </a:r>
            <a:r>
              <a:rPr lang="ru-RU" sz="1200" dirty="0" err="1" smtClean="0"/>
              <a:t>паперово-целюлозні</a:t>
            </a:r>
            <a:r>
              <a:rPr lang="ru-RU" sz="1200" dirty="0" smtClean="0"/>
              <a:t> та </a:t>
            </a:r>
            <a:r>
              <a:rPr lang="ru-RU" sz="1200" dirty="0" err="1" smtClean="0"/>
              <a:t>металургійні</a:t>
            </a:r>
            <a:r>
              <a:rPr lang="ru-RU" sz="1200" dirty="0" smtClean="0"/>
              <a:t> заводи </a:t>
            </a:r>
            <a:r>
              <a:rPr lang="ru-RU" sz="1200" dirty="0" err="1" smtClean="0"/>
              <a:t>й</a:t>
            </a:r>
            <a:r>
              <a:rPr lang="ru-RU" sz="1200" dirty="0" smtClean="0"/>
              <a:t> </a:t>
            </a:r>
            <a:r>
              <a:rPr lang="ru-RU" sz="1200" dirty="0" err="1" smtClean="0"/>
              <a:t>підприємства</a:t>
            </a:r>
            <a:r>
              <a:rPr lang="ru-RU" sz="1200" dirty="0" smtClean="0"/>
              <a:t>, </a:t>
            </a:r>
            <a:r>
              <a:rPr lang="ru-RU" sz="1200" dirty="0" err="1" smtClean="0"/>
              <a:t>що</a:t>
            </a:r>
            <a:r>
              <a:rPr lang="ru-RU" sz="1200" dirty="0" smtClean="0"/>
              <a:t> </a:t>
            </a:r>
            <a:r>
              <a:rPr lang="ru-RU" sz="1200" dirty="0" err="1" smtClean="0"/>
              <a:t>займаються</a:t>
            </a:r>
            <a:r>
              <a:rPr lang="ru-RU" sz="1200" dirty="0" smtClean="0"/>
              <a:t> </a:t>
            </a:r>
            <a:r>
              <a:rPr lang="ru-RU" sz="1200" dirty="0" err="1" smtClean="0"/>
              <a:t>випалюванням</a:t>
            </a:r>
            <a:r>
              <a:rPr lang="ru-RU" sz="1200" dirty="0" smtClean="0"/>
              <a:t> коксу, </a:t>
            </a:r>
            <a:r>
              <a:rPr lang="ru-RU" sz="1200" dirty="0" err="1" smtClean="0"/>
              <a:t>вторинною</a:t>
            </a:r>
            <a:r>
              <a:rPr lang="ru-RU" sz="1200" dirty="0" smtClean="0"/>
              <a:t> </a:t>
            </a:r>
            <a:r>
              <a:rPr lang="ru-RU" sz="1200" dirty="0" err="1" smtClean="0"/>
              <a:t>переробкою</a:t>
            </a:r>
            <a:r>
              <a:rPr lang="ru-RU" sz="1200" dirty="0" smtClean="0"/>
              <a:t> </a:t>
            </a:r>
            <a:r>
              <a:rPr lang="ru-RU" sz="1200" dirty="0" err="1" smtClean="0"/>
              <a:t>кольорових</a:t>
            </a:r>
            <a:r>
              <a:rPr lang="ru-RU" sz="1200" dirty="0" smtClean="0"/>
              <a:t> </a:t>
            </a:r>
            <a:r>
              <a:rPr lang="ru-RU" sz="1200" dirty="0" err="1" smtClean="0"/>
              <a:t>металів</a:t>
            </a:r>
            <a:r>
              <a:rPr lang="ru-RU" sz="1200" dirty="0" smtClean="0"/>
              <a:t>, </a:t>
            </a:r>
            <a:r>
              <a:rPr lang="ru-RU" sz="1200" dirty="0" err="1" smtClean="0"/>
              <a:t>видобутком</a:t>
            </a:r>
            <a:r>
              <a:rPr lang="ru-RU" sz="1200" dirty="0" smtClean="0"/>
              <a:t> </a:t>
            </a:r>
            <a:r>
              <a:rPr lang="ru-RU" sz="1200" dirty="0" err="1" smtClean="0"/>
              <a:t>нафти</a:t>
            </a:r>
            <a:r>
              <a:rPr lang="ru-RU" sz="1200" dirty="0" smtClean="0"/>
              <a:t>, природного газу та </a:t>
            </a:r>
            <a:r>
              <a:rPr lang="ru-RU" sz="1200" dirty="0" err="1" smtClean="0"/>
              <a:t>кам’яного</a:t>
            </a:r>
            <a:r>
              <a:rPr lang="ru-RU" sz="1200" dirty="0" smtClean="0"/>
              <a:t> </a:t>
            </a:r>
            <a:r>
              <a:rPr lang="ru-RU" sz="1200" dirty="0" err="1" smtClean="0"/>
              <a:t>вугілля</a:t>
            </a:r>
            <a:r>
              <a:rPr lang="ru-RU" sz="1200" dirty="0" smtClean="0"/>
              <a:t>.</a:t>
            </a:r>
          </a:p>
          <a:p>
            <a:pPr>
              <a:buFont typeface="Wingdings" pitchFamily="2" charset="2"/>
              <a:buChar char="v"/>
            </a:pPr>
            <a:r>
              <a:rPr lang="ru-R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 другого </a:t>
            </a:r>
            <a:r>
              <a:rPr lang="ru-RU" sz="1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класу</a:t>
            </a:r>
            <a:r>
              <a:rPr lang="ru-R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200" dirty="0" err="1" smtClean="0"/>
              <a:t>із</a:t>
            </a:r>
            <a:r>
              <a:rPr lang="ru-RU" sz="1200" dirty="0" smtClean="0"/>
              <a:t> СЗЗ </a:t>
            </a:r>
            <a:r>
              <a:rPr lang="ru-RU" sz="1200" dirty="0" err="1" smtClean="0"/>
              <a:t>завширшки</a:t>
            </a:r>
            <a:r>
              <a:rPr lang="ru-RU" sz="1200" dirty="0" smtClean="0"/>
              <a:t> 500 м належать </a:t>
            </a:r>
            <a:r>
              <a:rPr lang="ru-RU" sz="1200" dirty="0" err="1" smtClean="0"/>
              <a:t>цементні</a:t>
            </a:r>
            <a:r>
              <a:rPr lang="ru-RU" sz="1200" dirty="0" smtClean="0"/>
              <a:t>, </a:t>
            </a:r>
            <a:r>
              <a:rPr lang="ru-RU" sz="1200" dirty="0" err="1" smtClean="0"/>
              <a:t>гіпсові</a:t>
            </a:r>
            <a:r>
              <a:rPr lang="ru-RU" sz="1200" dirty="0" smtClean="0"/>
              <a:t>, </a:t>
            </a:r>
            <a:r>
              <a:rPr lang="ru-RU" sz="1200" dirty="0" err="1" smtClean="0"/>
              <a:t>вапнякові</a:t>
            </a:r>
            <a:r>
              <a:rPr lang="ru-RU" sz="1200" dirty="0" smtClean="0"/>
              <a:t> </a:t>
            </a:r>
            <a:r>
              <a:rPr lang="ru-RU" sz="1200" dirty="0" smtClean="0"/>
              <a:t>та </a:t>
            </a:r>
            <a:r>
              <a:rPr lang="ru-RU" sz="1200" dirty="0" err="1" smtClean="0"/>
              <a:t>азбестові</a:t>
            </a:r>
            <a:r>
              <a:rPr lang="ru-RU" sz="1200" dirty="0" smtClean="0"/>
              <a:t> заводи </a:t>
            </a:r>
            <a:r>
              <a:rPr lang="ru-RU" sz="1200" dirty="0" err="1" smtClean="0"/>
              <a:t>і</a:t>
            </a:r>
            <a:r>
              <a:rPr lang="ru-RU" sz="1200" dirty="0" smtClean="0"/>
              <a:t> </a:t>
            </a:r>
            <a:r>
              <a:rPr lang="ru-RU" sz="1200" dirty="0" err="1" smtClean="0"/>
              <a:t>підприємства</a:t>
            </a:r>
            <a:r>
              <a:rPr lang="ru-RU" sz="1200" dirty="0" smtClean="0"/>
              <a:t>, </a:t>
            </a:r>
            <a:r>
              <a:rPr lang="ru-RU" sz="1200" dirty="0" err="1" smtClean="0"/>
              <a:t>що</a:t>
            </a:r>
            <a:r>
              <a:rPr lang="ru-RU" sz="1200" dirty="0" smtClean="0"/>
              <a:t> </a:t>
            </a:r>
            <a:r>
              <a:rPr lang="ru-RU" sz="1200" dirty="0" err="1" smtClean="0"/>
              <a:t>виробляють</a:t>
            </a:r>
            <a:r>
              <a:rPr lang="ru-RU" sz="1200" dirty="0" smtClean="0"/>
              <a:t> </a:t>
            </a:r>
            <a:r>
              <a:rPr lang="ru-RU" sz="1200" dirty="0" err="1" smtClean="0"/>
              <a:t>свинцеві</a:t>
            </a:r>
            <a:r>
              <a:rPr lang="ru-RU" sz="1200" dirty="0" smtClean="0"/>
              <a:t> </a:t>
            </a:r>
            <a:r>
              <a:rPr lang="ru-RU" sz="1200" dirty="0" err="1" smtClean="0"/>
              <a:t>акумулятори</a:t>
            </a:r>
            <a:r>
              <a:rPr lang="ru-RU" sz="1200" dirty="0" smtClean="0"/>
              <a:t>, </a:t>
            </a:r>
            <a:r>
              <a:rPr lang="ru-RU" sz="1200" dirty="0" err="1" smtClean="0"/>
              <a:t>пластичні</a:t>
            </a:r>
            <a:r>
              <a:rPr lang="ru-RU" sz="1200" dirty="0" smtClean="0"/>
              <a:t> </a:t>
            </a:r>
            <a:r>
              <a:rPr lang="ru-RU" sz="1200" dirty="0" err="1" smtClean="0"/>
              <a:t>маси</a:t>
            </a:r>
            <a:r>
              <a:rPr lang="ru-RU" sz="1200" dirty="0" smtClean="0"/>
              <a:t>, </a:t>
            </a:r>
            <a:r>
              <a:rPr lang="ru-RU" sz="1200" dirty="0" err="1" smtClean="0"/>
              <a:t>видобувають</a:t>
            </a:r>
            <a:r>
              <a:rPr lang="ru-RU" sz="1200" dirty="0" smtClean="0"/>
              <a:t> </a:t>
            </a:r>
            <a:r>
              <a:rPr lang="ru-RU" sz="1200" dirty="0" err="1" smtClean="0"/>
              <a:t>горючі</a:t>
            </a:r>
            <a:r>
              <a:rPr lang="ru-RU" sz="1200" dirty="0" smtClean="0"/>
              <a:t> </a:t>
            </a:r>
            <a:r>
              <a:rPr lang="ru-RU" sz="1200" dirty="0" err="1" smtClean="0"/>
              <a:t>сланці</a:t>
            </a:r>
            <a:r>
              <a:rPr lang="ru-RU" sz="1200" dirty="0" smtClean="0"/>
              <a:t>, </a:t>
            </a:r>
            <a:r>
              <a:rPr lang="ru-RU" sz="1200" dirty="0" err="1" smtClean="0"/>
              <a:t>кам’яне</a:t>
            </a:r>
            <a:r>
              <a:rPr lang="ru-RU" sz="1200" dirty="0" smtClean="0"/>
              <a:t>, буре та </a:t>
            </a:r>
            <a:r>
              <a:rPr lang="ru-RU" sz="1200" dirty="0" err="1" smtClean="0"/>
              <a:t>інше</a:t>
            </a:r>
            <a:r>
              <a:rPr lang="ru-RU" sz="1200" dirty="0" smtClean="0"/>
              <a:t> </a:t>
            </a:r>
            <a:r>
              <a:rPr lang="ru-RU" sz="1200" dirty="0" err="1" smtClean="0"/>
              <a:t>вугілля</a:t>
            </a:r>
            <a:r>
              <a:rPr lang="ru-RU" sz="1200" dirty="0" smtClean="0"/>
              <a:t>.</a:t>
            </a:r>
          </a:p>
          <a:p>
            <a:pPr>
              <a:buFont typeface="Wingdings" pitchFamily="2" charset="2"/>
              <a:buChar char="v"/>
            </a:pPr>
            <a:r>
              <a:rPr lang="ru-R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 </a:t>
            </a:r>
            <a:r>
              <a:rPr lang="ru-RU" sz="1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третього</a:t>
            </a:r>
            <a:r>
              <a:rPr lang="ru-R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класу</a:t>
            </a:r>
            <a:r>
              <a:rPr lang="ru-RU" sz="1200" dirty="0" smtClean="0"/>
              <a:t> </a:t>
            </a:r>
            <a:r>
              <a:rPr lang="ru-RU" sz="1200" dirty="0" err="1" smtClean="0"/>
              <a:t>із</a:t>
            </a:r>
            <a:r>
              <a:rPr lang="ru-RU" sz="1200" dirty="0" smtClean="0"/>
              <a:t> СЗЗ </a:t>
            </a:r>
            <a:r>
              <a:rPr lang="ru-RU" sz="1200" dirty="0" err="1" smtClean="0"/>
              <a:t>завширшки</a:t>
            </a:r>
            <a:r>
              <a:rPr lang="ru-RU" sz="1200" dirty="0" smtClean="0"/>
              <a:t> 300 м належать </a:t>
            </a:r>
            <a:r>
              <a:rPr lang="ru-RU" sz="1200" dirty="0" err="1" smtClean="0"/>
              <a:t>підприємства</a:t>
            </a:r>
            <a:r>
              <a:rPr lang="ru-RU" sz="1200" dirty="0" smtClean="0"/>
              <a:t> </a:t>
            </a:r>
            <a:r>
              <a:rPr lang="ru-RU" sz="1200" dirty="0" err="1" smtClean="0"/>
              <a:t>з</a:t>
            </a:r>
            <a:r>
              <a:rPr lang="ru-RU" sz="1200" dirty="0" smtClean="0"/>
              <a:t> </a:t>
            </a:r>
            <a:r>
              <a:rPr lang="ru-RU" sz="1200" dirty="0" err="1" smtClean="0"/>
              <a:t>виробництва</a:t>
            </a:r>
            <a:r>
              <a:rPr lang="ru-RU" sz="1200" dirty="0" smtClean="0"/>
              <a:t> </a:t>
            </a:r>
            <a:r>
              <a:rPr lang="ru-RU" sz="1200" dirty="0" err="1" smtClean="0"/>
              <a:t>скловати</a:t>
            </a:r>
            <a:r>
              <a:rPr lang="ru-RU" sz="1200" dirty="0" smtClean="0"/>
              <a:t>, керамзиту, толю </a:t>
            </a:r>
            <a:r>
              <a:rPr lang="ru-RU" sz="1200" dirty="0" err="1" smtClean="0"/>
              <a:t>й</a:t>
            </a:r>
            <a:r>
              <a:rPr lang="ru-RU" sz="1200" dirty="0" smtClean="0"/>
              <a:t> </a:t>
            </a:r>
            <a:r>
              <a:rPr lang="ru-RU" sz="1200" dirty="0" err="1" smtClean="0"/>
              <a:t>руберойду</a:t>
            </a:r>
            <a:r>
              <a:rPr lang="ru-RU" sz="1200" dirty="0" smtClean="0"/>
              <a:t>, </a:t>
            </a:r>
            <a:r>
              <a:rPr lang="ru-RU" sz="1200" dirty="0" err="1" smtClean="0"/>
              <a:t>вугільних</a:t>
            </a:r>
            <a:r>
              <a:rPr lang="ru-RU" sz="1200" dirty="0" smtClean="0"/>
              <a:t> </a:t>
            </a:r>
            <a:r>
              <a:rPr lang="ru-RU" sz="1200" dirty="0" err="1" smtClean="0"/>
              <a:t>виробів</a:t>
            </a:r>
            <a:r>
              <a:rPr lang="ru-RU" sz="1200" dirty="0" smtClean="0"/>
              <a:t> для </a:t>
            </a:r>
            <a:r>
              <a:rPr lang="ru-RU" sz="1200" dirty="0" err="1" smtClean="0"/>
              <a:t>електропромисловості</a:t>
            </a:r>
            <a:r>
              <a:rPr lang="ru-RU" sz="1200" dirty="0" smtClean="0"/>
              <a:t>, </a:t>
            </a:r>
            <a:r>
              <a:rPr lang="ru-RU" sz="1200" dirty="0" err="1" smtClean="0"/>
              <a:t>різних</a:t>
            </a:r>
            <a:r>
              <a:rPr lang="ru-RU" sz="1200" dirty="0" smtClean="0"/>
              <a:t> </a:t>
            </a:r>
            <a:r>
              <a:rPr lang="ru-RU" sz="1200" dirty="0" err="1" smtClean="0"/>
              <a:t>лаків</a:t>
            </a:r>
            <a:r>
              <a:rPr lang="ru-RU" sz="1200" dirty="0" smtClean="0"/>
              <a:t> та </a:t>
            </a:r>
            <a:r>
              <a:rPr lang="ru-RU" sz="1200" dirty="0" err="1" smtClean="0"/>
              <a:t>оліфи</a:t>
            </a:r>
            <a:r>
              <a:rPr lang="ru-RU" sz="1200" dirty="0" smtClean="0"/>
              <a:t>, ТЕЦ, заводи </a:t>
            </a:r>
            <a:r>
              <a:rPr lang="ru-RU" sz="1200" dirty="0" err="1" smtClean="0"/>
              <a:t>залізобетонних</a:t>
            </a:r>
            <a:r>
              <a:rPr lang="ru-RU" sz="1200" dirty="0" smtClean="0"/>
              <a:t> </a:t>
            </a:r>
            <a:r>
              <a:rPr lang="ru-RU" sz="1200" dirty="0" err="1" smtClean="0"/>
              <a:t>виробів</a:t>
            </a:r>
            <a:r>
              <a:rPr lang="ru-RU" sz="1200" dirty="0" smtClean="0"/>
              <a:t>, </a:t>
            </a:r>
            <a:r>
              <a:rPr lang="ru-RU" sz="1200" dirty="0" err="1" smtClean="0"/>
              <a:t>асфальтобетонні</a:t>
            </a:r>
            <a:r>
              <a:rPr lang="ru-RU" sz="1200" dirty="0" smtClean="0"/>
              <a:t>, </a:t>
            </a:r>
            <a:r>
              <a:rPr lang="ru-RU" sz="1200" dirty="0" err="1" smtClean="0"/>
              <a:t>кабельні</a:t>
            </a:r>
            <a:r>
              <a:rPr lang="ru-RU" sz="1200" dirty="0" smtClean="0"/>
              <a:t> заводи </a:t>
            </a:r>
            <a:r>
              <a:rPr lang="ru-RU" sz="1200" dirty="0" err="1" smtClean="0"/>
              <a:t>тощо</a:t>
            </a:r>
            <a:r>
              <a:rPr lang="ru-RU" sz="1200" dirty="0" smtClean="0"/>
              <a:t>.</a:t>
            </a:r>
          </a:p>
          <a:p>
            <a:pPr>
              <a:buFont typeface="Wingdings" pitchFamily="2" charset="2"/>
              <a:buChar char="v"/>
            </a:pPr>
            <a:r>
              <a:rPr lang="ru-R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 четвертого </a:t>
            </a:r>
            <a:r>
              <a:rPr lang="ru-RU" sz="1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класу</a:t>
            </a:r>
            <a:r>
              <a:rPr lang="ru-R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СЗЗ </a:t>
            </a:r>
            <a:r>
              <a:rPr lang="ru-RU" sz="1200" dirty="0" err="1" smtClean="0"/>
              <a:t>завширшки</a:t>
            </a:r>
            <a:r>
              <a:rPr lang="ru-RU" sz="1200" dirty="0" smtClean="0"/>
              <a:t> 100 м належать </a:t>
            </a:r>
            <a:r>
              <a:rPr lang="ru-RU" sz="1200" dirty="0" err="1" smtClean="0"/>
              <a:t>підприємства</a:t>
            </a:r>
            <a:r>
              <a:rPr lang="ru-RU" sz="1200" dirty="0" smtClean="0"/>
              <a:t> </a:t>
            </a:r>
            <a:r>
              <a:rPr lang="ru-RU" sz="1200" dirty="0" err="1" smtClean="0"/>
              <a:t>металообробної</a:t>
            </a:r>
            <a:r>
              <a:rPr lang="ru-RU" sz="1200" dirty="0" smtClean="0"/>
              <a:t> </a:t>
            </a:r>
            <a:r>
              <a:rPr lang="ru-RU" sz="1200" dirty="0" err="1" smtClean="0"/>
              <a:t>промисловості</a:t>
            </a:r>
            <a:r>
              <a:rPr lang="ru-RU" sz="1200" dirty="0" smtClean="0"/>
              <a:t>, </a:t>
            </a:r>
            <a:r>
              <a:rPr lang="ru-RU" sz="1200" dirty="0" err="1" smtClean="0"/>
              <a:t>машинобудівні</a:t>
            </a:r>
            <a:r>
              <a:rPr lang="ru-RU" sz="1200" dirty="0" smtClean="0"/>
              <a:t> заводи, </a:t>
            </a:r>
            <a:r>
              <a:rPr lang="ru-RU" sz="1200" dirty="0" err="1" smtClean="0"/>
              <a:t>електропромисловість</a:t>
            </a:r>
            <a:r>
              <a:rPr lang="ru-RU" sz="1200" dirty="0" smtClean="0"/>
              <a:t> </a:t>
            </a:r>
            <a:r>
              <a:rPr lang="ru-RU" sz="1200" dirty="0" err="1" smtClean="0"/>
              <a:t>з</a:t>
            </a:r>
            <a:r>
              <a:rPr lang="ru-RU" sz="1200" dirty="0" smtClean="0"/>
              <a:t> </a:t>
            </a:r>
            <a:r>
              <a:rPr lang="ru-RU" sz="1200" dirty="0" smtClean="0"/>
              <a:t>невеликими </a:t>
            </a:r>
            <a:r>
              <a:rPr lang="ru-RU" sz="1200" dirty="0" err="1" smtClean="0"/>
              <a:t>ливарними</a:t>
            </a:r>
            <a:r>
              <a:rPr lang="ru-RU" sz="1200" dirty="0" smtClean="0"/>
              <a:t> цехами, </a:t>
            </a:r>
            <a:r>
              <a:rPr lang="ru-RU" sz="1200" dirty="0" err="1" smtClean="0"/>
              <a:t>виробництва</a:t>
            </a:r>
            <a:r>
              <a:rPr lang="ru-RU" sz="1200" dirty="0" smtClean="0"/>
              <a:t> </a:t>
            </a:r>
            <a:r>
              <a:rPr lang="ru-RU" sz="1200" dirty="0" err="1" smtClean="0"/>
              <a:t>неізольованого</a:t>
            </a:r>
            <a:r>
              <a:rPr lang="ru-RU" sz="1200" dirty="0" smtClean="0"/>
              <a:t> кабелю, </a:t>
            </a:r>
            <a:r>
              <a:rPr lang="ru-RU" sz="1200" dirty="0" err="1" smtClean="0"/>
              <a:t>котлів</a:t>
            </a:r>
            <a:r>
              <a:rPr lang="ru-RU" sz="1200" dirty="0" smtClean="0"/>
              <a:t>, </a:t>
            </a:r>
            <a:r>
              <a:rPr lang="ru-RU" sz="1200" dirty="0" err="1" smtClean="0"/>
              <a:t>цегли</a:t>
            </a:r>
            <a:r>
              <a:rPr lang="ru-RU" sz="1200" dirty="0" smtClean="0"/>
              <a:t>, </a:t>
            </a:r>
            <a:r>
              <a:rPr lang="ru-RU" sz="1200" dirty="0" err="1" smtClean="0"/>
              <a:t>металевих</a:t>
            </a:r>
            <a:r>
              <a:rPr lang="ru-RU" sz="1200" dirty="0" smtClean="0"/>
              <a:t> </a:t>
            </a:r>
            <a:r>
              <a:rPr lang="ru-RU" sz="1200" dirty="0" err="1" smtClean="0"/>
              <a:t>електродів</a:t>
            </a:r>
            <a:r>
              <a:rPr lang="ru-RU" sz="1200" dirty="0" smtClean="0"/>
              <a:t>, </a:t>
            </a:r>
            <a:r>
              <a:rPr lang="ru-RU" sz="1200" dirty="0" err="1" smtClean="0"/>
              <a:t>будівельних</a:t>
            </a:r>
            <a:r>
              <a:rPr lang="ru-RU" sz="1200" dirty="0" smtClean="0"/>
              <a:t> </a:t>
            </a:r>
            <a:r>
              <a:rPr lang="ru-RU" sz="1200" dirty="0" err="1" smtClean="0"/>
              <a:t>матеріалів</a:t>
            </a:r>
            <a:r>
              <a:rPr lang="ru-RU" sz="1200" dirty="0" smtClean="0"/>
              <a:t> </a:t>
            </a:r>
            <a:r>
              <a:rPr lang="ru-RU" sz="1200" dirty="0" err="1" smtClean="0"/>
              <a:t>з</a:t>
            </a:r>
            <a:r>
              <a:rPr lang="ru-RU" sz="1200" dirty="0" smtClean="0"/>
              <a:t> </a:t>
            </a:r>
            <a:r>
              <a:rPr lang="ru-RU" sz="1200" dirty="0" err="1" smtClean="0"/>
              <a:t>відходів</a:t>
            </a:r>
            <a:r>
              <a:rPr lang="ru-RU" sz="1200" dirty="0" smtClean="0"/>
              <a:t> ТЕС.</a:t>
            </a:r>
          </a:p>
          <a:p>
            <a:pPr>
              <a:buFont typeface="Wingdings" pitchFamily="2" charset="2"/>
              <a:buChar char="v"/>
            </a:pPr>
            <a:r>
              <a:rPr lang="ru-R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 </a:t>
            </a:r>
            <a:r>
              <a:rPr lang="ru-RU" sz="1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п’ятого</a:t>
            </a:r>
            <a:r>
              <a:rPr lang="ru-R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класу</a:t>
            </a:r>
            <a:r>
              <a:rPr lang="ru-R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із</a:t>
            </a:r>
            <a:r>
              <a:rPr lang="ru-R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СЗЗ </a:t>
            </a:r>
            <a:r>
              <a:rPr lang="ru-RU" sz="1200" dirty="0" err="1" smtClean="0"/>
              <a:t>завширшки</a:t>
            </a:r>
            <a:r>
              <a:rPr lang="ru-RU" sz="1200" dirty="0" smtClean="0"/>
              <a:t> 50 м включено </a:t>
            </a:r>
            <a:r>
              <a:rPr lang="ru-RU" sz="1200" dirty="0" err="1" smtClean="0"/>
              <a:t>підприємства</a:t>
            </a:r>
            <a:r>
              <a:rPr lang="ru-RU" sz="1200" dirty="0" smtClean="0"/>
              <a:t> </a:t>
            </a:r>
            <a:r>
              <a:rPr lang="ru-RU" sz="1200" dirty="0" err="1" smtClean="0"/>
              <a:t>легкої</a:t>
            </a:r>
            <a:r>
              <a:rPr lang="ru-RU" sz="1200" dirty="0" smtClean="0"/>
              <a:t> </a:t>
            </a:r>
            <a:r>
              <a:rPr lang="ru-RU" sz="1200" dirty="0" err="1" smtClean="0"/>
              <a:t>промисловості</a:t>
            </a:r>
            <a:r>
              <a:rPr lang="ru-RU" sz="1200" dirty="0" smtClean="0"/>
              <a:t>, </a:t>
            </a:r>
            <a:r>
              <a:rPr lang="ru-RU" sz="1200" dirty="0" err="1" smtClean="0"/>
              <a:t>металообробної</a:t>
            </a:r>
            <a:r>
              <a:rPr lang="ru-RU" sz="1200" dirty="0" smtClean="0"/>
              <a:t> </a:t>
            </a:r>
            <a:r>
              <a:rPr lang="ru-RU" sz="1200" dirty="0" err="1" smtClean="0"/>
              <a:t>промисловості</a:t>
            </a:r>
            <a:r>
              <a:rPr lang="ru-RU" sz="1200" dirty="0" smtClean="0"/>
              <a:t> </a:t>
            </a:r>
            <a:r>
              <a:rPr lang="ru-RU" sz="1200" dirty="0" err="1" smtClean="0"/>
              <a:t>з</a:t>
            </a:r>
            <a:r>
              <a:rPr lang="ru-RU" sz="1200" dirty="0" smtClean="0"/>
              <a:t> </a:t>
            </a:r>
            <a:r>
              <a:rPr lang="ru-RU" sz="1200" dirty="0" err="1" smtClean="0"/>
              <a:t>термічною</a:t>
            </a:r>
            <a:r>
              <a:rPr lang="ru-RU" sz="1200" dirty="0" smtClean="0"/>
              <a:t> </a:t>
            </a:r>
            <a:r>
              <a:rPr lang="ru-RU" sz="1200" dirty="0" err="1" smtClean="0"/>
              <a:t>обробкою</a:t>
            </a:r>
            <a:r>
              <a:rPr lang="ru-RU" sz="1200" dirty="0" smtClean="0"/>
              <a:t> без </a:t>
            </a:r>
            <a:r>
              <a:rPr lang="ru-RU" sz="1200" dirty="0" err="1" smtClean="0"/>
              <a:t>ливарних</a:t>
            </a:r>
            <a:r>
              <a:rPr lang="ru-RU" sz="1200" dirty="0" smtClean="0"/>
              <a:t> </a:t>
            </a:r>
            <a:r>
              <a:rPr lang="ru-RU" sz="1200" dirty="0" err="1" smtClean="0"/>
              <a:t>цехів</a:t>
            </a:r>
            <a:r>
              <a:rPr lang="ru-RU" sz="1200" dirty="0" smtClean="0"/>
              <a:t>, </a:t>
            </a:r>
            <a:r>
              <a:rPr lang="ru-RU" sz="1200" dirty="0" err="1" smtClean="0"/>
              <a:t>виробництва</a:t>
            </a:r>
            <a:r>
              <a:rPr lang="ru-RU" sz="1200" dirty="0" smtClean="0"/>
              <a:t> </a:t>
            </a:r>
            <a:r>
              <a:rPr lang="ru-RU" sz="1200" dirty="0" err="1" smtClean="0"/>
              <a:t>лужних</a:t>
            </a:r>
            <a:r>
              <a:rPr lang="ru-RU" sz="1200" dirty="0" smtClean="0"/>
              <a:t> </a:t>
            </a:r>
            <a:r>
              <a:rPr lang="ru-RU" sz="1200" dirty="0" err="1" smtClean="0"/>
              <a:t>акумуляторів</a:t>
            </a:r>
            <a:r>
              <a:rPr lang="ru-RU" sz="1200" dirty="0" smtClean="0"/>
              <a:t>, </a:t>
            </a:r>
            <a:r>
              <a:rPr lang="ru-RU" sz="1200" dirty="0" err="1" smtClean="0"/>
              <a:t>приладів</a:t>
            </a:r>
            <a:r>
              <a:rPr lang="ru-RU" sz="1200" dirty="0" smtClean="0"/>
              <a:t> для </a:t>
            </a:r>
            <a:r>
              <a:rPr lang="ru-RU" sz="1200" dirty="0" err="1" smtClean="0"/>
              <a:t>електротехнічної</a:t>
            </a:r>
            <a:r>
              <a:rPr lang="ru-RU" sz="1200" dirty="0" smtClean="0"/>
              <a:t> </a:t>
            </a:r>
            <a:r>
              <a:rPr lang="ru-RU" sz="1200" dirty="0" err="1" smtClean="0"/>
              <a:t>промисловості</a:t>
            </a:r>
            <a:r>
              <a:rPr lang="ru-RU" sz="1200" dirty="0" smtClean="0"/>
              <a:t> </a:t>
            </a:r>
            <a:r>
              <a:rPr lang="ru-RU" sz="1200" dirty="0" smtClean="0"/>
              <a:t>без </a:t>
            </a:r>
            <a:r>
              <a:rPr lang="ru-RU" sz="1200" dirty="0" err="1" smtClean="0"/>
              <a:t>застосування</a:t>
            </a:r>
            <a:r>
              <a:rPr lang="ru-RU" sz="1200" dirty="0" smtClean="0"/>
              <a:t> </a:t>
            </a:r>
            <a:r>
              <a:rPr lang="ru-RU" sz="1200" dirty="0" err="1" smtClean="0"/>
              <a:t>ртуті</a:t>
            </a:r>
            <a:r>
              <a:rPr lang="ru-RU" sz="1200" dirty="0" smtClean="0"/>
              <a:t> </a:t>
            </a:r>
            <a:r>
              <a:rPr lang="ru-RU" sz="1200" dirty="0" err="1" smtClean="0"/>
              <a:t>й</a:t>
            </a:r>
            <a:r>
              <a:rPr lang="ru-RU" sz="1200" dirty="0" smtClean="0"/>
              <a:t> </a:t>
            </a:r>
            <a:r>
              <a:rPr lang="ru-RU" sz="1200" dirty="0" err="1" smtClean="0"/>
              <a:t>лиття</a:t>
            </a:r>
            <a:r>
              <a:rPr lang="ru-RU" sz="1200" dirty="0" smtClean="0"/>
              <a:t>, </a:t>
            </a:r>
            <a:r>
              <a:rPr lang="ru-RU" sz="1200" dirty="0" err="1" smtClean="0"/>
              <a:t>друкарні</a:t>
            </a:r>
            <a:r>
              <a:rPr lang="ru-RU" sz="1200" dirty="0" smtClean="0"/>
              <a:t>, </a:t>
            </a:r>
            <a:r>
              <a:rPr lang="ru-RU" sz="1200" dirty="0" err="1" smtClean="0"/>
              <a:t>виробництва</a:t>
            </a:r>
            <a:r>
              <a:rPr lang="ru-RU" sz="1200" dirty="0" smtClean="0"/>
              <a:t> </a:t>
            </a:r>
            <a:r>
              <a:rPr lang="ru-RU" sz="1200" dirty="0" err="1" smtClean="0"/>
              <a:t>харчової</a:t>
            </a:r>
            <a:r>
              <a:rPr lang="ru-RU" sz="1200" dirty="0" smtClean="0"/>
              <a:t> </a:t>
            </a:r>
            <a:r>
              <a:rPr lang="ru-RU" sz="1200" dirty="0" err="1" smtClean="0"/>
              <a:t>промисловості</a:t>
            </a:r>
            <a:r>
              <a:rPr lang="ru-RU" sz="1200" dirty="0" smtClean="0"/>
              <a:t>, </a:t>
            </a:r>
            <a:r>
              <a:rPr lang="ru-RU" sz="1200" dirty="0" err="1" smtClean="0"/>
              <a:t>пункти</a:t>
            </a:r>
            <a:r>
              <a:rPr lang="ru-RU" sz="1200" dirty="0" smtClean="0"/>
              <a:t> </a:t>
            </a:r>
            <a:r>
              <a:rPr lang="ru-RU" sz="1200" dirty="0" err="1" smtClean="0"/>
              <a:t>очищення</a:t>
            </a:r>
            <a:r>
              <a:rPr lang="ru-RU" sz="1200" dirty="0" smtClean="0"/>
              <a:t> </a:t>
            </a:r>
            <a:r>
              <a:rPr lang="ru-RU" sz="1200" dirty="0" err="1" smtClean="0"/>
              <a:t>й</a:t>
            </a:r>
            <a:r>
              <a:rPr lang="ru-RU" sz="1200" dirty="0" smtClean="0"/>
              <a:t> </a:t>
            </a:r>
            <a:r>
              <a:rPr lang="ru-RU" sz="1200" dirty="0" err="1" smtClean="0"/>
              <a:t>промивання</a:t>
            </a:r>
            <a:r>
              <a:rPr lang="ru-RU" sz="1200" dirty="0" smtClean="0"/>
              <a:t> цистерн, </a:t>
            </a:r>
            <a:r>
              <a:rPr lang="ru-RU" sz="1200" dirty="0" err="1" smtClean="0"/>
              <a:t>виробництво</a:t>
            </a:r>
            <a:r>
              <a:rPr lang="ru-RU" sz="1200" dirty="0" smtClean="0"/>
              <a:t> </a:t>
            </a:r>
            <a:r>
              <a:rPr lang="ru-RU" sz="1200" dirty="0" err="1" smtClean="0"/>
              <a:t>стиснених</a:t>
            </a:r>
            <a:r>
              <a:rPr lang="ru-RU" sz="1200" dirty="0" smtClean="0"/>
              <a:t> </a:t>
            </a:r>
            <a:r>
              <a:rPr lang="ru-RU" sz="1200" dirty="0" err="1" smtClean="0"/>
              <a:t>і</a:t>
            </a:r>
            <a:r>
              <a:rPr lang="ru-RU" sz="1200" dirty="0" smtClean="0"/>
              <a:t> </a:t>
            </a:r>
            <a:r>
              <a:rPr lang="ru-RU" sz="1200" dirty="0" err="1" smtClean="0"/>
              <a:t>зріджених</a:t>
            </a:r>
            <a:r>
              <a:rPr lang="ru-RU" sz="1200" dirty="0" smtClean="0"/>
              <a:t> </a:t>
            </a:r>
            <a:r>
              <a:rPr lang="ru-RU" sz="1200" dirty="0" err="1" smtClean="0"/>
              <a:t>продуктів</a:t>
            </a:r>
            <a:r>
              <a:rPr lang="ru-RU" sz="1200" dirty="0" smtClean="0"/>
              <a:t> </a:t>
            </a:r>
            <a:r>
              <a:rPr lang="ru-RU" sz="1200" dirty="0" err="1" smtClean="0"/>
              <a:t>розділення</a:t>
            </a:r>
            <a:r>
              <a:rPr lang="ru-RU" sz="1200" dirty="0" smtClean="0"/>
              <a:t> </a:t>
            </a:r>
            <a:r>
              <a:rPr lang="ru-RU" sz="1200" dirty="0" err="1" smtClean="0"/>
              <a:t>повітря</a:t>
            </a:r>
            <a:r>
              <a:rPr lang="ru-RU" sz="1200" dirty="0" smtClean="0"/>
              <a:t> [4].</a:t>
            </a:r>
            <a:endParaRPr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7"/>
          <p:cNvSpPr txBox="1">
            <a:spLocks noGrp="1"/>
          </p:cNvSpPr>
          <p:nvPr>
            <p:ph type="body" idx="1"/>
          </p:nvPr>
        </p:nvSpPr>
        <p:spPr>
          <a:xfrm>
            <a:off x="472966" y="523175"/>
            <a:ext cx="8229600" cy="39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ru-RU" sz="2000" dirty="0" err="1" smtClean="0"/>
              <a:t>Санітарно-захисна</a:t>
            </a:r>
            <a:r>
              <a:rPr lang="ru-RU" sz="2000" dirty="0" smtClean="0"/>
              <a:t> зона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може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бути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збільшена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smtClean="0"/>
              <a:t>(не </a:t>
            </a:r>
            <a:r>
              <a:rPr lang="ru-RU" sz="2000" dirty="0" err="1" smtClean="0"/>
              <a:t>більше</a:t>
            </a:r>
            <a:r>
              <a:rPr lang="ru-RU" sz="2000" dirty="0" smtClean="0"/>
              <a:t> </a:t>
            </a:r>
            <a:r>
              <a:rPr lang="ru-RU" sz="2000" dirty="0" err="1" smtClean="0"/>
              <a:t>ніж</a:t>
            </a:r>
            <a:r>
              <a:rPr lang="ru-RU" sz="2000" dirty="0" smtClean="0"/>
              <a:t> у три рази) </a:t>
            </a:r>
            <a:r>
              <a:rPr lang="ru-RU" sz="2000" dirty="0" smtClean="0"/>
              <a:t>за умов</a:t>
            </a:r>
            <a:r>
              <a:rPr lang="ru-RU" sz="2000" dirty="0" smtClean="0"/>
              <a:t>:</a:t>
            </a:r>
          </a:p>
          <a:p>
            <a:pPr>
              <a:buNone/>
            </a:pPr>
            <a:r>
              <a:rPr lang="ru-RU" sz="2000" dirty="0" smtClean="0"/>
              <a:t>- </a:t>
            </a:r>
            <a:r>
              <a:rPr lang="ru-RU" sz="2000" dirty="0" err="1" smtClean="0"/>
              <a:t>використання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неефективних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методів</a:t>
            </a:r>
            <a:r>
              <a:rPr lang="ru-RU" sz="2000" dirty="0" smtClean="0"/>
              <a:t> очистки </a:t>
            </a:r>
            <a:r>
              <a:rPr lang="ru-RU" sz="2000" dirty="0" err="1" smtClean="0"/>
              <a:t>викидів</a:t>
            </a:r>
            <a:r>
              <a:rPr lang="ru-RU" sz="2000" dirty="0" smtClean="0"/>
              <a:t> в атмосферу;</a:t>
            </a:r>
          </a:p>
          <a:p>
            <a:pPr>
              <a:buNone/>
            </a:pPr>
            <a:r>
              <a:rPr lang="ru-RU" sz="2000" dirty="0" smtClean="0"/>
              <a:t>- </a:t>
            </a:r>
            <a:r>
              <a:rPr lang="ru-RU" sz="2000" dirty="0" err="1" smtClean="0"/>
              <a:t>відсутності</a:t>
            </a:r>
            <a:r>
              <a:rPr lang="ru-RU" sz="2000" dirty="0" smtClean="0"/>
              <a:t> </a:t>
            </a:r>
            <a:r>
              <a:rPr lang="ru-RU" sz="2000" dirty="0" err="1" smtClean="0"/>
              <a:t>ефективних</a:t>
            </a:r>
            <a:r>
              <a:rPr lang="ru-RU" sz="2000" dirty="0" smtClean="0"/>
              <a:t> </a:t>
            </a:r>
            <a:r>
              <a:rPr lang="ru-RU" sz="2000" dirty="0" err="1" smtClean="0"/>
              <a:t>способів</a:t>
            </a:r>
            <a:r>
              <a:rPr lang="ru-RU" sz="2000" dirty="0" smtClean="0"/>
              <a:t> очистки </a:t>
            </a:r>
            <a:r>
              <a:rPr lang="ru-RU" sz="2000" dirty="0" err="1" smtClean="0"/>
              <a:t>викидів</a:t>
            </a:r>
            <a:r>
              <a:rPr lang="ru-RU" sz="2000" dirty="0" smtClean="0"/>
              <a:t>;</a:t>
            </a:r>
          </a:p>
          <a:p>
            <a:pPr>
              <a:buNone/>
            </a:pPr>
            <a:r>
              <a:rPr lang="ru-RU" sz="2000" dirty="0" smtClean="0"/>
              <a:t>- </a:t>
            </a:r>
            <a:r>
              <a:rPr lang="ru-RU" sz="2000" dirty="0" err="1" smtClean="0"/>
              <a:t>необхідності</a:t>
            </a:r>
            <a:r>
              <a:rPr lang="ru-RU" sz="2000" dirty="0" smtClean="0"/>
              <a:t> </a:t>
            </a:r>
            <a:r>
              <a:rPr lang="ru-RU" sz="2000" dirty="0" err="1" smtClean="0"/>
              <a:t>розміщення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житлової</a:t>
            </a:r>
            <a:r>
              <a:rPr lang="ru-RU" sz="2000" dirty="0" smtClean="0"/>
              <a:t> </a:t>
            </a:r>
            <a:r>
              <a:rPr lang="ru-RU" sz="2000" dirty="0" err="1" smtClean="0"/>
              <a:t>зони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підвітряного</a:t>
            </a:r>
            <a:r>
              <a:rPr lang="ru-RU" sz="2000" dirty="0" smtClean="0"/>
              <a:t> боку </a:t>
            </a:r>
            <a:r>
              <a:rPr lang="ru-RU" sz="2000" dirty="0" err="1" smtClean="0"/>
              <a:t>відносно</a:t>
            </a:r>
            <a:r>
              <a:rPr lang="ru-RU" sz="2000" dirty="0" smtClean="0"/>
              <a:t> </a:t>
            </a:r>
            <a:r>
              <a:rPr lang="ru-RU" sz="2000" dirty="0" smtClean="0"/>
              <a:t>до </a:t>
            </a:r>
            <a:r>
              <a:rPr lang="ru-RU" sz="2000" dirty="0" err="1" smtClean="0"/>
              <a:t>підприємства</a:t>
            </a:r>
            <a:r>
              <a:rPr lang="ru-RU" sz="2000" dirty="0" smtClean="0"/>
              <a:t>, у </a:t>
            </a:r>
            <a:r>
              <a:rPr lang="ru-RU" sz="2000" dirty="0" err="1" smtClean="0"/>
              <a:t>зоні</a:t>
            </a:r>
            <a:r>
              <a:rPr lang="ru-RU" sz="2000" dirty="0" smtClean="0"/>
              <a:t> </a:t>
            </a:r>
            <a:r>
              <a:rPr lang="ru-RU" sz="2000" dirty="0" err="1" smtClean="0"/>
              <a:t>можливого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забруднення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атмосфери</a:t>
            </a:r>
            <a:r>
              <a:rPr lang="ru-RU" sz="2000" dirty="0" smtClean="0"/>
              <a:t>;</a:t>
            </a:r>
          </a:p>
          <a:p>
            <a:pPr>
              <a:buNone/>
            </a:pPr>
            <a:r>
              <a:rPr lang="ru-RU" sz="2000" dirty="0" smtClean="0"/>
              <a:t>- </a:t>
            </a:r>
            <a:r>
              <a:rPr lang="ru-RU" sz="2000" dirty="0" err="1" smtClean="0"/>
              <a:t>залежно</a:t>
            </a:r>
            <a:r>
              <a:rPr lang="ru-RU" sz="2000" dirty="0" smtClean="0"/>
              <a:t> </a:t>
            </a:r>
            <a:r>
              <a:rPr lang="ru-RU" sz="2000" dirty="0" err="1" smtClean="0"/>
              <a:t>від</a:t>
            </a:r>
            <a:r>
              <a:rPr lang="ru-RU" sz="2000" dirty="0" smtClean="0"/>
              <a:t> </a:t>
            </a:r>
            <a:r>
              <a:rPr lang="ru-RU" sz="2000" dirty="0" err="1" smtClean="0"/>
              <a:t>рози</a:t>
            </a:r>
            <a:r>
              <a:rPr lang="ru-RU" sz="2000" dirty="0" smtClean="0"/>
              <a:t> </a:t>
            </a:r>
            <a:r>
              <a:rPr lang="ru-RU" sz="2000" dirty="0" err="1" smtClean="0"/>
              <a:t>вітрів</a:t>
            </a:r>
            <a:r>
              <a:rPr lang="ru-RU" sz="2000" dirty="0" smtClean="0"/>
              <a:t> та </a:t>
            </a:r>
            <a:r>
              <a:rPr lang="ru-RU" sz="2000" dirty="0" err="1" smtClean="0"/>
              <a:t>інших</a:t>
            </a:r>
            <a:r>
              <a:rPr lang="ru-RU" sz="2000" dirty="0" smtClean="0"/>
              <a:t> </a:t>
            </a:r>
            <a:r>
              <a:rPr lang="ru-RU" sz="2000" dirty="0" err="1" smtClean="0"/>
              <a:t>несприятливих</a:t>
            </a:r>
            <a:r>
              <a:rPr lang="ru-RU" sz="2000" dirty="0" smtClean="0"/>
              <a:t> </a:t>
            </a:r>
            <a:r>
              <a:rPr lang="ru-RU" sz="2000" dirty="0" err="1" smtClean="0"/>
              <a:t>метеорологічних</a:t>
            </a:r>
            <a:r>
              <a:rPr lang="ru-RU" sz="2000" dirty="0" smtClean="0"/>
              <a:t> </a:t>
            </a:r>
            <a:r>
              <a:rPr lang="ru-RU" sz="2000" dirty="0" smtClean="0"/>
              <a:t>умов (</a:t>
            </a:r>
            <a:r>
              <a:rPr lang="ru-RU" sz="2000" dirty="0" err="1" smtClean="0"/>
              <a:t>часті</a:t>
            </a:r>
            <a:r>
              <a:rPr lang="ru-RU" sz="2000" dirty="0" smtClean="0"/>
              <a:t> </a:t>
            </a:r>
            <a:r>
              <a:rPr lang="ru-RU" sz="2000" dirty="0" err="1" smtClean="0"/>
              <a:t>штилі</a:t>
            </a:r>
            <a:r>
              <a:rPr lang="ru-RU" sz="2000" dirty="0" smtClean="0"/>
              <a:t>, </a:t>
            </a:r>
            <a:r>
              <a:rPr lang="ru-RU" sz="2000" dirty="0" err="1" smtClean="0"/>
              <a:t>тумани</a:t>
            </a:r>
            <a:r>
              <a:rPr lang="ru-RU" sz="2000" dirty="0" smtClean="0"/>
              <a:t> та </a:t>
            </a:r>
            <a:r>
              <a:rPr lang="ru-RU" sz="2000" dirty="0" err="1" smtClean="0"/>
              <a:t>ін</a:t>
            </a:r>
            <a:r>
              <a:rPr lang="ru-RU" sz="2000" dirty="0" smtClean="0"/>
              <a:t>.);</a:t>
            </a:r>
          </a:p>
          <a:p>
            <a:pPr>
              <a:buNone/>
            </a:pPr>
            <a:r>
              <a:rPr lang="ru-RU" sz="2000" dirty="0" smtClean="0"/>
              <a:t>- </a:t>
            </a:r>
            <a:r>
              <a:rPr lang="ru-RU" sz="2000" dirty="0" err="1" smtClean="0"/>
              <a:t>будівництва</a:t>
            </a:r>
            <a:r>
              <a:rPr lang="ru-RU" sz="2000" dirty="0" smtClean="0"/>
              <a:t> </a:t>
            </a:r>
            <a:r>
              <a:rPr lang="ru-RU" sz="2000" dirty="0" err="1" smtClean="0"/>
              <a:t>нових</a:t>
            </a:r>
            <a:r>
              <a:rPr lang="ru-RU" sz="2000" dirty="0" smtClean="0"/>
              <a:t>, </a:t>
            </a:r>
            <a:r>
              <a:rPr lang="ru-RU" sz="2000" dirty="0" err="1" smtClean="0"/>
              <a:t>ще</a:t>
            </a:r>
            <a:r>
              <a:rPr lang="ru-RU" sz="2000" dirty="0" smtClean="0"/>
              <a:t> </a:t>
            </a:r>
            <a:r>
              <a:rPr lang="ru-RU" sz="2000" dirty="0" err="1" smtClean="0"/>
              <a:t>недостатньо</a:t>
            </a:r>
            <a:r>
              <a:rPr lang="ru-RU" sz="2000" dirty="0" smtClean="0"/>
              <a:t> </a:t>
            </a:r>
            <a:r>
              <a:rPr lang="ru-RU" sz="2000" dirty="0" err="1" smtClean="0"/>
              <a:t>вивчених</a:t>
            </a:r>
            <a:r>
              <a:rPr lang="ru-RU" sz="2000" dirty="0" smtClean="0"/>
              <a:t> у </a:t>
            </a:r>
            <a:r>
              <a:rPr lang="ru-RU" sz="2000" dirty="0" err="1" smtClean="0"/>
              <a:t>санітарному</a:t>
            </a:r>
            <a:r>
              <a:rPr lang="ru-RU" sz="2000" dirty="0" smtClean="0"/>
              <a:t> </a:t>
            </a:r>
            <a:r>
              <a:rPr lang="ru-RU" sz="2000" dirty="0" err="1" smtClean="0"/>
              <a:t>відношенні</a:t>
            </a:r>
            <a:endParaRPr lang="ru-RU" sz="2000" dirty="0" smtClean="0"/>
          </a:p>
          <a:p>
            <a:pPr>
              <a:buNone/>
            </a:pPr>
            <a:r>
              <a:rPr lang="ru-RU" sz="2000" dirty="0" err="1" smtClean="0"/>
              <a:t>підприємств</a:t>
            </a:r>
            <a:r>
              <a:rPr lang="ru-RU" sz="2000" dirty="0" smtClean="0"/>
              <a:t> [7].</a:t>
            </a:r>
            <a:endParaRPr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4"/>
          <p:cNvSpPr txBox="1">
            <a:spLocks noGrp="1"/>
          </p:cNvSpPr>
          <p:nvPr>
            <p:ph type="title"/>
          </p:nvPr>
        </p:nvSpPr>
        <p:spPr>
          <a:xfrm>
            <a:off x="819150" y="502075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/>
              <a:t>План</a:t>
            </a:r>
            <a:endParaRPr dirty="0"/>
          </a:p>
        </p:txBody>
      </p:sp>
      <p:sp>
        <p:nvSpPr>
          <p:cNvPr id="135" name="Google Shape;135;p14"/>
          <p:cNvSpPr txBox="1">
            <a:spLocks noGrp="1"/>
          </p:cNvSpPr>
          <p:nvPr>
            <p:ph type="body" idx="1"/>
          </p:nvPr>
        </p:nvSpPr>
        <p:spPr>
          <a:xfrm>
            <a:off x="819150" y="1687375"/>
            <a:ext cx="7505700" cy="275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r>
              <a:rPr lang="ru-RU" sz="2000" dirty="0" smtClean="0"/>
              <a:t>4.1. </a:t>
            </a:r>
            <a:r>
              <a:rPr lang="ru-RU" sz="2000" dirty="0" err="1" smtClean="0"/>
              <a:t>Групи</a:t>
            </a:r>
            <a:r>
              <a:rPr lang="ru-RU" sz="2000" dirty="0" smtClean="0"/>
              <a:t> </a:t>
            </a:r>
            <a:r>
              <a:rPr lang="ru-RU" sz="2000" dirty="0" err="1" smtClean="0"/>
              <a:t>антропогенних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викидів</a:t>
            </a:r>
            <a:r>
              <a:rPr lang="ru-RU" sz="2000" dirty="0" smtClean="0"/>
              <a:t> в атмосферу</a:t>
            </a:r>
          </a:p>
          <a:p>
            <a:endParaRPr lang="ru-RU" sz="2000" dirty="0" smtClean="0"/>
          </a:p>
          <a:p>
            <a:r>
              <a:rPr lang="ru-RU" sz="2000" dirty="0" smtClean="0"/>
              <a:t>4.2. </a:t>
            </a:r>
            <a:r>
              <a:rPr lang="ru-RU" sz="2000" dirty="0" err="1" smtClean="0"/>
              <a:t>Основні</a:t>
            </a:r>
            <a:r>
              <a:rPr lang="ru-RU" sz="2000" dirty="0" smtClean="0"/>
              <a:t> шляхи </a:t>
            </a:r>
            <a:r>
              <a:rPr lang="ru-RU" sz="2000" dirty="0" err="1" smtClean="0"/>
              <a:t>зниження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забруднення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повітряного</a:t>
            </a:r>
            <a:r>
              <a:rPr lang="ru-RU" sz="2000" dirty="0" smtClean="0"/>
              <a:t> </a:t>
            </a:r>
            <a:r>
              <a:rPr lang="ru-RU" sz="2000" dirty="0" err="1" smtClean="0"/>
              <a:t>середовища</a:t>
            </a:r>
            <a:endParaRPr lang="ru-RU" sz="2000" dirty="0" smtClean="0"/>
          </a:p>
          <a:p>
            <a:endParaRPr lang="ru-RU" sz="2000" dirty="0" smtClean="0"/>
          </a:p>
          <a:p>
            <a:r>
              <a:rPr lang="ru-RU" sz="2000" dirty="0" smtClean="0"/>
              <a:t>4.3. </a:t>
            </a:r>
            <a:r>
              <a:rPr lang="ru-RU" sz="2000" dirty="0" err="1" smtClean="0"/>
              <a:t>Вивчення</a:t>
            </a:r>
            <a:r>
              <a:rPr lang="ru-RU" sz="2000" dirty="0" smtClean="0"/>
              <a:t> систем </a:t>
            </a:r>
            <a:r>
              <a:rPr lang="ru-RU" sz="2000" dirty="0" err="1" smtClean="0"/>
              <a:t>очищення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викидів</a:t>
            </a:r>
            <a:r>
              <a:rPr lang="ru-RU" sz="2000" dirty="0" smtClean="0"/>
              <a:t> в атмосферу</a:t>
            </a:r>
            <a:endParaRPr sz="1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4557" y="351613"/>
            <a:ext cx="7505700" cy="9546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4.3 </a:t>
            </a:r>
            <a:r>
              <a:rPr lang="ru-RU" dirty="0" err="1" smtClean="0"/>
              <a:t>Загальна</a:t>
            </a:r>
            <a:r>
              <a:rPr lang="ru-RU" dirty="0" smtClean="0"/>
              <a:t> характеристика систем </a:t>
            </a:r>
            <a:r>
              <a:rPr lang="ru-RU" dirty="0" err="1" smtClean="0"/>
              <a:t>очищення</a:t>
            </a:r>
            <a:r>
              <a:rPr lang="ru-RU" dirty="0" smtClean="0"/>
              <a:t> </a:t>
            </a:r>
            <a:r>
              <a:rPr lang="ru-RU" dirty="0" err="1" smtClean="0"/>
              <a:t>викидів</a:t>
            </a:r>
            <a:r>
              <a:rPr lang="ru-RU" dirty="0" smtClean="0"/>
              <a:t> в атмосферу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15309" y="1198179"/>
            <a:ext cx="8250621" cy="3647090"/>
          </a:xfrm>
        </p:spPr>
        <p:txBody>
          <a:bodyPr>
            <a:noAutofit/>
          </a:bodyPr>
          <a:lstStyle/>
          <a:p>
            <a:r>
              <a:rPr lang="ru-RU" sz="1600" dirty="0" smtClean="0"/>
              <a:t>У тих </a:t>
            </a:r>
            <a:r>
              <a:rPr lang="ru-RU" sz="1600" dirty="0" err="1" smtClean="0"/>
              <a:t>випадках</a:t>
            </a:r>
            <a:r>
              <a:rPr lang="ru-RU" sz="1600" dirty="0" smtClean="0"/>
              <a:t>, коли заходи, </a:t>
            </a:r>
            <a:r>
              <a:rPr lang="ru-RU" sz="1600" dirty="0" err="1" smtClean="0"/>
              <a:t>що</a:t>
            </a:r>
            <a:r>
              <a:rPr lang="ru-RU" sz="1600" dirty="0" smtClean="0"/>
              <a:t> </a:t>
            </a:r>
            <a:r>
              <a:rPr lang="ru-RU" sz="1600" dirty="0" err="1" smtClean="0"/>
              <a:t>зменшують</a:t>
            </a:r>
            <a:r>
              <a:rPr lang="ru-RU" sz="1600" dirty="0" smtClean="0"/>
              <a:t> </a:t>
            </a:r>
            <a:r>
              <a:rPr lang="ru-RU" sz="1600" dirty="0" err="1" smtClean="0"/>
              <a:t>викиди</a:t>
            </a:r>
            <a:r>
              <a:rPr lang="ru-RU" sz="1600" dirty="0" smtClean="0"/>
              <a:t> в атмосферу, не в </a:t>
            </a:r>
            <a:r>
              <a:rPr lang="ru-RU" sz="1600" dirty="0" err="1" smtClean="0"/>
              <a:t>змозі</a:t>
            </a:r>
            <a:r>
              <a:rPr lang="ru-RU" sz="1600" dirty="0" smtClean="0"/>
              <a:t> </a:t>
            </a:r>
            <a:r>
              <a:rPr lang="ru-RU" sz="1600" dirty="0" err="1" smtClean="0"/>
              <a:t>знизити</a:t>
            </a:r>
            <a:r>
              <a:rPr lang="ru-RU" sz="1600" dirty="0" smtClean="0"/>
              <a:t> </a:t>
            </a:r>
            <a:r>
              <a:rPr lang="ru-RU" sz="1600" dirty="0" err="1" smtClean="0"/>
              <a:t>вміст</a:t>
            </a:r>
            <a:r>
              <a:rPr lang="ru-RU" sz="1600" dirty="0" smtClean="0"/>
              <a:t> </a:t>
            </a:r>
            <a:r>
              <a:rPr lang="ru-RU" sz="1600" dirty="0" err="1" smtClean="0"/>
              <a:t>забруднень</a:t>
            </a:r>
            <a:r>
              <a:rPr lang="ru-RU" sz="1600" dirty="0" smtClean="0"/>
              <a:t> в атмосферному </a:t>
            </a:r>
            <a:r>
              <a:rPr lang="ru-RU" sz="1600" dirty="0" err="1" smtClean="0"/>
              <a:t>повітрі</a:t>
            </a:r>
            <a:r>
              <a:rPr lang="ru-RU" sz="1600" dirty="0" smtClean="0"/>
              <a:t> до </a:t>
            </a:r>
            <a:r>
              <a:rPr lang="ru-RU" sz="1600" dirty="0" err="1" smtClean="0"/>
              <a:t>гранично</a:t>
            </a:r>
            <a:r>
              <a:rPr lang="ru-RU" sz="1600" dirty="0" smtClean="0"/>
              <a:t> </a:t>
            </a:r>
            <a:r>
              <a:rPr lang="ru-RU" sz="1600" dirty="0" err="1" smtClean="0"/>
              <a:t>допустимих</a:t>
            </a:r>
            <a:r>
              <a:rPr lang="ru-RU" sz="1600" dirty="0" smtClean="0"/>
              <a:t> </a:t>
            </a:r>
            <a:r>
              <a:rPr lang="ru-RU" sz="1600" dirty="0" err="1" smtClean="0"/>
              <a:t>концентрацій</a:t>
            </a:r>
            <a:r>
              <a:rPr lang="ru-RU" sz="1600" dirty="0" smtClean="0"/>
              <a:t>, то </a:t>
            </a:r>
            <a:r>
              <a:rPr lang="ru-RU" sz="1600" dirty="0" err="1" smtClean="0"/>
              <a:t>викиди</a:t>
            </a:r>
            <a:r>
              <a:rPr lang="ru-RU" sz="1600" dirty="0" smtClean="0"/>
              <a:t> </a:t>
            </a:r>
            <a:r>
              <a:rPr lang="ru-RU" sz="1600" dirty="0" err="1" smtClean="0"/>
              <a:t>належить</a:t>
            </a:r>
            <a:r>
              <a:rPr lang="ru-RU" sz="1600" dirty="0" smtClean="0"/>
              <a:t> </a:t>
            </a:r>
            <a:r>
              <a:rPr lang="ru-RU" sz="1600" dirty="0" err="1" smtClean="0"/>
              <a:t>піддавати</a:t>
            </a:r>
            <a:r>
              <a:rPr lang="ru-RU" sz="1600" dirty="0" smtClean="0"/>
              <a:t> </a:t>
            </a:r>
            <a:r>
              <a:rPr lang="ru-RU" sz="1600" dirty="0" err="1" smtClean="0"/>
              <a:t>очищенню</a:t>
            </a:r>
            <a:r>
              <a:rPr lang="ru-RU" sz="1600" dirty="0" smtClean="0"/>
              <a:t> до такого </a:t>
            </a:r>
            <a:r>
              <a:rPr lang="ru-RU" sz="1600" dirty="0" err="1" smtClean="0"/>
              <a:t>ступеня</a:t>
            </a:r>
            <a:r>
              <a:rPr lang="ru-RU" sz="1600" dirty="0" smtClean="0"/>
              <a:t>, </a:t>
            </a:r>
            <a:r>
              <a:rPr lang="ru-RU" sz="1600" dirty="0" err="1" smtClean="0"/>
              <a:t>щоб</a:t>
            </a:r>
            <a:r>
              <a:rPr lang="ru-RU" sz="1600" dirty="0" smtClean="0"/>
              <a:t> у </a:t>
            </a:r>
            <a:r>
              <a:rPr lang="ru-RU" sz="1600" dirty="0" err="1" smtClean="0"/>
              <a:t>кінцевому</a:t>
            </a:r>
            <a:r>
              <a:rPr lang="ru-RU" sz="1600" dirty="0" smtClean="0"/>
              <a:t> </a:t>
            </a:r>
            <a:r>
              <a:rPr lang="ru-RU" sz="1600" dirty="0" err="1" smtClean="0"/>
              <a:t>результаті</a:t>
            </a:r>
            <a:r>
              <a:rPr lang="ru-RU" sz="1600" dirty="0" smtClean="0"/>
              <a:t> </a:t>
            </a:r>
            <a:r>
              <a:rPr lang="ru-RU" sz="1600" dirty="0" err="1" smtClean="0"/>
              <a:t>гранично</a:t>
            </a:r>
            <a:r>
              <a:rPr lang="ru-RU" sz="1600" dirty="0" smtClean="0"/>
              <a:t> </a:t>
            </a:r>
            <a:r>
              <a:rPr lang="ru-RU" sz="1600" dirty="0" err="1" smtClean="0"/>
              <a:t>допустимі</a:t>
            </a:r>
            <a:r>
              <a:rPr lang="ru-RU" sz="1600" dirty="0" smtClean="0"/>
              <a:t> </a:t>
            </a:r>
            <a:r>
              <a:rPr lang="ru-RU" sz="1600" dirty="0" err="1" smtClean="0"/>
              <a:t>концентрації</a:t>
            </a:r>
            <a:r>
              <a:rPr lang="ru-RU" sz="1600" dirty="0" smtClean="0"/>
              <a:t> не </a:t>
            </a:r>
            <a:r>
              <a:rPr lang="ru-RU" sz="1600" dirty="0" err="1" smtClean="0"/>
              <a:t>перевищувалися</a:t>
            </a:r>
            <a:r>
              <a:rPr lang="ru-RU" sz="1600" dirty="0" smtClean="0"/>
              <a:t>.</a:t>
            </a:r>
          </a:p>
          <a:p>
            <a:r>
              <a:rPr lang="ru-RU" sz="1600" dirty="0" err="1" smtClean="0"/>
              <a:t>Сьогодні</a:t>
            </a:r>
            <a:r>
              <a:rPr lang="ru-RU" sz="1600" dirty="0" smtClean="0"/>
              <a:t> </a:t>
            </a:r>
            <a:r>
              <a:rPr lang="ru-RU" sz="1600" dirty="0" err="1" smtClean="0"/>
              <a:t>очищення</a:t>
            </a:r>
            <a:r>
              <a:rPr lang="ru-RU" sz="1600" dirty="0" smtClean="0"/>
              <a:t> </a:t>
            </a:r>
            <a:r>
              <a:rPr lang="ru-RU" sz="1600" dirty="0" err="1" smtClean="0"/>
              <a:t>забрудненого</a:t>
            </a:r>
            <a:r>
              <a:rPr lang="ru-RU" sz="1600" dirty="0" smtClean="0"/>
              <a:t> </a:t>
            </a:r>
            <a:r>
              <a:rPr lang="ru-RU" sz="1600" dirty="0" err="1" smtClean="0"/>
              <a:t>повітря</a:t>
            </a:r>
            <a:r>
              <a:rPr lang="ru-RU" sz="1600" dirty="0" smtClean="0"/>
              <a:t>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газів</a:t>
            </a:r>
            <a:r>
              <a:rPr lang="ru-RU" sz="1600" dirty="0" smtClean="0"/>
              <a:t>, </a:t>
            </a:r>
            <a:r>
              <a:rPr lang="ru-RU" sz="1600" dirty="0" err="1" smtClean="0"/>
              <a:t>які</a:t>
            </a:r>
            <a:r>
              <a:rPr lang="ru-RU" sz="1600" dirty="0" smtClean="0"/>
              <a:t> </a:t>
            </a:r>
            <a:r>
              <a:rPr lang="ru-RU" sz="1600" dirty="0" err="1" smtClean="0"/>
              <a:t>утворюються</a:t>
            </a:r>
            <a:r>
              <a:rPr lang="ru-RU" sz="1600" dirty="0" smtClean="0"/>
              <a:t> в </a:t>
            </a:r>
            <a:r>
              <a:rPr lang="ru-RU" sz="1600" dirty="0" err="1" smtClean="0"/>
              <a:t>технологічних</a:t>
            </a:r>
            <a:r>
              <a:rPr lang="ru-RU" sz="1600" dirty="0" smtClean="0"/>
              <a:t> </a:t>
            </a:r>
            <a:r>
              <a:rPr lang="ru-RU" sz="1600" dirty="0" err="1" smtClean="0"/>
              <a:t>процесах</a:t>
            </a:r>
            <a:r>
              <a:rPr lang="ru-RU" sz="1600" dirty="0" smtClean="0"/>
              <a:t>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викидаються</a:t>
            </a:r>
            <a:r>
              <a:rPr lang="ru-RU" sz="1600" dirty="0" smtClean="0"/>
              <a:t> в атмосферу, </a:t>
            </a:r>
            <a:r>
              <a:rPr lang="ru-RU" sz="1600" dirty="0" err="1" smtClean="0"/>
              <a:t>від</a:t>
            </a:r>
            <a:r>
              <a:rPr lang="ru-RU" sz="1600" dirty="0" smtClean="0"/>
              <a:t> </a:t>
            </a:r>
            <a:r>
              <a:rPr lang="ru-RU" sz="1600" dirty="0" err="1" smtClean="0"/>
              <a:t>домішок</a:t>
            </a:r>
            <a:r>
              <a:rPr lang="ru-RU" sz="1600" dirty="0" smtClean="0"/>
              <a:t>, </a:t>
            </a:r>
            <a:r>
              <a:rPr lang="ru-RU" sz="1600" dirty="0" err="1" smtClean="0"/>
              <a:t>що</a:t>
            </a:r>
            <a:r>
              <a:rPr lang="ru-RU" sz="1600" dirty="0" smtClean="0"/>
              <a:t> </a:t>
            </a:r>
            <a:r>
              <a:rPr lang="ru-RU" sz="1600" dirty="0" err="1" smtClean="0"/>
              <a:t>містяться</a:t>
            </a:r>
            <a:r>
              <a:rPr lang="ru-RU" sz="1600" dirty="0" smtClean="0"/>
              <a:t> в них, </a:t>
            </a:r>
            <a:r>
              <a:rPr lang="ru-RU" sz="1600" dirty="0" err="1" smtClean="0"/>
              <a:t>є</a:t>
            </a:r>
            <a:r>
              <a:rPr lang="ru-RU" sz="1600" dirty="0" smtClean="0"/>
              <a:t> </a:t>
            </a:r>
            <a:r>
              <a:rPr lang="ru-RU" sz="1600" dirty="0" err="1" smtClean="0"/>
              <a:t>основним</a:t>
            </a:r>
            <a:r>
              <a:rPr lang="ru-RU" sz="1600" dirty="0" smtClean="0"/>
              <a:t> </a:t>
            </a:r>
            <a:r>
              <a:rPr lang="ru-RU" sz="1600" dirty="0" smtClean="0"/>
              <a:t>способом </a:t>
            </a:r>
            <a:r>
              <a:rPr lang="ru-RU" sz="1600" dirty="0" err="1" smtClean="0"/>
              <a:t>охорони</a:t>
            </a:r>
            <a:r>
              <a:rPr lang="ru-RU" sz="1600" dirty="0" smtClean="0"/>
              <a:t> </a:t>
            </a:r>
            <a:r>
              <a:rPr lang="ru-RU" sz="1600" dirty="0" err="1" smtClean="0"/>
              <a:t>повітряного</a:t>
            </a:r>
            <a:r>
              <a:rPr lang="ru-RU" sz="1600" dirty="0" smtClean="0"/>
              <a:t> </a:t>
            </a:r>
            <a:r>
              <a:rPr lang="ru-RU" sz="1600" dirty="0" err="1" smtClean="0"/>
              <a:t>басейну</a:t>
            </a:r>
            <a:r>
              <a:rPr lang="ru-RU" sz="1600" dirty="0" smtClean="0"/>
              <a:t> </a:t>
            </a:r>
            <a:r>
              <a:rPr lang="ru-RU" sz="1600" dirty="0" err="1" smtClean="0"/>
              <a:t>від</a:t>
            </a:r>
            <a:r>
              <a:rPr lang="ru-RU" sz="1600" dirty="0" smtClean="0"/>
              <a:t> </a:t>
            </a:r>
            <a:r>
              <a:rPr lang="ru-RU" sz="1600" dirty="0" err="1" smtClean="0"/>
              <a:t>забруднення</a:t>
            </a:r>
            <a:r>
              <a:rPr lang="ru-RU" sz="1600" dirty="0" smtClean="0"/>
              <a:t>, </a:t>
            </a:r>
            <a:r>
              <a:rPr lang="ru-RU" sz="1600" dirty="0" err="1" smtClean="0"/>
              <a:t>який</a:t>
            </a:r>
            <a:r>
              <a:rPr lang="ru-RU" sz="1600" dirty="0" smtClean="0"/>
              <a:t> </a:t>
            </a:r>
            <a:r>
              <a:rPr lang="ru-RU" sz="1600" dirty="0" err="1" smtClean="0"/>
              <a:t>застосовується</a:t>
            </a:r>
            <a:r>
              <a:rPr lang="ru-RU" sz="1600" dirty="0" smtClean="0"/>
              <a:t> </a:t>
            </a:r>
            <a:r>
              <a:rPr lang="ru-RU" sz="1600" dirty="0" smtClean="0"/>
              <a:t>у </a:t>
            </a:r>
            <a:r>
              <a:rPr lang="ru-RU" sz="1600" dirty="0" err="1" smtClean="0"/>
              <a:t>всіх</a:t>
            </a:r>
            <a:r>
              <a:rPr lang="ru-RU" sz="1600" dirty="0" smtClean="0"/>
              <a:t> </a:t>
            </a:r>
            <a:r>
              <a:rPr lang="ru-RU" sz="1600" dirty="0" err="1" smtClean="0"/>
              <a:t>випадках</a:t>
            </a:r>
            <a:r>
              <a:rPr lang="ru-RU" sz="1600" dirty="0" smtClean="0"/>
              <a:t>, коли </a:t>
            </a:r>
            <a:r>
              <a:rPr lang="ru-RU" sz="1600" dirty="0" err="1" smtClean="0"/>
              <a:t>використання</a:t>
            </a:r>
            <a:r>
              <a:rPr lang="ru-RU" sz="1600" dirty="0" smtClean="0"/>
              <a:t> </a:t>
            </a:r>
            <a:r>
              <a:rPr lang="ru-RU" sz="1600" dirty="0" err="1" smtClean="0"/>
              <a:t>активних</a:t>
            </a:r>
            <a:r>
              <a:rPr lang="ru-RU" sz="1600" dirty="0" smtClean="0"/>
              <a:t> </a:t>
            </a:r>
            <a:r>
              <a:rPr lang="ru-RU" sz="1600" dirty="0" err="1" smtClean="0"/>
              <a:t>методів</a:t>
            </a:r>
            <a:r>
              <a:rPr lang="ru-RU" sz="1600" dirty="0" smtClean="0"/>
              <a:t> </a:t>
            </a:r>
            <a:r>
              <a:rPr lang="ru-RU" sz="1600" dirty="0" err="1" smtClean="0"/>
              <a:t>поки</a:t>
            </a:r>
            <a:r>
              <a:rPr lang="ru-RU" sz="1600" dirty="0" smtClean="0"/>
              <a:t> </a:t>
            </a:r>
            <a:r>
              <a:rPr lang="ru-RU" sz="1600" dirty="0" err="1" smtClean="0"/>
              <a:t>неможливе</a:t>
            </a:r>
            <a:r>
              <a:rPr lang="ru-RU" sz="1600" dirty="0" smtClean="0"/>
              <a:t> </a:t>
            </a:r>
            <a:r>
              <a:rPr lang="ru-RU" sz="1600" dirty="0" err="1" smtClean="0"/>
              <a:t>або</a:t>
            </a:r>
            <a:r>
              <a:rPr lang="ru-RU" sz="1600" dirty="0" smtClean="0"/>
              <a:t> </a:t>
            </a:r>
            <a:r>
              <a:rPr lang="ru-RU" sz="1600" dirty="0" err="1" smtClean="0"/>
              <a:t>економічно</a:t>
            </a:r>
            <a:r>
              <a:rPr lang="ru-RU" sz="1600" dirty="0" smtClean="0"/>
              <a:t> </a:t>
            </a:r>
            <a:r>
              <a:rPr lang="ru-RU" sz="1600" dirty="0" err="1" smtClean="0"/>
              <a:t>недоцільне</a:t>
            </a:r>
            <a:r>
              <a:rPr lang="ru-RU" sz="1600" dirty="0" smtClean="0"/>
              <a:t>. </a:t>
            </a:r>
            <a:r>
              <a:rPr lang="ru-RU" sz="1600" dirty="0" err="1" smtClean="0"/>
              <a:t>Завдання</a:t>
            </a:r>
            <a:r>
              <a:rPr lang="ru-RU" sz="1600" dirty="0" smtClean="0"/>
              <a:t> </a:t>
            </a:r>
            <a:r>
              <a:rPr lang="ru-RU" sz="1600" dirty="0" err="1" smtClean="0"/>
              <a:t>промислового</a:t>
            </a:r>
            <a:r>
              <a:rPr lang="ru-RU" sz="1600" dirty="0" smtClean="0"/>
              <a:t> </a:t>
            </a:r>
            <a:r>
              <a:rPr lang="ru-RU" sz="1600" dirty="0" err="1" smtClean="0"/>
              <a:t>газоочищення</a:t>
            </a:r>
            <a:r>
              <a:rPr lang="ru-RU" sz="1600" dirty="0" smtClean="0"/>
              <a:t> </a:t>
            </a:r>
            <a:r>
              <a:rPr lang="ru-RU" sz="1600" dirty="0" err="1" smtClean="0"/>
              <a:t>полягає</a:t>
            </a:r>
            <a:r>
              <a:rPr lang="ru-RU" sz="1600" dirty="0" smtClean="0"/>
              <a:t> у </a:t>
            </a:r>
            <a:r>
              <a:rPr lang="ru-RU" sz="1600" dirty="0" err="1" smtClean="0"/>
              <a:t>вилученні</a:t>
            </a:r>
            <a:r>
              <a:rPr lang="ru-RU" sz="1600" dirty="0" smtClean="0"/>
              <a:t> </a:t>
            </a:r>
            <a:r>
              <a:rPr lang="ru-RU" sz="1600" dirty="0" err="1" smtClean="0"/>
              <a:t>шкідливих</a:t>
            </a:r>
            <a:r>
              <a:rPr lang="ru-RU" sz="1600" dirty="0" smtClean="0"/>
              <a:t> </a:t>
            </a:r>
            <a:r>
              <a:rPr lang="ru-RU" sz="1600" dirty="0" err="1" smtClean="0"/>
              <a:t>домішок</a:t>
            </a:r>
            <a:r>
              <a:rPr lang="ru-RU" sz="1600" dirty="0" smtClean="0"/>
              <a:t> </a:t>
            </a:r>
            <a:r>
              <a:rPr lang="ru-RU" sz="1600" dirty="0" err="1" smtClean="0"/>
              <a:t>або</a:t>
            </a:r>
            <a:r>
              <a:rPr lang="ru-RU" sz="1600" dirty="0" smtClean="0"/>
              <a:t> </a:t>
            </a:r>
            <a:r>
              <a:rPr lang="ru-RU" sz="1600" dirty="0" err="1" smtClean="0"/>
              <a:t>їх</a:t>
            </a:r>
            <a:r>
              <a:rPr lang="ru-RU" sz="1600" dirty="0" smtClean="0"/>
              <a:t> </a:t>
            </a:r>
            <a:r>
              <a:rPr lang="ru-RU" sz="1600" dirty="0" err="1" smtClean="0"/>
              <a:t>нейтралізації</a:t>
            </a:r>
            <a:r>
              <a:rPr lang="ru-RU" sz="1600" dirty="0" smtClean="0"/>
              <a:t> </a:t>
            </a:r>
            <a:r>
              <a:rPr lang="ru-RU" sz="1600" dirty="0" err="1" smtClean="0"/>
              <a:t>з</a:t>
            </a:r>
            <a:r>
              <a:rPr lang="ru-RU" sz="1600" dirty="0" smtClean="0"/>
              <a:t> </a:t>
            </a:r>
            <a:r>
              <a:rPr lang="ru-RU" sz="1600" dirty="0" err="1" smtClean="0"/>
              <a:t>організованих</a:t>
            </a:r>
            <a:r>
              <a:rPr lang="ru-RU" sz="1600" dirty="0" smtClean="0"/>
              <a:t> </a:t>
            </a:r>
            <a:r>
              <a:rPr lang="ru-RU" sz="1600" dirty="0" err="1" smtClean="0"/>
              <a:t>газових</a:t>
            </a:r>
            <a:r>
              <a:rPr lang="ru-RU" sz="1600" dirty="0" smtClean="0"/>
              <a:t> </a:t>
            </a:r>
            <a:r>
              <a:rPr lang="ru-RU" sz="1600" dirty="0" err="1" smtClean="0"/>
              <a:t>викидів</a:t>
            </a:r>
            <a:r>
              <a:rPr lang="ru-RU" sz="1600" dirty="0" smtClean="0"/>
              <a:t> та </a:t>
            </a:r>
            <a:r>
              <a:rPr lang="ru-RU" sz="1600" dirty="0" err="1" smtClean="0"/>
              <a:t>викидів</a:t>
            </a:r>
            <a:r>
              <a:rPr lang="ru-RU" sz="1600" dirty="0" smtClean="0"/>
              <a:t> </a:t>
            </a:r>
            <a:r>
              <a:rPr lang="ru-RU" sz="1600" dirty="0" err="1" smtClean="0"/>
              <a:t>від</a:t>
            </a:r>
            <a:r>
              <a:rPr lang="ru-RU" sz="1600" dirty="0" smtClean="0"/>
              <a:t> </a:t>
            </a:r>
            <a:r>
              <a:rPr lang="ru-RU" sz="1600" dirty="0" err="1" smtClean="0"/>
              <a:t>стаціонарних</a:t>
            </a:r>
            <a:r>
              <a:rPr lang="ru-RU" sz="1600" dirty="0" smtClean="0"/>
              <a:t> </a:t>
            </a:r>
            <a:r>
              <a:rPr lang="ru-RU" sz="1600" dirty="0" err="1" smtClean="0"/>
              <a:t>джерел</a:t>
            </a:r>
            <a:r>
              <a:rPr lang="ru-RU" sz="1600" dirty="0" smtClean="0"/>
              <a:t> </a:t>
            </a:r>
            <a:r>
              <a:rPr lang="ru-RU" sz="1600" dirty="0" err="1" smtClean="0"/>
              <a:t>з</a:t>
            </a:r>
            <a:r>
              <a:rPr lang="ru-RU" sz="1600" dirty="0" smtClean="0"/>
              <a:t> метою </a:t>
            </a:r>
            <a:r>
              <a:rPr lang="ru-RU" sz="1600" dirty="0" err="1" smtClean="0"/>
              <a:t>захисту</a:t>
            </a:r>
            <a:r>
              <a:rPr lang="ru-RU" sz="1600" dirty="0" smtClean="0"/>
              <a:t> </a:t>
            </a:r>
            <a:r>
              <a:rPr lang="ru-RU" sz="1600" dirty="0" err="1" smtClean="0"/>
              <a:t>повітряного</a:t>
            </a:r>
            <a:r>
              <a:rPr lang="ru-RU" sz="1600" dirty="0" smtClean="0"/>
              <a:t> </a:t>
            </a:r>
            <a:r>
              <a:rPr lang="ru-RU" sz="1600" dirty="0" err="1" smtClean="0"/>
              <a:t>басейну</a:t>
            </a:r>
            <a:r>
              <a:rPr lang="ru-RU" sz="1600" dirty="0" smtClean="0"/>
              <a:t>.</a:t>
            </a:r>
            <a:endParaRPr lang="ru-RU" sz="16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78372" y="399393"/>
            <a:ext cx="8408276" cy="4435366"/>
          </a:xfrm>
        </p:spPr>
        <p:txBody>
          <a:bodyPr>
            <a:normAutofit/>
          </a:bodyPr>
          <a:lstStyle/>
          <a:p>
            <a:r>
              <a:rPr lang="ru-RU" sz="1800" dirty="0" smtClean="0"/>
              <a:t>У тих </a:t>
            </a:r>
            <a:r>
              <a:rPr lang="ru-RU" sz="1800" dirty="0" err="1" smtClean="0"/>
              <a:t>випадках</a:t>
            </a:r>
            <a:r>
              <a:rPr lang="ru-RU" sz="1800" dirty="0" smtClean="0"/>
              <a:t>, коли заходи, </a:t>
            </a:r>
            <a:r>
              <a:rPr lang="ru-RU" sz="1800" dirty="0" err="1" smtClean="0"/>
              <a:t>що</a:t>
            </a:r>
            <a:r>
              <a:rPr lang="ru-RU" sz="1800" dirty="0" smtClean="0"/>
              <a:t> </a:t>
            </a:r>
            <a:r>
              <a:rPr lang="ru-RU" sz="1800" dirty="0" err="1" smtClean="0"/>
              <a:t>зменшують</a:t>
            </a:r>
            <a:r>
              <a:rPr lang="ru-RU" sz="1800" dirty="0" smtClean="0"/>
              <a:t> </a:t>
            </a:r>
            <a:r>
              <a:rPr lang="ru-RU" sz="1800" dirty="0" err="1" smtClean="0"/>
              <a:t>викиди</a:t>
            </a:r>
            <a:r>
              <a:rPr lang="ru-RU" sz="1800" dirty="0" smtClean="0"/>
              <a:t> в атмосферу, не в </a:t>
            </a:r>
            <a:r>
              <a:rPr lang="ru-RU" sz="1800" dirty="0" err="1" smtClean="0"/>
              <a:t>змозі</a:t>
            </a:r>
            <a:r>
              <a:rPr lang="ru-RU" sz="1800" dirty="0" smtClean="0"/>
              <a:t> </a:t>
            </a:r>
            <a:r>
              <a:rPr lang="ru-RU" sz="1800" dirty="0" err="1" smtClean="0"/>
              <a:t>знизити</a:t>
            </a:r>
            <a:r>
              <a:rPr lang="ru-RU" sz="1800" dirty="0" smtClean="0"/>
              <a:t> </a:t>
            </a:r>
            <a:r>
              <a:rPr lang="ru-RU" sz="1800" dirty="0" err="1" smtClean="0"/>
              <a:t>вміст</a:t>
            </a:r>
            <a:r>
              <a:rPr lang="ru-RU" sz="1800" dirty="0" smtClean="0"/>
              <a:t> </a:t>
            </a:r>
            <a:r>
              <a:rPr lang="ru-RU" sz="1800" dirty="0" err="1" smtClean="0"/>
              <a:t>забруднень</a:t>
            </a:r>
            <a:r>
              <a:rPr lang="ru-RU" sz="1800" dirty="0" smtClean="0"/>
              <a:t> в атмосферному </a:t>
            </a:r>
            <a:r>
              <a:rPr lang="ru-RU" sz="1800" dirty="0" err="1" smtClean="0"/>
              <a:t>повітрі</a:t>
            </a:r>
            <a:r>
              <a:rPr lang="ru-RU" sz="1800" dirty="0" smtClean="0"/>
              <a:t> до </a:t>
            </a:r>
            <a:r>
              <a:rPr lang="ru-RU" sz="1800" dirty="0" err="1" smtClean="0"/>
              <a:t>гранично</a:t>
            </a:r>
            <a:r>
              <a:rPr lang="ru-RU" sz="1800" dirty="0" smtClean="0"/>
              <a:t> </a:t>
            </a:r>
            <a:r>
              <a:rPr lang="ru-RU" sz="1800" dirty="0" err="1" smtClean="0"/>
              <a:t>допустимих</a:t>
            </a:r>
            <a:r>
              <a:rPr lang="ru-RU" sz="1800" dirty="0" smtClean="0"/>
              <a:t> </a:t>
            </a:r>
            <a:r>
              <a:rPr lang="ru-RU" sz="1800" dirty="0" err="1" smtClean="0"/>
              <a:t>концентрацій</a:t>
            </a:r>
            <a:r>
              <a:rPr lang="ru-RU" sz="1800" dirty="0" smtClean="0"/>
              <a:t>, то </a:t>
            </a:r>
            <a:r>
              <a:rPr lang="ru-RU" sz="1800" dirty="0" err="1" smtClean="0"/>
              <a:t>викиди</a:t>
            </a:r>
            <a:r>
              <a:rPr lang="ru-RU" sz="1800" dirty="0" smtClean="0"/>
              <a:t> </a:t>
            </a:r>
            <a:r>
              <a:rPr lang="ru-RU" sz="1800" dirty="0" err="1" smtClean="0"/>
              <a:t>належить</a:t>
            </a:r>
            <a:r>
              <a:rPr lang="ru-RU" sz="1800" dirty="0" smtClean="0"/>
              <a:t> </a:t>
            </a:r>
            <a:r>
              <a:rPr lang="ru-RU" sz="1800" dirty="0" err="1" smtClean="0"/>
              <a:t>піддавати</a:t>
            </a:r>
            <a:r>
              <a:rPr lang="ru-RU" sz="1800" dirty="0" smtClean="0"/>
              <a:t> </a:t>
            </a:r>
            <a:r>
              <a:rPr lang="ru-RU" sz="1800" dirty="0" err="1" smtClean="0"/>
              <a:t>очищенню</a:t>
            </a:r>
            <a:r>
              <a:rPr lang="ru-RU" sz="1800" dirty="0" smtClean="0"/>
              <a:t> до такого </a:t>
            </a:r>
            <a:r>
              <a:rPr lang="ru-RU" sz="1800" dirty="0" err="1" smtClean="0"/>
              <a:t>ступеня</a:t>
            </a:r>
            <a:r>
              <a:rPr lang="ru-RU" sz="1800" dirty="0" smtClean="0"/>
              <a:t>, </a:t>
            </a:r>
            <a:r>
              <a:rPr lang="ru-RU" sz="1800" dirty="0" err="1" smtClean="0"/>
              <a:t>щоб</a:t>
            </a:r>
            <a:r>
              <a:rPr lang="ru-RU" sz="1800" dirty="0" smtClean="0"/>
              <a:t> у </a:t>
            </a:r>
            <a:r>
              <a:rPr lang="ru-RU" sz="1800" dirty="0" err="1" smtClean="0"/>
              <a:t>кінцевому</a:t>
            </a:r>
            <a:r>
              <a:rPr lang="ru-RU" sz="1800" dirty="0" smtClean="0"/>
              <a:t> </a:t>
            </a:r>
            <a:r>
              <a:rPr lang="ru-RU" sz="1800" dirty="0" err="1" smtClean="0"/>
              <a:t>результаті</a:t>
            </a:r>
            <a:r>
              <a:rPr lang="ru-RU" sz="1800" dirty="0" smtClean="0"/>
              <a:t> </a:t>
            </a:r>
            <a:r>
              <a:rPr lang="ru-RU" sz="1800" dirty="0" err="1" smtClean="0"/>
              <a:t>гранично</a:t>
            </a:r>
            <a:r>
              <a:rPr lang="ru-RU" sz="1800" dirty="0" smtClean="0"/>
              <a:t> </a:t>
            </a:r>
            <a:r>
              <a:rPr lang="ru-RU" sz="1800" dirty="0" err="1" smtClean="0"/>
              <a:t>допустимі</a:t>
            </a:r>
            <a:r>
              <a:rPr lang="ru-RU" sz="1800" dirty="0" smtClean="0"/>
              <a:t> </a:t>
            </a:r>
            <a:r>
              <a:rPr lang="ru-RU" sz="1800" dirty="0" err="1" smtClean="0"/>
              <a:t>концентрації</a:t>
            </a:r>
            <a:r>
              <a:rPr lang="ru-RU" sz="1800" dirty="0" smtClean="0"/>
              <a:t> не </a:t>
            </a:r>
            <a:r>
              <a:rPr lang="ru-RU" sz="1800" dirty="0" err="1" smtClean="0"/>
              <a:t>перевищувалися</a:t>
            </a:r>
            <a:r>
              <a:rPr lang="ru-RU" sz="1800" dirty="0" smtClean="0"/>
              <a:t>.</a:t>
            </a:r>
          </a:p>
          <a:p>
            <a:r>
              <a:rPr lang="ru-RU" sz="1800" dirty="0" err="1" smtClean="0"/>
              <a:t>Сьогодні</a:t>
            </a:r>
            <a:r>
              <a:rPr lang="ru-RU" sz="1800" dirty="0" smtClean="0"/>
              <a:t> </a:t>
            </a:r>
            <a:r>
              <a:rPr lang="ru-RU" sz="1800" dirty="0" err="1" smtClean="0"/>
              <a:t>очищення</a:t>
            </a:r>
            <a:r>
              <a:rPr lang="ru-RU" sz="1800" dirty="0" smtClean="0"/>
              <a:t> </a:t>
            </a:r>
            <a:r>
              <a:rPr lang="ru-RU" sz="1800" dirty="0" err="1" smtClean="0"/>
              <a:t>забрудненого</a:t>
            </a:r>
            <a:r>
              <a:rPr lang="ru-RU" sz="1800" dirty="0" smtClean="0"/>
              <a:t> </a:t>
            </a:r>
            <a:r>
              <a:rPr lang="ru-RU" sz="1800" dirty="0" err="1" smtClean="0"/>
              <a:t>повітря</a:t>
            </a:r>
            <a:r>
              <a:rPr lang="ru-RU" sz="1800" dirty="0" smtClean="0"/>
              <a:t> </a:t>
            </a:r>
            <a:r>
              <a:rPr lang="ru-RU" sz="1800" dirty="0" err="1" smtClean="0"/>
              <a:t>і</a:t>
            </a:r>
            <a:r>
              <a:rPr lang="ru-RU" sz="1800" dirty="0" smtClean="0"/>
              <a:t> </a:t>
            </a:r>
            <a:r>
              <a:rPr lang="ru-RU" sz="1800" dirty="0" err="1" smtClean="0"/>
              <a:t>газів</a:t>
            </a:r>
            <a:r>
              <a:rPr lang="ru-RU" sz="1800" dirty="0" smtClean="0"/>
              <a:t>, </a:t>
            </a:r>
            <a:r>
              <a:rPr lang="ru-RU" sz="1800" dirty="0" err="1" smtClean="0"/>
              <a:t>які</a:t>
            </a:r>
            <a:r>
              <a:rPr lang="ru-RU" sz="1800" dirty="0" smtClean="0"/>
              <a:t> </a:t>
            </a:r>
            <a:r>
              <a:rPr lang="ru-RU" sz="1800" dirty="0" err="1" smtClean="0"/>
              <a:t>утворюються</a:t>
            </a:r>
            <a:r>
              <a:rPr lang="ru-RU" sz="1800" dirty="0" smtClean="0"/>
              <a:t> в </a:t>
            </a:r>
            <a:r>
              <a:rPr lang="ru-RU" sz="1800" dirty="0" err="1" smtClean="0"/>
              <a:t>технологічних</a:t>
            </a:r>
            <a:r>
              <a:rPr lang="ru-RU" sz="1800" dirty="0" smtClean="0"/>
              <a:t> </a:t>
            </a:r>
            <a:r>
              <a:rPr lang="ru-RU" sz="1800" dirty="0" err="1" smtClean="0"/>
              <a:t>процесах</a:t>
            </a:r>
            <a:r>
              <a:rPr lang="ru-RU" sz="1800" dirty="0" smtClean="0"/>
              <a:t> </a:t>
            </a:r>
            <a:r>
              <a:rPr lang="ru-RU" sz="1800" dirty="0" err="1" smtClean="0"/>
              <a:t>і</a:t>
            </a:r>
            <a:r>
              <a:rPr lang="ru-RU" sz="1800" dirty="0" smtClean="0"/>
              <a:t> </a:t>
            </a:r>
            <a:r>
              <a:rPr lang="ru-RU" sz="1800" dirty="0" err="1" smtClean="0"/>
              <a:t>викидаються</a:t>
            </a:r>
            <a:r>
              <a:rPr lang="ru-RU" sz="1800" dirty="0" smtClean="0"/>
              <a:t> в атмосферу, </a:t>
            </a:r>
            <a:r>
              <a:rPr lang="ru-RU" sz="1800" dirty="0" err="1" smtClean="0"/>
              <a:t>від</a:t>
            </a:r>
            <a:r>
              <a:rPr lang="ru-RU" sz="1800" dirty="0" smtClean="0"/>
              <a:t> </a:t>
            </a:r>
            <a:r>
              <a:rPr lang="ru-RU" sz="1800" dirty="0" err="1" smtClean="0"/>
              <a:t>домішок</a:t>
            </a:r>
            <a:r>
              <a:rPr lang="ru-RU" sz="1800" dirty="0" smtClean="0"/>
              <a:t>, </a:t>
            </a:r>
            <a:r>
              <a:rPr lang="ru-RU" sz="1800" dirty="0" err="1" smtClean="0"/>
              <a:t>що</a:t>
            </a:r>
            <a:r>
              <a:rPr lang="ru-RU" sz="1800" dirty="0" smtClean="0"/>
              <a:t> </a:t>
            </a:r>
            <a:r>
              <a:rPr lang="ru-RU" sz="1800" dirty="0" err="1" smtClean="0"/>
              <a:t>містяться</a:t>
            </a:r>
            <a:r>
              <a:rPr lang="ru-RU" sz="1800" dirty="0" smtClean="0"/>
              <a:t> в них, </a:t>
            </a:r>
            <a:r>
              <a:rPr lang="ru-RU" sz="1800" dirty="0" err="1" smtClean="0"/>
              <a:t>є</a:t>
            </a:r>
            <a:r>
              <a:rPr lang="ru-RU" sz="1800" dirty="0" smtClean="0"/>
              <a:t> </a:t>
            </a:r>
            <a:r>
              <a:rPr lang="ru-RU" sz="1800" dirty="0" err="1" smtClean="0"/>
              <a:t>основним</a:t>
            </a:r>
            <a:r>
              <a:rPr lang="ru-RU" sz="1800" dirty="0" smtClean="0"/>
              <a:t> </a:t>
            </a:r>
            <a:r>
              <a:rPr lang="ru-RU" sz="1800" dirty="0" smtClean="0"/>
              <a:t>способом </a:t>
            </a:r>
            <a:r>
              <a:rPr lang="ru-RU" sz="1800" dirty="0" err="1" smtClean="0"/>
              <a:t>охорони</a:t>
            </a:r>
            <a:r>
              <a:rPr lang="ru-RU" sz="1800" dirty="0" smtClean="0"/>
              <a:t> </a:t>
            </a:r>
            <a:r>
              <a:rPr lang="ru-RU" sz="1800" dirty="0" err="1" smtClean="0"/>
              <a:t>повітряного</a:t>
            </a:r>
            <a:r>
              <a:rPr lang="ru-RU" sz="1800" dirty="0" smtClean="0"/>
              <a:t> </a:t>
            </a:r>
            <a:r>
              <a:rPr lang="ru-RU" sz="1800" dirty="0" err="1" smtClean="0"/>
              <a:t>басейну</a:t>
            </a:r>
            <a:r>
              <a:rPr lang="ru-RU" sz="1800" dirty="0" smtClean="0"/>
              <a:t> </a:t>
            </a:r>
            <a:r>
              <a:rPr lang="ru-RU" sz="1800" dirty="0" err="1" smtClean="0"/>
              <a:t>від</a:t>
            </a:r>
            <a:r>
              <a:rPr lang="ru-RU" sz="1800" dirty="0" smtClean="0"/>
              <a:t> </a:t>
            </a:r>
            <a:r>
              <a:rPr lang="ru-RU" sz="1800" dirty="0" err="1" smtClean="0"/>
              <a:t>забруднення</a:t>
            </a:r>
            <a:r>
              <a:rPr lang="ru-RU" sz="1800" dirty="0" smtClean="0"/>
              <a:t>, </a:t>
            </a:r>
            <a:r>
              <a:rPr lang="ru-RU" sz="1800" dirty="0" err="1" smtClean="0"/>
              <a:t>який</a:t>
            </a:r>
            <a:r>
              <a:rPr lang="ru-RU" sz="1800" dirty="0" smtClean="0"/>
              <a:t> </a:t>
            </a:r>
            <a:r>
              <a:rPr lang="ru-RU" sz="1800" dirty="0" err="1" smtClean="0"/>
              <a:t>застосовується</a:t>
            </a:r>
            <a:r>
              <a:rPr lang="ru-RU" sz="1800" dirty="0" smtClean="0"/>
              <a:t> </a:t>
            </a:r>
            <a:r>
              <a:rPr lang="ru-RU" sz="1800" dirty="0" smtClean="0"/>
              <a:t>у </a:t>
            </a:r>
            <a:r>
              <a:rPr lang="ru-RU" sz="1800" dirty="0" err="1" smtClean="0"/>
              <a:t>всіх</a:t>
            </a:r>
            <a:r>
              <a:rPr lang="ru-RU" sz="1800" dirty="0" smtClean="0"/>
              <a:t> </a:t>
            </a:r>
            <a:r>
              <a:rPr lang="ru-RU" sz="1800" dirty="0" err="1" smtClean="0"/>
              <a:t>випадках</a:t>
            </a:r>
            <a:r>
              <a:rPr lang="ru-RU" sz="1800" dirty="0" smtClean="0"/>
              <a:t>, коли </a:t>
            </a:r>
            <a:r>
              <a:rPr lang="ru-RU" sz="1800" dirty="0" err="1" smtClean="0"/>
              <a:t>використання</a:t>
            </a:r>
            <a:r>
              <a:rPr lang="ru-RU" sz="1800" dirty="0" smtClean="0"/>
              <a:t> </a:t>
            </a:r>
            <a:r>
              <a:rPr lang="ru-RU" sz="1800" dirty="0" err="1" smtClean="0"/>
              <a:t>активних</a:t>
            </a:r>
            <a:r>
              <a:rPr lang="ru-RU" sz="1800" dirty="0" smtClean="0"/>
              <a:t> </a:t>
            </a:r>
            <a:r>
              <a:rPr lang="ru-RU" sz="1800" dirty="0" err="1" smtClean="0"/>
              <a:t>методів</a:t>
            </a:r>
            <a:r>
              <a:rPr lang="ru-RU" sz="1800" dirty="0" smtClean="0"/>
              <a:t> </a:t>
            </a:r>
            <a:r>
              <a:rPr lang="ru-RU" sz="1800" dirty="0" err="1" smtClean="0"/>
              <a:t>поки</a:t>
            </a:r>
            <a:r>
              <a:rPr lang="ru-RU" sz="1800" dirty="0" smtClean="0"/>
              <a:t> </a:t>
            </a:r>
            <a:r>
              <a:rPr lang="ru-RU" sz="1800" dirty="0" err="1" smtClean="0"/>
              <a:t>неможливе</a:t>
            </a:r>
            <a:r>
              <a:rPr lang="ru-RU" sz="1800" dirty="0" smtClean="0"/>
              <a:t> </a:t>
            </a:r>
            <a:r>
              <a:rPr lang="ru-RU" sz="1800" dirty="0" err="1" smtClean="0"/>
              <a:t>або</a:t>
            </a:r>
            <a:r>
              <a:rPr lang="ru-RU" sz="1800" dirty="0" smtClean="0"/>
              <a:t> </a:t>
            </a:r>
            <a:r>
              <a:rPr lang="ru-RU" sz="1800" dirty="0" err="1" smtClean="0"/>
              <a:t>економічно</a:t>
            </a:r>
            <a:r>
              <a:rPr lang="ru-RU" sz="1800" dirty="0" smtClean="0"/>
              <a:t> </a:t>
            </a:r>
            <a:r>
              <a:rPr lang="ru-RU" sz="1800" dirty="0" err="1" smtClean="0"/>
              <a:t>недоцільне</a:t>
            </a:r>
            <a:r>
              <a:rPr lang="ru-RU" sz="1800" dirty="0" smtClean="0"/>
              <a:t>. </a:t>
            </a:r>
            <a:r>
              <a:rPr lang="ru-RU" sz="1800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Завдання</a:t>
            </a:r>
            <a:r>
              <a:rPr lang="ru-RU" sz="18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промислового</a:t>
            </a:r>
            <a:r>
              <a:rPr lang="ru-RU" sz="18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газоочищення</a:t>
            </a:r>
            <a:r>
              <a:rPr lang="ru-RU" sz="18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полягає</a:t>
            </a:r>
            <a:r>
              <a:rPr lang="ru-RU" sz="18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sz="1800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вилученні</a:t>
            </a:r>
            <a:r>
              <a:rPr lang="ru-RU" sz="18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шкідливих</a:t>
            </a:r>
            <a:r>
              <a:rPr lang="ru-RU" sz="18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домішок</a:t>
            </a:r>
            <a:r>
              <a:rPr lang="ru-RU" sz="18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або</a:t>
            </a:r>
            <a:r>
              <a:rPr lang="ru-RU" sz="18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їх</a:t>
            </a:r>
            <a:r>
              <a:rPr lang="ru-RU" sz="18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нейтралізації</a:t>
            </a:r>
            <a:r>
              <a:rPr lang="ru-RU" sz="18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ru-RU" sz="18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організованих</a:t>
            </a:r>
            <a:r>
              <a:rPr lang="ru-RU" sz="18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газових</a:t>
            </a:r>
            <a:r>
              <a:rPr lang="ru-RU" sz="18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викидів</a:t>
            </a:r>
            <a:r>
              <a:rPr lang="ru-RU" sz="18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sz="1800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викидів</a:t>
            </a:r>
            <a:r>
              <a:rPr lang="ru-RU" sz="18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</a:t>
            </a:r>
            <a:r>
              <a:rPr lang="ru-RU" sz="18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стаціонарних</a:t>
            </a:r>
            <a:r>
              <a:rPr lang="ru-RU" sz="18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джерел</a:t>
            </a:r>
            <a:r>
              <a:rPr lang="ru-RU" sz="18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ru-RU" sz="18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метою </a:t>
            </a:r>
            <a:r>
              <a:rPr lang="ru-RU" sz="1800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захисту</a:t>
            </a:r>
            <a:r>
              <a:rPr lang="ru-RU" sz="18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повітряного</a:t>
            </a:r>
            <a:r>
              <a:rPr lang="ru-RU" sz="18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басейну</a:t>
            </a:r>
            <a:r>
              <a:rPr lang="ru-RU" sz="18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18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5068" y="372634"/>
            <a:ext cx="7505700" cy="954600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Системи</a:t>
            </a:r>
            <a:r>
              <a:rPr lang="ru-RU" dirty="0" smtClean="0"/>
              <a:t> </a:t>
            </a:r>
            <a:r>
              <a:rPr lang="ru-RU" dirty="0" err="1" smtClean="0"/>
              <a:t>очищення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знешкодження</a:t>
            </a:r>
            <a:r>
              <a:rPr lang="ru-RU" dirty="0" smtClean="0"/>
              <a:t> </a:t>
            </a:r>
            <a:r>
              <a:rPr lang="ru-RU" dirty="0" err="1" smtClean="0"/>
              <a:t>газових</a:t>
            </a:r>
            <a:r>
              <a:rPr lang="ru-RU" dirty="0" smtClean="0"/>
              <a:t> </a:t>
            </a:r>
            <a:r>
              <a:rPr lang="ru-RU" dirty="0" err="1" smtClean="0"/>
              <a:t>викидів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умовно</a:t>
            </a:r>
            <a:r>
              <a:rPr lang="ru-RU" dirty="0" smtClean="0"/>
              <a:t> </a:t>
            </a:r>
            <a:r>
              <a:rPr lang="ru-RU" dirty="0" err="1" smtClean="0"/>
              <a:t>розділити</a:t>
            </a:r>
            <a:r>
              <a:rPr lang="ru-RU" dirty="0" smtClean="0"/>
              <a:t> </a:t>
            </a:r>
            <a:r>
              <a:rPr lang="ru-RU" dirty="0" smtClean="0"/>
              <a:t>на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</a:t>
            </a:r>
            <a:r>
              <a:rPr lang="ru-RU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групи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b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9150" y="1334814"/>
            <a:ext cx="7505700" cy="310391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ru-RU" sz="1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 </a:t>
            </a:r>
            <a:r>
              <a:rPr lang="ru-RU" sz="1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група</a:t>
            </a:r>
            <a:r>
              <a:rPr lang="ru-RU" sz="1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dirty="0" smtClean="0"/>
              <a:t>– установки </a:t>
            </a:r>
            <a:r>
              <a:rPr lang="ru-RU" sz="1800" dirty="0" err="1" smtClean="0"/>
              <a:t>з</a:t>
            </a:r>
            <a:r>
              <a:rPr lang="ru-RU" sz="1800" dirty="0" smtClean="0"/>
              <a:t> </a:t>
            </a:r>
            <a:r>
              <a:rPr lang="ru-RU" sz="1800" dirty="0" err="1" smtClean="0"/>
              <a:t>очищення</a:t>
            </a:r>
            <a:r>
              <a:rPr lang="ru-RU" sz="1800" dirty="0" smtClean="0"/>
              <a:t> </a:t>
            </a:r>
            <a:r>
              <a:rPr lang="ru-RU" sz="1800" dirty="0" err="1" smtClean="0"/>
              <a:t>від</a:t>
            </a:r>
            <a:r>
              <a:rPr lang="ru-RU" sz="1800" dirty="0" smtClean="0"/>
              <a:t> </a:t>
            </a:r>
            <a:r>
              <a:rPr lang="ru-RU" sz="1800" dirty="0" err="1" smtClean="0"/>
              <a:t>токсичних</a:t>
            </a:r>
            <a:r>
              <a:rPr lang="ru-RU" sz="1800" dirty="0" smtClean="0"/>
              <a:t> </a:t>
            </a:r>
            <a:r>
              <a:rPr lang="ru-RU" sz="1800" dirty="0" err="1" smtClean="0"/>
              <a:t>газових</a:t>
            </a:r>
            <a:r>
              <a:rPr lang="ru-RU" sz="1800" dirty="0" smtClean="0"/>
              <a:t> </a:t>
            </a:r>
            <a:r>
              <a:rPr lang="ru-RU" sz="1800" dirty="0" err="1" smtClean="0"/>
              <a:t>домішок</a:t>
            </a:r>
            <a:r>
              <a:rPr lang="ru-RU" sz="1800" dirty="0" smtClean="0"/>
              <a:t> (</a:t>
            </a:r>
            <a:r>
              <a:rPr lang="ru-RU" sz="1800" dirty="0" err="1" smtClean="0"/>
              <a:t>хімічного</a:t>
            </a:r>
            <a:r>
              <a:rPr lang="ru-RU" sz="1800" dirty="0" smtClean="0"/>
              <a:t> </a:t>
            </a:r>
            <a:r>
              <a:rPr lang="ru-RU" sz="1800" dirty="0" err="1" smtClean="0"/>
              <a:t>очищення</a:t>
            </a:r>
            <a:r>
              <a:rPr lang="ru-RU" sz="1800" dirty="0" smtClean="0"/>
              <a:t>);</a:t>
            </a:r>
          </a:p>
          <a:p>
            <a:pPr>
              <a:buNone/>
            </a:pPr>
            <a:r>
              <a:rPr lang="ru-RU" sz="1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II </a:t>
            </a:r>
            <a:r>
              <a:rPr lang="ru-RU" sz="1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група</a:t>
            </a:r>
            <a:r>
              <a:rPr lang="ru-RU" sz="1800" dirty="0" smtClean="0"/>
              <a:t> – установки </a:t>
            </a:r>
            <a:r>
              <a:rPr lang="ru-RU" sz="1800" dirty="0" err="1" smtClean="0"/>
              <a:t>з</a:t>
            </a:r>
            <a:r>
              <a:rPr lang="ru-RU" sz="1800" dirty="0" smtClean="0"/>
              <a:t> </a:t>
            </a:r>
            <a:r>
              <a:rPr lang="ru-RU" sz="1800" dirty="0" err="1" smtClean="0"/>
              <a:t>очищення</a:t>
            </a:r>
            <a:r>
              <a:rPr lang="ru-RU" sz="1800" dirty="0" smtClean="0"/>
              <a:t> </a:t>
            </a:r>
            <a:r>
              <a:rPr lang="ru-RU" sz="1800" dirty="0" err="1" smtClean="0"/>
              <a:t>газових</a:t>
            </a:r>
            <a:r>
              <a:rPr lang="ru-RU" sz="1800" dirty="0" smtClean="0"/>
              <a:t> </a:t>
            </a:r>
            <a:r>
              <a:rPr lang="ru-RU" sz="1800" dirty="0" err="1" smtClean="0"/>
              <a:t>викидів</a:t>
            </a:r>
            <a:r>
              <a:rPr lang="ru-RU" sz="1800" dirty="0" smtClean="0"/>
              <a:t> </a:t>
            </a:r>
            <a:r>
              <a:rPr lang="ru-RU" sz="1800" dirty="0" err="1" smtClean="0"/>
              <a:t>від</a:t>
            </a:r>
            <a:r>
              <a:rPr lang="ru-RU" sz="1800" dirty="0" smtClean="0"/>
              <a:t> </a:t>
            </a:r>
            <a:r>
              <a:rPr lang="ru-RU" sz="1800" dirty="0" err="1" smtClean="0"/>
              <a:t>аерозолів</a:t>
            </a:r>
            <a:r>
              <a:rPr lang="ru-RU" sz="1800" dirty="0" smtClean="0"/>
              <a:t> (пилу, </a:t>
            </a:r>
            <a:r>
              <a:rPr lang="ru-RU" sz="1800" dirty="0" err="1" smtClean="0"/>
              <a:t>диму</a:t>
            </a:r>
            <a:r>
              <a:rPr lang="ru-RU" sz="1800" dirty="0" smtClean="0"/>
              <a:t>, </a:t>
            </a:r>
            <a:r>
              <a:rPr lang="ru-RU" sz="1800" dirty="0" err="1" smtClean="0"/>
              <a:t>крапель</a:t>
            </a:r>
            <a:r>
              <a:rPr lang="ru-RU" sz="1800" dirty="0" smtClean="0"/>
              <a:t> </a:t>
            </a:r>
            <a:r>
              <a:rPr lang="ru-RU" sz="1800" dirty="0" smtClean="0"/>
              <a:t>туману </a:t>
            </a:r>
            <a:r>
              <a:rPr lang="ru-RU" sz="1800" dirty="0" err="1" smtClean="0"/>
              <a:t>або</a:t>
            </a:r>
            <a:r>
              <a:rPr lang="ru-RU" sz="1800" dirty="0" smtClean="0"/>
              <a:t> </a:t>
            </a:r>
            <a:r>
              <a:rPr lang="ru-RU" sz="1800" dirty="0" err="1" smtClean="0"/>
              <a:t>бризок</a:t>
            </a:r>
            <a:r>
              <a:rPr lang="ru-RU" sz="1800" dirty="0" smtClean="0"/>
              <a:t>).</a:t>
            </a:r>
          </a:p>
          <a:p>
            <a:r>
              <a:rPr lang="ru-RU" sz="1800" dirty="0" err="1" smtClean="0"/>
              <a:t>Орієнтовна</a:t>
            </a:r>
            <a:r>
              <a:rPr lang="ru-RU" sz="1800" dirty="0" smtClean="0"/>
              <a:t> </a:t>
            </a:r>
            <a:r>
              <a:rPr lang="ru-RU" sz="1800" dirty="0" err="1" smtClean="0"/>
              <a:t>класифікація</a:t>
            </a:r>
            <a:r>
              <a:rPr lang="ru-RU" sz="1800" dirty="0" smtClean="0"/>
              <a:t> систем </a:t>
            </a:r>
            <a:r>
              <a:rPr lang="ru-RU" sz="1800" dirty="0" err="1" smtClean="0"/>
              <a:t>очищення</a:t>
            </a:r>
            <a:r>
              <a:rPr lang="ru-RU" sz="1800" dirty="0" smtClean="0"/>
              <a:t> </a:t>
            </a:r>
            <a:r>
              <a:rPr lang="ru-RU" sz="1800" dirty="0" err="1" smtClean="0"/>
              <a:t>і</a:t>
            </a:r>
            <a:r>
              <a:rPr lang="ru-RU" sz="1800" dirty="0" smtClean="0"/>
              <a:t> </a:t>
            </a:r>
            <a:r>
              <a:rPr lang="ru-RU" sz="1800" dirty="0" err="1" smtClean="0"/>
              <a:t>знешкодження</a:t>
            </a:r>
            <a:r>
              <a:rPr lang="ru-RU" sz="1800" dirty="0" smtClean="0"/>
              <a:t> </a:t>
            </a:r>
            <a:r>
              <a:rPr lang="ru-RU" sz="1800" dirty="0" err="1" smtClean="0"/>
              <a:t>газових</a:t>
            </a:r>
            <a:r>
              <a:rPr lang="ru-RU" sz="1800" dirty="0" smtClean="0"/>
              <a:t> </a:t>
            </a:r>
            <a:r>
              <a:rPr lang="ru-RU" sz="1800" dirty="0" err="1" smtClean="0"/>
              <a:t>викидів</a:t>
            </a:r>
            <a:r>
              <a:rPr lang="ru-RU" sz="1800" dirty="0" smtClean="0"/>
              <a:t> наведена </a:t>
            </a:r>
            <a:r>
              <a:rPr lang="ru-RU" sz="1800" dirty="0" smtClean="0"/>
              <a:t>на рис. 4.4</a:t>
            </a:r>
            <a:r>
              <a:rPr lang="ru-RU" sz="1800" dirty="0" smtClean="0"/>
              <a:t>.</a:t>
            </a:r>
          </a:p>
          <a:p>
            <a:r>
              <a:rPr lang="ru-RU" sz="1800" dirty="0" err="1" smtClean="0"/>
              <a:t>Проектування</a:t>
            </a:r>
            <a:r>
              <a:rPr lang="ru-RU" sz="1800" dirty="0" smtClean="0"/>
              <a:t> схем </a:t>
            </a:r>
            <a:r>
              <a:rPr lang="ru-RU" sz="1800" dirty="0" err="1" smtClean="0"/>
              <a:t>пилоочищення</a:t>
            </a:r>
            <a:r>
              <a:rPr lang="ru-RU" sz="1800" dirty="0" smtClean="0"/>
              <a:t>, </a:t>
            </a:r>
            <a:r>
              <a:rPr lang="ru-RU" sz="1800" dirty="0" err="1" smtClean="0"/>
              <a:t>які</a:t>
            </a:r>
            <a:r>
              <a:rPr lang="ru-RU" sz="1800" dirty="0" smtClean="0"/>
              <a:t> </a:t>
            </a:r>
            <a:r>
              <a:rPr lang="ru-RU" sz="1800" dirty="0" err="1" smtClean="0"/>
              <a:t>базуються</a:t>
            </a:r>
            <a:r>
              <a:rPr lang="ru-RU" sz="1800" dirty="0" smtClean="0"/>
              <a:t> на </a:t>
            </a:r>
            <a:r>
              <a:rPr lang="ru-RU" sz="1800" dirty="0" err="1" smtClean="0"/>
              <a:t>апаратах</a:t>
            </a:r>
            <a:r>
              <a:rPr lang="ru-RU" sz="1800" dirty="0" smtClean="0"/>
              <a:t>, </a:t>
            </a:r>
            <a:r>
              <a:rPr lang="ru-RU" sz="1800" dirty="0" err="1" smtClean="0"/>
              <a:t>що</a:t>
            </a:r>
            <a:r>
              <a:rPr lang="ru-RU" sz="1800" dirty="0" smtClean="0"/>
              <a:t> </a:t>
            </a:r>
            <a:r>
              <a:rPr lang="ru-RU" sz="1800" dirty="0" err="1" smtClean="0"/>
              <a:t>характеризуються</a:t>
            </a:r>
            <a:r>
              <a:rPr lang="ru-RU" sz="1800" dirty="0" smtClean="0"/>
              <a:t> </a:t>
            </a:r>
            <a:r>
              <a:rPr lang="ru-RU" sz="1800" dirty="0" err="1" smtClean="0"/>
              <a:t>високою</a:t>
            </a:r>
            <a:r>
              <a:rPr lang="ru-RU" sz="1800" dirty="0" smtClean="0"/>
              <a:t> </a:t>
            </a:r>
            <a:r>
              <a:rPr lang="ru-RU" sz="1800" dirty="0" err="1" smtClean="0"/>
              <a:t>ефективністю</a:t>
            </a:r>
            <a:r>
              <a:rPr lang="ru-RU" sz="1800" dirty="0" smtClean="0"/>
              <a:t>, </a:t>
            </a:r>
            <a:r>
              <a:rPr lang="ru-RU" sz="1800" dirty="0" err="1" smtClean="0"/>
              <a:t>малим</a:t>
            </a:r>
            <a:r>
              <a:rPr lang="ru-RU" sz="1800" dirty="0" smtClean="0"/>
              <a:t> </a:t>
            </a:r>
            <a:r>
              <a:rPr lang="ru-RU" sz="1800" dirty="0" err="1" smtClean="0"/>
              <a:t>гідравлічним</a:t>
            </a:r>
            <a:r>
              <a:rPr lang="ru-RU" sz="1800" dirty="0" smtClean="0"/>
              <a:t> опором </a:t>
            </a:r>
            <a:r>
              <a:rPr lang="ru-RU" sz="1800" dirty="0" err="1" smtClean="0"/>
              <a:t>і</a:t>
            </a:r>
            <a:r>
              <a:rPr lang="ru-RU" sz="1800" dirty="0" smtClean="0"/>
              <a:t> габаритами, </a:t>
            </a:r>
            <a:r>
              <a:rPr lang="ru-RU" sz="1800" dirty="0" err="1" smtClean="0"/>
              <a:t>допоможе</a:t>
            </a:r>
            <a:r>
              <a:rPr lang="ru-RU" sz="1800" dirty="0" smtClean="0"/>
              <a:t> </a:t>
            </a:r>
            <a:r>
              <a:rPr lang="ru-RU" sz="1800" dirty="0" smtClean="0"/>
              <a:t>у </a:t>
            </a:r>
            <a:r>
              <a:rPr lang="ru-RU" sz="1800" dirty="0" err="1" smtClean="0"/>
              <a:t>вирішенні</a:t>
            </a:r>
            <a:r>
              <a:rPr lang="ru-RU" sz="1800" dirty="0" smtClean="0"/>
              <a:t> </a:t>
            </a:r>
            <a:r>
              <a:rPr lang="ru-RU" sz="1800" dirty="0" err="1" smtClean="0"/>
              <a:t>актуальної</a:t>
            </a:r>
            <a:r>
              <a:rPr lang="ru-RU" sz="1800" dirty="0" smtClean="0"/>
              <a:t> </a:t>
            </a:r>
            <a:r>
              <a:rPr lang="ru-RU" sz="1800" dirty="0" err="1" smtClean="0"/>
              <a:t>проблеми</a:t>
            </a:r>
            <a:r>
              <a:rPr lang="ru-RU" sz="1800" dirty="0" smtClean="0"/>
              <a:t> </a:t>
            </a:r>
            <a:r>
              <a:rPr lang="ru-RU" sz="1800" dirty="0" err="1" smtClean="0"/>
              <a:t>сучасності</a:t>
            </a:r>
            <a:r>
              <a:rPr lang="ru-RU" sz="1800" dirty="0" smtClean="0"/>
              <a:t> – </a:t>
            </a:r>
            <a:r>
              <a:rPr lang="ru-RU" sz="1800" dirty="0" err="1" smtClean="0"/>
              <a:t>очищення</a:t>
            </a:r>
            <a:r>
              <a:rPr lang="ru-RU" sz="1800" dirty="0" smtClean="0"/>
              <a:t> </a:t>
            </a:r>
            <a:r>
              <a:rPr lang="ru-RU" sz="1800" dirty="0" err="1" smtClean="0"/>
              <a:t>повітря</a:t>
            </a:r>
            <a:r>
              <a:rPr lang="ru-RU" sz="1800" dirty="0" smtClean="0"/>
              <a:t> </a:t>
            </a:r>
            <a:r>
              <a:rPr lang="ru-RU" sz="1800" dirty="0" err="1" smtClean="0"/>
              <a:t>від</a:t>
            </a:r>
            <a:r>
              <a:rPr lang="ru-RU" sz="1800" dirty="0" smtClean="0"/>
              <a:t> пилу.</a:t>
            </a:r>
            <a:endParaRPr lang="ru-RU" sz="18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34101" y="283780"/>
            <a:ext cx="4939008" cy="4621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Джерела</a:t>
            </a:r>
            <a:endParaRPr/>
          </a:p>
        </p:txBody>
      </p:sp>
      <p:sp>
        <p:nvSpPr>
          <p:cNvPr id="245" name="Google Shape;245;p34"/>
          <p:cNvSpPr txBox="1">
            <a:spLocks noGrp="1"/>
          </p:cNvSpPr>
          <p:nvPr>
            <p:ph type="body" idx="1"/>
          </p:nvPr>
        </p:nvSpPr>
        <p:spPr>
          <a:xfrm>
            <a:off x="819150" y="1410650"/>
            <a:ext cx="7505700" cy="303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>
              <a:buNone/>
            </a:pPr>
            <a:r>
              <a:rPr lang="ru-RU" sz="1400" dirty="0" smtClean="0"/>
              <a:t>1. </a:t>
            </a:r>
            <a:r>
              <a:rPr lang="ru-RU" sz="1400" dirty="0" err="1" smtClean="0"/>
              <a:t>Даценко</a:t>
            </a:r>
            <a:r>
              <a:rPr lang="ru-RU" sz="1400" dirty="0" smtClean="0"/>
              <a:t> І.І. </a:t>
            </a:r>
            <a:r>
              <a:rPr lang="ru-RU" sz="1400" dirty="0" err="1" smtClean="0"/>
              <a:t>Гігієна</a:t>
            </a:r>
            <a:r>
              <a:rPr lang="ru-RU" sz="1400" dirty="0" smtClean="0"/>
              <a:t> </a:t>
            </a:r>
            <a:r>
              <a:rPr lang="ru-RU" sz="1400" dirty="0" err="1" smtClean="0"/>
              <a:t>і</a:t>
            </a:r>
            <a:r>
              <a:rPr lang="ru-RU" sz="1400" dirty="0" smtClean="0"/>
              <a:t> </a:t>
            </a:r>
            <a:r>
              <a:rPr lang="ru-RU" sz="1400" dirty="0" err="1" smtClean="0"/>
              <a:t>екологія</a:t>
            </a:r>
            <a:r>
              <a:rPr lang="ru-RU" sz="1400" dirty="0" smtClean="0"/>
              <a:t> </a:t>
            </a:r>
            <a:r>
              <a:rPr lang="ru-RU" sz="1400" dirty="0" err="1" smtClean="0"/>
              <a:t>людини</a:t>
            </a:r>
            <a:r>
              <a:rPr lang="ru-RU" sz="1400" dirty="0" smtClean="0"/>
              <a:t>. </a:t>
            </a:r>
            <a:r>
              <a:rPr lang="ru-RU" sz="1400" dirty="0" err="1" smtClean="0"/>
              <a:t>Навч</a:t>
            </a:r>
            <a:r>
              <a:rPr lang="ru-RU" sz="1400" dirty="0" smtClean="0"/>
              <a:t>. </a:t>
            </a:r>
            <a:r>
              <a:rPr lang="ru-RU" sz="1400" dirty="0" err="1" smtClean="0"/>
              <a:t>посібн</a:t>
            </a:r>
            <a:r>
              <a:rPr lang="ru-RU" sz="1400" dirty="0" smtClean="0"/>
              <a:t>. – </a:t>
            </a:r>
            <a:r>
              <a:rPr lang="ru-RU" sz="1400" dirty="0" err="1" smtClean="0"/>
              <a:t>Львів</a:t>
            </a:r>
            <a:r>
              <a:rPr lang="ru-RU" sz="1400" dirty="0" smtClean="0"/>
              <a:t>.: </a:t>
            </a:r>
            <a:r>
              <a:rPr lang="ru-RU" sz="1400" dirty="0" err="1" smtClean="0"/>
              <a:t>Афіша</a:t>
            </a:r>
            <a:r>
              <a:rPr lang="ru-RU" sz="1400" dirty="0" smtClean="0"/>
              <a:t>, 2000. – 248 с.</a:t>
            </a:r>
          </a:p>
          <a:p>
            <a:pPr>
              <a:buNone/>
            </a:pPr>
            <a:r>
              <a:rPr lang="ru-RU" sz="1400" dirty="0" smtClean="0"/>
              <a:t>2. </a:t>
            </a:r>
            <a:r>
              <a:rPr lang="ru-RU" sz="1400" dirty="0" err="1" smtClean="0"/>
              <a:t>Корабльова</a:t>
            </a:r>
            <a:r>
              <a:rPr lang="ru-RU" sz="1400" dirty="0" smtClean="0"/>
              <a:t> А.І. </a:t>
            </a:r>
            <a:r>
              <a:rPr lang="ru-RU" sz="1400" dirty="0" err="1" smtClean="0"/>
              <a:t>Екологія</a:t>
            </a:r>
            <a:r>
              <a:rPr lang="ru-RU" sz="1400" dirty="0" smtClean="0"/>
              <a:t>: </a:t>
            </a:r>
            <a:r>
              <a:rPr lang="ru-RU" sz="1400" dirty="0" err="1" smtClean="0"/>
              <a:t>Взаємовідносини</a:t>
            </a:r>
            <a:r>
              <a:rPr lang="ru-RU" sz="1400" dirty="0" smtClean="0"/>
              <a:t> </a:t>
            </a:r>
            <a:r>
              <a:rPr lang="ru-RU" sz="1400" dirty="0" err="1" smtClean="0"/>
              <a:t>людини</a:t>
            </a:r>
            <a:r>
              <a:rPr lang="ru-RU" sz="1400" dirty="0" smtClean="0"/>
              <a:t> </a:t>
            </a:r>
            <a:r>
              <a:rPr lang="ru-RU" sz="1400" dirty="0" err="1" smtClean="0"/>
              <a:t>і</a:t>
            </a:r>
            <a:r>
              <a:rPr lang="ru-RU" sz="1400" dirty="0" smtClean="0"/>
              <a:t> </a:t>
            </a:r>
            <a:r>
              <a:rPr lang="ru-RU" sz="1400" dirty="0" err="1" smtClean="0"/>
              <a:t>середовища</a:t>
            </a:r>
            <a:r>
              <a:rPr lang="ru-RU" sz="1400" dirty="0" smtClean="0"/>
              <a:t>. – </a:t>
            </a:r>
            <a:r>
              <a:rPr lang="ru-RU" sz="1400" dirty="0" err="1" smtClean="0"/>
              <a:t>Дніпропетровськ</a:t>
            </a:r>
            <a:r>
              <a:rPr lang="ru-RU" sz="1400" dirty="0" smtClean="0"/>
              <a:t>: Центр </a:t>
            </a:r>
            <a:r>
              <a:rPr lang="ru-RU" sz="1400" dirty="0" err="1" smtClean="0"/>
              <a:t>екологічної</a:t>
            </a:r>
            <a:r>
              <a:rPr lang="ru-RU" sz="1400" dirty="0" smtClean="0"/>
              <a:t> </a:t>
            </a:r>
            <a:r>
              <a:rPr lang="ru-RU" sz="1400" dirty="0" err="1" smtClean="0"/>
              <a:t>освіти</a:t>
            </a:r>
            <a:r>
              <a:rPr lang="ru-RU" sz="1400" dirty="0" smtClean="0"/>
              <a:t>, КОО, 001. – 291 с.</a:t>
            </a:r>
          </a:p>
          <a:p>
            <a:pPr>
              <a:buNone/>
            </a:pPr>
            <a:r>
              <a:rPr lang="ru-RU" sz="1400" dirty="0" smtClean="0"/>
              <a:t>3. </a:t>
            </a:r>
            <a:r>
              <a:rPr lang="ru-RU" sz="1400" dirty="0" err="1" smtClean="0"/>
              <a:t>Батлук</a:t>
            </a:r>
            <a:r>
              <a:rPr lang="ru-RU" sz="1400" dirty="0" smtClean="0"/>
              <a:t> В.А. Основы экологии и охраны окружающей среды. </a:t>
            </a:r>
            <a:r>
              <a:rPr lang="ru-RU" sz="1400" dirty="0" err="1" smtClean="0"/>
              <a:t>Учебн</a:t>
            </a:r>
            <a:r>
              <a:rPr lang="ru-RU" sz="1400" dirty="0" smtClean="0"/>
              <a:t>. пособие. – </a:t>
            </a:r>
            <a:r>
              <a:rPr lang="ru-RU" sz="1400" dirty="0" err="1" smtClean="0"/>
              <a:t>Львів</a:t>
            </a:r>
            <a:r>
              <a:rPr lang="ru-RU" sz="1400" dirty="0" smtClean="0"/>
              <a:t>: </a:t>
            </a:r>
            <a:r>
              <a:rPr lang="ru-RU" sz="1400" dirty="0" err="1" smtClean="0"/>
              <a:t>Афіша</a:t>
            </a:r>
            <a:r>
              <a:rPr lang="ru-RU" sz="1400" dirty="0" smtClean="0"/>
              <a:t>, 2001. – 333 с.</a:t>
            </a:r>
          </a:p>
          <a:p>
            <a:pPr>
              <a:buNone/>
            </a:pPr>
            <a:r>
              <a:rPr lang="ru-RU" sz="1400" dirty="0" smtClean="0"/>
              <a:t>4. </a:t>
            </a:r>
            <a:r>
              <a:rPr lang="ru-RU" sz="1400" dirty="0" err="1" smtClean="0"/>
              <a:t>Запольський</a:t>
            </a:r>
            <a:r>
              <a:rPr lang="ru-RU" sz="1400" dirty="0" smtClean="0"/>
              <a:t> А.К., </a:t>
            </a:r>
            <a:r>
              <a:rPr lang="ru-RU" sz="1400" dirty="0" err="1" smtClean="0"/>
              <a:t>Салюк</a:t>
            </a:r>
            <a:r>
              <a:rPr lang="ru-RU" sz="1400" dirty="0" smtClean="0"/>
              <a:t> А.І. </a:t>
            </a:r>
            <a:r>
              <a:rPr lang="ru-RU" sz="1400" dirty="0" err="1" smtClean="0"/>
              <a:t>Основи</a:t>
            </a:r>
            <a:r>
              <a:rPr lang="ru-RU" sz="1400" dirty="0" smtClean="0"/>
              <a:t> </a:t>
            </a:r>
            <a:r>
              <a:rPr lang="ru-RU" sz="1400" dirty="0" err="1" smtClean="0"/>
              <a:t>екології</a:t>
            </a:r>
            <a:r>
              <a:rPr lang="ru-RU" sz="1400" dirty="0" smtClean="0"/>
              <a:t>: </a:t>
            </a:r>
            <a:r>
              <a:rPr lang="ru-RU" sz="1400" dirty="0" err="1" smtClean="0"/>
              <a:t>Підручник</a:t>
            </a:r>
            <a:r>
              <a:rPr lang="ru-RU" sz="1400" dirty="0" smtClean="0"/>
              <a:t> / За ред..К.М. Ситника. – 3-тє вид., стер. – К.: </a:t>
            </a:r>
            <a:r>
              <a:rPr lang="ru-RU" sz="1400" dirty="0" err="1" smtClean="0"/>
              <a:t>Вища</a:t>
            </a:r>
            <a:r>
              <a:rPr lang="ru-RU" sz="1400" dirty="0" smtClean="0"/>
              <a:t> </a:t>
            </a:r>
            <a:r>
              <a:rPr lang="ru-RU" sz="1400" dirty="0" err="1" smtClean="0"/>
              <a:t>шк</a:t>
            </a:r>
            <a:r>
              <a:rPr lang="ru-RU" sz="1400" dirty="0" smtClean="0"/>
              <a:t>., 2005. – 285 с.</a:t>
            </a:r>
          </a:p>
          <a:p>
            <a:pPr>
              <a:buNone/>
            </a:pPr>
            <a:r>
              <a:rPr lang="ru-RU" sz="1400" dirty="0" smtClean="0"/>
              <a:t>5. </a:t>
            </a:r>
            <a:r>
              <a:rPr lang="ru-RU" sz="1400" dirty="0" err="1" smtClean="0"/>
              <a:t>Промислова</a:t>
            </a:r>
            <a:r>
              <a:rPr lang="ru-RU" sz="1400" dirty="0" smtClean="0"/>
              <a:t> </a:t>
            </a:r>
            <a:r>
              <a:rPr lang="ru-RU" sz="1400" dirty="0" err="1" smtClean="0"/>
              <a:t>екологія</a:t>
            </a:r>
            <a:r>
              <a:rPr lang="ru-RU" sz="1400" dirty="0" smtClean="0"/>
              <a:t>: </a:t>
            </a:r>
            <a:r>
              <a:rPr lang="ru-RU" sz="1400" dirty="0" err="1" smtClean="0"/>
              <a:t>Навчальний</a:t>
            </a:r>
            <a:r>
              <a:rPr lang="ru-RU" sz="1400" dirty="0" smtClean="0"/>
              <a:t> </a:t>
            </a:r>
            <a:r>
              <a:rPr lang="ru-RU" sz="1400" dirty="0" err="1" smtClean="0"/>
              <a:t>посібник</a:t>
            </a:r>
            <a:r>
              <a:rPr lang="ru-RU" sz="1400" dirty="0" smtClean="0"/>
              <a:t> / С.О. </a:t>
            </a:r>
            <a:r>
              <a:rPr lang="ru-RU" sz="1400" dirty="0" err="1" smtClean="0"/>
              <a:t>Апостолюк,В.С</a:t>
            </a:r>
            <a:r>
              <a:rPr lang="ru-RU" sz="1400" dirty="0" smtClean="0"/>
              <a:t>. </a:t>
            </a:r>
            <a:r>
              <a:rPr lang="ru-RU" sz="1400" dirty="0" err="1" smtClean="0"/>
              <a:t>Джигирей</a:t>
            </a:r>
            <a:r>
              <a:rPr lang="ru-RU" sz="1400" dirty="0" smtClean="0"/>
              <a:t>, А.С. </a:t>
            </a:r>
            <a:r>
              <a:rPr lang="ru-RU" sz="1400" dirty="0" err="1" smtClean="0"/>
              <a:t>Апостолюк</a:t>
            </a:r>
            <a:r>
              <a:rPr lang="ru-RU" sz="1400" dirty="0" smtClean="0"/>
              <a:t> та </a:t>
            </a:r>
            <a:r>
              <a:rPr lang="ru-RU" sz="1400" dirty="0" err="1" smtClean="0"/>
              <a:t>ін</a:t>
            </a:r>
            <a:r>
              <a:rPr lang="ru-RU" sz="1400" dirty="0" smtClean="0"/>
              <a:t>. – К.: </a:t>
            </a:r>
            <a:r>
              <a:rPr lang="ru-RU" sz="1400" dirty="0" err="1" smtClean="0"/>
              <a:t>Знання</a:t>
            </a:r>
            <a:r>
              <a:rPr lang="ru-RU" sz="1400" dirty="0" smtClean="0"/>
              <a:t>, 2005. – 474 с.</a:t>
            </a:r>
          </a:p>
          <a:p>
            <a:pPr>
              <a:buNone/>
            </a:pPr>
            <a:r>
              <a:rPr lang="ru-RU" sz="1400" dirty="0" smtClean="0"/>
              <a:t>6. </a:t>
            </a:r>
            <a:r>
              <a:rPr lang="ru-RU" sz="1400" dirty="0" err="1" smtClean="0"/>
              <a:t>Сторожук</a:t>
            </a:r>
            <a:r>
              <a:rPr lang="ru-RU" sz="1400" dirty="0" smtClean="0"/>
              <a:t> В.М., </a:t>
            </a:r>
            <a:r>
              <a:rPr lang="ru-RU" sz="1400" dirty="0" err="1" smtClean="0"/>
              <a:t>Батлук</a:t>
            </a:r>
            <a:r>
              <a:rPr lang="ru-RU" sz="1400" dirty="0" smtClean="0"/>
              <a:t> В.А., </a:t>
            </a:r>
            <a:r>
              <a:rPr lang="ru-RU" sz="1400" dirty="0" err="1" smtClean="0"/>
              <a:t>Назарук</a:t>
            </a:r>
            <a:r>
              <a:rPr lang="ru-RU" sz="1400" dirty="0" smtClean="0"/>
              <a:t> М.М. </a:t>
            </a:r>
            <a:r>
              <a:rPr lang="ru-RU" sz="1400" dirty="0" err="1" smtClean="0"/>
              <a:t>Промислова</a:t>
            </a:r>
            <a:r>
              <a:rPr lang="ru-RU" sz="1400" dirty="0" smtClean="0"/>
              <a:t> </a:t>
            </a:r>
            <a:r>
              <a:rPr lang="ru-RU" sz="1400" dirty="0" err="1" smtClean="0"/>
              <a:t>екологія</a:t>
            </a:r>
            <a:r>
              <a:rPr lang="ru-RU" sz="1400" dirty="0" smtClean="0"/>
              <a:t>: </a:t>
            </a:r>
            <a:r>
              <a:rPr lang="ru-RU" sz="1400" dirty="0" err="1" smtClean="0"/>
              <a:t>Підручник</a:t>
            </a:r>
            <a:r>
              <a:rPr lang="ru-RU" sz="1400" dirty="0" smtClean="0"/>
              <a:t>. – </a:t>
            </a:r>
            <a:r>
              <a:rPr lang="ru-RU" sz="1400" dirty="0" err="1" smtClean="0"/>
              <a:t>Львів</a:t>
            </a:r>
            <a:r>
              <a:rPr lang="ru-RU" sz="1400" dirty="0" smtClean="0"/>
              <a:t>: </a:t>
            </a:r>
            <a:r>
              <a:rPr lang="ru-RU" sz="1400" dirty="0" err="1" smtClean="0"/>
              <a:t>Українська</a:t>
            </a:r>
            <a:r>
              <a:rPr lang="ru-RU" sz="1400" dirty="0" smtClean="0"/>
              <a:t> </a:t>
            </a:r>
            <a:r>
              <a:rPr lang="ru-RU" sz="1400" dirty="0" err="1" smtClean="0"/>
              <a:t>академія</a:t>
            </a:r>
            <a:r>
              <a:rPr lang="ru-RU" sz="1400" dirty="0" smtClean="0"/>
              <a:t> </a:t>
            </a:r>
            <a:r>
              <a:rPr lang="ru-RU" sz="1400" dirty="0" err="1" smtClean="0"/>
              <a:t>друкарства</a:t>
            </a:r>
            <a:r>
              <a:rPr lang="ru-RU" sz="1400" dirty="0" smtClean="0"/>
              <a:t>, 2006. – 574 с.</a:t>
            </a:r>
          </a:p>
          <a:p>
            <a:pPr>
              <a:buNone/>
            </a:pPr>
            <a:r>
              <a:rPr lang="ru-RU" sz="1400" dirty="0" smtClean="0"/>
              <a:t>7. Челноков А.А. Основы промышленной экологии: Учеб. пособие / А.А. Челноков, Л.Ф. Ющенко. – Мн.: </a:t>
            </a:r>
            <a:r>
              <a:rPr lang="ru-RU" sz="1400" dirty="0" err="1" smtClean="0"/>
              <a:t>Выш</a:t>
            </a:r>
            <a:r>
              <a:rPr lang="ru-RU" sz="1400" dirty="0" smtClean="0"/>
              <a:t>. </a:t>
            </a:r>
            <a:r>
              <a:rPr lang="ru-RU" sz="1400" dirty="0" err="1" smtClean="0"/>
              <a:t>шк</a:t>
            </a:r>
            <a:r>
              <a:rPr lang="ru-RU" sz="1400" dirty="0" smtClean="0"/>
              <a:t>., 2001. – 343 с.</a:t>
            </a:r>
          </a:p>
          <a:p>
            <a:pPr>
              <a:buNone/>
            </a:pPr>
            <a:r>
              <a:rPr lang="ru-RU" sz="1400" dirty="0" smtClean="0"/>
              <a:t>8. ДСП 173-96. </a:t>
            </a:r>
            <a:r>
              <a:rPr lang="ru-RU" sz="1400" dirty="0" err="1" smtClean="0"/>
              <a:t>Державні</a:t>
            </a:r>
            <a:r>
              <a:rPr lang="ru-RU" sz="1400" dirty="0" smtClean="0"/>
              <a:t> </a:t>
            </a:r>
            <a:r>
              <a:rPr lang="ru-RU" sz="1400" dirty="0" err="1" smtClean="0"/>
              <a:t>санітарні</a:t>
            </a:r>
            <a:r>
              <a:rPr lang="ru-RU" sz="1400" dirty="0" smtClean="0"/>
              <a:t> правила </a:t>
            </a:r>
            <a:r>
              <a:rPr lang="ru-RU" sz="1400" dirty="0" err="1" smtClean="0"/>
              <a:t>планування</a:t>
            </a:r>
            <a:r>
              <a:rPr lang="ru-RU" sz="1400" dirty="0" smtClean="0"/>
              <a:t> та </a:t>
            </a:r>
            <a:r>
              <a:rPr lang="ru-RU" sz="1400" dirty="0" err="1" smtClean="0"/>
              <a:t>забудови</a:t>
            </a:r>
            <a:r>
              <a:rPr lang="ru-RU" sz="1400" dirty="0" smtClean="0"/>
              <a:t> </a:t>
            </a:r>
            <a:r>
              <a:rPr lang="ru-RU" sz="1400" dirty="0" err="1" smtClean="0"/>
              <a:t>населених</a:t>
            </a:r>
            <a:r>
              <a:rPr lang="ru-RU" sz="1400" dirty="0" smtClean="0"/>
              <a:t> </a:t>
            </a:r>
            <a:r>
              <a:rPr lang="ru-RU" sz="1400" dirty="0" err="1" smtClean="0"/>
              <a:t>пунктів</a:t>
            </a:r>
            <a:r>
              <a:rPr lang="ru-RU" sz="1400" dirty="0" smtClean="0"/>
              <a:t> (</a:t>
            </a:r>
            <a:r>
              <a:rPr lang="ru-RU" sz="1400" dirty="0" err="1" smtClean="0"/>
              <a:t>Замінені</a:t>
            </a:r>
            <a:r>
              <a:rPr lang="ru-RU" sz="1400" dirty="0" smtClean="0"/>
              <a:t> СН 245-71. </a:t>
            </a:r>
            <a:r>
              <a:rPr lang="ru-RU" sz="1400" dirty="0" err="1" smtClean="0"/>
              <a:t>Санітарні</a:t>
            </a:r>
            <a:r>
              <a:rPr lang="ru-RU" sz="1400" dirty="0" smtClean="0"/>
              <a:t> </a:t>
            </a:r>
            <a:r>
              <a:rPr lang="ru-RU" sz="1400" dirty="0" err="1" smtClean="0"/>
              <a:t>норми</a:t>
            </a:r>
            <a:r>
              <a:rPr lang="ru-RU" sz="1400" dirty="0" smtClean="0"/>
              <a:t> </a:t>
            </a:r>
            <a:r>
              <a:rPr lang="ru-RU" sz="1400" dirty="0" err="1" smtClean="0"/>
              <a:t>проектування</a:t>
            </a:r>
            <a:r>
              <a:rPr lang="ru-RU" sz="1400" dirty="0" smtClean="0"/>
              <a:t> </a:t>
            </a:r>
            <a:r>
              <a:rPr lang="ru-RU" sz="1400" dirty="0" err="1" smtClean="0"/>
              <a:t>промислових</a:t>
            </a:r>
            <a:r>
              <a:rPr lang="ru-RU" sz="1400" dirty="0" smtClean="0"/>
              <a:t> </a:t>
            </a:r>
            <a:r>
              <a:rPr lang="ru-RU" sz="1400" dirty="0" err="1" smtClean="0"/>
              <a:t>підприємств</a:t>
            </a:r>
            <a:r>
              <a:rPr lang="ru-RU" sz="1400" dirty="0" smtClean="0"/>
              <a:t>).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5"/>
          <p:cNvSpPr txBox="1">
            <a:spLocks noGrp="1"/>
          </p:cNvSpPr>
          <p:nvPr>
            <p:ph type="title"/>
          </p:nvPr>
        </p:nvSpPr>
        <p:spPr>
          <a:xfrm>
            <a:off x="819150" y="346841"/>
            <a:ext cx="7505700" cy="145335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lvl="0"/>
            <a:r>
              <a:rPr lang="ru-RU" dirty="0" smtClean="0"/>
              <a:t>4.1 </a:t>
            </a:r>
            <a:r>
              <a:rPr lang="ru-RU" dirty="0" err="1" smtClean="0"/>
              <a:t>Групи</a:t>
            </a:r>
            <a:r>
              <a:rPr lang="ru-RU" dirty="0" smtClean="0"/>
              <a:t> </a:t>
            </a:r>
            <a:r>
              <a:rPr lang="ru-RU" dirty="0" err="1" smtClean="0"/>
              <a:t>антропогенних</a:t>
            </a:r>
            <a:r>
              <a:rPr lang="ru-RU" dirty="0" smtClean="0"/>
              <a:t> </a:t>
            </a:r>
            <a:r>
              <a:rPr lang="ru-RU" dirty="0" err="1" smtClean="0"/>
              <a:t>викидів</a:t>
            </a:r>
            <a:r>
              <a:rPr lang="ru-RU" dirty="0" smtClean="0"/>
              <a:t> в атмосферу</a:t>
            </a:r>
            <a:endParaRPr dirty="0"/>
          </a:p>
        </p:txBody>
      </p:sp>
      <p:sp>
        <p:nvSpPr>
          <p:cNvPr id="141" name="Google Shape;141;p15"/>
          <p:cNvSpPr txBox="1">
            <a:spLocks noGrp="1"/>
          </p:cNvSpPr>
          <p:nvPr>
            <p:ph type="body" idx="1"/>
          </p:nvPr>
        </p:nvSpPr>
        <p:spPr>
          <a:xfrm>
            <a:off x="346841" y="1135117"/>
            <a:ext cx="8481849" cy="25890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ru-RU" sz="1800" dirty="0" smtClean="0">
                <a:solidFill>
                  <a:srgbClr val="FF0000"/>
                </a:solidFill>
              </a:rPr>
              <a:t>Атмосфера</a:t>
            </a:r>
            <a:r>
              <a:rPr lang="ru-RU" sz="1800" dirty="0" smtClean="0"/>
              <a:t> (</a:t>
            </a:r>
            <a:r>
              <a:rPr lang="ru-RU" sz="1800" dirty="0" err="1" smtClean="0"/>
              <a:t>Землі</a:t>
            </a:r>
            <a:r>
              <a:rPr lang="ru-RU" sz="1800" dirty="0" smtClean="0"/>
              <a:t>) – </a:t>
            </a:r>
            <a:r>
              <a:rPr lang="ru-RU" sz="1800" dirty="0" err="1" smtClean="0"/>
              <a:t>газоподібна</a:t>
            </a:r>
            <a:r>
              <a:rPr lang="ru-RU" sz="1800" dirty="0" smtClean="0"/>
              <a:t> </a:t>
            </a:r>
            <a:r>
              <a:rPr lang="ru-RU" sz="1800" dirty="0" err="1" smtClean="0"/>
              <a:t>оболонка</a:t>
            </a:r>
            <a:r>
              <a:rPr lang="ru-RU" sz="1800" dirty="0" smtClean="0"/>
              <a:t> </a:t>
            </a:r>
            <a:r>
              <a:rPr lang="ru-RU" sz="1800" dirty="0" err="1" smtClean="0"/>
              <a:t>планети</a:t>
            </a:r>
            <a:r>
              <a:rPr lang="ru-RU" sz="1800" dirty="0" smtClean="0"/>
              <a:t>, </a:t>
            </a:r>
            <a:r>
              <a:rPr lang="ru-RU" sz="1800" dirty="0" err="1" smtClean="0"/>
              <a:t>що</a:t>
            </a:r>
            <a:r>
              <a:rPr lang="ru-RU" sz="1800" dirty="0" smtClean="0"/>
              <a:t> </a:t>
            </a:r>
            <a:r>
              <a:rPr lang="ru-RU" sz="1800" dirty="0" err="1" smtClean="0"/>
              <a:t>складається</a:t>
            </a:r>
            <a:r>
              <a:rPr lang="ru-RU" sz="1800" dirty="0" smtClean="0"/>
              <a:t> </a:t>
            </a:r>
            <a:r>
              <a:rPr lang="ru-RU" sz="1800" dirty="0" err="1" smtClean="0"/>
              <a:t>із</a:t>
            </a:r>
            <a:r>
              <a:rPr lang="ru-RU" sz="1800" dirty="0" smtClean="0"/>
              <a:t> </a:t>
            </a:r>
            <a:r>
              <a:rPr lang="ru-RU" sz="1800" dirty="0" err="1" smtClean="0"/>
              <a:t>суміші</a:t>
            </a:r>
            <a:r>
              <a:rPr lang="ru-RU" sz="1800" dirty="0" smtClean="0"/>
              <a:t> </a:t>
            </a:r>
            <a:r>
              <a:rPr lang="ru-RU" sz="1800" dirty="0" err="1" smtClean="0"/>
              <a:t>різних</a:t>
            </a:r>
            <a:r>
              <a:rPr lang="ru-RU" sz="1800" dirty="0" smtClean="0"/>
              <a:t> </a:t>
            </a:r>
            <a:r>
              <a:rPr lang="ru-RU" sz="1800" dirty="0" err="1" smtClean="0"/>
              <a:t>газів</a:t>
            </a:r>
            <a:r>
              <a:rPr lang="ru-RU" sz="1800" dirty="0" smtClean="0"/>
              <a:t> </a:t>
            </a:r>
            <a:r>
              <a:rPr lang="ru-RU" sz="1800" dirty="0" err="1" smtClean="0"/>
              <a:t>і</a:t>
            </a:r>
            <a:r>
              <a:rPr lang="ru-RU" sz="1800" dirty="0" smtClean="0"/>
              <a:t> </a:t>
            </a:r>
            <a:r>
              <a:rPr lang="ru-RU" sz="1800" dirty="0" err="1" smtClean="0"/>
              <a:t>тягнеться</a:t>
            </a:r>
            <a:r>
              <a:rPr lang="ru-RU" sz="1800" dirty="0" smtClean="0"/>
              <a:t> на 1,5 – 2 тис км. Атмосфера </a:t>
            </a:r>
            <a:r>
              <a:rPr lang="ru-RU" sz="1800" dirty="0" err="1" smtClean="0"/>
              <a:t>регулює</a:t>
            </a:r>
            <a:r>
              <a:rPr lang="ru-RU" sz="1800" dirty="0" smtClean="0"/>
              <a:t> </a:t>
            </a:r>
            <a:r>
              <a:rPr lang="ru-RU" sz="1800" dirty="0" err="1" smtClean="0"/>
              <a:t>клімат</a:t>
            </a:r>
            <a:r>
              <a:rPr lang="ru-RU" sz="1800" dirty="0" smtClean="0"/>
              <a:t> </a:t>
            </a:r>
            <a:r>
              <a:rPr lang="ru-RU" sz="1800" dirty="0" err="1" smtClean="0"/>
              <a:t>Землі</a:t>
            </a:r>
            <a:r>
              <a:rPr lang="ru-RU" sz="1800" dirty="0" smtClean="0"/>
              <a:t>, </a:t>
            </a:r>
            <a:r>
              <a:rPr lang="ru-RU" sz="1800" dirty="0" err="1" smtClean="0"/>
              <a:t>оберігаючи</a:t>
            </a:r>
            <a:r>
              <a:rPr lang="ru-RU" sz="1800" dirty="0" smtClean="0"/>
              <a:t> </a:t>
            </a:r>
            <a:r>
              <a:rPr lang="ru-RU" sz="1800" dirty="0" err="1" smtClean="0"/>
              <a:t>її</a:t>
            </a:r>
            <a:r>
              <a:rPr lang="ru-RU" sz="1800" dirty="0" smtClean="0"/>
              <a:t> </a:t>
            </a:r>
            <a:r>
              <a:rPr lang="ru-RU" sz="1800" dirty="0" err="1" smtClean="0"/>
              <a:t>від</a:t>
            </a:r>
            <a:r>
              <a:rPr lang="ru-RU" sz="1800" dirty="0" smtClean="0"/>
              <a:t> приземного </a:t>
            </a:r>
            <a:r>
              <a:rPr lang="ru-RU" sz="1800" dirty="0" err="1" smtClean="0"/>
              <a:t>нагрівання</a:t>
            </a:r>
            <a:r>
              <a:rPr lang="ru-RU" sz="1800" dirty="0" smtClean="0"/>
              <a:t> </a:t>
            </a:r>
            <a:r>
              <a:rPr lang="ru-RU" sz="1800" dirty="0" err="1" smtClean="0"/>
              <a:t>й</a:t>
            </a:r>
            <a:r>
              <a:rPr lang="ru-RU" sz="1800" dirty="0" smtClean="0"/>
              <a:t> </a:t>
            </a:r>
            <a:r>
              <a:rPr lang="ru-RU" sz="1800" dirty="0" err="1" smtClean="0"/>
              <a:t>охолодження</a:t>
            </a:r>
            <a:r>
              <a:rPr lang="ru-RU" sz="1800" dirty="0" smtClean="0"/>
              <a:t>, </a:t>
            </a:r>
            <a:r>
              <a:rPr lang="ru-RU" sz="1800" dirty="0" err="1" smtClean="0"/>
              <a:t>затримує</a:t>
            </a:r>
            <a:r>
              <a:rPr lang="ru-RU" sz="1800" dirty="0" smtClean="0"/>
              <a:t> </a:t>
            </a:r>
            <a:r>
              <a:rPr lang="ru-RU" sz="1800" dirty="0" err="1" smtClean="0"/>
              <a:t>радіоактивне</a:t>
            </a:r>
            <a:r>
              <a:rPr lang="ru-RU" sz="1800" dirty="0" smtClean="0"/>
              <a:t> </a:t>
            </a:r>
            <a:r>
              <a:rPr lang="ru-RU" sz="1800" dirty="0" err="1" smtClean="0"/>
              <a:t>космічне</a:t>
            </a:r>
            <a:r>
              <a:rPr lang="ru-RU" sz="1800" dirty="0" smtClean="0"/>
              <a:t> </a:t>
            </a:r>
            <a:r>
              <a:rPr lang="ru-RU" sz="1800" dirty="0" err="1" smtClean="0"/>
              <a:t>випромінювання</a:t>
            </a:r>
            <a:r>
              <a:rPr lang="ru-RU" sz="1800" dirty="0" smtClean="0"/>
              <a:t> </a:t>
            </a:r>
            <a:r>
              <a:rPr lang="ru-RU" sz="1800" dirty="0" err="1" smtClean="0"/>
              <a:t>і</a:t>
            </a:r>
            <a:r>
              <a:rPr lang="ru-RU" sz="1800" dirty="0" smtClean="0"/>
              <a:t> </a:t>
            </a:r>
            <a:r>
              <a:rPr lang="ru-RU" sz="1800" dirty="0" err="1" smtClean="0"/>
              <a:t>потік</a:t>
            </a:r>
            <a:r>
              <a:rPr lang="ru-RU" sz="1800" dirty="0" smtClean="0"/>
              <a:t> </a:t>
            </a:r>
            <a:r>
              <a:rPr lang="ru-RU" sz="1800" dirty="0" err="1" smtClean="0"/>
              <a:t>метеоритних</a:t>
            </a:r>
            <a:r>
              <a:rPr lang="ru-RU" sz="1800" dirty="0" smtClean="0"/>
              <a:t> </a:t>
            </a:r>
            <a:r>
              <a:rPr lang="ru-RU" sz="1800" dirty="0" err="1" smtClean="0"/>
              <a:t>тіл</a:t>
            </a:r>
            <a:r>
              <a:rPr lang="ru-RU" sz="1800" dirty="0" smtClean="0"/>
              <a:t>. </a:t>
            </a:r>
            <a:r>
              <a:rPr lang="ru-RU" sz="1800" dirty="0" err="1" smtClean="0"/>
              <a:t>Середній</a:t>
            </a:r>
            <a:r>
              <a:rPr lang="ru-RU" sz="1800" dirty="0" smtClean="0"/>
              <a:t> </a:t>
            </a:r>
            <a:r>
              <a:rPr lang="ru-RU" sz="1800" dirty="0" err="1" smtClean="0"/>
              <a:t>тиск</a:t>
            </a:r>
            <a:r>
              <a:rPr lang="ru-RU" sz="1800" dirty="0" smtClean="0"/>
              <a:t> </a:t>
            </a:r>
            <a:r>
              <a:rPr lang="ru-RU" sz="1800" dirty="0" err="1" smtClean="0"/>
              <a:t>атмосфери</a:t>
            </a:r>
            <a:r>
              <a:rPr lang="ru-RU" sz="1800" dirty="0" smtClean="0"/>
              <a:t> на </a:t>
            </a:r>
            <a:r>
              <a:rPr lang="ru-RU" sz="1800" dirty="0" err="1" smtClean="0"/>
              <a:t>рівні</a:t>
            </a:r>
            <a:r>
              <a:rPr lang="ru-RU" sz="1800" dirty="0" smtClean="0"/>
              <a:t> моря – 1 013 </a:t>
            </a:r>
            <a:r>
              <a:rPr lang="ru-RU" sz="1800" dirty="0" err="1" smtClean="0"/>
              <a:t>мБ</a:t>
            </a:r>
            <a:r>
              <a:rPr lang="ru-RU" sz="1800" dirty="0" smtClean="0"/>
              <a:t> (1 </a:t>
            </a:r>
            <a:r>
              <a:rPr lang="ru-RU" sz="1800" dirty="0" err="1" smtClean="0"/>
              <a:t>мБ</a:t>
            </a:r>
            <a:r>
              <a:rPr lang="ru-RU" sz="1800" dirty="0" smtClean="0"/>
              <a:t> = 100 Н/м2). </a:t>
            </a:r>
            <a:r>
              <a:rPr lang="ru-RU" sz="1800" dirty="0" err="1" smtClean="0"/>
              <a:t>Виділяють</a:t>
            </a:r>
            <a:r>
              <a:rPr lang="ru-RU" sz="1800" dirty="0" smtClean="0"/>
              <a:t> </a:t>
            </a:r>
            <a:r>
              <a:rPr lang="ru-RU" sz="1800" dirty="0" err="1" smtClean="0"/>
              <a:t>п’ять</a:t>
            </a:r>
            <a:r>
              <a:rPr lang="ru-RU" sz="1800" dirty="0" smtClean="0"/>
              <a:t> </a:t>
            </a:r>
            <a:r>
              <a:rPr lang="ru-RU" sz="1800" dirty="0" err="1" smtClean="0"/>
              <a:t>основних</a:t>
            </a:r>
            <a:r>
              <a:rPr lang="ru-RU" sz="1800" dirty="0" smtClean="0"/>
              <a:t> </a:t>
            </a:r>
            <a:r>
              <a:rPr lang="ru-RU" sz="1800" dirty="0" err="1" smtClean="0"/>
              <a:t>шарів</a:t>
            </a:r>
            <a:r>
              <a:rPr lang="ru-RU" sz="1800" dirty="0" smtClean="0"/>
              <a:t> </a:t>
            </a:r>
            <a:r>
              <a:rPr lang="ru-RU" sz="1800" dirty="0" err="1" smtClean="0"/>
              <a:t>атмосфери</a:t>
            </a:r>
            <a:r>
              <a:rPr lang="ru-RU" sz="1800" dirty="0" smtClean="0"/>
              <a:t>:</a:t>
            </a:r>
          </a:p>
          <a:p>
            <a:r>
              <a:rPr lang="ru-RU" sz="1800" dirty="0" smtClean="0"/>
              <a:t>1) тропосфера (до </a:t>
            </a:r>
            <a:r>
              <a:rPr lang="ru-RU" sz="1800" dirty="0" err="1" smtClean="0"/>
              <a:t>висоти</a:t>
            </a:r>
            <a:r>
              <a:rPr lang="ru-RU" sz="1800" dirty="0" smtClean="0"/>
              <a:t> 17 км над </a:t>
            </a:r>
            <a:r>
              <a:rPr lang="ru-RU" sz="1800" dirty="0" err="1" smtClean="0"/>
              <a:t>поверхнею</a:t>
            </a:r>
            <a:r>
              <a:rPr lang="ru-RU" sz="1800" dirty="0" smtClean="0"/>
              <a:t> </a:t>
            </a:r>
            <a:r>
              <a:rPr lang="ru-RU" sz="1800" dirty="0" err="1" smtClean="0"/>
              <a:t>Землі</a:t>
            </a:r>
            <a:r>
              <a:rPr lang="ru-RU" sz="1800" dirty="0" smtClean="0"/>
              <a:t>);</a:t>
            </a:r>
          </a:p>
          <a:p>
            <a:r>
              <a:rPr lang="ru-RU" sz="1800" dirty="0" smtClean="0"/>
              <a:t>2) стратосфера (</a:t>
            </a:r>
            <a:r>
              <a:rPr lang="ru-RU" sz="1800" dirty="0" err="1" smtClean="0"/>
              <a:t>висота</a:t>
            </a:r>
            <a:r>
              <a:rPr lang="ru-RU" sz="1800" dirty="0" smtClean="0"/>
              <a:t> до 40 км);</a:t>
            </a:r>
          </a:p>
          <a:p>
            <a:r>
              <a:rPr lang="ru-RU" sz="1800" dirty="0" smtClean="0"/>
              <a:t>3) мезосфера (</a:t>
            </a:r>
            <a:r>
              <a:rPr lang="ru-RU" sz="1800" dirty="0" err="1" smtClean="0"/>
              <a:t>висота</a:t>
            </a:r>
            <a:r>
              <a:rPr lang="ru-RU" sz="1800" dirty="0" smtClean="0"/>
              <a:t> до 80 км);</a:t>
            </a:r>
          </a:p>
          <a:p>
            <a:r>
              <a:rPr lang="ru-RU" sz="1800" dirty="0" smtClean="0"/>
              <a:t>4) термосфера (</a:t>
            </a:r>
            <a:r>
              <a:rPr lang="ru-RU" sz="1800" dirty="0" err="1" smtClean="0"/>
              <a:t>іоносфера</a:t>
            </a:r>
            <a:r>
              <a:rPr lang="ru-RU" sz="1800" dirty="0" smtClean="0"/>
              <a:t>) – </a:t>
            </a:r>
            <a:r>
              <a:rPr lang="ru-RU" sz="1800" dirty="0" err="1" smtClean="0"/>
              <a:t>понад</a:t>
            </a:r>
            <a:r>
              <a:rPr lang="ru-RU" sz="1800" dirty="0" smtClean="0"/>
              <a:t> 80 км (до 800–1000 км);</a:t>
            </a:r>
          </a:p>
          <a:p>
            <a:r>
              <a:rPr lang="ru-RU" sz="1800" dirty="0" smtClean="0"/>
              <a:t>5) </a:t>
            </a:r>
            <a:r>
              <a:rPr lang="ru-RU" sz="1800" dirty="0" err="1" smtClean="0"/>
              <a:t>озоновий</a:t>
            </a:r>
            <a:r>
              <a:rPr lang="ru-RU" sz="1800" dirty="0" smtClean="0"/>
              <a:t> шар.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6"/>
          <p:cNvSpPr txBox="1">
            <a:spLocks noGrp="1"/>
          </p:cNvSpPr>
          <p:nvPr>
            <p:ph type="body" idx="1"/>
          </p:nvPr>
        </p:nvSpPr>
        <p:spPr>
          <a:xfrm>
            <a:off x="819150" y="336331"/>
            <a:ext cx="7505700" cy="410239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r>
              <a:rPr lang="ru-RU" sz="2000" dirty="0" smtClean="0"/>
              <a:t>Тропосфера </a:t>
            </a:r>
            <a:r>
              <a:rPr lang="ru-RU" sz="2000" dirty="0" err="1" smtClean="0"/>
              <a:t>містить</a:t>
            </a:r>
            <a:r>
              <a:rPr lang="ru-RU" sz="2000" dirty="0" smtClean="0"/>
              <a:t> </a:t>
            </a:r>
            <a:r>
              <a:rPr lang="ru-RU" sz="2000" dirty="0" err="1" smtClean="0"/>
              <a:t>основну</a:t>
            </a:r>
            <a:r>
              <a:rPr lang="ru-RU" sz="2000" dirty="0" smtClean="0"/>
              <a:t> </a:t>
            </a:r>
            <a:r>
              <a:rPr lang="ru-RU" sz="2000" dirty="0" err="1" smtClean="0"/>
              <a:t>масу</a:t>
            </a:r>
            <a:r>
              <a:rPr lang="ru-RU" sz="2000" dirty="0" smtClean="0"/>
              <a:t> </a:t>
            </a:r>
            <a:r>
              <a:rPr lang="ru-RU" sz="2000" dirty="0" err="1" smtClean="0"/>
              <a:t>всіх</a:t>
            </a:r>
            <a:r>
              <a:rPr lang="ru-RU" sz="2000" dirty="0" smtClean="0"/>
              <a:t> </a:t>
            </a:r>
            <a:r>
              <a:rPr lang="ru-RU" sz="2000" dirty="0" err="1" smtClean="0"/>
              <a:t>газів</a:t>
            </a:r>
            <a:r>
              <a:rPr lang="ru-RU" sz="2000" dirty="0" smtClean="0"/>
              <a:t> </a:t>
            </a:r>
            <a:r>
              <a:rPr lang="ru-RU" sz="2000" dirty="0" err="1" smtClean="0"/>
              <a:t>атмосфери</a:t>
            </a:r>
            <a:r>
              <a:rPr lang="ru-RU" sz="2000" dirty="0" smtClean="0"/>
              <a:t>. На </a:t>
            </a:r>
            <a:r>
              <a:rPr lang="ru-RU" sz="2000" dirty="0" err="1" smtClean="0"/>
              <a:t>висоті</a:t>
            </a:r>
            <a:r>
              <a:rPr lang="ru-RU" sz="2000" dirty="0" smtClean="0"/>
              <a:t> 10 – 60 км (максимум 20 – 25 км) </a:t>
            </a:r>
            <a:r>
              <a:rPr lang="ru-RU" sz="2000" dirty="0" err="1" smtClean="0"/>
              <a:t>розташований</a:t>
            </a:r>
            <a:r>
              <a:rPr lang="ru-RU" sz="2000" dirty="0" smtClean="0"/>
              <a:t> </a:t>
            </a:r>
            <a:r>
              <a:rPr lang="ru-RU" sz="2000" dirty="0" err="1" smtClean="0"/>
              <a:t>захисний</a:t>
            </a:r>
            <a:r>
              <a:rPr lang="ru-RU" sz="2000" dirty="0" smtClean="0"/>
              <a:t> </a:t>
            </a:r>
            <a:r>
              <a:rPr lang="ru-RU" sz="2000" dirty="0" err="1" smtClean="0"/>
              <a:t>озоновий</a:t>
            </a:r>
            <a:r>
              <a:rPr lang="ru-RU" sz="2000" dirty="0" smtClean="0"/>
              <a:t> шар (</a:t>
            </a:r>
            <a:r>
              <a:rPr lang="ru-RU" sz="2000" dirty="0" err="1" smtClean="0"/>
              <a:t>екран</a:t>
            </a:r>
            <a:r>
              <a:rPr lang="ru-RU" sz="2000" dirty="0" smtClean="0"/>
              <a:t>),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поглинає</a:t>
            </a:r>
            <a:r>
              <a:rPr lang="ru-RU" sz="2000" dirty="0" smtClean="0"/>
              <a:t> </a:t>
            </a:r>
            <a:r>
              <a:rPr lang="ru-RU" sz="2000" dirty="0" err="1" smtClean="0"/>
              <a:t>ультрафіолетову</a:t>
            </a:r>
            <a:r>
              <a:rPr lang="ru-RU" sz="2000" dirty="0" smtClean="0"/>
              <a:t> </a:t>
            </a:r>
            <a:r>
              <a:rPr lang="ru-RU" sz="2000" dirty="0" err="1" smtClean="0"/>
              <a:t>короткохвильову</a:t>
            </a:r>
            <a:r>
              <a:rPr lang="ru-RU" sz="2000" dirty="0" smtClean="0"/>
              <a:t> </a:t>
            </a:r>
            <a:r>
              <a:rPr lang="ru-RU" sz="2000" dirty="0" err="1" smtClean="0"/>
              <a:t>радіацію</a:t>
            </a:r>
            <a:r>
              <a:rPr lang="ru-RU" sz="2000" dirty="0" smtClean="0"/>
              <a:t> </a:t>
            </a:r>
            <a:r>
              <a:rPr lang="ru-RU" sz="2000" dirty="0" err="1" smtClean="0"/>
              <a:t>Сонця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регулює</a:t>
            </a:r>
            <a:r>
              <a:rPr lang="ru-RU" sz="2000" dirty="0" smtClean="0"/>
              <a:t> </a:t>
            </a:r>
            <a:r>
              <a:rPr lang="ru-RU" sz="2000" dirty="0" err="1" smtClean="0"/>
              <a:t>температурний</a:t>
            </a:r>
            <a:r>
              <a:rPr lang="ru-RU" sz="2000" dirty="0" smtClean="0"/>
              <a:t> стан </a:t>
            </a:r>
            <a:r>
              <a:rPr lang="ru-RU" sz="2000" dirty="0" err="1" smtClean="0"/>
              <a:t>біля</a:t>
            </a:r>
            <a:r>
              <a:rPr lang="ru-RU" sz="2000" dirty="0" smtClean="0"/>
              <a:t> </a:t>
            </a:r>
            <a:r>
              <a:rPr lang="ru-RU" sz="2000" dirty="0" err="1" smtClean="0"/>
              <a:t>поверхні</a:t>
            </a:r>
            <a:r>
              <a:rPr lang="ru-RU" sz="2000" dirty="0" smtClean="0"/>
              <a:t> </a:t>
            </a:r>
            <a:r>
              <a:rPr lang="ru-RU" sz="2000" dirty="0" err="1" smtClean="0"/>
              <a:t>Землі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До складу сухого атмосферного </a:t>
            </a:r>
            <a:r>
              <a:rPr lang="ru-RU" sz="2000" dirty="0" err="1" smtClean="0"/>
              <a:t>повітря</a:t>
            </a:r>
            <a:r>
              <a:rPr lang="ru-RU" sz="2000" dirty="0" smtClean="0"/>
              <a:t> в основному </a:t>
            </a:r>
            <a:r>
              <a:rPr lang="ru-RU" sz="2000" dirty="0" err="1" smtClean="0"/>
              <a:t>входять</a:t>
            </a:r>
            <a:r>
              <a:rPr lang="ru-RU" sz="2000" dirty="0" smtClean="0"/>
              <a:t>: </a:t>
            </a:r>
            <a:r>
              <a:rPr lang="ru-RU" sz="2000" dirty="0" err="1" smtClean="0"/>
              <a:t>нітроген</a:t>
            </a:r>
            <a:r>
              <a:rPr lang="ru-RU" sz="2000" dirty="0" smtClean="0"/>
              <a:t> (азот) – 75,5% </a:t>
            </a:r>
            <a:r>
              <a:rPr lang="ru-RU" sz="2000" dirty="0" err="1" smtClean="0"/>
              <a:t>від</a:t>
            </a:r>
            <a:r>
              <a:rPr lang="ru-RU" sz="2000" dirty="0" smtClean="0"/>
              <a:t> </a:t>
            </a:r>
            <a:r>
              <a:rPr lang="ru-RU" sz="2000" dirty="0" err="1" smtClean="0"/>
              <a:t>загальної</a:t>
            </a:r>
            <a:r>
              <a:rPr lang="ru-RU" sz="2000" dirty="0" smtClean="0"/>
              <a:t> </a:t>
            </a:r>
            <a:r>
              <a:rPr lang="ru-RU" sz="2000" dirty="0" err="1" smtClean="0"/>
              <a:t>маси</a:t>
            </a:r>
            <a:r>
              <a:rPr lang="ru-RU" sz="2000" dirty="0" smtClean="0"/>
              <a:t>, оксиген (</a:t>
            </a:r>
            <a:r>
              <a:rPr lang="ru-RU" sz="2000" dirty="0" err="1" smtClean="0"/>
              <a:t>кисень</a:t>
            </a:r>
            <a:r>
              <a:rPr lang="ru-RU" sz="2000" dirty="0" smtClean="0"/>
              <a:t>) – 23,1%, аргон – 1,286%, </a:t>
            </a:r>
            <a:r>
              <a:rPr lang="ru-RU" sz="2000" dirty="0" err="1" smtClean="0"/>
              <a:t>двооксид</a:t>
            </a:r>
            <a:r>
              <a:rPr lang="ru-RU" sz="2000" dirty="0" smtClean="0"/>
              <a:t> карбону (</a:t>
            </a:r>
            <a:r>
              <a:rPr lang="ru-RU" sz="2000" dirty="0" err="1" smtClean="0"/>
              <a:t>вуглекислий</a:t>
            </a:r>
            <a:r>
              <a:rPr lang="ru-RU" sz="2000" dirty="0" smtClean="0"/>
              <a:t> газ) – 0,046% </a:t>
            </a:r>
            <a:r>
              <a:rPr lang="ru-RU" sz="2000" dirty="0" err="1" smtClean="0"/>
              <a:t>і</a:t>
            </a:r>
            <a:r>
              <a:rPr lang="ru-RU" sz="2000" dirty="0" smtClean="0"/>
              <a:t> невелика </a:t>
            </a:r>
            <a:r>
              <a:rPr lang="ru-RU" sz="2000" dirty="0" err="1" smtClean="0"/>
              <a:t>кількість</a:t>
            </a:r>
            <a:r>
              <a:rPr lang="ru-RU" sz="2000" dirty="0" smtClean="0"/>
              <a:t> </a:t>
            </a:r>
            <a:r>
              <a:rPr lang="ru-RU" sz="2000" dirty="0" err="1" smtClean="0"/>
              <a:t>інших</a:t>
            </a:r>
            <a:r>
              <a:rPr lang="ru-RU" sz="2000" dirty="0" smtClean="0"/>
              <a:t> </a:t>
            </a:r>
            <a:r>
              <a:rPr lang="ru-RU" sz="2000" dirty="0" err="1" smtClean="0"/>
              <a:t>газів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Атмосфера </a:t>
            </a:r>
            <a:r>
              <a:rPr lang="ru-RU" sz="2000" dirty="0" err="1" smtClean="0"/>
              <a:t>завжди</a:t>
            </a:r>
            <a:r>
              <a:rPr lang="ru-RU" sz="2000" dirty="0" smtClean="0"/>
              <a:t> </a:t>
            </a:r>
            <a:r>
              <a:rPr lang="ru-RU" sz="2000" dirty="0" err="1" smtClean="0"/>
              <a:t>містить</a:t>
            </a:r>
            <a:r>
              <a:rPr lang="ru-RU" sz="2000" dirty="0" smtClean="0"/>
              <a:t> у </a:t>
            </a:r>
            <a:r>
              <a:rPr lang="ru-RU" sz="2000" dirty="0" err="1" smtClean="0"/>
              <a:t>своєму</a:t>
            </a:r>
            <a:r>
              <a:rPr lang="ru-RU" sz="2000" dirty="0" smtClean="0"/>
              <a:t> </a:t>
            </a:r>
            <a:r>
              <a:rPr lang="ru-RU" sz="2000" dirty="0" err="1" smtClean="0"/>
              <a:t>складі</a:t>
            </a:r>
            <a:r>
              <a:rPr lang="ru-RU" sz="2000" dirty="0" smtClean="0"/>
              <a:t> </a:t>
            </a:r>
            <a:r>
              <a:rPr lang="ru-RU" sz="2000" dirty="0" err="1" smtClean="0"/>
              <a:t>певні</a:t>
            </a:r>
            <a:r>
              <a:rPr lang="ru-RU" sz="2000" dirty="0" smtClean="0"/>
              <a:t> </a:t>
            </a:r>
            <a:r>
              <a:rPr lang="ru-RU" sz="2000" dirty="0" err="1" smtClean="0"/>
              <a:t>речовини</a:t>
            </a:r>
            <a:r>
              <a:rPr lang="ru-RU" sz="2000" dirty="0" smtClean="0"/>
              <a:t>, </a:t>
            </a:r>
            <a:r>
              <a:rPr lang="ru-RU" sz="2000" dirty="0" err="1" smtClean="0"/>
              <a:t>кількість</a:t>
            </a:r>
            <a:r>
              <a:rPr lang="ru-RU" sz="2000" dirty="0" smtClean="0"/>
              <a:t> </a:t>
            </a:r>
            <a:r>
              <a:rPr lang="ru-RU" sz="2000" dirty="0" err="1" smtClean="0"/>
              <a:t>яких</a:t>
            </a:r>
            <a:r>
              <a:rPr lang="ru-RU" sz="2000" dirty="0" smtClean="0"/>
              <a:t> </a:t>
            </a:r>
            <a:r>
              <a:rPr lang="ru-RU" sz="2000" dirty="0" err="1" smtClean="0"/>
              <a:t>регулюється</a:t>
            </a:r>
            <a:r>
              <a:rPr lang="ru-RU" sz="2000" dirty="0" smtClean="0"/>
              <a:t>, як </a:t>
            </a:r>
            <a:r>
              <a:rPr lang="ru-RU" sz="2000" dirty="0" err="1" smtClean="0"/>
              <a:t>природними</a:t>
            </a:r>
            <a:r>
              <a:rPr lang="ru-RU" sz="2000" dirty="0" smtClean="0"/>
              <a:t>, так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антропогенними</a:t>
            </a:r>
            <a:r>
              <a:rPr lang="ru-RU" sz="2000" dirty="0" smtClean="0"/>
              <a:t> </a:t>
            </a:r>
            <a:r>
              <a:rPr lang="ru-RU" sz="2000" dirty="0" err="1" smtClean="0"/>
              <a:t>чинниками</a:t>
            </a:r>
            <a:r>
              <a:rPr lang="ru-RU" sz="2000" dirty="0" smtClean="0"/>
              <a:t>.</a:t>
            </a:r>
            <a:endParaRPr sz="1500" b="1" i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7"/>
          <p:cNvSpPr txBox="1">
            <a:spLocks noGrp="1"/>
          </p:cNvSpPr>
          <p:nvPr>
            <p:ph type="body" idx="1"/>
          </p:nvPr>
        </p:nvSpPr>
        <p:spPr>
          <a:xfrm>
            <a:off x="819150" y="609600"/>
            <a:ext cx="7505700" cy="38291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ru-RU" sz="2000" dirty="0" err="1" smtClean="0"/>
              <a:t>Більш</a:t>
            </a:r>
            <a:r>
              <a:rPr lang="ru-RU" sz="2000" dirty="0" smtClean="0"/>
              <a:t> </a:t>
            </a:r>
            <a:r>
              <a:rPr lang="ru-RU" sz="2000" dirty="0" err="1" smtClean="0"/>
              <a:t>небезпечними</a:t>
            </a:r>
            <a:r>
              <a:rPr lang="ru-RU" sz="2000" dirty="0" smtClean="0"/>
              <a:t> </a:t>
            </a:r>
            <a:r>
              <a:rPr lang="ru-RU" sz="2000" dirty="0" err="1" smtClean="0"/>
              <a:t>є</a:t>
            </a:r>
            <a:r>
              <a:rPr lang="ru-RU" sz="2000" dirty="0" smtClean="0"/>
              <a:t> </a:t>
            </a:r>
            <a:r>
              <a:rPr lang="ru-RU" sz="2000" dirty="0" err="1" smtClean="0"/>
              <a:t>антропогенні</a:t>
            </a:r>
            <a:r>
              <a:rPr lang="ru-RU" sz="2000" dirty="0" smtClean="0"/>
              <a:t> </a:t>
            </a:r>
            <a:r>
              <a:rPr lang="ru-RU" sz="2000" dirty="0" err="1" smtClean="0"/>
              <a:t>виділення</a:t>
            </a:r>
            <a:r>
              <a:rPr lang="ru-RU" sz="2000" dirty="0" smtClean="0"/>
              <a:t> в атмосферу, </a:t>
            </a:r>
            <a:r>
              <a:rPr lang="ru-RU" sz="2000" dirty="0" err="1" smtClean="0"/>
              <a:t>які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випадкових</a:t>
            </a:r>
            <a:r>
              <a:rPr lang="ru-RU" sz="2000" dirty="0" smtClean="0"/>
              <a:t> </a:t>
            </a:r>
            <a:r>
              <a:rPr lang="ru-RU" sz="2000" dirty="0" err="1" smtClean="0"/>
              <a:t>перетворилися</a:t>
            </a:r>
            <a:r>
              <a:rPr lang="ru-RU" sz="2000" dirty="0" smtClean="0"/>
              <a:t> на </a:t>
            </a:r>
            <a:r>
              <a:rPr lang="ru-RU" sz="2000" dirty="0" err="1" smtClean="0"/>
              <a:t>такі</a:t>
            </a:r>
            <a:r>
              <a:rPr lang="ru-RU" sz="2000" dirty="0" smtClean="0"/>
              <a:t>,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постійно</a:t>
            </a:r>
            <a:r>
              <a:rPr lang="ru-RU" sz="2000" dirty="0" smtClean="0"/>
              <a:t> </a:t>
            </a:r>
            <a:r>
              <a:rPr lang="ru-RU" sz="2000" dirty="0" err="1" smtClean="0"/>
              <a:t>діють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до того ж </a:t>
            </a:r>
            <a:r>
              <a:rPr lang="ru-RU" sz="2000" dirty="0" err="1" smtClean="0"/>
              <a:t>постійно</a:t>
            </a:r>
            <a:r>
              <a:rPr lang="ru-RU" sz="2000" dirty="0" smtClean="0"/>
              <a:t> </a:t>
            </a:r>
            <a:r>
              <a:rPr lang="ru-RU" sz="2000" dirty="0" err="1" smtClean="0"/>
              <a:t>кількісно</a:t>
            </a:r>
            <a:r>
              <a:rPr lang="ru-RU" sz="2000" dirty="0" smtClean="0"/>
              <a:t> </a:t>
            </a:r>
            <a:r>
              <a:rPr lang="ru-RU" sz="2000" dirty="0" err="1" smtClean="0"/>
              <a:t>зростають</a:t>
            </a:r>
            <a:r>
              <a:rPr lang="ru-RU" sz="2000" dirty="0" smtClean="0"/>
              <a:t>. </a:t>
            </a:r>
            <a:r>
              <a:rPr lang="ru-RU" sz="2000" dirty="0" err="1" smtClean="0"/>
              <a:t>Їх</a:t>
            </a:r>
            <a:r>
              <a:rPr lang="ru-RU" sz="2000" dirty="0" smtClean="0"/>
              <a:t> </a:t>
            </a:r>
            <a:r>
              <a:rPr lang="ru-RU" sz="2000" dirty="0" err="1" smtClean="0"/>
              <a:t>можна</a:t>
            </a:r>
            <a:r>
              <a:rPr lang="ru-RU" sz="2000" dirty="0" smtClean="0"/>
              <a:t> </a:t>
            </a:r>
            <a:r>
              <a:rPr lang="ru-RU" sz="2000" dirty="0" err="1" smtClean="0"/>
              <a:t>об’єднати</a:t>
            </a:r>
            <a:r>
              <a:rPr lang="ru-RU" sz="2000" dirty="0" smtClean="0"/>
              <a:t> у </a:t>
            </a:r>
            <a:r>
              <a:rPr lang="ru-RU" sz="2000" dirty="0" err="1" smtClean="0"/>
              <a:t>такі</a:t>
            </a:r>
            <a:r>
              <a:rPr lang="ru-RU" sz="2000" dirty="0" smtClean="0"/>
              <a:t> </a:t>
            </a:r>
            <a:r>
              <a:rPr lang="ru-RU" sz="2000" b="1" i="1" dirty="0" err="1" smtClean="0"/>
              <a:t>групи</a:t>
            </a:r>
            <a:r>
              <a:rPr lang="ru-RU" sz="2000" b="1" i="1" dirty="0" smtClean="0"/>
              <a:t>:</a:t>
            </a:r>
          </a:p>
          <a:p>
            <a:pPr>
              <a:buNone/>
            </a:pPr>
            <a:r>
              <a:rPr lang="ru-RU" sz="2000" dirty="0" smtClean="0"/>
              <a:t>– </a:t>
            </a:r>
            <a:r>
              <a:rPr lang="ru-RU" sz="2000" dirty="0" err="1" smtClean="0"/>
              <a:t>забруднення</a:t>
            </a:r>
            <a:r>
              <a:rPr lang="ru-RU" sz="2000" dirty="0" smtClean="0"/>
              <a:t>, </a:t>
            </a:r>
            <a:r>
              <a:rPr lang="ru-RU" sz="2000" dirty="0" err="1" smtClean="0"/>
              <a:t>які</a:t>
            </a:r>
            <a:r>
              <a:rPr lang="ru-RU" sz="2000" dirty="0" smtClean="0"/>
              <a:t> </a:t>
            </a:r>
            <a:r>
              <a:rPr lang="ru-RU" sz="2000" dirty="0" err="1" smtClean="0"/>
              <a:t>утворюються</a:t>
            </a:r>
            <a:r>
              <a:rPr lang="ru-RU" sz="2000" dirty="0" smtClean="0"/>
              <a:t> в </a:t>
            </a:r>
            <a:r>
              <a:rPr lang="ru-RU" sz="2000" dirty="0" err="1" smtClean="0"/>
              <a:t>результаті</a:t>
            </a:r>
            <a:r>
              <a:rPr lang="ru-RU" sz="2000" dirty="0" smtClean="0"/>
              <a:t> </a:t>
            </a:r>
            <a:r>
              <a:rPr lang="ru-RU" sz="2000" dirty="0" err="1" smtClean="0"/>
              <a:t>згоряння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палива</a:t>
            </a:r>
            <a:r>
              <a:rPr lang="ru-RU" sz="2000" dirty="0" smtClean="0"/>
              <a:t> для потреб </a:t>
            </a:r>
            <a:r>
              <a:rPr lang="ru-RU" sz="2000" dirty="0" err="1" smtClean="0"/>
              <a:t>промисловості</a:t>
            </a:r>
            <a:r>
              <a:rPr lang="ru-RU" sz="2000" dirty="0" smtClean="0"/>
              <a:t>, </a:t>
            </a:r>
            <a:r>
              <a:rPr lang="ru-RU" sz="2000" dirty="0" err="1" smtClean="0"/>
              <a:t>опалення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житлових</a:t>
            </a:r>
            <a:r>
              <a:rPr lang="ru-RU" sz="2000" dirty="0" smtClean="0"/>
              <a:t> </a:t>
            </a:r>
            <a:r>
              <a:rPr lang="ru-RU" sz="2000" dirty="0" err="1" smtClean="0"/>
              <a:t>будинків</a:t>
            </a:r>
            <a:r>
              <a:rPr lang="ru-RU" sz="2000" dirty="0" smtClean="0"/>
              <a:t>, при </a:t>
            </a:r>
            <a:r>
              <a:rPr lang="ru-RU" sz="2000" dirty="0" err="1" smtClean="0"/>
              <a:t>роботі</a:t>
            </a:r>
            <a:r>
              <a:rPr lang="ru-RU" sz="2000" dirty="0" smtClean="0"/>
              <a:t> </a:t>
            </a:r>
            <a:r>
              <a:rPr lang="ru-RU" sz="2000" dirty="0" err="1" smtClean="0"/>
              <a:t>усіх</a:t>
            </a:r>
            <a:r>
              <a:rPr lang="ru-RU" sz="2000" dirty="0" smtClean="0"/>
              <a:t> </a:t>
            </a:r>
            <a:r>
              <a:rPr lang="ru-RU" sz="2000" dirty="0" err="1" smtClean="0"/>
              <a:t>видів</a:t>
            </a:r>
            <a:r>
              <a:rPr lang="ru-RU" sz="2000" dirty="0" smtClean="0"/>
              <a:t> транспорту;</a:t>
            </a:r>
          </a:p>
          <a:p>
            <a:pPr>
              <a:buNone/>
            </a:pPr>
            <a:r>
              <a:rPr lang="ru-RU" sz="2000" dirty="0" smtClean="0"/>
              <a:t>– </a:t>
            </a:r>
            <a:r>
              <a:rPr lang="ru-RU" sz="2000" dirty="0" err="1" smtClean="0"/>
              <a:t>забруднення</a:t>
            </a:r>
            <a:r>
              <a:rPr lang="ru-RU" sz="2000" dirty="0" smtClean="0"/>
              <a:t>, </a:t>
            </a:r>
            <a:r>
              <a:rPr lang="ru-RU" sz="2000" dirty="0" err="1" smtClean="0"/>
              <a:t>які</a:t>
            </a:r>
            <a:r>
              <a:rPr lang="ru-RU" sz="2000" dirty="0" smtClean="0"/>
              <a:t> </a:t>
            </a:r>
            <a:r>
              <a:rPr lang="ru-RU" sz="2000" dirty="0" err="1" smtClean="0"/>
              <a:t>утворюються</a:t>
            </a:r>
            <a:r>
              <a:rPr lang="ru-RU" sz="2000" dirty="0" smtClean="0"/>
              <a:t> в </a:t>
            </a:r>
            <a:r>
              <a:rPr lang="ru-RU" sz="2000" dirty="0" err="1" smtClean="0"/>
              <a:t>результаті</a:t>
            </a:r>
            <a:r>
              <a:rPr lang="ru-RU" sz="2000" dirty="0" smtClean="0"/>
              <a:t> </a:t>
            </a:r>
            <a:r>
              <a:rPr lang="ru-RU" sz="2000" dirty="0" err="1" smtClean="0"/>
              <a:t>промислових</a:t>
            </a:r>
            <a:r>
              <a:rPr lang="ru-RU" sz="2000" dirty="0" smtClean="0"/>
              <a:t> </a:t>
            </a:r>
            <a:r>
              <a:rPr lang="ru-RU" sz="2000" dirty="0" err="1" smtClean="0"/>
              <a:t>викидів</a:t>
            </a:r>
            <a:r>
              <a:rPr lang="ru-RU" sz="2000" dirty="0" smtClean="0"/>
              <a:t>;</a:t>
            </a:r>
          </a:p>
          <a:p>
            <a:pPr>
              <a:buNone/>
            </a:pPr>
            <a:r>
              <a:rPr lang="ru-RU" sz="2000" dirty="0" smtClean="0"/>
              <a:t>– </a:t>
            </a:r>
            <a:r>
              <a:rPr lang="ru-RU" sz="2000" dirty="0" err="1" smtClean="0"/>
              <a:t>забруднення</a:t>
            </a:r>
            <a:r>
              <a:rPr lang="ru-RU" sz="2000" dirty="0" smtClean="0"/>
              <a:t>, </a:t>
            </a:r>
            <a:r>
              <a:rPr lang="ru-RU" sz="2000" dirty="0" err="1" smtClean="0"/>
              <a:t>які</a:t>
            </a:r>
            <a:r>
              <a:rPr lang="ru-RU" sz="2000" dirty="0" smtClean="0"/>
              <a:t> </a:t>
            </a:r>
            <a:r>
              <a:rPr lang="ru-RU" sz="2000" dirty="0" err="1" smtClean="0"/>
              <a:t>утворюються</a:t>
            </a:r>
            <a:r>
              <a:rPr lang="ru-RU" sz="2000" dirty="0" smtClean="0"/>
              <a:t> при </a:t>
            </a:r>
            <a:r>
              <a:rPr lang="ru-RU" sz="2000" dirty="0" err="1" smtClean="0"/>
              <a:t>згорянні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переробленні</a:t>
            </a:r>
            <a:r>
              <a:rPr lang="ru-RU" sz="2000" dirty="0" smtClean="0"/>
              <a:t> </a:t>
            </a:r>
            <a:r>
              <a:rPr lang="ru-RU" sz="2000" dirty="0" err="1" smtClean="0"/>
              <a:t>побутових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промислових</a:t>
            </a:r>
            <a:r>
              <a:rPr lang="ru-RU" sz="2000" dirty="0" smtClean="0"/>
              <a:t> </a:t>
            </a:r>
            <a:r>
              <a:rPr lang="ru-RU" sz="2000" dirty="0" err="1" smtClean="0"/>
              <a:t>відходів</a:t>
            </a:r>
            <a:r>
              <a:rPr lang="ru-RU" sz="2000" dirty="0" smtClean="0"/>
              <a:t>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9150" y="451945"/>
            <a:ext cx="7505700" cy="3986780"/>
          </a:xfrm>
        </p:spPr>
        <p:txBody>
          <a:bodyPr>
            <a:noAutofit/>
          </a:bodyPr>
          <a:lstStyle/>
          <a:p>
            <a:r>
              <a:rPr lang="ru-RU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Промисловий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пил</a:t>
            </a:r>
            <a:r>
              <a:rPr lang="ru-RU" sz="2000" dirty="0" smtClean="0"/>
              <a:t> - </a:t>
            </a:r>
            <a:r>
              <a:rPr lang="ru-RU" sz="2000" dirty="0" err="1" smtClean="0"/>
              <a:t>основний</a:t>
            </a:r>
            <a:r>
              <a:rPr lang="ru-RU" sz="2000" dirty="0" smtClean="0"/>
              <a:t> вид </a:t>
            </a:r>
            <a:r>
              <a:rPr lang="ru-RU" sz="2000" dirty="0" err="1" smtClean="0"/>
              <a:t>забруднення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атмосфери</a:t>
            </a:r>
            <a:r>
              <a:rPr lang="ru-RU" sz="2000" dirty="0" smtClean="0"/>
              <a:t>, </a:t>
            </a:r>
            <a:r>
              <a:rPr lang="ru-RU" sz="2000" dirty="0" err="1" smtClean="0"/>
              <a:t>який</a:t>
            </a:r>
            <a:r>
              <a:rPr lang="ru-RU" sz="2000" dirty="0" smtClean="0"/>
              <a:t> наносить</a:t>
            </a:r>
            <a:r>
              <a:rPr lang="en-US" sz="2000" dirty="0" smtClean="0"/>
              <a:t> </a:t>
            </a:r>
            <a:r>
              <a:rPr lang="ru-RU" sz="2000" dirty="0" err="1" smtClean="0"/>
              <a:t>глобальну</a:t>
            </a:r>
            <a:r>
              <a:rPr lang="ru-RU" sz="2000" dirty="0" smtClean="0"/>
              <a:t> шкоду: погано </a:t>
            </a:r>
            <a:r>
              <a:rPr lang="ru-RU" sz="2000" dirty="0" err="1" smtClean="0"/>
              <a:t>пропускає</a:t>
            </a:r>
            <a:r>
              <a:rPr lang="ru-RU" sz="2000" dirty="0" smtClean="0"/>
              <a:t> </a:t>
            </a:r>
            <a:r>
              <a:rPr lang="ru-RU" sz="2000" dirty="0" err="1" smtClean="0"/>
              <a:t>ультрафіолетову</a:t>
            </a:r>
            <a:r>
              <a:rPr lang="ru-RU" sz="2000" dirty="0" smtClean="0"/>
              <a:t> </a:t>
            </a:r>
            <a:r>
              <a:rPr lang="ru-RU" sz="2000" dirty="0" err="1" smtClean="0"/>
              <a:t>радіацію</a:t>
            </a:r>
            <a:r>
              <a:rPr lang="ru-RU" sz="2000" dirty="0" smtClean="0"/>
              <a:t>, </a:t>
            </a:r>
            <a:r>
              <a:rPr lang="ru-RU" sz="2000" dirty="0" err="1" smtClean="0"/>
              <a:t>перешкоджає</a:t>
            </a:r>
            <a:r>
              <a:rPr lang="ru-RU" sz="2000" dirty="0" smtClean="0"/>
              <a:t> </a:t>
            </a:r>
            <a:r>
              <a:rPr lang="ru-RU" sz="2000" dirty="0" err="1" smtClean="0"/>
              <a:t>самоочищенню</a:t>
            </a:r>
            <a:r>
              <a:rPr lang="ru-RU" sz="2000" dirty="0" smtClean="0"/>
              <a:t> </a:t>
            </a:r>
            <a:r>
              <a:rPr lang="ru-RU" sz="2000" dirty="0" err="1" smtClean="0"/>
              <a:t>атмосфери</a:t>
            </a:r>
            <a:r>
              <a:rPr lang="ru-RU" sz="2000" dirty="0" smtClean="0"/>
              <a:t>, </a:t>
            </a:r>
            <a:r>
              <a:rPr lang="ru-RU" sz="2000" dirty="0" err="1" smtClean="0"/>
              <a:t>засмічує</a:t>
            </a:r>
            <a:r>
              <a:rPr lang="ru-RU" sz="2000" dirty="0" smtClean="0"/>
              <a:t> </a:t>
            </a:r>
            <a:r>
              <a:rPr lang="ru-RU" sz="2000" dirty="0" err="1" smtClean="0"/>
              <a:t>слизові</a:t>
            </a:r>
            <a:r>
              <a:rPr lang="ru-RU" sz="2000" dirty="0" smtClean="0"/>
              <a:t> </a:t>
            </a:r>
            <a:r>
              <a:rPr lang="ru-RU" sz="2000" dirty="0" err="1" smtClean="0"/>
              <a:t>оболонки</a:t>
            </a:r>
            <a:r>
              <a:rPr lang="ru-RU" sz="2000" dirty="0" smtClean="0"/>
              <a:t> </a:t>
            </a:r>
            <a:r>
              <a:rPr lang="ru-RU" sz="2000" dirty="0" err="1" smtClean="0"/>
              <a:t>дихальних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органів</a:t>
            </a:r>
            <a:r>
              <a:rPr lang="ru-RU" sz="2000" dirty="0" smtClean="0"/>
              <a:t> та </a:t>
            </a:r>
            <a:r>
              <a:rPr lang="ru-RU" sz="2000" dirty="0" err="1" smtClean="0"/>
              <a:t>зорового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аналізатора</a:t>
            </a:r>
            <a:r>
              <a:rPr lang="ru-RU" sz="2000" dirty="0" smtClean="0"/>
              <a:t>, </a:t>
            </a:r>
            <a:r>
              <a:rPr lang="ru-RU" sz="2000" dirty="0" err="1" smtClean="0"/>
              <a:t>подразнює</a:t>
            </a:r>
            <a:r>
              <a:rPr lang="ru-RU" sz="2000" dirty="0" smtClean="0"/>
              <a:t> </a:t>
            </a:r>
            <a:r>
              <a:rPr lang="ru-RU" sz="2000" dirty="0" err="1" smtClean="0"/>
              <a:t>шкіру</a:t>
            </a:r>
            <a:r>
              <a:rPr lang="ru-RU" sz="2000" dirty="0" smtClean="0"/>
              <a:t>, </a:t>
            </a:r>
            <a:r>
              <a:rPr lang="ru-RU" sz="2000" dirty="0" err="1" smtClean="0"/>
              <a:t>є</a:t>
            </a:r>
            <a:r>
              <a:rPr lang="ru-RU" sz="2000" dirty="0" smtClean="0"/>
              <a:t> </a:t>
            </a:r>
            <a:r>
              <a:rPr lang="ru-RU" sz="2000" dirty="0" err="1" smtClean="0"/>
              <a:t>переносником</a:t>
            </a:r>
            <a:r>
              <a:rPr lang="ru-RU" sz="2000" dirty="0" smtClean="0"/>
              <a:t> </a:t>
            </a:r>
            <a:r>
              <a:rPr lang="ru-RU" sz="2000" dirty="0" err="1" smtClean="0"/>
              <a:t>бактерій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вірусів</a:t>
            </a:r>
            <a:r>
              <a:rPr lang="ru-RU" sz="2000" dirty="0" smtClean="0"/>
              <a:t>, </a:t>
            </a:r>
            <a:r>
              <a:rPr lang="ru-RU" sz="2000" dirty="0" err="1" smtClean="0"/>
              <a:t>призводить</a:t>
            </a:r>
            <a:r>
              <a:rPr lang="en-US" sz="2000" dirty="0" smtClean="0"/>
              <a:t> </a:t>
            </a:r>
            <a:r>
              <a:rPr lang="ru-RU" sz="2000" dirty="0" smtClean="0"/>
              <a:t>до </a:t>
            </a:r>
            <a:r>
              <a:rPr lang="ru-RU" sz="2000" dirty="0" err="1" smtClean="0"/>
              <a:t>онкологічних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захворювань</a:t>
            </a:r>
            <a:r>
              <a:rPr lang="ru-RU" sz="2000" dirty="0" smtClean="0"/>
              <a:t>.</a:t>
            </a:r>
          </a:p>
          <a:p>
            <a:r>
              <a:rPr lang="ru-RU" sz="1400" i="1" dirty="0" err="1" smtClean="0"/>
              <a:t>Сьогодні</a:t>
            </a:r>
            <a:r>
              <a:rPr lang="ru-RU" sz="1400" i="1" dirty="0" smtClean="0"/>
              <a:t> в атмосферу в </a:t>
            </a:r>
            <a:r>
              <a:rPr lang="ru-RU" sz="1400" i="1" dirty="0" err="1" smtClean="0"/>
              <a:t>усьому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світі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щорічно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викидається</a:t>
            </a:r>
            <a:r>
              <a:rPr lang="ru-RU" sz="1400" i="1" dirty="0" smtClean="0"/>
              <a:t> до 2,5*109 т </a:t>
            </a:r>
            <a:r>
              <a:rPr lang="ru-RU" sz="1400" i="1" dirty="0" err="1" smtClean="0"/>
              <a:t>різних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видів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забруднення</a:t>
            </a:r>
            <a:r>
              <a:rPr lang="ru-RU" sz="1400" i="1" dirty="0" smtClean="0"/>
              <a:t>: </a:t>
            </a:r>
            <a:r>
              <a:rPr lang="ru-RU" sz="1400" i="1" dirty="0" err="1" smtClean="0"/>
              <a:t>газів</a:t>
            </a:r>
            <a:r>
              <a:rPr lang="ru-RU" sz="1400" i="1" dirty="0" smtClean="0"/>
              <a:t>, пари, пилу, </a:t>
            </a:r>
            <a:r>
              <a:rPr lang="ru-RU" sz="1400" i="1" dirty="0" err="1" smtClean="0"/>
              <a:t>аерозолів</a:t>
            </a:r>
            <a:r>
              <a:rPr lang="ru-RU" sz="1400" i="1" dirty="0" smtClean="0"/>
              <a:t>. </a:t>
            </a:r>
            <a:r>
              <a:rPr lang="ru-RU" sz="1400" i="1" dirty="0" err="1" smtClean="0"/>
              <a:t>Незважаючи</a:t>
            </a:r>
            <a:r>
              <a:rPr lang="ru-RU" sz="1400" i="1" dirty="0" smtClean="0"/>
              <a:t> на </a:t>
            </a:r>
            <a:r>
              <a:rPr lang="ru-RU" sz="1400" i="1" dirty="0" err="1" smtClean="0"/>
              <a:t>це</a:t>
            </a:r>
            <a:r>
              <a:rPr lang="ru-RU" sz="1400" i="1" dirty="0" smtClean="0"/>
              <a:t>, </a:t>
            </a:r>
            <a:r>
              <a:rPr lang="ru-RU" sz="1400" i="1" dirty="0" err="1" smtClean="0"/>
              <a:t>середній</a:t>
            </a:r>
            <a:r>
              <a:rPr lang="en-US" sz="1400" i="1" dirty="0" smtClean="0"/>
              <a:t> </a:t>
            </a:r>
            <a:r>
              <a:rPr lang="ru-RU" sz="1400" i="1" dirty="0" smtClean="0"/>
              <a:t>склад </a:t>
            </a:r>
            <a:r>
              <a:rPr lang="ru-RU" sz="1400" i="1" dirty="0" err="1" smtClean="0"/>
              <a:t>повітря</a:t>
            </a:r>
            <a:r>
              <a:rPr lang="ru-RU" sz="1400" i="1" dirty="0" smtClean="0"/>
              <a:t> над планетою, у межах </a:t>
            </a:r>
            <a:r>
              <a:rPr lang="ru-RU" sz="1400" i="1" dirty="0" err="1" smtClean="0"/>
              <a:t>існуючої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точності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вимірювань</a:t>
            </a:r>
            <a:r>
              <a:rPr lang="ru-RU" sz="1400" i="1" dirty="0" smtClean="0"/>
              <a:t>, </a:t>
            </a:r>
            <a:r>
              <a:rPr lang="ru-RU" sz="1400" i="1" dirty="0" err="1" smtClean="0"/>
              <a:t>поки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ще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залишається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стабільним</a:t>
            </a:r>
            <a:r>
              <a:rPr lang="ru-RU" sz="1400" i="1" dirty="0" smtClean="0"/>
              <a:t>. Тому </a:t>
            </a:r>
            <a:r>
              <a:rPr lang="ru-RU" sz="1400" i="1" dirty="0" err="1" smtClean="0"/>
              <a:t>забруднення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атмосфери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має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швидше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локальний</a:t>
            </a:r>
            <a:r>
              <a:rPr lang="ru-RU" sz="1400" i="1" dirty="0" smtClean="0"/>
              <a:t> характер, </a:t>
            </a:r>
            <a:r>
              <a:rPr lang="ru-RU" sz="1400" i="1" dirty="0" err="1" smtClean="0"/>
              <a:t>крім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підвищення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концентрації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вуглекислого</a:t>
            </a:r>
            <a:r>
              <a:rPr lang="ru-RU" sz="1400" i="1" dirty="0" smtClean="0"/>
              <a:t> газу, </a:t>
            </a:r>
            <a:r>
              <a:rPr lang="ru-RU" sz="1400" i="1" dirty="0" err="1" smtClean="0"/>
              <a:t>аерозолів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і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руйнування</a:t>
            </a:r>
            <a:r>
              <a:rPr lang="en-US" sz="1400" i="1" dirty="0" smtClean="0"/>
              <a:t> </a:t>
            </a:r>
            <a:r>
              <a:rPr lang="ru-RU" sz="1400" i="1" dirty="0" smtClean="0"/>
              <a:t>озонового шару.</a:t>
            </a:r>
            <a:endParaRPr lang="ru-RU" sz="1400" i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9150" y="462455"/>
            <a:ext cx="7505700" cy="3976270"/>
          </a:xfrm>
        </p:spPr>
        <p:txBody>
          <a:bodyPr>
            <a:noAutofit/>
          </a:bodyPr>
          <a:lstStyle/>
          <a:p>
            <a:r>
              <a:rPr lang="ru-RU" sz="2000" dirty="0" err="1" smtClean="0"/>
              <a:t>Частка</a:t>
            </a:r>
            <a:r>
              <a:rPr lang="ru-RU" sz="2000" dirty="0" smtClean="0"/>
              <a:t> </a:t>
            </a:r>
            <a:r>
              <a:rPr lang="ru-RU" sz="2000" dirty="0" err="1" smtClean="0"/>
              <a:t>різних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галузей</a:t>
            </a:r>
            <a:r>
              <a:rPr lang="ru-RU" sz="2000" dirty="0" smtClean="0"/>
              <a:t> </a:t>
            </a:r>
            <a:r>
              <a:rPr lang="ru-RU" sz="2000" dirty="0" err="1" smtClean="0"/>
              <a:t>промисловості</a:t>
            </a:r>
            <a:r>
              <a:rPr lang="ru-RU" sz="2000" dirty="0" smtClean="0"/>
              <a:t> у </a:t>
            </a:r>
            <a:r>
              <a:rPr lang="ru-RU" sz="2000" dirty="0" err="1" smtClean="0"/>
              <a:t>забрудненні</a:t>
            </a:r>
            <a:r>
              <a:rPr lang="ru-RU" sz="2000" dirty="0" smtClean="0"/>
              <a:t> </a:t>
            </a:r>
            <a:r>
              <a:rPr lang="ru-RU" sz="2000" dirty="0" err="1" smtClean="0"/>
              <a:t>атмосфери</a:t>
            </a:r>
            <a:r>
              <a:rPr lang="en-US" sz="2000" dirty="0" smtClean="0"/>
              <a:t> </a:t>
            </a:r>
            <a:r>
              <a:rPr lang="ru-RU" sz="2000" dirty="0" smtClean="0"/>
              <a:t>за </a:t>
            </a:r>
            <a:r>
              <a:rPr lang="ru-RU" sz="2000" dirty="0" err="1" smtClean="0"/>
              <a:t>всіма</a:t>
            </a:r>
            <a:r>
              <a:rPr lang="ru-RU" sz="2000" dirty="0" smtClean="0"/>
              <a:t> видами </a:t>
            </a:r>
            <a:r>
              <a:rPr lang="ru-RU" sz="2000" dirty="0" err="1" smtClean="0"/>
              <a:t>забруднень</a:t>
            </a:r>
            <a:r>
              <a:rPr lang="ru-RU" sz="2000" dirty="0" smtClean="0"/>
              <a:t> </a:t>
            </a:r>
            <a:r>
              <a:rPr lang="ru-RU" sz="2000" dirty="0" err="1" smtClean="0"/>
              <a:t>складає</a:t>
            </a:r>
            <a:r>
              <a:rPr lang="ru-RU" sz="2000" dirty="0" smtClean="0"/>
              <a:t> (у % </a:t>
            </a:r>
            <a:r>
              <a:rPr lang="ru-RU" sz="2000" dirty="0" err="1" smtClean="0"/>
              <a:t>від</a:t>
            </a:r>
            <a:r>
              <a:rPr lang="ru-RU" sz="2000" dirty="0" smtClean="0"/>
              <a:t> </a:t>
            </a:r>
            <a:r>
              <a:rPr lang="ru-RU" sz="2000" dirty="0" err="1" smtClean="0"/>
              <a:t>загального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забруднення</a:t>
            </a:r>
            <a:r>
              <a:rPr lang="ru-RU" sz="2000" dirty="0" smtClean="0"/>
              <a:t>) [4]:</a:t>
            </a:r>
          </a:p>
          <a:p>
            <a:pPr>
              <a:buNone/>
            </a:pPr>
            <a:r>
              <a:rPr lang="ru-RU" sz="2000" dirty="0" smtClean="0"/>
              <a:t>– </a:t>
            </a:r>
            <a:r>
              <a:rPr lang="ru-RU" sz="2000" dirty="0" err="1" smtClean="0"/>
              <a:t>теплова</a:t>
            </a:r>
            <a:r>
              <a:rPr lang="ru-RU" sz="2000" dirty="0" smtClean="0"/>
              <a:t> </a:t>
            </a:r>
            <a:r>
              <a:rPr lang="ru-RU" sz="2000" dirty="0" err="1" smtClean="0"/>
              <a:t>енергетика</a:t>
            </a:r>
            <a:r>
              <a:rPr lang="ru-RU" sz="2000" dirty="0" smtClean="0"/>
              <a:t> – 30,7%;</a:t>
            </a:r>
          </a:p>
          <a:p>
            <a:pPr>
              <a:buNone/>
            </a:pPr>
            <a:r>
              <a:rPr lang="ru-RU" sz="2000" dirty="0" smtClean="0"/>
              <a:t>– автотранспорт – 22,8%;</a:t>
            </a:r>
          </a:p>
          <a:p>
            <a:pPr>
              <a:buNone/>
            </a:pPr>
            <a:r>
              <a:rPr lang="ru-RU" sz="2000" dirty="0" smtClean="0"/>
              <a:t>– </a:t>
            </a:r>
            <a:r>
              <a:rPr lang="ru-RU" sz="2000" dirty="0" err="1" smtClean="0"/>
              <a:t>чорна</a:t>
            </a:r>
            <a:r>
              <a:rPr lang="ru-RU" sz="2000" dirty="0" smtClean="0"/>
              <a:t> </a:t>
            </a:r>
            <a:r>
              <a:rPr lang="ru-RU" sz="2000" dirty="0" err="1" smtClean="0"/>
              <a:t>металургія</a:t>
            </a:r>
            <a:r>
              <a:rPr lang="ru-RU" sz="2000" dirty="0" smtClean="0"/>
              <a:t> – 15,7%.</a:t>
            </a:r>
          </a:p>
          <a:p>
            <a:pPr>
              <a:buNone/>
            </a:pPr>
            <a:r>
              <a:rPr lang="ru-RU" sz="2000" dirty="0" smtClean="0"/>
              <a:t>– </a:t>
            </a:r>
            <a:r>
              <a:rPr lang="ru-RU" sz="2000" dirty="0" err="1" smtClean="0"/>
              <a:t>промисловість</a:t>
            </a:r>
            <a:r>
              <a:rPr lang="ru-RU" sz="2000" dirty="0" smtClean="0"/>
              <a:t> </a:t>
            </a:r>
            <a:r>
              <a:rPr lang="ru-RU" sz="2000" dirty="0" err="1" smtClean="0"/>
              <a:t>будівельних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матеріалів</a:t>
            </a:r>
            <a:r>
              <a:rPr lang="ru-RU" sz="2000" dirty="0" smtClean="0"/>
              <a:t> – 13,3%;</a:t>
            </a:r>
          </a:p>
          <a:p>
            <a:pPr>
              <a:buNone/>
            </a:pPr>
            <a:r>
              <a:rPr lang="ru-RU" sz="2000" dirty="0" smtClean="0"/>
              <a:t>– </a:t>
            </a:r>
            <a:r>
              <a:rPr lang="ru-RU" sz="2000" dirty="0" err="1" smtClean="0"/>
              <a:t>кольорова</a:t>
            </a:r>
            <a:r>
              <a:rPr lang="ru-RU" sz="2000" dirty="0" smtClean="0"/>
              <a:t> </a:t>
            </a:r>
            <a:r>
              <a:rPr lang="ru-RU" sz="2000" dirty="0" err="1" smtClean="0"/>
              <a:t>металургія</a:t>
            </a:r>
            <a:r>
              <a:rPr lang="ru-RU" sz="2000" dirty="0" smtClean="0"/>
              <a:t> – 7,4%;</a:t>
            </a:r>
          </a:p>
          <a:p>
            <a:pPr>
              <a:buNone/>
            </a:pPr>
            <a:r>
              <a:rPr lang="ru-RU" sz="2000" dirty="0" smtClean="0"/>
              <a:t>– </a:t>
            </a:r>
            <a:r>
              <a:rPr lang="ru-RU" sz="2000" dirty="0" err="1" smtClean="0"/>
              <a:t>нафтопереробна</a:t>
            </a:r>
            <a:r>
              <a:rPr lang="ru-RU" sz="2000" dirty="0" smtClean="0"/>
              <a:t> </a:t>
            </a:r>
            <a:r>
              <a:rPr lang="ru-RU" sz="2000" dirty="0" err="1" smtClean="0"/>
              <a:t>промисловість</a:t>
            </a:r>
            <a:r>
              <a:rPr lang="ru-RU" sz="2000" dirty="0" smtClean="0"/>
              <a:t> – 6,3%;</a:t>
            </a:r>
          </a:p>
          <a:p>
            <a:pPr>
              <a:buNone/>
            </a:pPr>
            <a:r>
              <a:rPr lang="ru-RU" sz="2000" dirty="0" smtClean="0"/>
              <a:t>– </a:t>
            </a:r>
            <a:r>
              <a:rPr lang="ru-RU" sz="2000" dirty="0" err="1" smtClean="0"/>
              <a:t>хімічна</a:t>
            </a:r>
            <a:r>
              <a:rPr lang="ru-RU" sz="2000" dirty="0" smtClean="0"/>
              <a:t> </a:t>
            </a:r>
            <a:r>
              <a:rPr lang="ru-RU" sz="2000" dirty="0" err="1" smtClean="0"/>
              <a:t>промисловість</a:t>
            </a:r>
            <a:r>
              <a:rPr lang="ru-RU" sz="2000" dirty="0" smtClean="0"/>
              <a:t> – 3,8%.</a:t>
            </a:r>
            <a:endParaRPr lang="ru-RU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8"/>
          <p:cNvSpPr txBox="1">
            <a:spLocks noGrp="1"/>
          </p:cNvSpPr>
          <p:nvPr>
            <p:ph type="title"/>
          </p:nvPr>
        </p:nvSpPr>
        <p:spPr>
          <a:xfrm>
            <a:off x="819150" y="389575"/>
            <a:ext cx="7824300" cy="87166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ru-RU" sz="1800" dirty="0" err="1" smtClean="0"/>
              <a:t>Потенційно</a:t>
            </a:r>
            <a:r>
              <a:rPr lang="ru-RU" sz="1800" dirty="0" smtClean="0"/>
              <a:t> </a:t>
            </a:r>
            <a:r>
              <a:rPr lang="ru-RU" sz="1800" dirty="0" err="1" smtClean="0"/>
              <a:t>шкідливий</a:t>
            </a:r>
            <a:r>
              <a:rPr lang="ru-RU" sz="1800" dirty="0" smtClean="0"/>
              <a:t> </a:t>
            </a:r>
            <a:r>
              <a:rPr lang="ru-RU" sz="1800" dirty="0" err="1" smtClean="0"/>
              <a:t>вплив</a:t>
            </a:r>
            <a:r>
              <a:rPr lang="ru-RU" sz="1800" dirty="0" smtClean="0"/>
              <a:t> </a:t>
            </a:r>
            <a:r>
              <a:rPr lang="ru-RU" sz="1800" dirty="0" err="1" smtClean="0"/>
              <a:t>хімічних</a:t>
            </a:r>
            <a:r>
              <a:rPr lang="ru-RU" sz="1800" dirty="0" smtClean="0"/>
              <a:t> </a:t>
            </a:r>
            <a:r>
              <a:rPr lang="ru-RU" sz="1800" dirty="0" err="1" smtClean="0"/>
              <a:t>забруднювачів</a:t>
            </a:r>
            <a:r>
              <a:rPr lang="ru-RU" sz="1800" dirty="0" smtClean="0"/>
              <a:t> на </a:t>
            </a:r>
            <a:r>
              <a:rPr lang="ru-RU" sz="1800" dirty="0" err="1" smtClean="0"/>
              <a:t>здоров’я</a:t>
            </a:r>
            <a:endParaRPr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56137" y="858380"/>
            <a:ext cx="6391603" cy="4080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9393" y="330593"/>
            <a:ext cx="8366235" cy="9546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4.2 </a:t>
            </a:r>
            <a:r>
              <a:rPr lang="ru-RU" dirty="0" err="1" smtClean="0"/>
              <a:t>Зниження</a:t>
            </a:r>
            <a:r>
              <a:rPr lang="ru-RU" dirty="0" smtClean="0"/>
              <a:t> </a:t>
            </a:r>
            <a:r>
              <a:rPr lang="ru-RU" dirty="0" err="1" smtClean="0"/>
              <a:t>ступеня</a:t>
            </a:r>
            <a:r>
              <a:rPr lang="ru-RU" dirty="0" smtClean="0"/>
              <a:t> </a:t>
            </a:r>
            <a:r>
              <a:rPr lang="ru-RU" dirty="0" err="1" smtClean="0"/>
              <a:t>забруднення</a:t>
            </a:r>
            <a:r>
              <a:rPr lang="ru-RU" dirty="0" smtClean="0"/>
              <a:t> </a:t>
            </a:r>
            <a:r>
              <a:rPr lang="ru-RU" dirty="0" err="1" smtClean="0"/>
              <a:t>повітряного</a:t>
            </a:r>
            <a:r>
              <a:rPr lang="ru-RU" dirty="0" smtClean="0"/>
              <a:t> </a:t>
            </a:r>
            <a:r>
              <a:rPr lang="ru-RU" dirty="0" err="1" smtClean="0"/>
              <a:t>середовища</a:t>
            </a:r>
            <a:r>
              <a:rPr lang="en-US" dirty="0" smtClean="0"/>
              <a:t> </a:t>
            </a:r>
            <a:r>
              <a:rPr lang="ru-RU" dirty="0" err="1" smtClean="0"/>
              <a:t>населених</a:t>
            </a:r>
            <a:r>
              <a:rPr lang="ru-RU" dirty="0" smtClean="0"/>
              <a:t> </a:t>
            </a:r>
            <a:r>
              <a:rPr lang="ru-RU" dirty="0" err="1" smtClean="0"/>
              <a:t>пунктів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9150" y="1250731"/>
            <a:ext cx="7505700" cy="3187994"/>
          </a:xfrm>
        </p:spPr>
        <p:txBody>
          <a:bodyPr>
            <a:noAutofit/>
          </a:bodyPr>
          <a:lstStyle/>
          <a:p>
            <a:r>
              <a:rPr lang="ru-RU" sz="1600" dirty="0" smtClean="0"/>
              <a:t>У </a:t>
            </a:r>
            <a:r>
              <a:rPr lang="ru-RU" sz="1600" dirty="0" err="1" smtClean="0"/>
              <a:t>розміщенні</a:t>
            </a:r>
            <a:r>
              <a:rPr lang="ru-RU" sz="1600" dirty="0" smtClean="0"/>
              <a:t> </a:t>
            </a:r>
            <a:r>
              <a:rPr lang="ru-RU" sz="1600" dirty="0" err="1" smtClean="0"/>
              <a:t>продуктивних</a:t>
            </a:r>
            <a:r>
              <a:rPr lang="ru-RU" sz="1600" dirty="0" smtClean="0"/>
              <a:t> сил на </a:t>
            </a:r>
            <a:r>
              <a:rPr lang="ru-RU" sz="1600" dirty="0" err="1" smtClean="0"/>
              <a:t>території</a:t>
            </a:r>
            <a:r>
              <a:rPr lang="ru-RU" sz="1600" dirty="0" smtClean="0"/>
              <a:t> </a:t>
            </a:r>
            <a:r>
              <a:rPr lang="ru-RU" sz="1600" dirty="0" err="1" smtClean="0"/>
              <a:t>України</a:t>
            </a:r>
            <a:r>
              <a:rPr lang="ru-RU" sz="1600" dirty="0" smtClean="0"/>
              <a:t> </a:t>
            </a:r>
            <a:r>
              <a:rPr lang="ru-RU" sz="1600" dirty="0" err="1" smtClean="0"/>
              <a:t>необхідно</a:t>
            </a:r>
            <a:r>
              <a:rPr lang="ru-RU" sz="1600" dirty="0" smtClean="0"/>
              <a:t> </a:t>
            </a:r>
            <a:r>
              <a:rPr lang="ru-RU" sz="1600" dirty="0" err="1" smtClean="0"/>
              <a:t>забезпечувати</a:t>
            </a:r>
            <a:r>
              <a:rPr lang="ru-RU" sz="1600" dirty="0" smtClean="0"/>
              <a:t> </a:t>
            </a:r>
            <a:r>
              <a:rPr lang="ru-RU" sz="1600" dirty="0" err="1" smtClean="0"/>
              <a:t>оптимальне</a:t>
            </a:r>
            <a:r>
              <a:rPr lang="ru-RU" sz="1600" dirty="0" smtClean="0"/>
              <a:t> </a:t>
            </a:r>
            <a:r>
              <a:rPr lang="ru-RU" sz="1600" dirty="0" err="1" smtClean="0"/>
              <a:t>співвідношення</a:t>
            </a:r>
            <a:r>
              <a:rPr lang="ru-RU" sz="1600" dirty="0" smtClean="0"/>
              <a:t> </a:t>
            </a:r>
            <a:r>
              <a:rPr lang="ru-RU" sz="1600" dirty="0" err="1" smtClean="0"/>
              <a:t>між</a:t>
            </a:r>
            <a:r>
              <a:rPr lang="ru-RU" sz="1600" dirty="0" smtClean="0"/>
              <a:t> </a:t>
            </a:r>
            <a:r>
              <a:rPr lang="ru-RU" sz="1600" dirty="0" err="1" smtClean="0"/>
              <a:t>подальшим</a:t>
            </a:r>
            <a:r>
              <a:rPr lang="ru-RU" sz="1600" dirty="0" smtClean="0"/>
              <a:t> </a:t>
            </a:r>
            <a:r>
              <a:rPr lang="ru-RU" sz="1600" dirty="0" err="1" smtClean="0"/>
              <a:t>зростанням</a:t>
            </a:r>
            <a:r>
              <a:rPr lang="ru-RU" sz="1600" dirty="0" smtClean="0"/>
              <a:t> </a:t>
            </a:r>
            <a:r>
              <a:rPr lang="ru-RU" sz="1600" dirty="0" err="1" smtClean="0"/>
              <a:t>виробництва</a:t>
            </a:r>
            <a:r>
              <a:rPr lang="ru-RU" sz="1600" dirty="0" smtClean="0"/>
              <a:t> та </a:t>
            </a:r>
            <a:r>
              <a:rPr lang="ru-RU" sz="1600" dirty="0" err="1" smtClean="0"/>
              <a:t>якістю</a:t>
            </a:r>
            <a:r>
              <a:rPr lang="ru-RU" sz="1600" dirty="0" smtClean="0"/>
              <a:t> </a:t>
            </a:r>
            <a:r>
              <a:rPr lang="ru-RU" sz="1600" dirty="0" err="1" smtClean="0"/>
              <a:t>навколишнього</a:t>
            </a:r>
            <a:r>
              <a:rPr lang="ru-RU" sz="1600" dirty="0" smtClean="0"/>
              <a:t> </a:t>
            </a:r>
            <a:r>
              <a:rPr lang="ru-RU" sz="1600" dirty="0" err="1" smtClean="0"/>
              <a:t>середовища</a:t>
            </a:r>
            <a:r>
              <a:rPr lang="ru-RU" sz="1600" dirty="0" smtClean="0"/>
              <a:t> </a:t>
            </a:r>
            <a:r>
              <a:rPr lang="ru-RU" sz="1600" dirty="0" err="1" smtClean="0"/>
              <a:t>регіону</a:t>
            </a:r>
            <a:r>
              <a:rPr lang="ru-RU" sz="1600" dirty="0" smtClean="0"/>
              <a:t>. </a:t>
            </a:r>
            <a:r>
              <a:rPr lang="ru-RU" sz="1600" dirty="0" err="1" smtClean="0"/>
              <a:t>Необхідно</a:t>
            </a:r>
            <a:r>
              <a:rPr lang="ru-RU" sz="1600" dirty="0" smtClean="0"/>
              <a:t>, </a:t>
            </a:r>
            <a:r>
              <a:rPr lang="ru-RU" sz="1600" dirty="0" err="1" smtClean="0"/>
              <a:t>зокрема</a:t>
            </a:r>
            <a:r>
              <a:rPr lang="ru-RU" sz="1600" dirty="0" smtClean="0"/>
              <a:t>, </a:t>
            </a:r>
            <a:r>
              <a:rPr lang="ru-RU" sz="1600" dirty="0" err="1" smtClean="0"/>
              <a:t>розосереджувати</a:t>
            </a:r>
            <a:r>
              <a:rPr lang="en-US" sz="1600" dirty="0" smtClean="0"/>
              <a:t> </a:t>
            </a:r>
            <a:r>
              <a:rPr lang="ru-RU" sz="1600" dirty="0" err="1" smtClean="0"/>
              <a:t>підприємства</a:t>
            </a:r>
            <a:r>
              <a:rPr lang="ru-RU" sz="1600" dirty="0" smtClean="0"/>
              <a:t>, </a:t>
            </a:r>
            <a:r>
              <a:rPr lang="ru-RU" sz="1600" dirty="0" err="1" smtClean="0"/>
              <a:t>які</a:t>
            </a:r>
            <a:r>
              <a:rPr lang="ru-RU" sz="1600" dirty="0" smtClean="0"/>
              <a:t> </a:t>
            </a:r>
            <a:r>
              <a:rPr lang="ru-RU" sz="1600" dirty="0" err="1" smtClean="0"/>
              <a:t>забруднюють</a:t>
            </a:r>
            <a:r>
              <a:rPr lang="ru-RU" sz="1600" dirty="0" smtClean="0"/>
              <a:t> </a:t>
            </a:r>
            <a:r>
              <a:rPr lang="ru-RU" sz="1600" dirty="0" err="1" smtClean="0"/>
              <a:t>повітряне</a:t>
            </a:r>
            <a:r>
              <a:rPr lang="ru-RU" sz="1600" dirty="0" smtClean="0"/>
              <a:t> </a:t>
            </a:r>
            <a:r>
              <a:rPr lang="ru-RU" sz="1600" dirty="0" err="1" smtClean="0"/>
              <a:t>середовище</a:t>
            </a:r>
            <a:r>
              <a:rPr lang="ru-RU" sz="1600" dirty="0" smtClean="0"/>
              <a:t>, </a:t>
            </a:r>
            <a:r>
              <a:rPr lang="ru-RU" sz="1600" dirty="0" err="1" smtClean="0"/>
              <a:t>враховувати</a:t>
            </a:r>
            <a:r>
              <a:rPr lang="ru-RU" sz="1600" dirty="0" smtClean="0"/>
              <a:t> </a:t>
            </a:r>
            <a:r>
              <a:rPr lang="ru-RU" sz="1600" dirty="0" err="1" smtClean="0"/>
              <a:t>явище</a:t>
            </a:r>
            <a:r>
              <a:rPr lang="ru-RU" sz="1600" dirty="0" smtClean="0"/>
              <a:t> </a:t>
            </a:r>
            <a:r>
              <a:rPr lang="ru-RU" sz="1600" dirty="0" err="1" smtClean="0"/>
              <a:t>синер</a:t>
            </a:r>
            <a:r>
              <a:rPr lang="ru-RU" sz="1600" dirty="0" smtClean="0"/>
              <a:t> </a:t>
            </a:r>
            <a:r>
              <a:rPr lang="ru-RU" sz="1600" dirty="0" err="1" smtClean="0"/>
              <a:t>гізму</a:t>
            </a:r>
            <a:r>
              <a:rPr lang="ru-RU" sz="1600" dirty="0" smtClean="0"/>
              <a:t>, </a:t>
            </a:r>
            <a:r>
              <a:rPr lang="ru-RU" sz="1600" dirty="0" err="1" smtClean="0"/>
              <a:t>антагонізму</a:t>
            </a:r>
            <a:r>
              <a:rPr lang="ru-RU" sz="1600" dirty="0" smtClean="0"/>
              <a:t> </a:t>
            </a:r>
            <a:r>
              <a:rPr lang="ru-RU" sz="1600" dirty="0" err="1" smtClean="0"/>
              <a:t>і</a:t>
            </a:r>
            <a:r>
              <a:rPr lang="ru-RU" sz="1600" dirty="0" smtClean="0"/>
              <a:t> т.д. </a:t>
            </a:r>
            <a:r>
              <a:rPr lang="ru-RU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Одним </a:t>
            </a:r>
            <a:r>
              <a:rPr lang="ru-RU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із</a:t>
            </a:r>
            <a:r>
              <a:rPr lang="ru-RU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шляхів</a:t>
            </a:r>
            <a:r>
              <a:rPr lang="ru-RU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ефективної</a:t>
            </a:r>
            <a:r>
              <a:rPr lang="ru-RU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боротьби</a:t>
            </a:r>
            <a:r>
              <a:rPr lang="ru-RU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із</a:t>
            </a:r>
            <a:r>
              <a:rPr lang="ru-RU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забрудненням</a:t>
            </a:r>
            <a:r>
              <a:rPr lang="ru-RU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повітряного</a:t>
            </a:r>
            <a:r>
              <a:rPr lang="ru-RU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басейну</a:t>
            </a:r>
            <a:r>
              <a:rPr lang="ru-RU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населених</a:t>
            </a:r>
            <a:r>
              <a:rPr lang="ru-RU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пунктів</a:t>
            </a:r>
            <a:r>
              <a:rPr lang="ru-RU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</a:t>
            </a:r>
            <a:r>
              <a:rPr lang="ru-RU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врахування</a:t>
            </a:r>
            <a:r>
              <a:rPr lang="ru-RU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особливостей</a:t>
            </a:r>
            <a:r>
              <a:rPr lang="ru-RU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метеорологічного</a:t>
            </a:r>
            <a:r>
              <a:rPr lang="ru-RU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режиму</a:t>
            </a:r>
            <a:r>
              <a:rPr lang="ru-RU" sz="1600" i="1" dirty="0" smtClean="0"/>
              <a:t>. </a:t>
            </a:r>
            <a:r>
              <a:rPr lang="ru-RU" sz="1600" dirty="0" smtClean="0"/>
              <a:t>Не </a:t>
            </a:r>
            <a:r>
              <a:rPr lang="ru-RU" sz="1600" dirty="0" err="1" smtClean="0"/>
              <a:t>можна</a:t>
            </a:r>
            <a:r>
              <a:rPr lang="ru-RU" sz="1600" dirty="0" smtClean="0"/>
              <a:t> </a:t>
            </a:r>
            <a:r>
              <a:rPr lang="ru-RU" sz="1600" dirty="0" err="1" smtClean="0"/>
              <a:t>споруджувати</a:t>
            </a:r>
            <a:r>
              <a:rPr lang="ru-RU" sz="1600" dirty="0" smtClean="0"/>
              <a:t> </a:t>
            </a:r>
            <a:r>
              <a:rPr lang="ru-RU" sz="1600" dirty="0" err="1" smtClean="0"/>
              <a:t>підприємства</a:t>
            </a:r>
            <a:r>
              <a:rPr lang="ru-RU" sz="1600" dirty="0" smtClean="0"/>
              <a:t> в долинах, а </a:t>
            </a:r>
            <a:r>
              <a:rPr lang="ru-RU" sz="1600" dirty="0" err="1" smtClean="0"/>
              <a:t>слід</a:t>
            </a:r>
            <a:r>
              <a:rPr lang="ru-RU" sz="1600" dirty="0" smtClean="0"/>
              <a:t> </a:t>
            </a:r>
            <a:r>
              <a:rPr lang="ru-RU" sz="1600" dirty="0" err="1" smtClean="0"/>
              <a:t>розташовувати</a:t>
            </a:r>
            <a:r>
              <a:rPr lang="ru-RU" sz="1600" dirty="0" smtClean="0"/>
              <a:t> </a:t>
            </a:r>
            <a:r>
              <a:rPr lang="ru-RU" sz="1600" dirty="0" err="1" smtClean="0"/>
              <a:t>їх</a:t>
            </a:r>
            <a:r>
              <a:rPr lang="ru-RU" sz="1600" dirty="0" smtClean="0"/>
              <a:t> </a:t>
            </a:r>
            <a:r>
              <a:rPr lang="ru-RU" sz="1600" dirty="0" err="1" smtClean="0"/>
              <a:t>з</a:t>
            </a:r>
            <a:r>
              <a:rPr lang="ru-RU" sz="1600" dirty="0" smtClean="0"/>
              <a:t> </a:t>
            </a:r>
            <a:r>
              <a:rPr lang="ru-RU" sz="1600" dirty="0" err="1" smtClean="0"/>
              <a:t>підвітряного</a:t>
            </a:r>
            <a:r>
              <a:rPr lang="ru-RU" sz="1600" dirty="0" smtClean="0"/>
              <a:t> боку </a:t>
            </a:r>
            <a:r>
              <a:rPr lang="ru-RU" sz="1600" dirty="0" err="1" smtClean="0"/>
              <a:t>відносно</a:t>
            </a:r>
            <a:r>
              <a:rPr lang="ru-RU" sz="1600" dirty="0" smtClean="0"/>
              <a:t> </a:t>
            </a:r>
            <a:r>
              <a:rPr lang="ru-RU" sz="1600" dirty="0" err="1" smtClean="0"/>
              <a:t>населеного</a:t>
            </a:r>
            <a:r>
              <a:rPr lang="ru-RU" sz="1600" dirty="0" smtClean="0"/>
              <a:t> пункту, </a:t>
            </a:r>
            <a:r>
              <a:rPr lang="ru-RU" sz="1600" dirty="0" err="1" smtClean="0"/>
              <a:t>тобто</a:t>
            </a:r>
            <a:r>
              <a:rPr lang="ru-RU" sz="1600" dirty="0" smtClean="0"/>
              <a:t> </a:t>
            </a:r>
            <a:r>
              <a:rPr lang="ru-RU" sz="1600" dirty="0" err="1" smtClean="0"/>
              <a:t>з</a:t>
            </a:r>
            <a:r>
              <a:rPr lang="ru-RU" sz="1600" dirty="0" smtClean="0"/>
              <a:t> </a:t>
            </a:r>
            <a:r>
              <a:rPr lang="ru-RU" sz="1600" dirty="0" err="1" smtClean="0"/>
              <a:t>урахуванням</a:t>
            </a:r>
            <a:r>
              <a:rPr lang="ru-RU" sz="1600" dirty="0" smtClean="0"/>
              <a:t> </a:t>
            </a:r>
            <a:r>
              <a:rPr lang="ru-RU" sz="1600" dirty="0" err="1" smtClean="0"/>
              <a:t>напрямку</a:t>
            </a:r>
            <a:r>
              <a:rPr lang="ru-RU" sz="1600" dirty="0" smtClean="0"/>
              <a:t> </a:t>
            </a:r>
            <a:r>
              <a:rPr lang="ru-RU" sz="1600" dirty="0" err="1" smtClean="0"/>
              <a:t>превалюючих</a:t>
            </a:r>
            <a:r>
              <a:rPr lang="ru-RU" sz="1600" dirty="0" smtClean="0"/>
              <a:t> </a:t>
            </a:r>
            <a:r>
              <a:rPr lang="ru-RU" sz="1600" dirty="0" err="1" smtClean="0"/>
              <a:t>вітрів</a:t>
            </a:r>
            <a:r>
              <a:rPr lang="ru-RU" sz="1600" dirty="0" smtClean="0"/>
              <a:t> </a:t>
            </a:r>
            <a:r>
              <a:rPr lang="ru-RU" sz="1600" dirty="0" err="1" smtClean="0"/>
              <a:t>і</a:t>
            </a:r>
            <a:r>
              <a:rPr lang="ru-RU" sz="1600" dirty="0" smtClean="0"/>
              <a:t> на </a:t>
            </a:r>
            <a:r>
              <a:rPr lang="ru-RU" sz="1600" dirty="0" err="1" smtClean="0"/>
              <a:t>рівні</a:t>
            </a:r>
            <a:r>
              <a:rPr lang="ru-RU" sz="1600" dirty="0" smtClean="0"/>
              <a:t> – не </a:t>
            </a:r>
            <a:r>
              <a:rPr lang="ru-RU" sz="1600" dirty="0" err="1" smtClean="0"/>
              <a:t>нижче</a:t>
            </a:r>
            <a:r>
              <a:rPr lang="ru-RU" sz="1600" dirty="0" smtClean="0"/>
              <a:t> </a:t>
            </a:r>
            <a:r>
              <a:rPr lang="ru-RU" sz="1600" dirty="0" err="1" smtClean="0"/>
              <a:t>рівня</a:t>
            </a:r>
            <a:r>
              <a:rPr lang="ru-RU" sz="1600" dirty="0" smtClean="0"/>
              <a:t> </a:t>
            </a:r>
            <a:r>
              <a:rPr lang="ru-RU" sz="1600" dirty="0" err="1" smtClean="0"/>
              <a:t>житлового</a:t>
            </a:r>
            <a:r>
              <a:rPr lang="ru-RU" sz="1600" dirty="0" smtClean="0"/>
              <a:t> </a:t>
            </a:r>
            <a:r>
              <a:rPr lang="ru-RU" sz="1600" dirty="0" err="1" smtClean="0"/>
              <a:t>масиву</a:t>
            </a:r>
            <a:r>
              <a:rPr lang="ru-RU" sz="1600" dirty="0" smtClean="0"/>
              <a:t>, </a:t>
            </a:r>
            <a:r>
              <a:rPr lang="ru-RU" sz="1600" dirty="0" err="1" smtClean="0"/>
              <a:t>щоб</a:t>
            </a:r>
            <a:r>
              <a:rPr lang="ru-RU" sz="1600" dirty="0" smtClean="0"/>
              <a:t> </a:t>
            </a:r>
            <a:r>
              <a:rPr lang="ru-RU" sz="1600" dirty="0" err="1" smtClean="0"/>
              <a:t>виключит</a:t>
            </a:r>
            <a:r>
              <a:rPr lang="ru-RU" sz="1600" dirty="0" smtClean="0"/>
              <a:t> </a:t>
            </a:r>
            <a:r>
              <a:rPr lang="ru-RU" sz="1600" dirty="0" err="1" smtClean="0"/>
              <a:t>застій</a:t>
            </a:r>
            <a:r>
              <a:rPr lang="ru-RU" sz="1600" dirty="0" smtClean="0"/>
              <a:t> </a:t>
            </a:r>
            <a:r>
              <a:rPr lang="ru-RU" sz="1600" dirty="0" err="1" smtClean="0"/>
              <a:t>забрудненого</a:t>
            </a:r>
            <a:r>
              <a:rPr lang="ru-RU" sz="1600" dirty="0" smtClean="0"/>
              <a:t> </a:t>
            </a:r>
            <a:r>
              <a:rPr lang="ru-RU" sz="1600" dirty="0" err="1" smtClean="0"/>
              <a:t>повітря</a:t>
            </a:r>
            <a:r>
              <a:rPr lang="ru-RU" sz="1600" dirty="0" smtClean="0"/>
              <a:t>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забезпечити</a:t>
            </a:r>
            <a:r>
              <a:rPr lang="ru-RU" sz="1600" dirty="0" smtClean="0"/>
              <a:t> </a:t>
            </a:r>
            <a:r>
              <a:rPr lang="ru-RU" sz="1600" dirty="0" err="1" smtClean="0"/>
              <a:t>розсіювання</a:t>
            </a:r>
            <a:r>
              <a:rPr lang="ru-RU" sz="1600" dirty="0" smtClean="0"/>
              <a:t> </a:t>
            </a:r>
            <a:r>
              <a:rPr lang="ru-RU" sz="1600" dirty="0" err="1" smtClean="0"/>
              <a:t>шкідливих</a:t>
            </a:r>
            <a:r>
              <a:rPr lang="ru-RU" sz="1600" dirty="0" smtClean="0"/>
              <a:t> </a:t>
            </a:r>
            <a:r>
              <a:rPr lang="ru-RU" sz="1600" dirty="0" err="1" smtClean="0"/>
              <a:t>речовин</a:t>
            </a:r>
            <a:r>
              <a:rPr lang="ru-RU" sz="1600" dirty="0" smtClean="0"/>
              <a:t> </a:t>
            </a:r>
            <a:r>
              <a:rPr lang="ru-RU" sz="1600" dirty="0" smtClean="0"/>
              <a:t>до </a:t>
            </a:r>
            <a:r>
              <a:rPr lang="ru-RU" sz="1600" dirty="0" err="1" smtClean="0"/>
              <a:t>рівня</a:t>
            </a:r>
            <a:r>
              <a:rPr lang="ru-RU" sz="1600" dirty="0" smtClean="0"/>
              <a:t> ГДК.</a:t>
            </a:r>
            <a:endParaRPr lang="ru-RU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554</TotalTime>
  <Words>2255</Words>
  <Application>Microsoft Office PowerPoint</Application>
  <PresentationFormat>Экран (16:9)</PresentationFormat>
  <Paragraphs>89</Paragraphs>
  <Slides>24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0" baseType="lpstr">
      <vt:lpstr>Arial</vt:lpstr>
      <vt:lpstr>Nunito</vt:lpstr>
      <vt:lpstr>Times New Roman</vt:lpstr>
      <vt:lpstr>Calibri</vt:lpstr>
      <vt:lpstr>Wingdings</vt:lpstr>
      <vt:lpstr>Shift</vt:lpstr>
      <vt:lpstr>Промислова екологія</vt:lpstr>
      <vt:lpstr>План</vt:lpstr>
      <vt:lpstr>4.1 Групи антропогенних викидів в атмосферу</vt:lpstr>
      <vt:lpstr>Слайд 4</vt:lpstr>
      <vt:lpstr>Слайд 5</vt:lpstr>
      <vt:lpstr>Слайд 6</vt:lpstr>
      <vt:lpstr>Слайд 7</vt:lpstr>
      <vt:lpstr>Потенційно шкідливий вплив хімічних забруднювачів на здоров’я</vt:lpstr>
      <vt:lpstr>4.2 Зниження ступеня забруднення повітряного середовища населених пунктів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4.3 Загальна характеристика систем очищення викидів в атмосферу</vt:lpstr>
      <vt:lpstr>Слайд 21</vt:lpstr>
      <vt:lpstr>Системи очищення і знешкодження газових викидів можна умовно розділити на 2 групи: </vt:lpstr>
      <vt:lpstr>Слайд 23</vt:lpstr>
      <vt:lpstr>Джерела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Промислова екологія</dc:title>
  <cp:lastModifiedBy>Пользователь Windows</cp:lastModifiedBy>
  <cp:revision>48</cp:revision>
  <dcterms:modified xsi:type="dcterms:W3CDTF">2021-09-16T08:45:49Z</dcterms:modified>
</cp:coreProperties>
</file>