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A9BF"/>
    <a:srgbClr val="ECF2F2"/>
    <a:srgbClr val="AFC6DE"/>
    <a:srgbClr val="93A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6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3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12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03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3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5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5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7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0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2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6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9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8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8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ECECD5-5473-4BC5-BB7F-338E46B787B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34CE097-DA0F-4D59-AB24-0AE17090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4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Взаємовідносини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і </a:t>
            </a:r>
            <a:r>
              <a:rPr lang="ru-RU" dirty="0" err="1"/>
              <a:t>Саудівською</a:t>
            </a:r>
            <a:r>
              <a:rPr lang="ru-RU" dirty="0"/>
              <a:t> </a:t>
            </a:r>
            <a:r>
              <a:rPr lang="ru-RU" dirty="0" err="1"/>
              <a:t>Аравією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960" y="4037446"/>
            <a:ext cx="28575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6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4340" y="919649"/>
            <a:ext cx="10353762" cy="4058751"/>
          </a:xfrm>
        </p:spPr>
        <p:txBody>
          <a:bodyPr/>
          <a:lstStyle/>
          <a:p>
            <a:pPr marL="36900" indent="0">
              <a:buNone/>
            </a:pP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зайнята</a:t>
            </a:r>
            <a:r>
              <a:rPr lang="ru-RU" dirty="0"/>
              <a:t> </a:t>
            </a:r>
            <a:r>
              <a:rPr lang="ru-RU" dirty="0" err="1"/>
              <a:t>піщаними</a:t>
            </a:r>
            <a:r>
              <a:rPr lang="ru-RU" dirty="0"/>
              <a:t> та </a:t>
            </a:r>
            <a:r>
              <a:rPr lang="ru-RU" dirty="0" err="1"/>
              <a:t>кам’янистими</a:t>
            </a:r>
            <a:r>
              <a:rPr lang="ru-RU" dirty="0"/>
              <a:t> </a:t>
            </a:r>
            <a:r>
              <a:rPr lang="ru-RU" dirty="0" err="1"/>
              <a:t>пустелями</a:t>
            </a:r>
            <a:r>
              <a:rPr lang="ru-RU" dirty="0"/>
              <a:t> (</a:t>
            </a:r>
            <a:r>
              <a:rPr lang="ru-RU" dirty="0" err="1"/>
              <a:t>понад</a:t>
            </a:r>
            <a:r>
              <a:rPr lang="ru-RU" dirty="0"/>
              <a:t> 50 %) та </a:t>
            </a:r>
            <a:r>
              <a:rPr lang="ru-RU" dirty="0" err="1"/>
              <a:t>напівпустелями</a:t>
            </a:r>
            <a:r>
              <a:rPr lang="ru-RU" dirty="0"/>
              <a:t> - </a:t>
            </a:r>
            <a:r>
              <a:rPr lang="ru-RU" dirty="0" err="1"/>
              <a:t>Руб</a:t>
            </a:r>
            <a:r>
              <a:rPr lang="ru-RU" dirty="0"/>
              <a:t>-ель-</a:t>
            </a:r>
            <a:r>
              <a:rPr lang="ru-RU" dirty="0" err="1"/>
              <a:t>Халі</a:t>
            </a:r>
            <a:r>
              <a:rPr lang="ru-RU" dirty="0"/>
              <a:t>, </a:t>
            </a:r>
            <a:r>
              <a:rPr lang="ru-RU" dirty="0" err="1"/>
              <a:t>Сирійська</a:t>
            </a:r>
            <a:r>
              <a:rPr lang="ru-RU" dirty="0"/>
              <a:t>, Великий і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Нефуд</a:t>
            </a:r>
            <a:r>
              <a:rPr lang="ru-RU" dirty="0"/>
              <a:t>.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розташоване</a:t>
            </a:r>
            <a:r>
              <a:rPr lang="ru-RU" dirty="0"/>
              <a:t> плато з </a:t>
            </a:r>
            <a:r>
              <a:rPr lang="ru-RU" dirty="0" err="1"/>
              <a:t>пересихаючими</a:t>
            </a:r>
            <a:r>
              <a:rPr lang="ru-RU" dirty="0"/>
              <a:t> </a:t>
            </a:r>
            <a:r>
              <a:rPr lang="ru-RU" dirty="0" err="1"/>
              <a:t>ріками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пісків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оазиси</a:t>
            </a:r>
            <a:r>
              <a:rPr lang="ru-RU" dirty="0"/>
              <a:t>.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40" y="2949024"/>
            <a:ext cx="4370532" cy="2919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221" y="2965411"/>
            <a:ext cx="4776931" cy="29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79321"/>
            <a:ext cx="10353762" cy="970450"/>
          </a:xfrm>
        </p:spPr>
        <p:txBody>
          <a:bodyPr/>
          <a:lstStyle/>
          <a:p>
            <a:r>
              <a:rPr lang="uk-UA" dirty="0" smtClean="0"/>
              <a:t>Саудівська </a:t>
            </a:r>
            <a:r>
              <a:rPr lang="uk-UA" dirty="0"/>
              <a:t>А</a:t>
            </a:r>
            <a:r>
              <a:rPr lang="uk-UA" dirty="0" smtClean="0"/>
              <a:t>равія: населення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349771"/>
            <a:ext cx="10353762" cy="2858024"/>
          </a:xfrm>
        </p:spPr>
        <p:txBody>
          <a:bodyPr/>
          <a:lstStyle/>
          <a:p>
            <a:pPr marL="36900" indent="0">
              <a:buNone/>
            </a:pPr>
            <a:r>
              <a:rPr lang="ru-RU" dirty="0"/>
              <a:t>У 2020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Саудівської</a:t>
            </a:r>
            <a:r>
              <a:rPr lang="ru-RU" dirty="0"/>
              <a:t> </a:t>
            </a:r>
            <a:r>
              <a:rPr lang="ru-RU" dirty="0" err="1"/>
              <a:t>Аравії</a:t>
            </a:r>
            <a:r>
              <a:rPr lang="ru-RU" dirty="0"/>
              <a:t> </a:t>
            </a:r>
            <a:r>
              <a:rPr lang="ru-RU" dirty="0" err="1"/>
              <a:t>збільшиться</a:t>
            </a:r>
            <a:r>
              <a:rPr lang="ru-RU" dirty="0"/>
              <a:t> на 809 805 </a:t>
            </a:r>
            <a:r>
              <a:rPr lang="ru-RU" dirty="0" err="1"/>
              <a:t>осіб</a:t>
            </a:r>
            <a:r>
              <a:rPr lang="ru-RU" dirty="0"/>
              <a:t> і в </a:t>
            </a:r>
            <a:r>
              <a:rPr lang="ru-RU" dirty="0" err="1"/>
              <a:t>кінці</a:t>
            </a:r>
            <a:r>
              <a:rPr lang="ru-RU" dirty="0"/>
              <a:t> року буде </a:t>
            </a:r>
            <a:r>
              <a:rPr lang="ru-RU" dirty="0" err="1"/>
              <a:t>складатиме</a:t>
            </a:r>
            <a:r>
              <a:rPr lang="ru-RU" dirty="0"/>
              <a:t> 35 805 708 </a:t>
            </a:r>
            <a:r>
              <a:rPr lang="ru-RU" dirty="0" err="1"/>
              <a:t>осіб</a:t>
            </a:r>
            <a:r>
              <a:rPr lang="ru-RU" dirty="0"/>
              <a:t>. </a:t>
            </a:r>
            <a:endParaRPr lang="ru-RU" dirty="0" smtClean="0"/>
          </a:p>
          <a:p>
            <a:pPr marL="36900" indent="0">
              <a:buNone/>
            </a:pP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/>
              <a:t>швидко</a:t>
            </a:r>
            <a:r>
              <a:rPr lang="ru-RU" dirty="0"/>
              <a:t> росте - 1-1,5 млн. за </a:t>
            </a:r>
            <a:r>
              <a:rPr lang="ru-RU" dirty="0" err="1"/>
              <a:t>рік</a:t>
            </a:r>
            <a:r>
              <a:rPr lang="ru-RU" dirty="0"/>
              <a:t>. </a:t>
            </a:r>
            <a:endParaRPr lang="ru-RU" dirty="0" smtClean="0"/>
          </a:p>
          <a:p>
            <a:pPr marL="36900" indent="0">
              <a:buNone/>
            </a:pP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молодістю</a:t>
            </a:r>
            <a:r>
              <a:rPr lang="ru-RU" dirty="0"/>
              <a:t>.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становить 18,8 </a:t>
            </a:r>
            <a:r>
              <a:rPr lang="ru-RU" dirty="0" err="1"/>
              <a:t>років</a:t>
            </a:r>
            <a:r>
              <a:rPr lang="ru-RU" dirty="0"/>
              <a:t>. Люди </a:t>
            </a:r>
            <a:r>
              <a:rPr lang="ru-RU" dirty="0" err="1"/>
              <a:t>віком</a:t>
            </a:r>
            <a:r>
              <a:rPr lang="ru-RU" dirty="0"/>
              <a:t> до 14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43 %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у </a:t>
            </a:r>
            <a:r>
              <a:rPr lang="ru-RU" dirty="0" err="1"/>
              <a:t>віці</a:t>
            </a:r>
            <a:r>
              <a:rPr lang="ru-RU" dirty="0"/>
              <a:t> 15-59 </a:t>
            </a:r>
            <a:r>
              <a:rPr lang="ru-RU" dirty="0" err="1"/>
              <a:t>років</a:t>
            </a:r>
            <a:r>
              <a:rPr lang="ru-RU" dirty="0"/>
              <a:t> - 52 %, 60 </a:t>
            </a:r>
            <a:r>
              <a:rPr lang="ru-RU" dirty="0" err="1"/>
              <a:t>років</a:t>
            </a:r>
            <a:r>
              <a:rPr lang="ru-RU" dirty="0"/>
              <a:t> і старше - 5 %.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72,2 роки.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45 %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834" y="3921882"/>
            <a:ext cx="4653684" cy="26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49382"/>
            <a:ext cx="10353762" cy="970450"/>
          </a:xfrm>
        </p:spPr>
        <p:txBody>
          <a:bodyPr>
            <a:normAutofit/>
          </a:bodyPr>
          <a:lstStyle/>
          <a:p>
            <a:r>
              <a:rPr lang="uk-UA" dirty="0" smtClean="0"/>
              <a:t>СА: рівень економічного розвитку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284487"/>
            <a:ext cx="10353762" cy="4691440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ru-RU" dirty="0" err="1"/>
              <a:t>Саудівська</a:t>
            </a:r>
            <a:r>
              <a:rPr lang="ru-RU" dirty="0"/>
              <a:t> </a:t>
            </a:r>
            <a:r>
              <a:rPr lang="ru-RU" dirty="0" err="1"/>
              <a:t>Аравія</a:t>
            </a:r>
            <a:r>
              <a:rPr lang="ru-RU" dirty="0"/>
              <a:t> — одна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нафтодобувних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: </a:t>
            </a:r>
            <a:r>
              <a:rPr lang="ru-RU" dirty="0" err="1"/>
              <a:t>нафтова</a:t>
            </a:r>
            <a:r>
              <a:rPr lang="ru-RU" dirty="0"/>
              <a:t> і </a:t>
            </a:r>
            <a:r>
              <a:rPr lang="ru-RU" dirty="0" err="1"/>
              <a:t>нафтопереробна</a:t>
            </a:r>
            <a:r>
              <a:rPr lang="ru-RU" dirty="0"/>
              <a:t>, </a:t>
            </a:r>
            <a:r>
              <a:rPr lang="ru-RU" dirty="0" err="1"/>
              <a:t>цементна</a:t>
            </a:r>
            <a:r>
              <a:rPr lang="ru-RU" dirty="0"/>
              <a:t>, </a:t>
            </a:r>
            <a:r>
              <a:rPr lang="ru-RU" dirty="0" err="1"/>
              <a:t>конструкційних</a:t>
            </a:r>
            <a:r>
              <a:rPr lang="ru-RU" dirty="0"/>
              <a:t> м-</a:t>
            </a:r>
            <a:r>
              <a:rPr lang="ru-RU" dirty="0" err="1"/>
              <a:t>лів</a:t>
            </a:r>
            <a:r>
              <a:rPr lang="ru-RU" dirty="0"/>
              <a:t>. </a:t>
            </a:r>
            <a:r>
              <a:rPr lang="ru-RU" dirty="0" err="1"/>
              <a:t>Нафт</a:t>
            </a:r>
            <a:r>
              <a:rPr lang="ru-RU" dirty="0"/>
              <a:t>. </a:t>
            </a:r>
            <a:r>
              <a:rPr lang="ru-RU" dirty="0" err="1"/>
              <a:t>пром-сть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80 % </a:t>
            </a:r>
            <a:r>
              <a:rPr lang="ru-RU" dirty="0" err="1"/>
              <a:t>надходжень</a:t>
            </a:r>
            <a:r>
              <a:rPr lang="ru-RU" dirty="0"/>
              <a:t> в </a:t>
            </a:r>
            <a:r>
              <a:rPr lang="ru-RU" dirty="0" err="1"/>
              <a:t>держ</a:t>
            </a:r>
            <a:r>
              <a:rPr lang="ru-RU" dirty="0"/>
              <a:t>. бюджет і </a:t>
            </a:r>
            <a:r>
              <a:rPr lang="ru-RU" dirty="0" err="1"/>
              <a:t>понад</a:t>
            </a:r>
            <a:r>
              <a:rPr lang="ru-RU" dirty="0"/>
              <a:t> 95 %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.</a:t>
            </a:r>
          </a:p>
          <a:p>
            <a:pPr marL="36900" indent="0">
              <a:buNone/>
            </a:pPr>
            <a:r>
              <a:rPr lang="ru-RU" dirty="0" err="1"/>
              <a:t>Офіційна</a:t>
            </a:r>
            <a:r>
              <a:rPr lang="ru-RU" dirty="0"/>
              <a:t> </a:t>
            </a:r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заробітна</a:t>
            </a:r>
            <a:r>
              <a:rPr lang="ru-RU" dirty="0"/>
              <a:t> плата в </a:t>
            </a:r>
            <a:r>
              <a:rPr lang="ru-RU" dirty="0" err="1"/>
              <a:t>Саудівській</a:t>
            </a:r>
            <a:r>
              <a:rPr lang="ru-RU" dirty="0"/>
              <a:t> </a:t>
            </a:r>
            <a:r>
              <a:rPr lang="ru-RU" dirty="0" err="1"/>
              <a:t>Аравії</a:t>
            </a:r>
            <a:r>
              <a:rPr lang="ru-RU" dirty="0"/>
              <a:t> в 2020 </a:t>
            </a:r>
            <a:r>
              <a:rPr lang="ru-RU" dirty="0" err="1"/>
              <a:t>році</a:t>
            </a:r>
            <a:r>
              <a:rPr lang="ru-RU" dirty="0"/>
              <a:t> становить 3 000 </a:t>
            </a:r>
            <a:r>
              <a:rPr lang="ru-RU" dirty="0" err="1"/>
              <a:t>саудівських</a:t>
            </a:r>
            <a:r>
              <a:rPr lang="ru-RU" dirty="0"/>
              <a:t> </a:t>
            </a:r>
            <a:r>
              <a:rPr lang="ru-RU" dirty="0" err="1"/>
              <a:t>ріалів</a:t>
            </a:r>
            <a:r>
              <a:rPr lang="ru-RU" dirty="0"/>
              <a:t> на </a:t>
            </a:r>
            <a:r>
              <a:rPr lang="ru-RU" dirty="0" err="1"/>
              <a:t>місяць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еквівалентно</a:t>
            </a:r>
            <a:r>
              <a:rPr lang="ru-RU" dirty="0"/>
              <a:t> 800 </a:t>
            </a:r>
            <a:r>
              <a:rPr lang="ru-RU" dirty="0" err="1"/>
              <a:t>доларам</a:t>
            </a:r>
            <a:r>
              <a:rPr lang="ru-RU" dirty="0"/>
              <a:t> США. </a:t>
            </a:r>
          </a:p>
          <a:p>
            <a:pPr marL="36900" indent="0">
              <a:buNone/>
            </a:pPr>
            <a:r>
              <a:rPr lang="ru-RU" dirty="0"/>
              <a:t>За </a:t>
            </a:r>
            <a:r>
              <a:rPr lang="ru-RU" dirty="0" err="1"/>
              <a:t>офіційною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Головного </a:t>
            </a:r>
            <a:r>
              <a:rPr lang="ru-RU" dirty="0" err="1"/>
              <a:t>управління</a:t>
            </a:r>
            <a:r>
              <a:rPr lang="ru-RU" dirty="0"/>
              <a:t> статистики, </a:t>
            </a:r>
            <a:r>
              <a:rPr lang="ru-RU" dirty="0" err="1"/>
              <a:t>середня</a:t>
            </a:r>
            <a:r>
              <a:rPr lang="ru-RU" dirty="0"/>
              <a:t> зарплата в </a:t>
            </a:r>
            <a:r>
              <a:rPr lang="ru-RU" dirty="0" err="1"/>
              <a:t>Саудівській</a:t>
            </a:r>
            <a:r>
              <a:rPr lang="ru-RU" dirty="0"/>
              <a:t> </a:t>
            </a:r>
            <a:r>
              <a:rPr lang="ru-RU" dirty="0" err="1"/>
              <a:t>Аравії</a:t>
            </a:r>
            <a:r>
              <a:rPr lang="ru-RU" dirty="0"/>
              <a:t> в 2020 </a:t>
            </a:r>
            <a:r>
              <a:rPr lang="ru-RU" dirty="0" err="1"/>
              <a:t>році</a:t>
            </a:r>
            <a:r>
              <a:rPr lang="ru-RU" dirty="0"/>
              <a:t> становить 10 238 </a:t>
            </a:r>
            <a:r>
              <a:rPr lang="ru-RU" dirty="0" err="1"/>
              <a:t>саудівських</a:t>
            </a:r>
            <a:r>
              <a:rPr lang="ru-RU" dirty="0"/>
              <a:t> </a:t>
            </a:r>
            <a:r>
              <a:rPr lang="ru-RU" dirty="0" err="1"/>
              <a:t>ріалів</a:t>
            </a:r>
            <a:r>
              <a:rPr lang="ru-RU" dirty="0"/>
              <a:t> на </a:t>
            </a:r>
            <a:r>
              <a:rPr lang="ru-RU" dirty="0" err="1"/>
              <a:t>місяць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поточним</a:t>
            </a:r>
            <a:r>
              <a:rPr lang="ru-RU" dirty="0"/>
              <a:t> курсом </a:t>
            </a:r>
            <a:r>
              <a:rPr lang="ru-RU" dirty="0" err="1"/>
              <a:t>відповідає</a:t>
            </a:r>
            <a:r>
              <a:rPr lang="ru-RU" dirty="0"/>
              <a:t> 2 725 </a:t>
            </a:r>
            <a:r>
              <a:rPr lang="ru-RU" dirty="0" err="1"/>
              <a:t>американським</a:t>
            </a:r>
            <a:r>
              <a:rPr lang="ru-RU" dirty="0"/>
              <a:t> </a:t>
            </a:r>
            <a:r>
              <a:rPr lang="ru-RU" dirty="0" err="1"/>
              <a:t>доларам</a:t>
            </a:r>
            <a:r>
              <a:rPr lang="ru-RU" dirty="0"/>
              <a:t>.</a:t>
            </a:r>
          </a:p>
          <a:p>
            <a:pPr marL="36900" indent="0">
              <a:buNone/>
            </a:pPr>
            <a:r>
              <a:rPr lang="ru-RU" dirty="0" err="1"/>
              <a:t>Традиційним</a:t>
            </a:r>
            <a:r>
              <a:rPr lang="ru-RU" dirty="0"/>
              <a:t> для </a:t>
            </a:r>
            <a:r>
              <a:rPr lang="ru-RU" dirty="0" err="1"/>
              <a:t>Саудівської</a:t>
            </a:r>
            <a:r>
              <a:rPr lang="ru-RU" dirty="0"/>
              <a:t> </a:t>
            </a:r>
            <a:r>
              <a:rPr lang="ru-RU" dirty="0" err="1"/>
              <a:t>Аравії</a:t>
            </a:r>
            <a:r>
              <a:rPr lang="ru-RU" dirty="0"/>
              <a:t> є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фінікової</a:t>
            </a:r>
            <a:r>
              <a:rPr lang="ru-RU" dirty="0"/>
              <a:t> </a:t>
            </a:r>
            <a:r>
              <a:rPr lang="ru-RU" dirty="0" err="1"/>
              <a:t>пальми</a:t>
            </a:r>
            <a:r>
              <a:rPr lang="ru-RU" dirty="0"/>
              <a:t>, </a:t>
            </a:r>
            <a:r>
              <a:rPr lang="ru-RU" dirty="0" err="1"/>
              <a:t>розведенні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, </a:t>
            </a:r>
            <a:r>
              <a:rPr lang="ru-RU" dirty="0" err="1"/>
              <a:t>кіз</a:t>
            </a:r>
            <a:r>
              <a:rPr lang="ru-RU" dirty="0"/>
              <a:t> та </a:t>
            </a:r>
            <a:r>
              <a:rPr lang="ru-RU" dirty="0" err="1"/>
              <a:t>верблюдів</a:t>
            </a:r>
            <a:r>
              <a:rPr lang="ru-RU" dirty="0"/>
              <a:t>.</a:t>
            </a:r>
          </a:p>
          <a:p>
            <a:pPr marL="36900" indent="0">
              <a:buNone/>
            </a:pPr>
            <a:r>
              <a:rPr lang="ru-RU" dirty="0"/>
              <a:t>В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у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 </a:t>
            </a:r>
            <a:r>
              <a:rPr lang="ru-RU" dirty="0" err="1"/>
              <a:t>відбулись</a:t>
            </a:r>
            <a:r>
              <a:rPr lang="ru-RU" dirty="0"/>
              <a:t> </a:t>
            </a:r>
            <a:r>
              <a:rPr lang="ru-RU" dirty="0" err="1"/>
              <a:t>докорінні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приділяє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фермерам.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потреби у </a:t>
            </a:r>
            <a:r>
              <a:rPr lang="ru-RU" dirty="0" err="1"/>
              <a:t>пшениці</a:t>
            </a:r>
            <a:r>
              <a:rPr lang="ru-RU" dirty="0"/>
              <a:t>, </a:t>
            </a:r>
            <a:r>
              <a:rPr lang="ru-RU" dirty="0" err="1"/>
              <a:t>фініках</a:t>
            </a:r>
            <a:r>
              <a:rPr lang="ru-RU" dirty="0"/>
              <a:t>, </a:t>
            </a:r>
            <a:r>
              <a:rPr lang="ru-RU" dirty="0" err="1"/>
              <a:t>овочах</a:t>
            </a:r>
            <a:r>
              <a:rPr lang="ru-RU" dirty="0"/>
              <a:t>, </a:t>
            </a:r>
            <a:r>
              <a:rPr lang="ru-RU" dirty="0" err="1"/>
              <a:t>багатьох</a:t>
            </a:r>
            <a:r>
              <a:rPr lang="ru-RU" dirty="0"/>
              <a:t> фруктах, </a:t>
            </a:r>
            <a:r>
              <a:rPr lang="ru-RU" dirty="0" err="1"/>
              <a:t>молочних</a:t>
            </a:r>
            <a:r>
              <a:rPr lang="ru-RU" dirty="0"/>
              <a:t> продуктах, </a:t>
            </a:r>
            <a:r>
              <a:rPr lang="ru-RU" dirty="0" err="1"/>
              <a:t>яйцях</a:t>
            </a:r>
            <a:r>
              <a:rPr lang="ru-RU" dirty="0"/>
              <a:t>, </a:t>
            </a:r>
            <a:r>
              <a:rPr lang="ru-RU" dirty="0" err="1"/>
              <a:t>курятині</a:t>
            </a:r>
            <a:r>
              <a:rPr lang="ru-RU" dirty="0"/>
              <a:t>, </a:t>
            </a:r>
            <a:r>
              <a:rPr lang="ru-RU" dirty="0" err="1"/>
              <a:t>рибі</a:t>
            </a:r>
            <a:r>
              <a:rPr lang="ru-RU" dirty="0"/>
              <a:t> та креветках. </a:t>
            </a:r>
            <a:r>
              <a:rPr lang="ru-RU" dirty="0" err="1"/>
              <a:t>Надлишки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експортуються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видатним</a:t>
            </a:r>
            <a:r>
              <a:rPr lang="ru-RU" dirty="0"/>
              <a:t> </a:t>
            </a:r>
            <a:r>
              <a:rPr lang="ru-RU" dirty="0" err="1"/>
              <a:t>досягненням</a:t>
            </a:r>
            <a:r>
              <a:rPr lang="ru-RU" dirty="0"/>
              <a:t> для </a:t>
            </a:r>
            <a:r>
              <a:rPr lang="ru-RU" dirty="0" err="1"/>
              <a:t>пустельної</a:t>
            </a:r>
            <a:r>
              <a:rPr lang="ru-RU" dirty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Спільні та відмінні риси обох країн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uk-UA" dirty="0" smtClean="0"/>
          </a:p>
          <a:p>
            <a:pPr marL="36900" indent="0">
              <a:buNone/>
            </a:pPr>
            <a:r>
              <a:rPr lang="uk-UA" dirty="0" smtClean="0"/>
              <a:t>Спільне:</a:t>
            </a:r>
          </a:p>
          <a:p>
            <a:pPr marL="36900" indent="0">
              <a:buNone/>
            </a:pPr>
            <a:endParaRPr lang="uk-UA" dirty="0"/>
          </a:p>
          <a:p>
            <a:pPr marL="36900" indent="0">
              <a:buNone/>
            </a:pPr>
            <a:endParaRPr lang="uk-UA" dirty="0" smtClean="0"/>
          </a:p>
          <a:p>
            <a:pPr marL="36900" indent="0">
              <a:buNone/>
            </a:pPr>
            <a:r>
              <a:rPr lang="uk-UA" dirty="0" smtClean="0"/>
              <a:t>Відмінне:  </a:t>
            </a:r>
            <a:r>
              <a:rPr lang="ru-RU" dirty="0" err="1"/>
              <a:t>ресурсний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, тип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адміністративний</a:t>
            </a:r>
            <a:r>
              <a:rPr lang="ru-RU" dirty="0"/>
              <a:t> </a:t>
            </a:r>
            <a:r>
              <a:rPr lang="ru-RU" dirty="0" err="1"/>
              <a:t>устрій</a:t>
            </a:r>
            <a:r>
              <a:rPr lang="ru-RU" dirty="0"/>
              <a:t>, </a:t>
            </a:r>
            <a:r>
              <a:rPr lang="ru-RU" dirty="0" err="1"/>
              <a:t>економіка</a:t>
            </a:r>
            <a:r>
              <a:rPr lang="ru-RU" dirty="0"/>
              <a:t>, </a:t>
            </a:r>
            <a:r>
              <a:rPr lang="ru-RU" dirty="0" err="1"/>
              <a:t>релігія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1972594"/>
            <a:ext cx="750455" cy="7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2" cy="970450"/>
          </a:xfrm>
        </p:spPr>
        <p:txBody>
          <a:bodyPr/>
          <a:lstStyle/>
          <a:p>
            <a:r>
              <a:rPr lang="uk-UA" dirty="0" smtClean="0"/>
              <a:t>Співпраця між країнами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104" y="1413164"/>
            <a:ext cx="10353762" cy="4535053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dirty="0" err="1"/>
              <a:t>О</a:t>
            </a:r>
            <a:r>
              <a:rPr lang="ru-RU" dirty="0" err="1" smtClean="0"/>
              <a:t>сновними</a:t>
            </a:r>
            <a:r>
              <a:rPr lang="ru-RU" dirty="0" smtClean="0"/>
              <a:t> </a:t>
            </a:r>
            <a:r>
              <a:rPr lang="ru-RU" dirty="0"/>
              <a:t>товарами </a:t>
            </a:r>
            <a:r>
              <a:rPr lang="ru-RU" dirty="0" err="1"/>
              <a:t>українського</a:t>
            </a:r>
            <a:r>
              <a:rPr lang="ru-RU" dirty="0"/>
              <a:t> аграрного </a:t>
            </a:r>
            <a:r>
              <a:rPr lang="ru-RU" dirty="0" err="1"/>
              <a:t>експорту</a:t>
            </a:r>
            <a:r>
              <a:rPr lang="ru-RU" dirty="0"/>
              <a:t> до ринку КСА стали </a:t>
            </a:r>
            <a:r>
              <a:rPr lang="ru-RU" dirty="0" err="1"/>
              <a:t>зернові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рослинні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, </a:t>
            </a:r>
            <a:r>
              <a:rPr lang="ru-RU" dirty="0" err="1"/>
              <a:t>м’ясо</a:t>
            </a:r>
            <a:r>
              <a:rPr lang="ru-RU" dirty="0"/>
              <a:t> та </a:t>
            </a:r>
            <a:r>
              <a:rPr lang="ru-RU" dirty="0" err="1"/>
              <a:t>субпродукти</a:t>
            </a:r>
            <a:r>
              <a:rPr lang="ru-RU" dirty="0"/>
              <a:t>.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на </a:t>
            </a:r>
            <a:r>
              <a:rPr lang="ru-RU" dirty="0" err="1" smtClean="0"/>
              <a:t>сьогодні</a:t>
            </a:r>
            <a:r>
              <a:rPr lang="ru-RU" dirty="0" smtClean="0"/>
              <a:t>, </a:t>
            </a:r>
            <a:r>
              <a:rPr lang="ru-RU" dirty="0"/>
              <a:t>є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яку ми </a:t>
            </a:r>
            <a:r>
              <a:rPr lang="ru-RU" dirty="0" err="1"/>
              <a:t>експортуємо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Королівства</a:t>
            </a:r>
            <a:r>
              <a:rPr lang="ru-RU" dirty="0"/>
              <a:t>:</a:t>
            </a:r>
          </a:p>
          <a:p>
            <a:pPr marL="36900" indent="0">
              <a:buNone/>
            </a:pPr>
            <a:r>
              <a:rPr lang="ru-RU" dirty="0" err="1"/>
              <a:t>Йдеться</a:t>
            </a:r>
            <a:r>
              <a:rPr lang="ru-RU" dirty="0"/>
              <a:t> про мед, </a:t>
            </a:r>
            <a:r>
              <a:rPr lang="ru-RU" dirty="0" err="1"/>
              <a:t>сертифіковану</a:t>
            </a:r>
            <a:r>
              <a:rPr lang="ru-RU" dirty="0"/>
              <a:t> </a:t>
            </a:r>
            <a:r>
              <a:rPr lang="ru-RU" dirty="0" err="1"/>
              <a:t>органічну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, </a:t>
            </a:r>
            <a:r>
              <a:rPr lang="ru-RU" dirty="0" err="1"/>
              <a:t>кондитерські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ягоди</a:t>
            </a:r>
            <a:r>
              <a:rPr lang="ru-RU" dirty="0"/>
              <a:t> та </a:t>
            </a:r>
            <a:r>
              <a:rPr lang="ru-RU" dirty="0" err="1"/>
              <a:t>фрукти</a:t>
            </a:r>
            <a:r>
              <a:rPr lang="ru-RU" dirty="0"/>
              <a:t> і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.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боку, ми </a:t>
            </a:r>
            <a:r>
              <a:rPr lang="ru-RU" dirty="0" err="1"/>
              <a:t>зацікавлені</a:t>
            </a:r>
            <a:r>
              <a:rPr lang="ru-RU" dirty="0"/>
              <a:t> у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імпорту</a:t>
            </a:r>
            <a:r>
              <a:rPr lang="ru-RU" dirty="0"/>
              <a:t> </a:t>
            </a:r>
            <a:r>
              <a:rPr lang="ru-RU" dirty="0" err="1"/>
              <a:t>саудівських</a:t>
            </a:r>
            <a:r>
              <a:rPr lang="ru-RU" dirty="0"/>
              <a:t> </a:t>
            </a:r>
            <a:r>
              <a:rPr lang="ru-RU" dirty="0" err="1"/>
              <a:t>фруктів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 smtClean="0"/>
              <a:t>фініків</a:t>
            </a:r>
            <a:r>
              <a:rPr lang="ru-RU" dirty="0" smtClean="0"/>
              <a:t>.</a:t>
            </a:r>
          </a:p>
          <a:p>
            <a:pPr marL="36900" indent="0">
              <a:buNone/>
            </a:pPr>
            <a:r>
              <a:rPr lang="ru-RU" dirty="0"/>
              <a:t>В 2018-2019 активно </a:t>
            </a:r>
            <a:r>
              <a:rPr lang="ru-RU" dirty="0" err="1"/>
              <a:t>закуповувала</a:t>
            </a:r>
            <a:r>
              <a:rPr lang="ru-RU" dirty="0"/>
              <a:t> в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протитанкові</a:t>
            </a:r>
            <a:r>
              <a:rPr lang="ru-RU" dirty="0"/>
              <a:t> </a:t>
            </a:r>
            <a:r>
              <a:rPr lang="ru-RU" dirty="0" err="1"/>
              <a:t>ракетні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 "</a:t>
            </a:r>
            <a:r>
              <a:rPr lang="ru-RU" dirty="0" err="1"/>
              <a:t>Скіф</a:t>
            </a:r>
            <a:r>
              <a:rPr lang="ru-RU" dirty="0"/>
              <a:t>" та "Корсар". В 2018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</a:t>
            </a:r>
            <a:r>
              <a:rPr lang="ru-RU" dirty="0" err="1"/>
              <a:t>склав</a:t>
            </a:r>
            <a:r>
              <a:rPr lang="ru-RU" dirty="0"/>
              <a:t> $24.2 </a:t>
            </a:r>
            <a:r>
              <a:rPr lang="ru-RU" dirty="0" smtClean="0"/>
              <a:t>млн, </a:t>
            </a:r>
            <a:r>
              <a:rPr lang="ru-RU" dirty="0"/>
              <a:t>а в 2019 - $57.8 млн</a:t>
            </a:r>
            <a:r>
              <a:rPr lang="ru-RU" dirty="0" smtClean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оперативно-</a:t>
            </a:r>
            <a:r>
              <a:rPr lang="ru-RU" dirty="0" err="1"/>
              <a:t>тактичний</a:t>
            </a:r>
            <a:r>
              <a:rPr lang="ru-RU" dirty="0"/>
              <a:t> </a:t>
            </a:r>
            <a:r>
              <a:rPr lang="ru-RU" dirty="0" err="1"/>
              <a:t>ракетний</a:t>
            </a:r>
            <a:r>
              <a:rPr lang="ru-RU" dirty="0"/>
              <a:t> </a:t>
            </a:r>
            <a:r>
              <a:rPr lang="ru-RU" dirty="0" err="1"/>
              <a:t>комплек</a:t>
            </a:r>
            <a:r>
              <a:rPr lang="ru-RU" dirty="0"/>
              <a:t> "Грім-2" на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Саудівської</a:t>
            </a:r>
            <a:r>
              <a:rPr lang="ru-RU" dirty="0"/>
              <a:t> </a:t>
            </a:r>
            <a:r>
              <a:rPr lang="ru-RU" dirty="0" err="1"/>
              <a:t>Аравії</a:t>
            </a:r>
            <a:r>
              <a:rPr lang="ru-RU" dirty="0" smtClean="0"/>
              <a:t>.</a:t>
            </a:r>
          </a:p>
          <a:p>
            <a:pPr marL="36900" indent="0">
              <a:buNone/>
            </a:pPr>
            <a:r>
              <a:rPr lang="ru-RU" dirty="0" err="1"/>
              <a:t>Теперешні</a:t>
            </a:r>
            <a:r>
              <a:rPr lang="ru-RU" dirty="0"/>
              <a:t> </a:t>
            </a:r>
            <a:r>
              <a:rPr lang="ru-RU" dirty="0" err="1"/>
              <a:t>україно-саудівські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охарактеризувати</a:t>
            </a:r>
            <a:r>
              <a:rPr lang="ru-RU" dirty="0"/>
              <a:t> як </a:t>
            </a:r>
            <a:r>
              <a:rPr lang="ru-RU" dirty="0" err="1"/>
              <a:t>гарні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вони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етапі</a:t>
            </a:r>
            <a:r>
              <a:rPr lang="ru-RU" dirty="0"/>
              <a:t> позитивного </a:t>
            </a:r>
            <a:r>
              <a:rPr lang="ru-RU" dirty="0" err="1"/>
              <a:t>зростання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, і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зміцнюються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0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66255"/>
            <a:ext cx="10353762" cy="970450"/>
          </a:xfrm>
        </p:spPr>
        <p:txBody>
          <a:bodyPr/>
          <a:lstStyle/>
          <a:p>
            <a:r>
              <a:rPr lang="uk-UA" dirty="0" smtClean="0"/>
              <a:t>Україна: географічне положення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116" y="3005145"/>
            <a:ext cx="6178575" cy="3432602"/>
          </a:xfrm>
          <a:solidFill>
            <a:srgbClr val="ECF2F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900" indent="0">
              <a:buNone/>
            </a:pPr>
            <a:r>
              <a:rPr lang="uk-UA" dirty="0" smtClean="0"/>
              <a:t>Україна — найбільша держава Європи. </a:t>
            </a:r>
          </a:p>
          <a:p>
            <a:pPr marL="36900" indent="0">
              <a:buNone/>
            </a:pPr>
            <a:r>
              <a:rPr lang="uk-UA" dirty="0" smtClean="0"/>
              <a:t>Площа - 603,7 тис. км </a:t>
            </a:r>
            <a:r>
              <a:rPr lang="uk-UA" dirty="0" err="1" smtClean="0"/>
              <a:t>кв</a:t>
            </a:r>
            <a:r>
              <a:rPr lang="uk-UA" dirty="0" smtClean="0"/>
              <a:t>.</a:t>
            </a:r>
          </a:p>
          <a:p>
            <a:pPr marL="36900" indent="0">
              <a:buNone/>
            </a:pPr>
            <a:r>
              <a:rPr lang="uk-UA" dirty="0" smtClean="0"/>
              <a:t>Держава безпосередньо межує з сімома країнами — Російською Федерацією, Білоруссю, Молдовою, Румунією, Польщею, Угорщиною і Словаччиною. </a:t>
            </a:r>
          </a:p>
          <a:p>
            <a:pPr marL="36900" indent="0">
              <a:buNone/>
            </a:pPr>
            <a:r>
              <a:rPr lang="uk-UA" dirty="0" smtClean="0"/>
              <a:t>Україна має вигідне географічне і геополітичне положення, потужний природно-ресурсний, трудовий і виробничий потенціал, великі можливості для економічного розвитку.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757" y="1136705"/>
            <a:ext cx="4857172" cy="32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452582"/>
            <a:ext cx="10353762" cy="970450"/>
          </a:xfrm>
        </p:spPr>
        <p:txBody>
          <a:bodyPr/>
          <a:lstStyle/>
          <a:p>
            <a:r>
              <a:rPr lang="uk-UA" dirty="0" smtClean="0"/>
              <a:t>Україна: природно-ресурсний потенціал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2710242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dirty="0"/>
              <a:t>До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зараховуються</a:t>
            </a:r>
            <a:r>
              <a:rPr lang="ru-RU" dirty="0"/>
              <a:t> </a:t>
            </a:r>
            <a:r>
              <a:rPr lang="ru-RU" dirty="0" err="1"/>
              <a:t>земельні</a:t>
            </a:r>
            <a:r>
              <a:rPr lang="ru-RU" dirty="0"/>
              <a:t>, </a:t>
            </a:r>
            <a:r>
              <a:rPr lang="ru-RU" dirty="0" err="1"/>
              <a:t>кліматичні</a:t>
            </a:r>
            <a:r>
              <a:rPr lang="ru-RU" dirty="0"/>
              <a:t>, </a:t>
            </a:r>
            <a:r>
              <a:rPr lang="ru-RU" dirty="0" err="1"/>
              <a:t>рекреаційні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рослинний</a:t>
            </a:r>
            <a:r>
              <a:rPr lang="ru-RU" dirty="0"/>
              <a:t> та </a:t>
            </a:r>
            <a:r>
              <a:rPr lang="ru-RU" dirty="0" err="1"/>
              <a:t>тваринний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та </a:t>
            </a:r>
            <a:r>
              <a:rPr lang="ru-RU" dirty="0" err="1"/>
              <a:t>Азовського</a:t>
            </a:r>
            <a:r>
              <a:rPr lang="ru-RU" dirty="0"/>
              <a:t> </a:t>
            </a:r>
            <a:r>
              <a:rPr lang="ru-RU" dirty="0" err="1"/>
              <a:t>морів</a:t>
            </a:r>
            <a:r>
              <a:rPr lang="ru-RU" dirty="0"/>
              <a:t>,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r>
              <a:rPr lang="ru-RU" dirty="0"/>
              <a:t>, </a:t>
            </a:r>
            <a:r>
              <a:rPr lang="ru-RU" dirty="0" err="1"/>
              <a:t>внутрішні</a:t>
            </a:r>
            <a:r>
              <a:rPr lang="ru-RU" dirty="0"/>
              <a:t> води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36900" indent="0">
              <a:buNone/>
            </a:pPr>
            <a:r>
              <a:rPr lang="ru-RU" dirty="0"/>
              <a:t>Запаси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оцінюються</a:t>
            </a:r>
            <a:r>
              <a:rPr lang="ru-RU" dirty="0"/>
              <a:t> </a:t>
            </a:r>
            <a:r>
              <a:rPr lang="ru-RU" dirty="0" err="1"/>
              <a:t>зарубіжними</a:t>
            </a:r>
            <a:r>
              <a:rPr lang="ru-RU" dirty="0"/>
              <a:t> </a:t>
            </a:r>
            <a:r>
              <a:rPr lang="ru-RU" dirty="0" err="1"/>
              <a:t>експертами</a:t>
            </a:r>
            <a:r>
              <a:rPr lang="ru-RU" dirty="0"/>
              <a:t> у 8 </a:t>
            </a:r>
            <a:r>
              <a:rPr lang="ru-RU" dirty="0" err="1"/>
              <a:t>балів</a:t>
            </a:r>
            <a:r>
              <a:rPr lang="ru-RU" dirty="0"/>
              <a:t> за 10-бальною шкалою. </a:t>
            </a:r>
            <a:endParaRPr lang="ru-RU" dirty="0" smtClean="0"/>
          </a:p>
          <a:p>
            <a:pPr marL="36900" indent="0">
              <a:buNone/>
            </a:pPr>
            <a:r>
              <a:rPr lang="ru-RU" dirty="0" smtClean="0"/>
              <a:t>За </a:t>
            </a:r>
            <a:r>
              <a:rPr lang="ru-RU" dirty="0"/>
              <a:t>запасами </a:t>
            </a:r>
            <a:r>
              <a:rPr lang="ru-RU" dirty="0" err="1"/>
              <a:t>нафти</a:t>
            </a:r>
            <a:r>
              <a:rPr lang="ru-RU" dirty="0"/>
              <a:t> та газу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шосте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Норвегії</a:t>
            </a:r>
            <a:r>
              <a:rPr lang="ru-RU" dirty="0"/>
              <a:t>,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, </a:t>
            </a:r>
            <a:r>
              <a:rPr lang="ru-RU" dirty="0" err="1" smtClean="0"/>
              <a:t>Італії</a:t>
            </a:r>
            <a:r>
              <a:rPr lang="ru-RU" dirty="0" smtClean="0"/>
              <a:t> й </a:t>
            </a:r>
            <a:r>
              <a:rPr lang="ru-RU" dirty="0" err="1" smtClean="0"/>
              <a:t>Німеччини</a:t>
            </a:r>
            <a:r>
              <a:rPr lang="ru-RU" dirty="0" smtClean="0"/>
              <a:t>.</a:t>
            </a:r>
            <a:endParaRPr lang="ru-RU" dirty="0"/>
          </a:p>
          <a:p>
            <a:pPr marL="3690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08" y="4290292"/>
            <a:ext cx="3261447" cy="2121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387" y="4306441"/>
            <a:ext cx="3127922" cy="2085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241" y="4290292"/>
            <a:ext cx="2924722" cy="21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922" y="1136074"/>
            <a:ext cx="10353762" cy="472901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забезпеченості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водними</a:t>
            </a:r>
            <a:r>
              <a:rPr lang="ru-RU" dirty="0"/>
              <a:t> ресурсами є </a:t>
            </a:r>
            <a:r>
              <a:rPr lang="ru-RU" dirty="0" err="1"/>
              <a:t>недостатнім</a:t>
            </a:r>
            <a:r>
              <a:rPr lang="ru-RU" dirty="0"/>
              <a:t> і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dirty="0" err="1"/>
              <a:t>річкового</a:t>
            </a:r>
            <a:r>
              <a:rPr lang="ru-RU" dirty="0"/>
              <a:t> стоку,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підземних</a:t>
            </a:r>
            <a:r>
              <a:rPr lang="ru-RU" dirty="0"/>
              <a:t> і </a:t>
            </a:r>
            <a:r>
              <a:rPr lang="ru-RU" dirty="0" err="1"/>
              <a:t>морських</a:t>
            </a:r>
            <a:r>
              <a:rPr lang="ru-RU" dirty="0"/>
              <a:t> вод.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: </a:t>
            </a:r>
            <a:r>
              <a:rPr lang="ru-RU" dirty="0" err="1"/>
              <a:t>Дніпро</a:t>
            </a:r>
            <a:r>
              <a:rPr lang="ru-RU" dirty="0"/>
              <a:t>, </a:t>
            </a:r>
            <a:r>
              <a:rPr lang="ru-RU" dirty="0" err="1"/>
              <a:t>Дністер</a:t>
            </a:r>
            <a:r>
              <a:rPr lang="ru-RU" dirty="0"/>
              <a:t>, </a:t>
            </a:r>
            <a:r>
              <a:rPr lang="ru-RU" dirty="0" err="1"/>
              <a:t>Південний</a:t>
            </a:r>
            <a:r>
              <a:rPr lang="ru-RU" dirty="0"/>
              <a:t> Буг, </a:t>
            </a:r>
            <a:r>
              <a:rPr lang="ru-RU" dirty="0" err="1"/>
              <a:t>Сіверський</a:t>
            </a:r>
            <a:r>
              <a:rPr lang="ru-RU" dirty="0"/>
              <a:t> </a:t>
            </a:r>
            <a:r>
              <a:rPr lang="ru-RU" dirty="0" err="1"/>
              <a:t>Донець</a:t>
            </a:r>
            <a:r>
              <a:rPr lang="ru-RU" dirty="0" smtClean="0"/>
              <a:t>.</a:t>
            </a:r>
          </a:p>
          <a:p>
            <a:pPr marL="36900" indent="0">
              <a:buNone/>
            </a:pPr>
            <a:endParaRPr lang="ru-RU" dirty="0"/>
          </a:p>
          <a:p>
            <a:pPr marL="36900" indent="0">
              <a:buNone/>
            </a:pP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країн</a:t>
            </a:r>
            <a:r>
              <a:rPr lang="ru-RU" dirty="0"/>
              <a:t> з </a:t>
            </a:r>
            <a:r>
              <a:rPr lang="ru-RU" dirty="0" err="1"/>
              <a:t>невисокою</a:t>
            </a:r>
            <a:r>
              <a:rPr lang="ru-RU" dirty="0"/>
              <a:t> </a:t>
            </a:r>
            <a:r>
              <a:rPr lang="ru-RU" dirty="0" err="1"/>
              <a:t>забезпеченістю</a:t>
            </a:r>
            <a:r>
              <a:rPr lang="ru-RU" dirty="0"/>
              <a:t> </a:t>
            </a:r>
            <a:r>
              <a:rPr lang="ru-RU" dirty="0" err="1"/>
              <a:t>лісом</a:t>
            </a:r>
            <a:r>
              <a:rPr lang="ru-RU" dirty="0"/>
              <a:t>.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лісового</a:t>
            </a:r>
            <a:r>
              <a:rPr lang="ru-RU" dirty="0"/>
              <a:t> фонду становить 10, 8 </a:t>
            </a:r>
            <a:r>
              <a:rPr lang="ru-RU" dirty="0" smtClean="0"/>
              <a:t>млн. </a:t>
            </a:r>
            <a:r>
              <a:rPr lang="ru-RU" dirty="0" err="1"/>
              <a:t>Лісистість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становить </a:t>
            </a:r>
            <a:r>
              <a:rPr lang="ru-RU" dirty="0" err="1"/>
              <a:t>всього</a:t>
            </a:r>
            <a:r>
              <a:rPr lang="ru-RU" dirty="0"/>
              <a:t> 15,6%,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 smtClean="0"/>
              <a:t>територіально</a:t>
            </a:r>
            <a:r>
              <a:rPr lang="ru-RU" dirty="0" smtClean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диференційований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43,2% в </a:t>
            </a:r>
            <a:r>
              <a:rPr lang="ru-RU" dirty="0" err="1"/>
              <a:t>Івано-Франківській</a:t>
            </a:r>
            <a:r>
              <a:rPr lang="ru-RU" dirty="0"/>
              <a:t> до 1,8% в </a:t>
            </a:r>
            <a:r>
              <a:rPr lang="ru-RU" dirty="0" err="1"/>
              <a:t>Запорізькій</a:t>
            </a:r>
            <a:r>
              <a:rPr lang="ru-RU" dirty="0" smtClean="0"/>
              <a:t>.</a:t>
            </a:r>
          </a:p>
          <a:p>
            <a:pPr marL="36900" indent="0">
              <a:buNone/>
            </a:pPr>
            <a:endParaRPr lang="ru-RU" dirty="0"/>
          </a:p>
          <a:p>
            <a:pPr marL="36900" indent="0">
              <a:buNone/>
            </a:pPr>
            <a:r>
              <a:rPr lang="ru-RU" dirty="0"/>
              <a:t>З </a:t>
            </a:r>
            <a:r>
              <a:rPr lang="ru-RU" dirty="0" err="1"/>
              <a:t>вищенаведеного</a:t>
            </a:r>
            <a:r>
              <a:rPr lang="ru-RU" dirty="0"/>
              <a:t> 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багата</a:t>
            </a:r>
            <a:r>
              <a:rPr lang="ru-RU" dirty="0"/>
              <a:t> на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: </a:t>
            </a:r>
            <a:r>
              <a:rPr lang="ru-RU" dirty="0" err="1"/>
              <a:t>зокрема</a:t>
            </a:r>
            <a:r>
              <a:rPr lang="ru-RU" dirty="0"/>
              <a:t> на </a:t>
            </a:r>
            <a:r>
              <a:rPr lang="ru-RU" dirty="0" err="1"/>
              <a:t>земельні</a:t>
            </a:r>
            <a:r>
              <a:rPr lang="ru-RU" dirty="0"/>
              <a:t> та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Разом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відчувається</a:t>
            </a:r>
            <a:r>
              <a:rPr lang="ru-RU" dirty="0"/>
              <a:t> </a:t>
            </a:r>
            <a:r>
              <a:rPr lang="ru-RU" dirty="0" err="1"/>
              <a:t>гостра</a:t>
            </a:r>
            <a:r>
              <a:rPr lang="ru-RU" dirty="0"/>
              <a:t> </a:t>
            </a:r>
            <a:r>
              <a:rPr lang="ru-RU" dirty="0" err="1"/>
              <a:t>нестача</a:t>
            </a:r>
            <a:r>
              <a:rPr lang="ru-RU" dirty="0"/>
              <a:t> </a:t>
            </a:r>
            <a:r>
              <a:rPr lang="ru-RU" dirty="0" err="1"/>
              <a:t>паливних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лісових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6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415636"/>
            <a:ext cx="10353762" cy="970450"/>
          </a:xfrm>
        </p:spPr>
        <p:txBody>
          <a:bodyPr/>
          <a:lstStyle/>
          <a:p>
            <a:r>
              <a:rPr lang="uk-UA" dirty="0" smtClean="0"/>
              <a:t>Україна: населення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090" y="1386086"/>
            <a:ext cx="6650183" cy="3195150"/>
          </a:xfrm>
          <a:solidFill>
            <a:srgbClr val="B5A9B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uk-UA" dirty="0" smtClean="0"/>
              <a:t>Згідно з даними на сайті </a:t>
            </a:r>
            <a:r>
              <a:rPr lang="uk-UA" dirty="0" err="1" smtClean="0"/>
              <a:t>Держстату</a:t>
            </a:r>
            <a:r>
              <a:rPr lang="uk-UA" dirty="0" smtClean="0"/>
              <a:t>, населення в Україні, за оцінкою на 1 червня 2020 року, становило 41 млн 785 тис. осіб. </a:t>
            </a:r>
          </a:p>
          <a:p>
            <a:pPr marL="36900" indent="0">
              <a:buNone/>
            </a:pPr>
            <a:r>
              <a:rPr lang="uk-UA" dirty="0" smtClean="0"/>
              <a:t>Чисельність українців стабільно зменшується.</a:t>
            </a:r>
          </a:p>
          <a:p>
            <a:pPr marL="36900" indent="0">
              <a:buNone/>
            </a:pPr>
            <a:r>
              <a:rPr lang="uk-UA" dirty="0" smtClean="0"/>
              <a:t>Залишається суттєвим перевищення кількості померлих над кількістю </a:t>
            </a:r>
            <a:r>
              <a:rPr lang="uk-UA" dirty="0" err="1" smtClean="0"/>
              <a:t>живонароджених</a:t>
            </a:r>
            <a:r>
              <a:rPr lang="uk-UA" dirty="0" smtClean="0"/>
              <a:t>: на 100 померлих - 48 </a:t>
            </a:r>
            <a:r>
              <a:rPr lang="uk-UA" dirty="0" err="1" smtClean="0"/>
              <a:t>живонароджених</a:t>
            </a:r>
            <a:r>
              <a:rPr lang="uk-UA" dirty="0" smtClean="0"/>
              <a:t>. </a:t>
            </a:r>
          </a:p>
          <a:p>
            <a:pPr marL="36900" indent="0">
              <a:buNone/>
            </a:pPr>
            <a:r>
              <a:rPr lang="uk-UA" dirty="0" smtClean="0"/>
              <a:t>Природний приріст населення </a:t>
            </a:r>
            <a:r>
              <a:rPr lang="uk-UA" dirty="0" err="1" smtClean="0"/>
              <a:t>скаладає</a:t>
            </a:r>
            <a:r>
              <a:rPr lang="uk-UA" dirty="0" smtClean="0"/>
              <a:t> — -0,41 % (220-те місце у світі).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15" y="3085262"/>
            <a:ext cx="4820907" cy="32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Україна: рівень економічного розвитку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991069"/>
            <a:ext cx="10353762" cy="3689296"/>
          </a:xfrm>
        </p:spPr>
        <p:txBody>
          <a:bodyPr/>
          <a:lstStyle/>
          <a:p>
            <a:pPr marL="36900" indent="0">
              <a:buNone/>
            </a:pPr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Україїни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ринкова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. Основу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багатогалузева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,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і сфера </a:t>
            </a:r>
            <a:r>
              <a:rPr lang="ru-RU" dirty="0" err="1"/>
              <a:t>послуг</a:t>
            </a:r>
            <a:r>
              <a:rPr lang="ru-RU" dirty="0" smtClean="0"/>
              <a:t>.</a:t>
            </a:r>
            <a:endParaRPr lang="ru-RU" dirty="0"/>
          </a:p>
          <a:p>
            <a:pPr marL="36900" indent="0">
              <a:buNone/>
            </a:pPr>
            <a:r>
              <a:rPr lang="ru-RU" b="1" dirty="0" err="1"/>
              <a:t>Прожитковий</a:t>
            </a:r>
            <a:r>
              <a:rPr lang="ru-RU" b="1" dirty="0"/>
              <a:t> </a:t>
            </a:r>
            <a:r>
              <a:rPr lang="ru-RU" b="1" dirty="0" err="1"/>
              <a:t>мінімум</a:t>
            </a:r>
            <a:r>
              <a:rPr lang="ru-RU" b="1" dirty="0"/>
              <a:t> </a:t>
            </a:r>
            <a:r>
              <a:rPr lang="ru-RU" dirty="0"/>
              <a:t>становить 2027 грн. з 1 </a:t>
            </a:r>
            <a:r>
              <a:rPr lang="ru-RU" dirty="0" err="1"/>
              <a:t>січня</a:t>
            </a:r>
            <a:r>
              <a:rPr lang="ru-RU" dirty="0"/>
              <a:t> 2020 </a:t>
            </a:r>
            <a:r>
              <a:rPr lang="ru-RU" dirty="0" smtClean="0"/>
              <a:t>року</a:t>
            </a:r>
            <a:r>
              <a:rPr lang="ru-RU" dirty="0"/>
              <a:t>.</a:t>
            </a:r>
          </a:p>
          <a:p>
            <a:pPr marL="36900" indent="0">
              <a:buNone/>
            </a:pPr>
            <a:r>
              <a:rPr lang="ru-RU" dirty="0" err="1"/>
              <a:t>Наразі</a:t>
            </a:r>
            <a:r>
              <a:rPr lang="ru-RU" dirty="0"/>
              <a:t> </a:t>
            </a:r>
            <a:r>
              <a:rPr lang="ru-RU" dirty="0" err="1"/>
              <a:t>місячна</a:t>
            </a:r>
            <a:r>
              <a:rPr lang="ru-RU" dirty="0"/>
              <a:t> </a:t>
            </a:r>
            <a:r>
              <a:rPr lang="ru-RU" b="1" dirty="0" err="1"/>
              <a:t>мінімальна</a:t>
            </a:r>
            <a:r>
              <a:rPr lang="ru-RU" b="1" dirty="0"/>
              <a:t> зарплата </a:t>
            </a: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4723 </a:t>
            </a:r>
            <a:r>
              <a:rPr lang="ru-RU" dirty="0" err="1"/>
              <a:t>грн</a:t>
            </a:r>
            <a:r>
              <a:rPr lang="ru-RU" dirty="0" smtClean="0"/>
              <a:t>.,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еквівалентно</a:t>
            </a:r>
            <a:r>
              <a:rPr lang="ru-RU" dirty="0"/>
              <a:t> 192$ (за курсом НБУ на 20.01.2020).</a:t>
            </a:r>
          </a:p>
          <a:p>
            <a:pPr marL="36900" indent="0">
              <a:buNone/>
            </a:pPr>
            <a:r>
              <a:rPr lang="ru-RU" b="1" dirty="0" err="1"/>
              <a:t>Середньомісячна</a:t>
            </a:r>
            <a:r>
              <a:rPr lang="ru-RU" b="1" dirty="0"/>
              <a:t> зарплата </a:t>
            </a: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у </a:t>
            </a:r>
            <a:r>
              <a:rPr lang="ru-RU" dirty="0" err="1"/>
              <a:t>листопаді</a:t>
            </a:r>
            <a:r>
              <a:rPr lang="ru-RU" dirty="0"/>
              <a:t> 2019 становила 10679 </a:t>
            </a:r>
            <a:r>
              <a:rPr lang="ru-RU" dirty="0" err="1"/>
              <a:t>гривень</a:t>
            </a:r>
            <a:r>
              <a:rPr lang="ru-RU" dirty="0"/>
              <a:t> (440$ за курсом НБУ на 20.01.2020), </a:t>
            </a:r>
            <a:r>
              <a:rPr lang="ru-RU" dirty="0" err="1"/>
              <a:t>що</a:t>
            </a:r>
            <a:r>
              <a:rPr lang="ru-RU" dirty="0"/>
              <a:t> на 19,7 %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відповідному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 2018 року.</a:t>
            </a:r>
          </a:p>
          <a:p>
            <a:pPr marL="369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4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88" y="4054764"/>
            <a:ext cx="2357055" cy="28032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340" y="1514764"/>
            <a:ext cx="10353762" cy="409170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dirty="0" err="1"/>
              <a:t>Господарський</a:t>
            </a:r>
            <a:r>
              <a:rPr lang="ru-RU" dirty="0"/>
              <a:t> комплекс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як </a:t>
            </a:r>
            <a:r>
              <a:rPr lang="ru-RU" dirty="0" err="1"/>
              <a:t>важке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, </a:t>
            </a:r>
            <a:r>
              <a:rPr lang="ru-RU" dirty="0" err="1"/>
              <a:t>чорна</a:t>
            </a:r>
            <a:r>
              <a:rPr lang="ru-RU" dirty="0"/>
              <a:t> та </a:t>
            </a:r>
            <a:r>
              <a:rPr lang="ru-RU" dirty="0" err="1"/>
              <a:t>кольорова</a:t>
            </a:r>
            <a:r>
              <a:rPr lang="ru-RU" dirty="0"/>
              <a:t> </a:t>
            </a:r>
            <a:r>
              <a:rPr lang="ru-RU" dirty="0" err="1"/>
              <a:t>металургія</a:t>
            </a:r>
            <a:r>
              <a:rPr lang="ru-RU" dirty="0"/>
              <a:t>, </a:t>
            </a:r>
            <a:r>
              <a:rPr lang="ru-RU" dirty="0" err="1"/>
              <a:t>суднобудування</a:t>
            </a:r>
            <a:r>
              <a:rPr lang="ru-RU" dirty="0"/>
              <a:t>,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автобусів</a:t>
            </a:r>
            <a:r>
              <a:rPr lang="ru-RU" dirty="0"/>
              <a:t>, </a:t>
            </a:r>
            <a:r>
              <a:rPr lang="ru-RU" dirty="0" err="1"/>
              <a:t>легкових</a:t>
            </a:r>
            <a:r>
              <a:rPr lang="ru-RU" dirty="0"/>
              <a:t> та </a:t>
            </a:r>
            <a:r>
              <a:rPr lang="ru-RU" dirty="0" err="1"/>
              <a:t>вантажних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, </a:t>
            </a:r>
            <a:r>
              <a:rPr lang="ru-RU" dirty="0" err="1"/>
              <a:t>тракторів</a:t>
            </a:r>
            <a:r>
              <a:rPr lang="ru-RU" dirty="0"/>
              <a:t> та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тепловозів</a:t>
            </a:r>
            <a:r>
              <a:rPr lang="ru-RU" dirty="0"/>
              <a:t>, </a:t>
            </a:r>
            <a:r>
              <a:rPr lang="ru-RU" dirty="0" err="1"/>
              <a:t>верстатів</a:t>
            </a:r>
            <a:r>
              <a:rPr lang="ru-RU" dirty="0"/>
              <a:t>, </a:t>
            </a:r>
            <a:r>
              <a:rPr lang="ru-RU" dirty="0" err="1"/>
              <a:t>турбін</a:t>
            </a:r>
            <a:r>
              <a:rPr lang="ru-RU" dirty="0"/>
              <a:t>, </a:t>
            </a:r>
            <a:r>
              <a:rPr lang="ru-RU" dirty="0" err="1"/>
              <a:t>авіаційних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 та </a:t>
            </a:r>
            <a:r>
              <a:rPr lang="ru-RU" dirty="0" err="1"/>
              <a:t>літаків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електростанцій</a:t>
            </a:r>
            <a:r>
              <a:rPr lang="ru-RU" dirty="0"/>
              <a:t>, </a:t>
            </a:r>
            <a:r>
              <a:rPr lang="ru-RU" dirty="0" err="1"/>
              <a:t>нафто-газової</a:t>
            </a:r>
            <a:r>
              <a:rPr lang="ru-RU" dirty="0"/>
              <a:t> та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Україна</a:t>
            </a:r>
            <a:r>
              <a:rPr lang="ru-RU" dirty="0"/>
              <a:t> є </a:t>
            </a:r>
            <a:r>
              <a:rPr lang="ru-RU" dirty="0" err="1"/>
              <a:t>потужним</a:t>
            </a:r>
            <a:r>
              <a:rPr lang="ru-RU" dirty="0"/>
              <a:t> </a:t>
            </a:r>
            <a:r>
              <a:rPr lang="ru-RU" dirty="0" err="1"/>
              <a:t>виробником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 smtClean="0"/>
              <a:t>.</a:t>
            </a:r>
          </a:p>
          <a:p>
            <a:pPr marL="36900" indent="0">
              <a:buNone/>
            </a:pPr>
            <a:endParaRPr lang="ru-RU" dirty="0"/>
          </a:p>
          <a:p>
            <a:pPr marL="36900" indent="0">
              <a:buNone/>
            </a:pPr>
            <a:r>
              <a:rPr lang="ru-RU" dirty="0" smtClean="0"/>
              <a:t>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— </a:t>
            </a:r>
            <a:r>
              <a:rPr lang="ru-RU" dirty="0" err="1"/>
              <a:t>рослинництво</a:t>
            </a:r>
            <a:r>
              <a:rPr lang="ru-RU" dirty="0"/>
              <a:t> і </a:t>
            </a:r>
            <a:r>
              <a:rPr lang="ru-RU" dirty="0" err="1"/>
              <a:t>тваринництво</a:t>
            </a:r>
            <a:r>
              <a:rPr lang="ru-RU" dirty="0"/>
              <a:t>. </a:t>
            </a:r>
            <a:r>
              <a:rPr lang="ru-RU" dirty="0" err="1"/>
              <a:t>Україна</a:t>
            </a:r>
            <a:r>
              <a:rPr lang="ru-RU" dirty="0"/>
              <a:t> є </a:t>
            </a:r>
            <a:r>
              <a:rPr lang="ru-RU" dirty="0" err="1"/>
              <a:t>найбільшим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виробником</a:t>
            </a:r>
            <a:r>
              <a:rPr lang="ru-RU" dirty="0"/>
              <a:t> </a:t>
            </a:r>
            <a:r>
              <a:rPr lang="ru-RU" dirty="0" err="1"/>
              <a:t>соняшникової</a:t>
            </a:r>
            <a:r>
              <a:rPr lang="ru-RU" dirty="0"/>
              <a:t> </a:t>
            </a:r>
            <a:r>
              <a:rPr lang="ru-RU" dirty="0" err="1" smtClean="0"/>
              <a:t>олії</a:t>
            </a:r>
            <a:r>
              <a:rPr lang="ru-RU" dirty="0" smtClean="0"/>
              <a:t>, </a:t>
            </a:r>
            <a:r>
              <a:rPr lang="ru-RU" dirty="0"/>
              <a:t>великим </a:t>
            </a:r>
            <a:r>
              <a:rPr lang="ru-RU" dirty="0" err="1"/>
              <a:t>світовим</a:t>
            </a:r>
            <a:r>
              <a:rPr lang="ru-RU" dirty="0"/>
              <a:t> </a:t>
            </a:r>
            <a:r>
              <a:rPr lang="ru-RU" dirty="0" err="1"/>
              <a:t>виробником</a:t>
            </a:r>
            <a:r>
              <a:rPr lang="ru-RU" dirty="0"/>
              <a:t> зерна, </a:t>
            </a:r>
            <a:r>
              <a:rPr lang="ru-RU" dirty="0" err="1"/>
              <a:t>цукру</a:t>
            </a:r>
            <a:r>
              <a:rPr lang="ru-RU" dirty="0"/>
              <a:t>, меду, </a:t>
            </a:r>
            <a:r>
              <a:rPr lang="ru-RU" dirty="0" err="1"/>
              <a:t>яєць</a:t>
            </a:r>
            <a:r>
              <a:rPr lang="ru-RU" dirty="0"/>
              <a:t> та </a:t>
            </a:r>
            <a:r>
              <a:rPr lang="ru-RU" dirty="0" err="1"/>
              <a:t>м'яса</a:t>
            </a:r>
            <a:r>
              <a:rPr lang="ru-RU" dirty="0"/>
              <a:t> </a:t>
            </a:r>
            <a:r>
              <a:rPr lang="ru-RU" dirty="0" err="1"/>
              <a:t>птиці</a:t>
            </a:r>
            <a:r>
              <a:rPr lang="ru-RU" dirty="0"/>
              <a:t> і </a:t>
            </a:r>
            <a:r>
              <a:rPr lang="ru-RU" dirty="0" err="1"/>
              <a:t>майбутнім</a:t>
            </a:r>
            <a:r>
              <a:rPr lang="ru-RU" dirty="0"/>
              <a:t> </a:t>
            </a:r>
            <a:r>
              <a:rPr lang="ru-RU" dirty="0" err="1"/>
              <a:t>глобальним</a:t>
            </a:r>
            <a:r>
              <a:rPr lang="ru-RU" dirty="0"/>
              <a:t> </a:t>
            </a:r>
            <a:r>
              <a:rPr lang="ru-RU" dirty="0" err="1"/>
              <a:t>гравцем</a:t>
            </a:r>
            <a:r>
              <a:rPr lang="ru-RU" dirty="0"/>
              <a:t> на </a:t>
            </a:r>
            <a:r>
              <a:rPr lang="ru-RU" dirty="0" err="1"/>
              <a:t>м'ясному</a:t>
            </a:r>
            <a:r>
              <a:rPr lang="ru-RU" dirty="0"/>
              <a:t> та молочному ринках.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7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92676"/>
            <a:ext cx="10353762" cy="970450"/>
          </a:xfrm>
        </p:spPr>
        <p:txBody>
          <a:bodyPr/>
          <a:lstStyle/>
          <a:p>
            <a:r>
              <a:rPr lang="uk-UA" dirty="0" smtClean="0"/>
              <a:t>Саудівська Аравія: географічне положення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263126"/>
            <a:ext cx="10353762" cy="4058751"/>
          </a:xfrm>
        </p:spPr>
        <p:txBody>
          <a:bodyPr/>
          <a:lstStyle/>
          <a:p>
            <a:pPr marL="36900" indent="0">
              <a:buNone/>
            </a:pPr>
            <a:r>
              <a:rPr lang="ru-RU" dirty="0" err="1"/>
              <a:t>Королівство</a:t>
            </a:r>
            <a:r>
              <a:rPr lang="ru-RU" dirty="0"/>
              <a:t> </a:t>
            </a:r>
            <a:r>
              <a:rPr lang="ru-RU" dirty="0" err="1"/>
              <a:t>Саудівська</a:t>
            </a:r>
            <a:r>
              <a:rPr lang="ru-RU" dirty="0"/>
              <a:t> </a:t>
            </a:r>
            <a:r>
              <a:rPr lang="ru-RU" dirty="0" err="1"/>
              <a:t>Аравія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держава у </a:t>
            </a:r>
            <a:r>
              <a:rPr lang="ru-RU" dirty="0" err="1"/>
              <a:t>Південно</a:t>
            </a:r>
            <a:r>
              <a:rPr lang="ru-RU" dirty="0"/>
              <a:t>-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. </a:t>
            </a:r>
            <a:r>
              <a:rPr lang="ru-RU" dirty="0" err="1"/>
              <a:t>Займає</a:t>
            </a:r>
            <a:r>
              <a:rPr lang="ru-RU" dirty="0"/>
              <a:t> 80 %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Аравійського</a:t>
            </a:r>
            <a:r>
              <a:rPr lang="ru-RU" dirty="0"/>
              <a:t> </a:t>
            </a:r>
            <a:r>
              <a:rPr lang="ru-RU" dirty="0" err="1"/>
              <a:t>півострову</a:t>
            </a:r>
            <a:r>
              <a:rPr lang="ru-RU" dirty="0"/>
              <a:t>. </a:t>
            </a:r>
            <a:r>
              <a:rPr lang="ru-RU" dirty="0" err="1"/>
              <a:t>Омивається</a:t>
            </a:r>
            <a:r>
              <a:rPr lang="ru-RU" dirty="0"/>
              <a:t> </a:t>
            </a:r>
            <a:r>
              <a:rPr lang="ru-RU" dirty="0" err="1"/>
              <a:t>Перською</a:t>
            </a:r>
            <a:r>
              <a:rPr lang="ru-RU" dirty="0"/>
              <a:t> </a:t>
            </a:r>
            <a:r>
              <a:rPr lang="ru-RU" dirty="0" err="1"/>
              <a:t>затокою</a:t>
            </a:r>
            <a:r>
              <a:rPr lang="ru-RU" dirty="0"/>
              <a:t>, </a:t>
            </a:r>
            <a:r>
              <a:rPr lang="ru-RU" dirty="0" err="1"/>
              <a:t>Червоним</a:t>
            </a:r>
            <a:r>
              <a:rPr lang="ru-RU" dirty="0"/>
              <a:t> і </a:t>
            </a:r>
            <a:r>
              <a:rPr lang="ru-RU" dirty="0" err="1"/>
              <a:t>Аравійським</a:t>
            </a:r>
            <a:r>
              <a:rPr lang="ru-RU" dirty="0"/>
              <a:t> морями</a:t>
            </a:r>
            <a:r>
              <a:rPr lang="ru-RU" dirty="0" smtClean="0"/>
              <a:t>.</a:t>
            </a:r>
          </a:p>
          <a:p>
            <a:pPr marL="36900" indent="0">
              <a:buNone/>
            </a:pPr>
            <a:r>
              <a:rPr lang="ru-RU" dirty="0" smtClean="0"/>
              <a:t> </a:t>
            </a:r>
            <a:r>
              <a:rPr lang="ru-RU" dirty="0" err="1"/>
              <a:t>Межує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сімома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: </a:t>
            </a:r>
            <a:r>
              <a:rPr lang="ru-RU" dirty="0" err="1"/>
              <a:t>Йорданією</a:t>
            </a:r>
            <a:r>
              <a:rPr lang="ru-RU" dirty="0"/>
              <a:t>, </a:t>
            </a:r>
            <a:r>
              <a:rPr lang="ru-RU" dirty="0" err="1"/>
              <a:t>Іраком</a:t>
            </a:r>
            <a:r>
              <a:rPr lang="ru-RU" dirty="0"/>
              <a:t>, Кувейтом, Катаром, ОАЕ, Оманом, </a:t>
            </a:r>
            <a:r>
              <a:rPr lang="ru-RU" dirty="0" err="1"/>
              <a:t>Єменом</a:t>
            </a:r>
            <a:r>
              <a:rPr lang="ru-RU" dirty="0"/>
              <a:t>. </a:t>
            </a:r>
            <a:endParaRPr lang="ru-RU" dirty="0" smtClean="0"/>
          </a:p>
          <a:p>
            <a:pPr marL="36900" indent="0">
              <a:buNone/>
            </a:pP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/>
              <a:t>країни</a:t>
            </a:r>
            <a:r>
              <a:rPr lang="ru-RU" dirty="0"/>
              <a:t> становить 2,15 млн. кв. км (14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у три з половиною рази </a:t>
            </a:r>
            <a:r>
              <a:rPr lang="ru-RU" dirty="0" err="1"/>
              <a:t>більше</a:t>
            </a:r>
            <a:r>
              <a:rPr lang="ru-RU" dirty="0"/>
              <a:t> за </a:t>
            </a:r>
            <a:r>
              <a:rPr lang="ru-RU" dirty="0" err="1"/>
              <a:t>площу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066" y="3446578"/>
            <a:ext cx="5095587" cy="32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129" y="2974160"/>
            <a:ext cx="4337871" cy="3883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Саудівська Аравія: ресурсний потенціал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935649"/>
            <a:ext cx="10353762" cy="3550751"/>
          </a:xfrm>
        </p:spPr>
        <p:txBody>
          <a:bodyPr/>
          <a:lstStyle/>
          <a:p>
            <a:pPr marL="36900" indent="0">
              <a:buNone/>
            </a:pP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багата</a:t>
            </a:r>
            <a:r>
              <a:rPr lang="ru-RU" dirty="0"/>
              <a:t> на </a:t>
            </a:r>
            <a:r>
              <a:rPr lang="ru-RU" dirty="0" err="1"/>
              <a:t>нафту</a:t>
            </a:r>
            <a:r>
              <a:rPr lang="ru-RU" dirty="0"/>
              <a:t>, </a:t>
            </a:r>
            <a:r>
              <a:rPr lang="ru-RU" dirty="0" err="1"/>
              <a:t>розвідані</a:t>
            </a:r>
            <a:r>
              <a:rPr lang="ru-RU" dirty="0"/>
              <a:t> запаси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36,5 млрд т (І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20 %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). </a:t>
            </a:r>
            <a:endParaRPr lang="ru-RU" dirty="0" smtClean="0"/>
          </a:p>
          <a:p>
            <a:pPr marL="36900" indent="0">
              <a:buNone/>
            </a:pPr>
            <a:r>
              <a:rPr lang="ru-RU" dirty="0" smtClean="0"/>
              <a:t>За </a:t>
            </a:r>
            <a:r>
              <a:rPr lang="ru-RU" dirty="0"/>
              <a:t>запасами природного газу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п’яте</a:t>
            </a:r>
            <a:r>
              <a:rPr lang="ru-RU" dirty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/>
              <a:t>(8,5 трлн м3),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 є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вапняку</a:t>
            </a:r>
            <a:r>
              <a:rPr lang="ru-RU" dirty="0"/>
              <a:t>, </a:t>
            </a:r>
            <a:r>
              <a:rPr lang="ru-RU" dirty="0" err="1"/>
              <a:t>солі</a:t>
            </a:r>
            <a:r>
              <a:rPr lang="ru-RU" dirty="0"/>
              <a:t>, </a:t>
            </a:r>
            <a:r>
              <a:rPr lang="ru-RU" dirty="0" err="1"/>
              <a:t>глини</a:t>
            </a:r>
            <a:r>
              <a:rPr lang="ru-RU" dirty="0"/>
              <a:t>, </a:t>
            </a:r>
            <a:r>
              <a:rPr lang="ru-RU" dirty="0" err="1"/>
              <a:t>мармуру</a:t>
            </a:r>
            <a:r>
              <a:rPr lang="ru-RU" dirty="0"/>
              <a:t> та </a:t>
            </a:r>
            <a:r>
              <a:rPr lang="ru-RU" dirty="0" err="1"/>
              <a:t>гіпсу</a:t>
            </a:r>
            <a:r>
              <a:rPr lang="ru-RU" dirty="0" smtClean="0"/>
              <a:t>.</a:t>
            </a:r>
          </a:p>
          <a:p>
            <a:pPr marL="36900" indent="0">
              <a:buNone/>
            </a:pPr>
            <a:r>
              <a:rPr lang="ru-RU" dirty="0" err="1"/>
              <a:t>Клімат</a:t>
            </a:r>
            <a:r>
              <a:rPr lang="ru-RU" dirty="0"/>
              <a:t> </a:t>
            </a:r>
            <a:r>
              <a:rPr lang="ru-RU" dirty="0" err="1"/>
              <a:t>тропічний</a:t>
            </a:r>
            <a:r>
              <a:rPr lang="ru-RU" dirty="0"/>
              <a:t> </a:t>
            </a:r>
            <a:r>
              <a:rPr lang="ru-RU" dirty="0" err="1"/>
              <a:t>пустельний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рослинний</a:t>
            </a:r>
            <a:r>
              <a:rPr lang="ru-RU" dirty="0"/>
              <a:t> і </a:t>
            </a:r>
            <a:r>
              <a:rPr lang="ru-RU" dirty="0" err="1"/>
              <a:t>тваринний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пустель</a:t>
            </a:r>
            <a:r>
              <a:rPr lang="ru-RU" dirty="0"/>
              <a:t> і </a:t>
            </a:r>
            <a:r>
              <a:rPr lang="ru-RU" dirty="0" err="1"/>
              <a:t>напівпустель</a:t>
            </a:r>
            <a:r>
              <a:rPr lang="ru-RU" dirty="0"/>
              <a:t>. В </a:t>
            </a:r>
            <a:r>
              <a:rPr lang="ru-RU" dirty="0" err="1"/>
              <a:t>оазах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аравійська</a:t>
            </a:r>
            <a:r>
              <a:rPr lang="ru-RU" dirty="0"/>
              <a:t> </a:t>
            </a:r>
            <a:r>
              <a:rPr lang="ru-RU" dirty="0" err="1"/>
              <a:t>акація</a:t>
            </a:r>
            <a:r>
              <a:rPr lang="ru-RU" dirty="0"/>
              <a:t>, </a:t>
            </a:r>
            <a:r>
              <a:rPr lang="ru-RU" dirty="0" err="1"/>
              <a:t>фінікова</a:t>
            </a:r>
            <a:r>
              <a:rPr lang="ru-RU" dirty="0"/>
              <a:t> пальма, </a:t>
            </a:r>
            <a:r>
              <a:rPr lang="ru-RU" dirty="0" err="1"/>
              <a:t>фруктові</a:t>
            </a:r>
            <a:r>
              <a:rPr lang="ru-RU" dirty="0"/>
              <a:t> дерева. </a:t>
            </a:r>
            <a:r>
              <a:rPr lang="ru-RU" dirty="0" err="1"/>
              <a:t>Лісистість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0,5 %.</a:t>
            </a:r>
          </a:p>
          <a:p>
            <a:pPr marL="36900" indent="0">
              <a:buNone/>
            </a:pPr>
            <a:r>
              <a:rPr lang="ru-RU" dirty="0" err="1" smtClean="0"/>
              <a:t>Ґрунти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пустельні</a:t>
            </a:r>
            <a:r>
              <a:rPr lang="ru-RU" dirty="0"/>
              <a:t>, на </a:t>
            </a:r>
            <a:r>
              <a:rPr lang="ru-RU" dirty="0" err="1"/>
              <a:t>півночі</a:t>
            </a:r>
            <a:r>
              <a:rPr lang="ru-RU" dirty="0"/>
              <a:t> - </a:t>
            </a:r>
            <a:r>
              <a:rPr lang="ru-RU" dirty="0" err="1"/>
              <a:t>субтропічні</a:t>
            </a:r>
            <a:r>
              <a:rPr lang="ru-RU" dirty="0"/>
              <a:t> </a:t>
            </a:r>
            <a:r>
              <a:rPr lang="ru-RU" dirty="0" err="1"/>
              <a:t>сіроземи</a:t>
            </a:r>
            <a:r>
              <a:rPr lang="ru-RU" dirty="0"/>
              <a:t>, у </a:t>
            </a:r>
            <a:r>
              <a:rPr lang="ru-RU" dirty="0" err="1"/>
              <a:t>зниженнях</a:t>
            </a:r>
            <a:r>
              <a:rPr lang="ru-RU" dirty="0"/>
              <a:t> - солончаки й </a:t>
            </a:r>
            <a:r>
              <a:rPr lang="ru-RU" dirty="0" err="1"/>
              <a:t>лучно-солончакові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.</a:t>
            </a:r>
          </a:p>
          <a:p>
            <a:pPr marL="369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229</TotalTime>
  <Words>1171</Words>
  <Application>Microsoft Office PowerPoint</Application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Calisto MT</vt:lpstr>
      <vt:lpstr>Trebuchet MS</vt:lpstr>
      <vt:lpstr>Wingdings 2</vt:lpstr>
      <vt:lpstr>Сланец</vt:lpstr>
      <vt:lpstr>Взаємовідносини між Україною і Саудівською Аравією</vt:lpstr>
      <vt:lpstr>Україна: географічне положення</vt:lpstr>
      <vt:lpstr>Україна: природно-ресурсний потенціал</vt:lpstr>
      <vt:lpstr>Презентация PowerPoint</vt:lpstr>
      <vt:lpstr>Україна: населення</vt:lpstr>
      <vt:lpstr>Україна: рівень економічного розвитку</vt:lpstr>
      <vt:lpstr>Презентация PowerPoint</vt:lpstr>
      <vt:lpstr>Саудівська Аравія: географічне положення</vt:lpstr>
      <vt:lpstr>Саудівська Аравія: ресурсний потенціал</vt:lpstr>
      <vt:lpstr>Презентация PowerPoint</vt:lpstr>
      <vt:lpstr>Саудівська Аравія: населення</vt:lpstr>
      <vt:lpstr>СА: рівень економічного розвитку </vt:lpstr>
      <vt:lpstr>Спільні та відмінні риси обох країн</vt:lpstr>
      <vt:lpstr>Співпраця між країнами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Взаємо відносини між Україною і Саудівською Аравією</dc:title>
  <dc:creator>Пользователь</dc:creator>
  <cp:lastModifiedBy>Пользователь</cp:lastModifiedBy>
  <cp:revision>15</cp:revision>
  <dcterms:created xsi:type="dcterms:W3CDTF">2020-09-12T17:00:47Z</dcterms:created>
  <dcterms:modified xsi:type="dcterms:W3CDTF">2020-09-14T16:51:53Z</dcterms:modified>
</cp:coreProperties>
</file>