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9" r:id="rId4"/>
    <p:sldId id="314" r:id="rId5"/>
    <p:sldId id="262" r:id="rId6"/>
    <p:sldId id="263" r:id="rId7"/>
    <p:sldId id="266" r:id="rId8"/>
    <p:sldId id="267" r:id="rId9"/>
    <p:sldId id="269" r:id="rId10"/>
    <p:sldId id="270" r:id="rId11"/>
    <p:sldId id="272" r:id="rId12"/>
    <p:sldId id="273" r:id="rId13"/>
    <p:sldId id="274" r:id="rId14"/>
    <p:sldId id="275" r:id="rId15"/>
    <p:sldId id="276" r:id="rId16"/>
    <p:sldId id="277" r:id="rId17"/>
    <p:sldId id="278" r:id="rId18"/>
    <p:sldId id="286" r:id="rId19"/>
    <p:sldId id="287" r:id="rId20"/>
    <p:sldId id="288" r:id="rId21"/>
    <p:sldId id="315" r:id="rId22"/>
    <p:sldId id="316" r:id="rId23"/>
    <p:sldId id="317" r:id="rId24"/>
    <p:sldId id="289" r:id="rId25"/>
    <p:sldId id="290" r:id="rId26"/>
    <p:sldId id="291" r:id="rId27"/>
    <p:sldId id="292" r:id="rId28"/>
    <p:sldId id="293" r:id="rId29"/>
    <p:sldId id="294" r:id="rId30"/>
    <p:sldId id="296" r:id="rId31"/>
    <p:sldId id="297" r:id="rId32"/>
    <p:sldId id="298" r:id="rId33"/>
    <p:sldId id="279" r:id="rId34"/>
    <p:sldId id="280" r:id="rId35"/>
    <p:sldId id="281" r:id="rId36"/>
    <p:sldId id="282" r:id="rId37"/>
    <p:sldId id="284" r:id="rId38"/>
    <p:sldId id="285" r:id="rId39"/>
    <p:sldId id="300" r:id="rId40"/>
    <p:sldId id="301" r:id="rId41"/>
    <p:sldId id="302" r:id="rId42"/>
    <p:sldId id="304" r:id="rId43"/>
    <p:sldId id="306" r:id="rId44"/>
    <p:sldId id="307" r:id="rId45"/>
    <p:sldId id="308" r:id="rId46"/>
    <p:sldId id="309" r:id="rId47"/>
    <p:sldId id="310" r:id="rId48"/>
    <p:sldId id="311" r:id="rId4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862" autoAdjust="0"/>
    <p:restoredTop sz="94660"/>
  </p:normalViewPr>
  <p:slideViewPr>
    <p:cSldViewPr>
      <p:cViewPr varScale="1">
        <p:scale>
          <a:sx n="75" d="100"/>
          <a:sy n="75" d="100"/>
        </p:scale>
        <p:origin x="1316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153F5-103D-4676-9598-3D250C2C1C0C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0F43F35-7570-4D0A-B471-6CB3B1528A27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153F5-103D-4676-9598-3D250C2C1C0C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43F35-7570-4D0A-B471-6CB3B1528A2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153F5-103D-4676-9598-3D250C2C1C0C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43F35-7570-4D0A-B471-6CB3B1528A2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153F5-103D-4676-9598-3D250C2C1C0C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43F35-7570-4D0A-B471-6CB3B1528A2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153F5-103D-4676-9598-3D250C2C1C0C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43F35-7570-4D0A-B471-6CB3B1528A2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153F5-103D-4676-9598-3D250C2C1C0C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43F35-7570-4D0A-B471-6CB3B1528A27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153F5-103D-4676-9598-3D250C2C1C0C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43F35-7570-4D0A-B471-6CB3B1528A27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153F5-103D-4676-9598-3D250C2C1C0C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43F35-7570-4D0A-B471-6CB3B1528A2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153F5-103D-4676-9598-3D250C2C1C0C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43F35-7570-4D0A-B471-6CB3B1528A2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153F5-103D-4676-9598-3D250C2C1C0C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43F35-7570-4D0A-B471-6CB3B1528A2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153F5-103D-4676-9598-3D250C2C1C0C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43F35-7570-4D0A-B471-6CB3B1528A2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C63153F5-103D-4676-9598-3D250C2C1C0C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F0F43F35-7570-4D0A-B471-6CB3B1528A2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412776"/>
            <a:ext cx="7772400" cy="2880320"/>
          </a:xfrm>
        </p:spPr>
        <p:txBody>
          <a:bodyPr>
            <a:normAutofit fontScale="90000"/>
          </a:bodyPr>
          <a:lstStyle/>
          <a:p>
            <a:r>
              <a:rPr lang="uk-UA" sz="4800" b="1" dirty="0">
                <a:effectLst/>
              </a:rPr>
              <a:t>Система управління проектами: цілі, функції, структура елементи.</a:t>
            </a:r>
            <a:endParaRPr lang="ru-RU" sz="4800" b="1" dirty="0"/>
          </a:p>
        </p:txBody>
      </p:sp>
    </p:spTree>
    <p:extLst>
      <p:ext uri="{BB962C8B-B14F-4D97-AF65-F5344CB8AC3E}">
        <p14:creationId xmlns:p14="http://schemas.microsoft.com/office/powerpoint/2010/main" val="7504635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648072"/>
          </a:xfrm>
        </p:spPr>
        <p:txBody>
          <a:bodyPr/>
          <a:lstStyle/>
          <a:p>
            <a:pPr lvl="0" algn="r">
              <a:lnSpc>
                <a:spcPct val="100000"/>
              </a:lnSpc>
            </a:pPr>
            <a:r>
              <a:rPr lang="uk-UA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 Сутність проектної діяльності: </a:t>
            </a:r>
            <a:r>
              <a:rPr lang="uk-UA" sz="20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20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0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uk-UA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основні характеристики, класифікація проектів</a:t>
            </a:r>
            <a:r>
              <a:rPr lang="uk-UA" sz="20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196752"/>
            <a:ext cx="8568952" cy="5256584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Програма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programme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— це сукупність взаємопов’язаних проектів (які виконувались у минулому, тих, які виконуються сьогодні та запланованих), а також комплекс організаційних змін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об’єднаних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загальними цілями і спрямованих на досягнення конкретної комерційної вигоди.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Існує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два типи програм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перший - </a:t>
            </a: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програма операційного типу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якій концепція із самого початку є деякою мірою загальною для всіх заінтересованих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сторін;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другий - </a:t>
            </a: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програма створення або програма перетворення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якій поєднання проектів, що формують програму, зустрічається вперше, або в організації недостатньо досвіду реалізації подібної програми, а її концепція виникла через надзвичайні обставини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682837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92088"/>
          </a:xfrm>
        </p:spPr>
        <p:txBody>
          <a:bodyPr/>
          <a:lstStyle/>
          <a:p>
            <a:pPr lvl="0" algn="r">
              <a:lnSpc>
                <a:spcPct val="100000"/>
              </a:lnSpc>
            </a:pPr>
            <a:r>
              <a:rPr lang="uk-UA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 Сутність проектної діяльності: </a:t>
            </a:r>
            <a:r>
              <a:rPr lang="uk-UA" sz="20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20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0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uk-UA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основні характеристики, класифікація проектів</a:t>
            </a:r>
            <a:r>
              <a:rPr lang="uk-UA" sz="20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Портфель проектів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portfolio projects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— множина проектів, програм та інших робіт, які виконуються у даний час і об’єднані разом з метою ефективного управління для досягнення стратегічних цілей організації; комплекс з одночасно виконуваними проектами і програми, об'єднаних власником портфеля відповідно до його стратегічних завдань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00028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20080"/>
          </a:xfrm>
        </p:spPr>
        <p:txBody>
          <a:bodyPr/>
          <a:lstStyle/>
          <a:p>
            <a:pPr lvl="0" algn="r">
              <a:lnSpc>
                <a:spcPct val="100000"/>
              </a:lnSpc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Сутність проектної діяльності: 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основні характеристики, класифікація проектів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/>
          </a:p>
        </p:txBody>
      </p:sp>
      <p:pic>
        <p:nvPicPr>
          <p:cNvPr id="4" name="Объект 3" descr="C:\Users\Admin\AppData\Local\Temp\FineReader11\media\image2.jpe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67544" y="1124744"/>
            <a:ext cx="8064896" cy="525658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602315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20080"/>
          </a:xfrm>
        </p:spPr>
        <p:txBody>
          <a:bodyPr/>
          <a:lstStyle/>
          <a:p>
            <a:pPr lvl="0" algn="r">
              <a:lnSpc>
                <a:spcPct val="100000"/>
              </a:lnSpc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Сутність проектної діяльності: 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основні характеристики, класифікація проектів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25658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три </a:t>
            </a:r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рівні зрілості суб'єктів </a:t>
            </a:r>
            <a:r>
              <a:rPr lang="uk-UA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господарювання </a:t>
            </a:r>
          </a:p>
          <a:p>
            <a:pPr marL="0" indent="0" algn="ctr">
              <a:buNone/>
            </a:pP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OPM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3):</a:t>
            </a:r>
          </a:p>
          <a:p>
            <a:pPr marL="0" lvl="0" indent="0" algn="just">
              <a:buNone/>
            </a:pPr>
            <a:r>
              <a:rPr lang="uk-UA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управління 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проектами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(PM3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Project Management Maturity Model);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None/>
            </a:pPr>
            <a:r>
              <a:rPr lang="uk-UA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управління 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програмами й проектами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(P2M3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Programme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Project Management Maturity Model);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None/>
            </a:pPr>
            <a:r>
              <a:rPr lang="uk-UA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управління 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портфелями, програмами й проектами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(P3M3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Portfolio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Programme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Project Management Maturity Model).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01731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792088"/>
          </a:xfrm>
        </p:spPr>
        <p:txBody>
          <a:bodyPr>
            <a:normAutofit/>
          </a:bodyPr>
          <a:lstStyle/>
          <a:p>
            <a:pPr lvl="0" algn="r">
              <a:lnSpc>
                <a:spcPct val="100000"/>
              </a:lnSpc>
            </a:pPr>
            <a:r>
              <a:rPr lang="uk-UA" sz="2000" b="1" dirty="0" smtClean="0"/>
              <a:t>2. Управління </a:t>
            </a:r>
            <a:r>
              <a:rPr lang="uk-UA" sz="2000" b="1" dirty="0"/>
              <a:t>проектами </a:t>
            </a:r>
            <a:r>
              <a:rPr lang="uk-UA" sz="2000" b="1" dirty="0" smtClean="0"/>
              <a:t/>
            </a:r>
            <a:br>
              <a:rPr lang="uk-UA" sz="2000" b="1" dirty="0" smtClean="0"/>
            </a:br>
            <a:r>
              <a:rPr lang="uk-UA" sz="2000" b="1" dirty="0" smtClean="0"/>
              <a:t>як </a:t>
            </a:r>
            <a:r>
              <a:rPr lang="uk-UA" sz="2000" b="1" dirty="0"/>
              <a:t>специфічна </a:t>
            </a:r>
            <a:r>
              <a:rPr lang="uk-UA" sz="2000" b="1" dirty="0" smtClean="0"/>
              <a:t>галузь </a:t>
            </a:r>
            <a:r>
              <a:rPr lang="uk-UA" sz="2000" dirty="0" smtClean="0"/>
              <a:t>менеджменту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84576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 проектами </a:t>
            </a:r>
          </a:p>
          <a:p>
            <a:pPr marL="0" indent="0" algn="just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мистецтво керування і координації людських і матеріальних ресурсів упродовж життєвого циклу проекту шляхом застосування системи сучасних методів і техніки управління для досягнення визначених у проекті результатів за складом і обсягом робіт, вартістю, якістю і задоволенням потреб учасників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проекту.  </a:t>
            </a:r>
            <a:r>
              <a:rPr lang="uk-UA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Інститут управління проектами США (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Project Management Institute</a:t>
            </a:r>
            <a:r>
              <a:rPr lang="uk-UA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uk-UA" sz="17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 управлінське завдання із завершення проекту вчасно, у межах встановленого бюджету, відповідно до технічних специфікацій та вимог. Менеджер проекту є відповідальним за досягнення цих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результатів.  </a:t>
            </a:r>
            <a:r>
              <a:rPr lang="uk-UA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Англійська асоціація </a:t>
            </a:r>
            <a:r>
              <a:rPr lang="uk-UA" sz="17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проект-менеджерів</a:t>
            </a:r>
          </a:p>
          <a:p>
            <a:pPr marL="0" indent="0" algn="just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 єдність управлінських завдань, організації, техніки та засобів для реалізації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проекту. </a:t>
            </a:r>
            <a:r>
              <a:rPr lang="en-US" sz="17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DIN </a:t>
            </a:r>
            <a:r>
              <a:rPr lang="uk-UA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69 901, </a:t>
            </a:r>
            <a:r>
              <a:rPr lang="uk-UA" sz="17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Німеччина</a:t>
            </a:r>
            <a:endParaRPr lang="ru-RU" sz="17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18934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720080"/>
          </a:xfrm>
        </p:spPr>
        <p:txBody>
          <a:bodyPr>
            <a:normAutofit/>
          </a:bodyPr>
          <a:lstStyle/>
          <a:p>
            <a:pPr algn="r">
              <a:lnSpc>
                <a:spcPct val="100000"/>
              </a:lnSpc>
            </a:pPr>
            <a:r>
              <a:rPr lang="uk-UA" sz="2000" b="1" dirty="0" smtClean="0"/>
              <a:t>2. Управління проектами </a:t>
            </a:r>
            <a:br>
              <a:rPr lang="uk-UA" sz="2000" b="1" dirty="0" smtClean="0"/>
            </a:br>
            <a:r>
              <a:rPr lang="uk-UA" sz="2000" b="1" dirty="0" smtClean="0"/>
              <a:t>як специфічна галузь </a:t>
            </a:r>
            <a:r>
              <a:rPr lang="uk-UA" sz="2000" dirty="0" smtClean="0"/>
              <a:t>менеджменту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256584"/>
          </a:xfr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uk-UA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 УП </a:t>
            </a:r>
            <a:r>
              <a:rPr lang="uk-UA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залежить </a:t>
            </a:r>
            <a:r>
              <a:rPr lang="uk-UA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від таких основних </a:t>
            </a:r>
            <a:r>
              <a:rPr lang="uk-UA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факторів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spcBef>
                <a:spcPts val="0"/>
              </a:spcBef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масштаби проекту, обсяг робіт, їх вартість;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spcBef>
                <a:spcPts val="0"/>
              </a:spcBef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складність проекту;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spcBef>
                <a:spcPts val="0"/>
              </a:spcBef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 і взаємозв’язки внутрішніх і зовнішніх учасників проекту;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spcBef>
                <a:spcPts val="0"/>
              </a:spcBef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вірогідність змін як у самому проекті, так і в його структурі, умовах, оточенні та у необхідності швидкого реагування на них;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spcBef>
                <a:spcPts val="0"/>
              </a:spcBef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наявність конкурентів;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переконаність вищого керівництва у необхідності спеціальної організаційної структури і особи, яка відповідатиме за загальну роботу над проектом.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48361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648072"/>
          </a:xfrm>
        </p:spPr>
        <p:txBody>
          <a:bodyPr>
            <a:normAutofit fontScale="90000"/>
          </a:bodyPr>
          <a:lstStyle/>
          <a:p>
            <a:pPr algn="r">
              <a:lnSpc>
                <a:spcPct val="100000"/>
              </a:lnSpc>
            </a:pPr>
            <a:r>
              <a:rPr lang="uk-UA" sz="2000" b="1" dirty="0" smtClean="0"/>
              <a:t>2. Управління проектами </a:t>
            </a:r>
            <a:br>
              <a:rPr lang="uk-UA" sz="2000" b="1" dirty="0" smtClean="0"/>
            </a:br>
            <a:r>
              <a:rPr lang="uk-UA" sz="2000" b="1" dirty="0" smtClean="0"/>
              <a:t>як специфічна галузь </a:t>
            </a:r>
            <a:r>
              <a:rPr lang="uk-UA" sz="2000" dirty="0" smtClean="0"/>
              <a:t>менеджменту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uk-UA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складі системи можуть розгортатися наступні органи управління проектом:</a:t>
            </a:r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рада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директорів проекту (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Project Board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  <a:endParaRPr lang="uk-UA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команда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 проектом (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Project Management Team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  <a:endParaRPr lang="uk-UA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проектний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офіс (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Project Office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  <a:endParaRPr lang="uk-UA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офіс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 проектами (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Project Management Office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  <a:endParaRPr lang="uk-UA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технічні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спеціалісти (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Technical Team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  <a:endParaRPr lang="uk-UA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аудиту проекту (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Project Audit team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Project Assurance Team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17218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>
              <a:lnSpc>
                <a:spcPct val="100000"/>
              </a:lnSpc>
            </a:pPr>
            <a:r>
              <a:rPr lang="uk-UA" sz="2000" b="1" dirty="0" smtClean="0"/>
              <a:t>2. Управління проектами </a:t>
            </a:r>
            <a:br>
              <a:rPr lang="uk-UA" sz="2000" b="1" dirty="0" smtClean="0"/>
            </a:br>
            <a:r>
              <a:rPr lang="uk-UA" sz="2000" b="1" dirty="0" smtClean="0"/>
              <a:t>як специфічна галузь </a:t>
            </a:r>
            <a:r>
              <a:rPr lang="uk-UA" sz="2000" dirty="0" smtClean="0"/>
              <a:t>менеджменту</a:t>
            </a:r>
            <a:br>
              <a:rPr lang="uk-UA" sz="2000" dirty="0" smtClean="0"/>
            </a:br>
            <a:r>
              <a:rPr lang="uk-UA" sz="2000" dirty="0" smtClean="0"/>
              <a:t>Відмінності </a:t>
            </a:r>
            <a:r>
              <a:rPr lang="uk-UA" sz="2000" dirty="0"/>
              <a:t>функцій проект-менеджерів від обов'язків функціональних менеджерів</a:t>
            </a:r>
            <a:endParaRPr lang="ru-RU" sz="20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37337660"/>
              </p:ext>
            </p:extLst>
          </p:nvPr>
        </p:nvGraphicFramePr>
        <p:xfrm>
          <a:off x="539552" y="1841341"/>
          <a:ext cx="8136904" cy="453998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0684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84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8716">
                <a:tc>
                  <a:txBody>
                    <a:bodyPr/>
                    <a:lstStyle/>
                    <a:p>
                      <a:pPr indent="-304800" algn="ctr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350" spc="0" dirty="0">
                          <a:effectLst/>
                        </a:rPr>
                        <a:t>Функціональний менеджмент</a:t>
                      </a:r>
                      <a:endParaRPr lang="ru-RU" sz="13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indent="-304800" algn="ctr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350" spc="0">
                          <a:effectLst/>
                        </a:rPr>
                        <a:t>Проектний менеджмент</a:t>
                      </a:r>
                      <a:endParaRPr lang="ru-RU" sz="13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11271"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ts val="1415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Char char="—"/>
                        <a:tabLst>
                          <a:tab pos="227965" algn="l"/>
                        </a:tabLst>
                      </a:pPr>
                      <a:r>
                        <a:rPr lang="uk-UA" sz="1350" u="none" strike="noStrike" spc="0" dirty="0">
                          <a:effectLst/>
                        </a:rPr>
                        <a:t>Відповідальність за підтримання «статус-кво»;</a:t>
                      </a:r>
                      <a:endParaRPr lang="ru-RU" sz="1350" u="none" strike="noStrike" spc="0" dirty="0">
                        <a:effectLst/>
                      </a:endParaRPr>
                    </a:p>
                    <a:p>
                      <a:pPr marL="342900" lvl="0" indent="-342900" algn="l">
                        <a:lnSpc>
                          <a:spcPts val="139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Char char="—"/>
                        <a:tabLst>
                          <a:tab pos="227965" algn="l"/>
                        </a:tabLst>
                      </a:pPr>
                      <a:r>
                        <a:rPr lang="uk-UA" sz="1350" u="none" strike="noStrike" spc="0" dirty="0">
                          <a:effectLst/>
                        </a:rPr>
                        <a:t>Повноваження визначені структурою управління;</a:t>
                      </a:r>
                      <a:endParaRPr lang="ru-RU" sz="1350" u="none" strike="noStrike" spc="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Char char="—"/>
                        <a:tabLst>
                          <a:tab pos="170815" algn="l"/>
                        </a:tabLst>
                      </a:pPr>
                      <a:r>
                        <a:rPr lang="uk-UA" sz="1350" u="none" strike="noStrike" spc="0" dirty="0">
                          <a:effectLst/>
                        </a:rPr>
                        <a:t>Стійке коло завдань;</a:t>
                      </a:r>
                      <a:endParaRPr lang="ru-RU" sz="1350" u="none" strike="noStrike" spc="0" dirty="0">
                        <a:effectLst/>
                      </a:endParaRPr>
                    </a:p>
                    <a:p>
                      <a:pPr marL="342900" lvl="0" indent="-342900" algn="l">
                        <a:lnSpc>
                          <a:spcPts val="13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Char char="—"/>
                        <a:tabLst>
                          <a:tab pos="227965" algn="l"/>
                        </a:tabLst>
                      </a:pPr>
                      <a:r>
                        <a:rPr lang="uk-UA" sz="1350" u="none" strike="noStrike" spc="0" dirty="0">
                          <a:effectLst/>
                        </a:rPr>
                        <a:t>Відповідальність обмежена затверджених функцій;</a:t>
                      </a:r>
                      <a:endParaRPr lang="ru-RU" sz="1350" u="none" strike="noStrike" spc="0" dirty="0">
                        <a:effectLst/>
                      </a:endParaRPr>
                    </a:p>
                    <a:p>
                      <a:pPr marL="342900" lvl="0" indent="-342900" algn="l">
                        <a:lnSpc>
                          <a:spcPts val="13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Char char="—"/>
                        <a:tabLst>
                          <a:tab pos="227965" algn="l"/>
                        </a:tabLst>
                      </a:pPr>
                      <a:r>
                        <a:rPr lang="uk-UA" sz="1350" u="none" strike="noStrike" spc="0" dirty="0">
                          <a:effectLst/>
                        </a:rPr>
                        <a:t>Роботи виконуються в стабільних організаційних структурах;</a:t>
                      </a:r>
                      <a:endParaRPr lang="ru-RU" sz="1350" u="none" strike="noStrike" spc="0" dirty="0">
                        <a:effectLst/>
                      </a:endParaRPr>
                    </a:p>
                    <a:p>
                      <a:pPr marL="342900" lvl="0" indent="-342900" algn="l">
                        <a:lnSpc>
                          <a:spcPts val="1345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Char char="—"/>
                        <a:tabLst>
                          <a:tab pos="227965" algn="l"/>
                        </a:tabLst>
                      </a:pPr>
                      <a:r>
                        <a:rPr lang="uk-UA" sz="1350" u="none" strike="noStrike" spc="0" dirty="0">
                          <a:effectLst/>
                        </a:rPr>
                        <a:t>Коло завдань, що підлягають виконанню, непорушний;</a:t>
                      </a:r>
                      <a:endParaRPr lang="ru-RU" sz="1350" u="none" strike="noStrike" spc="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Char char="—"/>
                        <a:tabLst>
                          <a:tab pos="170815" algn="l"/>
                        </a:tabLst>
                      </a:pPr>
                      <a:r>
                        <a:rPr lang="uk-UA" sz="1350" u="none" strike="noStrike" spc="0" dirty="0">
                          <a:effectLst/>
                        </a:rPr>
                        <a:t>Основне завдання - оптимізація;</a:t>
                      </a:r>
                      <a:endParaRPr lang="ru-RU" sz="1350" u="none" strike="noStrike" spc="0" dirty="0">
                        <a:effectLst/>
                      </a:endParaRPr>
                    </a:p>
                    <a:p>
                      <a:pPr marL="342900" lvl="0" indent="-342900" algn="l">
                        <a:lnSpc>
                          <a:spcPts val="13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Char char="—"/>
                        <a:tabLst>
                          <a:tab pos="231140" algn="l"/>
                        </a:tabLst>
                      </a:pPr>
                      <a:r>
                        <a:rPr lang="uk-UA" sz="1350" u="none" strike="noStrike" spc="0" dirty="0">
                          <a:effectLst/>
                        </a:rPr>
                        <a:t>Успіх визначається досягненням проміжних функціональних результатів;</a:t>
                      </a:r>
                      <a:endParaRPr lang="ru-RU" sz="1350" u="none" strike="noStrike" spc="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Char char="—"/>
                        <a:tabLst>
                          <a:tab pos="170815" algn="l"/>
                        </a:tabLst>
                      </a:pPr>
                      <a:r>
                        <a:rPr lang="uk-UA" sz="1350" u="none" strike="noStrike" spc="0" dirty="0">
                          <a:effectLst/>
                        </a:rPr>
                        <a:t>Обмежена мінливість умов і ситуацій.</a:t>
                      </a:r>
                      <a:endParaRPr lang="ru-RU" sz="1350" u="none" strike="noStrike" spc="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ts val="139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Char char="—"/>
                        <a:tabLst>
                          <a:tab pos="482600" algn="l"/>
                        </a:tabLst>
                      </a:pPr>
                      <a:r>
                        <a:rPr lang="uk-UA" sz="1350" u="none" strike="noStrike" spc="0" dirty="0">
                          <a:effectLst/>
                        </a:rPr>
                        <a:t>Відповідальність за зміни, що виникають;</a:t>
                      </a:r>
                      <a:endParaRPr lang="ru-RU" sz="1350" u="none" strike="noStrike" spc="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Char char="—"/>
                        <a:tabLst>
                          <a:tab pos="228600" algn="l"/>
                        </a:tabLst>
                      </a:pPr>
                      <a:r>
                        <a:rPr lang="uk-UA" sz="1350" u="none" strike="noStrike" spc="0" dirty="0">
                          <a:effectLst/>
                        </a:rPr>
                        <a:t>Невизначеність повноважень;</a:t>
                      </a:r>
                      <a:endParaRPr lang="ru-RU" sz="1350" u="none" strike="noStrike" spc="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Char char="—"/>
                        <a:tabLst>
                          <a:tab pos="228600" algn="l"/>
                        </a:tabLst>
                      </a:pPr>
                      <a:r>
                        <a:rPr lang="uk-UA" sz="1350" u="none" strike="noStrike" spc="0" dirty="0">
                          <a:effectLst/>
                        </a:rPr>
                        <a:t>Постійно змінюється коло завдань;</a:t>
                      </a:r>
                      <a:endParaRPr lang="ru-RU" sz="1350" u="none" strike="noStrike" spc="0" dirty="0">
                        <a:effectLst/>
                      </a:endParaRPr>
                    </a:p>
                    <a:p>
                      <a:pPr marL="342900" lvl="0" indent="-342900" algn="l">
                        <a:lnSpc>
                          <a:spcPts val="139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Char char="—"/>
                        <a:tabLst>
                          <a:tab pos="482600" algn="l"/>
                        </a:tabLst>
                      </a:pPr>
                      <a:r>
                        <a:rPr lang="uk-UA" sz="1350" u="none" strike="noStrike" spc="0" dirty="0">
                          <a:effectLst/>
                        </a:rPr>
                        <a:t>Відповідальність за пакет </a:t>
                      </a:r>
                      <a:r>
                        <a:rPr lang="uk-UA" sz="1350" u="none" strike="noStrike" spc="0" dirty="0" err="1">
                          <a:effectLst/>
                        </a:rPr>
                        <a:t>міжфункціональних</a:t>
                      </a:r>
                      <a:r>
                        <a:rPr lang="uk-UA" sz="1350" u="none" strike="noStrike" spc="0" dirty="0">
                          <a:effectLst/>
                        </a:rPr>
                        <a:t> завдань;</a:t>
                      </a:r>
                      <a:endParaRPr lang="ru-RU" sz="1350" u="none" strike="noStrike" spc="0" dirty="0">
                        <a:effectLst/>
                      </a:endParaRPr>
                    </a:p>
                    <a:p>
                      <a:pPr marL="342900" lvl="0" indent="-342900" algn="l">
                        <a:lnSpc>
                          <a:spcPts val="139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Char char="—"/>
                        <a:tabLst>
                          <a:tab pos="482600" algn="l"/>
                        </a:tabLst>
                      </a:pPr>
                      <a:r>
                        <a:rPr lang="uk-UA" sz="1350" u="none" strike="noStrike" spc="0" dirty="0">
                          <a:effectLst/>
                        </a:rPr>
                        <a:t>Робота в структурах, що діють в межах проектного циклу;</a:t>
                      </a:r>
                      <a:endParaRPr lang="ru-RU" sz="1350" u="none" strike="noStrike" spc="0" dirty="0">
                        <a:effectLst/>
                      </a:endParaRPr>
                    </a:p>
                    <a:p>
                      <a:pPr marL="342900" lvl="0" indent="-342900" algn="l">
                        <a:lnSpc>
                          <a:spcPts val="139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Char char="—"/>
                        <a:tabLst>
                          <a:tab pos="482600" algn="l"/>
                        </a:tabLst>
                      </a:pPr>
                      <a:r>
                        <a:rPr lang="uk-UA" sz="1350" u="none" strike="noStrike" spc="0" dirty="0">
                          <a:effectLst/>
                        </a:rPr>
                        <a:t>Переважання нестандартної (інноваційної) діяльності;</a:t>
                      </a:r>
                      <a:endParaRPr lang="ru-RU" sz="1350" u="none" strike="noStrike" spc="0" dirty="0">
                        <a:effectLst/>
                      </a:endParaRPr>
                    </a:p>
                    <a:p>
                      <a:pPr marL="342900" lvl="0" indent="-342900" algn="l">
                        <a:lnSpc>
                          <a:spcPts val="13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Char char="—"/>
                        <a:tabLst>
                          <a:tab pos="488950" algn="l"/>
                        </a:tabLst>
                      </a:pPr>
                      <a:r>
                        <a:rPr lang="uk-UA" sz="1350" u="none" strike="noStrike" spc="0" dirty="0">
                          <a:effectLst/>
                        </a:rPr>
                        <a:t>Основне завдання - вирішення конфліктів;</a:t>
                      </a:r>
                      <a:endParaRPr lang="ru-RU" sz="1350" u="none" strike="noStrike" spc="0" dirty="0">
                        <a:effectLst/>
                      </a:endParaRPr>
                    </a:p>
                    <a:p>
                      <a:pPr marL="342900" lvl="0" indent="-342900" algn="l">
                        <a:lnSpc>
                          <a:spcPts val="13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Char char="—"/>
                        <a:tabLst>
                          <a:tab pos="485775" algn="l"/>
                        </a:tabLst>
                      </a:pPr>
                      <a:r>
                        <a:rPr lang="uk-UA" sz="1350" u="none" strike="noStrike" spc="0" dirty="0">
                          <a:effectLst/>
                        </a:rPr>
                        <a:t>Успіх визначається досягненням встановлених кінцевих цілей;</a:t>
                      </a:r>
                      <a:endParaRPr lang="ru-RU" sz="1350" u="none" strike="noStrike" spc="0" dirty="0">
                        <a:effectLst/>
                      </a:endParaRPr>
                    </a:p>
                    <a:p>
                      <a:pPr marL="342900" lvl="0" indent="-342900" algn="l">
                        <a:lnSpc>
                          <a:spcPts val="13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Char char="—"/>
                        <a:tabLst>
                          <a:tab pos="482600" algn="l"/>
                        </a:tabLst>
                      </a:pPr>
                      <a:r>
                        <a:rPr lang="uk-UA" sz="1350" u="none" strike="noStrike" spc="0" dirty="0">
                          <a:effectLst/>
                        </a:rPr>
                        <a:t>Невизначеність внутрішньо притаманна діяльності.</a:t>
                      </a:r>
                      <a:endParaRPr lang="ru-RU" sz="1350" u="none" strike="noStrike" spc="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5499192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720080"/>
          </a:xfrm>
        </p:spPr>
        <p:txBody>
          <a:bodyPr>
            <a:normAutofit/>
          </a:bodyPr>
          <a:lstStyle/>
          <a:p>
            <a:pPr algn="r">
              <a:lnSpc>
                <a:spcPct val="100000"/>
              </a:lnSpc>
            </a:pPr>
            <a:r>
              <a:rPr lang="uk-UA" sz="2000" b="1" dirty="0" smtClean="0"/>
              <a:t>2. Управління проектами </a:t>
            </a:r>
            <a:br>
              <a:rPr lang="uk-UA" sz="2000" b="1" dirty="0" smtClean="0"/>
            </a:br>
            <a:r>
              <a:rPr lang="uk-UA" sz="2000" b="1" dirty="0" smtClean="0"/>
              <a:t>як специфічна галузь </a:t>
            </a:r>
            <a:r>
              <a:rPr lang="uk-UA" sz="2000" dirty="0" smtClean="0"/>
              <a:t>менеджменту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25658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uk-UA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 управління проектами</a:t>
            </a:r>
            <a:r>
              <a:rPr lang="uk-UA" sz="3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3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 цілей проекту і проведення його обґрунтування;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виявлення структури проекту;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 необхідних обсягів і джерел фінансування;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підбір виконавців;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підготовка і висновок контрактів;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 термінів виконання;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розроблення графіка реалізації проекту;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розрахунок необхідних ресурсів;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складання кошторису і бюджету проекту;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 за ходом виконання проекту;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моніторинг проекту</a:t>
            </a:r>
            <a:r>
              <a:rPr lang="uk-UA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45595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648072"/>
          </a:xfrm>
        </p:spPr>
        <p:txBody>
          <a:bodyPr>
            <a:normAutofit fontScale="90000"/>
          </a:bodyPr>
          <a:lstStyle/>
          <a:p>
            <a:pPr algn="r">
              <a:lnSpc>
                <a:spcPct val="100000"/>
              </a:lnSpc>
            </a:pPr>
            <a:r>
              <a:rPr lang="uk-UA" sz="2000" b="1" dirty="0" smtClean="0"/>
              <a:t>2. Управління проектами </a:t>
            </a:r>
            <a:br>
              <a:rPr lang="uk-UA" sz="2000" b="1" dirty="0" smtClean="0"/>
            </a:br>
            <a:r>
              <a:rPr lang="uk-UA" sz="2000" b="1" dirty="0" smtClean="0"/>
              <a:t>як специфічна галузь </a:t>
            </a:r>
            <a:r>
              <a:rPr lang="uk-UA" sz="2000" dirty="0" smtClean="0"/>
              <a:t>менеджменту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Причини появи управління проектами: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Підвищуються темпи змін у промисловості, тому управління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проектами - це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один із шляхів досягнення успіху у змаганні зі змінами.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Умови ринку стають більш вибагливими, проекти — масштабнішими і такими, що потребують більшого професіоналізму в управлінні.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Дуже часто діяльність менеджерів пов’язана з виконанням проектів, проте управління проектами відрізняється від іншої управлінської діяльності, вимагаючи спеціальних умінь, інструментів, організаційної структури тощо.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Поглиблюються проблеми інтеграції як різних компаній, так і різних видів діяльності у ході виконання проектів.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69703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lnSpcReduction="10000"/>
          </a:bodyPr>
          <a:lstStyle/>
          <a:p>
            <a:pPr marL="0" lvl="0" indent="0" algn="ctr">
              <a:buNone/>
            </a:pPr>
            <a:r>
              <a:rPr lang="uk-UA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План</a:t>
            </a:r>
          </a:p>
          <a:p>
            <a:pPr marL="0" lvl="0" indent="0" algn="just">
              <a:spcBef>
                <a:spcPts val="0"/>
              </a:spcBef>
              <a:buNone/>
            </a:pP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Сутність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проектної діяльності: поняття, 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 характеристики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класифікація 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проектів.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Управління проектами як специфічна галузь 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менеджменту.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Цілі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процеси та функції в управлінні 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проектами.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Характеристика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моделі управління 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проектами.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5.Оточення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учасники 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проекту.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Життєвий цикл 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проекту.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001729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648072"/>
          </a:xfrm>
        </p:spPr>
        <p:txBody>
          <a:bodyPr>
            <a:normAutofit fontScale="90000"/>
          </a:bodyPr>
          <a:lstStyle/>
          <a:p>
            <a:pPr algn="r">
              <a:lnSpc>
                <a:spcPct val="100000"/>
              </a:lnSpc>
            </a:pPr>
            <a:r>
              <a:rPr lang="uk-UA" sz="2000" b="1" dirty="0" smtClean="0"/>
              <a:t>2. Управління проектами </a:t>
            </a:r>
            <a:br>
              <a:rPr lang="uk-UA" sz="2000" b="1" dirty="0" smtClean="0"/>
            </a:br>
            <a:r>
              <a:rPr lang="uk-UA" sz="2000" b="1" dirty="0" smtClean="0"/>
              <a:t>як специфічна галузь </a:t>
            </a:r>
            <a:r>
              <a:rPr lang="uk-UA" sz="2000" dirty="0" smtClean="0"/>
              <a:t>менеджменту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32859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СХЕМИ УЧАСТІ В УПРАВЛІННІ ПРОЕКТОМ</a:t>
            </a: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buNone/>
            </a:pPr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 </a:t>
            </a: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схема.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проекту виступає представником або агентом замовника й не несе фінансової відповідальності за прийняті рішення. В якості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агента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може виступати кожна організація-учасник проекту. Відповідальність менеджера полягає в координації і управлінні ходом розробки й реалізації проекту. Контрактні відносини встановлюються тільки між агентом і замовником. Основна перевага цієї схеми - об’єктивність менеджменту. Основний недолік - перекладання всього 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 на замовника.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6813954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648072"/>
          </a:xfrm>
        </p:spPr>
        <p:txBody>
          <a:bodyPr/>
          <a:lstStyle/>
          <a:p>
            <a:pPr algn="r">
              <a:lnSpc>
                <a:spcPct val="100000"/>
              </a:lnSpc>
            </a:pPr>
            <a:r>
              <a:rPr lang="uk-UA" sz="2000" b="1" dirty="0"/>
              <a:t>2. Управління проектами </a:t>
            </a:r>
            <a:br>
              <a:rPr lang="uk-UA" sz="2000" b="1" dirty="0"/>
            </a:br>
            <a:r>
              <a:rPr lang="uk-UA" sz="2000" b="1" dirty="0"/>
              <a:t>як специфічна галузь </a:t>
            </a:r>
            <a:r>
              <a:rPr lang="uk-UA" sz="2000" dirty="0"/>
              <a:t>менеджменту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32859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СХЕМИ УЧАСТІ В УПРАВЛІННІ ПРОЕКТОМ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uk-UA" sz="2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Схема </a:t>
            </a:r>
            <a:r>
              <a:rPr lang="uk-UA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розширеного управління.</a:t>
            </a:r>
            <a:r>
              <a:rPr lang="uk-UA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sz="2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 </a:t>
            </a:r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проекту приймає відповідальність за проект у межах фіксованої кошторисної ціни. Він забезпечує управління й координацію етапів проекту відповідно до угоди, що підписується між ним і учасниками проекту в межах фіксованої ціни. У якості менеджера може виступати організація, що не бере участі у проекті. Це, як правило, підрядна, консалтингова, рідше - інжинірингова фірма. У цій схемі </a:t>
            </a:r>
            <a:r>
              <a:rPr lang="uk-UA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ризик покладається на підрядника.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4933482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20080"/>
          </a:xfrm>
        </p:spPr>
        <p:txBody>
          <a:bodyPr/>
          <a:lstStyle/>
          <a:p>
            <a:pPr algn="r">
              <a:lnSpc>
                <a:spcPct val="100000"/>
              </a:lnSpc>
            </a:pPr>
            <a:r>
              <a:rPr lang="uk-UA" sz="2000" b="1" dirty="0"/>
              <a:t>2. Управління проектами </a:t>
            </a:r>
            <a:br>
              <a:rPr lang="uk-UA" sz="2000" b="1" dirty="0"/>
            </a:br>
            <a:r>
              <a:rPr lang="uk-UA" sz="2000" b="1" dirty="0"/>
              <a:t>як специфічна галузь </a:t>
            </a:r>
            <a:r>
              <a:rPr lang="uk-UA" sz="2000" dirty="0"/>
              <a:t>менеджменту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196752"/>
            <a:ext cx="8229600" cy="5112568"/>
          </a:xfrm>
        </p:spPr>
        <p:txBody>
          <a:bodyPr/>
          <a:lstStyle/>
          <a:p>
            <a:pPr marL="0" indent="0" algn="ctr">
              <a:buNone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СХЕМИ УЧАСТІ В УПРАВЛІННІ ПРОЕКТОМ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uk-UA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Схема </a:t>
            </a: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спрощеного управління. (Система «під ключ»)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Ця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схема найчастіше використовується в проектах з будівництва. В якості керівника проекту виступає проектно-будівельна фірма. Відповідальність менеджера визначена у межах оголошеної вартості проекту. Менеджер забезпечує, відповідно до контракту, здачу об’єкта проектування під ключ.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6297692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648072"/>
          </a:xfrm>
        </p:spPr>
        <p:txBody>
          <a:bodyPr/>
          <a:lstStyle/>
          <a:p>
            <a:pPr algn="r">
              <a:lnSpc>
                <a:spcPct val="100000"/>
              </a:lnSpc>
            </a:pPr>
            <a:r>
              <a:rPr lang="uk-UA" sz="2000" b="1" dirty="0"/>
              <a:t>2. Управління проектами </a:t>
            </a:r>
            <a:br>
              <a:rPr lang="uk-UA" sz="2000" b="1" dirty="0"/>
            </a:br>
            <a:r>
              <a:rPr lang="uk-UA" sz="2000" b="1" dirty="0"/>
              <a:t>як специфічна галузь </a:t>
            </a:r>
            <a:r>
              <a:rPr lang="uk-UA" sz="2000" dirty="0"/>
              <a:t>менеджменту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/>
          <a:lstStyle/>
          <a:p>
            <a:pPr marL="0" indent="0" algn="ctr">
              <a:buNone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СХЕМИ УЧАСТІ В УПРАВЛІННІ ПРОЕКТОМ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None/>
            </a:pPr>
            <a:endParaRPr lang="uk-UA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buNone/>
            </a:pPr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Адміністрування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мета адміністрування полягає в тому, що адміністратор проекту приймає на себе обов’язок із забезпечення оперативного управління, вивільняючи час керівнику проекту, але при цьому не знімаючи з нього відповідальності.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79747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648072"/>
          </a:xfrm>
        </p:spPr>
        <p:txBody>
          <a:bodyPr>
            <a:normAutofit fontScale="90000"/>
          </a:bodyPr>
          <a:lstStyle/>
          <a:p>
            <a:pPr algn="r">
              <a:lnSpc>
                <a:spcPct val="100000"/>
              </a:lnSpc>
            </a:pPr>
            <a:r>
              <a:rPr lang="uk-UA" sz="2000" b="1" dirty="0" smtClean="0"/>
              <a:t>2. Управління проектами </a:t>
            </a:r>
            <a:br>
              <a:rPr lang="uk-UA" sz="2000" b="1" dirty="0" smtClean="0"/>
            </a:br>
            <a:r>
              <a:rPr lang="uk-UA" sz="2000" b="1" dirty="0" smtClean="0"/>
              <a:t>як специфічна галузь </a:t>
            </a:r>
            <a:r>
              <a:rPr lang="uk-UA" sz="2000" dirty="0" smtClean="0"/>
              <a:t>менеджменту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 з управління проектами як окрема галузь менеджменту почала формуватися у 50-х роках минулого століття </a:t>
            </a:r>
            <a:endParaRPr 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uk-UA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двох напрямах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одночасно: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сіткового 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планування,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або СРА,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PERT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структуризації,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або С/SСSС (</a:t>
            </a:r>
            <a:r>
              <a:rPr lang="uk-UA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соst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uk-UA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sсhеdulе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control, s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criteria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3563978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432048"/>
          </a:xfrm>
        </p:spPr>
        <p:txBody>
          <a:bodyPr>
            <a:normAutofit fontScale="90000"/>
          </a:bodyPr>
          <a:lstStyle/>
          <a:p>
            <a:pPr algn="r"/>
            <a:r>
              <a:rPr lang="uk-UA" sz="2000" dirty="0" smtClean="0"/>
              <a:t>3. Цілі</a:t>
            </a:r>
            <a:r>
              <a:rPr lang="uk-UA" sz="2000" dirty="0"/>
              <a:t>, процеси та функції в управлінні проектами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/>
          <a:lstStyle/>
          <a:p>
            <a:pPr marL="0" indent="0" algn="ctr">
              <a:buNone/>
            </a:pP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ПІДХОДИ ДО УПРАВЛІННЯ ПРОЕКТАМИ:</a:t>
            </a: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класичний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циклом вирішення проблеми;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життєвим циклом проектного менеджменту.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1750097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432048"/>
          </a:xfrm>
        </p:spPr>
        <p:txBody>
          <a:bodyPr>
            <a:normAutofit fontScale="90000"/>
          </a:bodyPr>
          <a:lstStyle/>
          <a:p>
            <a:pPr algn="r"/>
            <a:r>
              <a:rPr lang="uk-UA" sz="2000" dirty="0" smtClean="0"/>
              <a:t>3. Цілі, процеси та функції в управлінні проектами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547260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Класичний підхід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запропонований Генрі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Файолем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1949 році, представляє п’ять основних функцій менеджменту — чотири безпосередніх і одну інтеграційну. Передбачена наступна реалізація функцій у процесі управління здійсненням проектів: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 обсягу робіт, необхідних	для	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проекту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його цілей;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організацію ресурсів для їх виконання в межах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певного бюджету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строків;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впровадження розробленої програми дій;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 за виконанням плану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 його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коригування	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необхідності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керівництво командою залучених до виконання людей.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9450529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504056"/>
          </a:xfrm>
        </p:spPr>
        <p:txBody>
          <a:bodyPr>
            <a:normAutofit fontScale="90000"/>
          </a:bodyPr>
          <a:lstStyle/>
          <a:p>
            <a:pPr algn="r"/>
            <a:r>
              <a:rPr lang="uk-UA" sz="2000" dirty="0" smtClean="0"/>
              <a:t>3. Цілі, процеси та функції в управлінні проектами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 проектом як циклом вирішення (розв’язання) проблеми</a:t>
            </a:r>
            <a:r>
              <a:rPr lang="uk-UA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виникає як відповідь на наявні проблеми підприємства.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Тоді для його реалізації треба здійснити такі кроки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Перший етап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розробка альтернативних рішень (1—5-й кроки).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Другий етап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прийняття рішення (6-й крок).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Третій етап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впровадження (7—10-й кроки).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860800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504056"/>
          </a:xfrm>
        </p:spPr>
        <p:txBody>
          <a:bodyPr>
            <a:normAutofit fontScale="90000"/>
          </a:bodyPr>
          <a:lstStyle/>
          <a:p>
            <a:pPr algn="r"/>
            <a:r>
              <a:rPr lang="uk-UA" sz="2000" dirty="0" smtClean="0"/>
              <a:t>3. Цілі, процеси та функції в управлінні проектами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Підхід за стадіями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життєвого циклу проектного менеджменту.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Керівники проектів розглядають питання життєвого циклу по-різному, значною мірою на це впливають характер та особливості того чи іншого проекту, його зміст. Відповідно до одного з найпоширеніших підходів 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життєвий цикл розбивають на чотири великі фази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формулювання проекту;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планування;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здійснення;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завершення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86974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432048"/>
          </a:xfrm>
        </p:spPr>
        <p:txBody>
          <a:bodyPr>
            <a:normAutofit fontScale="90000"/>
          </a:bodyPr>
          <a:lstStyle/>
          <a:p>
            <a:pPr algn="r"/>
            <a:r>
              <a:rPr lang="uk-UA" sz="2000" dirty="0" smtClean="0"/>
              <a:t>3. Цілі, процеси та функції в управлінні проектами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472608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Процеси можуть бути розбиті на 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п’ять основних груп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що реалізують різні функції управління: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None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процеси ініціації 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ухвалення рішення про початок виконання проекту;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None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процеси 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 -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 цілей і критеріїв успіху проекту і розробка робочих схем їхнього досягнення;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None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процеси виконання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координація людей та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інших ресурсів для виконання плану;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None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процеси моніторингу і управління 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відповідності плану і виконання проекту поставленим цілям і критеріям успіху та прийняття рішень про необхідність застосування коригувальних впливів, визначення необхідних коригувальних впливів, їхнє узгодження, ствердження і застосування;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None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процеси завершення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формалізація виконання проекту і підведення його до впорядкованого фіналу.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872784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936104"/>
          </a:xfrm>
        </p:spPr>
        <p:txBody>
          <a:bodyPr/>
          <a:lstStyle/>
          <a:p>
            <a:pPr lvl="0" algn="r">
              <a:lnSpc>
                <a:spcPct val="100000"/>
              </a:lnSpc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Сутність проектної діяльності: 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основні характеристики, класифікація проектів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це сукупність цілеспрямованих, послідовно орієнтованих у часі, </a:t>
            </a:r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одноразових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комплексних і нерегулярно повторюваних дій (заходів або робіт), орієнтованих на досягнення кінцевого результату	в 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умовах </a:t>
            </a:r>
            <a:r>
              <a:rPr lang="uk-UA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обмеженості </a:t>
            </a:r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заданості термінів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їх початку і завершення.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325208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504056"/>
          </a:xfrm>
        </p:spPr>
        <p:txBody>
          <a:bodyPr>
            <a:normAutofit fontScale="90000"/>
          </a:bodyPr>
          <a:lstStyle/>
          <a:p>
            <a:pPr algn="r"/>
            <a:r>
              <a:rPr lang="uk-UA" sz="2000" dirty="0" smtClean="0"/>
              <a:t>4. Характеристика </a:t>
            </a:r>
            <a:r>
              <a:rPr lang="uk-UA" sz="2000" dirty="0"/>
              <a:t>моделі управління проектами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Встановлення цілей проекту передбачає дотримання таких </a:t>
            </a: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 проекту повинен бути чітко окреслений (обсяг робіт);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має здійснюватися у визначеному зовнішньому середовищі (учасники);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повинні бути встановлені терміни проекту (строки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algn="just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бюджет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проекту не повинен перевищувати заданої величини (затрати);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 має задовольняти визначеним стандартам (якість);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 мати справу з надійними, гнучкими і стабільними постачальниками і підрядчиками (ресурси).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268288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648072"/>
          </a:xfrm>
        </p:spPr>
        <p:txBody>
          <a:bodyPr>
            <a:normAutofit fontScale="90000"/>
          </a:bodyPr>
          <a:lstStyle/>
          <a:p>
            <a:pPr algn="r">
              <a:lnSpc>
                <a:spcPct val="100000"/>
              </a:lnSpc>
            </a:pPr>
            <a:r>
              <a:rPr lang="uk-UA" sz="2000" dirty="0" smtClean="0"/>
              <a:t>4. Характеристика моделі управління проектами</a:t>
            </a:r>
            <a:br>
              <a:rPr lang="uk-UA" sz="2000" dirty="0" smtClean="0"/>
            </a:br>
            <a:r>
              <a:rPr lang="uk-UA" sz="2000" dirty="0"/>
              <a:t>Модель управління проектом </a:t>
            </a:r>
            <a:endParaRPr lang="ru-RU" sz="2000" dirty="0"/>
          </a:p>
        </p:txBody>
      </p:sp>
      <p:pic>
        <p:nvPicPr>
          <p:cNvPr id="4" name="Объект 3" descr="C:\Users\Admin\AppData\Local\Temp\FineReader11\media\image6.jpe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1520" y="1124744"/>
            <a:ext cx="8568952" cy="532859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4560384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648072"/>
          </a:xfrm>
        </p:spPr>
        <p:txBody>
          <a:bodyPr>
            <a:normAutofit fontScale="90000"/>
          </a:bodyPr>
          <a:lstStyle/>
          <a:p>
            <a:pPr algn="r"/>
            <a:r>
              <a:rPr lang="uk-UA" sz="2000" dirty="0" smtClean="0"/>
              <a:t>4. Характеристика моделі управління проектами</a:t>
            </a:r>
            <a:endParaRPr lang="ru-RU" sz="20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88861647"/>
              </p:ext>
            </p:extLst>
          </p:nvPr>
        </p:nvGraphicFramePr>
        <p:xfrm>
          <a:off x="467544" y="1124746"/>
          <a:ext cx="8208911" cy="540059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898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190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11332">
                <a:tc>
                  <a:txBody>
                    <a:bodyPr/>
                    <a:lstStyle/>
                    <a:p>
                      <a:pPr marL="76200" indent="-304800" algn="l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300" spc="0" dirty="0">
                          <a:effectLst/>
                        </a:rPr>
                        <a:t>ЦІЛІ</a:t>
                      </a:r>
                      <a:endParaRPr lang="ru-RU" sz="1300" dirty="0">
                        <a:effectLst/>
                      </a:endParaRPr>
                    </a:p>
                    <a:p>
                      <a:pPr marL="76200" indent="-304800" algn="l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300" spc="0" dirty="0">
                          <a:effectLst/>
                        </a:rPr>
                        <a:t>Інструмент — контракт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80" marR="6080" marT="0" marB="0"/>
                </a:tc>
                <a:tc>
                  <a:txBody>
                    <a:bodyPr/>
                    <a:lstStyle/>
                    <a:p>
                      <a:pPr indent="-304800" algn="just">
                        <a:lnSpc>
                          <a:spcPts val="1585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300" spc="0">
                          <a:effectLst/>
                        </a:rPr>
                        <a:t>Визначаються вимоги до проекту з огляду на обсяги, витрати, час і якість, а також наголошується, який з них домінує</a:t>
                      </a:r>
                      <a:endParaRPr lang="ru-RU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80" marR="60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1069">
                <a:tc>
                  <a:txBody>
                    <a:bodyPr/>
                    <a:lstStyle/>
                    <a:p>
                      <a:pPr marL="76200" indent="-304800" algn="l">
                        <a:lnSpc>
                          <a:spcPts val="163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300" spc="0" dirty="0">
                          <a:effectLst/>
                        </a:rPr>
                        <a:t>ЩО (обсяг) Інструмент — </a:t>
                      </a:r>
                      <a:r>
                        <a:rPr lang="en-US" sz="1300" spc="0" dirty="0">
                          <a:effectLst/>
                        </a:rPr>
                        <a:t>WBS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80" marR="6080" marT="0" marB="0"/>
                </a:tc>
                <a:tc>
                  <a:txBody>
                    <a:bodyPr/>
                    <a:lstStyle/>
                    <a:p>
                      <a:pPr indent="-304800" algn="just">
                        <a:lnSpc>
                          <a:spcPts val="156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300" spc="0">
                          <a:effectLst/>
                        </a:rPr>
                        <a:t>Визначаються обсяги робіт розробкою робочої структури проекту </a:t>
                      </a:r>
                      <a:r>
                        <a:rPr lang="ru-RU" sz="1300" spc="0">
                          <a:effectLst/>
                        </a:rPr>
                        <a:t>(</a:t>
                      </a:r>
                      <a:r>
                        <a:rPr lang="en-US" sz="1300" spc="0">
                          <a:effectLst/>
                        </a:rPr>
                        <a:t>WBS</a:t>
                      </a:r>
                      <a:r>
                        <a:rPr lang="ru-RU" sz="1300" spc="0">
                          <a:effectLst/>
                        </a:rPr>
                        <a:t>)</a:t>
                      </a:r>
                      <a:endParaRPr lang="ru-RU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80" marR="60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21634">
                <a:tc>
                  <a:txBody>
                    <a:bodyPr/>
                    <a:lstStyle/>
                    <a:p>
                      <a:pPr marL="76200" indent="-304800" algn="l">
                        <a:lnSpc>
                          <a:spcPts val="1585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300" spc="0">
                          <a:effectLst/>
                        </a:rPr>
                        <a:t>ХТО (команда) Інструмент — ОВБ</a:t>
                      </a:r>
                      <a:endParaRPr lang="ru-RU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80" marR="6080" marT="0" marB="0"/>
                </a:tc>
                <a:tc>
                  <a:txBody>
                    <a:bodyPr/>
                    <a:lstStyle/>
                    <a:p>
                      <a:pPr indent="-304800" algn="just">
                        <a:lnSpc>
                          <a:spcPts val="1585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300" spc="0">
                          <a:effectLst/>
                        </a:rPr>
                        <a:t>Призначається керівник і формується команда за допомогою створення організаційної структури </a:t>
                      </a:r>
                      <a:r>
                        <a:rPr lang="ru-RU" sz="1300" spc="0">
                          <a:effectLst/>
                        </a:rPr>
                        <a:t>^</a:t>
                      </a:r>
                      <a:r>
                        <a:rPr lang="en-US" sz="1300" spc="0">
                          <a:effectLst/>
                        </a:rPr>
                        <a:t>BS</a:t>
                      </a:r>
                      <a:r>
                        <a:rPr lang="ru-RU" sz="1300" spc="0">
                          <a:effectLst/>
                        </a:rPr>
                        <a:t>) </a:t>
                      </a:r>
                      <a:r>
                        <a:rPr lang="uk-UA" sz="1300" spc="0">
                          <a:effectLst/>
                        </a:rPr>
                        <a:t>і порівняння вимог проекту зі здібностями виконавців</a:t>
                      </a:r>
                      <a:endParaRPr lang="ru-RU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80" marR="60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18039">
                <a:tc>
                  <a:txBody>
                    <a:bodyPr/>
                    <a:lstStyle/>
                    <a:p>
                      <a:pPr marL="76200" indent="-304800" algn="l">
                        <a:lnSpc>
                          <a:spcPts val="1585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300" spc="0" dirty="0">
                          <a:effectLst/>
                        </a:rPr>
                        <a:t>ХТО ЩО РОБИТЬ</a:t>
                      </a:r>
                      <a:endParaRPr lang="ru-RU" sz="1300" dirty="0">
                        <a:effectLst/>
                      </a:endParaRPr>
                    </a:p>
                    <a:p>
                      <a:pPr marL="76200" indent="-304800" algn="l">
                        <a:lnSpc>
                          <a:spcPts val="1585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300" spc="0" dirty="0">
                          <a:effectLst/>
                        </a:rPr>
                        <a:t>(відповідальність) Інструмент — матриця відповідальності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80" marR="6080" marT="0" marB="0"/>
                </a:tc>
                <a:tc>
                  <a:txBody>
                    <a:bodyPr/>
                    <a:lstStyle/>
                    <a:p>
                      <a:pPr indent="-304800" algn="just">
                        <a:lnSpc>
                          <a:spcPts val="1585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300" spc="0">
                          <a:effectLst/>
                        </a:rPr>
                        <a:t>Створюється матриця відповідальності, в якій роботи закріплюються за виконавцями із визначенням міри відповідальності</a:t>
                      </a:r>
                      <a:endParaRPr lang="ru-RU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80" marR="60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6464">
                <a:tc>
                  <a:txBody>
                    <a:bodyPr/>
                    <a:lstStyle/>
                    <a:p>
                      <a:pPr marL="76200" indent="-304800" algn="l">
                        <a:lnSpc>
                          <a:spcPts val="1585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300" spc="0">
                          <a:effectLst/>
                        </a:rPr>
                        <a:t>ЯК (плани)</a:t>
                      </a:r>
                      <a:endParaRPr lang="ru-RU" sz="1300">
                        <a:effectLst/>
                      </a:endParaRPr>
                    </a:p>
                    <a:p>
                      <a:pPr marL="76200" indent="-304800" algn="l">
                        <a:lnSpc>
                          <a:spcPts val="1585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300" spc="0">
                          <a:effectLst/>
                        </a:rPr>
                        <a:t>Інструменти — сіткові графіки, діаграми Гантта, ресурсні гістограми</a:t>
                      </a:r>
                      <a:endParaRPr lang="ru-RU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80" marR="6080" marT="0" marB="0"/>
                </a:tc>
                <a:tc>
                  <a:txBody>
                    <a:bodyPr/>
                    <a:lstStyle/>
                    <a:p>
                      <a:pPr indent="-304800" algn="just">
                        <a:lnSpc>
                          <a:spcPts val="1585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300" spc="0">
                          <a:effectLst/>
                        </a:rPr>
                        <a:t>Узгоджуються плани виконання проекту щодо встановлених цілей і взаємовідношень робочих елементів</a:t>
                      </a:r>
                      <a:endParaRPr lang="ru-RU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80" marR="60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72060">
                <a:tc>
                  <a:txBody>
                    <a:bodyPr/>
                    <a:lstStyle/>
                    <a:p>
                      <a:pPr marL="76200" indent="-304800" algn="l">
                        <a:lnSpc>
                          <a:spcPts val="1585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300" spc="0">
                          <a:effectLst/>
                        </a:rPr>
                        <a:t>КОЛИ і СКІЛЬКИ</a:t>
                      </a:r>
                      <a:endParaRPr lang="ru-RU" sz="1300">
                        <a:effectLst/>
                      </a:endParaRPr>
                    </a:p>
                    <a:p>
                      <a:pPr marL="76200" indent="-304800" algn="l">
                        <a:lnSpc>
                          <a:spcPts val="1585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300" spc="0">
                          <a:effectLst/>
                        </a:rPr>
                        <a:t>(контроль)</a:t>
                      </a:r>
                      <a:endParaRPr lang="ru-RU" sz="1300">
                        <a:effectLst/>
                      </a:endParaRPr>
                    </a:p>
                    <a:p>
                      <a:pPr marL="76200" indent="-304800" algn="l">
                        <a:lnSpc>
                          <a:spcPts val="1585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300" spc="0">
                          <a:effectLst/>
                        </a:rPr>
                        <a:t>Інструмент — інформаційні та аналітичні звіти, метод скоригованого бюджету</a:t>
                      </a:r>
                      <a:endParaRPr lang="ru-RU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80" marR="6080" marT="0" marB="0"/>
                </a:tc>
                <a:tc>
                  <a:txBody>
                    <a:bodyPr/>
                    <a:lstStyle/>
                    <a:p>
                      <a:pPr indent="-304800" algn="just">
                        <a:lnSpc>
                          <a:spcPts val="1585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300" spc="0" dirty="0">
                          <a:effectLst/>
                        </a:rPr>
                        <a:t>Визначаються документи, які містять інформацію для контролю щодо термінів, обсягів, бюджету шляхом визначення відхилень від плану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80" marR="60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1719216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432048"/>
          </a:xfrm>
        </p:spPr>
        <p:txBody>
          <a:bodyPr/>
          <a:lstStyle/>
          <a:p>
            <a:pPr algn="r"/>
            <a:r>
              <a:rPr lang="uk-UA" sz="2000" dirty="0" smtClean="0"/>
              <a:t>5. Оточення </a:t>
            </a:r>
            <a:r>
              <a:rPr lang="uk-UA" sz="2000" dirty="0"/>
              <a:t>та учасники проекту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Оточення проекту </a:t>
            </a: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Project Environment</a:t>
            </a: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uk-U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сукупність зовнішніх та внутрішніх сил, які сприяють чи заважають досягненню цілей проекту.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085858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432048"/>
          </a:xfrm>
        </p:spPr>
        <p:txBody>
          <a:bodyPr/>
          <a:lstStyle/>
          <a:p>
            <a:pPr algn="r"/>
            <a:r>
              <a:rPr lang="uk-UA" sz="2000" dirty="0" smtClean="0"/>
              <a:t>5. Оточення та учасники проекту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ФАКТОРИ </a:t>
            </a:r>
            <a:r>
              <a:rPr lang="uk-UA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БЛИЖНЬОГО ОТОЧЕННЯ</a:t>
            </a:r>
            <a:r>
              <a:rPr lang="uk-UA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ПРОЕКТУ </a:t>
            </a:r>
          </a:p>
          <a:p>
            <a:pPr algn="just"/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керівництво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підприємства, яке визначає цілі та основні вимоги до проекту. </a:t>
            </a:r>
            <a:endParaRPr lang="uk-UA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структурні підрозділи підприємства, інфраструктура підприємства, </a:t>
            </a:r>
            <a:endParaRPr lang="uk-UA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ставлення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громадських організацій і колективу в цілому. </a:t>
            </a:r>
            <a:endParaRPr lang="uk-UA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Враховуючи 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його «близькість», такий вплив є найрегулярнішим і найсуттєвішим.</a:t>
            </a:r>
            <a:endParaRPr lang="ru-RU" sz="2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061343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504056"/>
          </a:xfrm>
        </p:spPr>
        <p:txBody>
          <a:bodyPr/>
          <a:lstStyle/>
          <a:p>
            <a:pPr algn="r"/>
            <a:r>
              <a:rPr lang="uk-UA" sz="2000" dirty="0" smtClean="0"/>
              <a:t>5. Оточення та учасники проекту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факторів </a:t>
            </a:r>
            <a:r>
              <a:rPr lang="uk-UA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далекого оточення належать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uk-UA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сфери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галузі життєдіяльності суспільства, в яких діє 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організація: ринки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 яких працює 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організація; політика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держави, стан її економіки та науки, особливості законодавства, культурних та природних чинників.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717139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432048"/>
          </a:xfrm>
        </p:spPr>
        <p:txBody>
          <a:bodyPr/>
          <a:lstStyle/>
          <a:p>
            <a:pPr algn="r"/>
            <a:r>
              <a:rPr lang="uk-UA" sz="2000" dirty="0" smtClean="0"/>
              <a:t>5. Оточення та учасники проекту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 ФАКТОРИ:</a:t>
            </a:r>
          </a:p>
          <a:p>
            <a:r>
              <a:rPr lang="uk-U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політичні</a:t>
            </a: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uk-UA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економічні</a:t>
            </a: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uk-UA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соціальні</a:t>
            </a: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uk-UA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правові,</a:t>
            </a:r>
          </a:p>
          <a:p>
            <a:r>
              <a:rPr lang="uk-U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науково-технічні</a:t>
            </a: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uk-UA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природні </a:t>
            </a: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екологічні.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4482013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504056"/>
          </a:xfrm>
        </p:spPr>
        <p:txBody>
          <a:bodyPr/>
          <a:lstStyle/>
          <a:p>
            <a:pPr algn="r"/>
            <a:r>
              <a:rPr lang="uk-UA" sz="2000" dirty="0" smtClean="0"/>
              <a:t>Оточення та учасники проекту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Учасники проекту </a:t>
            </a:r>
            <a:endParaRPr lang="uk-UA" sz="4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 </a:t>
            </a:r>
            <a:r>
              <a:rPr lang="uk-UA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люди або організації, які залучені до виконання проекту, а також ті, хто залежить або зацікавлений у результатах проекту, його успішному виконанні.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817839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432048"/>
          </a:xfrm>
        </p:spPr>
        <p:txBody>
          <a:bodyPr/>
          <a:lstStyle/>
          <a:p>
            <a:pPr algn="r"/>
            <a:r>
              <a:rPr lang="uk-UA" sz="2000" dirty="0" smtClean="0"/>
              <a:t>Оточення та учасники проекту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Згідно з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PMBOK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розрізняють таких учасників проекту: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 (керівник) проекту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Project Manager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особа, відповідальна за управління проектом.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Спонсор (куратор) проекту (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Project Sponsor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особа усередині або поза організацією, що забезпечує фінансові ресурси проекту.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Замовник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Project Customer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особа (організація), яка приймає результати роботи і платить за її виконання.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Користувач продукту проекту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User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особа усередині або поза організацією, яке використовуватиме результати проекту.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Зацікавлені сторони в проекті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Stakeholders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учасники проекту.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Виконуюча організація (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Performing organization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організація, співробітники якої безпосередньо залучені у виконання проектних робіт.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Члени проектної команди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Project team members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група, що виконує роботу за проектом.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Впливові особи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Influencers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особи або групи осіб, які прямо не будуть розпоряджатися або використовувати результати проекту, але через своє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положення в організації можуть вплинути, позитивно або негативно, на просування проекту.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Проектний офіс (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Project Management Office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підрозділ, що прямо або побічно відповідає за результат проекту.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Команда	управління проектом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частка проектної команди, що бере участь в управлінні.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1240784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504056"/>
          </a:xfrm>
        </p:spPr>
        <p:txBody>
          <a:bodyPr/>
          <a:lstStyle/>
          <a:p>
            <a:pPr algn="r"/>
            <a:r>
              <a:rPr lang="uk-UA" sz="2000" dirty="0" smtClean="0"/>
              <a:t>5. Оточення та учасники проекту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 заінтересовані особи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належать до проектної команди й формують організаційну інфраструктуру її підтримки. Основні зацікавлені особи мають такі функції й повноваження: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керівництво членами проектної команди;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розміщення ресурсів, які повинні використовуватися при проектуванні, розробці й створенні результатів проекту;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налагодження і підтримка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зв'язків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усіма зацікавленими особами;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 умов прийняття рішень з розробки і реалізації стратегій при узгодженні з ресурсами проекту;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 особистого прикладу з метою створення культурного середовища проекту для того, щоб виявити і реалізувати найкращі професійні й людські якості команди менеджменту й персоналу проекту;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 постійного контролю за впровадженням проекту щодо його відповідності плану-графіку, рівню витрат і технічним характеристикам і, де це необхідно, проведення перерозподілу ресурсів відповідно до результатів проведених спостережень;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періодична оцінка результативності й ефективності діяльності проектної команди з урахуванням її обов'язків і повноважень.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 другорядними зацікавленими особами.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72569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864096"/>
          </a:xfrm>
        </p:spPr>
        <p:txBody>
          <a:bodyPr/>
          <a:lstStyle/>
          <a:p>
            <a:pPr algn="r">
              <a:lnSpc>
                <a:spcPct val="100000"/>
              </a:lnSpc>
            </a:pPr>
            <a:r>
              <a:rPr lang="uk-UA" sz="20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 Сутність </a:t>
            </a:r>
            <a:r>
              <a:rPr lang="uk-UA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проектної діяльності: </a:t>
            </a:r>
            <a:r>
              <a:rPr lang="uk-UA" sz="20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20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0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uk-UA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основні характеристики, класифікація проектів.</a:t>
            </a:r>
            <a:endParaRPr lang="ru-RU" sz="2000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uk-UA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Спільні ознаки, </a:t>
            </a:r>
          </a:p>
          <a:p>
            <a:pPr marL="0" indent="0" algn="ctr">
              <a:buNone/>
            </a:pPr>
            <a:r>
              <a:rPr lang="uk-UA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 </a:t>
            </a:r>
            <a:r>
              <a:rPr lang="uk-UA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характеризують </a:t>
            </a:r>
            <a:r>
              <a:rPr lang="uk-UA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проекти</a:t>
            </a:r>
          </a:p>
          <a:p>
            <a:pPr lvl="0"/>
            <a:r>
              <a:rPr lang="uk-UA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Спрямованість на досягнення мети</a:t>
            </a:r>
            <a:r>
              <a:rPr lang="uk-UA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lvl="0"/>
            <a:r>
              <a:rPr lang="uk-UA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Численні </a:t>
            </a:r>
            <a:r>
              <a:rPr lang="uk-UA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ієрархічні цілі</a:t>
            </a:r>
            <a:r>
              <a:rPr lang="uk-UA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uk-UA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Координоване </a:t>
            </a:r>
            <a:r>
              <a:rPr lang="uk-UA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 пов’язаних між собою дій. </a:t>
            </a:r>
            <a:endParaRPr lang="uk-UA" sz="3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Часові рамки проекту. </a:t>
            </a:r>
            <a:endParaRPr lang="uk-UA" sz="3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Наявність </a:t>
            </a:r>
            <a:r>
              <a:rPr lang="uk-UA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бюджету. </a:t>
            </a:r>
            <a:endParaRPr lang="uk-UA" sz="3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Унікальність</a:t>
            </a:r>
            <a:r>
              <a:rPr lang="uk-UA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3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587354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504056"/>
          </a:xfrm>
        </p:spPr>
        <p:txBody>
          <a:bodyPr/>
          <a:lstStyle/>
          <a:p>
            <a:pPr algn="r"/>
            <a:r>
              <a:rPr lang="uk-UA" sz="2000" dirty="0" smtClean="0"/>
              <a:t>5. Оточення та учасники проекту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Другорядні заінтересовані особи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здатні значною мірою впливати на проект і його результати як у позитивному, так і в негативному відношенні. Алгоритм роботи з зацікавленими учасниками: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виявити всіх зацікавлених учасників проекту;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 всі їх вимоги;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 їх очікування;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 їх сфери інтересів;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 їх ступінь впливу;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спланувати комунікації;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управляти очікуванням.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3888520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432048"/>
          </a:xfrm>
        </p:spPr>
        <p:txBody>
          <a:bodyPr/>
          <a:lstStyle/>
          <a:p>
            <a:pPr algn="r"/>
            <a:r>
              <a:rPr lang="uk-UA" sz="2000" dirty="0" smtClean="0"/>
              <a:t>6. Життєвий </a:t>
            </a:r>
            <a:r>
              <a:rPr lang="uk-UA" sz="2000" dirty="0"/>
              <a:t>цикл проекту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uk-UA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Життєвим циклом проекту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або проектним циклом є відрізок часу між початком проекту і його завершенням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uk-UA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Початком </a:t>
            </a:r>
            <a:r>
              <a:rPr lang="uk-UA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проекту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можна вважати момент зародження ідеї або момент початку її реалізації. </a:t>
            </a:r>
            <a:endParaRPr lang="uk-UA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Кінець проекту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може бути визначений по-різному, а саме: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введення проектованого об'єкта в експлуатацію;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 проектом намічених результатів;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припинення фінансування потреб проекту;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ліквідація проекту.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200" dirty="0"/>
          </a:p>
          <a:p>
            <a:pPr marL="0" indent="0" algn="just">
              <a:buNone/>
            </a:pPr>
            <a:endParaRPr lang="uk-UA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224668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576064"/>
          </a:xfrm>
        </p:spPr>
        <p:txBody>
          <a:bodyPr/>
          <a:lstStyle/>
          <a:p>
            <a:pPr algn="r"/>
            <a:r>
              <a:rPr lang="uk-UA" sz="2000" dirty="0" smtClean="0"/>
              <a:t>6. Життєвий цикл проекту</a:t>
            </a:r>
            <a:endParaRPr lang="ru-RU" sz="2000" dirty="0"/>
          </a:p>
        </p:txBody>
      </p:sp>
      <p:pic>
        <p:nvPicPr>
          <p:cNvPr id="4" name="Объект 3" descr="C:\Users\Admin\AppData\Local\Temp\FineReader11\media\image8.pn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764704"/>
            <a:ext cx="8712968" cy="561662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9164873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576064"/>
          </a:xfrm>
        </p:spPr>
        <p:txBody>
          <a:bodyPr/>
          <a:lstStyle/>
          <a:p>
            <a:pPr algn="r"/>
            <a:r>
              <a:rPr lang="uk-UA" sz="2000" dirty="0" smtClean="0"/>
              <a:t>6. Життєвий цикл проекту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класифікацією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UNIDO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виділяють три фази ЖЦП: передінвестиційна, інвестиційна та експлуатаційна, які, в свою чергу, розгалужуються на стадії: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Передінвестиційна фаза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	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 інвестиційних можливостей, попереднє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техніко-економічне обґрунтування.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Інвестиційна фаза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включає переговори і укладання контрактів, проектування, будівництво, маркетинг, навчання.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Експлуатаційна фаза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включає приймання і запуск, заміну обладнання, розширення та інновації.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064663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576064"/>
          </a:xfrm>
        </p:spPr>
        <p:txBody>
          <a:bodyPr/>
          <a:lstStyle/>
          <a:p>
            <a:pPr algn="r"/>
            <a:r>
              <a:rPr lang="uk-UA" sz="2000" dirty="0" smtClean="0"/>
              <a:t>6. Життєвий цикл проекту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Формально фази проекту включають </a:t>
            </a:r>
            <a:r>
              <a:rPr lang="uk-UA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стадії.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Стадії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проекту складаються з </a:t>
            </a:r>
            <a:r>
              <a:rPr lang="uk-UA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етапів.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Етапи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проекту включають певні </a:t>
            </a:r>
            <a:r>
              <a:rPr lang="uk-UA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види робіт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(роботи). </a:t>
            </a:r>
            <a:endParaRPr lang="uk-UA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Повна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структуризація «Фаза - стадія - етап - робота» не обов’язкова. Усе визначається специфікою проекту.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211515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576064"/>
          </a:xfrm>
        </p:spPr>
        <p:txBody>
          <a:bodyPr/>
          <a:lstStyle/>
          <a:p>
            <a:pPr algn="r"/>
            <a:r>
              <a:rPr lang="uk-UA" sz="2000" dirty="0" smtClean="0"/>
              <a:t>6. Життєвий цикл проекту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lnSpcReduction="10000"/>
          </a:bodyPr>
          <a:lstStyle/>
          <a:p>
            <a:pPr marL="0" lvl="0" indent="0" algn="ctr">
              <a:buNone/>
            </a:pP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Початкова фаза або концепція.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Головний зміст робіт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розроблення концепції проекту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включає</a:t>
            </a:r>
          </a:p>
          <a:p>
            <a:pPr algn="just"/>
            <a:r>
              <a:rPr lang="uk-UA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Збір 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початкових даних і аналіз існуючого стану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попередні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дослідження. </a:t>
            </a: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Виявлення 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 у змінах проекту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визначення проекту, яке включає, у свою чергу: цілі, завдання, результати, основні вимоги, обмежувальні умови, критерії, рівень ризику, оточення проекту, потенційних учасників, необхідний час, ресурси, кошти та ін.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 і порівняльна характеристика альтернатив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Подання пропозицій, їх випробування і експертиза, затвердження концепції і отримання схвалення для наступної фази розроблення.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5243421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648072"/>
          </a:xfrm>
        </p:spPr>
        <p:txBody>
          <a:bodyPr/>
          <a:lstStyle/>
          <a:p>
            <a:pPr algn="r"/>
            <a:r>
              <a:rPr lang="uk-UA" sz="2000" dirty="0" smtClean="0"/>
              <a:t>6. Життєвий цикл проекту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fontScale="92500" lnSpcReduction="20000"/>
          </a:bodyPr>
          <a:lstStyle/>
          <a:p>
            <a:pPr marL="0" lvl="0" indent="0">
              <a:buNone/>
            </a:pP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Фаза розроблення - розроблення основних компонентів проекту і підготовка до його реалізації.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Загальний зміст робіт: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Призначення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керівника проекту і формування команди проекту;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Установлення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ділових контактів, установлення вимог замовника і власника проекту, ключових учасників;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концепції та основний зміст проекту: кінцеві результати, стандарти якості, структура проекту, основні роботи, необхідні ресурси, структурне планування, у т. ч. декомпозиція проекту, календарні плани, збільшені графіки, кошторис і бюджет проекту, потреба в ресурсах, розподіл позовів. </a:t>
            </a: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 торгів, укладання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субконтрактів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algn="just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 виконання базових проектів і дослідно-конструкторських робіт за проектом, подання проекту, отримання ухвали на продовження робіт.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1972862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576064"/>
          </a:xfrm>
        </p:spPr>
        <p:txBody>
          <a:bodyPr/>
          <a:lstStyle/>
          <a:p>
            <a:pPr algn="r"/>
            <a:r>
              <a:rPr lang="uk-UA" sz="2000" dirty="0" smtClean="0"/>
              <a:t>6. Життєвий цикл проекту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 fontScale="77500" lnSpcReduction="20000"/>
          </a:bodyPr>
          <a:lstStyle/>
          <a:p>
            <a:pPr marL="0" lvl="0" indent="0">
              <a:buNone/>
            </a:pP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Фаза реалізації проекту - виконання основних робіт з досягнення основних цілей проекту.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 роботи цієї фази: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 проведення торгів і укладання контрактів;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Уведення в дію системи управління проектом;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 виконання робіт;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Уведення в дію засобів і способів комунікації учасників проекту;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Уведення в дію системи мотивації і стимулювання команди проекту;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Детальне проектування і технічна специфікація;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Оперативне планування робіт;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Установлення системи інформаційного контролю за ходом робіт;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 і управління матеріально-технічним забезпеченням робіт;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 робіт, передбачених проектом, у т. Ч. Виконання будівельно- монтажних і 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пуско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-налагоджувальних робіт;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Керівництво, координація робіт, узгодження темпів, моніторинг прогресу, прогноз стану, оперативний контроль, регулювання основних показників проекту;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Розв'язання проблем, що виникли, і задач.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5124320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576064"/>
          </a:xfrm>
        </p:spPr>
        <p:txBody>
          <a:bodyPr/>
          <a:lstStyle/>
          <a:p>
            <a:pPr algn="r"/>
            <a:r>
              <a:rPr lang="uk-UA" sz="2000" dirty="0" smtClean="0"/>
              <a:t>6. Життєвий цикл проекту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544616"/>
          </a:xfrm>
        </p:spPr>
        <p:txBody>
          <a:bodyPr>
            <a:normAutofit fontScale="85000" lnSpcReduction="20000"/>
          </a:bodyPr>
          <a:lstStyle/>
          <a:p>
            <a:pPr marL="0" lvl="0" indent="0">
              <a:buNone/>
            </a:pP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Фаза завершення проекту - у цій фазі досягаються кінцеві цілі проекту, підбиття підсумків вирішення конфліктів і закриття проекту.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Основний зміст робіт у цій фазі: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 процесу завершення;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експлуатаційне випробування продукту;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підготовка кадрів для експлуатації відповідного об'єкта;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підготовка документації;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здавання об'єкта замовнику;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уведення в експлуатацію;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оцінка результатів проекту і підведення підсумків;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підготовка підсумкових документів;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закриття робіт і проектів;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вирішення конфліктних ситуацій;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реалізація ресурсів, що залишилися;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накопичення фактичних і дослідних даних для подаль</a:t>
            </a:r>
            <a:r>
              <a:rPr lang="uk-UA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 проектів;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розформування команди проекту.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49328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67599269"/>
              </p:ext>
            </p:extLst>
          </p:nvPr>
        </p:nvGraphicFramePr>
        <p:xfrm>
          <a:off x="611560" y="332655"/>
          <a:ext cx="8136904" cy="618520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762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594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011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80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400" dirty="0">
                          <a:effectLst/>
                        </a:rPr>
                        <a:t> </a:t>
                      </a:r>
                      <a:endParaRPr lang="ru-RU" sz="1000" dirty="0">
                        <a:solidFill>
                          <a:srgbClr val="000000"/>
                        </a:solidFill>
                        <a:effectLst/>
                        <a:latin typeface="Courier New"/>
                        <a:ea typeface="Courier New"/>
                      </a:endParaRPr>
                    </a:p>
                  </a:txBody>
                  <a:tcPr marL="5404" marR="5404" marT="0" marB="0"/>
                </a:tc>
                <a:tc gridSpan="2">
                  <a:txBody>
                    <a:bodyPr/>
                    <a:lstStyle/>
                    <a:p>
                      <a:pPr indent="-304800" algn="ctr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100" spc="0" dirty="0">
                          <a:effectLst/>
                        </a:rPr>
                        <a:t>Міжнародний стандарт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04" marR="5404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816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ru-RU" sz="1000">
                        <a:solidFill>
                          <a:srgbClr val="000000"/>
                        </a:solidFill>
                        <a:effectLst/>
                        <a:latin typeface="Courier New"/>
                        <a:ea typeface="Courier New"/>
                      </a:endParaRPr>
                    </a:p>
                  </a:txBody>
                  <a:tcPr marL="5404" marR="5404" marT="0" marB="0"/>
                </a:tc>
                <a:tc>
                  <a:txBody>
                    <a:bodyPr/>
                    <a:lstStyle/>
                    <a:p>
                      <a:pPr indent="-304800" algn="ctr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spc="0" dirty="0">
                          <a:effectLst/>
                        </a:rPr>
                        <a:t>ISO </a:t>
                      </a:r>
                      <a:r>
                        <a:rPr lang="uk-UA" sz="1100" spc="0" dirty="0" smtClean="0">
                          <a:effectLst/>
                        </a:rPr>
                        <a:t>21500:2014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04" marR="5404" marT="0" marB="0"/>
                </a:tc>
                <a:tc>
                  <a:txBody>
                    <a:bodyPr/>
                    <a:lstStyle/>
                    <a:p>
                      <a:pPr indent="-304800" algn="ctr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100" spc="0" dirty="0">
                          <a:effectLst/>
                        </a:rPr>
                        <a:t>РМВОК 5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04" marR="5404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8894">
                <a:tc>
                  <a:txBody>
                    <a:bodyPr/>
                    <a:lstStyle/>
                    <a:p>
                      <a:pPr marR="38100" indent="-304800" algn="l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100" spc="0">
                          <a:effectLst/>
                        </a:rPr>
                        <a:t>1. Кількість груп процесів,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04" marR="5404" marT="0" marB="0"/>
                </a:tc>
                <a:tc>
                  <a:txBody>
                    <a:bodyPr/>
                    <a:lstStyle/>
                    <a:p>
                      <a:pPr indent="-304800" algn="ctr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100" spc="0">
                          <a:effectLst/>
                        </a:rPr>
                        <a:t>5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04" marR="5404" marT="0" marB="0"/>
                </a:tc>
                <a:tc>
                  <a:txBody>
                    <a:bodyPr/>
                    <a:lstStyle/>
                    <a:p>
                      <a:pPr indent="-304800" algn="ctr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100" spc="0">
                          <a:effectLst/>
                        </a:rPr>
                        <a:t>5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04" marR="5404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96160">
                <a:tc>
                  <a:txBody>
                    <a:bodyPr/>
                    <a:lstStyle/>
                    <a:p>
                      <a:pPr marR="38100" indent="-304800" algn="r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100" spc="0" dirty="0">
                          <a:effectLst/>
                        </a:rPr>
                        <a:t>у т. ч.: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04" marR="5404" marT="0" marB="0"/>
                </a:tc>
                <a:tc>
                  <a:txBody>
                    <a:bodyPr/>
                    <a:lstStyle/>
                    <a:p>
                      <a:pPr indent="-304800" algn="just">
                        <a:lnSpc>
                          <a:spcPts val="13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94615" algn="l"/>
                        </a:tabLst>
                      </a:pPr>
                      <a:r>
                        <a:rPr lang="uk-UA" sz="1100" spc="0" dirty="0">
                          <a:effectLst/>
                        </a:rPr>
                        <a:t>Ініціація</a:t>
                      </a:r>
                      <a:endParaRPr lang="ru-RU" sz="1100" dirty="0">
                        <a:effectLst/>
                      </a:endParaRPr>
                    </a:p>
                    <a:p>
                      <a:pPr indent="-304800" algn="just">
                        <a:lnSpc>
                          <a:spcPts val="13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13030" algn="l"/>
                        </a:tabLst>
                      </a:pPr>
                      <a:r>
                        <a:rPr lang="uk-UA" sz="1100" spc="0" dirty="0">
                          <a:effectLst/>
                        </a:rPr>
                        <a:t>Планування</a:t>
                      </a:r>
                      <a:endParaRPr lang="ru-RU" sz="1100" dirty="0">
                        <a:effectLst/>
                      </a:endParaRPr>
                    </a:p>
                    <a:p>
                      <a:pPr indent="-304800" algn="just">
                        <a:lnSpc>
                          <a:spcPts val="13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13030" algn="l"/>
                        </a:tabLst>
                      </a:pPr>
                      <a:r>
                        <a:rPr lang="uk-UA" sz="1100" spc="0" dirty="0">
                          <a:effectLst/>
                        </a:rPr>
                        <a:t>Впровадження</a:t>
                      </a:r>
                      <a:endParaRPr lang="ru-RU" sz="1100" dirty="0">
                        <a:effectLst/>
                      </a:endParaRPr>
                    </a:p>
                    <a:p>
                      <a:pPr indent="-304800" algn="just">
                        <a:lnSpc>
                          <a:spcPts val="13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18745" algn="l"/>
                        </a:tabLst>
                      </a:pPr>
                      <a:r>
                        <a:rPr lang="uk-UA" sz="1100" spc="0" dirty="0">
                          <a:effectLst/>
                        </a:rPr>
                        <a:t>Контроль</a:t>
                      </a:r>
                      <a:endParaRPr lang="ru-RU" sz="1100" dirty="0">
                        <a:effectLst/>
                      </a:endParaRPr>
                    </a:p>
                    <a:p>
                      <a:pPr indent="-304800" algn="ctr">
                        <a:lnSpc>
                          <a:spcPts val="13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100" spc="0" dirty="0">
                          <a:effectLst/>
                        </a:rPr>
                        <a:t>(перевірка)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04" marR="5404" marT="0" marB="0"/>
                </a:tc>
                <a:tc>
                  <a:txBody>
                    <a:bodyPr/>
                    <a:lstStyle/>
                    <a:p>
                      <a:pPr marL="228600" indent="-304800" algn="just">
                        <a:lnSpc>
                          <a:spcPts val="13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94615" algn="l"/>
                        </a:tabLst>
                      </a:pPr>
                      <a:r>
                        <a:rPr lang="uk-UA" sz="1100" spc="0">
                          <a:effectLst/>
                        </a:rPr>
                        <a:t>Ініціація</a:t>
                      </a:r>
                      <a:endParaRPr lang="ru-RU" sz="1100">
                        <a:effectLst/>
                      </a:endParaRPr>
                    </a:p>
                    <a:p>
                      <a:pPr marL="228600" indent="-304800" algn="just">
                        <a:lnSpc>
                          <a:spcPts val="13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13030" algn="l"/>
                        </a:tabLst>
                      </a:pPr>
                      <a:r>
                        <a:rPr lang="uk-UA" sz="1100" spc="0">
                          <a:effectLst/>
                        </a:rPr>
                        <a:t>Планування</a:t>
                      </a:r>
                      <a:endParaRPr lang="ru-RU" sz="1100">
                        <a:effectLst/>
                      </a:endParaRPr>
                    </a:p>
                    <a:p>
                      <a:pPr marL="228600" indent="-304800" algn="just">
                        <a:lnSpc>
                          <a:spcPts val="13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13030" algn="l"/>
                        </a:tabLst>
                      </a:pPr>
                      <a:r>
                        <a:rPr lang="uk-UA" sz="1100" spc="0">
                          <a:effectLst/>
                        </a:rPr>
                        <a:t>Виконання</a:t>
                      </a:r>
                      <a:endParaRPr lang="ru-RU" sz="1100">
                        <a:effectLst/>
                      </a:endParaRPr>
                    </a:p>
                    <a:p>
                      <a:pPr marL="228600" indent="-304800" algn="just">
                        <a:lnSpc>
                          <a:spcPts val="13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15570" algn="l"/>
                        </a:tabLst>
                      </a:pPr>
                      <a:r>
                        <a:rPr lang="uk-UA" sz="1100" spc="0">
                          <a:effectLst/>
                        </a:rPr>
                        <a:t>Моніторинг і</a:t>
                      </a:r>
                      <a:endParaRPr lang="ru-RU" sz="1100">
                        <a:effectLst/>
                      </a:endParaRPr>
                    </a:p>
                    <a:p>
                      <a:pPr marL="228600" indent="-304800" algn="l">
                        <a:lnSpc>
                          <a:spcPts val="13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100" spc="0">
                          <a:effectLst/>
                        </a:rPr>
                        <a:t>контроль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04" marR="5404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8894">
                <a:tc>
                  <a:txBody>
                    <a:bodyPr/>
                    <a:lstStyle/>
                    <a:p>
                      <a:pPr marL="203200" indent="-190500" algn="l">
                        <a:lnSpc>
                          <a:spcPts val="13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100" spc="0">
                          <a:effectLst/>
                        </a:rPr>
                        <a:t>2. Кількість предметних груп,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04" marR="5404" marT="0" marB="0"/>
                </a:tc>
                <a:tc>
                  <a:txBody>
                    <a:bodyPr/>
                    <a:lstStyle/>
                    <a:p>
                      <a:pPr indent="-304800" algn="ctr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100" spc="0" dirty="0">
                          <a:effectLst/>
                        </a:rPr>
                        <a:t>10 суб’єктів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04" marR="5404" marT="0" marB="0"/>
                </a:tc>
                <a:tc>
                  <a:txBody>
                    <a:bodyPr/>
                    <a:lstStyle/>
                    <a:p>
                      <a:pPr marL="203200" indent="-304800" algn="l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100" spc="0">
                          <a:effectLst/>
                        </a:rPr>
                        <a:t>10 галузей знань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04" marR="5404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91191">
                <a:tc>
                  <a:txBody>
                    <a:bodyPr/>
                    <a:lstStyle/>
                    <a:p>
                      <a:pPr marR="38100" indent="-304800" algn="r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100" spc="0">
                          <a:effectLst/>
                        </a:rPr>
                        <a:t>у т.ч.: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04" marR="5404" marT="0" marB="0"/>
                </a:tc>
                <a:tc>
                  <a:txBody>
                    <a:bodyPr/>
                    <a:lstStyle/>
                    <a:p>
                      <a:pPr marL="228600" indent="-191770" algn="just">
                        <a:lnSpc>
                          <a:spcPts val="13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94615" algn="l"/>
                        </a:tabLst>
                      </a:pPr>
                      <a:r>
                        <a:rPr lang="uk-UA" sz="1100" spc="0" dirty="0">
                          <a:effectLst/>
                        </a:rPr>
                        <a:t>Інтеграція</a:t>
                      </a:r>
                      <a:endParaRPr lang="ru-RU" sz="1100" dirty="0">
                        <a:effectLst/>
                      </a:endParaRPr>
                    </a:p>
                    <a:p>
                      <a:pPr marL="228600" indent="-191770" algn="just">
                        <a:lnSpc>
                          <a:spcPts val="13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13030" algn="l"/>
                        </a:tabLst>
                      </a:pPr>
                      <a:r>
                        <a:rPr lang="uk-UA" sz="1100" spc="0" dirty="0">
                          <a:effectLst/>
                        </a:rPr>
                        <a:t>Зацікавлені</a:t>
                      </a:r>
                      <a:endParaRPr lang="ru-RU" sz="1100" dirty="0">
                        <a:effectLst/>
                      </a:endParaRPr>
                    </a:p>
                    <a:p>
                      <a:pPr marL="228600" indent="-191770" algn="l">
                        <a:lnSpc>
                          <a:spcPts val="13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100" spc="0" dirty="0">
                          <a:effectLst/>
                        </a:rPr>
                        <a:t>сторони</a:t>
                      </a:r>
                      <a:endParaRPr lang="ru-RU" sz="1100" dirty="0">
                        <a:effectLst/>
                      </a:endParaRPr>
                    </a:p>
                    <a:p>
                      <a:pPr marL="228600" indent="-191770" algn="just">
                        <a:lnSpc>
                          <a:spcPts val="13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13030" algn="l"/>
                        </a:tabLst>
                      </a:pPr>
                      <a:r>
                        <a:rPr lang="uk-UA" sz="1100" spc="0" dirty="0">
                          <a:effectLst/>
                        </a:rPr>
                        <a:t>Межі</a:t>
                      </a:r>
                      <a:endParaRPr lang="ru-RU" sz="1100" dirty="0">
                        <a:effectLst/>
                      </a:endParaRPr>
                    </a:p>
                    <a:p>
                      <a:pPr marL="228600" indent="-191770" algn="just">
                        <a:lnSpc>
                          <a:spcPts val="13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18745" algn="l"/>
                        </a:tabLst>
                      </a:pPr>
                      <a:r>
                        <a:rPr lang="uk-UA" sz="1100" spc="0" dirty="0">
                          <a:effectLst/>
                        </a:rPr>
                        <a:t>Ресурси</a:t>
                      </a:r>
                      <a:endParaRPr lang="ru-RU" sz="1100" dirty="0">
                        <a:effectLst/>
                      </a:endParaRPr>
                    </a:p>
                    <a:p>
                      <a:pPr marL="228600" indent="-191770" algn="just">
                        <a:lnSpc>
                          <a:spcPts val="13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06680" algn="l"/>
                        </a:tabLst>
                      </a:pPr>
                      <a:r>
                        <a:rPr lang="uk-UA" sz="1100" spc="0" dirty="0">
                          <a:effectLst/>
                        </a:rPr>
                        <a:t>Час</a:t>
                      </a:r>
                      <a:endParaRPr lang="ru-RU" sz="1100" dirty="0">
                        <a:effectLst/>
                      </a:endParaRPr>
                    </a:p>
                    <a:p>
                      <a:pPr marL="228600" indent="-191770" algn="just">
                        <a:lnSpc>
                          <a:spcPts val="13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18745" algn="l"/>
                        </a:tabLst>
                      </a:pPr>
                      <a:r>
                        <a:rPr lang="uk-UA" sz="1100" spc="0" dirty="0">
                          <a:effectLst/>
                        </a:rPr>
                        <a:t>Вартість</a:t>
                      </a:r>
                      <a:endParaRPr lang="ru-RU" sz="1100" dirty="0">
                        <a:effectLst/>
                      </a:endParaRPr>
                    </a:p>
                    <a:p>
                      <a:pPr marL="228600" indent="-191770" algn="just">
                        <a:lnSpc>
                          <a:spcPts val="13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15570" algn="l"/>
                        </a:tabLst>
                      </a:pPr>
                      <a:r>
                        <a:rPr lang="uk-UA" sz="1100" spc="0" dirty="0">
                          <a:effectLst/>
                        </a:rPr>
                        <a:t>Ризик</a:t>
                      </a:r>
                      <a:endParaRPr lang="ru-RU" sz="1100" dirty="0">
                        <a:effectLst/>
                      </a:endParaRPr>
                    </a:p>
                    <a:p>
                      <a:pPr marL="228600" indent="-191770" algn="just">
                        <a:lnSpc>
                          <a:spcPts val="13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97790" algn="l"/>
                        </a:tabLst>
                      </a:pPr>
                      <a:r>
                        <a:rPr lang="uk-UA" sz="1100" spc="0" dirty="0">
                          <a:effectLst/>
                        </a:rPr>
                        <a:t>Якість</a:t>
                      </a:r>
                      <a:endParaRPr lang="ru-RU" sz="1100" dirty="0">
                        <a:effectLst/>
                      </a:endParaRPr>
                    </a:p>
                    <a:p>
                      <a:pPr marL="228600" indent="-191770" algn="just">
                        <a:lnSpc>
                          <a:spcPts val="13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09855" algn="l"/>
                        </a:tabLst>
                      </a:pPr>
                      <a:r>
                        <a:rPr lang="uk-UA" sz="1100" spc="0" dirty="0">
                          <a:effectLst/>
                        </a:rPr>
                        <a:t>Забезпечення</a:t>
                      </a:r>
                      <a:endParaRPr lang="ru-RU" sz="1100" dirty="0">
                        <a:effectLst/>
                      </a:endParaRPr>
                    </a:p>
                    <a:p>
                      <a:pPr marL="228600" indent="-191770" algn="just">
                        <a:lnSpc>
                          <a:spcPts val="13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46050" algn="l"/>
                        </a:tabLst>
                      </a:pPr>
                      <a:r>
                        <a:rPr lang="uk-UA" sz="1100" spc="0" dirty="0">
                          <a:effectLst/>
                        </a:rPr>
                        <a:t>Комунікації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04" marR="5404" marT="0" marB="0"/>
                </a:tc>
                <a:tc>
                  <a:txBody>
                    <a:bodyPr/>
                    <a:lstStyle/>
                    <a:p>
                      <a:pPr indent="-304800" algn="just">
                        <a:lnSpc>
                          <a:spcPts val="13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94615" algn="l"/>
                        </a:tabLst>
                      </a:pPr>
                      <a:r>
                        <a:rPr lang="uk-UA" sz="1100" spc="0">
                          <a:effectLst/>
                        </a:rPr>
                        <a:t>Інтеграція</a:t>
                      </a:r>
                      <a:endParaRPr lang="ru-RU" sz="1100">
                        <a:effectLst/>
                      </a:endParaRPr>
                    </a:p>
                    <a:p>
                      <a:pPr indent="-304800" algn="just">
                        <a:lnSpc>
                          <a:spcPts val="13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13030" algn="l"/>
                        </a:tabLst>
                      </a:pPr>
                      <a:r>
                        <a:rPr lang="uk-UA" sz="1100" spc="0">
                          <a:effectLst/>
                        </a:rPr>
                        <a:t>Межі</a:t>
                      </a:r>
                      <a:endParaRPr lang="ru-RU" sz="1100">
                        <a:effectLst/>
                      </a:endParaRPr>
                    </a:p>
                    <a:p>
                      <a:pPr indent="-304800" algn="just">
                        <a:lnSpc>
                          <a:spcPts val="13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97790" algn="l"/>
                        </a:tabLst>
                      </a:pPr>
                      <a:r>
                        <a:rPr lang="uk-UA" sz="1100" spc="0">
                          <a:effectLst/>
                        </a:rPr>
                        <a:t>Людські ресурси</a:t>
                      </a:r>
                      <a:endParaRPr lang="ru-RU" sz="1100">
                        <a:effectLst/>
                      </a:endParaRPr>
                    </a:p>
                    <a:p>
                      <a:pPr indent="-304800" algn="just">
                        <a:lnSpc>
                          <a:spcPts val="13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09855" algn="l"/>
                        </a:tabLst>
                      </a:pPr>
                      <a:r>
                        <a:rPr lang="uk-UA" sz="1100" spc="0">
                          <a:effectLst/>
                        </a:rPr>
                        <a:t>Час</a:t>
                      </a:r>
                      <a:endParaRPr lang="ru-RU" sz="1100">
                        <a:effectLst/>
                      </a:endParaRPr>
                    </a:p>
                    <a:p>
                      <a:pPr indent="-304800" algn="just">
                        <a:lnSpc>
                          <a:spcPts val="13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13030" algn="l"/>
                        </a:tabLst>
                      </a:pPr>
                      <a:r>
                        <a:rPr lang="uk-UA" sz="1100" spc="0">
                          <a:effectLst/>
                        </a:rPr>
                        <a:t>Вартість</a:t>
                      </a:r>
                      <a:endParaRPr lang="ru-RU" sz="1100">
                        <a:effectLst/>
                      </a:endParaRPr>
                    </a:p>
                    <a:p>
                      <a:pPr indent="-304800" algn="just">
                        <a:lnSpc>
                          <a:spcPts val="13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15570" algn="l"/>
                        </a:tabLst>
                      </a:pPr>
                      <a:r>
                        <a:rPr lang="uk-UA" sz="1100" spc="0">
                          <a:effectLst/>
                        </a:rPr>
                        <a:t>Ризик</a:t>
                      </a:r>
                      <a:endParaRPr lang="ru-RU" sz="1100">
                        <a:effectLst/>
                      </a:endParaRPr>
                    </a:p>
                    <a:p>
                      <a:pPr indent="-304800" algn="just">
                        <a:lnSpc>
                          <a:spcPts val="13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03505" algn="l"/>
                        </a:tabLst>
                      </a:pPr>
                      <a:r>
                        <a:rPr lang="uk-UA" sz="1100" spc="0">
                          <a:effectLst/>
                        </a:rPr>
                        <a:t>Якість</a:t>
                      </a:r>
                      <a:endParaRPr lang="ru-RU" sz="1100">
                        <a:effectLst/>
                      </a:endParaRPr>
                    </a:p>
                    <a:p>
                      <a:pPr indent="-304800" algn="just">
                        <a:lnSpc>
                          <a:spcPts val="13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06680" algn="l"/>
                        </a:tabLst>
                      </a:pPr>
                      <a:r>
                        <a:rPr lang="uk-UA" sz="1100" spc="0">
                          <a:effectLst/>
                        </a:rPr>
                        <a:t>Забезпечення</a:t>
                      </a:r>
                      <a:endParaRPr lang="ru-RU" sz="1100">
                        <a:effectLst/>
                      </a:endParaRPr>
                    </a:p>
                    <a:p>
                      <a:pPr indent="-304800" algn="just">
                        <a:lnSpc>
                          <a:spcPts val="13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13030" algn="l"/>
                        </a:tabLst>
                      </a:pPr>
                      <a:r>
                        <a:rPr lang="uk-UA" sz="1100" spc="0">
                          <a:effectLst/>
                        </a:rPr>
                        <a:t>Комунікації</a:t>
                      </a:r>
                      <a:endParaRPr lang="ru-RU" sz="1100">
                        <a:effectLst/>
                      </a:endParaRPr>
                    </a:p>
                    <a:p>
                      <a:pPr indent="-304800" algn="just">
                        <a:lnSpc>
                          <a:spcPts val="13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46050" algn="l"/>
                        </a:tabLst>
                      </a:pPr>
                      <a:r>
                        <a:rPr lang="uk-UA" sz="1100" spc="0">
                          <a:effectLst/>
                        </a:rPr>
                        <a:t>Зацікавлені сторони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04" marR="5404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3871">
                <a:tc>
                  <a:txBody>
                    <a:bodyPr/>
                    <a:lstStyle/>
                    <a:p>
                      <a:pPr marL="203200" indent="-190500" algn="l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100" spc="0">
                          <a:effectLst/>
                        </a:rPr>
                        <a:t>3 Кількість процесів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04" marR="5404" marT="0" marB="0"/>
                </a:tc>
                <a:tc>
                  <a:txBody>
                    <a:bodyPr/>
                    <a:lstStyle/>
                    <a:p>
                      <a:pPr indent="-304800" algn="ctr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100" spc="0">
                          <a:effectLst/>
                        </a:rPr>
                        <a:t>39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04" marR="5404" marT="0" marB="0"/>
                </a:tc>
                <a:tc>
                  <a:txBody>
                    <a:bodyPr/>
                    <a:lstStyle/>
                    <a:p>
                      <a:pPr indent="-304800" algn="ctr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100" spc="0" dirty="0">
                          <a:effectLst/>
                        </a:rPr>
                        <a:t>47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04" marR="5404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27350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92088"/>
          </a:xfrm>
        </p:spPr>
        <p:txBody>
          <a:bodyPr/>
          <a:lstStyle/>
          <a:p>
            <a:pPr algn="r">
              <a:lnSpc>
                <a:spcPct val="100000"/>
              </a:lnSpc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Сутність проектної діяльності: </a:t>
            </a:r>
            <a:b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поняття, основні характеристики, класифікація проектів.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uk-UA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 </a:t>
            </a:r>
            <a:r>
              <a:rPr lang="uk-UA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класифікації проектів</a:t>
            </a:r>
            <a:r>
              <a:rPr lang="uk-UA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ctr">
              <a:buNone/>
            </a:pP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класи проектів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за складом, структурою та його предметною галуззю;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типи </a:t>
            </a:r>
            <a:r>
              <a:rPr lang="uk-UA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проектів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за основними сферами діяльності, в яких реалізується проект;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види </a:t>
            </a:r>
            <a:r>
              <a:rPr lang="uk-UA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проектів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за характером предметної галузі проекту, тривалістю проектів.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11627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792088"/>
          </a:xfrm>
        </p:spPr>
        <p:txBody>
          <a:bodyPr/>
          <a:lstStyle/>
          <a:p>
            <a:pPr lvl="0" algn="r">
              <a:lnSpc>
                <a:spcPct val="100000"/>
              </a:lnSpc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Сутність проектної діяльності: поняття, основні характеристики, класифікація проектів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65273107"/>
              </p:ext>
            </p:extLst>
          </p:nvPr>
        </p:nvGraphicFramePr>
        <p:xfrm>
          <a:off x="323528" y="1844824"/>
          <a:ext cx="2322200" cy="403244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538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83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39813">
                <a:tc>
                  <a:txBody>
                    <a:bodyPr/>
                    <a:lstStyle/>
                    <a:p>
                      <a:pPr indent="-304800" algn="ctr">
                        <a:lnSpc>
                          <a:spcPts val="12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uk-UA" sz="1350" spc="0" dirty="0" smtClean="0">
                        <a:effectLst/>
                      </a:endParaRPr>
                    </a:p>
                    <a:p>
                      <a:pPr indent="-304800" algn="ctr">
                        <a:lnSpc>
                          <a:spcPts val="12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350" spc="0" dirty="0" smtClean="0">
                          <a:effectLst/>
                        </a:rPr>
                        <a:t>Інвестиційні</a:t>
                      </a:r>
                      <a:endParaRPr lang="ru-RU" sz="13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500">
                          <a:effectLst/>
                        </a:rPr>
                        <a:t> 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Courier New"/>
                        <a:ea typeface="Courier New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2777">
                <a:tc>
                  <a:txBody>
                    <a:bodyPr/>
                    <a:lstStyle/>
                    <a:p>
                      <a:pPr indent="-304800" algn="ctr">
                        <a:lnSpc>
                          <a:spcPts val="12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uk-UA" sz="1350" spc="0" dirty="0" smtClean="0">
                        <a:effectLst/>
                      </a:endParaRPr>
                    </a:p>
                    <a:p>
                      <a:pPr indent="-304800" algn="ctr">
                        <a:lnSpc>
                          <a:spcPts val="12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350" spc="0" dirty="0" smtClean="0">
                          <a:effectLst/>
                        </a:rPr>
                        <a:t>Інноваційні</a:t>
                      </a:r>
                      <a:endParaRPr lang="ru-RU" sz="13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/>
                </a:tc>
                <a:tc rowSpan="3">
                  <a:txBody>
                    <a:bodyPr/>
                    <a:lstStyle/>
                    <a:p>
                      <a:pPr marL="101600" indent="-304800" algn="l">
                        <a:lnSpc>
                          <a:spcPts val="12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350" spc="0" dirty="0">
                          <a:effectLst/>
                        </a:rPr>
                        <a:t>Комбіновані</a:t>
                      </a:r>
                      <a:endParaRPr lang="ru-RU" sz="13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vert="vert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95390">
                <a:tc>
                  <a:txBody>
                    <a:bodyPr/>
                    <a:lstStyle/>
                    <a:p>
                      <a:pPr marL="228600" indent="-304800" algn="l">
                        <a:lnSpc>
                          <a:spcPts val="1465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uk-UA" sz="1350" spc="0" dirty="0" smtClean="0">
                        <a:effectLst/>
                      </a:endParaRPr>
                    </a:p>
                    <a:p>
                      <a:pPr marL="228600" indent="-304800" algn="l">
                        <a:lnSpc>
                          <a:spcPts val="1465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350" spc="0" dirty="0" smtClean="0">
                          <a:effectLst/>
                        </a:rPr>
                        <a:t>Дослідження </a:t>
                      </a:r>
                      <a:r>
                        <a:rPr lang="uk-UA" sz="1350" spc="0" dirty="0">
                          <a:effectLst/>
                        </a:rPr>
                        <a:t>і розвитку</a:t>
                      </a:r>
                      <a:endParaRPr lang="ru-RU" sz="13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01295">
                <a:tc>
                  <a:txBody>
                    <a:bodyPr/>
                    <a:lstStyle/>
                    <a:p>
                      <a:pPr indent="-304800" algn="ctr">
                        <a:lnSpc>
                          <a:spcPts val="12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uk-UA" sz="1350" spc="0" dirty="0" smtClean="0">
                        <a:effectLst/>
                      </a:endParaRPr>
                    </a:p>
                    <a:p>
                      <a:pPr indent="-304800" algn="ctr">
                        <a:lnSpc>
                          <a:spcPts val="12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350" spc="0" dirty="0" smtClean="0">
                          <a:effectLst/>
                        </a:rPr>
                        <a:t>Освітні</a:t>
                      </a:r>
                      <a:endParaRPr lang="ru-RU" sz="13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3172">
                <a:tc>
                  <a:txBody>
                    <a:bodyPr/>
                    <a:lstStyle/>
                    <a:p>
                      <a:pPr indent="-304800" algn="ctr">
                        <a:lnSpc>
                          <a:spcPts val="12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uk-UA" sz="1350" spc="0" dirty="0" smtClean="0">
                        <a:effectLst/>
                      </a:endParaRPr>
                    </a:p>
                    <a:p>
                      <a:pPr indent="-304800" algn="ctr">
                        <a:lnSpc>
                          <a:spcPts val="12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350" spc="0" dirty="0" smtClean="0">
                          <a:effectLst/>
                        </a:rPr>
                        <a:t>ІТ</a:t>
                      </a:r>
                      <a:endParaRPr lang="ru-RU" sz="13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500" dirty="0">
                          <a:effectLst/>
                        </a:rPr>
                        <a:t> 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Courier New"/>
                        <a:ea typeface="Courier New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4" name="Рисунок 3" descr="C:\Users\Admin\AppData\Local\Temp\FineReader11\media\image1.jpe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5728" y="1196752"/>
            <a:ext cx="5886712" cy="46805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3556540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864096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uk-UA" sz="4400" dirty="0" smtClean="0"/>
              <a:t>класифікація проектів</a:t>
            </a:r>
            <a:endParaRPr lang="ru-RU" sz="44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45551500"/>
              </p:ext>
            </p:extLst>
          </p:nvPr>
        </p:nvGraphicFramePr>
        <p:xfrm>
          <a:off x="539553" y="1772817"/>
          <a:ext cx="8064896" cy="459186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345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303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16141">
                <a:tc>
                  <a:txBody>
                    <a:bodyPr/>
                    <a:lstStyle/>
                    <a:p>
                      <a:pPr marL="88900" indent="-304800" algn="l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uk-UA" sz="2400" spc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88900" indent="-304800" algn="ctr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2400" spc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Класифікаційні ознаки</a:t>
                      </a:r>
                    </a:p>
                    <a:p>
                      <a:pPr marL="88900" indent="-304800" algn="ctr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uk-UA" sz="2400" spc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88900" indent="-304800" algn="ctr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2400" spc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400" spc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проекту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indent="-304800" algn="ctr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uk-UA" sz="2400" spc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-304800" algn="ctr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2400" spc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Вид </a:t>
                      </a:r>
                      <a:r>
                        <a:rPr lang="uk-UA" sz="2400" spc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проекту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222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ourier New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76200" indent="-304800" algn="l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uk-UA" sz="2400" spc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76200" indent="-304800" algn="l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2400" spc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Оперативні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2229">
                <a:tc>
                  <a:txBody>
                    <a:bodyPr/>
                    <a:lstStyle/>
                    <a:p>
                      <a:pPr marL="88900" indent="-304800" algn="l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uk-UA" sz="2400" spc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88900" indent="-304800" algn="l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2400" spc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uk-UA" sz="2400" spc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За характером змін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ourier New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16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ourier New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76200" indent="-304800" algn="l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uk-UA" sz="2400" spc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76200" indent="-304800" algn="l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2400" spc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Стратегічні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705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ourier New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76200" indent="-304800" algn="l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uk-UA" sz="2400" spc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76200" indent="-304800" algn="l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2400" spc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Малі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15643">
                <a:tc>
                  <a:txBody>
                    <a:bodyPr/>
                    <a:lstStyle/>
                    <a:p>
                      <a:pPr marL="88900" indent="-304800" algn="l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uk-UA" sz="2400" spc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88900" indent="-304800" algn="l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2400" spc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uk-UA" sz="2400" spc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За </a:t>
                      </a:r>
                      <a:r>
                        <a:rPr lang="uk-UA" sz="2400" spc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масштабом</a:t>
                      </a:r>
                    </a:p>
                    <a:p>
                      <a:pPr marL="88900" indent="-304800" algn="l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uk-UA" sz="2400" spc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88900" indent="-304800" algn="l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2400" spc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400" spc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(розміром)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76200" indent="-304800" algn="l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uk-UA" sz="2400" spc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76200" indent="-304800" algn="l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2400" spc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Середні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9912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ourier New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76200" indent="-304800" algn="l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uk-UA" sz="2400" spc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76200" indent="-304800" algn="l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2400" spc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Великі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80089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864096"/>
          </a:xfrm>
        </p:spPr>
        <p:txBody>
          <a:bodyPr/>
          <a:lstStyle/>
          <a:p>
            <a:pPr lvl="0" algn="r">
              <a:lnSpc>
                <a:spcPct val="100000"/>
              </a:lnSpc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Сутність проектної діяльності: 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основні характеристики, класифікація проектів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4662312"/>
              </p:ext>
            </p:extLst>
          </p:nvPr>
        </p:nvGraphicFramePr>
        <p:xfrm>
          <a:off x="395536" y="1196753"/>
          <a:ext cx="8352929" cy="50920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77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034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211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5115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76920">
                <a:tc>
                  <a:txBody>
                    <a:bodyPr/>
                    <a:lstStyle/>
                    <a:p>
                      <a:pPr algn="ctr"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Основні характеристики проекту, програми і портфелю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44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ourier New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indent="-304800" algn="ctr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350" spc="0">
                          <a:effectLst/>
                        </a:rPr>
                        <a:t>Проект</a:t>
                      </a:r>
                      <a:endParaRPr lang="ru-RU" sz="13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indent="-304800" algn="ctr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350" spc="0" dirty="0">
                          <a:effectLst/>
                        </a:rPr>
                        <a:t>Програма</a:t>
                      </a:r>
                      <a:endParaRPr lang="ru-RU" sz="13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indent="-304800" algn="ctr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350" spc="0">
                          <a:effectLst/>
                        </a:rPr>
                        <a:t>Портфель</a:t>
                      </a:r>
                      <a:endParaRPr lang="ru-RU" sz="13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76920">
                <a:tc>
                  <a:txBody>
                    <a:bodyPr/>
                    <a:lstStyle/>
                    <a:p>
                      <a:pPr indent="-304800" algn="ctr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uk-UA" sz="1200" spc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-304800" algn="ctr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200" spc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Ціль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76200" indent="-304800" algn="ctr">
                        <a:lnSpc>
                          <a:spcPts val="13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uk-UA" sz="1350" spc="0" dirty="0" smtClean="0">
                        <a:effectLst/>
                      </a:endParaRPr>
                    </a:p>
                    <a:p>
                      <a:pPr marL="76200" indent="-304800" algn="ctr">
                        <a:lnSpc>
                          <a:spcPts val="13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350" spc="0" dirty="0" smtClean="0">
                          <a:effectLst/>
                        </a:rPr>
                        <a:t>Проект </a:t>
                      </a:r>
                      <a:r>
                        <a:rPr lang="uk-UA" sz="1350" spc="0" dirty="0">
                          <a:effectLst/>
                        </a:rPr>
                        <a:t>повинен виробити готовий до постачання продукт</a:t>
                      </a:r>
                      <a:endParaRPr lang="ru-RU" sz="13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76200" indent="-304800" algn="ctr">
                        <a:lnSpc>
                          <a:spcPts val="13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uk-UA" sz="1350" spc="0" dirty="0" smtClean="0">
                        <a:effectLst/>
                      </a:endParaRPr>
                    </a:p>
                    <a:p>
                      <a:pPr marL="76200" indent="-304800" algn="ctr">
                        <a:lnSpc>
                          <a:spcPts val="13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350" spc="0" dirty="0" smtClean="0">
                          <a:effectLst/>
                        </a:rPr>
                        <a:t>Програма </a:t>
                      </a:r>
                      <a:r>
                        <a:rPr lang="uk-UA" sz="1350" spc="0" dirty="0">
                          <a:effectLst/>
                        </a:rPr>
                        <a:t>повин­на досягти стратегічних змін</a:t>
                      </a:r>
                      <a:endParaRPr lang="ru-RU" sz="13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76200" indent="-304800" algn="ctr">
                        <a:lnSpc>
                          <a:spcPts val="13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uk-UA" sz="1350" spc="0" dirty="0" smtClean="0">
                        <a:effectLst/>
                      </a:endParaRPr>
                    </a:p>
                    <a:p>
                      <a:pPr marL="76200" indent="-304800" algn="ctr">
                        <a:lnSpc>
                          <a:spcPts val="13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350" spc="0" dirty="0" smtClean="0">
                          <a:effectLst/>
                        </a:rPr>
                        <a:t>Портфель </a:t>
                      </a:r>
                      <a:r>
                        <a:rPr lang="uk-UA" sz="1350" spc="0" dirty="0">
                          <a:effectLst/>
                        </a:rPr>
                        <a:t>повинен координувати, оптимізувати і коригувати </a:t>
                      </a:r>
                      <a:r>
                        <a:rPr lang="uk-UA" sz="1350" spc="0" dirty="0" smtClean="0">
                          <a:effectLst/>
                        </a:rPr>
                        <a:t>стратегію</a:t>
                      </a:r>
                      <a:endParaRPr lang="ru-RU" sz="13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65272">
                <a:tc>
                  <a:txBody>
                    <a:bodyPr/>
                    <a:lstStyle/>
                    <a:p>
                      <a:pPr marL="254000" indent="-304800" algn="l">
                        <a:lnSpc>
                          <a:spcPts val="13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uk-UA" sz="1200" spc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54000" indent="-304800" algn="l">
                        <a:lnSpc>
                          <a:spcPts val="13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200" spc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Бачення </a:t>
                      </a:r>
                      <a:r>
                        <a:rPr lang="uk-UA" sz="1200" spc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 стратегія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indent="-304800" algn="ctr">
                        <a:lnSpc>
                          <a:spcPts val="13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uk-UA" sz="1350" spc="0" dirty="0" smtClean="0">
                        <a:effectLst/>
                      </a:endParaRPr>
                    </a:p>
                    <a:p>
                      <a:pPr indent="-304800" algn="ctr">
                        <a:lnSpc>
                          <a:spcPts val="13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350" spc="0" dirty="0" smtClean="0">
                          <a:effectLst/>
                        </a:rPr>
                        <a:t>взаємозв’язані </a:t>
                      </a:r>
                      <a:r>
                        <a:rPr lang="uk-UA" sz="1350" spc="0" dirty="0">
                          <a:effectLst/>
                        </a:rPr>
                        <a:t>через робочу оболонку проекту</a:t>
                      </a:r>
                      <a:endParaRPr lang="ru-RU" sz="13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76200" indent="-304800" algn="ctr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uk-UA" sz="1350" spc="0" dirty="0" smtClean="0">
                        <a:effectLst/>
                      </a:endParaRPr>
                    </a:p>
                    <a:p>
                      <a:pPr marL="76200" indent="-30480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350" spc="0" dirty="0" smtClean="0">
                          <a:effectLst/>
                        </a:rPr>
                        <a:t>реалізуються</a:t>
                      </a:r>
                      <a:endParaRPr lang="ru-RU" sz="1350" dirty="0">
                        <a:effectLst/>
                      </a:endParaRPr>
                    </a:p>
                    <a:p>
                      <a:pPr marL="76200" indent="-30480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350" spc="0" dirty="0">
                          <a:effectLst/>
                        </a:rPr>
                        <a:t>програмою</a:t>
                      </a:r>
                      <a:endParaRPr lang="ru-RU" sz="13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76200" indent="-304800" algn="ctr">
                        <a:lnSpc>
                          <a:spcPts val="13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uk-UA" sz="1350" spc="0" dirty="0" smtClean="0">
                        <a:effectLst/>
                      </a:endParaRPr>
                    </a:p>
                    <a:p>
                      <a:pPr marL="76200" indent="-304800" algn="ctr">
                        <a:lnSpc>
                          <a:spcPts val="13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350" spc="0" dirty="0" smtClean="0">
                          <a:effectLst/>
                        </a:rPr>
                        <a:t>регулюються </a:t>
                      </a:r>
                      <a:r>
                        <a:rPr lang="uk-UA" sz="1350" spc="0" dirty="0">
                          <a:effectLst/>
                        </a:rPr>
                        <a:t>стратегією і знаходяться під її</a:t>
                      </a:r>
                      <a:endParaRPr lang="ru-RU" sz="1350" dirty="0">
                        <a:effectLst/>
                      </a:endParaRPr>
                    </a:p>
                    <a:p>
                      <a:pPr marL="76200" indent="-304800" algn="ctr">
                        <a:lnSpc>
                          <a:spcPts val="13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350" spc="0" dirty="0">
                          <a:effectLst/>
                        </a:rPr>
                        <a:t>моніторингом</a:t>
                      </a:r>
                      <a:endParaRPr lang="ru-RU" sz="13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6152">
                <a:tc>
                  <a:txBody>
                    <a:bodyPr/>
                    <a:lstStyle/>
                    <a:p>
                      <a:pPr indent="-30480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200" spc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Комерційна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-30480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200" spc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вигода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76200" indent="-304800" algn="ctr">
                        <a:lnSpc>
                          <a:spcPts val="1345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350" spc="0" dirty="0">
                          <a:effectLst/>
                        </a:rPr>
                        <a:t>майже абсолютно виключена з проекту</a:t>
                      </a:r>
                      <a:endParaRPr lang="ru-RU" sz="13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76200" indent="-304800" algn="ctr">
                        <a:lnSpc>
                          <a:spcPts val="13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350" spc="0" dirty="0">
                          <a:effectLst/>
                        </a:rPr>
                        <a:t>майже повністю включена в програму</a:t>
                      </a:r>
                      <a:endParaRPr lang="ru-RU" sz="13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76200" indent="-304800" algn="ctr">
                        <a:lnSpc>
                          <a:spcPts val="13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350" spc="0" dirty="0">
                          <a:effectLst/>
                        </a:rPr>
                        <a:t>майже абсолютно виключена з портфеля</a:t>
                      </a:r>
                      <a:endParaRPr lang="ru-RU" sz="13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69888">
                <a:tc>
                  <a:txBody>
                    <a:bodyPr/>
                    <a:lstStyle/>
                    <a:p>
                      <a:pPr indent="-304800" algn="ctr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300"/>
                        </a:spcAft>
                      </a:pPr>
                      <a:r>
                        <a:rPr lang="uk-UA" sz="1350" spc="0" dirty="0">
                          <a:effectLst/>
                        </a:rPr>
                        <a:t>Організаційні</a:t>
                      </a:r>
                      <a:endParaRPr lang="ru-RU" sz="1350" dirty="0">
                        <a:effectLst/>
                      </a:endParaRPr>
                    </a:p>
                    <a:p>
                      <a:pPr indent="-304800" algn="ctr">
                        <a:lnSpc>
                          <a:spcPts val="135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uk-UA" sz="1350" spc="0" dirty="0" smtClean="0">
                          <a:effectLst/>
                        </a:rPr>
                        <a:t>зміни</a:t>
                      </a:r>
                      <a:endParaRPr lang="ru-RU" sz="13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76200" indent="-304800" algn="ctr">
                        <a:lnSpc>
                          <a:spcPts val="13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350" spc="0">
                          <a:effectLst/>
                        </a:rPr>
                        <a:t>часто виключені з проекту</a:t>
                      </a:r>
                      <a:endParaRPr lang="ru-RU" sz="13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76200" indent="-304800" algn="ctr">
                        <a:lnSpc>
                          <a:spcPts val="13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350" spc="0" dirty="0">
                          <a:effectLst/>
                        </a:rPr>
                        <a:t>зазвичай включені в програму</a:t>
                      </a:r>
                      <a:endParaRPr lang="ru-RU" sz="13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indent="-304800" algn="ctr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350" spc="0" dirty="0">
                          <a:effectLst/>
                        </a:rPr>
                        <a:t>виключені з портфеля</a:t>
                      </a:r>
                      <a:endParaRPr lang="ru-RU" sz="13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83629">
                <a:tc>
                  <a:txBody>
                    <a:bodyPr/>
                    <a:lstStyle/>
                    <a:p>
                      <a:pPr indent="-304800" algn="ctr">
                        <a:lnSpc>
                          <a:spcPts val="135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350" spc="0">
                          <a:effectLst/>
                        </a:rPr>
                        <a:t>Час, витрати</a:t>
                      </a:r>
                      <a:endParaRPr lang="ru-RU" sz="13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76200" indent="-304800" algn="ctr">
                        <a:lnSpc>
                          <a:spcPts val="13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350" spc="0">
                          <a:effectLst/>
                        </a:rPr>
                        <a:t>визначені в біз­нес-плані й реалі - зовані в проекті</a:t>
                      </a:r>
                      <a:endParaRPr lang="ru-RU" sz="13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76200" indent="-304800" algn="ctr">
                        <a:lnSpc>
                          <a:spcPts val="13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350" spc="0" dirty="0">
                          <a:effectLst/>
                        </a:rPr>
                        <a:t>орієнтовно окреслені в стратегії; розбиті на окремі проекти</a:t>
                      </a:r>
                      <a:endParaRPr lang="ru-RU" sz="13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76200" indent="-304800" algn="ctr">
                        <a:lnSpc>
                          <a:spcPts val="139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350" spc="0" dirty="0">
                          <a:effectLst/>
                        </a:rPr>
                        <a:t>засновані на пріоритетах і стратегічних цілях </a:t>
                      </a:r>
                      <a:r>
                        <a:rPr lang="uk-UA" sz="1350" spc="0" dirty="0" smtClean="0">
                          <a:effectLst/>
                        </a:rPr>
                        <a:t>портфеля</a:t>
                      </a:r>
                      <a:endParaRPr lang="ru-RU" sz="13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2350689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8378</TotalTime>
  <Words>3179</Words>
  <Application>Microsoft Office PowerPoint</Application>
  <PresentationFormat>Экран (4:3)</PresentationFormat>
  <Paragraphs>431</Paragraphs>
  <Slides>48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48</vt:i4>
      </vt:variant>
    </vt:vector>
  </HeadingPairs>
  <TitlesOfParts>
    <vt:vector size="54" baseType="lpstr">
      <vt:lpstr>Arial</vt:lpstr>
      <vt:lpstr>Century Gothic</vt:lpstr>
      <vt:lpstr>Courier New</vt:lpstr>
      <vt:lpstr>Palatino Linotype</vt:lpstr>
      <vt:lpstr>Times New Roman</vt:lpstr>
      <vt:lpstr>Исполнительная</vt:lpstr>
      <vt:lpstr>Система управління проектами: цілі, функції, структура елементи.</vt:lpstr>
      <vt:lpstr>Презентация PowerPoint</vt:lpstr>
      <vt:lpstr>1. Сутність проектної діяльності:  поняття, основні характеристики, класифікація проектів.</vt:lpstr>
      <vt:lpstr>1. Сутність проектної діяльності:  поняття, основні характеристики, класифікація проектів.</vt:lpstr>
      <vt:lpstr>Презентация PowerPoint</vt:lpstr>
      <vt:lpstr>1. Сутність проектної діяльності:  поняття, основні характеристики, класифікація проектів.</vt:lpstr>
      <vt:lpstr>1. Сутність проектної діяльності: поняття, основні характеристики, класифікація проектів.</vt:lpstr>
      <vt:lpstr>класифікація проектів</vt:lpstr>
      <vt:lpstr>1. Сутність проектної діяльності:  поняття, основні характеристики, класифікація проектів.</vt:lpstr>
      <vt:lpstr>1. Сутність проектної діяльності:  поняття, основні характеристики, класифікація проектів.</vt:lpstr>
      <vt:lpstr>1. Сутність проектної діяльності:  поняття, основні характеристики, класифікація проектів.</vt:lpstr>
      <vt:lpstr>1. Сутність проектної діяльності:  поняття, основні характеристики, класифікація проектів.</vt:lpstr>
      <vt:lpstr>1. Сутність проектної діяльності:  поняття, основні характеристики, класифікація проектів.</vt:lpstr>
      <vt:lpstr>2. Управління проектами  як специфічна галузь менеджменту</vt:lpstr>
      <vt:lpstr>2. Управління проектами  як специфічна галузь менеджменту</vt:lpstr>
      <vt:lpstr>2. Управління проектами  як специфічна галузь менеджменту</vt:lpstr>
      <vt:lpstr>2. Управління проектами  як специфічна галузь менеджменту Відмінності функцій проект-менеджерів від обов'язків функціональних менеджерів</vt:lpstr>
      <vt:lpstr>2. Управління проектами  як специфічна галузь менеджменту</vt:lpstr>
      <vt:lpstr>2. Управління проектами  як специфічна галузь менеджменту</vt:lpstr>
      <vt:lpstr>2. Управління проектами  як специфічна галузь менеджменту</vt:lpstr>
      <vt:lpstr>2. Управління проектами  як специфічна галузь менеджменту</vt:lpstr>
      <vt:lpstr>2. Управління проектами  як специфічна галузь менеджменту</vt:lpstr>
      <vt:lpstr>2. Управління проектами  як специфічна галузь менеджменту</vt:lpstr>
      <vt:lpstr>2. Управління проектами  як специфічна галузь менеджменту</vt:lpstr>
      <vt:lpstr>3. Цілі, процеси та функції в управлінні проектами</vt:lpstr>
      <vt:lpstr>3. Цілі, процеси та функції в управлінні проектами</vt:lpstr>
      <vt:lpstr>3. Цілі, процеси та функції в управлінні проектами</vt:lpstr>
      <vt:lpstr>3. Цілі, процеси та функції в управлінні проектами</vt:lpstr>
      <vt:lpstr>3. Цілі, процеси та функції в управлінні проектами</vt:lpstr>
      <vt:lpstr>4. Характеристика моделі управління проектами</vt:lpstr>
      <vt:lpstr>4. Характеристика моделі управління проектами Модель управління проектом </vt:lpstr>
      <vt:lpstr>4. Характеристика моделі управління проектами</vt:lpstr>
      <vt:lpstr>5. Оточення та учасники проекту</vt:lpstr>
      <vt:lpstr>5. Оточення та учасники проекту</vt:lpstr>
      <vt:lpstr>5. Оточення та учасники проекту</vt:lpstr>
      <vt:lpstr>5. Оточення та учасники проекту</vt:lpstr>
      <vt:lpstr>Оточення та учасники проекту</vt:lpstr>
      <vt:lpstr>Оточення та учасники проекту</vt:lpstr>
      <vt:lpstr>5. Оточення та учасники проекту</vt:lpstr>
      <vt:lpstr>5. Оточення та учасники проекту</vt:lpstr>
      <vt:lpstr>6. Життєвий цикл проекту</vt:lpstr>
      <vt:lpstr>6. Життєвий цикл проекту</vt:lpstr>
      <vt:lpstr>6. Життєвий цикл проекту</vt:lpstr>
      <vt:lpstr>6. Життєвий цикл проекту</vt:lpstr>
      <vt:lpstr>6. Життєвий цикл проекту</vt:lpstr>
      <vt:lpstr>6. Життєвий цикл проекту</vt:lpstr>
      <vt:lpstr>6. Життєвий цикл проекту</vt:lpstr>
      <vt:lpstr>6. Життєвий цикл проекту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Yana</cp:lastModifiedBy>
  <cp:revision>65</cp:revision>
  <dcterms:created xsi:type="dcterms:W3CDTF">2018-02-25T09:52:29Z</dcterms:created>
  <dcterms:modified xsi:type="dcterms:W3CDTF">2026-03-01T12:16:50Z</dcterms:modified>
</cp:coreProperties>
</file>