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367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7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6778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16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378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905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24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2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61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68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86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57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04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56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50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CFBD5-BF21-42B8-95A0-38A21579366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FC19DA-9B0E-42BE-83A2-B11C7B023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4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10539" y="790302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+mn-lt"/>
                <a:cs typeface="Times New Roman" panose="02020603050405020304" pitchFamily="18" charset="0"/>
              </a:rPr>
              <a:t>Презентація на тему: </a:t>
            </a:r>
            <a:br>
              <a:rPr lang="uk-UA" sz="3600" dirty="0" smtClean="0">
                <a:latin typeface="+mn-lt"/>
                <a:cs typeface="Times New Roman" panose="02020603050405020304" pitchFamily="18" charset="0"/>
              </a:rPr>
            </a:br>
            <a:r>
              <a:rPr lang="uk-UA" sz="3600" dirty="0" smtClean="0">
                <a:latin typeface="+mn-lt"/>
                <a:cs typeface="Times New Roman" panose="02020603050405020304" pitchFamily="18" charset="0"/>
              </a:rPr>
              <a:t>«Приймання їжі та пиття після інсульту»</a:t>
            </a:r>
            <a:endParaRPr lang="ru-RU" sz="3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3040" y="5012827"/>
            <a:ext cx="2551610" cy="1655762"/>
          </a:xfrm>
        </p:spPr>
        <p:txBody>
          <a:bodyPr>
            <a:normAutofit/>
          </a:bodyPr>
          <a:lstStyle/>
          <a:p>
            <a:pPr algn="r"/>
            <a:r>
              <a:rPr lang="uk-UA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Виконала: студентка другого курсу </a:t>
            </a:r>
          </a:p>
          <a:p>
            <a:pPr algn="r"/>
            <a:r>
              <a:rPr lang="uk-UA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групи 6.2279-1</a:t>
            </a:r>
          </a:p>
          <a:p>
            <a:pPr algn="r"/>
            <a:r>
              <a:rPr lang="uk-UA" sz="1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Давиденко Анастасія</a:t>
            </a:r>
            <a:endParaRPr lang="ru-RU" sz="16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80411" y="592182"/>
            <a:ext cx="512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Підставка під спину для сидіння в ліжку, яку можна використовувати при прийомі їжі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51" y="1143267"/>
            <a:ext cx="2770124" cy="30403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338" y="1291041"/>
            <a:ext cx="3345328" cy="284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95" y="3341915"/>
            <a:ext cx="3341914" cy="334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07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0446" y="618309"/>
            <a:ext cx="5259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Прийом їжі в ліжку в положенні напівсидячи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83132" y="1254034"/>
            <a:ext cx="7428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Якщо пацієнт їстиме в ліжку, то можна використати </a:t>
            </a:r>
            <a:r>
              <a:rPr lang="uk-UA" dirty="0" err="1" smtClean="0"/>
              <a:t>приліжковий</a:t>
            </a:r>
            <a:r>
              <a:rPr lang="uk-UA" dirty="0" smtClean="0"/>
              <a:t>  столик чи ліжковий столик. Захистити пацієнта та його постіль, під час прийому їжі, можна захистити клейонкою чи плівкою.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Можна запропонувати пацієнту взяти участь в сервіровці столу ( поставити тарілку, розкласти столові прибори). Так як пацієнт не може утримувати звичайні прибори, то ми адаптуємо накладкою ручки приборів до зручного захвату 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49" y="3674745"/>
            <a:ext cx="3070044" cy="307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389" y="3674745"/>
            <a:ext cx="2958735" cy="29587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2" y="3799072"/>
            <a:ext cx="2889067" cy="3021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59355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1281" y="3753394"/>
            <a:ext cx="90656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Надавши правильне та безпечне положення пацієнту, в ліжку розташовуємо ліжковий столик та ставимо на нього порожню тарілку, чашку та столові прибори. Якщо посуд ковзає, на столик кладемо серветку.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Після цього необхідно оцінити можливість пацієнта в такій позі та при наявності столика, взяти їжу руками та столові прибори.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Якщо пацієнт може приймати їжу лише певної консистенції, </a:t>
            </a:r>
            <a:r>
              <a:rPr lang="uk-UA" dirty="0" err="1" smtClean="0"/>
              <a:t>ерготерапевт</a:t>
            </a:r>
            <a:r>
              <a:rPr lang="uk-UA" dirty="0" smtClean="0"/>
              <a:t> перевіряє можливості пацієнта за допомогою взаємодії лише з такою, безпечною їжею.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28" y="235131"/>
            <a:ext cx="4632959" cy="3370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187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955" y="679268"/>
            <a:ext cx="7802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Потрібно враховувати, що густу та в‘язку їжу краще їсти ложкою, бо так вона не витікає при нерівному триманні.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При ризику пошкодити обличчя металевою виделкою, її можна замінити на пластмасову.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Корисно буде використати дзеркало так, щоб пацієнт бачив у дзеркалі свої руки та предмети, але не бачив лице, щоб його відображення не відволікало пацієнта від процесу прийому їжі.</a:t>
            </a:r>
            <a:endParaRPr lang="uk-U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Після перевірки буде зрозуміло чи потрібно далі адаптувати середовище.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846" y="3264591"/>
            <a:ext cx="4153989" cy="3359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60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834" y="3483428"/>
            <a:ext cx="77854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Можливо, доведеться змінити сценарій задачі.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Наприклад, пити суп з кружки, брати тверду їжу руками, розділити стандартну порцію на додаткові порції, розділити їжу за текстурою та фактурою ( не змішувати тверде, рідке, еластичне), зробити їжу гомогенною і </a:t>
            </a:r>
            <a:r>
              <a:rPr lang="uk-UA" dirty="0" err="1"/>
              <a:t>т</a:t>
            </a:r>
            <a:r>
              <a:rPr lang="uk-UA" dirty="0" err="1" smtClean="0"/>
              <a:t>.д</a:t>
            </a:r>
            <a:r>
              <a:rPr lang="uk-UA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Пацієнт може їсти с частковою допомогою. Наприклад, пацієнт може приймати їжу ложкою ( бере кружку) та доглядач підтримує руку з предметом (чи предмет) в правильному положенні, при цьому пацієнт може сам регулювати швидкість та спрямування руху руки з предметом.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823" y="833674"/>
            <a:ext cx="3419149" cy="2275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249" y="261257"/>
            <a:ext cx="3699236" cy="2995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296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8376" y="1929959"/>
            <a:ext cx="42584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Щоб допомога такого роду була коректною та затребуваною пацієнтом, всі етапи допомоги обговорюються з ним завчасно.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Пацієнт обирає сигнали, які він буде подавати для початку та завершення допомоги, яким сигналом він зупинить помічника, якщо стане некомфортно.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1504132"/>
            <a:ext cx="5305712" cy="399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6179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4722" y="4075611"/>
            <a:ext cx="72803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Також допомогу чужими руками потрібно завчано відпрацювати, щоб при самому прийомі їжі пацієнт не поєднував навчання та їжу, стрес від навчання буде погіршувати апетит та виконання задачі.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Описані вище домовленості застосовують не лише при відновленні активності прийому їжі,  а і при відновленні будь-якої активності, де є взаємодія з помічником.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8" y="113212"/>
            <a:ext cx="7289073" cy="3726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89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0149" y="644433"/>
            <a:ext cx="6139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Положення сидячи в ліжку зі спущеними ногами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865120" y="1341119"/>
            <a:ext cx="80205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Якщо пацієнт може безпечно сидіти в ліжку, звісивши ноги більш ніж на 20 хвилин, то краще приймати їжу, сидячи за </a:t>
            </a:r>
            <a:r>
              <a:rPr lang="uk-UA" dirty="0" err="1" smtClean="0"/>
              <a:t>приліжковим</a:t>
            </a:r>
            <a:r>
              <a:rPr lang="uk-UA" dirty="0" smtClean="0"/>
              <a:t> столиком чи звичайним столом.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Для більшої стійкості під спину пацієнта встановлюють розкладну спинку чи кілька подушок, бо неможливо докладати сили, щоб не впасти та при цьому їсти.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Ноги пацієнта мають впиратися у підлогу, коліна зігнуті під прямим кутом. Це положення дає стабільність та рівновагу. Руки повинні розташовуватись на столі. Важливо, щоб поражена рука не звисала без опори та не ховалась під столик.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9103" y="3901440"/>
            <a:ext cx="2223000" cy="2776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8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6342" y="2011679"/>
            <a:ext cx="70887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Після того, як пацієнт зайняв потрібну позу, з‘ясовуємо яка висота поверхні столику потрібна та чи необхідна підтримка рук, що потрібно адаптувати у оточуючому середовищі та як адаптувати задачу.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Щоб пацієнт не втрачав апетит та не квапився, важливою є комунікація з ним.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Необхідно запитувати чи потрібен пацієнту час, щоб виконати певну дію та робити це </a:t>
            </a:r>
            <a:r>
              <a:rPr lang="uk-UA" dirty="0" err="1" smtClean="0"/>
              <a:t>тактовно</a:t>
            </a:r>
            <a:r>
              <a:rPr lang="uk-UA" dirty="0" smtClean="0"/>
              <a:t>, з повагою.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4454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5568" y="679268"/>
            <a:ext cx="4615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Прийом їжі сидячи в кріслі за столом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88986" y="1196647"/>
            <a:ext cx="7628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Найкращим положенням для прийняття їжі буде поза сидячи в кріслі з високою спинкою та підлокітниками.</a:t>
            </a:r>
            <a:r>
              <a:rPr lang="ru-RU" dirty="0" smtClean="0"/>
              <a:t> Поза </a:t>
            </a:r>
            <a:r>
              <a:rPr lang="ru-RU" dirty="0" err="1" smtClean="0"/>
              <a:t>симетрична</a:t>
            </a:r>
            <a:r>
              <a:rPr lang="ru-RU" dirty="0" smtClean="0"/>
              <a:t> – не </a:t>
            </a:r>
            <a:r>
              <a:rPr lang="ru-RU" dirty="0" err="1" smtClean="0"/>
              <a:t>відбувається</a:t>
            </a:r>
            <a:r>
              <a:rPr lang="ru-RU" dirty="0" smtClean="0"/>
              <a:t> </a:t>
            </a:r>
            <a:r>
              <a:rPr lang="ru-RU" dirty="0" err="1" smtClean="0"/>
              <a:t>завалювання</a:t>
            </a:r>
            <a:r>
              <a:rPr lang="ru-RU" dirty="0" smtClean="0"/>
              <a:t> </a:t>
            </a:r>
            <a:r>
              <a:rPr lang="ru-RU" dirty="0" err="1" smtClean="0"/>
              <a:t>вліво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вправо. Руки лежать на </a:t>
            </a:r>
            <a:r>
              <a:rPr lang="ru-RU" dirty="0" err="1" smtClean="0"/>
              <a:t>столі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При необхідності використовуємо подушки для вирівнювання пози. Якщо пацієнту важко утримувати нахил вперед, під спину можна підкласти плоску подушку чи кілька рушників.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3169921"/>
            <a:ext cx="5762518" cy="3688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87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3481" y="201487"/>
            <a:ext cx="3557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cs typeface="Times New Roman" panose="02020603050405020304" pitchFamily="18" charset="0"/>
              </a:rPr>
              <a:t>Приймання їжі  та пиття</a:t>
            </a:r>
            <a:endParaRPr lang="ru-RU" sz="2000" b="1" dirty="0"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96" y="601597"/>
            <a:ext cx="6244046" cy="363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29395" y="4241074"/>
            <a:ext cx="90656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cs typeface="Times New Roman" panose="02020603050405020304" pitchFamily="18" charset="0"/>
              </a:rPr>
              <a:t>Де зазвичай люди їдять? На кухні, за столом.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cs typeface="Times New Roman" panose="02020603050405020304" pitchFamily="18" charset="0"/>
              </a:rPr>
              <a:t>Навіть якщо пацієнта переміщують в інвалідному візку, у випадку якщо він не їсть сам потрібно прагнути, щоб він їв, сидячи за столом.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cs typeface="Times New Roman" panose="02020603050405020304" pitchFamily="18" charset="0"/>
              </a:rPr>
              <a:t>Пацієнт має приймати їжу там, де її приймають інші члени його родини, там де він звик.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cs typeface="Times New Roman" panose="02020603050405020304" pitchFamily="18" charset="0"/>
              </a:rPr>
              <a:t>Якщо пацієнт не може вийти з кімнати, то їсти потрібно якнайдалі від ліжка, в якому пацієнт відпочиває. Наприклад, поставити стіл та стілець в іншому кутку кімнати.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1600" dirty="0" smtClean="0">
                <a:cs typeface="Times New Roman" panose="02020603050405020304" pitchFamily="18" charset="0"/>
              </a:rPr>
              <a:t>Це важливо для того, щоб створювати пацієнту відчуття звичайного життя, а не розуміння того, що він неповноцінний.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9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8960" y="1402080"/>
            <a:ext cx="7576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Також потрібна стійка опора для ніг, які зігнуті під кутом 90 градусів.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Якщо посуд ковзає, підкласти під нього серветку.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Можна використовувати </a:t>
            </a:r>
            <a:r>
              <a:rPr lang="uk-UA" dirty="0"/>
              <a:t>с</a:t>
            </a:r>
            <a:r>
              <a:rPr lang="uk-UA" dirty="0" smtClean="0"/>
              <a:t>пеціальну тарілку з бортиком високим чи силіконовий борт-накладку, щоб їжа не вивалювалася з тарілки, особливо при треморі у пацієнта.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78" y="3431178"/>
            <a:ext cx="3193867" cy="3193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864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9508" y="1254034"/>
            <a:ext cx="1968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Висновки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14057" y="2386149"/>
            <a:ext cx="67752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Поза повинна бути </a:t>
            </a:r>
            <a:r>
              <a:rPr lang="ru-RU" dirty="0" err="1" smtClean="0"/>
              <a:t>безпечною</a:t>
            </a:r>
            <a:r>
              <a:rPr lang="ru-RU" dirty="0" smtClean="0"/>
              <a:t>, </a:t>
            </a:r>
            <a:r>
              <a:rPr lang="ru-RU" dirty="0" err="1" smtClean="0"/>
              <a:t>зручною</a:t>
            </a:r>
            <a:r>
              <a:rPr lang="ru-RU" dirty="0" smtClean="0"/>
              <a:t> для </a:t>
            </a:r>
            <a:r>
              <a:rPr lang="ru-RU" dirty="0" err="1" smtClean="0"/>
              <a:t>прийому</a:t>
            </a:r>
            <a:r>
              <a:rPr lang="ru-RU" dirty="0" smtClean="0"/>
              <a:t> </a:t>
            </a:r>
            <a:r>
              <a:rPr lang="uk-UA" dirty="0" smtClean="0"/>
              <a:t>їжі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Стіл, тарілка та столові прибори допоможуть </a:t>
            </a:r>
            <a:r>
              <a:rPr lang="uk-UA" dirty="0"/>
              <a:t>с</a:t>
            </a:r>
            <a:r>
              <a:rPr lang="uk-UA" dirty="0" smtClean="0"/>
              <a:t>формувати навичку прийому їжі.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Потрібна комфортна атмосфера.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Треба дати час пацієнту на внутрішню та зовнішню підготовку до прийому їжі.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Не варто підганяти та квапити пацієнта.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У процесі приймання їжі пацієнтом, якщо не можна вийти, треба мовчати.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46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1" y="2769326"/>
            <a:ext cx="48942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Дякую за увагу!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8194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89412"/>
            <a:ext cx="5250669" cy="3294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5" y="171053"/>
            <a:ext cx="4963886" cy="331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08069" y="3875315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cs typeface="Times New Roman" panose="02020603050405020304" pitchFamily="18" charset="0"/>
              </a:rPr>
              <a:t>Як люди їдять? Зазвичай процес приймання їжі відбувається сидячи або стоячи, спостерігаючи за їжею та напоями, вдихаючи їх аромати, спостерігаючи за діями інших з їжею.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cs typeface="Times New Roman" panose="02020603050405020304" pitchFamily="18" charset="0"/>
              </a:rPr>
              <a:t>Спостереження за цими процесами готує нас до прийому їжі та її перетравленню, стимулює апетит, запускає травні процеси.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cs typeface="Times New Roman" panose="02020603050405020304" pitchFamily="18" charset="0"/>
              </a:rPr>
              <a:t>Тому дуже важливо слідкувати за тим, щоб пацієнт також був завжди психологічно готовий до прийому та перетравлення їжі.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959" y="548641"/>
            <a:ext cx="4554583" cy="575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339840" y="1288869"/>
            <a:ext cx="56605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Перед ти як планувати втручання, спрямоване на відновлення чи формування навички прийому їжі, необхідно відповісти собі на ряд питань.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Як пацієнт зможе приймати участь в процесі?  Чи доступно для пацієнта розуміння мети активності та самого процесу, чи можливо домовитись з ним про обмін сигналами про допомогу, про втом</a:t>
            </a:r>
            <a:r>
              <a:rPr lang="uk-UA" dirty="0"/>
              <a:t>у</a:t>
            </a:r>
            <a:r>
              <a:rPr lang="uk-UA" dirty="0" smtClean="0"/>
              <a:t>; чи доступна для нього діяльність повністю, або лише її фрагменти, чи треба адаптувати задачу або предмети та якого роду адаптація потрібна.</a:t>
            </a:r>
          </a:p>
        </p:txBody>
      </p:sp>
    </p:spTree>
    <p:extLst>
      <p:ext uri="{BB962C8B-B14F-4D97-AF65-F5344CB8AC3E}">
        <p14:creationId xmlns:p14="http://schemas.microsoft.com/office/powerpoint/2010/main" val="26570273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452846"/>
            <a:ext cx="138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Важливо!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94857" y="975361"/>
            <a:ext cx="89349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Приймати їжу та напої можна лише сидячи! Це стосується і пацієнтів із зондом та </a:t>
            </a:r>
            <a:r>
              <a:rPr lang="uk-UA" dirty="0" err="1" smtClean="0"/>
              <a:t>гастростомою</a:t>
            </a:r>
            <a:r>
              <a:rPr lang="uk-UA" dirty="0" smtClean="0"/>
              <a:t>. Якщо пацієнта неможливо посадити, то піднімають головний кінець не менш ніж на 30 градусів.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Пацієнта з зондом чи </a:t>
            </a:r>
            <a:r>
              <a:rPr lang="uk-UA" dirty="0" err="1" smtClean="0"/>
              <a:t>гастростомою</a:t>
            </a:r>
            <a:r>
              <a:rPr lang="uk-UA" dirty="0" smtClean="0"/>
              <a:t> необхідно розбудити та посадити!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Після прийому їжі пацієнт із порушеннями ковтання має зберігати позу сидячи не менше 30 хвилин. Або їжа може затекти назад до ротової порожнини.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Доглядачі повинні мати повну інформацію про функції ковтання, для чого потрібна попередня консультація спеціаліста з </a:t>
            </a:r>
            <a:r>
              <a:rPr lang="uk-UA" dirty="0" err="1" smtClean="0"/>
              <a:t>дисфагії</a:t>
            </a:r>
            <a:r>
              <a:rPr lang="uk-UA" dirty="0" smtClean="0"/>
              <a:t> ( логопеда чи невролога).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926" y="3837682"/>
            <a:ext cx="3932464" cy="2739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3880138"/>
            <a:ext cx="4049486" cy="2697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807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5475" y="383177"/>
            <a:ext cx="3466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Алгоритм прийому їжі 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08913" y="905692"/>
            <a:ext cx="140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Потрібно: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13462" y="1397429"/>
            <a:ext cx="81250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Не відчувати стрес та тривогу;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Сидіти симетрично, </a:t>
            </a:r>
            <a:r>
              <a:rPr lang="uk-UA" dirty="0" err="1" smtClean="0"/>
              <a:t>рівноважно</a:t>
            </a:r>
            <a:r>
              <a:rPr lang="uk-UA" dirty="0" smtClean="0"/>
              <a:t>, з опорою на стопи та трохи нахиляючись вперед;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Відчути їжу за запахом та на вигляд, впізнати її;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Відчути та впізнати прибори для прийому їжі;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Дотягнутись, захватити й утримувати прибори, розташувати та контролювати положення посуду.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974" y="3428754"/>
            <a:ext cx="6279958" cy="3388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766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9611" y="633550"/>
            <a:ext cx="2891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Алгоритм </a:t>
            </a:r>
            <a:r>
              <a:rPr lang="ru-RU" sz="2000" b="1" dirty="0" err="1" smtClean="0"/>
              <a:t>прийому</a:t>
            </a:r>
            <a:r>
              <a:rPr lang="ru-RU" b="1" dirty="0" smtClean="0"/>
              <a:t> </a:t>
            </a:r>
            <a:r>
              <a:rPr lang="ru-RU" b="1" dirty="0" err="1" smtClean="0"/>
              <a:t>їжі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39290" y="1419497"/>
            <a:ext cx="818605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Використовуючи прибори чи руки наблизити  їжу до лиця та до рота( зрозуміти, що зараз нас нагодують);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Відкрити рот та покласти їжу до рота ( прийняти їжу до рота, якщо нас годують);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Відчути їжу у роті (положення, текстуру, температуру), контролювати змикання губ;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Жувати та дихати (переключатись, контролювати харчовий шматок);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Переміщувати шматок їжі в роті и в глотку, контролювати його положення, контролювати кількість слини;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Ковтати та дихати поперемінно;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Відчути, що рот звільнився ( чи залишок їжі);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Ковтнути слину та залишок їжі, якщо він є;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Бути готовим продовжити процес та повторювати цикл до завершення прийому їжі.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327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6411" y="566057"/>
            <a:ext cx="850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Можливі проблеми при прийомі їжі у пацієнта після інсульту: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045130" y="1306285"/>
            <a:ext cx="6130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Пацієнт лежить;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Пацієнт може сидіти в ліжку, але не може </a:t>
            </a:r>
            <a:r>
              <a:rPr lang="uk-UA" dirty="0" err="1" smtClean="0"/>
              <a:t>пересісти</a:t>
            </a:r>
            <a:r>
              <a:rPr lang="uk-UA" dirty="0" smtClean="0"/>
              <a:t> в крісло;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Пацієнт може сидіти лише в кріслі;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У пацієнта слаба ведуча рука.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43" y="3462998"/>
            <a:ext cx="4554869" cy="3038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291" y="3462998"/>
            <a:ext cx="4354285" cy="2969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4277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66904" y="307245"/>
            <a:ext cx="524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Прийом їжі в ліжку, положення напівсидячи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541418" y="917710"/>
            <a:ext cx="106505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При необхідності зберігати положення лежачи, наявності можливості ковтати та можливості навчитися рухати руками, пацієнт може навчитись їсти та пити самостійно, лежачи у ліжку з </a:t>
            </a:r>
            <a:r>
              <a:rPr lang="uk-UA" dirty="0" err="1" smtClean="0"/>
              <a:t>припіднятим</a:t>
            </a:r>
            <a:r>
              <a:rPr lang="uk-UA" dirty="0" smtClean="0"/>
              <a:t> головним кінцем.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Для цього потрібно підняти не менш ніж на 30 градусів верхню частину тулуба, використовуючи достатньо жорстку опору для спини.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Не можна піднімати лише шию та голову, бо в такому положенні важко ковтати, їжа може повернутися із стравоходу до рота, при відкиданні голови у висхідне положення.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/>
              <a:t>Не можна надавати пацієнту позу занадто м‘якими подушками, бо таке положення нестабільне, не дозволяє нормально розправити грудну клітину для дихання та проходження їжі по стравоходу.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538" y="4196083"/>
            <a:ext cx="4247334" cy="2565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865" y="4188823"/>
            <a:ext cx="3859355" cy="2572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5890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407</TotalTime>
  <Words>1473</Words>
  <Application>Microsoft Office PowerPoint</Application>
  <PresentationFormat>Широкоэкранный</PresentationFormat>
  <Paragraphs>87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Легкий дым</vt:lpstr>
      <vt:lpstr>Презентація на тему:  «Приймання їжі та пиття після інсульту»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 «Приймання їжі та пиття після інсульту»</dc:title>
  <dc:creator>Пользователь</dc:creator>
  <cp:lastModifiedBy>Пользователь</cp:lastModifiedBy>
  <cp:revision>40</cp:revision>
  <dcterms:created xsi:type="dcterms:W3CDTF">2020-10-22T13:58:51Z</dcterms:created>
  <dcterms:modified xsi:type="dcterms:W3CDTF">2020-10-23T18:45:07Z</dcterms:modified>
</cp:coreProperties>
</file>