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7" r:id="rId4"/>
    <p:sldId id="262" r:id="rId5"/>
    <p:sldId id="268" r:id="rId6"/>
    <p:sldId id="263" r:id="rId7"/>
    <p:sldId id="257" r:id="rId8"/>
    <p:sldId id="258" r:id="rId9"/>
    <p:sldId id="259" r:id="rId10"/>
    <p:sldId id="264" r:id="rId11"/>
    <p:sldId id="265" r:id="rId12"/>
    <p:sldId id="266" r:id="rId13"/>
    <p:sldId id="260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EB1F4-9C9F-4AF0-98FB-84B1C8B709AB}" type="datetimeFigureOut">
              <a:rPr lang="uk-UA" smtClean="0"/>
              <a:pPr/>
              <a:t>17.09.2019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14D11-1B00-4DA5-8C7D-4AB2E01A35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EB1F4-9C9F-4AF0-98FB-84B1C8B709AB}" type="datetimeFigureOut">
              <a:rPr lang="uk-UA" smtClean="0"/>
              <a:pPr/>
              <a:t>17.09.2019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14D11-1B00-4DA5-8C7D-4AB2E01A35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EB1F4-9C9F-4AF0-98FB-84B1C8B709AB}" type="datetimeFigureOut">
              <a:rPr lang="uk-UA" smtClean="0"/>
              <a:pPr/>
              <a:t>17.09.2019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14D11-1B00-4DA5-8C7D-4AB2E01A35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EB1F4-9C9F-4AF0-98FB-84B1C8B709AB}" type="datetimeFigureOut">
              <a:rPr lang="uk-UA" smtClean="0"/>
              <a:pPr/>
              <a:t>17.09.2019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14D11-1B00-4DA5-8C7D-4AB2E01A35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EB1F4-9C9F-4AF0-98FB-84B1C8B709AB}" type="datetimeFigureOut">
              <a:rPr lang="uk-UA" smtClean="0"/>
              <a:pPr/>
              <a:t>17.09.2019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14D11-1B00-4DA5-8C7D-4AB2E01A35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EB1F4-9C9F-4AF0-98FB-84B1C8B709AB}" type="datetimeFigureOut">
              <a:rPr lang="uk-UA" smtClean="0"/>
              <a:pPr/>
              <a:t>17.09.2019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14D11-1B00-4DA5-8C7D-4AB2E01A35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EB1F4-9C9F-4AF0-98FB-84B1C8B709AB}" type="datetimeFigureOut">
              <a:rPr lang="uk-UA" smtClean="0"/>
              <a:pPr/>
              <a:t>17.09.2019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14D11-1B00-4DA5-8C7D-4AB2E01A35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EB1F4-9C9F-4AF0-98FB-84B1C8B709AB}" type="datetimeFigureOut">
              <a:rPr lang="uk-UA" smtClean="0"/>
              <a:pPr/>
              <a:t>17.09.2019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14D11-1B00-4DA5-8C7D-4AB2E01A35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EB1F4-9C9F-4AF0-98FB-84B1C8B709AB}" type="datetimeFigureOut">
              <a:rPr lang="uk-UA" smtClean="0"/>
              <a:pPr/>
              <a:t>17.09.2019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14D11-1B00-4DA5-8C7D-4AB2E01A35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EB1F4-9C9F-4AF0-98FB-84B1C8B709AB}" type="datetimeFigureOut">
              <a:rPr lang="uk-UA" smtClean="0"/>
              <a:pPr/>
              <a:t>17.09.2019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14D11-1B00-4DA5-8C7D-4AB2E01A35E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EB1F4-9C9F-4AF0-98FB-84B1C8B709AB}" type="datetimeFigureOut">
              <a:rPr lang="uk-UA" smtClean="0"/>
              <a:pPr/>
              <a:t>17.09.2019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14D11-1B00-4DA5-8C7D-4AB2E01A35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D2EB1F4-9C9F-4AF0-98FB-84B1C8B709AB}" type="datetimeFigureOut">
              <a:rPr lang="uk-UA" smtClean="0"/>
              <a:pPr/>
              <a:t>17.09.2019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FE14D11-1B00-4DA5-8C7D-4AB2E01A35E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357166"/>
            <a:ext cx="7406640" cy="1472184"/>
          </a:xfrm>
        </p:spPr>
        <p:txBody>
          <a:bodyPr/>
          <a:lstStyle/>
          <a:p>
            <a:pPr algn="ctr"/>
            <a:r>
              <a:rPr lang="uk-UA" b="1" dirty="0" smtClean="0"/>
              <a:t>Тема 4. </a:t>
            </a:r>
            <a:r>
              <a:rPr lang="uk-UA" b="1" u="sng" dirty="0" smtClean="0"/>
              <a:t>Регіон в системі територіального поділу праці</a:t>
            </a:r>
            <a:endParaRPr lang="uk-UA" b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2428868"/>
            <a:ext cx="7715304" cy="4000528"/>
          </a:xfrm>
        </p:spPr>
        <p:txBody>
          <a:bodyPr>
            <a:normAutofit/>
          </a:bodyPr>
          <a:lstStyle/>
          <a:p>
            <a:pPr marL="541782" indent="-514350"/>
            <a:r>
              <a:rPr lang="uk-UA" sz="2800" b="1" dirty="0" smtClean="0"/>
              <a:t>1. Сутність та види економічних регіонів.</a:t>
            </a:r>
          </a:p>
          <a:p>
            <a:pPr marL="541782" indent="-514350"/>
            <a:endParaRPr lang="uk-UA" sz="2800" b="1" dirty="0" smtClean="0"/>
          </a:p>
          <a:p>
            <a:pPr marL="541782" indent="-514350"/>
            <a:r>
              <a:rPr lang="uk-UA" sz="2800" b="1" dirty="0" smtClean="0"/>
              <a:t>2. Структура економічного регіону.</a:t>
            </a:r>
          </a:p>
          <a:p>
            <a:pPr marL="541782" indent="-514350"/>
            <a:endParaRPr lang="uk-UA" sz="2800" b="1" dirty="0" smtClean="0"/>
          </a:p>
          <a:p>
            <a:pPr marL="541782" indent="-514350"/>
            <a:r>
              <a:rPr lang="uk-UA" sz="2800" b="1" dirty="0" smtClean="0"/>
              <a:t>3. Спеціалізація, комплексність, ефективність  економічного регіону: сутність та показники.</a:t>
            </a:r>
            <a:endParaRPr lang="uk-UA" sz="2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14290"/>
            <a:ext cx="7855270" cy="1000124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 err="1" smtClean="0"/>
              <a:t>Порівняльна</a:t>
            </a:r>
            <a:r>
              <a:rPr lang="ru-RU" sz="3200" b="1" u="sng" dirty="0" smtClean="0"/>
              <a:t> </a:t>
            </a:r>
            <a:r>
              <a:rPr lang="ru-RU" sz="3200" b="1" u="sng" dirty="0" err="1" smtClean="0"/>
              <a:t>оцінка</a:t>
            </a:r>
            <a:r>
              <a:rPr lang="ru-RU" sz="3200" b="1" u="sng" dirty="0" smtClean="0"/>
              <a:t> </a:t>
            </a:r>
            <a:r>
              <a:rPr lang="ru-RU" sz="3200" b="1" u="sng" dirty="0" err="1" smtClean="0"/>
              <a:t>загальної</a:t>
            </a:r>
            <a:r>
              <a:rPr lang="ru-RU" sz="3200" b="1" u="sng" dirty="0" smtClean="0"/>
              <a:t> </a:t>
            </a:r>
            <a:r>
              <a:rPr lang="ru-RU" sz="3200" b="1" u="sng" dirty="0" err="1" smtClean="0"/>
              <a:t>ефективності</a:t>
            </a:r>
            <a:r>
              <a:rPr lang="ru-RU" sz="3200" b="1" u="sng" dirty="0" smtClean="0"/>
              <a:t> </a:t>
            </a:r>
            <a:r>
              <a:rPr lang="ru-RU" sz="3200" b="1" u="sng" dirty="0" err="1" smtClean="0"/>
              <a:t>регіонального</a:t>
            </a:r>
            <a:r>
              <a:rPr lang="ru-RU" sz="3200" b="1" u="sng" dirty="0" smtClean="0"/>
              <a:t> комплексу</a:t>
            </a:r>
            <a:endParaRPr lang="uk-UA" sz="3200" b="1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49506" t="33802" r="41016" b="61007"/>
          <a:stretch>
            <a:fillRect/>
          </a:stretch>
        </p:blipFill>
        <p:spPr bwMode="auto">
          <a:xfrm>
            <a:off x="2643174" y="1285860"/>
            <a:ext cx="400052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285852" y="3071810"/>
            <a:ext cx="73581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/>
              <a:t>Езр</a:t>
            </a:r>
            <a:r>
              <a:rPr lang="ru-RU" sz="2400" dirty="0"/>
              <a:t> – </a:t>
            </a:r>
            <a:r>
              <a:rPr lang="ru-RU" sz="2400" dirty="0" err="1"/>
              <a:t>відносний</a:t>
            </a:r>
            <a:r>
              <a:rPr lang="ru-RU" sz="2400" dirty="0"/>
              <a:t> </a:t>
            </a:r>
            <a:r>
              <a:rPr lang="ru-RU" sz="2400" dirty="0" err="1"/>
              <a:t>показник</a:t>
            </a:r>
            <a:r>
              <a:rPr lang="ru-RU" sz="2400" dirty="0"/>
              <a:t> </a:t>
            </a:r>
            <a:r>
              <a:rPr lang="ru-RU" sz="2400" dirty="0" err="1"/>
              <a:t>загальної</a:t>
            </a:r>
            <a:r>
              <a:rPr lang="ru-RU" sz="2400" dirty="0"/>
              <a:t> </a:t>
            </a:r>
            <a:r>
              <a:rPr lang="ru-RU" sz="2400" dirty="0" err="1"/>
              <a:t>ефективності</a:t>
            </a:r>
            <a:r>
              <a:rPr lang="ru-RU" sz="2400" dirty="0"/>
              <a:t> </a:t>
            </a:r>
            <a:r>
              <a:rPr lang="ru-RU" sz="2400" dirty="0" err="1"/>
              <a:t>господарства</a:t>
            </a:r>
            <a:r>
              <a:rPr lang="ru-RU" sz="2400" dirty="0"/>
              <a:t> району; 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b="1" dirty="0" err="1" smtClean="0"/>
              <a:t>Eip</a:t>
            </a:r>
            <a:r>
              <a:rPr lang="ru-RU" sz="2400" dirty="0" smtClean="0"/>
              <a:t> </a:t>
            </a:r>
            <a:r>
              <a:rPr lang="ru-RU" sz="2400" dirty="0"/>
              <a:t>– </a:t>
            </a:r>
            <a:r>
              <a:rPr lang="ru-RU" sz="2400" dirty="0" err="1"/>
              <a:t>показник</a:t>
            </a:r>
            <a:r>
              <a:rPr lang="ru-RU" sz="2400" dirty="0"/>
              <a:t> (</a:t>
            </a:r>
            <a:r>
              <a:rPr lang="ru-RU" sz="2400" dirty="0" err="1"/>
              <a:t>індекс</a:t>
            </a:r>
            <a:r>
              <a:rPr lang="ru-RU" sz="2400" dirty="0"/>
              <a:t>) </a:t>
            </a:r>
            <a:r>
              <a:rPr lang="ru-RU" sz="2400" dirty="0" err="1"/>
              <a:t>ефективності</a:t>
            </a:r>
            <a:r>
              <a:rPr lang="ru-RU" sz="2400" dirty="0"/>
              <a:t> </a:t>
            </a:r>
            <a:r>
              <a:rPr lang="ru-RU" sz="2400" dirty="0" err="1"/>
              <a:t>і-й</a:t>
            </a:r>
            <a:r>
              <a:rPr lang="ru-RU" sz="2400" dirty="0"/>
              <a:t> </a:t>
            </a:r>
            <a:r>
              <a:rPr lang="ru-RU" sz="2400" dirty="0" err="1"/>
              <a:t>галузі</a:t>
            </a:r>
            <a:r>
              <a:rPr lang="ru-RU" sz="2400" dirty="0"/>
              <a:t> в </a:t>
            </a:r>
            <a:r>
              <a:rPr lang="ru-RU" sz="2400" dirty="0" err="1"/>
              <a:t>регіоні</a:t>
            </a:r>
            <a:r>
              <a:rPr lang="ru-RU" sz="2400" dirty="0"/>
              <a:t>; 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b="1" dirty="0" err="1" smtClean="0"/>
              <a:t>Eik</a:t>
            </a:r>
            <a:r>
              <a:rPr lang="ru-RU" sz="2400" dirty="0" smtClean="0"/>
              <a:t> </a:t>
            </a:r>
            <a:r>
              <a:rPr lang="ru-RU" sz="2400" dirty="0"/>
              <a:t>– </a:t>
            </a:r>
            <a:r>
              <a:rPr lang="ru-RU" sz="2400" dirty="0" err="1"/>
              <a:t>показник</a:t>
            </a:r>
            <a:r>
              <a:rPr lang="ru-RU" sz="2400" dirty="0"/>
              <a:t> (</a:t>
            </a:r>
            <a:r>
              <a:rPr lang="ru-RU" sz="2400" dirty="0" err="1"/>
              <a:t>індекс</a:t>
            </a:r>
            <a:r>
              <a:rPr lang="ru-RU" sz="2400" dirty="0"/>
              <a:t>) </a:t>
            </a:r>
            <a:r>
              <a:rPr lang="ru-RU" sz="2400" dirty="0" err="1"/>
              <a:t>ефективності</a:t>
            </a:r>
            <a:r>
              <a:rPr lang="ru-RU" sz="2400" dirty="0"/>
              <a:t> </a:t>
            </a:r>
            <a:r>
              <a:rPr lang="ru-RU" sz="2400" dirty="0" err="1"/>
              <a:t>і-й</a:t>
            </a:r>
            <a:r>
              <a:rPr lang="ru-RU" sz="2400" dirty="0"/>
              <a:t> </a:t>
            </a:r>
            <a:r>
              <a:rPr lang="ru-RU" sz="2400" dirty="0" err="1"/>
              <a:t>галузі</a:t>
            </a:r>
            <a:r>
              <a:rPr lang="ru-RU" sz="2400" dirty="0"/>
              <a:t> в </a:t>
            </a:r>
            <a:r>
              <a:rPr lang="ru-RU" sz="2400" dirty="0" err="1"/>
              <a:t>країні</a:t>
            </a:r>
            <a:r>
              <a:rPr lang="ru-RU" sz="2400" dirty="0"/>
              <a:t>; 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400" b="1" dirty="0" err="1" smtClean="0"/>
              <a:t>n</a:t>
            </a:r>
            <a:r>
              <a:rPr lang="ru-RU" sz="2400" dirty="0" smtClean="0"/>
              <a:t> </a:t>
            </a:r>
            <a:r>
              <a:rPr lang="ru-RU" sz="2400" dirty="0"/>
              <a:t>– </a:t>
            </a:r>
            <a:r>
              <a:rPr lang="ru-RU" sz="2400" dirty="0" err="1"/>
              <a:t>кількість</a:t>
            </a:r>
            <a:r>
              <a:rPr lang="ru-RU" sz="2400" dirty="0"/>
              <a:t> </a:t>
            </a:r>
            <a:r>
              <a:rPr lang="ru-RU" sz="2400" dirty="0" err="1"/>
              <a:t>галузей</a:t>
            </a:r>
            <a:r>
              <a:rPr lang="ru-RU" sz="2400" dirty="0"/>
              <a:t>.</a:t>
            </a:r>
            <a:endParaRPr lang="uk-UA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43768" y="1857364"/>
            <a:ext cx="8102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(ф.4)</a:t>
            </a:r>
            <a:endParaRPr lang="uk-UA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42852"/>
            <a:ext cx="7855270" cy="1000124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 err="1" smtClean="0"/>
              <a:t>Порівняльна</a:t>
            </a:r>
            <a:r>
              <a:rPr lang="ru-RU" sz="3200" b="1" u="sng" dirty="0" smtClean="0"/>
              <a:t> </a:t>
            </a:r>
            <a:r>
              <a:rPr lang="ru-RU" sz="3200" b="1" u="sng" dirty="0" err="1" smtClean="0"/>
              <a:t>оцінка</a:t>
            </a:r>
            <a:r>
              <a:rPr lang="ru-RU" sz="3200" b="1" u="sng" dirty="0" smtClean="0"/>
              <a:t> </a:t>
            </a:r>
            <a:r>
              <a:rPr lang="ru-RU" sz="3200" b="1" u="sng" dirty="0" err="1" smtClean="0"/>
              <a:t>загальної</a:t>
            </a:r>
            <a:r>
              <a:rPr lang="ru-RU" sz="3200" b="1" u="sng" dirty="0" smtClean="0"/>
              <a:t> </a:t>
            </a:r>
            <a:r>
              <a:rPr lang="ru-RU" sz="3200" b="1" u="sng" dirty="0" err="1" smtClean="0"/>
              <a:t>ефективності</a:t>
            </a:r>
            <a:r>
              <a:rPr lang="ru-RU" sz="3200" b="1" u="sng" dirty="0" smtClean="0"/>
              <a:t> </a:t>
            </a:r>
            <a:r>
              <a:rPr lang="ru-RU" sz="3200" b="1" u="sng" dirty="0" err="1" smtClean="0"/>
              <a:t>регіонального</a:t>
            </a:r>
            <a:r>
              <a:rPr lang="ru-RU" sz="3200" b="1" u="sng" dirty="0" smtClean="0"/>
              <a:t> комплексу </a:t>
            </a:r>
            <a:r>
              <a:rPr lang="ru-RU" sz="2000" b="1" u="sng" dirty="0" smtClean="0"/>
              <a:t>(</a:t>
            </a:r>
            <a:r>
              <a:rPr lang="ru-RU" sz="2000" b="1" u="sng" dirty="0" err="1" smtClean="0"/>
              <a:t>продовження</a:t>
            </a:r>
            <a:r>
              <a:rPr lang="ru-RU" sz="2000" b="1" u="sng" dirty="0" smtClean="0"/>
              <a:t>)</a:t>
            </a:r>
            <a:endParaRPr lang="uk-UA" sz="3200" b="1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49219" t="74837" r="42812" b="19851"/>
          <a:stretch>
            <a:fillRect/>
          </a:stretch>
        </p:blipFill>
        <p:spPr bwMode="auto">
          <a:xfrm>
            <a:off x="2786050" y="1428736"/>
            <a:ext cx="328614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714480" y="3143248"/>
            <a:ext cx="65722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err="1"/>
              <a:t>Еір</a:t>
            </a:r>
            <a:r>
              <a:rPr lang="uk-UA" sz="2400" dirty="0"/>
              <a:t> – ефективність </a:t>
            </a:r>
            <a:r>
              <a:rPr lang="uk-UA" sz="2400" dirty="0" err="1"/>
              <a:t>і-ї</a:t>
            </a:r>
            <a:r>
              <a:rPr lang="uk-UA" sz="2400" dirty="0"/>
              <a:t> галузі в регіоні; </a:t>
            </a:r>
          </a:p>
          <a:p>
            <a:endParaRPr lang="uk-UA" sz="2400" dirty="0"/>
          </a:p>
          <a:p>
            <a:r>
              <a:rPr lang="en-US" sz="2400" dirty="0" err="1"/>
              <a:t>D</a:t>
            </a:r>
            <a:r>
              <a:rPr lang="uk-UA" sz="2400" b="1" dirty="0" err="1"/>
              <a:t>ір </a:t>
            </a:r>
            <a:r>
              <a:rPr lang="uk-UA" sz="2400" dirty="0" err="1"/>
              <a:t>– </a:t>
            </a:r>
            <a:r>
              <a:rPr lang="uk-UA" sz="2400" dirty="0"/>
              <a:t>прибуток (дохід, валова, або товарна продукція, чиста продукція) </a:t>
            </a:r>
            <a:r>
              <a:rPr lang="uk-UA" sz="2400" dirty="0" err="1"/>
              <a:t>і-ї</a:t>
            </a:r>
            <a:r>
              <a:rPr lang="uk-UA" sz="2400" dirty="0"/>
              <a:t> галузі в регіоні; </a:t>
            </a:r>
          </a:p>
          <a:p>
            <a:endParaRPr lang="uk-UA" sz="2400" dirty="0"/>
          </a:p>
          <a:p>
            <a:r>
              <a:rPr lang="uk-UA" sz="2400" b="1" smtClean="0"/>
              <a:t>Вір</a:t>
            </a:r>
            <a:r>
              <a:rPr lang="en-US" sz="2400" smtClean="0"/>
              <a:t> </a:t>
            </a:r>
            <a:r>
              <a:rPr lang="en-US" sz="2400" dirty="0"/>
              <a:t>– </a:t>
            </a:r>
            <a:r>
              <a:rPr lang="uk-UA" sz="2400" dirty="0"/>
              <a:t>витрати (кількість зайнятих, виробничі фонди, поточні, капітальні, приведені витрати) на виробництво </a:t>
            </a:r>
            <a:r>
              <a:rPr lang="uk-UA" sz="2400" dirty="0" err="1"/>
              <a:t>і-ї</a:t>
            </a:r>
            <a:r>
              <a:rPr lang="uk-UA" sz="2400" dirty="0"/>
              <a:t> галузі в регіоні;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43768" y="2000240"/>
            <a:ext cx="10298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(ф.4.1)</a:t>
            </a:r>
            <a:endParaRPr lang="uk-UA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49219" t="84375" r="43281" b="10000"/>
          <a:stretch>
            <a:fillRect/>
          </a:stretch>
        </p:blipFill>
        <p:spPr bwMode="auto">
          <a:xfrm>
            <a:off x="3286116" y="1500174"/>
            <a:ext cx="2857520" cy="1607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6858016" y="1785926"/>
            <a:ext cx="10490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/>
              <a:t>(ф.4.2)</a:t>
            </a:r>
            <a:endParaRPr lang="uk-UA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43042" y="3143248"/>
            <a:ext cx="650085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err="1"/>
              <a:t>Еік</a:t>
            </a:r>
            <a:r>
              <a:rPr lang="uk-UA" sz="2400" dirty="0"/>
              <a:t> – ефективність </a:t>
            </a:r>
            <a:r>
              <a:rPr lang="uk-UA" sz="2400" dirty="0" err="1"/>
              <a:t>і-ї</a:t>
            </a:r>
            <a:r>
              <a:rPr lang="uk-UA" sz="2400" dirty="0"/>
              <a:t> галузі в країні; </a:t>
            </a:r>
          </a:p>
          <a:p>
            <a:endParaRPr lang="uk-UA" sz="2400" dirty="0"/>
          </a:p>
          <a:p>
            <a:r>
              <a:rPr lang="en-US" sz="2400" dirty="0" err="1"/>
              <a:t>Dik</a:t>
            </a:r>
            <a:r>
              <a:rPr lang="en-US" sz="2400" dirty="0"/>
              <a:t> – </a:t>
            </a:r>
            <a:r>
              <a:rPr lang="uk-UA" sz="2400" dirty="0"/>
              <a:t>прибуток (дохід, валова або товарна продукція, чиста продукція) </a:t>
            </a:r>
            <a:r>
              <a:rPr lang="uk-UA" sz="2400" dirty="0" err="1"/>
              <a:t>і-ї</a:t>
            </a:r>
            <a:r>
              <a:rPr lang="uk-UA" sz="2400" dirty="0"/>
              <a:t> галузі в країні; </a:t>
            </a:r>
          </a:p>
          <a:p>
            <a:endParaRPr lang="uk-UA" sz="2400" dirty="0"/>
          </a:p>
          <a:p>
            <a:r>
              <a:rPr lang="uk-UA" sz="2400" b="1" dirty="0"/>
              <a:t>Вік</a:t>
            </a:r>
            <a:r>
              <a:rPr lang="uk-UA" sz="2400" dirty="0"/>
              <a:t> – витрати (кількість зайнятих, виробничі фонди, поточні, капітальні, приведені витрати) на виробництво </a:t>
            </a:r>
            <a:r>
              <a:rPr lang="uk-UA" sz="2400" dirty="0" err="1"/>
              <a:t>і-ї</a:t>
            </a:r>
            <a:r>
              <a:rPr lang="uk-UA" sz="2400" dirty="0"/>
              <a:t> галузі в країні.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071538" y="142852"/>
            <a:ext cx="7855270" cy="1000124"/>
          </a:xfrm>
        </p:spPr>
        <p:txBody>
          <a:bodyPr>
            <a:noAutofit/>
          </a:bodyPr>
          <a:lstStyle/>
          <a:p>
            <a:pPr algn="ctr"/>
            <a:r>
              <a:rPr lang="ru-RU" sz="3200" b="1" u="sng" dirty="0" err="1" smtClean="0"/>
              <a:t>Порівняльна</a:t>
            </a:r>
            <a:r>
              <a:rPr lang="ru-RU" sz="3200" b="1" u="sng" dirty="0" smtClean="0"/>
              <a:t> </a:t>
            </a:r>
            <a:r>
              <a:rPr lang="ru-RU" sz="3200" b="1" u="sng" dirty="0" err="1" smtClean="0"/>
              <a:t>оцінка</a:t>
            </a:r>
            <a:r>
              <a:rPr lang="ru-RU" sz="3200" b="1" u="sng" dirty="0" smtClean="0"/>
              <a:t> </a:t>
            </a:r>
            <a:r>
              <a:rPr lang="ru-RU" sz="3200" b="1" u="sng" dirty="0" err="1" smtClean="0"/>
              <a:t>загальної</a:t>
            </a:r>
            <a:r>
              <a:rPr lang="ru-RU" sz="3200" b="1" u="sng" dirty="0" smtClean="0"/>
              <a:t> </a:t>
            </a:r>
            <a:r>
              <a:rPr lang="ru-RU" sz="3200" b="1" u="sng" dirty="0" err="1" smtClean="0"/>
              <a:t>ефективності</a:t>
            </a:r>
            <a:r>
              <a:rPr lang="ru-RU" sz="3200" b="1" u="sng" dirty="0" smtClean="0"/>
              <a:t> </a:t>
            </a:r>
            <a:r>
              <a:rPr lang="ru-RU" sz="3200" b="1" u="sng" dirty="0" err="1" smtClean="0"/>
              <a:t>регіонального</a:t>
            </a:r>
            <a:r>
              <a:rPr lang="ru-RU" sz="3200" b="1" u="sng" dirty="0" smtClean="0"/>
              <a:t> комплексу </a:t>
            </a:r>
            <a:r>
              <a:rPr lang="ru-RU" sz="2000" b="1" u="sng" dirty="0" smtClean="0"/>
              <a:t>(</a:t>
            </a:r>
            <a:r>
              <a:rPr lang="ru-RU" sz="2000" b="1" u="sng" dirty="0" err="1" smtClean="0"/>
              <a:t>продовження</a:t>
            </a:r>
            <a:r>
              <a:rPr lang="ru-RU" sz="2000" b="1" u="sng" dirty="0" smtClean="0"/>
              <a:t>)</a:t>
            </a:r>
            <a:endParaRPr lang="uk-UA" sz="3200" b="1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357166"/>
            <a:ext cx="7406640" cy="1472184"/>
          </a:xfrm>
        </p:spPr>
        <p:txBody>
          <a:bodyPr/>
          <a:lstStyle/>
          <a:p>
            <a:pPr algn="ctr"/>
            <a:r>
              <a:rPr lang="uk-UA" b="1" dirty="0" smtClean="0"/>
              <a:t>Тема 4. </a:t>
            </a:r>
            <a:r>
              <a:rPr lang="uk-UA" b="1" u="sng" dirty="0" smtClean="0"/>
              <a:t>Регіон в системі територіального поділу праці</a:t>
            </a:r>
            <a:endParaRPr lang="uk-UA" b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2428868"/>
            <a:ext cx="7715304" cy="4000528"/>
          </a:xfrm>
        </p:spPr>
        <p:txBody>
          <a:bodyPr>
            <a:normAutofit/>
          </a:bodyPr>
          <a:lstStyle/>
          <a:p>
            <a:pPr marL="541782" indent="-514350"/>
            <a:r>
              <a:rPr lang="uk-UA" sz="2800" b="1" dirty="0" smtClean="0"/>
              <a:t>1. Сутність та види економічних регіонів.</a:t>
            </a:r>
          </a:p>
          <a:p>
            <a:pPr marL="541782" indent="-514350"/>
            <a:endParaRPr lang="uk-UA" sz="2800" b="1" dirty="0" smtClean="0"/>
          </a:p>
          <a:p>
            <a:pPr marL="541782" indent="-514350"/>
            <a:r>
              <a:rPr lang="uk-UA" sz="2800" b="1" dirty="0" smtClean="0"/>
              <a:t>2. Структура економічного регіону.</a:t>
            </a:r>
          </a:p>
          <a:p>
            <a:pPr marL="541782" indent="-514350"/>
            <a:endParaRPr lang="uk-UA" sz="2800" b="1" dirty="0" smtClean="0"/>
          </a:p>
          <a:p>
            <a:pPr marL="541782" indent="-514350"/>
            <a:r>
              <a:rPr lang="uk-UA" sz="2800" b="1" dirty="0" smtClean="0"/>
              <a:t>3. Спеціалізація, комплексність, ефективність  економічного регіону: сутність та показники.</a:t>
            </a:r>
            <a:endParaRPr lang="uk-UA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285860"/>
            <a:ext cx="7715304" cy="23574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uk-UA" sz="4400" b="1" u="sng" dirty="0" smtClean="0"/>
              <a:t>1. СУТНІСТЬ ТА ВИДИ ЕКОНОМІЧНИХ РЕГІОНІВ</a:t>
            </a:r>
            <a:endParaRPr lang="uk-UA" sz="4400" b="1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14290"/>
            <a:ext cx="7790712" cy="1143000"/>
          </a:xfrm>
        </p:spPr>
        <p:txBody>
          <a:bodyPr>
            <a:noAutofit/>
          </a:bodyPr>
          <a:lstStyle/>
          <a:p>
            <a:pPr algn="ctr"/>
            <a:r>
              <a:rPr lang="uk-UA" sz="3200" b="1" i="1" u="sng" dirty="0" smtClean="0"/>
              <a:t>Підходи до класифікації </a:t>
            </a:r>
            <a:br>
              <a:rPr lang="uk-UA" sz="3200" b="1" i="1" u="sng" dirty="0" smtClean="0"/>
            </a:br>
            <a:r>
              <a:rPr lang="uk-UA" sz="3200" b="1" i="1" u="sng" dirty="0" smtClean="0"/>
              <a:t>економічних регіонів</a:t>
            </a:r>
            <a:r>
              <a:rPr lang="uk-UA" sz="3200" b="1" u="sng" dirty="0" smtClean="0"/>
              <a:t>:</a:t>
            </a:r>
            <a:endParaRPr lang="uk-UA" sz="32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571612"/>
            <a:ext cx="7498080" cy="4800600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uk-UA" dirty="0" smtClean="0"/>
              <a:t>за масштабами території;</a:t>
            </a:r>
          </a:p>
          <a:p>
            <a:pPr>
              <a:spcBef>
                <a:spcPts val="2400"/>
              </a:spcBef>
            </a:pPr>
            <a:r>
              <a:rPr lang="uk-UA" dirty="0" smtClean="0"/>
              <a:t>за внутрішнім складом господарства;</a:t>
            </a:r>
          </a:p>
          <a:p>
            <a:pPr>
              <a:spcBef>
                <a:spcPts val="2400"/>
              </a:spcBef>
            </a:pPr>
            <a:r>
              <a:rPr lang="uk-UA" dirty="0" smtClean="0"/>
              <a:t>за метою формування;</a:t>
            </a:r>
          </a:p>
          <a:p>
            <a:pPr>
              <a:spcBef>
                <a:spcPts val="2400"/>
              </a:spcBef>
            </a:pPr>
            <a:r>
              <a:rPr lang="uk-UA" dirty="0" smtClean="0"/>
              <a:t>за формою спеціального інвестування та надання пільг;</a:t>
            </a:r>
          </a:p>
          <a:p>
            <a:pPr>
              <a:spcBef>
                <a:spcPts val="2400"/>
              </a:spcBef>
            </a:pPr>
            <a:r>
              <a:rPr lang="uk-UA" dirty="0" smtClean="0"/>
              <a:t>за суттю та змістом їх внутрішньої структури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285860"/>
            <a:ext cx="7572428" cy="23574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uk-UA" sz="4400" b="1" u="sng" dirty="0" smtClean="0"/>
              <a:t>2. СТРУКТУРА ЕКОНОМІЧНОГО РЕГІОНУ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14290"/>
            <a:ext cx="7790712" cy="1143000"/>
          </a:xfrm>
        </p:spPr>
        <p:txBody>
          <a:bodyPr>
            <a:noAutofit/>
          </a:bodyPr>
          <a:lstStyle/>
          <a:p>
            <a:pPr algn="ctr"/>
            <a:r>
              <a:rPr lang="uk-UA" sz="3200" b="1" i="1" u="sng" dirty="0" smtClean="0"/>
              <a:t>Підходи до встановлення структури</a:t>
            </a:r>
            <a:br>
              <a:rPr lang="uk-UA" sz="3200" b="1" i="1" u="sng" dirty="0" smtClean="0"/>
            </a:br>
            <a:r>
              <a:rPr lang="uk-UA" sz="3200" b="1" i="1" u="sng" dirty="0" smtClean="0"/>
              <a:t>економічних регіонів</a:t>
            </a:r>
            <a:r>
              <a:rPr lang="uk-UA" sz="3200" b="1" u="sng" dirty="0" smtClean="0"/>
              <a:t>:</a:t>
            </a:r>
            <a:endParaRPr lang="uk-UA" sz="32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785926"/>
            <a:ext cx="7498080" cy="4800600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uk-UA" dirty="0" smtClean="0"/>
              <a:t>Складові економічного регіону: природа</a:t>
            </a:r>
            <a:r>
              <a:rPr lang="ru-RU" dirty="0" smtClean="0"/>
              <a:t> – </a:t>
            </a:r>
            <a:r>
              <a:rPr lang="ru-RU" dirty="0" err="1" smtClean="0"/>
              <a:t>господарство</a:t>
            </a:r>
            <a:r>
              <a:rPr lang="ru-RU" dirty="0" smtClean="0"/>
              <a:t> – </a:t>
            </a:r>
            <a:r>
              <a:rPr lang="ru-RU" dirty="0" err="1" smtClean="0"/>
              <a:t>населення</a:t>
            </a:r>
            <a:endParaRPr lang="ru-RU" dirty="0" smtClean="0"/>
          </a:p>
          <a:p>
            <a:pPr>
              <a:spcBef>
                <a:spcPts val="2400"/>
              </a:spcBef>
              <a:buNone/>
            </a:pPr>
            <a:endParaRPr lang="ru-RU" sz="1800" dirty="0" smtClean="0"/>
          </a:p>
          <a:p>
            <a:pPr>
              <a:spcBef>
                <a:spcPts val="2400"/>
              </a:spcBef>
            </a:pPr>
            <a:r>
              <a:rPr lang="ru-RU" dirty="0" smtClean="0"/>
              <a:t>Система «ядро – </a:t>
            </a:r>
            <a:r>
              <a:rPr lang="ru-RU" dirty="0" err="1" smtClean="0"/>
              <a:t>периферія</a:t>
            </a:r>
            <a:r>
              <a:rPr lang="ru-RU" dirty="0" smtClean="0"/>
              <a:t>»</a:t>
            </a:r>
          </a:p>
          <a:p>
            <a:pPr>
              <a:spcBef>
                <a:spcPts val="2400"/>
              </a:spcBef>
              <a:buNone/>
            </a:pPr>
            <a:endParaRPr lang="ru-RU" sz="1800" dirty="0" smtClean="0"/>
          </a:p>
          <a:p>
            <a:pPr>
              <a:spcBef>
                <a:spcPts val="2400"/>
              </a:spcBef>
            </a:pPr>
            <a:r>
              <a:rPr lang="ru-RU" dirty="0" err="1" smtClean="0"/>
              <a:t>Галузева</a:t>
            </a:r>
            <a:r>
              <a:rPr lang="ru-RU" dirty="0" smtClean="0"/>
              <a:t> структура </a:t>
            </a:r>
            <a:r>
              <a:rPr lang="ru-RU" dirty="0" err="1" smtClean="0"/>
              <a:t>регіону</a:t>
            </a:r>
            <a:endParaRPr lang="uk-UA" dirty="0" smtClean="0"/>
          </a:p>
          <a:p>
            <a:pPr>
              <a:spcBef>
                <a:spcPts val="2400"/>
              </a:spcBef>
            </a:pPr>
            <a:endParaRPr lang="uk-UA" dirty="0" smtClean="0"/>
          </a:p>
          <a:p>
            <a:pPr>
              <a:spcBef>
                <a:spcPts val="2400"/>
              </a:spcBef>
            </a:pP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2071678"/>
            <a:ext cx="7572428" cy="23574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uk-UA" sz="3600" b="1" u="sng" dirty="0" smtClean="0"/>
              <a:t>3. СПЕЦІАЛІЗАЦІЯ, КОМПЛЕКСНІСТЬ, ЕФЕКТИВНІСТЬ  ЕКОНОМІЧНОГО РЕГІОНУ</a:t>
            </a:r>
            <a:r>
              <a:rPr lang="uk-UA" sz="3600" b="1" dirty="0" smtClean="0"/>
              <a:t>: </a:t>
            </a:r>
            <a:br>
              <a:rPr lang="uk-UA" sz="3600" b="1" dirty="0" smtClean="0"/>
            </a:br>
            <a:r>
              <a:rPr lang="uk-UA" sz="3600" b="1" dirty="0" smtClean="0"/>
              <a:t>сутність та показники</a:t>
            </a:r>
            <a:endParaRPr lang="uk-UA" sz="3600" b="1" u="sng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uk-UA" b="1" u="sng" dirty="0" smtClean="0"/>
              <a:t>Коефіцієнт локалізації (Кл)</a:t>
            </a:r>
            <a:endParaRPr lang="uk-UA" b="1" u="sng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1071546"/>
            <a:ext cx="7715304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 = (</a:t>
            </a:r>
            <a:r>
              <a:rPr lang="uk-UA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uk-UA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/ (</a:t>
            </a:r>
            <a:r>
              <a:rPr lang="uk-UA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Гк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uk-UA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Пк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    </a:t>
            </a:r>
            <a:r>
              <a:rPr lang="uk-UA" sz="2400" dirty="0" smtClean="0"/>
              <a:t>(ф.1)</a:t>
            </a:r>
            <a:endParaRPr lang="uk-UA" sz="4000" dirty="0" smtClean="0"/>
          </a:p>
          <a:p>
            <a:pPr algn="ctr">
              <a:lnSpc>
                <a:spcPct val="150000"/>
              </a:lnSpc>
            </a:pPr>
            <a:endParaRPr lang="uk-UA" sz="500" dirty="0" smtClean="0"/>
          </a:p>
          <a:p>
            <a:pPr>
              <a:lnSpc>
                <a:spcPct val="150000"/>
              </a:lnSpc>
            </a:pPr>
            <a:r>
              <a:rPr lang="uk-UA" sz="2400" b="1" dirty="0" err="1" smtClean="0"/>
              <a:t>Гр</a:t>
            </a:r>
            <a:r>
              <a:rPr lang="uk-UA" sz="2000" dirty="0" smtClean="0"/>
              <a:t> - показники галузі регіону (згідно з обсягом валової товарної продукції, чисельності робітників, вартості основних фондів); </a:t>
            </a:r>
          </a:p>
          <a:p>
            <a:pPr>
              <a:lnSpc>
                <a:spcPct val="150000"/>
              </a:lnSpc>
            </a:pPr>
            <a:endParaRPr lang="uk-UA" sz="1200" dirty="0" smtClean="0"/>
          </a:p>
          <a:p>
            <a:pPr>
              <a:lnSpc>
                <a:spcPct val="150000"/>
              </a:lnSpc>
            </a:pPr>
            <a:r>
              <a:rPr lang="uk-UA" sz="2400" b="1" dirty="0" err="1" smtClean="0"/>
              <a:t>Гк</a:t>
            </a:r>
            <a:r>
              <a:rPr lang="uk-UA" sz="2400" b="1" dirty="0" smtClean="0"/>
              <a:t> </a:t>
            </a:r>
            <a:r>
              <a:rPr lang="uk-UA" sz="2000" dirty="0" smtClean="0"/>
              <a:t>- аналогічний показник для галузі по країні в цілому; </a:t>
            </a:r>
          </a:p>
          <a:p>
            <a:pPr>
              <a:lnSpc>
                <a:spcPct val="150000"/>
              </a:lnSpc>
            </a:pPr>
            <a:endParaRPr lang="uk-UA" sz="1200" dirty="0" smtClean="0"/>
          </a:p>
          <a:p>
            <a:pPr>
              <a:lnSpc>
                <a:spcPct val="150000"/>
              </a:lnSpc>
            </a:pPr>
            <a:r>
              <a:rPr lang="uk-UA" sz="2400" b="1" dirty="0" err="1" smtClean="0"/>
              <a:t>Пр</a:t>
            </a:r>
            <a:r>
              <a:rPr lang="uk-UA" sz="2000" dirty="0" smtClean="0"/>
              <a:t> - загальний показник промисловості регіону (згідно з обсягом валової товарної продукції, чисельності робітників, вартості основних фондів); </a:t>
            </a:r>
          </a:p>
          <a:p>
            <a:pPr>
              <a:lnSpc>
                <a:spcPct val="150000"/>
              </a:lnSpc>
            </a:pPr>
            <a:endParaRPr lang="uk-UA" sz="1200" dirty="0" smtClean="0"/>
          </a:p>
          <a:p>
            <a:pPr>
              <a:lnSpc>
                <a:spcPct val="150000"/>
              </a:lnSpc>
            </a:pPr>
            <a:r>
              <a:rPr lang="uk-UA" sz="2400" b="1" dirty="0" err="1" smtClean="0"/>
              <a:t>Пк</a:t>
            </a:r>
            <a:r>
              <a:rPr lang="uk-UA" sz="2000" dirty="0" smtClean="0"/>
              <a:t> - аналогічний показник для промисловості країни в цілому. </a:t>
            </a:r>
            <a:endParaRPr lang="uk-UA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42852"/>
            <a:ext cx="785527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u="sng" dirty="0" smtClean="0"/>
              <a:t>Коефіцієнт душового виробництва</a:t>
            </a:r>
            <a:endParaRPr lang="uk-UA" b="1" u="sng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1285860"/>
            <a:ext cx="7715304" cy="5009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Кд</a:t>
            </a:r>
            <a:r>
              <a:rPr lang="uk-U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uk-UA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uk-UA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</a:t>
            </a:r>
            <a:r>
              <a:rPr lang="uk-UA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uk-U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(</a:t>
            </a:r>
            <a:r>
              <a:rPr lang="uk-UA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Нр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uk-UA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Нк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  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uk-UA" sz="2400" dirty="0" smtClean="0"/>
              <a:t>ф.2)</a:t>
            </a:r>
            <a:endParaRPr lang="uk-U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endParaRPr lang="uk-UA" sz="800" b="1" dirty="0" smtClean="0"/>
          </a:p>
          <a:p>
            <a:pPr>
              <a:lnSpc>
                <a:spcPct val="150000"/>
              </a:lnSpc>
            </a:pPr>
            <a:r>
              <a:rPr lang="uk-UA" sz="2400" b="1" dirty="0" err="1" smtClean="0"/>
              <a:t>Гр</a:t>
            </a:r>
            <a:r>
              <a:rPr lang="uk-UA" sz="2000" dirty="0" smtClean="0"/>
              <a:t> - показники галузі регіону (згідно з обсягом валової товарної продукції, чисельністю робітників, вартістю основних фондів); </a:t>
            </a:r>
          </a:p>
          <a:p>
            <a:pPr>
              <a:lnSpc>
                <a:spcPct val="150000"/>
              </a:lnSpc>
            </a:pPr>
            <a:endParaRPr lang="uk-UA" sz="1400" dirty="0"/>
          </a:p>
          <a:p>
            <a:pPr>
              <a:lnSpc>
                <a:spcPct val="150000"/>
              </a:lnSpc>
            </a:pPr>
            <a:r>
              <a:rPr lang="uk-UA" sz="2400" b="1" dirty="0" err="1" smtClean="0"/>
              <a:t>Гк</a:t>
            </a:r>
            <a:r>
              <a:rPr lang="uk-UA" sz="2000" dirty="0" smtClean="0"/>
              <a:t> - аналогічний показник для галузі по країні в цілому; </a:t>
            </a:r>
          </a:p>
          <a:p>
            <a:pPr>
              <a:lnSpc>
                <a:spcPct val="150000"/>
              </a:lnSpc>
            </a:pPr>
            <a:endParaRPr lang="uk-UA" sz="1400" dirty="0"/>
          </a:p>
          <a:p>
            <a:pPr>
              <a:lnSpc>
                <a:spcPct val="150000"/>
              </a:lnSpc>
            </a:pPr>
            <a:r>
              <a:rPr lang="uk-UA" sz="2400" b="1" dirty="0" err="1" smtClean="0"/>
              <a:t>Нр</a:t>
            </a:r>
            <a:r>
              <a:rPr lang="uk-UA" sz="2400" b="1" dirty="0" smtClean="0"/>
              <a:t> </a:t>
            </a:r>
            <a:r>
              <a:rPr lang="uk-UA" sz="2000" dirty="0" smtClean="0"/>
              <a:t>- населення регіону; </a:t>
            </a:r>
          </a:p>
          <a:p>
            <a:pPr>
              <a:lnSpc>
                <a:spcPct val="150000"/>
              </a:lnSpc>
            </a:pPr>
            <a:endParaRPr lang="uk-UA" sz="1400" dirty="0"/>
          </a:p>
          <a:p>
            <a:pPr>
              <a:lnSpc>
                <a:spcPct val="150000"/>
              </a:lnSpc>
            </a:pPr>
            <a:r>
              <a:rPr lang="uk-UA" sz="2400" b="1" dirty="0" err="1" smtClean="0"/>
              <a:t>Нк</a:t>
            </a:r>
            <a:r>
              <a:rPr lang="uk-UA" sz="2000" dirty="0" smtClean="0"/>
              <a:t> - населення країни.</a:t>
            </a:r>
            <a:endParaRPr lang="uk-UA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855270" cy="1000124"/>
          </a:xfrm>
        </p:spPr>
        <p:txBody>
          <a:bodyPr>
            <a:normAutofit/>
          </a:bodyPr>
          <a:lstStyle/>
          <a:p>
            <a:pPr algn="ctr"/>
            <a:r>
              <a:rPr lang="uk-UA" b="1" u="sng" dirty="0" smtClean="0"/>
              <a:t>Коефіцієнт спеціалізації</a:t>
            </a:r>
            <a:endParaRPr lang="uk-UA" b="1" u="sng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1098282"/>
            <a:ext cx="7715304" cy="4951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Кс</a:t>
            </a:r>
            <a:r>
              <a:rPr lang="uk-U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uk-UA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uk-UA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</a:t>
            </a:r>
            <a:r>
              <a:rPr lang="uk-U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/ (</a:t>
            </a:r>
            <a:r>
              <a:rPr lang="uk-UA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uk-UA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Пк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      </a:t>
            </a:r>
            <a:r>
              <a:rPr lang="uk-UA" sz="2400" dirty="0" smtClean="0"/>
              <a:t>(ф.3)</a:t>
            </a:r>
            <a:endParaRPr lang="uk-U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endParaRPr lang="uk-UA" sz="1200" b="1" dirty="0" smtClean="0"/>
          </a:p>
          <a:p>
            <a:r>
              <a:rPr lang="uk-UA" sz="2400" b="1" dirty="0" err="1"/>
              <a:t>Г</a:t>
            </a:r>
            <a:r>
              <a:rPr lang="uk-UA" sz="2400" b="1" dirty="0" err="1" smtClean="0"/>
              <a:t>р</a:t>
            </a:r>
            <a:r>
              <a:rPr lang="uk-UA" sz="2000" dirty="0" smtClean="0"/>
              <a:t> </a:t>
            </a:r>
            <a:r>
              <a:rPr lang="uk-UA" sz="2400" dirty="0" smtClean="0"/>
              <a:t>- показники галузі регіону (згідно з обсягом валової товарної продукції, чисельністю робітників, вартістю основних фондів); </a:t>
            </a:r>
          </a:p>
          <a:p>
            <a:endParaRPr lang="uk-UA" sz="2400" dirty="0" smtClean="0"/>
          </a:p>
          <a:p>
            <a:r>
              <a:rPr lang="uk-UA" sz="2400" b="1" dirty="0" err="1" smtClean="0"/>
              <a:t>Пр</a:t>
            </a:r>
            <a:r>
              <a:rPr lang="uk-UA" sz="2400" b="1" dirty="0" smtClean="0"/>
              <a:t> </a:t>
            </a:r>
            <a:r>
              <a:rPr lang="uk-UA" sz="2400" dirty="0" smtClean="0"/>
              <a:t>- загальний показник промисловості регіону (згідно з обсягом валової товарної продукції, чисельністю робітників, вартістю основних фондів);</a:t>
            </a:r>
          </a:p>
          <a:p>
            <a:r>
              <a:rPr lang="uk-UA" sz="2400" dirty="0" smtClean="0"/>
              <a:t> </a:t>
            </a:r>
          </a:p>
          <a:p>
            <a:r>
              <a:rPr lang="uk-UA" sz="2400" b="1" dirty="0" err="1" smtClean="0"/>
              <a:t>Пк</a:t>
            </a:r>
            <a:r>
              <a:rPr lang="uk-UA" sz="2400" dirty="0" smtClean="0"/>
              <a:t> - аналогічний показник для промисловості країни в цілому. </a:t>
            </a:r>
            <a:endParaRPr lang="uk-UA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</TotalTime>
  <Words>525</Words>
  <Application>Microsoft Office PowerPoint</Application>
  <PresentationFormat>Экран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Тема 4. Регіон в системі територіального поділу праці</vt:lpstr>
      <vt:lpstr>1. СУТНІСТЬ ТА ВИДИ ЕКОНОМІЧНИХ РЕГІОНІВ</vt:lpstr>
      <vt:lpstr>Підходи до класифікації  економічних регіонів:</vt:lpstr>
      <vt:lpstr>2. СТРУКТУРА ЕКОНОМІЧНОГО РЕГІОНУ</vt:lpstr>
      <vt:lpstr>Підходи до встановлення структури економічних регіонів:</vt:lpstr>
      <vt:lpstr>3. СПЕЦІАЛІЗАЦІЯ, КОМПЛЕКСНІСТЬ, ЕФЕКТИВНІСТЬ  ЕКОНОМІЧНОГО РЕГІОНУ:  сутність та показники</vt:lpstr>
      <vt:lpstr>Коефіцієнт локалізації (Кл)</vt:lpstr>
      <vt:lpstr>Коефіцієнт душового виробництва</vt:lpstr>
      <vt:lpstr>Коефіцієнт спеціалізації</vt:lpstr>
      <vt:lpstr>Порівняльна оцінка загальної ефективності регіонального комплексу</vt:lpstr>
      <vt:lpstr>Порівняльна оцінка загальної ефективності регіонального комплексу (продовження)</vt:lpstr>
      <vt:lpstr>Порівняльна оцінка загальної ефективності регіонального комплексу (продовження)</vt:lpstr>
      <vt:lpstr>Тема 4. Регіон в системі територіального поділу праці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Александр</cp:lastModifiedBy>
  <cp:revision>7</cp:revision>
  <dcterms:created xsi:type="dcterms:W3CDTF">2019-09-16T17:54:35Z</dcterms:created>
  <dcterms:modified xsi:type="dcterms:W3CDTF">2019-09-17T19:23:06Z</dcterms:modified>
</cp:coreProperties>
</file>